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91"/>
  </p:notesMasterIdLst>
  <p:handoutMasterIdLst>
    <p:handoutMasterId r:id="rId92"/>
  </p:handoutMasterIdLst>
  <p:sldIdLst>
    <p:sldId id="280" r:id="rId2"/>
    <p:sldId id="295" r:id="rId3"/>
    <p:sldId id="296" r:id="rId4"/>
    <p:sldId id="301" r:id="rId5"/>
    <p:sldId id="302" r:id="rId6"/>
    <p:sldId id="303" r:id="rId7"/>
    <p:sldId id="304" r:id="rId8"/>
    <p:sldId id="307" r:id="rId9"/>
    <p:sldId id="305" r:id="rId10"/>
    <p:sldId id="306" r:id="rId11"/>
    <p:sldId id="297" r:id="rId12"/>
    <p:sldId id="298" r:id="rId13"/>
    <p:sldId id="313" r:id="rId14"/>
    <p:sldId id="312" r:id="rId15"/>
    <p:sldId id="314" r:id="rId16"/>
    <p:sldId id="311" r:id="rId17"/>
    <p:sldId id="310" r:id="rId18"/>
    <p:sldId id="309" r:id="rId19"/>
    <p:sldId id="323" r:id="rId20"/>
    <p:sldId id="324" r:id="rId21"/>
    <p:sldId id="317" r:id="rId22"/>
    <p:sldId id="321" r:id="rId23"/>
    <p:sldId id="328" r:id="rId24"/>
    <p:sldId id="329" r:id="rId25"/>
    <p:sldId id="327" r:id="rId26"/>
    <p:sldId id="322" r:id="rId27"/>
    <p:sldId id="320" r:id="rId28"/>
    <p:sldId id="319" r:id="rId29"/>
    <p:sldId id="316" r:id="rId30"/>
    <p:sldId id="331" r:id="rId31"/>
    <p:sldId id="330" r:id="rId32"/>
    <p:sldId id="326" r:id="rId33"/>
    <p:sldId id="325" r:id="rId34"/>
    <p:sldId id="315" r:id="rId35"/>
    <p:sldId id="334" r:id="rId36"/>
    <p:sldId id="333" r:id="rId37"/>
    <p:sldId id="332" r:id="rId38"/>
    <p:sldId id="337" r:id="rId39"/>
    <p:sldId id="338" r:id="rId40"/>
    <p:sldId id="341" r:id="rId41"/>
    <p:sldId id="340" r:id="rId42"/>
    <p:sldId id="339" r:id="rId43"/>
    <p:sldId id="346" r:id="rId44"/>
    <p:sldId id="345" r:id="rId45"/>
    <p:sldId id="344" r:id="rId46"/>
    <p:sldId id="381" r:id="rId47"/>
    <p:sldId id="380" r:id="rId48"/>
    <p:sldId id="343" r:id="rId49"/>
    <p:sldId id="385" r:id="rId50"/>
    <p:sldId id="386" r:id="rId51"/>
    <p:sldId id="384" r:id="rId52"/>
    <p:sldId id="387" r:id="rId53"/>
    <p:sldId id="382" r:id="rId54"/>
    <p:sldId id="388" r:id="rId55"/>
    <p:sldId id="389" r:id="rId56"/>
    <p:sldId id="383" r:id="rId57"/>
    <p:sldId id="355" r:id="rId58"/>
    <p:sldId id="348" r:id="rId59"/>
    <p:sldId id="347" r:id="rId60"/>
    <p:sldId id="342" r:id="rId61"/>
    <p:sldId id="335" r:id="rId62"/>
    <p:sldId id="354" r:id="rId63"/>
    <p:sldId id="352" r:id="rId64"/>
    <p:sldId id="351" r:id="rId65"/>
    <p:sldId id="350" r:id="rId66"/>
    <p:sldId id="349" r:id="rId67"/>
    <p:sldId id="372" r:id="rId68"/>
    <p:sldId id="373" r:id="rId69"/>
    <p:sldId id="379" r:id="rId70"/>
    <p:sldId id="378" r:id="rId71"/>
    <p:sldId id="377" r:id="rId72"/>
    <p:sldId id="375" r:id="rId73"/>
    <p:sldId id="374" r:id="rId74"/>
    <p:sldId id="308" r:id="rId75"/>
    <p:sldId id="364" r:id="rId76"/>
    <p:sldId id="363" r:id="rId77"/>
    <p:sldId id="366" r:id="rId78"/>
    <p:sldId id="367" r:id="rId79"/>
    <p:sldId id="370" r:id="rId80"/>
    <p:sldId id="369" r:id="rId81"/>
    <p:sldId id="371" r:id="rId82"/>
    <p:sldId id="368" r:id="rId83"/>
    <p:sldId id="356" r:id="rId84"/>
    <p:sldId id="393" r:id="rId85"/>
    <p:sldId id="392" r:id="rId86"/>
    <p:sldId id="394" r:id="rId87"/>
    <p:sldId id="395" r:id="rId88"/>
    <p:sldId id="391" r:id="rId89"/>
    <p:sldId id="299" r:id="rId90"/>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6C4"/>
    <a:srgbClr val="3333CC"/>
    <a:srgbClr val="000F2E"/>
    <a:srgbClr val="6E6452"/>
    <a:srgbClr val="E5DBA1"/>
    <a:srgbClr val="BABA93"/>
    <a:srgbClr val="BABB93"/>
    <a:srgbClr val="DEDEAF"/>
    <a:srgbClr val="9999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730" autoAdjust="0"/>
  </p:normalViewPr>
  <p:slideViewPr>
    <p:cSldViewPr snapToGrid="0">
      <p:cViewPr varScale="1">
        <p:scale>
          <a:sx n="69" d="100"/>
          <a:sy n="69" d="100"/>
        </p:scale>
        <p:origin x="1386"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67</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68</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69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70</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71</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72</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73</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03/07/2019</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03/07/2019</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345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03/07/2019</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lex.justice.md/index.php?action=view&amp;view=doc&amp;lang=1&amp;id=350466"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lex.justice.md/index.php?action=view&amp;view=doc&amp;lang=1&amp;id=350530"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lex.justice.md/index.php?action=view&amp;view=doc&amp;lang=1&amp;id=350467"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lex.justice.md/index.php?action=view&amp;view=doc&amp;lang=1&amp;id=369026"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madrm.gov.md/ro/content/regulamentul-privind-exploatarea-tehnic%C4%83-sistemelor-%C5%9Fi-instala%C5%A3iilor-publice-de-alimentare"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lex.justice.md/index.php?action=view&amp;view=doc&amp;lang=1&amp;id=350537"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1.jpeg"/><Relationship Id="rId4" Type="http://schemas.openxmlformats.org/officeDocument/2006/relationships/image" Target="../media/image5.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a:solidFill>
                  <a:srgbClr val="002060"/>
                </a:solidFill>
              </a:rPr>
              <a:t>Curs de instruire pentru angajații operatorilor „Apă-Canal”</a:t>
            </a:r>
            <a:r>
              <a:rPr lang="ro-RO" dirty="0">
                <a:solidFill>
                  <a:srgbClr val="002060"/>
                </a:solidFill>
              </a:rPr>
              <a:t/>
            </a:r>
            <a:br>
              <a:rPr lang="ro-RO" dirty="0">
                <a:solidFill>
                  <a:srgbClr val="002060"/>
                </a:solidFill>
              </a:rPr>
            </a:br>
            <a:r>
              <a:rPr lang="ro-RO" dirty="0">
                <a:solidFill>
                  <a:srgbClr val="002060"/>
                </a:solidFill>
              </a:rPr>
              <a:t/>
            </a:r>
            <a:br>
              <a:rPr lang="ro-RO" dirty="0">
                <a:solidFill>
                  <a:srgbClr val="002060"/>
                </a:solidFill>
              </a:rPr>
            </a:br>
            <a:r>
              <a:rPr lang="ro-RO" b="1" dirty="0">
                <a:solidFill>
                  <a:srgbClr val="FF0000"/>
                </a:solidFill>
              </a:rPr>
              <a:t>Modulul </a:t>
            </a:r>
            <a:r>
              <a:rPr lang="ro-RO" b="1" dirty="0" smtClean="0">
                <a:solidFill>
                  <a:srgbClr val="FF0000"/>
                </a:solidFill>
              </a:rPr>
              <a:t>1</a:t>
            </a:r>
            <a:r>
              <a:rPr lang="ro-RO" b="1" dirty="0">
                <a:solidFill>
                  <a:srgbClr val="FF0000"/>
                </a:solidFill>
              </a:rPr>
              <a:t>7</a:t>
            </a:r>
            <a:r>
              <a:rPr lang="ro-RO" b="1" dirty="0" smtClean="0">
                <a:solidFill>
                  <a:srgbClr val="FF0000"/>
                </a:solidFill>
              </a:rPr>
              <a:t>: </a:t>
            </a:r>
            <a:r>
              <a:rPr lang="ro-RO" b="1" dirty="0" smtClean="0">
                <a:solidFill>
                  <a:srgbClr val="002060"/>
                </a:solidFill>
              </a:rPr>
              <a:t> </a:t>
            </a:r>
            <a:r>
              <a:rPr lang="x-none" b="1" dirty="0">
                <a:solidFill>
                  <a:srgbClr val="002060"/>
                </a:solidFill>
              </a:rPr>
              <a:t>Managementul și exploatarea stațiilor de epurare a apelor uzate și stațiilor de tratare a apei naturale</a:t>
            </a:r>
            <a:r>
              <a:rPr lang="x-none" b="1" dirty="0"/>
              <a:t/>
            </a:r>
            <a:br>
              <a:rPr lang="x-none" b="1" dirty="0"/>
            </a:br>
            <a:r>
              <a:rPr lang="x-none" b="1" dirty="0"/>
              <a:t/>
            </a:r>
            <a:br>
              <a:rPr lang="x-none" b="1" dirty="0"/>
            </a:br>
            <a:r>
              <a:rPr lang="ro-RO" altLang="en-US" sz="2000" b="1" dirty="0">
                <a:solidFill>
                  <a:srgbClr val="FF0000"/>
                </a:solidFill>
              </a:rPr>
              <a:t>Sesiunea 1</a:t>
            </a:r>
            <a:r>
              <a:rPr lang="en-US" altLang="en-US" b="1" dirty="0">
                <a:solidFill>
                  <a:srgbClr val="000F2E"/>
                </a:solidFill>
                <a:latin typeface="Times New Roman" panose="02020603050405020304" pitchFamily="18" charset="0"/>
                <a:cs typeface="Times New Roman" panose="02020603050405020304" pitchFamily="18" charset="0"/>
              </a:rPr>
              <a:t>:  </a:t>
            </a:r>
            <a:r>
              <a:rPr lang="x-none" dirty="0">
                <a:solidFill>
                  <a:srgbClr val="002060"/>
                </a:solidFill>
              </a:rPr>
              <a:t>Acte legislative și normative cu privire la exploatarea stațiilor de tratare a apei naturale </a:t>
            </a:r>
            <a:br>
              <a:rPr lang="x-none" dirty="0">
                <a:solidFill>
                  <a:srgbClr val="002060"/>
                </a:solidFill>
              </a:rPr>
            </a:br>
            <a:r>
              <a:rPr lang="x-none" dirty="0">
                <a:solidFill>
                  <a:srgbClr val="002060"/>
                </a:solidFill>
              </a:rPr>
              <a:t>și epurare a apelor uzate.      </a:t>
            </a:r>
            <a:r>
              <a:rPr lang="en-US" dirty="0"/>
              <a:t/>
            </a:r>
            <a:br>
              <a:rPr lang="en-US" dirty="0"/>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sz="1800" b="1" i="1" dirty="0">
                <a:solidFill>
                  <a:srgbClr val="002060"/>
                </a:solidFill>
              </a:rPr>
              <a:t>Expert,  Rusnac Arcadie</a:t>
            </a:r>
            <a:br>
              <a:rPr lang="ro-RO" sz="1800" b="1" i="1" dirty="0">
                <a:solidFill>
                  <a:srgbClr val="002060"/>
                </a:solidFill>
              </a:rPr>
            </a:br>
            <a:r>
              <a:rPr lang="ro-RO" sz="1800" b="1" i="1" dirty="0">
                <a:solidFill>
                  <a:srgbClr val="002060"/>
                </a:solidFill>
              </a:rPr>
              <a:t>SA ”Apă – Canal Chișinău”</a:t>
            </a:r>
            <a:br>
              <a:rPr lang="ro-RO" sz="1800" b="1" i="1" dirty="0">
                <a:solidFill>
                  <a:srgbClr val="002060"/>
                </a:solidFill>
              </a:rPr>
            </a:br>
            <a:r>
              <a:rPr lang="ro-RO" sz="1800" b="1" i="1" dirty="0">
                <a:solidFill>
                  <a:srgbClr val="002060"/>
                </a:solidFill>
              </a:rPr>
              <a:t/>
            </a:r>
            <a:br>
              <a:rPr lang="ro-RO" sz="1800" b="1" i="1" dirty="0">
                <a:solidFill>
                  <a:srgbClr val="002060"/>
                </a:solidFill>
              </a:rPr>
            </a:br>
            <a:r>
              <a:rPr lang="ro-RO" sz="1600" b="1" dirty="0">
                <a:solidFill>
                  <a:srgbClr val="002060"/>
                </a:solidFill>
              </a:rPr>
              <a:t>2 – 3 – 4 iu</a:t>
            </a:r>
            <a:r>
              <a:rPr lang="en-US" sz="1600" b="1" dirty="0">
                <a:solidFill>
                  <a:srgbClr val="002060"/>
                </a:solidFill>
              </a:rPr>
              <a:t>l</a:t>
            </a:r>
            <a:r>
              <a:rPr lang="ro-RO" sz="1600" b="1" dirty="0">
                <a:solidFill>
                  <a:srgbClr val="002060"/>
                </a:solidFill>
              </a:rPr>
              <a:t>ie 2019,  Chișinău</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882685"/>
          </a:xfrm>
        </p:spPr>
        <p:txBody>
          <a:bodyPr/>
          <a:lstStyle/>
          <a:p>
            <a:r>
              <a:rPr lang="en-US" sz="1600" dirty="0">
                <a:solidFill>
                  <a:schemeClr val="tx1"/>
                </a:solidFill>
              </a:rPr>
              <a:t>30. </a:t>
            </a:r>
            <a:r>
              <a:rPr lang="en-US" sz="1600" dirty="0" err="1">
                <a:solidFill>
                  <a:schemeClr val="tx1"/>
                </a:solidFill>
              </a:rPr>
              <a:t>Obiectivele</a:t>
            </a:r>
            <a:r>
              <a:rPr lang="en-US" sz="1600" dirty="0">
                <a:solidFill>
                  <a:schemeClr val="tx1"/>
                </a:solidFill>
              </a:rPr>
              <a:t> </a:t>
            </a:r>
            <a:r>
              <a:rPr lang="en-US" sz="1600" dirty="0" err="1">
                <a:solidFill>
                  <a:schemeClr val="tx1"/>
                </a:solidFill>
              </a:rPr>
              <a:t>monitorizării</a:t>
            </a:r>
            <a:r>
              <a:rPr lang="en-US" sz="1600" dirty="0">
                <a:solidFill>
                  <a:schemeClr val="tx1"/>
                </a:solidFill>
              </a:rPr>
              <a:t> </a:t>
            </a:r>
            <a:r>
              <a:rPr lang="en-US" sz="1600" dirty="0" err="1">
                <a:solidFill>
                  <a:schemeClr val="tx1"/>
                </a:solidFill>
              </a:rPr>
              <a:t>constituie</a:t>
            </a:r>
            <a:r>
              <a:rPr lang="en-US" sz="1600" dirty="0">
                <a:solidFill>
                  <a:schemeClr val="tx1"/>
                </a:solidFill>
              </a:rPr>
              <a:t> </a:t>
            </a:r>
            <a:r>
              <a:rPr lang="en-US" sz="1600" dirty="0" err="1">
                <a:solidFill>
                  <a:schemeClr val="tx1"/>
                </a:solidFill>
              </a:rPr>
              <a:t>caracterizarea</a:t>
            </a:r>
            <a:r>
              <a:rPr lang="en-US" sz="1600" dirty="0">
                <a:solidFill>
                  <a:schemeClr val="tx1"/>
                </a:solidFill>
              </a:rPr>
              <a:t> </a:t>
            </a:r>
            <a:r>
              <a:rPr lang="en-US" sz="1600" dirty="0" err="1">
                <a:solidFill>
                  <a:schemeClr val="tx1"/>
                </a:solidFill>
              </a:rPr>
              <a:t>condiţiilor</a:t>
            </a:r>
            <a:r>
              <a:rPr lang="en-US" sz="1600" dirty="0">
                <a:solidFill>
                  <a:schemeClr val="tx1"/>
                </a:solidFill>
              </a:rPr>
              <a:t> de </a:t>
            </a:r>
            <a:r>
              <a:rPr lang="en-US" sz="1600" dirty="0" err="1">
                <a:solidFill>
                  <a:schemeClr val="tx1"/>
                </a:solidFill>
              </a:rPr>
              <a:t>calitate</a:t>
            </a:r>
            <a:r>
              <a:rPr lang="en-US" sz="1600" dirty="0">
                <a:solidFill>
                  <a:schemeClr val="tx1"/>
                </a:solidFill>
              </a:rPr>
              <a:t> ale </a:t>
            </a:r>
            <a:r>
              <a:rPr lang="en-US" sz="1600" dirty="0" err="1">
                <a:solidFill>
                  <a:schemeClr val="tx1"/>
                </a:solidFill>
              </a:rPr>
              <a:t>mediului</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ale </a:t>
            </a:r>
            <a:r>
              <a:rPr lang="en-US" sz="1600" dirty="0" err="1">
                <a:solidFill>
                  <a:schemeClr val="tx1"/>
                </a:solidFill>
              </a:rPr>
              <a:t>tendinţelor</a:t>
            </a:r>
            <a:r>
              <a:rPr lang="en-US" sz="1600" dirty="0">
                <a:solidFill>
                  <a:schemeClr val="tx1"/>
                </a:solidFill>
              </a:rPr>
              <a:t> </a:t>
            </a:r>
            <a:r>
              <a:rPr lang="en-US" sz="1600" dirty="0" err="1">
                <a:solidFill>
                  <a:schemeClr val="tx1"/>
                </a:solidFill>
              </a:rPr>
              <a:t>acestora</a:t>
            </a:r>
            <a:r>
              <a:rPr lang="en-US" sz="1600" dirty="0">
                <a:solidFill>
                  <a:schemeClr val="tx1"/>
                </a:solidFill>
              </a:rPr>
              <a:t>, </a:t>
            </a:r>
            <a:r>
              <a:rPr lang="en-US" sz="1600" dirty="0" err="1">
                <a:solidFill>
                  <a:schemeClr val="tx1"/>
                </a:solidFill>
              </a:rPr>
              <a:t>aprecierea</a:t>
            </a:r>
            <a:r>
              <a:rPr lang="en-US" sz="1600" dirty="0">
                <a:solidFill>
                  <a:schemeClr val="tx1"/>
                </a:solidFill>
              </a:rPr>
              <a:t> </a:t>
            </a:r>
            <a:r>
              <a:rPr lang="en-US" sz="1600" dirty="0" err="1">
                <a:solidFill>
                  <a:schemeClr val="tx1"/>
                </a:solidFill>
              </a:rPr>
              <a:t>fluxurilor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poluanţi,compararea</a:t>
            </a:r>
            <a:r>
              <a:rPr lang="en-US" sz="1600" dirty="0">
                <a:solidFill>
                  <a:schemeClr val="tx1"/>
                </a:solidFill>
              </a:rPr>
              <a:t> </a:t>
            </a:r>
            <a:r>
              <a:rPr lang="en-US" sz="1600" dirty="0" err="1">
                <a:solidFill>
                  <a:schemeClr val="tx1"/>
                </a:solidFill>
              </a:rPr>
              <a:t>valorilor</a:t>
            </a:r>
            <a:r>
              <a:rPr lang="en-US" sz="1600" dirty="0">
                <a:solidFill>
                  <a:schemeClr val="tx1"/>
                </a:solidFill>
              </a:rPr>
              <a:t> </a:t>
            </a:r>
            <a:r>
              <a:rPr lang="en-US" sz="1600" dirty="0" err="1">
                <a:solidFill>
                  <a:schemeClr val="tx1"/>
                </a:solidFill>
              </a:rPr>
              <a:t>măsurate</a:t>
            </a:r>
            <a:r>
              <a:rPr lang="en-US" sz="1600" dirty="0">
                <a:solidFill>
                  <a:schemeClr val="tx1"/>
                </a:solidFill>
              </a:rPr>
              <a:t> cu </a:t>
            </a:r>
            <a:r>
              <a:rPr lang="en-US" sz="1600" dirty="0" err="1">
                <a:solidFill>
                  <a:schemeClr val="tx1"/>
                </a:solidFill>
              </a:rPr>
              <a:t>valorile</a:t>
            </a:r>
            <a:r>
              <a:rPr lang="en-US" sz="1600" dirty="0">
                <a:solidFill>
                  <a:schemeClr val="tx1"/>
                </a:solidFill>
              </a:rPr>
              <a:t> </a:t>
            </a:r>
            <a:r>
              <a:rPr lang="en-US" sz="1600" dirty="0" err="1">
                <a:solidFill>
                  <a:schemeClr val="tx1"/>
                </a:solidFill>
              </a:rPr>
              <a:t>admisibile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emiterea</a:t>
            </a:r>
            <a:r>
              <a:rPr lang="en-US" sz="1600" dirty="0">
                <a:solidFill>
                  <a:schemeClr val="tx1"/>
                </a:solidFill>
              </a:rPr>
              <a:t> </a:t>
            </a:r>
            <a:r>
              <a:rPr lang="en-US" sz="1600" dirty="0" err="1">
                <a:solidFill>
                  <a:schemeClr val="tx1"/>
                </a:solidFill>
              </a:rPr>
              <a:t>avertizărilor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situaţii</a:t>
            </a:r>
            <a:r>
              <a:rPr lang="en-US" sz="1600" dirty="0">
                <a:solidFill>
                  <a:schemeClr val="tx1"/>
                </a:solidFill>
              </a:rPr>
              <a:t> de </a:t>
            </a:r>
            <a:r>
              <a:rPr lang="en-US" sz="1600" dirty="0" err="1">
                <a:solidFill>
                  <a:schemeClr val="tx1"/>
                </a:solidFill>
              </a:rPr>
              <a:t>urgenţă</a:t>
            </a: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31. </a:t>
            </a:r>
            <a:r>
              <a:rPr lang="en-US" sz="1600" dirty="0" err="1">
                <a:solidFill>
                  <a:schemeClr val="tx1"/>
                </a:solidFill>
              </a:rPr>
              <a:t>Monitorizarea</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este</a:t>
            </a:r>
            <a:r>
              <a:rPr lang="en-US" sz="1600" dirty="0">
                <a:solidFill>
                  <a:schemeClr val="tx1"/>
                </a:solidFill>
              </a:rPr>
              <a:t> o </a:t>
            </a:r>
            <a:r>
              <a:rPr lang="en-US" sz="1600" dirty="0" err="1">
                <a:solidFill>
                  <a:schemeClr val="tx1"/>
                </a:solidFill>
              </a:rPr>
              <a:t>activitate</a:t>
            </a:r>
            <a:r>
              <a:rPr lang="en-US" sz="1600" dirty="0">
                <a:solidFill>
                  <a:schemeClr val="tx1"/>
                </a:solidFill>
              </a:rPr>
              <a:t> </a:t>
            </a:r>
            <a:r>
              <a:rPr lang="en-US" sz="1600" dirty="0" err="1">
                <a:solidFill>
                  <a:schemeClr val="tx1"/>
                </a:solidFill>
              </a:rPr>
              <a:t>integrată</a:t>
            </a:r>
            <a:r>
              <a:rPr lang="en-US" sz="1600" dirty="0">
                <a:solidFill>
                  <a:schemeClr val="tx1"/>
                </a:solidFill>
              </a:rPr>
              <a:t> de </a:t>
            </a:r>
            <a:r>
              <a:rPr lang="en-US" sz="1600" dirty="0" err="1">
                <a:solidFill>
                  <a:schemeClr val="tx1"/>
                </a:solidFill>
              </a:rPr>
              <a:t>obţinere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evaluare</a:t>
            </a:r>
            <a:r>
              <a:rPr lang="en-US" sz="1600" dirty="0">
                <a:solidFill>
                  <a:schemeClr val="tx1"/>
                </a:solidFill>
              </a:rPr>
              <a:t> a </a:t>
            </a:r>
            <a:r>
              <a:rPr lang="en-US" sz="1600" dirty="0" err="1">
                <a:solidFill>
                  <a:schemeClr val="tx1"/>
                </a:solidFill>
              </a:rPr>
              <a:t>informaţiilor</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caracteristicile</a:t>
            </a:r>
            <a:r>
              <a:rPr lang="en-US" sz="1600" dirty="0">
                <a:solidFill>
                  <a:schemeClr val="tx1"/>
                </a:solidFill>
              </a:rPr>
              <a:t> </a:t>
            </a:r>
            <a:r>
              <a:rPr lang="en-US" sz="1600" dirty="0" err="1">
                <a:solidFill>
                  <a:schemeClr val="tx1"/>
                </a:solidFill>
              </a:rPr>
              <a:t>fizice</a:t>
            </a:r>
            <a:r>
              <a:rPr lang="en-US" sz="1600" dirty="0">
                <a:solidFill>
                  <a:schemeClr val="tx1"/>
                </a:solidFill>
              </a:rPr>
              <a:t>, </a:t>
            </a:r>
            <a:r>
              <a:rPr lang="en-US" sz="1600" dirty="0" err="1">
                <a:solidFill>
                  <a:schemeClr val="tx1"/>
                </a:solidFill>
              </a:rPr>
              <a:t>chimice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volumului</a:t>
            </a:r>
            <a:r>
              <a:rPr lang="en-US" sz="1600" dirty="0">
                <a:solidFill>
                  <a:schemeClr val="tx1"/>
                </a:solidFill>
              </a:rPr>
              <a:t> </a:t>
            </a:r>
            <a:r>
              <a:rPr lang="en-US" sz="1600" dirty="0" err="1">
                <a:solidFill>
                  <a:schemeClr val="tx1"/>
                </a:solidFill>
              </a:rPr>
              <a:t>rezervelor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reprezintă</a:t>
            </a:r>
            <a:r>
              <a:rPr lang="en-US" sz="1600" dirty="0">
                <a:solidFill>
                  <a:schemeClr val="tx1"/>
                </a:solidFill>
              </a:rPr>
              <a:t> un element de </a:t>
            </a:r>
            <a:r>
              <a:rPr lang="en-US" sz="1600" dirty="0" err="1">
                <a:solidFill>
                  <a:schemeClr val="tx1"/>
                </a:solidFill>
              </a:rPr>
              <a:t>bază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elaborarea</a:t>
            </a:r>
            <a:r>
              <a:rPr lang="en-US" sz="1600" dirty="0">
                <a:solidFill>
                  <a:schemeClr val="tx1"/>
                </a:solidFill>
              </a:rPr>
              <a:t> </a:t>
            </a:r>
            <a:r>
              <a:rPr lang="en-US" sz="1600" dirty="0" err="1">
                <a:solidFill>
                  <a:schemeClr val="tx1"/>
                </a:solidFill>
              </a:rPr>
              <a:t>planurilor</a:t>
            </a:r>
            <a:r>
              <a:rPr lang="en-US" sz="1600" dirty="0">
                <a:solidFill>
                  <a:schemeClr val="tx1"/>
                </a:solidFill>
              </a:rPr>
              <a:t> de </a:t>
            </a:r>
            <a:r>
              <a:rPr lang="en-US" sz="1600" dirty="0" err="1">
                <a:solidFill>
                  <a:schemeClr val="tx1"/>
                </a:solidFill>
              </a:rPr>
              <a:t>gestionare</a:t>
            </a:r>
            <a:r>
              <a:rPr lang="en-US" sz="1600" dirty="0">
                <a:solidFill>
                  <a:schemeClr val="tx1"/>
                </a:solidFill>
              </a:rPr>
              <a:t> a </a:t>
            </a:r>
            <a:r>
              <a:rPr lang="en-US" sz="1600" dirty="0" err="1">
                <a:solidFill>
                  <a:schemeClr val="tx1"/>
                </a:solidFill>
              </a:rPr>
              <a:t>districtelor</a:t>
            </a:r>
            <a:r>
              <a:rPr lang="en-US" sz="1600" dirty="0">
                <a:solidFill>
                  <a:schemeClr val="tx1"/>
                </a:solidFill>
              </a:rPr>
              <a:t> </a:t>
            </a:r>
            <a:r>
              <a:rPr lang="en-US" sz="1600" dirty="0" err="1">
                <a:solidFill>
                  <a:schemeClr val="tx1"/>
                </a:solidFill>
              </a:rPr>
              <a:t>bazinelor</a:t>
            </a:r>
            <a:r>
              <a:rPr lang="en-US" sz="1600" dirty="0">
                <a:solidFill>
                  <a:schemeClr val="tx1"/>
                </a:solidFill>
              </a:rPr>
              <a:t> </a:t>
            </a:r>
            <a:r>
              <a:rPr lang="en-US" sz="1600" dirty="0" err="1">
                <a:solidFill>
                  <a:schemeClr val="tx1"/>
                </a:solidFill>
              </a:rPr>
              <a:t>hidrografice</a:t>
            </a:r>
            <a:r>
              <a:rPr lang="en-US" sz="1600" dirty="0">
                <a:solidFill>
                  <a:schemeClr val="tx1"/>
                </a:solidFill>
              </a:rPr>
              <a:t> care </a:t>
            </a:r>
            <a:r>
              <a:rPr lang="en-US" sz="1600" dirty="0" err="1">
                <a:solidFill>
                  <a:schemeClr val="tx1"/>
                </a:solidFill>
              </a:rPr>
              <a:t>asigură</a:t>
            </a:r>
            <a:r>
              <a:rPr lang="en-US" sz="1600" dirty="0">
                <a:solidFill>
                  <a:schemeClr val="tx1"/>
                </a:solidFill>
              </a:rPr>
              <a:t>:</a:t>
            </a:r>
            <a:br>
              <a:rPr lang="en-US" sz="1600" dirty="0">
                <a:solidFill>
                  <a:schemeClr val="tx1"/>
                </a:solidFill>
              </a:rPr>
            </a:br>
            <a:r>
              <a:rPr lang="en-US" sz="1600" dirty="0">
                <a:solidFill>
                  <a:schemeClr val="tx1"/>
                </a:solidFill>
              </a:rPr>
              <a:t>    1) </a:t>
            </a:r>
            <a:r>
              <a:rPr lang="en-US" sz="1600" dirty="0" err="1">
                <a:solidFill>
                  <a:schemeClr val="tx1"/>
                </a:solidFill>
              </a:rPr>
              <a:t>colectarea</a:t>
            </a:r>
            <a:r>
              <a:rPr lang="en-US" sz="1600" dirty="0">
                <a:solidFill>
                  <a:schemeClr val="tx1"/>
                </a:solidFill>
              </a:rPr>
              <a:t> </a:t>
            </a:r>
            <a:r>
              <a:rPr lang="en-US" sz="1600" dirty="0" err="1">
                <a:solidFill>
                  <a:schemeClr val="tx1"/>
                </a:solidFill>
              </a:rPr>
              <a:t>continuă</a:t>
            </a:r>
            <a:r>
              <a:rPr lang="en-US" sz="1600" dirty="0">
                <a:solidFill>
                  <a:schemeClr val="tx1"/>
                </a:solidFill>
              </a:rPr>
              <a:t> a </a:t>
            </a:r>
            <a:r>
              <a:rPr lang="en-US" sz="1600" dirty="0" err="1">
                <a:solidFill>
                  <a:schemeClr val="tx1"/>
                </a:solidFill>
              </a:rPr>
              <a:t>informaţiei</a:t>
            </a:r>
            <a:r>
              <a:rPr lang="en-US" sz="1600" dirty="0">
                <a:solidFill>
                  <a:schemeClr val="tx1"/>
                </a:solidFill>
              </a:rPr>
              <a:t> </a:t>
            </a:r>
            <a:r>
              <a:rPr lang="en-US" sz="1600" dirty="0" err="1">
                <a:solidFill>
                  <a:schemeClr val="tx1"/>
                </a:solidFill>
              </a:rPr>
              <a:t>despre</a:t>
            </a:r>
            <a:r>
              <a:rPr lang="en-US" sz="1600" dirty="0">
                <a:solidFill>
                  <a:schemeClr val="tx1"/>
                </a:solidFill>
              </a:rPr>
              <a:t> </a:t>
            </a:r>
            <a:r>
              <a:rPr lang="en-US" sz="1600" dirty="0" err="1">
                <a:solidFill>
                  <a:schemeClr val="tx1"/>
                </a:solidFill>
              </a:rPr>
              <a:t>starea</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avînd</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vizor</a:t>
            </a:r>
            <a:r>
              <a:rPr lang="en-US" sz="1600" dirty="0">
                <a:solidFill>
                  <a:schemeClr val="tx1"/>
                </a:solidFill>
              </a:rPr>
              <a:t> </a:t>
            </a:r>
            <a:r>
              <a:rPr lang="en-US" sz="1600" dirty="0" err="1">
                <a:solidFill>
                  <a:schemeClr val="tx1"/>
                </a:solidFill>
              </a:rPr>
              <a:t>aspectele</a:t>
            </a:r>
            <a:r>
              <a:rPr lang="en-US" sz="1600" dirty="0">
                <a:solidFill>
                  <a:schemeClr val="tx1"/>
                </a:solidFill>
              </a:rPr>
              <a:t> </a:t>
            </a:r>
            <a:r>
              <a:rPr lang="en-US" sz="1600" dirty="0" err="1">
                <a:solidFill>
                  <a:schemeClr val="tx1"/>
                </a:solidFill>
              </a:rPr>
              <a:t>cantitative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calitative</a:t>
            </a:r>
            <a:r>
              <a:rPr lang="en-US" sz="1600" dirty="0">
                <a:solidFill>
                  <a:schemeClr val="tx1"/>
                </a:solidFill>
              </a:rPr>
              <a:t> a </a:t>
            </a:r>
            <a:r>
              <a:rPr lang="en-US" sz="1600" dirty="0" err="1">
                <a:solidFill>
                  <a:schemeClr val="tx1"/>
                </a:solidFill>
              </a:rPr>
              <a:t>corpurilor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evaluarea</a:t>
            </a:r>
            <a:r>
              <a:rPr lang="en-US" sz="1600" dirty="0">
                <a:solidFill>
                  <a:schemeClr val="tx1"/>
                </a:solidFill>
              </a:rPr>
              <a:t> </a:t>
            </a:r>
            <a:r>
              <a:rPr lang="en-US" sz="1600" dirty="0" err="1">
                <a:solidFill>
                  <a:schemeClr val="tx1"/>
                </a:solidFill>
              </a:rPr>
              <a:t>progreselor</a:t>
            </a:r>
            <a:r>
              <a:rPr lang="en-US" sz="1600" dirty="0">
                <a:solidFill>
                  <a:schemeClr val="tx1"/>
                </a:solidFill>
              </a:rPr>
              <a:t> </a:t>
            </a:r>
            <a:r>
              <a:rPr lang="en-US" sz="1600" dirty="0" err="1">
                <a:solidFill>
                  <a:schemeClr val="tx1"/>
                </a:solidFill>
              </a:rPr>
              <a:t>intermediare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oferirea</a:t>
            </a:r>
            <a:r>
              <a:rPr lang="en-US" sz="1600" dirty="0">
                <a:solidFill>
                  <a:schemeClr val="tx1"/>
                </a:solidFill>
              </a:rPr>
              <a:t> de </a:t>
            </a:r>
            <a:r>
              <a:rPr lang="en-US" sz="1600" dirty="0" err="1">
                <a:solidFill>
                  <a:schemeClr val="tx1"/>
                </a:solidFill>
              </a:rPr>
              <a:t>informaţii</a:t>
            </a:r>
            <a:r>
              <a:rPr lang="en-US" sz="1600" dirty="0">
                <a:solidFill>
                  <a:schemeClr val="tx1"/>
                </a:solidFill>
              </a:rPr>
              <a:t> legate de </a:t>
            </a:r>
            <a:r>
              <a:rPr lang="en-US" sz="1600" dirty="0" err="1">
                <a:solidFill>
                  <a:schemeClr val="tx1"/>
                </a:solidFill>
              </a:rPr>
              <a:t>starea</a:t>
            </a:r>
            <a:r>
              <a:rPr lang="en-US" sz="1600" dirty="0">
                <a:solidFill>
                  <a:schemeClr val="tx1"/>
                </a:solidFill>
              </a:rPr>
              <a:t> </a:t>
            </a:r>
            <a:r>
              <a:rPr lang="en-US" sz="1600" dirty="0" err="1">
                <a:solidFill>
                  <a:schemeClr val="tx1"/>
                </a:solidFill>
              </a:rPr>
              <a:t>corpurilor</a:t>
            </a:r>
            <a:r>
              <a:rPr lang="en-US" sz="1600" dirty="0">
                <a:solidFill>
                  <a:schemeClr val="tx1"/>
                </a:solidFill>
              </a:rPr>
              <a:t> de ape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3) </a:t>
            </a:r>
            <a:r>
              <a:rPr lang="en-US" sz="1600" dirty="0" err="1">
                <a:solidFill>
                  <a:schemeClr val="tx1"/>
                </a:solidFill>
              </a:rPr>
              <a:t>sistematizarea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colectarea</a:t>
            </a:r>
            <a:r>
              <a:rPr lang="en-US" sz="1600" dirty="0">
                <a:solidFill>
                  <a:schemeClr val="tx1"/>
                </a:solidFill>
              </a:rPr>
              <a:t> </a:t>
            </a:r>
            <a:r>
              <a:rPr lang="en-US" sz="1600" dirty="0" err="1">
                <a:solidFill>
                  <a:schemeClr val="tx1"/>
                </a:solidFill>
              </a:rPr>
              <a:t>datelor</a:t>
            </a:r>
            <a:r>
              <a:rPr lang="en-US" sz="1600" dirty="0">
                <a:solidFill>
                  <a:schemeClr val="tx1"/>
                </a:solidFill>
              </a:rPr>
              <a:t> </a:t>
            </a:r>
            <a:r>
              <a:rPr lang="en-US" sz="1600" dirty="0" err="1">
                <a:solidFill>
                  <a:schemeClr val="tx1"/>
                </a:solidFill>
              </a:rPr>
              <a:t>statistice</a:t>
            </a:r>
            <a:r>
              <a:rPr lang="en-US" sz="1600" dirty="0">
                <a:solidFill>
                  <a:schemeClr val="tx1"/>
                </a:solidFill>
              </a:rPr>
              <a:t>, </a:t>
            </a:r>
            <a:r>
              <a:rPr lang="en-US" sz="1600" dirty="0" err="1">
                <a:solidFill>
                  <a:schemeClr val="tx1"/>
                </a:solidFill>
              </a:rPr>
              <a:t>utilizînd</a:t>
            </a:r>
            <a:r>
              <a:rPr lang="en-US" sz="1600" dirty="0">
                <a:solidFill>
                  <a:schemeClr val="tx1"/>
                </a:solidFill>
              </a:rPr>
              <a:t> </a:t>
            </a:r>
            <a:r>
              <a:rPr lang="en-US" sz="1600" dirty="0" err="1">
                <a:solidFill>
                  <a:schemeClr val="tx1"/>
                </a:solidFill>
              </a:rPr>
              <a:t>indicatori</a:t>
            </a:r>
            <a:r>
              <a:rPr lang="en-US" sz="1600" dirty="0">
                <a:solidFill>
                  <a:schemeClr val="tx1"/>
                </a:solidFill>
              </a:rPr>
              <a:t> </a:t>
            </a:r>
            <a:r>
              <a:rPr lang="en-US" sz="1600" dirty="0" err="1">
                <a:solidFill>
                  <a:schemeClr val="tx1"/>
                </a:solidFill>
              </a:rPr>
              <a:t>relevanţi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măsurabili</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cărora</a:t>
            </a:r>
            <a:r>
              <a:rPr lang="en-US" sz="1600" dirty="0">
                <a:solidFill>
                  <a:schemeClr val="tx1"/>
                </a:solidFill>
              </a:rPr>
              <a:t> </a:t>
            </a:r>
            <a:r>
              <a:rPr lang="en-US" sz="1600" dirty="0" err="1">
                <a:solidFill>
                  <a:schemeClr val="tx1"/>
                </a:solidFill>
              </a:rPr>
              <a:t>poate</a:t>
            </a:r>
            <a:r>
              <a:rPr lang="en-US" sz="1600" dirty="0">
                <a:solidFill>
                  <a:schemeClr val="tx1"/>
                </a:solidFill>
              </a:rPr>
              <a:t> fi </a:t>
            </a:r>
            <a:r>
              <a:rPr lang="en-US" sz="1600" dirty="0" err="1">
                <a:solidFill>
                  <a:schemeClr val="tx1"/>
                </a:solidFill>
              </a:rPr>
              <a:t>urmărită</a:t>
            </a:r>
            <a:r>
              <a:rPr lang="en-US" sz="1600" dirty="0">
                <a:solidFill>
                  <a:schemeClr val="tx1"/>
                </a:solidFill>
              </a:rPr>
              <a:t> </a:t>
            </a:r>
            <a:r>
              <a:rPr lang="en-US" sz="1600" dirty="0" err="1">
                <a:solidFill>
                  <a:schemeClr val="tx1"/>
                </a:solidFill>
              </a:rPr>
              <a:t>starea</a:t>
            </a:r>
            <a:r>
              <a:rPr lang="en-US" sz="1600" dirty="0">
                <a:solidFill>
                  <a:schemeClr val="tx1"/>
                </a:solidFill>
              </a:rPr>
              <a:t> </a:t>
            </a:r>
            <a:r>
              <a:rPr lang="en-US" sz="1600" dirty="0" err="1">
                <a:solidFill>
                  <a:schemeClr val="tx1"/>
                </a:solidFill>
              </a:rPr>
              <a:t>cantitativă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calitativă</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4) </a:t>
            </a:r>
            <a:r>
              <a:rPr lang="en-US" sz="1600" dirty="0" err="1">
                <a:solidFill>
                  <a:schemeClr val="tx1"/>
                </a:solidFill>
              </a:rPr>
              <a:t>furnizarea</a:t>
            </a:r>
            <a:r>
              <a:rPr lang="en-US" sz="1600" dirty="0">
                <a:solidFill>
                  <a:schemeClr val="tx1"/>
                </a:solidFill>
              </a:rPr>
              <a:t> </a:t>
            </a:r>
            <a:r>
              <a:rPr lang="en-US" sz="1600" dirty="0" err="1">
                <a:solidFill>
                  <a:schemeClr val="tx1"/>
                </a:solidFill>
              </a:rPr>
              <a:t>organului</a:t>
            </a:r>
            <a:r>
              <a:rPr lang="en-US" sz="1600" dirty="0">
                <a:solidFill>
                  <a:schemeClr val="tx1"/>
                </a:solidFill>
              </a:rPr>
              <a:t> central al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domeniul</a:t>
            </a:r>
            <a:r>
              <a:rPr lang="en-US" sz="1600" dirty="0">
                <a:solidFill>
                  <a:schemeClr val="tx1"/>
                </a:solidFill>
              </a:rPr>
              <a:t> </a:t>
            </a:r>
            <a:r>
              <a:rPr lang="en-US" sz="1600" dirty="0" err="1">
                <a:solidFill>
                  <a:schemeClr val="tx1"/>
                </a:solidFill>
              </a:rPr>
              <a:t>mediului</a:t>
            </a:r>
            <a:r>
              <a:rPr lang="en-US" sz="1600" dirty="0">
                <a:solidFill>
                  <a:schemeClr val="tx1"/>
                </a:solidFill>
              </a:rPr>
              <a:t> a </a:t>
            </a:r>
            <a:r>
              <a:rPr lang="en-US" sz="1600" dirty="0" err="1">
                <a:solidFill>
                  <a:schemeClr val="tx1"/>
                </a:solidFill>
              </a:rPr>
              <a:t>informaţiei</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rezultatele</a:t>
            </a:r>
            <a:r>
              <a:rPr lang="en-US" sz="1600" dirty="0">
                <a:solidFill>
                  <a:schemeClr val="tx1"/>
                </a:solidFill>
              </a:rPr>
              <a:t> </a:t>
            </a:r>
            <a:r>
              <a:rPr lang="en-US" sz="1600" dirty="0" err="1">
                <a:solidFill>
                  <a:schemeClr val="tx1"/>
                </a:solidFill>
              </a:rPr>
              <a:t>investigărilor</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corpurilor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scopul</a:t>
            </a:r>
            <a:r>
              <a:rPr lang="en-US" sz="1600" dirty="0">
                <a:solidFill>
                  <a:schemeClr val="tx1"/>
                </a:solidFill>
              </a:rPr>
              <a:t> </a:t>
            </a:r>
            <a:r>
              <a:rPr lang="en-US" sz="1600" dirty="0" err="1">
                <a:solidFill>
                  <a:schemeClr val="tx1"/>
                </a:solidFill>
              </a:rPr>
              <a:t>stabilirii’modificării</a:t>
            </a:r>
            <a:r>
              <a:rPr lang="en-US" sz="1600" dirty="0">
                <a:solidFill>
                  <a:schemeClr val="tx1"/>
                </a:solidFill>
              </a:rPr>
              <a:t> </a:t>
            </a:r>
            <a:r>
              <a:rPr lang="en-US" sz="1600" dirty="0" err="1">
                <a:solidFill>
                  <a:schemeClr val="tx1"/>
                </a:solidFill>
              </a:rPr>
              <a:t>indicatorilor</a:t>
            </a:r>
            <a:r>
              <a:rPr lang="en-US" sz="1600" dirty="0">
                <a:solidFill>
                  <a:schemeClr val="tx1"/>
                </a:solidFill>
              </a:rPr>
              <a:t> de </a:t>
            </a:r>
            <a:r>
              <a:rPr lang="en-US" sz="1600" dirty="0" err="1">
                <a:solidFill>
                  <a:schemeClr val="tx1"/>
                </a:solidFill>
              </a:rPr>
              <a:t>monitorizare</a:t>
            </a:r>
            <a:r>
              <a:rPr lang="en-US" sz="1600" dirty="0">
                <a:solidFill>
                  <a:schemeClr val="tx1"/>
                </a:solidFill>
              </a:rPr>
              <a:t>;</a:t>
            </a:r>
            <a:br>
              <a:rPr lang="en-US" sz="1600" dirty="0">
                <a:solidFill>
                  <a:schemeClr val="tx1"/>
                </a:solidFill>
              </a:rPr>
            </a:br>
            <a:r>
              <a:rPr lang="en-US" sz="1600" dirty="0">
                <a:solidFill>
                  <a:schemeClr val="tx1"/>
                </a:solidFill>
              </a:rPr>
              <a:t>    5) </a:t>
            </a:r>
            <a:r>
              <a:rPr lang="en-US" sz="1600" dirty="0" err="1">
                <a:solidFill>
                  <a:schemeClr val="tx1"/>
                </a:solidFill>
              </a:rPr>
              <a:t>evaluarea</a:t>
            </a:r>
            <a:r>
              <a:rPr lang="en-US" sz="1600" dirty="0">
                <a:solidFill>
                  <a:schemeClr val="tx1"/>
                </a:solidFill>
              </a:rPr>
              <a:t> </a:t>
            </a:r>
            <a:r>
              <a:rPr lang="en-US" sz="1600" dirty="0" err="1">
                <a:solidFill>
                  <a:schemeClr val="tx1"/>
                </a:solidFill>
              </a:rPr>
              <a:t>sistematică</a:t>
            </a:r>
            <a:r>
              <a:rPr lang="en-US" sz="1600" dirty="0">
                <a:solidFill>
                  <a:schemeClr val="tx1"/>
                </a:solidFill>
              </a:rPr>
              <a:t> a </a:t>
            </a:r>
            <a:r>
              <a:rPr lang="en-US" sz="1600" dirty="0" err="1">
                <a:solidFill>
                  <a:schemeClr val="tx1"/>
                </a:solidFill>
              </a:rPr>
              <a:t>dinamicii</a:t>
            </a:r>
            <a:r>
              <a:rPr lang="en-US" sz="1600" dirty="0">
                <a:solidFill>
                  <a:schemeClr val="tx1"/>
                </a:solidFill>
              </a:rPr>
              <a:t> </a:t>
            </a:r>
            <a:r>
              <a:rPr lang="en-US" sz="1600" dirty="0" err="1">
                <a:solidFill>
                  <a:schemeClr val="tx1"/>
                </a:solidFill>
              </a:rPr>
              <a:t>caracteristicilor</a:t>
            </a:r>
            <a:r>
              <a:rPr lang="en-US" sz="1600" dirty="0">
                <a:solidFill>
                  <a:schemeClr val="tx1"/>
                </a:solidFill>
              </a:rPr>
              <a:t> </a:t>
            </a:r>
            <a:r>
              <a:rPr lang="en-US" sz="1600" dirty="0" err="1">
                <a:solidFill>
                  <a:schemeClr val="tx1"/>
                </a:solidFill>
              </a:rPr>
              <a:t>obiectivelor</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scopul</a:t>
            </a:r>
            <a:r>
              <a:rPr lang="en-US" sz="1600" dirty="0">
                <a:solidFill>
                  <a:schemeClr val="tx1"/>
                </a:solidFill>
              </a:rPr>
              <a:t> </a:t>
            </a:r>
            <a:r>
              <a:rPr lang="en-US" sz="1600" dirty="0" err="1">
                <a:solidFill>
                  <a:schemeClr val="tx1"/>
                </a:solidFill>
              </a:rPr>
              <a:t>cunoaşterii</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evoluţiei</a:t>
            </a:r>
            <a:r>
              <a:rPr lang="en-US" sz="1600" dirty="0">
                <a:solidFill>
                  <a:schemeClr val="tx1"/>
                </a:solidFill>
              </a:rPr>
              <a:t> </a:t>
            </a:r>
            <a:r>
              <a:rPr lang="en-US" sz="1600" dirty="0" err="1">
                <a:solidFill>
                  <a:schemeClr val="tx1"/>
                </a:solidFill>
              </a:rPr>
              <a:t>calitative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cantitative</a:t>
            </a:r>
            <a:r>
              <a:rPr lang="en-US" sz="1600" dirty="0">
                <a:solidFill>
                  <a:schemeClr val="tx1"/>
                </a:solidFill>
              </a:rPr>
              <a:t> a </a:t>
            </a:r>
            <a:r>
              <a:rPr lang="en-US" sz="1600" dirty="0" err="1">
                <a:solidFill>
                  <a:schemeClr val="tx1"/>
                </a:solidFill>
              </a:rPr>
              <a:t>corpurilor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a:t>
            </a:r>
            <a:r>
              <a:rPr lang="en-US" sz="1600" dirty="0"/>
              <a:t/>
            </a:r>
            <a:br>
              <a:rPr lang="en-US" sz="1600" dirty="0"/>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55942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4"/>
            <a:ext cx="8839199" cy="4882684"/>
          </a:xfrm>
        </p:spPr>
        <p:txBody>
          <a:bodyPr/>
          <a:lstStyle/>
          <a:p>
            <a:r>
              <a:rPr lang="en-US" sz="1600" dirty="0"/>
              <a:t> </a:t>
            </a:r>
            <a:r>
              <a:rPr lang="en-US" sz="1600" dirty="0">
                <a:solidFill>
                  <a:schemeClr val="tx1"/>
                </a:solidFill>
              </a:rPr>
              <a:t> 6) </a:t>
            </a:r>
            <a:r>
              <a:rPr lang="en-US" sz="1600" dirty="0" err="1">
                <a:solidFill>
                  <a:schemeClr val="tx1"/>
                </a:solidFill>
              </a:rPr>
              <a:t>stabilirea</a:t>
            </a:r>
            <a:r>
              <a:rPr lang="en-US" sz="1600" dirty="0">
                <a:solidFill>
                  <a:schemeClr val="tx1"/>
                </a:solidFill>
              </a:rPr>
              <a:t> </a:t>
            </a:r>
            <a:r>
              <a:rPr lang="en-US" sz="1600" dirty="0" err="1">
                <a:solidFill>
                  <a:schemeClr val="tx1"/>
                </a:solidFill>
              </a:rPr>
              <a:t>punctelor</a:t>
            </a:r>
            <a:r>
              <a:rPr lang="en-US" sz="1600" dirty="0">
                <a:solidFill>
                  <a:schemeClr val="tx1"/>
                </a:solidFill>
              </a:rPr>
              <a:t> </a:t>
            </a:r>
            <a:r>
              <a:rPr lang="en-US" sz="1600" dirty="0" err="1">
                <a:solidFill>
                  <a:schemeClr val="tx1"/>
                </a:solidFill>
              </a:rPr>
              <a:t>vulnerabile</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determină</a:t>
            </a:r>
            <a:r>
              <a:rPr lang="en-US" sz="1600" dirty="0">
                <a:solidFill>
                  <a:schemeClr val="tx1"/>
                </a:solidFill>
              </a:rPr>
              <a:t> </a:t>
            </a:r>
            <a:r>
              <a:rPr lang="en-US" sz="1600" dirty="0" err="1">
                <a:solidFill>
                  <a:schemeClr val="tx1"/>
                </a:solidFill>
              </a:rPr>
              <a:t>riscul</a:t>
            </a:r>
            <a:r>
              <a:rPr lang="en-US" sz="1600" dirty="0">
                <a:solidFill>
                  <a:schemeClr val="tx1"/>
                </a:solidFill>
              </a:rPr>
              <a:t> ca </a:t>
            </a:r>
            <a:r>
              <a:rPr lang="en-US" sz="1600" dirty="0" err="1">
                <a:solidFill>
                  <a:schemeClr val="tx1"/>
                </a:solidFill>
              </a:rPr>
              <a:t>corpurile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să</a:t>
            </a:r>
            <a:r>
              <a:rPr lang="en-US" sz="1600" dirty="0">
                <a:solidFill>
                  <a:schemeClr val="tx1"/>
                </a:solidFill>
              </a:rPr>
              <a:t> nu </a:t>
            </a:r>
            <a:r>
              <a:rPr lang="en-US" sz="1600" dirty="0" err="1">
                <a:solidFill>
                  <a:schemeClr val="tx1"/>
                </a:solidFill>
              </a:rPr>
              <a:t>realizeze</a:t>
            </a:r>
            <a:r>
              <a:rPr lang="en-US" sz="1600" dirty="0">
                <a:solidFill>
                  <a:schemeClr val="tx1"/>
                </a:solidFill>
              </a:rPr>
              <a:t> </a:t>
            </a:r>
            <a:r>
              <a:rPr lang="en-US" sz="1600" dirty="0" err="1">
                <a:solidFill>
                  <a:schemeClr val="tx1"/>
                </a:solidFill>
              </a:rPr>
              <a:t>obiectivele</a:t>
            </a:r>
            <a:r>
              <a:rPr lang="en-US" sz="1600" dirty="0">
                <a:solidFill>
                  <a:schemeClr val="tx1"/>
                </a:solidFill>
              </a:rPr>
              <a:t> de </a:t>
            </a:r>
            <a:r>
              <a:rPr lang="en-US" sz="1600" dirty="0" err="1">
                <a:solidFill>
                  <a:schemeClr val="tx1"/>
                </a:solidFill>
              </a:rPr>
              <a:t>mediu</a:t>
            </a:r>
            <a:r>
              <a:rPr lang="en-US" sz="1600" dirty="0">
                <a:solidFill>
                  <a:schemeClr val="tx1"/>
                </a:solidFill>
              </a:rPr>
              <a:t>;</a:t>
            </a:r>
            <a:br>
              <a:rPr lang="en-US" sz="1600" dirty="0">
                <a:solidFill>
                  <a:schemeClr val="tx1"/>
                </a:solidFill>
              </a:rPr>
            </a:br>
            <a:r>
              <a:rPr lang="en-US" sz="1600" dirty="0">
                <a:solidFill>
                  <a:schemeClr val="tx1"/>
                </a:solidFill>
              </a:rPr>
              <a:t>    7) </a:t>
            </a:r>
            <a:r>
              <a:rPr lang="en-US" sz="1600" dirty="0" err="1">
                <a:solidFill>
                  <a:schemeClr val="tx1"/>
                </a:solidFill>
              </a:rPr>
              <a:t>furnizarea</a:t>
            </a:r>
            <a:r>
              <a:rPr lang="en-US" sz="1600" dirty="0">
                <a:solidFill>
                  <a:schemeClr val="tx1"/>
                </a:solidFill>
              </a:rPr>
              <a:t> </a:t>
            </a:r>
            <a:r>
              <a:rPr lang="en-US" sz="1600" dirty="0" err="1">
                <a:solidFill>
                  <a:schemeClr val="tx1"/>
                </a:solidFill>
              </a:rPr>
              <a:t>unei</a:t>
            </a:r>
            <a:r>
              <a:rPr lang="en-US" sz="1600" dirty="0">
                <a:solidFill>
                  <a:schemeClr val="tx1"/>
                </a:solidFill>
              </a:rPr>
              <a:t> </a:t>
            </a:r>
            <a:r>
              <a:rPr lang="en-US" sz="1600" dirty="0" err="1">
                <a:solidFill>
                  <a:schemeClr val="tx1"/>
                </a:solidFill>
              </a:rPr>
              <a:t>imagini</a:t>
            </a:r>
            <a:r>
              <a:rPr lang="en-US" sz="1600" dirty="0">
                <a:solidFill>
                  <a:schemeClr val="tx1"/>
                </a:solidFill>
              </a:rPr>
              <a:t> </a:t>
            </a:r>
            <a:r>
              <a:rPr lang="en-US" sz="1600" dirty="0" err="1">
                <a:solidFill>
                  <a:schemeClr val="tx1"/>
                </a:solidFill>
              </a:rPr>
              <a:t>generale</a:t>
            </a:r>
            <a:r>
              <a:rPr lang="en-US" sz="1600" dirty="0">
                <a:solidFill>
                  <a:schemeClr val="tx1"/>
                </a:solidFill>
              </a:rPr>
              <a:t>, </a:t>
            </a:r>
            <a:r>
              <a:rPr lang="en-US" sz="1600" dirty="0" err="1">
                <a:solidFill>
                  <a:schemeClr val="tx1"/>
                </a:solidFill>
              </a:rPr>
              <a:t>coerente</a:t>
            </a:r>
            <a:r>
              <a:rPr lang="en-US" sz="1600" dirty="0">
                <a:solidFill>
                  <a:schemeClr val="tx1"/>
                </a:solidFill>
              </a:rPr>
              <a:t> </a:t>
            </a:r>
            <a:r>
              <a:rPr lang="en-US" sz="1600" dirty="0" err="1">
                <a:solidFill>
                  <a:schemeClr val="tx1"/>
                </a:solidFill>
              </a:rPr>
              <a:t>şi</a:t>
            </a:r>
            <a:r>
              <a:rPr lang="en-US" sz="1600" dirty="0">
                <a:solidFill>
                  <a:schemeClr val="tx1"/>
                </a:solidFill>
              </a:rPr>
              <a:t> comprehensive </a:t>
            </a:r>
            <a:r>
              <a:rPr lang="en-US" sz="1600" dirty="0" err="1">
                <a:solidFill>
                  <a:schemeClr val="tx1"/>
                </a:solidFill>
              </a:rPr>
              <a:t>asupra</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fiecare</a:t>
            </a:r>
            <a:r>
              <a:rPr lang="en-US" sz="1600" dirty="0">
                <a:solidFill>
                  <a:schemeClr val="tx1"/>
                </a:solidFill>
              </a:rPr>
              <a:t> </a:t>
            </a:r>
            <a:r>
              <a:rPr lang="en-US" sz="1600" dirty="0" err="1">
                <a:solidFill>
                  <a:schemeClr val="tx1"/>
                </a:solidFill>
              </a:rPr>
              <a:t>corp</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determina</a:t>
            </a:r>
            <a:r>
              <a:rPr lang="en-US" sz="1600" dirty="0">
                <a:solidFill>
                  <a:schemeClr val="tx1"/>
                </a:solidFill>
              </a:rPr>
              <a:t> </a:t>
            </a:r>
            <a:r>
              <a:rPr lang="en-US" sz="1600" dirty="0" err="1">
                <a:solidFill>
                  <a:schemeClr val="tx1"/>
                </a:solidFill>
              </a:rPr>
              <a:t>prezenţa</a:t>
            </a:r>
            <a:r>
              <a:rPr lang="en-US" sz="1600" dirty="0">
                <a:solidFill>
                  <a:schemeClr val="tx1"/>
                </a:solidFill>
              </a:rPr>
              <a:t> </a:t>
            </a:r>
            <a:r>
              <a:rPr lang="en-US" sz="1600" dirty="0" err="1">
                <a:solidFill>
                  <a:schemeClr val="tx1"/>
                </a:solidFill>
              </a:rPr>
              <a:t>tendinţelor</a:t>
            </a:r>
            <a:r>
              <a:rPr lang="en-US" sz="1600" dirty="0">
                <a:solidFill>
                  <a:schemeClr val="tx1"/>
                </a:solidFill>
              </a:rPr>
              <a:t> </a:t>
            </a:r>
            <a:r>
              <a:rPr lang="en-US" sz="1600" dirty="0" err="1">
                <a:solidFill>
                  <a:schemeClr val="tx1"/>
                </a:solidFill>
              </a:rPr>
              <a:t>concentraţiilor</a:t>
            </a:r>
            <a:r>
              <a:rPr lang="en-US" sz="1600" dirty="0">
                <a:solidFill>
                  <a:schemeClr val="tx1"/>
                </a:solidFill>
              </a:rPr>
              <a:t> de </a:t>
            </a:r>
            <a:r>
              <a:rPr lang="en-US" sz="1600" dirty="0" err="1">
                <a:solidFill>
                  <a:schemeClr val="tx1"/>
                </a:solidFill>
              </a:rPr>
              <a:t>poluanţi</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termen</a:t>
            </a:r>
            <a:r>
              <a:rPr lang="en-US" sz="1600" dirty="0">
                <a:solidFill>
                  <a:schemeClr val="tx1"/>
                </a:solidFill>
              </a:rPr>
              <a:t> </a:t>
            </a:r>
            <a:r>
              <a:rPr lang="en-US" sz="1600" dirty="0" err="1">
                <a:solidFill>
                  <a:schemeClr val="tx1"/>
                </a:solidFill>
              </a:rPr>
              <a:t>scurt’lung</a:t>
            </a:r>
            <a:r>
              <a:rPr lang="en-US" sz="1600" dirty="0">
                <a:solidFill>
                  <a:schemeClr val="tx1"/>
                </a:solidFill>
              </a:rPr>
              <a:t> </a:t>
            </a:r>
            <a:r>
              <a:rPr lang="en-US" sz="1600" dirty="0" err="1">
                <a:solidFill>
                  <a:schemeClr val="tx1"/>
                </a:solidFill>
              </a:rPr>
              <a:t>induse</a:t>
            </a:r>
            <a:r>
              <a:rPr lang="en-US" sz="1600" dirty="0">
                <a:solidFill>
                  <a:schemeClr val="tx1"/>
                </a:solidFill>
              </a:rPr>
              <a:t> </a:t>
            </a:r>
            <a:r>
              <a:rPr lang="en-US" sz="1600" dirty="0" err="1">
                <a:solidFill>
                  <a:schemeClr val="tx1"/>
                </a:solidFill>
              </a:rPr>
              <a:t>antropic</a:t>
            </a:r>
            <a:r>
              <a:rPr lang="en-US" sz="1600" dirty="0">
                <a:solidFill>
                  <a:schemeClr val="tx1"/>
                </a:solidFill>
              </a:rPr>
              <a:t>;</a:t>
            </a:r>
            <a:br>
              <a:rPr lang="en-US" sz="1600" dirty="0">
                <a:solidFill>
                  <a:schemeClr val="tx1"/>
                </a:solidFill>
              </a:rPr>
            </a:br>
            <a:r>
              <a:rPr lang="en-US" sz="1600" dirty="0">
                <a:solidFill>
                  <a:schemeClr val="tx1"/>
                </a:solidFill>
              </a:rPr>
              <a:t>    8) </a:t>
            </a:r>
            <a:r>
              <a:rPr lang="en-US" sz="1600" dirty="0" err="1">
                <a:solidFill>
                  <a:schemeClr val="tx1"/>
                </a:solidFill>
              </a:rPr>
              <a:t>evaluarea</a:t>
            </a:r>
            <a:r>
              <a:rPr lang="en-US" sz="1600" dirty="0">
                <a:solidFill>
                  <a:schemeClr val="tx1"/>
                </a:solidFill>
              </a:rPr>
              <a:t> </a:t>
            </a:r>
            <a:r>
              <a:rPr lang="en-US" sz="1600" dirty="0" err="1">
                <a:solidFill>
                  <a:schemeClr val="tx1"/>
                </a:solidFill>
              </a:rPr>
              <a:t>modificărilor</a:t>
            </a:r>
            <a:r>
              <a:rPr lang="en-US" sz="1600" dirty="0">
                <a:solidFill>
                  <a:schemeClr val="tx1"/>
                </a:solidFill>
              </a:rPr>
              <a:t> </a:t>
            </a:r>
            <a:r>
              <a:rPr lang="en-US" sz="1600" dirty="0" err="1">
                <a:solidFill>
                  <a:schemeClr val="tx1"/>
                </a:solidFill>
              </a:rPr>
              <a:t>stării’regimului’dinamicii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timp</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spaţiu</a:t>
            </a:r>
            <a:r>
              <a:rPr lang="en-US" sz="1600" dirty="0">
                <a:solidFill>
                  <a:schemeClr val="tx1"/>
                </a:solidFill>
              </a:rPr>
              <a:t>;</a:t>
            </a:r>
            <a:br>
              <a:rPr lang="en-US" sz="1600" dirty="0">
                <a:solidFill>
                  <a:schemeClr val="tx1"/>
                </a:solidFill>
              </a:rPr>
            </a:br>
            <a:r>
              <a:rPr lang="en-US" sz="1600" dirty="0">
                <a:solidFill>
                  <a:schemeClr val="tx1"/>
                </a:solidFill>
              </a:rPr>
              <a:t>    9) </a:t>
            </a:r>
            <a:r>
              <a:rPr lang="en-US" sz="1600" dirty="0" err="1">
                <a:solidFill>
                  <a:schemeClr val="tx1"/>
                </a:solidFill>
              </a:rPr>
              <a:t>prognozarea</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termen</a:t>
            </a:r>
            <a:r>
              <a:rPr lang="en-US" sz="1600" dirty="0">
                <a:solidFill>
                  <a:schemeClr val="tx1"/>
                </a:solidFill>
              </a:rPr>
              <a:t> </a:t>
            </a:r>
            <a:r>
              <a:rPr lang="en-US" sz="1600" dirty="0" err="1">
                <a:solidFill>
                  <a:schemeClr val="tx1"/>
                </a:solidFill>
              </a:rPr>
              <a:t>scurt</a:t>
            </a:r>
            <a:r>
              <a:rPr lang="en-US" sz="1600" dirty="0">
                <a:solidFill>
                  <a:schemeClr val="tx1"/>
                </a:solidFill>
              </a:rPr>
              <a:t>, </a:t>
            </a:r>
            <a:r>
              <a:rPr lang="en-US" sz="1600" dirty="0" err="1">
                <a:solidFill>
                  <a:schemeClr val="tx1"/>
                </a:solidFill>
              </a:rPr>
              <a:t>mediu</a:t>
            </a:r>
            <a:r>
              <a:rPr lang="en-US" sz="1600" dirty="0">
                <a:solidFill>
                  <a:schemeClr val="tx1"/>
                </a:solidFill>
              </a:rPr>
              <a:t> </a:t>
            </a:r>
            <a:r>
              <a:rPr lang="en-US" sz="1600" dirty="0" err="1">
                <a:solidFill>
                  <a:schemeClr val="tx1"/>
                </a:solidFill>
              </a:rPr>
              <a:t>şi</a:t>
            </a:r>
            <a:r>
              <a:rPr lang="en-US" sz="1600" dirty="0">
                <a:solidFill>
                  <a:schemeClr val="tx1"/>
                </a:solidFill>
              </a:rPr>
              <a:t> lung a </a:t>
            </a:r>
            <a:r>
              <a:rPr lang="en-US" sz="1600" dirty="0" err="1">
                <a:solidFill>
                  <a:schemeClr val="tx1"/>
                </a:solidFill>
              </a:rPr>
              <a:t>modificărilor</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ca </a:t>
            </a:r>
            <a:r>
              <a:rPr lang="en-US" sz="1600" dirty="0" err="1">
                <a:solidFill>
                  <a:schemeClr val="tx1"/>
                </a:solidFill>
              </a:rPr>
              <a:t>urmare</a:t>
            </a:r>
            <a:r>
              <a:rPr lang="en-US" sz="1600" dirty="0">
                <a:solidFill>
                  <a:schemeClr val="tx1"/>
                </a:solidFill>
              </a:rPr>
              <a:t> a </a:t>
            </a:r>
            <a:r>
              <a:rPr lang="en-US" sz="1600" dirty="0" err="1">
                <a:solidFill>
                  <a:schemeClr val="tx1"/>
                </a:solidFill>
              </a:rPr>
              <a:t>proceselor</a:t>
            </a:r>
            <a:r>
              <a:rPr lang="en-US" sz="1600" dirty="0">
                <a:solidFill>
                  <a:schemeClr val="tx1"/>
                </a:solidFill>
              </a:rPr>
              <a:t> </a:t>
            </a:r>
            <a:r>
              <a:rPr lang="en-US" sz="1600" dirty="0" err="1">
                <a:solidFill>
                  <a:schemeClr val="tx1"/>
                </a:solidFill>
              </a:rPr>
              <a:t>naturale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tehnogene</a:t>
            </a:r>
            <a:r>
              <a:rPr lang="en-US" sz="1600" dirty="0">
                <a:solidFill>
                  <a:schemeClr val="tx1"/>
                </a:solidFill>
              </a:rPr>
              <a:t>;</a:t>
            </a:r>
            <a:br>
              <a:rPr lang="en-US" sz="1600" dirty="0">
                <a:solidFill>
                  <a:schemeClr val="tx1"/>
                </a:solidFill>
              </a:rPr>
            </a:br>
            <a:r>
              <a:rPr lang="en-US" sz="1600" dirty="0">
                <a:solidFill>
                  <a:schemeClr val="tx1"/>
                </a:solidFill>
              </a:rPr>
              <a:t>    10) </a:t>
            </a:r>
            <a:r>
              <a:rPr lang="en-US" sz="1600" dirty="0" err="1">
                <a:solidFill>
                  <a:schemeClr val="tx1"/>
                </a:solidFill>
              </a:rPr>
              <a:t>furnizarea</a:t>
            </a:r>
            <a:r>
              <a:rPr lang="en-US" sz="1600" dirty="0">
                <a:solidFill>
                  <a:schemeClr val="tx1"/>
                </a:solidFill>
              </a:rPr>
              <a:t> </a:t>
            </a:r>
            <a:r>
              <a:rPr lang="en-US" sz="1600" dirty="0" err="1">
                <a:solidFill>
                  <a:schemeClr val="tx1"/>
                </a:solidFill>
              </a:rPr>
              <a:t>informaţiei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evaluarea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reevaluarea</a:t>
            </a:r>
            <a:r>
              <a:rPr lang="en-US" sz="1600" dirty="0">
                <a:solidFill>
                  <a:schemeClr val="tx1"/>
                </a:solidFill>
              </a:rPr>
              <a:t> </a:t>
            </a:r>
            <a:r>
              <a:rPr lang="en-US" sz="1600" dirty="0" err="1">
                <a:solidFill>
                  <a:schemeClr val="tx1"/>
                </a:solidFill>
              </a:rPr>
              <a:t>rezervelor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potabile’minerale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scopul</a:t>
            </a:r>
            <a:r>
              <a:rPr lang="en-US" sz="1600" dirty="0">
                <a:solidFill>
                  <a:schemeClr val="tx1"/>
                </a:solidFill>
              </a:rPr>
              <a:t> </a:t>
            </a:r>
            <a:r>
              <a:rPr lang="en-US" sz="1600" dirty="0" err="1">
                <a:solidFill>
                  <a:schemeClr val="tx1"/>
                </a:solidFill>
              </a:rPr>
              <a:t>asigurării</a:t>
            </a:r>
            <a:r>
              <a:rPr lang="en-US" sz="1600" dirty="0">
                <a:solidFill>
                  <a:schemeClr val="tx1"/>
                </a:solidFill>
              </a:rPr>
              <a:t> </a:t>
            </a:r>
            <a:r>
              <a:rPr lang="en-US" sz="1600" dirty="0" err="1">
                <a:solidFill>
                  <a:schemeClr val="tx1"/>
                </a:solidFill>
              </a:rPr>
              <a:t>necesităţilor</a:t>
            </a:r>
            <a:r>
              <a:rPr lang="en-US" sz="1600" dirty="0">
                <a:solidFill>
                  <a:schemeClr val="tx1"/>
                </a:solidFill>
              </a:rPr>
              <a:t> de </a:t>
            </a:r>
            <a:r>
              <a:rPr lang="en-US" sz="1600" dirty="0" err="1">
                <a:solidFill>
                  <a:schemeClr val="tx1"/>
                </a:solidFill>
              </a:rPr>
              <a:t>asigurare</a:t>
            </a:r>
            <a:r>
              <a:rPr lang="en-US" sz="1600" dirty="0">
                <a:solidFill>
                  <a:schemeClr val="tx1"/>
                </a:solidFill>
              </a:rPr>
              <a:t> cu </a:t>
            </a:r>
            <a:r>
              <a:rPr lang="en-US" sz="1600" dirty="0" err="1">
                <a:solidFill>
                  <a:schemeClr val="tx1"/>
                </a:solidFill>
              </a:rPr>
              <a:t>apă</a:t>
            </a:r>
            <a:r>
              <a:rPr lang="en-US" sz="1600" dirty="0">
                <a:solidFill>
                  <a:schemeClr val="tx1"/>
                </a:solidFill>
              </a:rPr>
              <a:t> a </a:t>
            </a:r>
            <a:r>
              <a:rPr lang="en-US" sz="1600" dirty="0" err="1">
                <a:solidFill>
                  <a:schemeClr val="tx1"/>
                </a:solidFill>
              </a:rPr>
              <a:t>populaţiei</a:t>
            </a:r>
            <a:r>
              <a:rPr lang="en-US" sz="1600" dirty="0">
                <a:solidFill>
                  <a:schemeClr val="tx1"/>
                </a:solidFill>
              </a:rPr>
              <a:t>;</a:t>
            </a:r>
            <a:br>
              <a:rPr lang="en-US" sz="1600" dirty="0">
                <a:solidFill>
                  <a:schemeClr val="tx1"/>
                </a:solidFill>
              </a:rPr>
            </a:br>
            <a:r>
              <a:rPr lang="en-US" sz="1600" dirty="0">
                <a:solidFill>
                  <a:schemeClr val="tx1"/>
                </a:solidFill>
              </a:rPr>
              <a:t>    11) </a:t>
            </a:r>
            <a:r>
              <a:rPr lang="en-US" sz="1600" dirty="0" err="1">
                <a:solidFill>
                  <a:schemeClr val="tx1"/>
                </a:solidFill>
              </a:rPr>
              <a:t>furnizarea</a:t>
            </a:r>
            <a:r>
              <a:rPr lang="en-US" sz="1600" dirty="0">
                <a:solidFill>
                  <a:schemeClr val="tx1"/>
                </a:solidFill>
              </a:rPr>
              <a:t> </a:t>
            </a:r>
            <a:r>
              <a:rPr lang="en-US" sz="1600" dirty="0" err="1">
                <a:solidFill>
                  <a:schemeClr val="tx1"/>
                </a:solidFill>
              </a:rPr>
              <a:t>informaţiei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vederea</a:t>
            </a:r>
            <a:r>
              <a:rPr lang="en-US" sz="1600" dirty="0">
                <a:solidFill>
                  <a:schemeClr val="tx1"/>
                </a:solidFill>
              </a:rPr>
              <a:t> </a:t>
            </a:r>
            <a:r>
              <a:rPr lang="en-US" sz="1600" dirty="0" err="1">
                <a:solidFill>
                  <a:schemeClr val="tx1"/>
                </a:solidFill>
              </a:rPr>
              <a:t>implementării</a:t>
            </a:r>
            <a:r>
              <a:rPr lang="en-US" sz="1600" dirty="0">
                <a:solidFill>
                  <a:schemeClr val="tx1"/>
                </a:solidFill>
              </a:rPr>
              <a:t> </a:t>
            </a:r>
            <a:r>
              <a:rPr lang="en-US" sz="1600" dirty="0" err="1">
                <a:solidFill>
                  <a:schemeClr val="tx1"/>
                </a:solidFill>
              </a:rPr>
              <a:t>proiectelor</a:t>
            </a:r>
            <a:r>
              <a:rPr lang="en-US" sz="1600" dirty="0">
                <a:solidFill>
                  <a:schemeClr val="tx1"/>
                </a:solidFill>
              </a:rPr>
              <a:t> de stat </a:t>
            </a:r>
            <a:r>
              <a:rPr lang="en-US" sz="1600" dirty="0" err="1">
                <a:solidFill>
                  <a:schemeClr val="tx1"/>
                </a:solidFill>
              </a:rPr>
              <a:t>privind</a:t>
            </a:r>
            <a:r>
              <a:rPr lang="en-US" sz="1600" dirty="0">
                <a:solidFill>
                  <a:schemeClr val="tx1"/>
                </a:solidFill>
              </a:rPr>
              <a:t> </a:t>
            </a:r>
            <a:r>
              <a:rPr lang="en-US" sz="1600" dirty="0" err="1">
                <a:solidFill>
                  <a:schemeClr val="tx1"/>
                </a:solidFill>
              </a:rPr>
              <a:t>asigurarea</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canalizare</a:t>
            </a:r>
            <a:r>
              <a:rPr lang="en-US" sz="1600" dirty="0">
                <a:solidFill>
                  <a:schemeClr val="tx1"/>
                </a:solidFill>
              </a:rPr>
              <a:t> a </a:t>
            </a:r>
            <a:r>
              <a:rPr lang="en-US" sz="1600" dirty="0" err="1">
                <a:solidFill>
                  <a:schemeClr val="tx1"/>
                </a:solidFill>
              </a:rPr>
              <a:t>populaţiei</a:t>
            </a:r>
            <a:r>
              <a:rPr lang="en-US" sz="1600" dirty="0">
                <a:solidFill>
                  <a:schemeClr val="tx1"/>
                </a:solidFill>
              </a:rPr>
              <a:t>;</a:t>
            </a:r>
            <a:br>
              <a:rPr lang="en-US" sz="1600" dirty="0">
                <a:solidFill>
                  <a:schemeClr val="tx1"/>
                </a:solidFill>
              </a:rPr>
            </a:br>
            <a:r>
              <a:rPr lang="en-US" sz="1600" dirty="0">
                <a:solidFill>
                  <a:schemeClr val="tx1"/>
                </a:solidFill>
              </a:rPr>
              <a:t>    12) </a:t>
            </a:r>
            <a:r>
              <a:rPr lang="en-US" sz="1600" dirty="0" err="1">
                <a:solidFill>
                  <a:schemeClr val="tx1"/>
                </a:solidFill>
              </a:rPr>
              <a:t>determinarea</a:t>
            </a:r>
            <a:r>
              <a:rPr lang="en-US" sz="1600" dirty="0">
                <a:solidFill>
                  <a:schemeClr val="tx1"/>
                </a:solidFill>
              </a:rPr>
              <a:t> </a:t>
            </a:r>
            <a:r>
              <a:rPr lang="en-US" sz="1600" dirty="0" err="1">
                <a:solidFill>
                  <a:schemeClr val="tx1"/>
                </a:solidFill>
              </a:rPr>
              <a:t>influenţei</a:t>
            </a:r>
            <a:r>
              <a:rPr lang="en-US" sz="1600" dirty="0">
                <a:solidFill>
                  <a:schemeClr val="tx1"/>
                </a:solidFill>
              </a:rPr>
              <a:t> </a:t>
            </a:r>
            <a:r>
              <a:rPr lang="en-US" sz="1600" dirty="0" err="1">
                <a:solidFill>
                  <a:schemeClr val="tx1"/>
                </a:solidFill>
              </a:rPr>
              <a:t>procesului</a:t>
            </a:r>
            <a:r>
              <a:rPr lang="en-US" sz="1600" dirty="0">
                <a:solidFill>
                  <a:schemeClr val="tx1"/>
                </a:solidFill>
              </a:rPr>
              <a:t> de </a:t>
            </a:r>
            <a:r>
              <a:rPr lang="en-US" sz="1600" dirty="0" err="1">
                <a:solidFill>
                  <a:schemeClr val="tx1"/>
                </a:solidFill>
              </a:rPr>
              <a:t>exploatare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componentelor</a:t>
            </a:r>
            <a:r>
              <a:rPr lang="en-US" sz="1600" dirty="0">
                <a:solidFill>
                  <a:schemeClr val="tx1"/>
                </a:solidFill>
              </a:rPr>
              <a:t> </a:t>
            </a:r>
            <a:r>
              <a:rPr lang="en-US" sz="1600" dirty="0" err="1">
                <a:solidFill>
                  <a:schemeClr val="tx1"/>
                </a:solidFill>
              </a:rPr>
              <a:t>mediului</a:t>
            </a:r>
            <a:r>
              <a:rPr lang="en-US" sz="1600" dirty="0">
                <a:solidFill>
                  <a:schemeClr val="tx1"/>
                </a:solidFill>
              </a:rPr>
              <a:t> </a:t>
            </a:r>
            <a:r>
              <a:rPr lang="en-US" sz="1600" dirty="0" err="1">
                <a:solidFill>
                  <a:schemeClr val="tx1"/>
                </a:solidFill>
              </a:rPr>
              <a:t>înconjurător</a:t>
            </a:r>
            <a:r>
              <a:rPr lang="en-US" sz="1600" dirty="0">
                <a:solidFill>
                  <a:schemeClr val="tx1"/>
                </a:solidFill>
              </a:rPr>
              <a:t>;</a:t>
            </a:r>
            <a:br>
              <a:rPr lang="en-US" sz="1600" dirty="0">
                <a:solidFill>
                  <a:schemeClr val="tx1"/>
                </a:solidFill>
              </a:rPr>
            </a:br>
            <a:r>
              <a:rPr lang="en-US" sz="1600" dirty="0">
                <a:solidFill>
                  <a:schemeClr val="tx1"/>
                </a:solidFill>
              </a:rPr>
              <a:t>    13) </a:t>
            </a:r>
            <a:r>
              <a:rPr lang="en-US" sz="1600" dirty="0" err="1">
                <a:solidFill>
                  <a:schemeClr val="tx1"/>
                </a:solidFill>
              </a:rPr>
              <a:t>clasificarea</a:t>
            </a:r>
            <a:r>
              <a:rPr lang="en-US" sz="1600" dirty="0">
                <a:solidFill>
                  <a:schemeClr val="tx1"/>
                </a:solidFill>
              </a:rPr>
              <a:t> </a:t>
            </a:r>
            <a:r>
              <a:rPr lang="en-US" sz="1600" dirty="0" err="1">
                <a:solidFill>
                  <a:schemeClr val="tx1"/>
                </a:solidFill>
              </a:rPr>
              <a:t>corpurilor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după</a:t>
            </a:r>
            <a:r>
              <a:rPr lang="en-US" sz="1600" dirty="0">
                <a:solidFill>
                  <a:schemeClr val="tx1"/>
                </a:solidFill>
              </a:rPr>
              <a:t> </a:t>
            </a:r>
            <a:r>
              <a:rPr lang="en-US" sz="1600" dirty="0" err="1">
                <a:solidFill>
                  <a:schemeClr val="tx1"/>
                </a:solidFill>
              </a:rPr>
              <a:t>tipul</a:t>
            </a:r>
            <a:r>
              <a:rPr lang="en-US" sz="1600" dirty="0">
                <a:solidFill>
                  <a:schemeClr val="tx1"/>
                </a:solidFill>
              </a:rPr>
              <a:t> de </a:t>
            </a:r>
            <a:r>
              <a:rPr lang="en-US" sz="1600" dirty="0" err="1">
                <a:solidFill>
                  <a:schemeClr val="tx1"/>
                </a:solidFill>
              </a:rPr>
              <a:t>folosinţă</a:t>
            </a:r>
            <a:r>
              <a:rPr lang="en-US" sz="1600" dirty="0">
                <a:solidFill>
                  <a:schemeClr val="tx1"/>
                </a:solidFill>
              </a:rPr>
              <a:t> (</a:t>
            </a:r>
            <a:r>
              <a:rPr lang="en-US" sz="1600" dirty="0" err="1">
                <a:solidFill>
                  <a:schemeClr val="tx1"/>
                </a:solidFill>
              </a:rPr>
              <a:t>tehnice</a:t>
            </a:r>
            <a:r>
              <a:rPr lang="en-US" sz="1600" dirty="0">
                <a:solidFill>
                  <a:schemeClr val="tx1"/>
                </a:solidFill>
              </a:rPr>
              <a:t>, </a:t>
            </a:r>
            <a:r>
              <a:rPr lang="en-US" sz="1600" dirty="0" err="1">
                <a:solidFill>
                  <a:schemeClr val="tx1"/>
                </a:solidFill>
              </a:rPr>
              <a:t>menajere</a:t>
            </a:r>
            <a:r>
              <a:rPr lang="en-US" sz="1600" dirty="0">
                <a:solidFill>
                  <a:schemeClr val="tx1"/>
                </a:solidFill>
              </a:rPr>
              <a:t>, </a:t>
            </a:r>
            <a:r>
              <a:rPr lang="en-US" sz="1600" dirty="0" err="1">
                <a:solidFill>
                  <a:schemeClr val="tx1"/>
                </a:solidFill>
              </a:rPr>
              <a:t>potabile</a:t>
            </a:r>
            <a:r>
              <a:rPr lang="en-US" sz="1600" dirty="0">
                <a:solidFill>
                  <a:schemeClr val="tx1"/>
                </a:solidFill>
              </a:rPr>
              <a:t>);</a:t>
            </a:r>
            <a:br>
              <a:rPr lang="en-US" sz="1600" dirty="0">
                <a:solidFill>
                  <a:schemeClr val="tx1"/>
                </a:solidFill>
              </a:rPr>
            </a:br>
            <a:r>
              <a:rPr lang="en-US" sz="1600" dirty="0">
                <a:solidFill>
                  <a:schemeClr val="tx1"/>
                </a:solidFill>
              </a:rPr>
              <a:t>    14) </a:t>
            </a:r>
            <a:r>
              <a:rPr lang="en-US" sz="1600" dirty="0" err="1">
                <a:solidFill>
                  <a:schemeClr val="tx1"/>
                </a:solidFill>
              </a:rPr>
              <a:t>stabilirea</a:t>
            </a:r>
            <a:r>
              <a:rPr lang="en-US" sz="1600" dirty="0">
                <a:solidFill>
                  <a:schemeClr val="tx1"/>
                </a:solidFill>
              </a:rPr>
              <a:t> </a:t>
            </a:r>
            <a:r>
              <a:rPr lang="en-US" sz="1600" dirty="0" err="1">
                <a:solidFill>
                  <a:schemeClr val="tx1"/>
                </a:solidFill>
              </a:rPr>
              <a:t>metodologiei</a:t>
            </a:r>
            <a:r>
              <a:rPr lang="en-US" sz="1600" dirty="0">
                <a:solidFill>
                  <a:schemeClr val="tx1"/>
                </a:solidFill>
              </a:rPr>
              <a:t> de control </a:t>
            </a:r>
            <a:r>
              <a:rPr lang="en-US" sz="1600" dirty="0" err="1">
                <a:solidFill>
                  <a:schemeClr val="tx1"/>
                </a:solidFill>
              </a:rPr>
              <a:t>asupra</a:t>
            </a:r>
            <a:r>
              <a:rPr lang="en-US" sz="1600" dirty="0">
                <a:solidFill>
                  <a:schemeClr val="tx1"/>
                </a:solidFill>
              </a:rPr>
              <a:t> </a:t>
            </a:r>
            <a:r>
              <a:rPr lang="en-US" sz="1600" dirty="0" err="1">
                <a:solidFill>
                  <a:schemeClr val="tx1"/>
                </a:solidFill>
              </a:rPr>
              <a:t>instalaţiilor</a:t>
            </a:r>
            <a:r>
              <a:rPr lang="en-US" sz="1600" dirty="0">
                <a:solidFill>
                  <a:schemeClr val="tx1"/>
                </a:solidFill>
              </a:rPr>
              <a:t> de </a:t>
            </a:r>
            <a:r>
              <a:rPr lang="en-US" sz="1600" dirty="0" err="1">
                <a:solidFill>
                  <a:schemeClr val="tx1"/>
                </a:solidFill>
              </a:rPr>
              <a:t>exploatare’captare</a:t>
            </a:r>
            <a:r>
              <a:rPr lang="en-US" sz="1600" dirty="0">
                <a:solidFill>
                  <a:schemeClr val="tx1"/>
                </a:solidFill>
              </a:rPr>
              <a:t> a </a:t>
            </a:r>
            <a:r>
              <a:rPr lang="en-US" sz="1600" dirty="0" err="1">
                <a:solidFill>
                  <a:schemeClr val="tx1"/>
                </a:solidFill>
              </a:rPr>
              <a:t>apei</a:t>
            </a:r>
            <a:r>
              <a:rPr lang="en-US" sz="1600" dirty="0">
                <a:solidFill>
                  <a:schemeClr val="tx1"/>
                </a:solidFill>
              </a:rPr>
              <a:t>;</a:t>
            </a:r>
            <a:br>
              <a:rPr lang="en-US" sz="1600" dirty="0">
                <a:solidFill>
                  <a:schemeClr val="tx1"/>
                </a:solidFill>
              </a:rPr>
            </a:br>
            <a:r>
              <a:rPr lang="en-US" sz="1600" dirty="0">
                <a:solidFill>
                  <a:schemeClr val="tx1"/>
                </a:solidFill>
              </a:rPr>
              <a:t>    15) </a:t>
            </a:r>
            <a:r>
              <a:rPr lang="en-US" sz="1600" dirty="0" err="1">
                <a:solidFill>
                  <a:schemeClr val="tx1"/>
                </a:solidFill>
              </a:rPr>
              <a:t>prognozarea</a:t>
            </a:r>
            <a:r>
              <a:rPr lang="en-US" sz="1600" dirty="0">
                <a:solidFill>
                  <a:schemeClr val="tx1"/>
                </a:solidFill>
              </a:rPr>
              <a:t> </a:t>
            </a:r>
            <a:r>
              <a:rPr lang="en-US" sz="1600" dirty="0" err="1">
                <a:solidFill>
                  <a:schemeClr val="tx1"/>
                </a:solidFill>
              </a:rPr>
              <a:t>modificărilor</a:t>
            </a:r>
            <a:r>
              <a:rPr lang="en-US" sz="1600" dirty="0">
                <a:solidFill>
                  <a:schemeClr val="tx1"/>
                </a:solidFill>
              </a:rPr>
              <a:t> </a:t>
            </a:r>
            <a:r>
              <a:rPr lang="en-US" sz="1600" dirty="0" err="1">
                <a:solidFill>
                  <a:schemeClr val="tx1"/>
                </a:solidFill>
              </a:rPr>
              <a:t>condiţiilor</a:t>
            </a:r>
            <a:r>
              <a:rPr lang="en-US" sz="1600" dirty="0">
                <a:solidFill>
                  <a:schemeClr val="tx1"/>
                </a:solidFill>
              </a:rPr>
              <a:t> </a:t>
            </a:r>
            <a:r>
              <a:rPr lang="en-US" sz="1600" dirty="0" err="1">
                <a:solidFill>
                  <a:schemeClr val="tx1"/>
                </a:solidFill>
              </a:rPr>
              <a:t>hidrogeologice</a:t>
            </a:r>
            <a:r>
              <a:rPr lang="en-US" sz="1600" dirty="0">
                <a:solidFill>
                  <a:schemeClr val="tx1"/>
                </a:solidFill>
              </a:rPr>
              <a:t>, </a:t>
            </a:r>
            <a:r>
              <a:rPr lang="en-US" sz="1600" dirty="0" err="1">
                <a:solidFill>
                  <a:schemeClr val="tx1"/>
                </a:solidFill>
              </a:rPr>
              <a:t>debitului</a:t>
            </a:r>
            <a:r>
              <a:rPr lang="en-US" sz="1600" dirty="0">
                <a:solidFill>
                  <a:schemeClr val="tx1"/>
                </a:solidFill>
              </a:rPr>
              <a:t>, </a:t>
            </a:r>
            <a:r>
              <a:rPr lang="en-US" sz="1600" dirty="0" err="1">
                <a:solidFill>
                  <a:schemeClr val="tx1"/>
                </a:solidFill>
              </a:rPr>
              <a:t>cantităţii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calităţii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b="1" dirty="0" err="1">
                <a:solidFill>
                  <a:schemeClr val="tx1"/>
                </a:solidFill>
              </a:rPr>
              <a:t>Secţiunea</a:t>
            </a:r>
            <a:r>
              <a:rPr lang="en-US" sz="1600" b="1" dirty="0">
                <a:solidFill>
                  <a:schemeClr val="tx1"/>
                </a:solidFill>
              </a:rPr>
              <a:t> 2</a:t>
            </a:r>
            <a:r>
              <a:rPr lang="en-US" sz="1600" dirty="0">
                <a:solidFill>
                  <a:schemeClr val="tx1"/>
                </a:solidFill>
              </a:rPr>
              <a:t/>
            </a:r>
            <a:br>
              <a:rPr lang="en-US" sz="1600" dirty="0">
                <a:solidFill>
                  <a:schemeClr val="tx1"/>
                </a:solidFill>
              </a:rPr>
            </a:br>
            <a:r>
              <a:rPr lang="en-US" sz="1600" b="1" dirty="0" err="1">
                <a:solidFill>
                  <a:schemeClr val="tx1"/>
                </a:solidFill>
              </a:rPr>
              <a:t>Parametrii</a:t>
            </a:r>
            <a:r>
              <a:rPr lang="en-US" sz="1600" b="1" dirty="0">
                <a:solidFill>
                  <a:schemeClr val="tx1"/>
                </a:solidFill>
              </a:rPr>
              <a:t> </a:t>
            </a:r>
            <a:r>
              <a:rPr lang="en-US" sz="1600" b="1" dirty="0" err="1">
                <a:solidFill>
                  <a:schemeClr val="tx1"/>
                </a:solidFill>
              </a:rPr>
              <a:t>şi</a:t>
            </a:r>
            <a:r>
              <a:rPr lang="en-US" sz="1600" b="1" dirty="0">
                <a:solidFill>
                  <a:schemeClr val="tx1"/>
                </a:solidFill>
              </a:rPr>
              <a:t> </a:t>
            </a:r>
            <a:r>
              <a:rPr lang="en-US" sz="1600" b="1" dirty="0" err="1">
                <a:solidFill>
                  <a:schemeClr val="tx1"/>
                </a:solidFill>
              </a:rPr>
              <a:t>tipurile</a:t>
            </a:r>
            <a:r>
              <a:rPr lang="en-US" sz="1600" b="1" dirty="0">
                <a:solidFill>
                  <a:schemeClr val="tx1"/>
                </a:solidFill>
              </a:rPr>
              <a:t> de </a:t>
            </a:r>
            <a:r>
              <a:rPr lang="en-US" sz="1600" b="1" dirty="0" err="1">
                <a:solidFill>
                  <a:schemeClr val="tx1"/>
                </a:solidFill>
              </a:rPr>
              <a:t>monitorizare</a:t>
            </a:r>
            <a:r>
              <a:rPr lang="en-US" sz="1600" b="1" dirty="0">
                <a:solidFill>
                  <a:schemeClr val="tx1"/>
                </a:solidFill>
              </a:rPr>
              <a:t> a </a:t>
            </a:r>
            <a:r>
              <a:rPr lang="en-US" sz="1600" b="1" dirty="0" err="1">
                <a:solidFill>
                  <a:schemeClr val="tx1"/>
                </a:solidFill>
              </a:rPr>
              <a:t>apelor</a:t>
            </a:r>
            <a:r>
              <a:rPr lang="en-US" sz="1600" b="1" dirty="0">
                <a:solidFill>
                  <a:schemeClr val="tx1"/>
                </a:solidFill>
              </a:rPr>
              <a:t> </a:t>
            </a:r>
            <a:r>
              <a:rPr lang="en-US" sz="1600" b="1" dirty="0" err="1">
                <a:solidFill>
                  <a:schemeClr val="tx1"/>
                </a:solidFill>
              </a:rPr>
              <a:t>subterane</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33.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monitorizării</a:t>
            </a:r>
            <a:r>
              <a:rPr lang="en-US" sz="1600" dirty="0">
                <a:solidFill>
                  <a:schemeClr val="tx1"/>
                </a:solidFill>
              </a:rPr>
              <a:t> </a:t>
            </a:r>
            <a:r>
              <a:rPr lang="en-US" sz="1600" dirty="0" err="1">
                <a:solidFill>
                  <a:schemeClr val="tx1"/>
                </a:solidFill>
              </a:rPr>
              <a:t>cantitative</a:t>
            </a:r>
            <a:r>
              <a:rPr lang="en-US" sz="1600" dirty="0">
                <a:solidFill>
                  <a:schemeClr val="tx1"/>
                </a:solidFill>
              </a:rPr>
              <a:t>, </a:t>
            </a:r>
            <a:r>
              <a:rPr lang="en-US" sz="1600" dirty="0" err="1">
                <a:solidFill>
                  <a:schemeClr val="tx1"/>
                </a:solidFill>
              </a:rPr>
              <a:t>parametrii</a:t>
            </a:r>
            <a:r>
              <a:rPr lang="en-US" sz="1600" dirty="0">
                <a:solidFill>
                  <a:schemeClr val="tx1"/>
                </a:solidFill>
              </a:rPr>
              <a:t> de </a:t>
            </a:r>
            <a:r>
              <a:rPr lang="en-US" sz="1600" dirty="0" err="1">
                <a:solidFill>
                  <a:schemeClr val="tx1"/>
                </a:solidFill>
              </a:rPr>
              <a:t>monitorizare</a:t>
            </a:r>
            <a:r>
              <a:rPr lang="en-US" sz="1600" dirty="0">
                <a:solidFill>
                  <a:schemeClr val="tx1"/>
                </a:solidFill>
              </a:rPr>
              <a:t> </a:t>
            </a:r>
            <a:r>
              <a:rPr lang="en-US" sz="1600" dirty="0" err="1">
                <a:solidFill>
                  <a:schemeClr val="tx1"/>
                </a:solidFill>
              </a:rPr>
              <a:t>includ</a:t>
            </a:r>
            <a:r>
              <a:rPr lang="en-US" sz="1600" dirty="0">
                <a:solidFill>
                  <a:schemeClr val="tx1"/>
                </a:solidFill>
              </a:rPr>
              <a:t>:</a:t>
            </a:r>
            <a:br>
              <a:rPr lang="en-US" sz="1600" dirty="0">
                <a:solidFill>
                  <a:schemeClr val="tx1"/>
                </a:solidFill>
              </a:rPr>
            </a:br>
            <a:r>
              <a:rPr lang="en-US" sz="1600" dirty="0">
                <a:solidFill>
                  <a:schemeClr val="tx1"/>
                </a:solidFill>
              </a:rPr>
              <a:t>    1) </a:t>
            </a:r>
            <a:r>
              <a:rPr lang="en-US" sz="1600" dirty="0" err="1">
                <a:solidFill>
                  <a:schemeClr val="tx1"/>
                </a:solidFill>
              </a:rPr>
              <a:t>nivelul</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sonde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deversarea</a:t>
            </a:r>
            <a:r>
              <a:rPr lang="en-US" sz="1600" dirty="0">
                <a:solidFill>
                  <a:schemeClr val="tx1"/>
                </a:solidFill>
              </a:rPr>
              <a:t> la </a:t>
            </a:r>
            <a:r>
              <a:rPr lang="en-US" sz="1600" dirty="0" err="1">
                <a:solidFill>
                  <a:schemeClr val="tx1"/>
                </a:solidFill>
              </a:rPr>
              <a:t>izvoare</a:t>
            </a:r>
            <a:r>
              <a:rPr lang="en-US" sz="1600" dirty="0">
                <a:solidFill>
                  <a:schemeClr val="tx1"/>
                </a:solidFill>
              </a:rPr>
              <a:t>; </a:t>
            </a:r>
            <a:br>
              <a:rPr lang="en-US" sz="1600" dirty="0">
                <a:solidFill>
                  <a:schemeClr val="tx1"/>
                </a:solidFill>
              </a:rPr>
            </a:br>
            <a:r>
              <a:rPr lang="en-US" sz="1600" dirty="0">
                <a:solidFill>
                  <a:schemeClr val="tx1"/>
                </a:solidFill>
              </a:rPr>
              <a:t>    2) </a:t>
            </a:r>
            <a:r>
              <a:rPr lang="en-US" sz="1600" dirty="0" err="1">
                <a:solidFill>
                  <a:schemeClr val="tx1"/>
                </a:solidFill>
              </a:rPr>
              <a:t>presiunea</a:t>
            </a:r>
            <a:r>
              <a:rPr lang="en-US" sz="1600" dirty="0">
                <a:solidFill>
                  <a:schemeClr val="tx1"/>
                </a:solidFill>
              </a:rPr>
              <a:t> </a:t>
            </a:r>
            <a:r>
              <a:rPr lang="en-US" sz="1600" dirty="0" err="1">
                <a:solidFill>
                  <a:schemeClr val="tx1"/>
                </a:solidFill>
              </a:rPr>
              <a:t>piezometrică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transfrontiere</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34. </a:t>
            </a:r>
            <a:r>
              <a:rPr lang="en-US" sz="1600" dirty="0" err="1">
                <a:solidFill>
                  <a:schemeClr val="tx1"/>
                </a:solidFill>
              </a:rPr>
              <a:t>Monitorizarea</a:t>
            </a:r>
            <a:r>
              <a:rPr lang="en-US" sz="1600" dirty="0">
                <a:solidFill>
                  <a:schemeClr val="tx1"/>
                </a:solidFill>
              </a:rPr>
              <a:t> </a:t>
            </a:r>
            <a:r>
              <a:rPr lang="en-US" sz="1600" dirty="0" err="1">
                <a:solidFill>
                  <a:schemeClr val="tx1"/>
                </a:solidFill>
              </a:rPr>
              <a:t>suplimentară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vederea</a:t>
            </a:r>
            <a:r>
              <a:rPr lang="en-US" sz="1600" dirty="0">
                <a:solidFill>
                  <a:schemeClr val="tx1"/>
                </a:solidFill>
              </a:rPr>
              <a:t> </a:t>
            </a:r>
            <a:r>
              <a:rPr lang="en-US" sz="1600" dirty="0" err="1">
                <a:solidFill>
                  <a:schemeClr val="tx1"/>
                </a:solidFill>
              </a:rPr>
              <a:t>susţinerii</a:t>
            </a:r>
            <a:r>
              <a:rPr lang="en-US" sz="1600" dirty="0">
                <a:solidFill>
                  <a:schemeClr val="tx1"/>
                </a:solidFill>
              </a:rPr>
              <a:t> </a:t>
            </a:r>
            <a:r>
              <a:rPr lang="en-US" sz="1600" dirty="0" err="1">
                <a:solidFill>
                  <a:schemeClr val="tx1"/>
                </a:solidFill>
              </a:rPr>
              <a:t>caracterizării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clasificării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poate</a:t>
            </a:r>
            <a:r>
              <a:rPr lang="en-US" sz="1600" dirty="0">
                <a:solidFill>
                  <a:schemeClr val="tx1"/>
                </a:solidFill>
              </a:rPr>
              <a:t> include </a:t>
            </a:r>
            <a:r>
              <a:rPr lang="en-US" sz="1600" dirty="0" err="1">
                <a:solidFill>
                  <a:schemeClr val="tx1"/>
                </a:solidFill>
              </a:rPr>
              <a:t>parametrii</a:t>
            </a:r>
            <a:r>
              <a:rPr lang="en-US" sz="1600" dirty="0">
                <a:solidFill>
                  <a:schemeClr val="tx1"/>
                </a:solidFill>
              </a:rPr>
              <a:t> </a:t>
            </a:r>
            <a:r>
              <a:rPr lang="en-US" sz="1600" dirty="0" err="1">
                <a:solidFill>
                  <a:schemeClr val="tx1"/>
                </a:solidFill>
              </a:rPr>
              <a:t>chimici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indicatori</a:t>
            </a:r>
            <a:r>
              <a:rPr lang="en-US" sz="1600" dirty="0">
                <a:solidFill>
                  <a:schemeClr val="tx1"/>
                </a:solidFill>
              </a:rPr>
              <a:t>, cum </a:t>
            </a:r>
            <a:r>
              <a:rPr lang="en-US" sz="1600" dirty="0" err="1">
                <a:solidFill>
                  <a:schemeClr val="tx1"/>
                </a:solidFill>
              </a:rPr>
              <a:t>ar</a:t>
            </a:r>
            <a:r>
              <a:rPr lang="en-US" sz="1600" dirty="0">
                <a:solidFill>
                  <a:schemeClr val="tx1"/>
                </a:solidFill>
              </a:rPr>
              <a:t> fi </a:t>
            </a:r>
            <a:r>
              <a:rPr lang="en-US" sz="1600" dirty="0" err="1">
                <a:solidFill>
                  <a:schemeClr val="tx1"/>
                </a:solidFill>
              </a:rPr>
              <a:t>temperatura</a:t>
            </a:r>
            <a:r>
              <a:rPr lang="en-US" sz="1600" dirty="0">
                <a:solidFill>
                  <a:schemeClr val="tx1"/>
                </a:solidFill>
              </a:rPr>
              <a:t>, </a:t>
            </a:r>
            <a:r>
              <a:rPr lang="en-US" sz="1600" dirty="0" err="1">
                <a:solidFill>
                  <a:schemeClr val="tx1"/>
                </a:solidFill>
              </a:rPr>
              <a:t>conductivitatea</a:t>
            </a:r>
            <a:r>
              <a:rPr lang="en-US" sz="1600" dirty="0">
                <a:solidFill>
                  <a:schemeClr val="tx1"/>
                </a:solidFill>
              </a:rPr>
              <a:t> </a:t>
            </a:r>
            <a:r>
              <a:rPr lang="en-US" sz="1600" dirty="0" err="1">
                <a:solidFill>
                  <a:schemeClr val="tx1"/>
                </a:solidFill>
              </a:rPr>
              <a:t>electrică</a:t>
            </a:r>
            <a:r>
              <a:rPr lang="en-US" sz="1600" dirty="0">
                <a:solidFill>
                  <a:schemeClr val="tx1"/>
                </a:solidFill>
              </a:rPr>
              <a:t> etc.</a:t>
            </a:r>
            <a:br>
              <a:rPr lang="en-US" sz="1600" dirty="0">
                <a:solidFill>
                  <a:schemeClr val="tx1"/>
                </a:solidFill>
              </a:rPr>
            </a:br>
            <a:r>
              <a:rPr lang="en-US" sz="1600" dirty="0">
                <a:solidFill>
                  <a:schemeClr val="tx1"/>
                </a:solidFill>
              </a:rPr>
              <a:t>35. </a:t>
            </a:r>
            <a:r>
              <a:rPr lang="en-US" sz="1600" dirty="0" err="1">
                <a:solidFill>
                  <a:schemeClr val="tx1"/>
                </a:solidFill>
              </a:rPr>
              <a:t>Pentru</a:t>
            </a:r>
            <a:r>
              <a:rPr lang="en-US" sz="1600" dirty="0">
                <a:solidFill>
                  <a:schemeClr val="tx1"/>
                </a:solidFill>
              </a:rPr>
              <a:t> </a:t>
            </a:r>
            <a:r>
              <a:rPr lang="en-US" sz="1600" dirty="0" err="1">
                <a:solidFill>
                  <a:schemeClr val="tx1"/>
                </a:solidFill>
              </a:rPr>
              <a:t>monitorizarea</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chimice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utilizaţi</a:t>
            </a:r>
            <a:r>
              <a:rPr lang="en-US" sz="1600" dirty="0">
                <a:solidFill>
                  <a:schemeClr val="tx1"/>
                </a:solidFill>
              </a:rPr>
              <a:t> </a:t>
            </a:r>
            <a:r>
              <a:rPr lang="en-US" sz="1600" dirty="0" err="1">
                <a:solidFill>
                  <a:schemeClr val="tx1"/>
                </a:solidFill>
              </a:rPr>
              <a:t>parametrii</a:t>
            </a:r>
            <a:r>
              <a:rPr lang="en-US" sz="1600" dirty="0">
                <a:solidFill>
                  <a:schemeClr val="tx1"/>
                </a:solidFill>
              </a:rPr>
              <a:t> </a:t>
            </a:r>
            <a:r>
              <a:rPr lang="en-US" sz="1600" dirty="0" err="1">
                <a:solidFill>
                  <a:schemeClr val="tx1"/>
                </a:solidFill>
              </a:rPr>
              <a:t>prevăzuţi</a:t>
            </a:r>
            <a:r>
              <a:rPr lang="en-US" sz="1600" dirty="0">
                <a:solidFill>
                  <a:schemeClr val="tx1"/>
                </a:solidFill>
              </a:rPr>
              <a:t> </a:t>
            </a:r>
            <a:r>
              <a:rPr lang="en-US" sz="1600" b="1" dirty="0" err="1">
                <a:solidFill>
                  <a:schemeClr val="tx1"/>
                </a:solidFill>
              </a:rPr>
              <a:t>în</a:t>
            </a:r>
            <a:r>
              <a:rPr lang="en-US" sz="1600" b="1" dirty="0">
                <a:solidFill>
                  <a:schemeClr val="tx1"/>
                </a:solidFill>
              </a:rPr>
              <a:t> </a:t>
            </a:r>
            <a:r>
              <a:rPr lang="en-US" sz="1600" b="1" dirty="0" err="1">
                <a:solidFill>
                  <a:schemeClr val="tx1"/>
                </a:solidFill>
              </a:rPr>
              <a:t>anexa</a:t>
            </a:r>
            <a:r>
              <a:rPr lang="en-US" sz="1600" b="1" dirty="0">
                <a:solidFill>
                  <a:schemeClr val="tx1"/>
                </a:solidFill>
              </a:rPr>
              <a:t> </a:t>
            </a:r>
            <a:r>
              <a:rPr lang="en-US" sz="1600" b="1" dirty="0" err="1">
                <a:solidFill>
                  <a:schemeClr val="tx1"/>
                </a:solidFill>
              </a:rPr>
              <a:t>nr</a:t>
            </a:r>
            <a:r>
              <a:rPr lang="en-US" sz="1600" b="1" dirty="0">
                <a:solidFill>
                  <a:schemeClr val="tx1"/>
                </a:solidFill>
              </a:rPr>
              <a:t>. 2 </a:t>
            </a:r>
            <a:r>
              <a:rPr lang="en-US" sz="1600" dirty="0">
                <a:solidFill>
                  <a:schemeClr val="tx1"/>
                </a:solidFill>
              </a:rPr>
              <a:t>la </a:t>
            </a:r>
            <a:r>
              <a:rPr lang="en-US" sz="1600" dirty="0" err="1">
                <a:solidFill>
                  <a:schemeClr val="tx1"/>
                </a:solidFill>
              </a:rPr>
              <a:t>prezentul</a:t>
            </a:r>
            <a:r>
              <a:rPr lang="en-US" sz="1600" dirty="0">
                <a:solidFill>
                  <a:schemeClr val="tx1"/>
                </a:solidFill>
              </a:rPr>
              <a:t> </a:t>
            </a:r>
            <a:r>
              <a:rPr lang="en-US" sz="1600" dirty="0" err="1">
                <a:solidFill>
                  <a:schemeClr val="tx1"/>
                </a:solidFill>
              </a:rPr>
              <a:t>Regulament</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64264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758737"/>
            <a:ext cx="8839199" cy="4468668"/>
          </a:xfrm>
        </p:spPr>
        <p:txBody>
          <a:bodyPr/>
          <a:lstStyle/>
          <a:p>
            <a:r>
              <a:rPr lang="en-US" sz="1600" b="1" dirty="0" err="1">
                <a:solidFill>
                  <a:srgbClr val="3333CC"/>
                </a:solidFill>
              </a:rPr>
              <a:t>Regulamentul</a:t>
            </a:r>
            <a:r>
              <a:rPr lang="en-US" sz="1600" b="1" dirty="0">
                <a:solidFill>
                  <a:srgbClr val="3333CC"/>
                </a:solidFill>
              </a:rPr>
              <a:t> cu </a:t>
            </a:r>
            <a:r>
              <a:rPr lang="en-US" sz="1600" b="1" dirty="0" err="1">
                <a:solidFill>
                  <a:srgbClr val="3333CC"/>
                </a:solidFill>
              </a:rPr>
              <a:t>privire</a:t>
            </a:r>
            <a:r>
              <a:rPr lang="en-US" sz="1600" b="1" dirty="0">
                <a:solidFill>
                  <a:srgbClr val="3333CC"/>
                </a:solidFill>
              </a:rPr>
              <a:t> la </a:t>
            </a:r>
            <a:r>
              <a:rPr lang="en-US" sz="1600" b="1" dirty="0" err="1">
                <a:solidFill>
                  <a:srgbClr val="3333CC"/>
                </a:solidFill>
              </a:rPr>
              <a:t>cerinţele</a:t>
            </a:r>
            <a:r>
              <a:rPr lang="ro-RO" sz="1600" b="1" dirty="0">
                <a:solidFill>
                  <a:srgbClr val="3333CC"/>
                </a:solidFill>
              </a:rPr>
              <a:t> </a:t>
            </a:r>
            <a:r>
              <a:rPr lang="en-US" sz="1600" b="1" dirty="0">
                <a:solidFill>
                  <a:srgbClr val="3333CC"/>
                </a:solidFill>
              </a:rPr>
              <a:t>de </a:t>
            </a:r>
            <a:r>
              <a:rPr lang="en-US" sz="1600" b="1" dirty="0" err="1">
                <a:solidFill>
                  <a:srgbClr val="3333CC"/>
                </a:solidFill>
              </a:rPr>
              <a:t>calitate</a:t>
            </a:r>
            <a:r>
              <a:rPr lang="en-US" sz="1600" b="1" dirty="0">
                <a:solidFill>
                  <a:srgbClr val="3333CC"/>
                </a:solidFill>
              </a:rPr>
              <a:t> a </a:t>
            </a:r>
            <a:r>
              <a:rPr lang="en-US" sz="1600" b="1" dirty="0" err="1">
                <a:solidFill>
                  <a:srgbClr val="3333CC"/>
                </a:solidFill>
              </a:rPr>
              <a:t>apelor</a:t>
            </a:r>
            <a:r>
              <a:rPr lang="en-US" sz="1600" b="1" dirty="0">
                <a:solidFill>
                  <a:srgbClr val="3333CC"/>
                </a:solidFill>
              </a:rPr>
              <a:t> </a:t>
            </a:r>
            <a:r>
              <a:rPr lang="en-US" sz="1600" b="1" dirty="0" err="1">
                <a:solidFill>
                  <a:srgbClr val="3333CC"/>
                </a:solidFill>
              </a:rPr>
              <a:t>subterane</a:t>
            </a:r>
            <a:r>
              <a:rPr lang="ro-RO" sz="1600" b="1" dirty="0">
                <a:solidFill>
                  <a:srgbClr val="3333CC"/>
                </a:solidFill>
              </a:rPr>
              <a:t>, aprobat prin HG nr. </a:t>
            </a:r>
            <a:r>
              <a:rPr lang="en-US" sz="1600" b="1" dirty="0">
                <a:solidFill>
                  <a:srgbClr val="3333CC"/>
                </a:solidFill>
              </a:rPr>
              <a:t>931 din  20.11.2013 </a:t>
            </a:r>
            <a:r>
              <a:rPr lang="ro-RO" sz="1600" b="1" dirty="0">
                <a:solidFill>
                  <a:srgbClr val="3333CC"/>
                </a:solidFill>
              </a:rPr>
              <a:t/>
            </a:r>
            <a:br>
              <a:rPr lang="ro-RO" sz="1600" b="1" dirty="0">
                <a:solidFill>
                  <a:srgbClr val="3333CC"/>
                </a:solidFill>
              </a:rPr>
            </a:br>
            <a:r>
              <a:rPr lang="ro-RO" sz="1600" b="1" dirty="0">
                <a:solidFill>
                  <a:srgbClr val="3333CC"/>
                </a:solidFill>
                <a:hlinkClick r:id="rId2"/>
              </a:rPr>
              <a:t>http://lex.justice.md/index.php?action=view&amp;view=doc&amp;lang=1&amp;id=350466</a:t>
            </a:r>
            <a:r>
              <a:rPr lang="ro-RO" sz="1600" b="1" dirty="0">
                <a:solidFill>
                  <a:srgbClr val="3333CC"/>
                </a:solidFill>
              </a:rPr>
              <a:t/>
            </a:r>
            <a:br>
              <a:rPr lang="ro-RO" sz="1600" b="1" dirty="0">
                <a:solidFill>
                  <a:srgbClr val="3333CC"/>
                </a:solidFill>
              </a:rPr>
            </a:br>
            <a:r>
              <a:rPr lang="en-US" sz="1600" b="1" dirty="0" err="1">
                <a:solidFill>
                  <a:schemeClr val="tx1"/>
                </a:solidFill>
              </a:rPr>
              <a:t>Capitolul</a:t>
            </a:r>
            <a:r>
              <a:rPr lang="en-US" sz="1600" b="1" dirty="0">
                <a:solidFill>
                  <a:schemeClr val="tx1"/>
                </a:solidFill>
              </a:rPr>
              <a:t> I</a:t>
            </a:r>
            <a:r>
              <a:rPr lang="en-US" sz="1600" dirty="0">
                <a:solidFill>
                  <a:schemeClr val="tx1"/>
                </a:solidFill>
              </a:rPr>
              <a:t/>
            </a:r>
            <a:br>
              <a:rPr lang="en-US" sz="1600" dirty="0">
                <a:solidFill>
                  <a:schemeClr val="tx1"/>
                </a:solidFill>
              </a:rPr>
            </a:br>
            <a:r>
              <a:rPr lang="en-US" sz="1600" b="1" dirty="0">
                <a:solidFill>
                  <a:schemeClr val="tx1"/>
                </a:solidFill>
              </a:rPr>
              <a:t>DISPOZIŢII GENERALE</a:t>
            </a:r>
            <a:r>
              <a:rPr lang="ro-RO" sz="1600" b="1" dirty="0">
                <a:solidFill>
                  <a:schemeClr val="tx1"/>
                </a:solidFill>
              </a:rPr>
              <a:t/>
            </a:r>
            <a:br>
              <a:rPr lang="ro-RO" sz="1600" b="1" dirty="0">
                <a:solidFill>
                  <a:schemeClr val="tx1"/>
                </a:solidFill>
              </a:rPr>
            </a:br>
            <a:r>
              <a:rPr lang="ro-RO" sz="1600" dirty="0"/>
              <a:t>1</a:t>
            </a:r>
            <a:r>
              <a:rPr lang="en-US" sz="1600" dirty="0">
                <a:solidFill>
                  <a:schemeClr val="tx1"/>
                </a:solidFill>
              </a:rPr>
              <a:t>. </a:t>
            </a:r>
            <a:r>
              <a:rPr lang="en-US" sz="1600" dirty="0" err="1">
                <a:solidFill>
                  <a:schemeClr val="tx1"/>
                </a:solidFill>
              </a:rPr>
              <a:t>Regulamentul</a:t>
            </a:r>
            <a:r>
              <a:rPr lang="en-US" sz="1600" dirty="0">
                <a:solidFill>
                  <a:schemeClr val="tx1"/>
                </a:solidFill>
              </a:rPr>
              <a:t> cu </a:t>
            </a:r>
            <a:r>
              <a:rPr lang="en-US" sz="1600" dirty="0" err="1">
                <a:solidFill>
                  <a:schemeClr val="tx1"/>
                </a:solidFill>
              </a:rPr>
              <a:t>privire</a:t>
            </a:r>
            <a:r>
              <a:rPr lang="en-US" sz="1600" dirty="0">
                <a:solidFill>
                  <a:schemeClr val="tx1"/>
                </a:solidFill>
              </a:rPr>
              <a:t> la </a:t>
            </a:r>
            <a:r>
              <a:rPr lang="en-US" sz="1600" dirty="0" err="1">
                <a:solidFill>
                  <a:schemeClr val="tx1"/>
                </a:solidFill>
              </a:rPr>
              <a:t>cerinţele</a:t>
            </a:r>
            <a:r>
              <a:rPr lang="en-US" sz="1600" dirty="0">
                <a:solidFill>
                  <a:schemeClr val="tx1"/>
                </a:solidFill>
              </a:rPr>
              <a:t> de </a:t>
            </a:r>
            <a:r>
              <a:rPr lang="en-US" sz="1600" dirty="0" err="1">
                <a:solidFill>
                  <a:schemeClr val="tx1"/>
                </a:solidFill>
              </a:rPr>
              <a:t>calitate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continuare</a:t>
            </a:r>
            <a:r>
              <a:rPr lang="en-US" sz="1600" dirty="0">
                <a:solidFill>
                  <a:schemeClr val="tx1"/>
                </a:solidFill>
              </a:rPr>
              <a:t> – </a:t>
            </a:r>
            <a:r>
              <a:rPr lang="en-US" sz="1600" i="1" dirty="0" err="1">
                <a:solidFill>
                  <a:schemeClr val="tx1"/>
                </a:solidFill>
              </a:rPr>
              <a:t>Regulament</a:t>
            </a:r>
            <a:r>
              <a:rPr lang="en-US" sz="1600" dirty="0">
                <a:solidFill>
                  <a:schemeClr val="tx1"/>
                </a:solidFill>
              </a:rPr>
              <a:t>) </a:t>
            </a:r>
            <a:r>
              <a:rPr lang="en-US" sz="1600" dirty="0" err="1">
                <a:solidFill>
                  <a:schemeClr val="tx1"/>
                </a:solidFill>
              </a:rPr>
              <a:t>stabileşte</a:t>
            </a:r>
            <a:r>
              <a:rPr lang="en-US" sz="1600" dirty="0">
                <a:solidFill>
                  <a:schemeClr val="tx1"/>
                </a:solidFill>
              </a:rPr>
              <a:t> </a:t>
            </a:r>
            <a:r>
              <a:rPr lang="en-US" sz="1600" dirty="0" err="1">
                <a:solidFill>
                  <a:schemeClr val="tx1"/>
                </a:solidFill>
              </a:rPr>
              <a:t>atît</a:t>
            </a:r>
            <a:r>
              <a:rPr lang="en-US" sz="1600" dirty="0">
                <a:solidFill>
                  <a:schemeClr val="tx1"/>
                </a:solidFill>
              </a:rPr>
              <a:t> </a:t>
            </a:r>
            <a:r>
              <a:rPr lang="en-US" sz="1600" dirty="0" err="1">
                <a:solidFill>
                  <a:schemeClr val="tx1"/>
                </a:solidFill>
              </a:rPr>
              <a:t>cerinţele</a:t>
            </a:r>
            <a:r>
              <a:rPr lang="en-US" sz="1600" dirty="0">
                <a:solidFill>
                  <a:schemeClr val="tx1"/>
                </a:solidFill>
              </a:rPr>
              <a:t> de </a:t>
            </a:r>
            <a:r>
              <a:rPr lang="en-US" sz="1600" dirty="0" err="1">
                <a:solidFill>
                  <a:schemeClr val="tx1"/>
                </a:solidFill>
              </a:rPr>
              <a:t>calitate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cît</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normele</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starea</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obiectivele</a:t>
            </a:r>
            <a:r>
              <a:rPr lang="en-US" sz="1600" dirty="0">
                <a:solidFill>
                  <a:schemeClr val="tx1"/>
                </a:solidFill>
              </a:rPr>
              <a:t> de </a:t>
            </a:r>
            <a:r>
              <a:rPr lang="en-US" sz="1600" dirty="0" err="1">
                <a:solidFill>
                  <a:schemeClr val="tx1"/>
                </a:solidFill>
              </a:rPr>
              <a:t>gestionare</a:t>
            </a:r>
            <a:r>
              <a:rPr lang="en-US" sz="1600" dirty="0">
                <a:solidFill>
                  <a:schemeClr val="tx1"/>
                </a:solidFill>
              </a:rPr>
              <a:t> ale </a:t>
            </a:r>
            <a:r>
              <a:rPr lang="en-US" sz="1600" dirty="0" err="1">
                <a:solidFill>
                  <a:schemeClr val="tx1"/>
                </a:solidFill>
              </a:rPr>
              <a:t>acestora</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normele</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modul</a:t>
            </a:r>
            <a:r>
              <a:rPr lang="en-US" sz="1600" dirty="0">
                <a:solidFill>
                  <a:schemeClr val="tx1"/>
                </a:solidFill>
              </a:rPr>
              <a:t> de </a:t>
            </a:r>
            <a:r>
              <a:rPr lang="en-US" sz="1600" dirty="0" err="1">
                <a:solidFill>
                  <a:schemeClr val="tx1"/>
                </a:solidFill>
              </a:rPr>
              <a:t>folosinţă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protecţie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împotriva</a:t>
            </a:r>
            <a:r>
              <a:rPr lang="en-US" sz="1600" dirty="0">
                <a:solidFill>
                  <a:schemeClr val="tx1"/>
                </a:solidFill>
              </a:rPr>
              <a:t> </a:t>
            </a:r>
            <a:r>
              <a:rPr lang="en-US" sz="1600" dirty="0" err="1">
                <a:solidFill>
                  <a:schemeClr val="tx1"/>
                </a:solidFill>
              </a:rPr>
              <a:t>efectelor</a:t>
            </a:r>
            <a:r>
              <a:rPr lang="en-US" sz="1600" dirty="0">
                <a:solidFill>
                  <a:schemeClr val="tx1"/>
                </a:solidFill>
              </a:rPr>
              <a:t> </a:t>
            </a:r>
            <a:r>
              <a:rPr lang="en-US" sz="1600" dirty="0" err="1">
                <a:solidFill>
                  <a:schemeClr val="tx1"/>
                </a:solidFill>
              </a:rPr>
              <a:t>oricărui</a:t>
            </a:r>
            <a:r>
              <a:rPr lang="en-US" sz="1600" dirty="0">
                <a:solidFill>
                  <a:schemeClr val="tx1"/>
                </a:solidFill>
              </a:rPr>
              <a:t> tip de </a:t>
            </a:r>
            <a:r>
              <a:rPr lang="en-US" sz="1600" dirty="0" err="1">
                <a:solidFill>
                  <a:schemeClr val="tx1"/>
                </a:solidFill>
              </a:rPr>
              <a:t>poluare</a:t>
            </a: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
            </a:r>
            <a:br>
              <a:rPr lang="en-US" sz="1600" dirty="0">
                <a:solidFill>
                  <a:schemeClr val="tx1"/>
                </a:solidFill>
              </a:rPr>
            </a:br>
            <a:r>
              <a:rPr lang="ro-RO" sz="1600" dirty="0">
                <a:solidFill>
                  <a:schemeClr val="tx1"/>
                </a:solidFill>
              </a:rPr>
              <a:t>2. </a:t>
            </a:r>
            <a:r>
              <a:rPr lang="en-US" sz="1600" dirty="0" err="1">
                <a:solidFill>
                  <a:schemeClr val="tx1"/>
                </a:solidFill>
              </a:rPr>
              <a:t>Prezentul</a:t>
            </a:r>
            <a:r>
              <a:rPr lang="en-US" sz="1600" dirty="0">
                <a:solidFill>
                  <a:schemeClr val="tx1"/>
                </a:solidFill>
              </a:rPr>
              <a:t> </a:t>
            </a:r>
            <a:r>
              <a:rPr lang="en-US" sz="1600" dirty="0" err="1">
                <a:solidFill>
                  <a:schemeClr val="tx1"/>
                </a:solidFill>
              </a:rPr>
              <a:t>Regulament</a:t>
            </a:r>
            <a:r>
              <a:rPr lang="en-US" sz="1600" dirty="0">
                <a:solidFill>
                  <a:schemeClr val="tx1"/>
                </a:solidFill>
              </a:rPr>
              <a:t> </a:t>
            </a:r>
            <a:r>
              <a:rPr lang="en-US" sz="1600" dirty="0" err="1">
                <a:solidFill>
                  <a:schemeClr val="tx1"/>
                </a:solidFill>
              </a:rPr>
              <a:t>transpune</a:t>
            </a:r>
            <a:r>
              <a:rPr lang="en-US" sz="1600" dirty="0">
                <a:solidFill>
                  <a:schemeClr val="tx1"/>
                </a:solidFill>
              </a:rPr>
              <a:t> </a:t>
            </a:r>
            <a:r>
              <a:rPr lang="en-US" sz="1600" dirty="0" err="1">
                <a:solidFill>
                  <a:schemeClr val="tx1"/>
                </a:solidFill>
              </a:rPr>
              <a:t>parţial</a:t>
            </a:r>
            <a:r>
              <a:rPr lang="en-US" sz="1600" dirty="0">
                <a:solidFill>
                  <a:schemeClr val="tx1"/>
                </a:solidFill>
              </a:rPr>
              <a:t> </a:t>
            </a:r>
            <a:r>
              <a:rPr lang="en-US" sz="1600" dirty="0" err="1">
                <a:solidFill>
                  <a:schemeClr val="tx1"/>
                </a:solidFill>
              </a:rPr>
              <a:t>articolul</a:t>
            </a:r>
            <a:r>
              <a:rPr lang="en-US" sz="1600" dirty="0">
                <a:solidFill>
                  <a:schemeClr val="tx1"/>
                </a:solidFill>
              </a:rPr>
              <a:t> 4 </a:t>
            </a:r>
            <a:r>
              <a:rPr lang="en-US" sz="1600" dirty="0" err="1">
                <a:solidFill>
                  <a:schemeClr val="tx1"/>
                </a:solidFill>
              </a:rPr>
              <a:t>şi</a:t>
            </a:r>
            <a:r>
              <a:rPr lang="en-US" sz="1600" dirty="0">
                <a:solidFill>
                  <a:schemeClr val="tx1"/>
                </a:solidFill>
              </a:rPr>
              <a:t> </a:t>
            </a:r>
            <a:r>
              <a:rPr lang="en-US" sz="1600" dirty="0" err="1">
                <a:solidFill>
                  <a:schemeClr val="tx1"/>
                </a:solidFill>
              </a:rPr>
              <a:t>anexa</a:t>
            </a:r>
            <a:r>
              <a:rPr lang="en-US" sz="1600" dirty="0">
                <a:solidFill>
                  <a:schemeClr val="tx1"/>
                </a:solidFill>
              </a:rPr>
              <a:t> V din </a:t>
            </a:r>
            <a:r>
              <a:rPr lang="en-US" sz="1600" dirty="0" err="1">
                <a:solidFill>
                  <a:schemeClr val="tx1"/>
                </a:solidFill>
              </a:rPr>
              <a:t>Directiva</a:t>
            </a:r>
            <a:r>
              <a:rPr lang="en-US" sz="1600" dirty="0">
                <a:solidFill>
                  <a:schemeClr val="tx1"/>
                </a:solidFill>
              </a:rPr>
              <a:t> 2000/60/CE a </a:t>
            </a:r>
            <a:r>
              <a:rPr lang="en-US" sz="1600" dirty="0" err="1">
                <a:solidFill>
                  <a:schemeClr val="tx1"/>
                </a:solidFill>
              </a:rPr>
              <a:t>Parlamentului</a:t>
            </a:r>
            <a:r>
              <a:rPr lang="en-US" sz="1600" dirty="0">
                <a:solidFill>
                  <a:schemeClr val="tx1"/>
                </a:solidFill>
              </a:rPr>
              <a:t> European </a:t>
            </a:r>
            <a:r>
              <a:rPr lang="en-US" sz="1600" dirty="0" err="1">
                <a:solidFill>
                  <a:schemeClr val="tx1"/>
                </a:solidFill>
              </a:rPr>
              <a:t>şi</a:t>
            </a:r>
            <a:r>
              <a:rPr lang="en-US" sz="1600" dirty="0">
                <a:solidFill>
                  <a:schemeClr val="tx1"/>
                </a:solidFill>
              </a:rPr>
              <a:t> a </a:t>
            </a:r>
            <a:r>
              <a:rPr lang="en-US" sz="1600" dirty="0" err="1">
                <a:solidFill>
                  <a:schemeClr val="tx1"/>
                </a:solidFill>
              </a:rPr>
              <a:t>Consiliului</a:t>
            </a:r>
            <a:r>
              <a:rPr lang="en-US" sz="1600" dirty="0">
                <a:solidFill>
                  <a:schemeClr val="tx1"/>
                </a:solidFill>
              </a:rPr>
              <a:t> din 23 </a:t>
            </a:r>
            <a:r>
              <a:rPr lang="en-US" sz="1600" dirty="0" err="1">
                <a:solidFill>
                  <a:schemeClr val="tx1"/>
                </a:solidFill>
              </a:rPr>
              <a:t>octombrie</a:t>
            </a:r>
            <a:r>
              <a:rPr lang="en-US" sz="1600" dirty="0">
                <a:solidFill>
                  <a:schemeClr val="tx1"/>
                </a:solidFill>
              </a:rPr>
              <a:t> 2000 de </a:t>
            </a:r>
            <a:r>
              <a:rPr lang="en-US" sz="1600" dirty="0" err="1">
                <a:solidFill>
                  <a:schemeClr val="tx1"/>
                </a:solidFill>
              </a:rPr>
              <a:t>stabilire</a:t>
            </a:r>
            <a:r>
              <a:rPr lang="en-US" sz="1600" dirty="0">
                <a:solidFill>
                  <a:schemeClr val="tx1"/>
                </a:solidFill>
              </a:rPr>
              <a:t> a </a:t>
            </a:r>
            <a:r>
              <a:rPr lang="en-US" sz="1600" dirty="0" err="1">
                <a:solidFill>
                  <a:schemeClr val="tx1"/>
                </a:solidFill>
              </a:rPr>
              <a:t>unui</a:t>
            </a:r>
            <a:r>
              <a:rPr lang="en-US" sz="1600" dirty="0">
                <a:solidFill>
                  <a:schemeClr val="tx1"/>
                </a:solidFill>
              </a:rPr>
              <a:t> </a:t>
            </a:r>
            <a:r>
              <a:rPr lang="en-US" sz="1600" dirty="0" err="1">
                <a:solidFill>
                  <a:schemeClr val="tx1"/>
                </a:solidFill>
              </a:rPr>
              <a:t>cadru</a:t>
            </a:r>
            <a:r>
              <a:rPr lang="en-US" sz="1600" dirty="0">
                <a:solidFill>
                  <a:schemeClr val="tx1"/>
                </a:solidFill>
              </a:rPr>
              <a:t> de </a:t>
            </a:r>
            <a:r>
              <a:rPr lang="en-US" sz="1600" dirty="0" err="1">
                <a:solidFill>
                  <a:schemeClr val="tx1"/>
                </a:solidFill>
              </a:rPr>
              <a:t>politică</a:t>
            </a:r>
            <a:r>
              <a:rPr lang="en-US" sz="1600" dirty="0">
                <a:solidFill>
                  <a:schemeClr val="tx1"/>
                </a:solidFill>
              </a:rPr>
              <a:t> </a:t>
            </a:r>
            <a:r>
              <a:rPr lang="en-US" sz="1600" dirty="0" err="1">
                <a:solidFill>
                  <a:schemeClr val="tx1"/>
                </a:solidFill>
              </a:rPr>
              <a:t>comunitară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domeniul</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publicată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Jurnalul</a:t>
            </a:r>
            <a:r>
              <a:rPr lang="en-US" sz="1600" dirty="0">
                <a:solidFill>
                  <a:schemeClr val="tx1"/>
                </a:solidFill>
              </a:rPr>
              <a:t> </a:t>
            </a:r>
            <a:r>
              <a:rPr lang="en-US" sz="1600" dirty="0" err="1">
                <a:solidFill>
                  <a:schemeClr val="tx1"/>
                </a:solidFill>
              </a:rPr>
              <a:t>Oficial</a:t>
            </a:r>
            <a:r>
              <a:rPr lang="en-US" sz="1600" dirty="0">
                <a:solidFill>
                  <a:schemeClr val="tx1"/>
                </a:solidFill>
              </a:rPr>
              <a:t> al </a:t>
            </a:r>
            <a:r>
              <a:rPr lang="en-US" sz="1600" dirty="0" err="1">
                <a:solidFill>
                  <a:schemeClr val="tx1"/>
                </a:solidFill>
              </a:rPr>
              <a:t>Uniunii</a:t>
            </a:r>
            <a:r>
              <a:rPr lang="en-US" sz="1600" dirty="0">
                <a:solidFill>
                  <a:schemeClr val="tx1"/>
                </a:solidFill>
              </a:rPr>
              <a:t> </a:t>
            </a:r>
            <a:r>
              <a:rPr lang="en-US" sz="1600" dirty="0" err="1">
                <a:solidFill>
                  <a:schemeClr val="tx1"/>
                </a:solidFill>
              </a:rPr>
              <a:t>Europene</a:t>
            </a:r>
            <a:r>
              <a:rPr lang="en-US" sz="1600" dirty="0">
                <a:solidFill>
                  <a:schemeClr val="tx1"/>
                </a:solidFill>
              </a:rPr>
              <a:t> L 327 din 22 </a:t>
            </a:r>
            <a:r>
              <a:rPr lang="en-US" sz="1600" dirty="0" err="1">
                <a:solidFill>
                  <a:schemeClr val="tx1"/>
                </a:solidFill>
              </a:rPr>
              <a:t>decembrie</a:t>
            </a:r>
            <a:r>
              <a:rPr lang="en-US" sz="1600" dirty="0">
                <a:solidFill>
                  <a:schemeClr val="tx1"/>
                </a:solidFill>
              </a:rPr>
              <a:t> 2000,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Directiva</a:t>
            </a:r>
            <a:r>
              <a:rPr lang="en-US" sz="1600" dirty="0">
                <a:solidFill>
                  <a:schemeClr val="tx1"/>
                </a:solidFill>
              </a:rPr>
              <a:t> 2006/118/CE a </a:t>
            </a:r>
            <a:r>
              <a:rPr lang="en-US" sz="1600" dirty="0" err="1">
                <a:solidFill>
                  <a:schemeClr val="tx1"/>
                </a:solidFill>
              </a:rPr>
              <a:t>Parlamentului</a:t>
            </a:r>
            <a:r>
              <a:rPr lang="en-US" sz="1600" dirty="0">
                <a:solidFill>
                  <a:schemeClr val="tx1"/>
                </a:solidFill>
              </a:rPr>
              <a:t> European </a:t>
            </a:r>
            <a:r>
              <a:rPr lang="en-US" sz="1600" dirty="0" err="1">
                <a:solidFill>
                  <a:schemeClr val="tx1"/>
                </a:solidFill>
              </a:rPr>
              <a:t>şi</a:t>
            </a:r>
            <a:r>
              <a:rPr lang="en-US" sz="1600" dirty="0">
                <a:solidFill>
                  <a:schemeClr val="tx1"/>
                </a:solidFill>
              </a:rPr>
              <a:t> a </a:t>
            </a:r>
            <a:r>
              <a:rPr lang="en-US" sz="1600" dirty="0" err="1">
                <a:solidFill>
                  <a:schemeClr val="tx1"/>
                </a:solidFill>
              </a:rPr>
              <a:t>Consiliului</a:t>
            </a:r>
            <a:r>
              <a:rPr lang="en-US" sz="1600" dirty="0">
                <a:solidFill>
                  <a:schemeClr val="tx1"/>
                </a:solidFill>
              </a:rPr>
              <a:t> din 12 </a:t>
            </a:r>
            <a:r>
              <a:rPr lang="en-US" sz="1600" dirty="0" err="1">
                <a:solidFill>
                  <a:schemeClr val="tx1"/>
                </a:solidFill>
              </a:rPr>
              <a:t>decembrie</a:t>
            </a:r>
            <a:r>
              <a:rPr lang="en-US" sz="1600" dirty="0">
                <a:solidFill>
                  <a:schemeClr val="tx1"/>
                </a:solidFill>
              </a:rPr>
              <a:t> 2006 </a:t>
            </a:r>
            <a:r>
              <a:rPr lang="en-US" sz="1600" dirty="0" err="1">
                <a:solidFill>
                  <a:schemeClr val="tx1"/>
                </a:solidFill>
              </a:rPr>
              <a:t>privind</a:t>
            </a:r>
            <a:r>
              <a:rPr lang="en-US" sz="1600" dirty="0">
                <a:solidFill>
                  <a:schemeClr val="tx1"/>
                </a:solidFill>
              </a:rPr>
              <a:t> </a:t>
            </a:r>
            <a:r>
              <a:rPr lang="en-US" sz="1600" dirty="0" err="1">
                <a:solidFill>
                  <a:schemeClr val="tx1"/>
                </a:solidFill>
              </a:rPr>
              <a:t>protecţia</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împotriva</a:t>
            </a:r>
            <a:r>
              <a:rPr lang="en-US" sz="1600" dirty="0">
                <a:solidFill>
                  <a:schemeClr val="tx1"/>
                </a:solidFill>
              </a:rPr>
              <a:t> </a:t>
            </a:r>
            <a:r>
              <a:rPr lang="en-US" sz="1600" dirty="0" err="1">
                <a:solidFill>
                  <a:schemeClr val="tx1"/>
                </a:solidFill>
              </a:rPr>
              <a:t>poluării</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deteriorării</a:t>
            </a:r>
            <a:r>
              <a:rPr lang="en-US" sz="1600" dirty="0">
                <a:solidFill>
                  <a:schemeClr val="tx1"/>
                </a:solidFill>
              </a:rPr>
              <a:t>, </a:t>
            </a:r>
            <a:r>
              <a:rPr lang="en-US" sz="1600" dirty="0" err="1">
                <a:solidFill>
                  <a:schemeClr val="tx1"/>
                </a:solidFill>
              </a:rPr>
              <a:t>publicată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Jurnalul</a:t>
            </a:r>
            <a:r>
              <a:rPr lang="en-US" sz="1600" dirty="0">
                <a:solidFill>
                  <a:schemeClr val="tx1"/>
                </a:solidFill>
              </a:rPr>
              <a:t> </a:t>
            </a:r>
            <a:r>
              <a:rPr lang="en-US" sz="1600" dirty="0" err="1">
                <a:solidFill>
                  <a:schemeClr val="tx1"/>
                </a:solidFill>
              </a:rPr>
              <a:t>Oficial</a:t>
            </a:r>
            <a:r>
              <a:rPr lang="en-US" sz="1600" dirty="0">
                <a:solidFill>
                  <a:schemeClr val="tx1"/>
                </a:solidFill>
              </a:rPr>
              <a:t> al </a:t>
            </a:r>
            <a:r>
              <a:rPr lang="en-US" sz="1600" dirty="0" err="1">
                <a:solidFill>
                  <a:schemeClr val="tx1"/>
                </a:solidFill>
              </a:rPr>
              <a:t>Uniunii</a:t>
            </a:r>
            <a:r>
              <a:rPr lang="en-US" sz="1600" dirty="0">
                <a:solidFill>
                  <a:schemeClr val="tx1"/>
                </a:solidFill>
              </a:rPr>
              <a:t> </a:t>
            </a:r>
            <a:r>
              <a:rPr lang="en-US" sz="1600" dirty="0" err="1">
                <a:solidFill>
                  <a:schemeClr val="tx1"/>
                </a:solidFill>
              </a:rPr>
              <a:t>Europene</a:t>
            </a:r>
            <a:r>
              <a:rPr lang="en-US" sz="1600" dirty="0">
                <a:solidFill>
                  <a:schemeClr val="tx1"/>
                </a:solidFill>
              </a:rPr>
              <a:t> L 372 din 27 </a:t>
            </a:r>
            <a:r>
              <a:rPr lang="en-US" sz="1600" dirty="0" err="1">
                <a:solidFill>
                  <a:schemeClr val="tx1"/>
                </a:solidFill>
              </a:rPr>
              <a:t>decembrie</a:t>
            </a:r>
            <a:r>
              <a:rPr lang="en-US" sz="1600" dirty="0">
                <a:solidFill>
                  <a:schemeClr val="tx1"/>
                </a:solidFill>
              </a:rPr>
              <a:t> 2006.</a:t>
            </a:r>
            <a:br>
              <a:rPr lang="en-US" sz="1600" dirty="0">
                <a:solidFill>
                  <a:schemeClr val="tx1"/>
                </a:solidFill>
              </a:rPr>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50611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solidFill>
                  <a:schemeClr val="tx1"/>
                </a:solidFill>
              </a:rPr>
              <a:t> 3. </a:t>
            </a:r>
            <a:r>
              <a:rPr lang="en-US" sz="1600" dirty="0" err="1">
                <a:solidFill>
                  <a:schemeClr val="tx1"/>
                </a:solidFill>
              </a:rPr>
              <a:t>Prevederile</a:t>
            </a:r>
            <a:r>
              <a:rPr lang="en-US" sz="1600" dirty="0">
                <a:solidFill>
                  <a:schemeClr val="tx1"/>
                </a:solidFill>
              </a:rPr>
              <a:t> </a:t>
            </a:r>
            <a:r>
              <a:rPr lang="en-US" sz="1600" dirty="0" err="1">
                <a:solidFill>
                  <a:schemeClr val="tx1"/>
                </a:solidFill>
              </a:rPr>
              <a:t>prezentului</a:t>
            </a:r>
            <a:r>
              <a:rPr lang="en-US" sz="1600" dirty="0">
                <a:solidFill>
                  <a:schemeClr val="tx1"/>
                </a:solidFill>
              </a:rPr>
              <a:t> </a:t>
            </a:r>
            <a:r>
              <a:rPr lang="en-US" sz="1600" dirty="0" err="1">
                <a:solidFill>
                  <a:schemeClr val="tx1"/>
                </a:solidFill>
              </a:rPr>
              <a:t>Regulament</a:t>
            </a:r>
            <a:r>
              <a:rPr lang="en-US" sz="1600" dirty="0">
                <a:solidFill>
                  <a:schemeClr val="tx1"/>
                </a:solidFill>
              </a:rPr>
              <a:t> se </a:t>
            </a:r>
            <a:r>
              <a:rPr lang="en-US" sz="1600" dirty="0" err="1">
                <a:solidFill>
                  <a:schemeClr val="tx1"/>
                </a:solidFill>
              </a:rPr>
              <a:t>extind</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organelor</a:t>
            </a:r>
            <a:r>
              <a:rPr lang="en-US" sz="1600" dirty="0">
                <a:solidFill>
                  <a:schemeClr val="tx1"/>
                </a:solidFill>
              </a:rPr>
              <a:t> </a:t>
            </a:r>
            <a:r>
              <a:rPr lang="en-US" sz="1600" dirty="0" err="1">
                <a:solidFill>
                  <a:schemeClr val="tx1"/>
                </a:solidFill>
              </a:rPr>
              <a:t>centrale</a:t>
            </a:r>
            <a:r>
              <a:rPr lang="en-US" sz="1600" dirty="0">
                <a:solidFill>
                  <a:schemeClr val="tx1"/>
                </a:solidFill>
              </a:rPr>
              <a:t> de </a:t>
            </a:r>
            <a:r>
              <a:rPr lang="en-US" sz="1600" dirty="0" err="1">
                <a:solidFill>
                  <a:schemeClr val="tx1"/>
                </a:solidFill>
              </a:rPr>
              <a:t>specialitate</a:t>
            </a:r>
            <a:r>
              <a:rPr lang="en-US" sz="1600" dirty="0">
                <a:solidFill>
                  <a:schemeClr val="tx1"/>
                </a:solidFill>
              </a:rPr>
              <a:t>, </a:t>
            </a:r>
            <a:r>
              <a:rPr lang="en-US" sz="1600" dirty="0" err="1">
                <a:solidFill>
                  <a:schemeClr val="tx1"/>
                </a:solidFill>
              </a:rPr>
              <a:t>autorităţilor</a:t>
            </a:r>
            <a:r>
              <a:rPr lang="en-US" sz="1600" dirty="0">
                <a:solidFill>
                  <a:schemeClr val="tx1"/>
                </a:solidFill>
              </a:rPr>
              <a:t>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locale, </a:t>
            </a:r>
            <a:r>
              <a:rPr lang="en-US" sz="1600" dirty="0" err="1">
                <a:solidFill>
                  <a:schemeClr val="tx1"/>
                </a:solidFill>
              </a:rPr>
              <a:t>proprietarilor</a:t>
            </a:r>
            <a:r>
              <a:rPr lang="en-US" sz="1600" dirty="0">
                <a:solidFill>
                  <a:schemeClr val="tx1"/>
                </a:solidFill>
              </a:rPr>
              <a:t> de </a:t>
            </a:r>
            <a:r>
              <a:rPr lang="en-US" sz="1600" dirty="0" err="1">
                <a:solidFill>
                  <a:schemeClr val="tx1"/>
                </a:solidFill>
              </a:rPr>
              <a:t>sisteme</a:t>
            </a:r>
            <a:r>
              <a:rPr lang="en-US" sz="1600" dirty="0">
                <a:solidFill>
                  <a:schemeClr val="tx1"/>
                </a:solidFill>
              </a:rPr>
              <a:t> de </a:t>
            </a:r>
            <a:r>
              <a:rPr lang="en-US" sz="1600" dirty="0" err="1">
                <a:solidFill>
                  <a:schemeClr val="tx1"/>
                </a:solidFill>
              </a:rPr>
              <a:t>alimentare</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consumatorilor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întreprinderilor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organizaţiilor</a:t>
            </a:r>
            <a:r>
              <a:rPr lang="en-US" sz="1600" dirty="0">
                <a:solidFill>
                  <a:schemeClr val="tx1"/>
                </a:solidFill>
              </a:rPr>
              <a:t> care </a:t>
            </a:r>
            <a:r>
              <a:rPr lang="en-US" sz="1600" dirty="0" err="1">
                <a:solidFill>
                  <a:schemeClr val="tx1"/>
                </a:solidFill>
              </a:rPr>
              <a:t>efectuează</a:t>
            </a:r>
            <a:r>
              <a:rPr lang="en-US" sz="1600" dirty="0">
                <a:solidFill>
                  <a:schemeClr val="tx1"/>
                </a:solidFill>
              </a:rPr>
              <a:t> </a:t>
            </a:r>
            <a:r>
              <a:rPr lang="en-US" sz="1600" dirty="0" err="1">
                <a:solidFill>
                  <a:schemeClr val="tx1"/>
                </a:solidFill>
              </a:rPr>
              <a:t>proiectarea</a:t>
            </a:r>
            <a:r>
              <a:rPr lang="en-US" sz="1600" dirty="0">
                <a:solidFill>
                  <a:schemeClr val="tx1"/>
                </a:solidFill>
              </a:rPr>
              <a:t>, </a:t>
            </a:r>
            <a:r>
              <a:rPr lang="en-US" sz="1600" dirty="0" err="1">
                <a:solidFill>
                  <a:schemeClr val="tx1"/>
                </a:solidFill>
              </a:rPr>
              <a:t>construcţia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exploatarea</a:t>
            </a:r>
            <a:r>
              <a:rPr lang="en-US" sz="1600" dirty="0">
                <a:solidFill>
                  <a:schemeClr val="tx1"/>
                </a:solidFill>
              </a:rPr>
              <a:t> </a:t>
            </a:r>
            <a:r>
              <a:rPr lang="en-US" sz="1600" dirty="0" err="1">
                <a:solidFill>
                  <a:schemeClr val="tx1"/>
                </a:solidFill>
              </a:rPr>
              <a:t>sistemelor</a:t>
            </a:r>
            <a:r>
              <a:rPr lang="en-US" sz="1600" dirty="0">
                <a:solidFill>
                  <a:schemeClr val="tx1"/>
                </a:solidFill>
              </a:rPr>
              <a:t> de </a:t>
            </a:r>
            <a:r>
              <a:rPr lang="en-US" sz="1600" dirty="0" err="1">
                <a:solidFill>
                  <a:schemeClr val="tx1"/>
                </a:solidFill>
              </a:rPr>
              <a:t>alimentare</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potabilă</a:t>
            </a:r>
            <a:r>
              <a:rPr lang="en-US" sz="1600" dirty="0">
                <a:solidFill>
                  <a:schemeClr val="tx1"/>
                </a:solidFill>
              </a:rPr>
              <a:t>, </a:t>
            </a:r>
            <a:r>
              <a:rPr lang="en-US" sz="1600" dirty="0" err="1">
                <a:solidFill>
                  <a:schemeClr val="tx1"/>
                </a:solidFill>
              </a:rPr>
              <a:t>organelor</a:t>
            </a:r>
            <a:r>
              <a:rPr lang="en-US" sz="1600" dirty="0">
                <a:solidFill>
                  <a:schemeClr val="tx1"/>
                </a:solidFill>
              </a:rPr>
              <a:t> de stat care </a:t>
            </a:r>
            <a:r>
              <a:rPr lang="en-US" sz="1600" dirty="0" err="1">
                <a:solidFill>
                  <a:schemeClr val="tx1"/>
                </a:solidFill>
              </a:rPr>
              <a:t>exercită</a:t>
            </a:r>
            <a:r>
              <a:rPr lang="en-US" sz="1600" dirty="0">
                <a:solidFill>
                  <a:schemeClr val="tx1"/>
                </a:solidFill>
              </a:rPr>
              <a:t> </a:t>
            </a:r>
            <a:r>
              <a:rPr lang="en-US" sz="1600" dirty="0" err="1">
                <a:solidFill>
                  <a:schemeClr val="tx1"/>
                </a:solidFill>
              </a:rPr>
              <a:t>controlul</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supravegherea</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domeniul</a:t>
            </a:r>
            <a:r>
              <a:rPr lang="en-US" sz="1600" dirty="0">
                <a:solidFill>
                  <a:schemeClr val="tx1"/>
                </a:solidFill>
              </a:rPr>
              <a:t> </a:t>
            </a:r>
            <a:r>
              <a:rPr lang="en-US" sz="1600" dirty="0" err="1">
                <a:solidFill>
                  <a:schemeClr val="tx1"/>
                </a:solidFill>
              </a:rPr>
              <a:t>protecţiei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persoanelor</a:t>
            </a:r>
            <a:r>
              <a:rPr lang="en-US" sz="1600" dirty="0">
                <a:solidFill>
                  <a:schemeClr val="tx1"/>
                </a:solidFill>
              </a:rPr>
              <a:t> </a:t>
            </a:r>
            <a:r>
              <a:rPr lang="en-US" sz="1600" dirty="0" err="1">
                <a:solidFill>
                  <a:schemeClr val="tx1"/>
                </a:solidFill>
              </a:rPr>
              <a:t>fizice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juridice</a:t>
            </a:r>
            <a:r>
              <a:rPr lang="en-US" sz="1600" dirty="0">
                <a:solidFill>
                  <a:schemeClr val="tx1"/>
                </a:solidFill>
              </a:rPr>
              <a:t>, </a:t>
            </a:r>
            <a:r>
              <a:rPr lang="en-US" sz="1600" dirty="0" err="1">
                <a:solidFill>
                  <a:schemeClr val="tx1"/>
                </a:solidFill>
              </a:rPr>
              <a:t>activitatea</a:t>
            </a:r>
            <a:r>
              <a:rPr lang="en-US" sz="1600" dirty="0">
                <a:solidFill>
                  <a:schemeClr val="tx1"/>
                </a:solidFill>
              </a:rPr>
              <a:t> </a:t>
            </a:r>
            <a:r>
              <a:rPr lang="en-US" sz="1600" dirty="0" err="1">
                <a:solidFill>
                  <a:schemeClr val="tx1"/>
                </a:solidFill>
              </a:rPr>
              <a:t>cărora</a:t>
            </a:r>
            <a:r>
              <a:rPr lang="en-US" sz="1600" dirty="0">
                <a:solidFill>
                  <a:schemeClr val="tx1"/>
                </a:solidFill>
              </a:rPr>
              <a:t>, </a:t>
            </a:r>
            <a:r>
              <a:rPr lang="en-US" sz="1600" dirty="0" err="1">
                <a:solidFill>
                  <a:schemeClr val="tx1"/>
                </a:solidFill>
              </a:rPr>
              <a:t>în</a:t>
            </a:r>
            <a:r>
              <a:rPr lang="en-US" sz="1600" dirty="0">
                <a:solidFill>
                  <a:schemeClr val="tx1"/>
                </a:solidFill>
              </a:rPr>
              <a:t> mod direct </a:t>
            </a:r>
            <a:r>
              <a:rPr lang="en-US" sz="1600" dirty="0" err="1">
                <a:solidFill>
                  <a:schemeClr val="tx1"/>
                </a:solidFill>
              </a:rPr>
              <a:t>sau</a:t>
            </a:r>
            <a:r>
              <a:rPr lang="en-US" sz="1600" dirty="0">
                <a:solidFill>
                  <a:schemeClr val="tx1"/>
                </a:solidFill>
              </a:rPr>
              <a:t> indirect, </a:t>
            </a:r>
            <a:r>
              <a:rPr lang="en-US" sz="1600" dirty="0" err="1">
                <a:solidFill>
                  <a:schemeClr val="tx1"/>
                </a:solidFill>
              </a:rPr>
              <a:t>influenţează</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cantităţii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calităţii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r>
            <a:br>
              <a:rPr lang="ro-RO" sz="1600" dirty="0">
                <a:solidFill>
                  <a:schemeClr val="tx1"/>
                </a:solidFill>
              </a:rPr>
            </a:br>
            <a:r>
              <a:rPr lang="en-US" sz="1600" dirty="0">
                <a:solidFill>
                  <a:schemeClr val="tx1"/>
                </a:solidFill>
              </a:rPr>
              <a:t>4. </a:t>
            </a:r>
            <a:r>
              <a:rPr lang="en-US" sz="1600" dirty="0" err="1">
                <a:solidFill>
                  <a:schemeClr val="tx1"/>
                </a:solidFill>
              </a:rPr>
              <a:t>În</a:t>
            </a:r>
            <a:r>
              <a:rPr lang="en-US" sz="1600" dirty="0">
                <a:solidFill>
                  <a:schemeClr val="tx1"/>
                </a:solidFill>
              </a:rPr>
              <a:t> </a:t>
            </a:r>
            <a:r>
              <a:rPr lang="en-US" sz="1600" dirty="0" err="1">
                <a:solidFill>
                  <a:schemeClr val="tx1"/>
                </a:solidFill>
              </a:rPr>
              <a:t>sensul</a:t>
            </a:r>
            <a:r>
              <a:rPr lang="en-US" sz="1600" dirty="0">
                <a:solidFill>
                  <a:schemeClr val="tx1"/>
                </a:solidFill>
              </a:rPr>
              <a:t> </a:t>
            </a:r>
            <a:r>
              <a:rPr lang="en-US" sz="1600" dirty="0" err="1">
                <a:solidFill>
                  <a:schemeClr val="tx1"/>
                </a:solidFill>
              </a:rPr>
              <a:t>prezentului</a:t>
            </a:r>
            <a:r>
              <a:rPr lang="en-US" sz="1600" dirty="0">
                <a:solidFill>
                  <a:schemeClr val="tx1"/>
                </a:solidFill>
              </a:rPr>
              <a:t> </a:t>
            </a:r>
            <a:r>
              <a:rPr lang="en-US" sz="1600" dirty="0" err="1">
                <a:solidFill>
                  <a:schemeClr val="tx1"/>
                </a:solidFill>
              </a:rPr>
              <a:t>Regulament</a:t>
            </a:r>
            <a:r>
              <a:rPr lang="en-US" sz="1600" dirty="0">
                <a:solidFill>
                  <a:schemeClr val="tx1"/>
                </a:solidFill>
              </a:rPr>
              <a:t>, </a:t>
            </a:r>
            <a:r>
              <a:rPr lang="en-US" sz="1600" dirty="0" err="1">
                <a:solidFill>
                  <a:schemeClr val="tx1"/>
                </a:solidFill>
              </a:rPr>
              <a:t>noţiunile</a:t>
            </a:r>
            <a:r>
              <a:rPr lang="en-US" sz="1600" dirty="0">
                <a:solidFill>
                  <a:schemeClr val="tx1"/>
                </a:solidFill>
              </a:rPr>
              <a:t> </a:t>
            </a:r>
            <a:r>
              <a:rPr lang="en-US" sz="1600" dirty="0" err="1">
                <a:solidFill>
                  <a:schemeClr val="tx1"/>
                </a:solidFill>
              </a:rPr>
              <a:t>utilizate</a:t>
            </a:r>
            <a:r>
              <a:rPr lang="en-US" sz="1600" dirty="0">
                <a:solidFill>
                  <a:schemeClr val="tx1"/>
                </a:solidFill>
              </a:rPr>
              <a:t> au </a:t>
            </a:r>
            <a:r>
              <a:rPr lang="en-US" sz="1600" dirty="0" err="1">
                <a:solidFill>
                  <a:schemeClr val="tx1"/>
                </a:solidFill>
              </a:rPr>
              <a:t>următoarele</a:t>
            </a:r>
            <a:r>
              <a:rPr lang="en-US" sz="1600" dirty="0">
                <a:solidFill>
                  <a:schemeClr val="tx1"/>
                </a:solidFill>
              </a:rPr>
              <a:t> </a:t>
            </a:r>
            <a:r>
              <a:rPr lang="en-US" sz="1600" dirty="0" err="1">
                <a:solidFill>
                  <a:schemeClr val="tx1"/>
                </a:solidFill>
              </a:rPr>
              <a:t>semnificaţii</a:t>
            </a:r>
            <a:r>
              <a:rPr lang="en-US" sz="1600" dirty="0">
                <a:solidFill>
                  <a:schemeClr val="tx1"/>
                </a:solidFill>
              </a:rPr>
              <a:t>: </a:t>
            </a:r>
            <a:br>
              <a:rPr lang="en-US" sz="1600" dirty="0">
                <a:solidFill>
                  <a:schemeClr val="tx1"/>
                </a:solidFill>
              </a:rPr>
            </a:br>
            <a:r>
              <a:rPr lang="en-US" sz="1600" dirty="0">
                <a:solidFill>
                  <a:schemeClr val="tx1"/>
                </a:solidFill>
              </a:rPr>
              <a:t>    </a:t>
            </a:r>
            <a:r>
              <a:rPr lang="en-US" sz="1600" i="1" dirty="0" err="1">
                <a:solidFill>
                  <a:schemeClr val="tx1"/>
                </a:solidFill>
              </a:rPr>
              <a:t>acoperişul</a:t>
            </a:r>
            <a:r>
              <a:rPr lang="en-US" sz="1600" i="1" dirty="0">
                <a:solidFill>
                  <a:schemeClr val="tx1"/>
                </a:solidFill>
              </a:rPr>
              <a:t> </a:t>
            </a:r>
            <a:r>
              <a:rPr lang="en-US" sz="1600" i="1" dirty="0" err="1">
                <a:solidFill>
                  <a:schemeClr val="tx1"/>
                </a:solidFill>
              </a:rPr>
              <a:t>stratului</a:t>
            </a:r>
            <a:r>
              <a:rPr lang="en-US" sz="1600" i="1" dirty="0">
                <a:solidFill>
                  <a:schemeClr val="tx1"/>
                </a:solidFill>
              </a:rPr>
              <a:t> </a:t>
            </a:r>
            <a:r>
              <a:rPr lang="en-US" sz="1600" i="1" dirty="0" err="1">
                <a:solidFill>
                  <a:schemeClr val="tx1"/>
                </a:solidFill>
              </a:rPr>
              <a:t>acvifer</a:t>
            </a:r>
            <a:r>
              <a:rPr lang="en-US" sz="1600" i="1" dirty="0">
                <a:solidFill>
                  <a:schemeClr val="tx1"/>
                </a:solidFill>
              </a:rPr>
              <a:t> </a:t>
            </a:r>
            <a:r>
              <a:rPr lang="en-US" sz="1600" dirty="0">
                <a:solidFill>
                  <a:schemeClr val="tx1"/>
                </a:solidFill>
              </a:rPr>
              <a:t>– </a:t>
            </a:r>
            <a:r>
              <a:rPr lang="en-US" sz="1600" dirty="0" err="1">
                <a:solidFill>
                  <a:schemeClr val="tx1"/>
                </a:solidFill>
              </a:rPr>
              <a:t>strat</a:t>
            </a:r>
            <a:r>
              <a:rPr lang="en-US" sz="1600" dirty="0">
                <a:solidFill>
                  <a:schemeClr val="tx1"/>
                </a:solidFill>
              </a:rPr>
              <a:t> de </a:t>
            </a:r>
            <a:r>
              <a:rPr lang="en-US" sz="1600" dirty="0" err="1">
                <a:solidFill>
                  <a:schemeClr val="tx1"/>
                </a:solidFill>
              </a:rPr>
              <a:t>roci</a:t>
            </a:r>
            <a:r>
              <a:rPr lang="en-US" sz="1600" dirty="0">
                <a:solidFill>
                  <a:schemeClr val="tx1"/>
                </a:solidFill>
              </a:rPr>
              <a:t> </a:t>
            </a:r>
            <a:r>
              <a:rPr lang="en-US" sz="1600" dirty="0" err="1">
                <a:solidFill>
                  <a:schemeClr val="tx1"/>
                </a:solidFill>
              </a:rPr>
              <a:t>impermeabile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relativ</a:t>
            </a:r>
            <a:r>
              <a:rPr lang="en-US" sz="1600" dirty="0">
                <a:solidFill>
                  <a:schemeClr val="tx1"/>
                </a:solidFill>
              </a:rPr>
              <a:t> </a:t>
            </a:r>
            <a:r>
              <a:rPr lang="en-US" sz="1600" dirty="0" err="1">
                <a:solidFill>
                  <a:schemeClr val="tx1"/>
                </a:solidFill>
              </a:rPr>
              <a:t>impermeabile</a:t>
            </a:r>
            <a:r>
              <a:rPr lang="en-US" sz="1600" dirty="0">
                <a:solidFill>
                  <a:schemeClr val="tx1"/>
                </a:solidFill>
              </a:rPr>
              <a:t>, </a:t>
            </a:r>
            <a:r>
              <a:rPr lang="en-US" sz="1600" dirty="0" err="1">
                <a:solidFill>
                  <a:schemeClr val="tx1"/>
                </a:solidFill>
              </a:rPr>
              <a:t>extins</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partea</a:t>
            </a:r>
            <a:r>
              <a:rPr lang="en-US" sz="1600" dirty="0">
                <a:solidFill>
                  <a:schemeClr val="tx1"/>
                </a:solidFill>
              </a:rPr>
              <a:t> </a:t>
            </a:r>
            <a:r>
              <a:rPr lang="en-US" sz="1600" dirty="0" err="1">
                <a:solidFill>
                  <a:schemeClr val="tx1"/>
                </a:solidFill>
              </a:rPr>
              <a:t>superioară</a:t>
            </a:r>
            <a:r>
              <a:rPr lang="en-US" sz="1600" dirty="0">
                <a:solidFill>
                  <a:schemeClr val="tx1"/>
                </a:solidFill>
              </a:rPr>
              <a:t> a </a:t>
            </a:r>
            <a:r>
              <a:rPr lang="en-US" sz="1600" dirty="0" err="1">
                <a:solidFill>
                  <a:schemeClr val="tx1"/>
                </a:solidFill>
              </a:rPr>
              <a:t>stratului</a:t>
            </a:r>
            <a:r>
              <a:rPr lang="en-US" sz="1600" dirty="0">
                <a:solidFill>
                  <a:schemeClr val="tx1"/>
                </a:solidFill>
              </a:rPr>
              <a:t> (</a:t>
            </a:r>
            <a:r>
              <a:rPr lang="en-US" sz="1600" dirty="0" err="1">
                <a:solidFill>
                  <a:schemeClr val="tx1"/>
                </a:solidFill>
              </a:rPr>
              <a:t>complexului</a:t>
            </a:r>
            <a:r>
              <a:rPr lang="en-US" sz="1600" dirty="0">
                <a:solidFill>
                  <a:schemeClr val="tx1"/>
                </a:solidFill>
              </a:rPr>
              <a:t>) </a:t>
            </a:r>
            <a:r>
              <a:rPr lang="en-US" sz="1600" dirty="0" err="1">
                <a:solidFill>
                  <a:schemeClr val="tx1"/>
                </a:solidFill>
              </a:rPr>
              <a:t>acvifer</a:t>
            </a:r>
            <a:r>
              <a:rPr lang="en-US" sz="1600" dirty="0">
                <a:solidFill>
                  <a:schemeClr val="tx1"/>
                </a:solidFill>
              </a:rPr>
              <a:t>;</a:t>
            </a:r>
            <a:br>
              <a:rPr lang="en-US" sz="1600" dirty="0">
                <a:solidFill>
                  <a:schemeClr val="tx1"/>
                </a:solidFill>
              </a:rPr>
            </a:br>
            <a:r>
              <a:rPr lang="en-US" sz="1600" dirty="0">
                <a:solidFill>
                  <a:schemeClr val="tx1"/>
                </a:solidFill>
              </a:rPr>
              <a:t>    </a:t>
            </a:r>
            <a:r>
              <a:rPr lang="en-US" sz="1600" i="1" dirty="0" err="1">
                <a:solidFill>
                  <a:schemeClr val="tx1"/>
                </a:solidFill>
              </a:rPr>
              <a:t>cerinţă</a:t>
            </a:r>
            <a:r>
              <a:rPr lang="en-US" sz="1600" i="1" dirty="0">
                <a:solidFill>
                  <a:schemeClr val="tx1"/>
                </a:solidFill>
              </a:rPr>
              <a:t> de </a:t>
            </a:r>
            <a:r>
              <a:rPr lang="en-US" sz="1600" i="1" dirty="0" err="1">
                <a:solidFill>
                  <a:schemeClr val="tx1"/>
                </a:solidFill>
              </a:rPr>
              <a:t>calitate</a:t>
            </a:r>
            <a:r>
              <a:rPr lang="en-US" sz="1600" i="1" dirty="0">
                <a:solidFill>
                  <a:schemeClr val="tx1"/>
                </a:solidFill>
              </a:rPr>
              <a:t> </a:t>
            </a:r>
            <a:r>
              <a:rPr lang="en-US" sz="1600" i="1" dirty="0" err="1">
                <a:solidFill>
                  <a:schemeClr val="tx1"/>
                </a:solidFill>
              </a:rPr>
              <a:t>pentru</a:t>
            </a:r>
            <a:r>
              <a:rPr lang="en-US" sz="1600" i="1" dirty="0">
                <a:solidFill>
                  <a:schemeClr val="tx1"/>
                </a:solidFill>
              </a:rPr>
              <a:t> </a:t>
            </a:r>
            <a:r>
              <a:rPr lang="en-US" sz="1600" i="1" dirty="0" err="1">
                <a:solidFill>
                  <a:schemeClr val="tx1"/>
                </a:solidFill>
              </a:rPr>
              <a:t>apele</a:t>
            </a:r>
            <a:r>
              <a:rPr lang="en-US" sz="1600" i="1" dirty="0">
                <a:solidFill>
                  <a:schemeClr val="tx1"/>
                </a:solidFill>
              </a:rPr>
              <a:t> </a:t>
            </a:r>
            <a:r>
              <a:rPr lang="en-US" sz="1600" i="1" dirty="0" err="1">
                <a:solidFill>
                  <a:schemeClr val="tx1"/>
                </a:solidFill>
              </a:rPr>
              <a:t>subterane</a:t>
            </a:r>
            <a:r>
              <a:rPr lang="en-US" sz="1600" dirty="0">
                <a:solidFill>
                  <a:schemeClr val="tx1"/>
                </a:solidFill>
              </a:rPr>
              <a:t> – </a:t>
            </a:r>
            <a:r>
              <a:rPr lang="en-US" sz="1600" dirty="0" err="1">
                <a:solidFill>
                  <a:schemeClr val="tx1"/>
                </a:solidFill>
              </a:rPr>
              <a:t>valoarea</a:t>
            </a:r>
            <a:r>
              <a:rPr lang="en-US" sz="1600" dirty="0">
                <a:solidFill>
                  <a:schemeClr val="tx1"/>
                </a:solidFill>
              </a:rPr>
              <a:t> </a:t>
            </a:r>
            <a:r>
              <a:rPr lang="en-US" sz="1600" dirty="0" err="1">
                <a:solidFill>
                  <a:schemeClr val="tx1"/>
                </a:solidFill>
              </a:rPr>
              <a:t>exprimată</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concentraţia</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anumit</a:t>
            </a:r>
            <a:r>
              <a:rPr lang="en-US" sz="1600" dirty="0">
                <a:solidFill>
                  <a:schemeClr val="tx1"/>
                </a:solidFill>
              </a:rPr>
              <a:t> </a:t>
            </a:r>
            <a:r>
              <a:rPr lang="en-US" sz="1600" dirty="0" err="1">
                <a:solidFill>
                  <a:schemeClr val="tx1"/>
                </a:solidFill>
              </a:rPr>
              <a:t>poluant</a:t>
            </a:r>
            <a:r>
              <a:rPr lang="en-US" sz="1600" dirty="0">
                <a:solidFill>
                  <a:schemeClr val="tx1"/>
                </a:solidFill>
              </a:rPr>
              <a:t>, </a:t>
            </a:r>
            <a:r>
              <a:rPr lang="en-US" sz="1600" dirty="0" err="1">
                <a:solidFill>
                  <a:schemeClr val="tx1"/>
                </a:solidFill>
              </a:rPr>
              <a:t>grup</a:t>
            </a:r>
            <a:r>
              <a:rPr lang="en-US" sz="1600" dirty="0">
                <a:solidFill>
                  <a:schemeClr val="tx1"/>
                </a:solidFill>
              </a:rPr>
              <a:t> de </a:t>
            </a:r>
            <a:r>
              <a:rPr lang="en-US" sz="1600" dirty="0" err="1">
                <a:solidFill>
                  <a:schemeClr val="tx1"/>
                </a:solidFill>
              </a:rPr>
              <a:t>poluanţi</a:t>
            </a:r>
            <a:r>
              <a:rPr lang="en-US" sz="1600" dirty="0">
                <a:solidFill>
                  <a:schemeClr val="tx1"/>
                </a:solidFill>
              </a:rPr>
              <a:t> </a:t>
            </a:r>
            <a:r>
              <a:rPr lang="en-US" sz="1600" dirty="0" err="1">
                <a:solidFill>
                  <a:schemeClr val="tx1"/>
                </a:solidFill>
              </a:rPr>
              <a:t>sau</a:t>
            </a:r>
            <a:r>
              <a:rPr lang="en-US" sz="1600" dirty="0">
                <a:solidFill>
                  <a:schemeClr val="tx1"/>
                </a:solidFill>
              </a:rPr>
              <a:t> a </a:t>
            </a:r>
            <a:r>
              <a:rPr lang="en-US" sz="1600" dirty="0" err="1">
                <a:solidFill>
                  <a:schemeClr val="tx1"/>
                </a:solidFill>
              </a:rPr>
              <a:t>unui</a:t>
            </a:r>
            <a:r>
              <a:rPr lang="en-US" sz="1600" dirty="0">
                <a:solidFill>
                  <a:schemeClr val="tx1"/>
                </a:solidFill>
              </a:rPr>
              <a:t> indicator al </a:t>
            </a:r>
            <a:r>
              <a:rPr lang="en-US" sz="1600" dirty="0" err="1">
                <a:solidFill>
                  <a:schemeClr val="tx1"/>
                </a:solidFill>
              </a:rPr>
              <a:t>poluării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apa</a:t>
            </a:r>
            <a:r>
              <a:rPr lang="en-US" sz="1600" dirty="0">
                <a:solidFill>
                  <a:schemeClr val="tx1"/>
                </a:solidFill>
              </a:rPr>
              <a:t> </a:t>
            </a:r>
            <a:r>
              <a:rPr lang="en-US" sz="1600" dirty="0" err="1">
                <a:solidFill>
                  <a:schemeClr val="tx1"/>
                </a:solidFill>
              </a:rPr>
              <a:t>subterană</a:t>
            </a:r>
            <a:r>
              <a:rPr lang="en-US" sz="1600" dirty="0">
                <a:solidFill>
                  <a:schemeClr val="tx1"/>
                </a:solidFill>
              </a:rPr>
              <a:t>, care nu </a:t>
            </a:r>
            <a:r>
              <a:rPr lang="en-US" sz="1600" dirty="0" err="1">
                <a:solidFill>
                  <a:schemeClr val="tx1"/>
                </a:solidFill>
              </a:rPr>
              <a:t>va</a:t>
            </a:r>
            <a:r>
              <a:rPr lang="en-US" sz="1600" dirty="0">
                <a:solidFill>
                  <a:schemeClr val="tx1"/>
                </a:solidFill>
              </a:rPr>
              <a:t> </a:t>
            </a:r>
            <a:r>
              <a:rPr lang="en-US" sz="1600" dirty="0" err="1">
                <a:solidFill>
                  <a:schemeClr val="tx1"/>
                </a:solidFill>
              </a:rPr>
              <a:t>depăşi</a:t>
            </a:r>
            <a:r>
              <a:rPr lang="en-US" sz="1600" dirty="0">
                <a:solidFill>
                  <a:schemeClr val="tx1"/>
                </a:solidFill>
              </a:rPr>
              <a:t> </a:t>
            </a:r>
            <a:r>
              <a:rPr lang="en-US" sz="1600" dirty="0" err="1">
                <a:solidFill>
                  <a:schemeClr val="tx1"/>
                </a:solidFill>
              </a:rPr>
              <a:t>normele</a:t>
            </a:r>
            <a:r>
              <a:rPr lang="en-US" sz="1600" dirty="0">
                <a:solidFill>
                  <a:schemeClr val="tx1"/>
                </a:solidFill>
              </a:rPr>
              <a:t> </a:t>
            </a:r>
            <a:r>
              <a:rPr lang="en-US" sz="1600" dirty="0" err="1">
                <a:solidFill>
                  <a:schemeClr val="tx1"/>
                </a:solidFill>
              </a:rPr>
              <a:t>admisibile</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asigura</a:t>
            </a:r>
            <a:r>
              <a:rPr lang="en-US" sz="1600" dirty="0">
                <a:solidFill>
                  <a:schemeClr val="tx1"/>
                </a:solidFill>
              </a:rPr>
              <a:t> </a:t>
            </a:r>
            <a:r>
              <a:rPr lang="en-US" sz="1600" dirty="0" err="1">
                <a:solidFill>
                  <a:schemeClr val="tx1"/>
                </a:solidFill>
              </a:rPr>
              <a:t>protecţia</a:t>
            </a:r>
            <a:r>
              <a:rPr lang="en-US" sz="1600" dirty="0">
                <a:solidFill>
                  <a:schemeClr val="tx1"/>
                </a:solidFill>
              </a:rPr>
              <a:t> </a:t>
            </a:r>
            <a:r>
              <a:rPr lang="en-US" sz="1600" dirty="0" err="1">
                <a:solidFill>
                  <a:schemeClr val="tx1"/>
                </a:solidFill>
              </a:rPr>
              <a:t>sănătăţii</a:t>
            </a:r>
            <a:r>
              <a:rPr lang="en-US" sz="1600" dirty="0">
                <a:solidFill>
                  <a:schemeClr val="tx1"/>
                </a:solidFill>
              </a:rPr>
              <a:t> </a:t>
            </a:r>
            <a:r>
              <a:rPr lang="en-US" sz="1600" dirty="0" err="1">
                <a:solidFill>
                  <a:schemeClr val="tx1"/>
                </a:solidFill>
              </a:rPr>
              <a:t>omului</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mediului</a:t>
            </a:r>
            <a:r>
              <a:rPr lang="en-US" sz="1600" dirty="0">
                <a:solidFill>
                  <a:schemeClr val="tx1"/>
                </a:solidFill>
              </a:rPr>
              <a:t>;</a:t>
            </a:r>
            <a:br>
              <a:rPr lang="en-US" sz="1600" dirty="0">
                <a:solidFill>
                  <a:schemeClr val="tx1"/>
                </a:solidFill>
              </a:rPr>
            </a:br>
            <a:r>
              <a:rPr lang="en-US" sz="1600" dirty="0">
                <a:solidFill>
                  <a:schemeClr val="tx1"/>
                </a:solidFill>
              </a:rPr>
              <a:t>    </a:t>
            </a:r>
            <a:r>
              <a:rPr lang="en-US" sz="1600" i="1" dirty="0" err="1">
                <a:solidFill>
                  <a:schemeClr val="tx1"/>
                </a:solidFill>
              </a:rPr>
              <a:t>culcuşul</a:t>
            </a:r>
            <a:r>
              <a:rPr lang="en-US" sz="1600" i="1" dirty="0">
                <a:solidFill>
                  <a:schemeClr val="tx1"/>
                </a:solidFill>
              </a:rPr>
              <a:t> </a:t>
            </a:r>
            <a:r>
              <a:rPr lang="en-US" sz="1600" i="1" dirty="0" err="1">
                <a:solidFill>
                  <a:schemeClr val="tx1"/>
                </a:solidFill>
              </a:rPr>
              <a:t>stratului</a:t>
            </a:r>
            <a:r>
              <a:rPr lang="en-US" sz="1600" i="1" dirty="0">
                <a:solidFill>
                  <a:schemeClr val="tx1"/>
                </a:solidFill>
              </a:rPr>
              <a:t> </a:t>
            </a:r>
            <a:r>
              <a:rPr lang="en-US" sz="1600" i="1" dirty="0" err="1">
                <a:solidFill>
                  <a:schemeClr val="tx1"/>
                </a:solidFill>
              </a:rPr>
              <a:t>acvifer</a:t>
            </a:r>
            <a:r>
              <a:rPr lang="en-US" sz="1600" dirty="0">
                <a:solidFill>
                  <a:schemeClr val="tx1"/>
                </a:solidFill>
              </a:rPr>
              <a:t> – </a:t>
            </a:r>
            <a:r>
              <a:rPr lang="en-US" sz="1600" dirty="0" err="1">
                <a:solidFill>
                  <a:schemeClr val="tx1"/>
                </a:solidFill>
              </a:rPr>
              <a:t>strat</a:t>
            </a:r>
            <a:r>
              <a:rPr lang="en-US" sz="1600" dirty="0">
                <a:solidFill>
                  <a:schemeClr val="tx1"/>
                </a:solidFill>
              </a:rPr>
              <a:t> de </a:t>
            </a:r>
            <a:r>
              <a:rPr lang="en-US" sz="1600" dirty="0" err="1">
                <a:solidFill>
                  <a:schemeClr val="tx1"/>
                </a:solidFill>
              </a:rPr>
              <a:t>roci</a:t>
            </a:r>
            <a:r>
              <a:rPr lang="en-US" sz="1600" dirty="0">
                <a:solidFill>
                  <a:schemeClr val="tx1"/>
                </a:solidFill>
              </a:rPr>
              <a:t> </a:t>
            </a:r>
            <a:r>
              <a:rPr lang="en-US" sz="1600" dirty="0" err="1">
                <a:solidFill>
                  <a:schemeClr val="tx1"/>
                </a:solidFill>
              </a:rPr>
              <a:t>impermeabile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relativ</a:t>
            </a:r>
            <a:r>
              <a:rPr lang="en-US" sz="1600" dirty="0">
                <a:solidFill>
                  <a:schemeClr val="tx1"/>
                </a:solidFill>
              </a:rPr>
              <a:t> </a:t>
            </a:r>
            <a:r>
              <a:rPr lang="en-US" sz="1600" dirty="0" err="1">
                <a:solidFill>
                  <a:schemeClr val="tx1"/>
                </a:solidFill>
              </a:rPr>
              <a:t>impermeabile</a:t>
            </a:r>
            <a:r>
              <a:rPr lang="en-US" sz="1600" dirty="0">
                <a:solidFill>
                  <a:schemeClr val="tx1"/>
                </a:solidFill>
              </a:rPr>
              <a:t>, </a:t>
            </a:r>
            <a:r>
              <a:rPr lang="en-US" sz="1600" dirty="0" err="1">
                <a:solidFill>
                  <a:schemeClr val="tx1"/>
                </a:solidFill>
              </a:rPr>
              <a:t>extins</a:t>
            </a:r>
            <a:r>
              <a:rPr lang="en-US" sz="1600" dirty="0">
                <a:solidFill>
                  <a:schemeClr val="tx1"/>
                </a:solidFill>
              </a:rPr>
              <a:t> sub </a:t>
            </a:r>
            <a:r>
              <a:rPr lang="en-US" sz="1600" dirty="0" err="1">
                <a:solidFill>
                  <a:schemeClr val="tx1"/>
                </a:solidFill>
              </a:rPr>
              <a:t>talpa</a:t>
            </a:r>
            <a:r>
              <a:rPr lang="en-US" sz="1600" dirty="0">
                <a:solidFill>
                  <a:schemeClr val="tx1"/>
                </a:solidFill>
              </a:rPr>
              <a:t> </a:t>
            </a:r>
            <a:r>
              <a:rPr lang="en-US" sz="1600" dirty="0" err="1">
                <a:solidFill>
                  <a:schemeClr val="tx1"/>
                </a:solidFill>
              </a:rPr>
              <a:t>stratului</a:t>
            </a:r>
            <a:r>
              <a:rPr lang="en-US" sz="1600" dirty="0">
                <a:solidFill>
                  <a:schemeClr val="tx1"/>
                </a:solidFill>
              </a:rPr>
              <a:t> (</a:t>
            </a:r>
            <a:r>
              <a:rPr lang="en-US" sz="1600" dirty="0" err="1">
                <a:solidFill>
                  <a:schemeClr val="tx1"/>
                </a:solidFill>
              </a:rPr>
              <a:t>complexului</a:t>
            </a:r>
            <a:r>
              <a:rPr lang="en-US" sz="1600" dirty="0">
                <a:solidFill>
                  <a:schemeClr val="tx1"/>
                </a:solidFill>
              </a:rPr>
              <a:t>) </a:t>
            </a:r>
            <a:r>
              <a:rPr lang="en-US" sz="1600" dirty="0" err="1">
                <a:solidFill>
                  <a:schemeClr val="tx1"/>
                </a:solidFill>
              </a:rPr>
              <a:t>acvifer</a:t>
            </a:r>
            <a:r>
              <a:rPr lang="en-US" sz="1600" dirty="0">
                <a:solidFill>
                  <a:schemeClr val="tx1"/>
                </a:solidFill>
              </a:rPr>
              <a:t>;</a:t>
            </a:r>
            <a:br>
              <a:rPr lang="en-US" sz="1600" dirty="0">
                <a:solidFill>
                  <a:schemeClr val="tx1"/>
                </a:solidFill>
              </a:rPr>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67012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t> </a:t>
            </a:r>
            <a:r>
              <a:rPr lang="en-US" sz="1600" dirty="0">
                <a:solidFill>
                  <a:schemeClr val="tx1"/>
                </a:solidFill>
              </a:rPr>
              <a:t> </a:t>
            </a:r>
            <a:r>
              <a:rPr lang="en-US" sz="1600" i="1" dirty="0" err="1">
                <a:solidFill>
                  <a:schemeClr val="tx1"/>
                </a:solidFill>
              </a:rPr>
              <a:t>fîntînă</a:t>
            </a:r>
            <a:r>
              <a:rPr lang="en-US" sz="1600" i="1" dirty="0">
                <a:solidFill>
                  <a:schemeClr val="tx1"/>
                </a:solidFill>
              </a:rPr>
              <a:t> </a:t>
            </a:r>
            <a:r>
              <a:rPr lang="en-US" sz="1600" i="1" dirty="0" err="1">
                <a:solidFill>
                  <a:schemeClr val="tx1"/>
                </a:solidFill>
              </a:rPr>
              <a:t>arteziană</a:t>
            </a:r>
            <a:r>
              <a:rPr lang="en-US" sz="1600" i="1" dirty="0">
                <a:solidFill>
                  <a:schemeClr val="tx1"/>
                </a:solidFill>
              </a:rPr>
              <a:t>/</a:t>
            </a:r>
            <a:r>
              <a:rPr lang="en-US" sz="1600" i="1" dirty="0" err="1">
                <a:solidFill>
                  <a:schemeClr val="tx1"/>
                </a:solidFill>
              </a:rPr>
              <a:t>sondă</a:t>
            </a:r>
            <a:r>
              <a:rPr lang="en-US" sz="1600" i="1" dirty="0">
                <a:solidFill>
                  <a:schemeClr val="tx1"/>
                </a:solidFill>
              </a:rPr>
              <a:t> </a:t>
            </a:r>
            <a:r>
              <a:rPr lang="en-US" sz="1600" i="1" dirty="0" err="1">
                <a:solidFill>
                  <a:schemeClr val="tx1"/>
                </a:solidFill>
              </a:rPr>
              <a:t>arteziană</a:t>
            </a:r>
            <a:r>
              <a:rPr lang="en-US" sz="1600" dirty="0">
                <a:solidFill>
                  <a:schemeClr val="tx1"/>
                </a:solidFill>
              </a:rPr>
              <a:t> – </a:t>
            </a:r>
            <a:r>
              <a:rPr lang="en-US" sz="1600" dirty="0" err="1">
                <a:solidFill>
                  <a:schemeClr val="tx1"/>
                </a:solidFill>
              </a:rPr>
              <a:t>galerie</a:t>
            </a:r>
            <a:r>
              <a:rPr lang="en-US" sz="1600" dirty="0">
                <a:solidFill>
                  <a:schemeClr val="tx1"/>
                </a:solidFill>
              </a:rPr>
              <a:t> </a:t>
            </a:r>
            <a:r>
              <a:rPr lang="en-US" sz="1600" dirty="0" err="1">
                <a:solidFill>
                  <a:schemeClr val="tx1"/>
                </a:solidFill>
              </a:rPr>
              <a:t>minieră</a:t>
            </a:r>
            <a:r>
              <a:rPr lang="en-US" sz="1600" dirty="0">
                <a:solidFill>
                  <a:schemeClr val="tx1"/>
                </a:solidFill>
              </a:rPr>
              <a:t> </a:t>
            </a:r>
            <a:r>
              <a:rPr lang="en-US" sz="1600" dirty="0" err="1">
                <a:solidFill>
                  <a:schemeClr val="tx1"/>
                </a:solidFill>
              </a:rPr>
              <a:t>cilindrică</a:t>
            </a:r>
            <a:r>
              <a:rPr lang="en-US" sz="1600" dirty="0">
                <a:solidFill>
                  <a:schemeClr val="tx1"/>
                </a:solidFill>
              </a:rPr>
              <a:t> </a:t>
            </a:r>
            <a:r>
              <a:rPr lang="en-US" sz="1600" dirty="0" err="1">
                <a:solidFill>
                  <a:schemeClr val="tx1"/>
                </a:solidFill>
              </a:rPr>
              <a:t>verticală</a:t>
            </a:r>
            <a:r>
              <a:rPr lang="en-US" sz="1600" dirty="0">
                <a:solidFill>
                  <a:schemeClr val="tx1"/>
                </a:solidFill>
              </a:rPr>
              <a:t>, </a:t>
            </a:r>
            <a:r>
              <a:rPr lang="en-US" sz="1600" dirty="0" err="1">
                <a:solidFill>
                  <a:schemeClr val="tx1"/>
                </a:solidFill>
              </a:rPr>
              <a:t>forată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scoarţa</a:t>
            </a:r>
            <a:r>
              <a:rPr lang="en-US" sz="1600" dirty="0">
                <a:solidFill>
                  <a:schemeClr val="tx1"/>
                </a:solidFill>
              </a:rPr>
              <a:t> </a:t>
            </a:r>
            <a:r>
              <a:rPr lang="en-US" sz="1600" dirty="0" err="1">
                <a:solidFill>
                  <a:schemeClr val="tx1"/>
                </a:solidFill>
              </a:rPr>
              <a:t>terestră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scopul</a:t>
            </a:r>
            <a:r>
              <a:rPr lang="en-US" sz="1600" dirty="0">
                <a:solidFill>
                  <a:schemeClr val="tx1"/>
                </a:solidFill>
              </a:rPr>
              <a:t> </a:t>
            </a:r>
            <a:r>
              <a:rPr lang="en-US" sz="1600" dirty="0" err="1">
                <a:solidFill>
                  <a:schemeClr val="tx1"/>
                </a:solidFill>
              </a:rPr>
              <a:t>explorărilor</a:t>
            </a:r>
            <a:r>
              <a:rPr lang="en-US" sz="1600" dirty="0">
                <a:solidFill>
                  <a:schemeClr val="tx1"/>
                </a:solidFill>
              </a:rPr>
              <a:t> </a:t>
            </a:r>
            <a:r>
              <a:rPr lang="en-US" sz="1600" dirty="0" err="1">
                <a:solidFill>
                  <a:schemeClr val="tx1"/>
                </a:solidFill>
              </a:rPr>
              <a:t>hidrogeologice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captării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a:t>
            </a:r>
            <a:r>
              <a:rPr lang="en-US" sz="1600" i="1" dirty="0" err="1">
                <a:solidFill>
                  <a:schemeClr val="tx1"/>
                </a:solidFill>
              </a:rPr>
              <a:t>nivelul</a:t>
            </a:r>
            <a:r>
              <a:rPr lang="en-US" sz="1600" i="1" dirty="0">
                <a:solidFill>
                  <a:schemeClr val="tx1"/>
                </a:solidFill>
              </a:rPr>
              <a:t> </a:t>
            </a:r>
            <a:r>
              <a:rPr lang="en-US" sz="1600" i="1" dirty="0" err="1">
                <a:solidFill>
                  <a:schemeClr val="tx1"/>
                </a:solidFill>
              </a:rPr>
              <a:t>fondului</a:t>
            </a:r>
            <a:r>
              <a:rPr lang="en-US" sz="1600" i="1" dirty="0">
                <a:solidFill>
                  <a:schemeClr val="tx1"/>
                </a:solidFill>
              </a:rPr>
              <a:t> </a:t>
            </a:r>
            <a:r>
              <a:rPr lang="en-US" sz="1600" i="1" dirty="0" err="1">
                <a:solidFill>
                  <a:schemeClr val="tx1"/>
                </a:solidFill>
              </a:rPr>
              <a:t>geochimic</a:t>
            </a:r>
            <a:r>
              <a:rPr lang="en-US" sz="1600" i="1" dirty="0">
                <a:solidFill>
                  <a:schemeClr val="tx1"/>
                </a:solidFill>
              </a:rPr>
              <a:t> natural</a:t>
            </a:r>
            <a:r>
              <a:rPr lang="en-US" sz="1600" dirty="0">
                <a:solidFill>
                  <a:schemeClr val="tx1"/>
                </a:solidFill>
              </a:rPr>
              <a:t> – </a:t>
            </a:r>
            <a:r>
              <a:rPr lang="en-US" sz="1600" dirty="0" err="1">
                <a:solidFill>
                  <a:schemeClr val="tx1"/>
                </a:solidFill>
              </a:rPr>
              <a:t>concentraţia</a:t>
            </a:r>
            <a:r>
              <a:rPr lang="en-US" sz="1600" dirty="0">
                <a:solidFill>
                  <a:schemeClr val="tx1"/>
                </a:solidFill>
              </a:rPr>
              <a:t> </a:t>
            </a:r>
            <a:r>
              <a:rPr lang="en-US" sz="1600" dirty="0" err="1">
                <a:solidFill>
                  <a:schemeClr val="tx1"/>
                </a:solidFill>
              </a:rPr>
              <a:t>unei</a:t>
            </a:r>
            <a:r>
              <a:rPr lang="en-US" sz="1600" dirty="0">
                <a:solidFill>
                  <a:schemeClr val="tx1"/>
                </a:solidFill>
              </a:rPr>
              <a:t> </a:t>
            </a:r>
            <a:r>
              <a:rPr lang="en-US" sz="1600" dirty="0" err="1">
                <a:solidFill>
                  <a:schemeClr val="tx1"/>
                </a:solidFill>
              </a:rPr>
              <a:t>substanţe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valoarea</a:t>
            </a:r>
            <a:r>
              <a:rPr lang="en-US" sz="1600" dirty="0">
                <a:solidFill>
                  <a:schemeClr val="tx1"/>
                </a:solidFill>
              </a:rPr>
              <a:t> </a:t>
            </a:r>
            <a:r>
              <a:rPr lang="en-US" sz="1600" dirty="0" err="1">
                <a:solidFill>
                  <a:schemeClr val="tx1"/>
                </a:solidFill>
              </a:rPr>
              <a:t>unui</a:t>
            </a:r>
            <a:r>
              <a:rPr lang="en-US" sz="1600" dirty="0">
                <a:solidFill>
                  <a:schemeClr val="tx1"/>
                </a:solidFill>
              </a:rPr>
              <a:t> indicator </a:t>
            </a:r>
            <a:r>
              <a:rPr lang="en-US" sz="1600" dirty="0" err="1">
                <a:solidFill>
                  <a:schemeClr val="tx1"/>
                </a:solidFill>
              </a:rPr>
              <a:t>într</a:t>
            </a:r>
            <a:r>
              <a:rPr lang="en-US" sz="1600" dirty="0">
                <a:solidFill>
                  <a:schemeClr val="tx1"/>
                </a:solidFill>
              </a:rPr>
              <a:t>-un </a:t>
            </a:r>
            <a:r>
              <a:rPr lang="en-US" sz="1600" dirty="0" err="1">
                <a:solidFill>
                  <a:schemeClr val="tx1"/>
                </a:solidFill>
              </a:rPr>
              <a:t>corp</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care </a:t>
            </a:r>
            <a:r>
              <a:rPr lang="en-US" sz="1600" dirty="0" err="1">
                <a:solidFill>
                  <a:schemeClr val="tx1"/>
                </a:solidFill>
              </a:rPr>
              <a:t>corespunde</a:t>
            </a:r>
            <a:r>
              <a:rPr lang="en-US" sz="1600" dirty="0">
                <a:solidFill>
                  <a:schemeClr val="tx1"/>
                </a:solidFill>
              </a:rPr>
              <a:t> </a:t>
            </a:r>
            <a:r>
              <a:rPr lang="en-US" sz="1600" dirty="0" err="1">
                <a:solidFill>
                  <a:schemeClr val="tx1"/>
                </a:solidFill>
              </a:rPr>
              <a:t>absenţei</a:t>
            </a:r>
            <a:r>
              <a:rPr lang="en-US" sz="1600" dirty="0">
                <a:solidFill>
                  <a:schemeClr val="tx1"/>
                </a:solidFill>
              </a:rPr>
              <a:t> de </a:t>
            </a:r>
            <a:r>
              <a:rPr lang="en-US" sz="1600" dirty="0" err="1">
                <a:solidFill>
                  <a:schemeClr val="tx1"/>
                </a:solidFill>
              </a:rPr>
              <a:t>modificări</a:t>
            </a:r>
            <a:r>
              <a:rPr lang="en-US" sz="1600" dirty="0">
                <a:solidFill>
                  <a:schemeClr val="tx1"/>
                </a:solidFill>
              </a:rPr>
              <a:t> </a:t>
            </a:r>
            <a:r>
              <a:rPr lang="en-US" sz="1600" dirty="0" err="1">
                <a:solidFill>
                  <a:schemeClr val="tx1"/>
                </a:solidFill>
              </a:rPr>
              <a:t>antropice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numai</a:t>
            </a:r>
            <a:r>
              <a:rPr lang="en-US" sz="1600" dirty="0">
                <a:solidFill>
                  <a:schemeClr val="tx1"/>
                </a:solidFill>
              </a:rPr>
              <a:t> </a:t>
            </a:r>
            <a:r>
              <a:rPr lang="en-US" sz="1600" dirty="0" err="1">
                <a:solidFill>
                  <a:schemeClr val="tx1"/>
                </a:solidFill>
              </a:rPr>
              <a:t>unor</a:t>
            </a:r>
            <a:r>
              <a:rPr lang="en-US" sz="1600" dirty="0">
                <a:solidFill>
                  <a:schemeClr val="tx1"/>
                </a:solidFill>
              </a:rPr>
              <a:t> </a:t>
            </a:r>
            <a:r>
              <a:rPr lang="en-US" sz="1600" dirty="0" err="1">
                <a:solidFill>
                  <a:schemeClr val="tx1"/>
                </a:solidFill>
              </a:rPr>
              <a:t>modificări</a:t>
            </a:r>
            <a:r>
              <a:rPr lang="en-US" sz="1600" dirty="0">
                <a:solidFill>
                  <a:schemeClr val="tx1"/>
                </a:solidFill>
              </a:rPr>
              <a:t> </a:t>
            </a:r>
            <a:r>
              <a:rPr lang="en-US" sz="1600" dirty="0" err="1">
                <a:solidFill>
                  <a:schemeClr val="tx1"/>
                </a:solidFill>
              </a:rPr>
              <a:t>minore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raport</a:t>
            </a:r>
            <a:r>
              <a:rPr lang="en-US" sz="1600" dirty="0">
                <a:solidFill>
                  <a:schemeClr val="tx1"/>
                </a:solidFill>
              </a:rPr>
              <a:t> cu </a:t>
            </a:r>
            <a:r>
              <a:rPr lang="en-US" sz="1600" dirty="0" err="1">
                <a:solidFill>
                  <a:schemeClr val="tx1"/>
                </a:solidFill>
              </a:rPr>
              <a:t>condiţiile</a:t>
            </a:r>
            <a:r>
              <a:rPr lang="en-US" sz="1600" dirty="0">
                <a:solidFill>
                  <a:schemeClr val="tx1"/>
                </a:solidFill>
              </a:rPr>
              <a:t> </a:t>
            </a:r>
            <a:r>
              <a:rPr lang="en-US" sz="1600" dirty="0" err="1">
                <a:solidFill>
                  <a:schemeClr val="tx1"/>
                </a:solidFill>
              </a:rPr>
              <a:t>neperturbate</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t>
            </a:r>
            <a:r>
              <a:rPr lang="en-US" sz="1600" i="1" dirty="0" err="1">
                <a:solidFill>
                  <a:schemeClr val="tx1"/>
                </a:solidFill>
              </a:rPr>
              <a:t>resursă</a:t>
            </a:r>
            <a:r>
              <a:rPr lang="en-US" sz="1600" i="1" dirty="0">
                <a:solidFill>
                  <a:schemeClr val="tx1"/>
                </a:solidFill>
              </a:rPr>
              <a:t> </a:t>
            </a:r>
            <a:r>
              <a:rPr lang="en-US" sz="1600" i="1" dirty="0" err="1">
                <a:solidFill>
                  <a:schemeClr val="tx1"/>
                </a:solidFill>
              </a:rPr>
              <a:t>disponibilă</a:t>
            </a:r>
            <a:r>
              <a:rPr lang="en-US" sz="1600" i="1" dirty="0">
                <a:solidFill>
                  <a:schemeClr val="tx1"/>
                </a:solidFill>
              </a:rPr>
              <a:t> de </a:t>
            </a:r>
            <a:r>
              <a:rPr lang="en-US" sz="1600" i="1" dirty="0" err="1">
                <a:solidFill>
                  <a:schemeClr val="tx1"/>
                </a:solidFill>
              </a:rPr>
              <a:t>apă</a:t>
            </a:r>
            <a:r>
              <a:rPr lang="en-US" sz="1600" i="1" dirty="0">
                <a:solidFill>
                  <a:schemeClr val="tx1"/>
                </a:solidFill>
              </a:rPr>
              <a:t> </a:t>
            </a:r>
            <a:r>
              <a:rPr lang="en-US" sz="1600" i="1" dirty="0" err="1">
                <a:solidFill>
                  <a:schemeClr val="tx1"/>
                </a:solidFill>
              </a:rPr>
              <a:t>subterană</a:t>
            </a:r>
            <a:r>
              <a:rPr lang="en-US" sz="1600" dirty="0">
                <a:solidFill>
                  <a:schemeClr val="tx1"/>
                </a:solidFill>
              </a:rPr>
              <a:t> – rata </a:t>
            </a:r>
            <a:r>
              <a:rPr lang="en-US" sz="1600" dirty="0" err="1">
                <a:solidFill>
                  <a:schemeClr val="tx1"/>
                </a:solidFill>
              </a:rPr>
              <a:t>medie</a:t>
            </a:r>
            <a:r>
              <a:rPr lang="en-US" sz="1600" dirty="0">
                <a:solidFill>
                  <a:schemeClr val="tx1"/>
                </a:solidFill>
              </a:rPr>
              <a:t> </a:t>
            </a:r>
            <a:r>
              <a:rPr lang="en-US" sz="1600" dirty="0" err="1">
                <a:solidFill>
                  <a:schemeClr val="tx1"/>
                </a:solidFill>
              </a:rPr>
              <a:t>anuală</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termen</a:t>
            </a:r>
            <a:r>
              <a:rPr lang="en-US" sz="1600" dirty="0">
                <a:solidFill>
                  <a:schemeClr val="tx1"/>
                </a:solidFill>
              </a:rPr>
              <a:t> lung de </a:t>
            </a:r>
            <a:r>
              <a:rPr lang="en-US" sz="1600" dirty="0" err="1">
                <a:solidFill>
                  <a:schemeClr val="tx1"/>
                </a:solidFill>
              </a:rPr>
              <a:t>realimentare</a:t>
            </a:r>
            <a:r>
              <a:rPr lang="en-US" sz="1600" dirty="0">
                <a:solidFill>
                  <a:schemeClr val="tx1"/>
                </a:solidFill>
              </a:rPr>
              <a:t> a </a:t>
            </a:r>
            <a:r>
              <a:rPr lang="en-US" sz="1600" dirty="0" err="1">
                <a:solidFill>
                  <a:schemeClr val="tx1"/>
                </a:solidFill>
              </a:rPr>
              <a:t>corpului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minus rata </a:t>
            </a:r>
            <a:r>
              <a:rPr lang="en-US" sz="1600" dirty="0" err="1">
                <a:solidFill>
                  <a:schemeClr val="tx1"/>
                </a:solidFill>
              </a:rPr>
              <a:t>anuală</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termen</a:t>
            </a:r>
            <a:r>
              <a:rPr lang="en-US" sz="1600" dirty="0">
                <a:solidFill>
                  <a:schemeClr val="tx1"/>
                </a:solidFill>
              </a:rPr>
              <a:t> lung a </a:t>
            </a:r>
            <a:r>
              <a:rPr lang="en-US" sz="1600" dirty="0" err="1">
                <a:solidFill>
                  <a:schemeClr val="tx1"/>
                </a:solidFill>
              </a:rPr>
              <a:t>debitului</a:t>
            </a:r>
            <a:r>
              <a:rPr lang="en-US" sz="1600" dirty="0">
                <a:solidFill>
                  <a:schemeClr val="tx1"/>
                </a:solidFill>
              </a:rPr>
              <a:t> </a:t>
            </a:r>
            <a:r>
              <a:rPr lang="en-US" sz="1600" dirty="0" err="1">
                <a:solidFill>
                  <a:schemeClr val="tx1"/>
                </a:solidFill>
              </a:rPr>
              <a:t>necesară</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atinge</a:t>
            </a:r>
            <a:r>
              <a:rPr lang="en-US" sz="1600" dirty="0">
                <a:solidFill>
                  <a:schemeClr val="tx1"/>
                </a:solidFill>
              </a:rPr>
              <a:t> </a:t>
            </a:r>
            <a:r>
              <a:rPr lang="en-US" sz="1600" dirty="0" err="1">
                <a:solidFill>
                  <a:schemeClr val="tx1"/>
                </a:solidFill>
              </a:rPr>
              <a:t>obiectivele</a:t>
            </a:r>
            <a:r>
              <a:rPr lang="en-US" sz="1600" dirty="0">
                <a:solidFill>
                  <a:schemeClr val="tx1"/>
                </a:solidFill>
              </a:rPr>
              <a:t> de </a:t>
            </a:r>
            <a:r>
              <a:rPr lang="en-US" sz="1600" dirty="0" err="1">
                <a:solidFill>
                  <a:schemeClr val="tx1"/>
                </a:solidFill>
              </a:rPr>
              <a:t>mediu</a:t>
            </a:r>
            <a:r>
              <a:rPr lang="en-US" sz="1600" dirty="0">
                <a:solidFill>
                  <a:schemeClr val="tx1"/>
                </a:solidFill>
              </a:rPr>
              <a:t> a </a:t>
            </a:r>
            <a:r>
              <a:rPr lang="en-US" sz="1600" dirty="0" err="1">
                <a:solidFill>
                  <a:schemeClr val="tx1"/>
                </a:solidFill>
              </a:rPr>
              <a:t>apelor</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stabilite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planurile</a:t>
            </a:r>
            <a:r>
              <a:rPr lang="en-US" sz="1600" dirty="0">
                <a:solidFill>
                  <a:schemeClr val="tx1"/>
                </a:solidFill>
              </a:rPr>
              <a:t> de </a:t>
            </a:r>
            <a:r>
              <a:rPr lang="en-US" sz="1600" dirty="0" err="1">
                <a:solidFill>
                  <a:schemeClr val="tx1"/>
                </a:solidFill>
              </a:rPr>
              <a:t>gestionare</a:t>
            </a:r>
            <a:r>
              <a:rPr lang="en-US" sz="1600" dirty="0">
                <a:solidFill>
                  <a:schemeClr val="tx1"/>
                </a:solidFill>
              </a:rPr>
              <a:t> a </a:t>
            </a:r>
            <a:r>
              <a:rPr lang="en-US" sz="1600" dirty="0" err="1">
                <a:solidFill>
                  <a:schemeClr val="tx1"/>
                </a:solidFill>
              </a:rPr>
              <a:t>districtelor</a:t>
            </a:r>
            <a:r>
              <a:rPr lang="en-US" sz="1600" dirty="0">
                <a:solidFill>
                  <a:schemeClr val="tx1"/>
                </a:solidFill>
              </a:rPr>
              <a:t> </a:t>
            </a:r>
            <a:r>
              <a:rPr lang="en-US" sz="1600" dirty="0" err="1">
                <a:solidFill>
                  <a:schemeClr val="tx1"/>
                </a:solidFill>
              </a:rPr>
              <a:t>bazinelor</a:t>
            </a:r>
            <a:r>
              <a:rPr lang="en-US" sz="1600" dirty="0">
                <a:solidFill>
                  <a:schemeClr val="tx1"/>
                </a:solidFill>
              </a:rPr>
              <a:t> </a:t>
            </a:r>
            <a:r>
              <a:rPr lang="en-US" sz="1600" dirty="0" err="1">
                <a:solidFill>
                  <a:schemeClr val="tx1"/>
                </a:solidFill>
              </a:rPr>
              <a:t>hidrografice</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evita</a:t>
            </a:r>
            <a:r>
              <a:rPr lang="en-US" sz="1600" dirty="0">
                <a:solidFill>
                  <a:schemeClr val="tx1"/>
                </a:solidFill>
              </a:rPr>
              <a:t> </a:t>
            </a:r>
            <a:r>
              <a:rPr lang="en-US" sz="1600" dirty="0" err="1">
                <a:solidFill>
                  <a:schemeClr val="tx1"/>
                </a:solidFill>
              </a:rPr>
              <a:t>orice</a:t>
            </a:r>
            <a:r>
              <a:rPr lang="en-US" sz="1600" dirty="0">
                <a:solidFill>
                  <a:schemeClr val="tx1"/>
                </a:solidFill>
              </a:rPr>
              <a:t> </a:t>
            </a:r>
            <a:r>
              <a:rPr lang="en-US" sz="1600" dirty="0" err="1">
                <a:solidFill>
                  <a:schemeClr val="tx1"/>
                </a:solidFill>
              </a:rPr>
              <a:t>modificare</a:t>
            </a:r>
            <a:r>
              <a:rPr lang="en-US" sz="1600" dirty="0">
                <a:solidFill>
                  <a:schemeClr val="tx1"/>
                </a:solidFill>
              </a:rPr>
              <a:t> </a:t>
            </a:r>
            <a:r>
              <a:rPr lang="en-US" sz="1600" dirty="0" err="1">
                <a:solidFill>
                  <a:schemeClr val="tx1"/>
                </a:solidFill>
              </a:rPr>
              <a:t>semnificativă</a:t>
            </a:r>
            <a:r>
              <a:rPr lang="en-US" sz="1600" dirty="0">
                <a:solidFill>
                  <a:schemeClr val="tx1"/>
                </a:solidFill>
              </a:rPr>
              <a:t> a </a:t>
            </a:r>
            <a:r>
              <a:rPr lang="en-US" sz="1600" dirty="0" err="1">
                <a:solidFill>
                  <a:schemeClr val="tx1"/>
                </a:solidFill>
              </a:rPr>
              <a:t>stării</a:t>
            </a:r>
            <a:r>
              <a:rPr lang="en-US" sz="1600" dirty="0">
                <a:solidFill>
                  <a:schemeClr val="tx1"/>
                </a:solidFill>
              </a:rPr>
              <a:t> </a:t>
            </a:r>
            <a:r>
              <a:rPr lang="en-US" sz="1600" dirty="0" err="1">
                <a:solidFill>
                  <a:schemeClr val="tx1"/>
                </a:solidFill>
              </a:rPr>
              <a:t>acestor</a:t>
            </a:r>
            <a:r>
              <a:rPr lang="en-US" sz="1600" dirty="0">
                <a:solidFill>
                  <a:schemeClr val="tx1"/>
                </a:solidFill>
              </a:rPr>
              <a:t> ape </a:t>
            </a:r>
            <a:r>
              <a:rPr lang="en-US" sz="1600" dirty="0" err="1">
                <a:solidFill>
                  <a:schemeClr val="tx1"/>
                </a:solidFill>
              </a:rPr>
              <a:t>şi</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evita</a:t>
            </a:r>
            <a:r>
              <a:rPr lang="en-US" sz="1600" dirty="0">
                <a:solidFill>
                  <a:schemeClr val="tx1"/>
                </a:solidFill>
              </a:rPr>
              <a:t> </a:t>
            </a:r>
            <a:r>
              <a:rPr lang="en-US" sz="1600" dirty="0" err="1">
                <a:solidFill>
                  <a:schemeClr val="tx1"/>
                </a:solidFill>
              </a:rPr>
              <a:t>orice</a:t>
            </a:r>
            <a:r>
              <a:rPr lang="en-US" sz="1600" dirty="0">
                <a:solidFill>
                  <a:schemeClr val="tx1"/>
                </a:solidFill>
              </a:rPr>
              <a:t> </a:t>
            </a:r>
            <a:r>
              <a:rPr lang="en-US" sz="1600" dirty="0" err="1">
                <a:solidFill>
                  <a:schemeClr val="tx1"/>
                </a:solidFill>
              </a:rPr>
              <a:t>deteriorare</a:t>
            </a:r>
            <a:r>
              <a:rPr lang="en-US" sz="1600" dirty="0">
                <a:solidFill>
                  <a:schemeClr val="tx1"/>
                </a:solidFill>
              </a:rPr>
              <a:t> </a:t>
            </a:r>
            <a:r>
              <a:rPr lang="en-US" sz="1600" dirty="0" err="1">
                <a:solidFill>
                  <a:schemeClr val="tx1"/>
                </a:solidFill>
              </a:rPr>
              <a:t>adusă</a:t>
            </a:r>
            <a:r>
              <a:rPr lang="en-US" sz="1600" dirty="0">
                <a:solidFill>
                  <a:schemeClr val="tx1"/>
                </a:solidFill>
              </a:rPr>
              <a:t> </a:t>
            </a:r>
            <a:r>
              <a:rPr lang="en-US" sz="1600" dirty="0" err="1">
                <a:solidFill>
                  <a:schemeClr val="tx1"/>
                </a:solidFill>
              </a:rPr>
              <a:t>ecosistemelor</a:t>
            </a:r>
            <a:r>
              <a:rPr lang="en-US" sz="1600" dirty="0">
                <a:solidFill>
                  <a:schemeClr val="tx1"/>
                </a:solidFill>
              </a:rPr>
              <a:t> </a:t>
            </a:r>
            <a:r>
              <a:rPr lang="en-US" sz="1600" dirty="0" err="1">
                <a:solidFill>
                  <a:schemeClr val="tx1"/>
                </a:solidFill>
              </a:rPr>
              <a:t>terestre</a:t>
            </a:r>
            <a:r>
              <a:rPr lang="en-US" sz="1600" dirty="0">
                <a:solidFill>
                  <a:schemeClr val="tx1"/>
                </a:solidFill>
              </a:rPr>
              <a:t> </a:t>
            </a:r>
            <a:r>
              <a:rPr lang="en-US" sz="1600" dirty="0" err="1">
                <a:solidFill>
                  <a:schemeClr val="tx1"/>
                </a:solidFill>
              </a:rPr>
              <a:t>asociate</a:t>
            </a:r>
            <a:r>
              <a:rPr lang="en-US" sz="1600" dirty="0">
                <a:solidFill>
                  <a:schemeClr val="tx1"/>
                </a:solidFill>
              </a:rPr>
              <a:t>; </a:t>
            </a:r>
            <a:br>
              <a:rPr lang="en-US" sz="1600" dirty="0">
                <a:solidFill>
                  <a:schemeClr val="tx1"/>
                </a:solidFill>
              </a:rPr>
            </a:br>
            <a:r>
              <a:rPr lang="en-US" sz="1600" dirty="0">
                <a:solidFill>
                  <a:schemeClr val="tx1"/>
                </a:solidFill>
              </a:rPr>
              <a:t>    </a:t>
            </a:r>
            <a:r>
              <a:rPr lang="en-US" sz="1600" i="1" dirty="0" err="1">
                <a:solidFill>
                  <a:schemeClr val="tx1"/>
                </a:solidFill>
              </a:rPr>
              <a:t>starea</a:t>
            </a:r>
            <a:r>
              <a:rPr lang="en-US" sz="1600" i="1" dirty="0">
                <a:solidFill>
                  <a:schemeClr val="tx1"/>
                </a:solidFill>
              </a:rPr>
              <a:t> </a:t>
            </a:r>
            <a:r>
              <a:rPr lang="en-US" sz="1600" i="1" dirty="0" err="1">
                <a:solidFill>
                  <a:schemeClr val="tx1"/>
                </a:solidFill>
              </a:rPr>
              <a:t>bună</a:t>
            </a:r>
            <a:r>
              <a:rPr lang="en-US" sz="1600" i="1" dirty="0">
                <a:solidFill>
                  <a:schemeClr val="tx1"/>
                </a:solidFill>
              </a:rPr>
              <a:t> a </a:t>
            </a:r>
            <a:r>
              <a:rPr lang="en-US" sz="1600" i="1" dirty="0" err="1">
                <a:solidFill>
                  <a:schemeClr val="tx1"/>
                </a:solidFill>
              </a:rPr>
              <a:t>unei</a:t>
            </a:r>
            <a:r>
              <a:rPr lang="en-US" sz="1600" i="1" dirty="0">
                <a:solidFill>
                  <a:schemeClr val="tx1"/>
                </a:solidFill>
              </a:rPr>
              <a:t> ape </a:t>
            </a:r>
            <a:r>
              <a:rPr lang="en-US" sz="1600" i="1" dirty="0" err="1">
                <a:solidFill>
                  <a:schemeClr val="tx1"/>
                </a:solidFill>
              </a:rPr>
              <a:t>subterane</a:t>
            </a:r>
            <a:r>
              <a:rPr lang="en-US" sz="1600" dirty="0">
                <a:solidFill>
                  <a:schemeClr val="tx1"/>
                </a:solidFill>
              </a:rPr>
              <a:t> – </a:t>
            </a:r>
            <a:r>
              <a:rPr lang="en-US" sz="1600" dirty="0" err="1">
                <a:solidFill>
                  <a:schemeClr val="tx1"/>
                </a:solidFill>
              </a:rPr>
              <a:t>starea</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corp</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atunci</a:t>
            </a:r>
            <a:r>
              <a:rPr lang="en-US" sz="1600" dirty="0">
                <a:solidFill>
                  <a:schemeClr val="tx1"/>
                </a:solidFill>
              </a:rPr>
              <a:t> </a:t>
            </a:r>
            <a:r>
              <a:rPr lang="en-US" sz="1600" dirty="0" err="1">
                <a:solidFill>
                  <a:schemeClr val="tx1"/>
                </a:solidFill>
              </a:rPr>
              <a:t>cînd</a:t>
            </a:r>
            <a:r>
              <a:rPr lang="en-US" sz="1600" dirty="0">
                <a:solidFill>
                  <a:schemeClr val="tx1"/>
                </a:solidFill>
              </a:rPr>
              <a:t> </a:t>
            </a:r>
            <a:r>
              <a:rPr lang="en-US" sz="1600" dirty="0" err="1">
                <a:solidFill>
                  <a:schemeClr val="tx1"/>
                </a:solidFill>
              </a:rPr>
              <a:t>atît</a:t>
            </a:r>
            <a:r>
              <a:rPr lang="en-US" sz="1600" dirty="0">
                <a:solidFill>
                  <a:schemeClr val="tx1"/>
                </a:solidFill>
              </a:rPr>
              <a:t> </a:t>
            </a:r>
            <a:r>
              <a:rPr lang="en-US" sz="1600" dirty="0" err="1">
                <a:solidFill>
                  <a:schemeClr val="tx1"/>
                </a:solidFill>
              </a:rPr>
              <a:t>starea</a:t>
            </a:r>
            <a:r>
              <a:rPr lang="en-US" sz="1600" dirty="0">
                <a:solidFill>
                  <a:schemeClr val="tx1"/>
                </a:solidFill>
              </a:rPr>
              <a:t> </a:t>
            </a:r>
            <a:r>
              <a:rPr lang="en-US" sz="1600" dirty="0" err="1">
                <a:solidFill>
                  <a:schemeClr val="tx1"/>
                </a:solidFill>
              </a:rPr>
              <a:t>cantitativă</a:t>
            </a:r>
            <a:r>
              <a:rPr lang="en-US" sz="1600" dirty="0">
                <a:solidFill>
                  <a:schemeClr val="tx1"/>
                </a:solidFill>
              </a:rPr>
              <a:t>, </a:t>
            </a:r>
            <a:r>
              <a:rPr lang="en-US" sz="1600" dirty="0" err="1">
                <a:solidFill>
                  <a:schemeClr val="tx1"/>
                </a:solidFill>
              </a:rPr>
              <a:t>cît</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cea</a:t>
            </a:r>
            <a:r>
              <a:rPr lang="en-US" sz="1600" dirty="0">
                <a:solidFill>
                  <a:schemeClr val="tx1"/>
                </a:solidFill>
              </a:rPr>
              <a:t> </a:t>
            </a:r>
            <a:r>
              <a:rPr lang="en-US" sz="1600" dirty="0" err="1">
                <a:solidFill>
                  <a:schemeClr val="tx1"/>
                </a:solidFill>
              </a:rPr>
              <a:t>chimică</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a:t>
            </a:r>
            <a:r>
              <a:rPr lang="en-US" sz="1600" dirty="0" err="1">
                <a:solidFill>
                  <a:schemeClr val="tx1"/>
                </a:solidFill>
              </a:rPr>
              <a:t>bune</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t>
            </a:r>
            <a:r>
              <a:rPr lang="en-US" sz="1600" i="1" dirty="0" err="1">
                <a:solidFill>
                  <a:schemeClr val="tx1"/>
                </a:solidFill>
              </a:rPr>
              <a:t>starea</a:t>
            </a:r>
            <a:r>
              <a:rPr lang="en-US" sz="1600" i="1" dirty="0">
                <a:solidFill>
                  <a:schemeClr val="tx1"/>
                </a:solidFill>
              </a:rPr>
              <a:t> </a:t>
            </a:r>
            <a:r>
              <a:rPr lang="en-US" sz="1600" i="1" dirty="0" err="1">
                <a:solidFill>
                  <a:schemeClr val="tx1"/>
                </a:solidFill>
              </a:rPr>
              <a:t>chimică</a:t>
            </a:r>
            <a:r>
              <a:rPr lang="en-US" sz="1600" i="1" dirty="0">
                <a:solidFill>
                  <a:schemeClr val="tx1"/>
                </a:solidFill>
              </a:rPr>
              <a:t> </a:t>
            </a:r>
            <a:r>
              <a:rPr lang="en-US" sz="1600" b="1" i="1" u="sng" dirty="0" err="1">
                <a:solidFill>
                  <a:schemeClr val="tx1"/>
                </a:solidFill>
              </a:rPr>
              <a:t>bună</a:t>
            </a:r>
            <a:r>
              <a:rPr lang="en-US" sz="1600" i="1" dirty="0">
                <a:solidFill>
                  <a:schemeClr val="tx1"/>
                </a:solidFill>
              </a:rPr>
              <a:t> a </a:t>
            </a:r>
            <a:r>
              <a:rPr lang="en-US" sz="1600" i="1" dirty="0" err="1">
                <a:solidFill>
                  <a:schemeClr val="tx1"/>
                </a:solidFill>
              </a:rPr>
              <a:t>unei</a:t>
            </a:r>
            <a:r>
              <a:rPr lang="en-US" sz="1600" i="1" dirty="0">
                <a:solidFill>
                  <a:schemeClr val="tx1"/>
                </a:solidFill>
              </a:rPr>
              <a:t> ape </a:t>
            </a:r>
            <a:r>
              <a:rPr lang="en-US" sz="1600" i="1" dirty="0" err="1">
                <a:solidFill>
                  <a:schemeClr val="tx1"/>
                </a:solidFill>
              </a:rPr>
              <a:t>subterane</a:t>
            </a:r>
            <a:r>
              <a:rPr lang="en-US" sz="1600" dirty="0">
                <a:solidFill>
                  <a:schemeClr val="tx1"/>
                </a:solidFill>
              </a:rPr>
              <a:t> – </a:t>
            </a:r>
            <a:r>
              <a:rPr lang="en-US" sz="1600" dirty="0" err="1">
                <a:solidFill>
                  <a:schemeClr val="tx1"/>
                </a:solidFill>
              </a:rPr>
              <a:t>starea</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corp</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b="1" dirty="0">
                <a:solidFill>
                  <a:schemeClr val="tx1"/>
                </a:solidFill>
              </a:rPr>
              <a:t>care </a:t>
            </a:r>
            <a:r>
              <a:rPr lang="en-US" sz="1600" b="1" dirty="0" err="1">
                <a:solidFill>
                  <a:schemeClr val="tx1"/>
                </a:solidFill>
              </a:rPr>
              <a:t>îndeplineşte</a:t>
            </a:r>
            <a:r>
              <a:rPr lang="en-US" sz="1600" b="1" dirty="0">
                <a:solidFill>
                  <a:schemeClr val="tx1"/>
                </a:solidFill>
              </a:rPr>
              <a:t> </a:t>
            </a:r>
            <a:r>
              <a:rPr lang="en-US" sz="1600" b="1" dirty="0" err="1">
                <a:solidFill>
                  <a:schemeClr val="tx1"/>
                </a:solidFill>
              </a:rPr>
              <a:t>următoarele</a:t>
            </a:r>
            <a:r>
              <a:rPr lang="en-US" sz="1600" b="1" dirty="0">
                <a:solidFill>
                  <a:schemeClr val="tx1"/>
                </a:solidFill>
              </a:rPr>
              <a:t> </a:t>
            </a:r>
            <a:r>
              <a:rPr lang="en-US" sz="1600" b="1" dirty="0" err="1">
                <a:solidFill>
                  <a:schemeClr val="tx1"/>
                </a:solidFill>
              </a:rPr>
              <a:t>condiţii</a:t>
            </a:r>
            <a:r>
              <a:rPr lang="en-US" sz="1600" b="1" dirty="0">
                <a:solidFill>
                  <a:schemeClr val="tx1"/>
                </a:solidFill>
              </a:rPr>
              <a:t>:</a:t>
            </a:r>
            <a:r>
              <a:rPr lang="en-US" sz="1600" dirty="0">
                <a:solidFill>
                  <a:schemeClr val="tx1"/>
                </a:solidFill>
              </a:rPr>
              <a:t/>
            </a:r>
            <a:br>
              <a:rPr lang="en-US" sz="1600" dirty="0">
                <a:solidFill>
                  <a:schemeClr val="tx1"/>
                </a:solidFill>
              </a:rPr>
            </a:br>
            <a:r>
              <a:rPr lang="en-US" sz="1600" dirty="0">
                <a:solidFill>
                  <a:schemeClr val="tx1"/>
                </a:solidFill>
              </a:rPr>
              <a:t>    1) </a:t>
            </a:r>
            <a:r>
              <a:rPr lang="en-US" sz="1600" dirty="0" err="1">
                <a:solidFill>
                  <a:schemeClr val="tx1"/>
                </a:solidFill>
              </a:rPr>
              <a:t>compoziţia</a:t>
            </a:r>
            <a:r>
              <a:rPr lang="en-US" sz="1600" dirty="0">
                <a:solidFill>
                  <a:schemeClr val="tx1"/>
                </a:solidFill>
              </a:rPr>
              <a:t> </a:t>
            </a:r>
            <a:r>
              <a:rPr lang="en-US" sz="1600" dirty="0" err="1">
                <a:solidFill>
                  <a:schemeClr val="tx1"/>
                </a:solidFill>
              </a:rPr>
              <a:t>chimică</a:t>
            </a:r>
            <a:r>
              <a:rPr lang="en-US" sz="1600" dirty="0">
                <a:solidFill>
                  <a:schemeClr val="tx1"/>
                </a:solidFill>
              </a:rPr>
              <a:t> a </a:t>
            </a:r>
            <a:r>
              <a:rPr lang="en-US" sz="1600" dirty="0" err="1">
                <a:solidFill>
                  <a:schemeClr val="tx1"/>
                </a:solidFill>
              </a:rPr>
              <a:t>corpului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astfel</a:t>
            </a:r>
            <a:r>
              <a:rPr lang="en-US" sz="1600" dirty="0">
                <a:solidFill>
                  <a:schemeClr val="tx1"/>
                </a:solidFill>
              </a:rPr>
              <a:t> </a:t>
            </a:r>
            <a:r>
              <a:rPr lang="en-US" sz="1600" dirty="0" err="1">
                <a:solidFill>
                  <a:schemeClr val="tx1"/>
                </a:solidFill>
              </a:rPr>
              <a:t>încît</a:t>
            </a:r>
            <a:r>
              <a:rPr lang="en-US" sz="1600" dirty="0">
                <a:solidFill>
                  <a:schemeClr val="tx1"/>
                </a:solidFill>
              </a:rPr>
              <a:t> </a:t>
            </a:r>
            <a:r>
              <a:rPr lang="en-US" sz="1600" dirty="0" err="1">
                <a:solidFill>
                  <a:schemeClr val="tx1"/>
                </a:solidFill>
              </a:rPr>
              <a:t>concentraţia</a:t>
            </a:r>
            <a:r>
              <a:rPr lang="en-US" sz="1600" dirty="0">
                <a:solidFill>
                  <a:schemeClr val="tx1"/>
                </a:solidFill>
              </a:rPr>
              <a:t> </a:t>
            </a:r>
            <a:r>
              <a:rPr lang="en-US" sz="1600" dirty="0" err="1">
                <a:solidFill>
                  <a:schemeClr val="tx1"/>
                </a:solidFill>
              </a:rPr>
              <a:t>poluanţilor</a:t>
            </a:r>
            <a:r>
              <a:rPr lang="en-US" sz="1600" dirty="0">
                <a:solidFill>
                  <a:schemeClr val="tx1"/>
                </a:solidFill>
              </a:rPr>
              <a:t> nu </a:t>
            </a:r>
            <a:r>
              <a:rPr lang="en-US" sz="1600" dirty="0" err="1">
                <a:solidFill>
                  <a:schemeClr val="tx1"/>
                </a:solidFill>
              </a:rPr>
              <a:t>depăşeşte</a:t>
            </a:r>
            <a:r>
              <a:rPr lang="en-US" sz="1600" dirty="0">
                <a:solidFill>
                  <a:schemeClr val="tx1"/>
                </a:solidFill>
              </a:rPr>
              <a:t> </a:t>
            </a:r>
            <a:r>
              <a:rPr lang="en-US" sz="1600" dirty="0" err="1">
                <a:solidFill>
                  <a:schemeClr val="tx1"/>
                </a:solidFill>
              </a:rPr>
              <a:t>cerinţele</a:t>
            </a:r>
            <a:r>
              <a:rPr lang="en-US" sz="1600" dirty="0">
                <a:solidFill>
                  <a:schemeClr val="tx1"/>
                </a:solidFill>
              </a:rPr>
              <a:t> de </a:t>
            </a:r>
            <a:r>
              <a:rPr lang="en-US" sz="1600" dirty="0" err="1">
                <a:solidFill>
                  <a:schemeClr val="tx1"/>
                </a:solidFill>
              </a:rPr>
              <a:t>calitate</a:t>
            </a:r>
            <a:r>
              <a:rPr lang="en-US" sz="1600" dirty="0">
                <a:solidFill>
                  <a:schemeClr val="tx1"/>
                </a:solidFill>
              </a:rPr>
              <a:t> </a:t>
            </a:r>
            <a:r>
              <a:rPr lang="en-US" sz="1600" dirty="0" err="1">
                <a:solidFill>
                  <a:schemeClr val="tx1"/>
                </a:solidFill>
              </a:rPr>
              <a:t>stabilite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b="1" u="sng" dirty="0">
                <a:solidFill>
                  <a:schemeClr val="tx1"/>
                </a:solidFill>
              </a:rPr>
              <a:t>conform </a:t>
            </a:r>
            <a:r>
              <a:rPr lang="en-US" sz="1600" b="1" u="sng" dirty="0" err="1">
                <a:solidFill>
                  <a:schemeClr val="tx1"/>
                </a:solidFill>
              </a:rPr>
              <a:t>anexei</a:t>
            </a:r>
            <a:r>
              <a:rPr lang="en-US" sz="1600" b="1" u="sng" dirty="0">
                <a:solidFill>
                  <a:schemeClr val="tx1"/>
                </a:solidFill>
              </a:rPr>
              <a:t> nr.1 la </a:t>
            </a:r>
            <a:r>
              <a:rPr lang="en-US" sz="1600" b="1" u="sng" dirty="0" err="1">
                <a:solidFill>
                  <a:schemeClr val="tx1"/>
                </a:solidFill>
              </a:rPr>
              <a:t>prezentul</a:t>
            </a:r>
            <a:r>
              <a:rPr lang="en-US" sz="1600" b="1" u="sng" dirty="0">
                <a:solidFill>
                  <a:schemeClr val="tx1"/>
                </a:solidFill>
              </a:rPr>
              <a:t> </a:t>
            </a:r>
            <a:r>
              <a:rPr lang="en-US" sz="1600" b="1" u="sng" dirty="0" err="1">
                <a:solidFill>
                  <a:schemeClr val="tx1"/>
                </a:solidFill>
              </a:rPr>
              <a:t>Regulament</a:t>
            </a:r>
            <a:r>
              <a:rPr lang="en-US" sz="1600" b="1" u="sng" dirty="0">
                <a:solidFill>
                  <a:schemeClr val="tx1"/>
                </a:solidFill>
              </a:rPr>
              <a:t>;</a:t>
            </a:r>
            <a:r>
              <a:rPr lang="en-US" sz="1600" b="1" dirty="0">
                <a:solidFill>
                  <a:schemeClr val="tx1"/>
                </a:solidFill>
                <a:effectLst>
                  <a:outerShdw blurRad="38100" dist="38100" dir="2700000" algn="tl">
                    <a:srgbClr val="000000">
                      <a:alpha val="43137"/>
                    </a:srgbClr>
                  </a:outerShdw>
                </a:effectLst>
              </a:rPr>
              <a:t/>
            </a:r>
            <a:br>
              <a:rPr lang="en-US" sz="1600" b="1" dirty="0">
                <a:solidFill>
                  <a:schemeClr val="tx1"/>
                </a:solidFill>
                <a:effectLst>
                  <a:outerShdw blurRad="38100" dist="38100" dir="2700000" algn="tl">
                    <a:srgbClr val="000000">
                      <a:alpha val="43137"/>
                    </a:srgbClr>
                  </a:outerShdw>
                </a:effectLst>
              </a:rPr>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35682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t> </a:t>
            </a:r>
            <a:r>
              <a:rPr lang="en-US" sz="1600" dirty="0">
                <a:solidFill>
                  <a:schemeClr val="tx1"/>
                </a:solidFill>
              </a:rPr>
              <a:t>2) </a:t>
            </a:r>
            <a:r>
              <a:rPr lang="en-US" sz="1600" dirty="0" err="1">
                <a:solidFill>
                  <a:schemeClr val="tx1"/>
                </a:solidFill>
              </a:rPr>
              <a:t>compoziţia</a:t>
            </a:r>
            <a:r>
              <a:rPr lang="en-US" sz="1600" dirty="0">
                <a:solidFill>
                  <a:schemeClr val="tx1"/>
                </a:solidFill>
              </a:rPr>
              <a:t> </a:t>
            </a:r>
            <a:r>
              <a:rPr lang="en-US" sz="1600" dirty="0" err="1">
                <a:solidFill>
                  <a:schemeClr val="tx1"/>
                </a:solidFill>
              </a:rPr>
              <a:t>chimică</a:t>
            </a:r>
            <a:r>
              <a:rPr lang="en-US" sz="1600" dirty="0">
                <a:solidFill>
                  <a:schemeClr val="tx1"/>
                </a:solidFill>
              </a:rPr>
              <a:t> a </a:t>
            </a:r>
            <a:r>
              <a:rPr lang="en-US" sz="1600" dirty="0" err="1">
                <a:solidFill>
                  <a:schemeClr val="tx1"/>
                </a:solidFill>
              </a:rPr>
              <a:t>corpului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astfel</a:t>
            </a:r>
            <a:r>
              <a:rPr lang="en-US" sz="1600" dirty="0">
                <a:solidFill>
                  <a:schemeClr val="tx1"/>
                </a:solidFill>
              </a:rPr>
              <a:t> </a:t>
            </a:r>
            <a:r>
              <a:rPr lang="en-US" sz="1600" dirty="0" err="1">
                <a:solidFill>
                  <a:schemeClr val="tx1"/>
                </a:solidFill>
              </a:rPr>
              <a:t>încît</a:t>
            </a:r>
            <a:r>
              <a:rPr lang="en-US" sz="1600" dirty="0">
                <a:solidFill>
                  <a:schemeClr val="tx1"/>
                </a:solidFill>
              </a:rPr>
              <a:t> </a:t>
            </a:r>
            <a:r>
              <a:rPr lang="en-US" sz="1600" dirty="0" err="1">
                <a:solidFill>
                  <a:schemeClr val="tx1"/>
                </a:solidFill>
              </a:rPr>
              <a:t>concentraţiile</a:t>
            </a:r>
            <a:r>
              <a:rPr lang="en-US" sz="1600" dirty="0">
                <a:solidFill>
                  <a:schemeClr val="tx1"/>
                </a:solidFill>
              </a:rPr>
              <a:t> </a:t>
            </a:r>
            <a:r>
              <a:rPr lang="en-US" sz="1600" dirty="0" err="1">
                <a:solidFill>
                  <a:schemeClr val="tx1"/>
                </a:solidFill>
              </a:rPr>
              <a:t>poluanţilor</a:t>
            </a:r>
            <a:r>
              <a:rPr lang="en-US" sz="1600" dirty="0">
                <a:solidFill>
                  <a:schemeClr val="tx1"/>
                </a:solidFill>
              </a:rPr>
              <a:t> nu </a:t>
            </a:r>
            <a:r>
              <a:rPr lang="en-US" sz="1600" dirty="0" err="1">
                <a:solidFill>
                  <a:schemeClr val="tx1"/>
                </a:solidFill>
              </a:rPr>
              <a:t>conduc</a:t>
            </a:r>
            <a:r>
              <a:rPr lang="en-US" sz="1600" dirty="0">
                <a:solidFill>
                  <a:schemeClr val="tx1"/>
                </a:solidFill>
              </a:rPr>
              <a:t> la </a:t>
            </a:r>
            <a:r>
              <a:rPr lang="en-US" sz="1600" dirty="0" err="1">
                <a:solidFill>
                  <a:schemeClr val="tx1"/>
                </a:solidFill>
              </a:rPr>
              <a:t>nerealizarea</a:t>
            </a:r>
            <a:r>
              <a:rPr lang="en-US" sz="1600" dirty="0">
                <a:solidFill>
                  <a:schemeClr val="tx1"/>
                </a:solidFill>
              </a:rPr>
              <a:t> </a:t>
            </a:r>
            <a:r>
              <a:rPr lang="en-US" sz="1600" dirty="0" err="1">
                <a:solidFill>
                  <a:schemeClr val="tx1"/>
                </a:solidFill>
              </a:rPr>
              <a:t>obiectivelor</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prevăzute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planurile</a:t>
            </a:r>
            <a:r>
              <a:rPr lang="en-US" sz="1600" dirty="0">
                <a:solidFill>
                  <a:schemeClr val="tx1"/>
                </a:solidFill>
              </a:rPr>
              <a:t> de </a:t>
            </a:r>
            <a:r>
              <a:rPr lang="en-US" sz="1600" dirty="0" err="1">
                <a:solidFill>
                  <a:schemeClr val="tx1"/>
                </a:solidFill>
              </a:rPr>
              <a:t>gestionare</a:t>
            </a:r>
            <a:r>
              <a:rPr lang="en-US" sz="1600" dirty="0">
                <a:solidFill>
                  <a:schemeClr val="tx1"/>
                </a:solidFill>
              </a:rPr>
              <a:t> a </a:t>
            </a:r>
            <a:r>
              <a:rPr lang="en-US" sz="1600" dirty="0" err="1">
                <a:solidFill>
                  <a:schemeClr val="tx1"/>
                </a:solidFill>
              </a:rPr>
              <a:t>districtelor</a:t>
            </a:r>
            <a:r>
              <a:rPr lang="en-US" sz="1600" dirty="0">
                <a:solidFill>
                  <a:schemeClr val="tx1"/>
                </a:solidFill>
              </a:rPr>
              <a:t> </a:t>
            </a:r>
            <a:r>
              <a:rPr lang="en-US" sz="1600" dirty="0" err="1">
                <a:solidFill>
                  <a:schemeClr val="tx1"/>
                </a:solidFill>
              </a:rPr>
              <a:t>bazinelor</a:t>
            </a:r>
            <a:r>
              <a:rPr lang="en-US" sz="1600" dirty="0">
                <a:solidFill>
                  <a:schemeClr val="tx1"/>
                </a:solidFill>
              </a:rPr>
              <a:t> </a:t>
            </a:r>
            <a:r>
              <a:rPr lang="en-US" sz="1600" dirty="0" err="1">
                <a:solidFill>
                  <a:schemeClr val="tx1"/>
                </a:solidFill>
              </a:rPr>
              <a:t>hidrografice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apele</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asociate</a:t>
            </a:r>
            <a:r>
              <a:rPr lang="en-US" sz="1600" dirty="0">
                <a:solidFill>
                  <a:schemeClr val="tx1"/>
                </a:solidFill>
              </a:rPr>
              <a:t> </a:t>
            </a:r>
            <a:r>
              <a:rPr lang="en-US" sz="1600" dirty="0" err="1">
                <a:solidFill>
                  <a:schemeClr val="tx1"/>
                </a:solidFill>
              </a:rPr>
              <a:t>sau</a:t>
            </a:r>
            <a:r>
              <a:rPr lang="en-US" sz="1600" dirty="0">
                <a:solidFill>
                  <a:schemeClr val="tx1"/>
                </a:solidFill>
              </a:rPr>
              <a:t> la </a:t>
            </a:r>
            <a:r>
              <a:rPr lang="en-US" sz="1600" dirty="0" err="1">
                <a:solidFill>
                  <a:schemeClr val="tx1"/>
                </a:solidFill>
              </a:rPr>
              <a:t>diminuarea</a:t>
            </a:r>
            <a:r>
              <a:rPr lang="en-US" sz="1600" dirty="0">
                <a:solidFill>
                  <a:schemeClr val="tx1"/>
                </a:solidFill>
              </a:rPr>
              <a:t> </a:t>
            </a:r>
            <a:r>
              <a:rPr lang="en-US" sz="1600" dirty="0" err="1">
                <a:solidFill>
                  <a:schemeClr val="tx1"/>
                </a:solidFill>
              </a:rPr>
              <a:t>semnificativă</a:t>
            </a:r>
            <a:r>
              <a:rPr lang="en-US" sz="1600" dirty="0">
                <a:solidFill>
                  <a:schemeClr val="tx1"/>
                </a:solidFill>
              </a:rPr>
              <a:t> a </a:t>
            </a:r>
            <a:r>
              <a:rPr lang="en-US" sz="1600" dirty="0" err="1">
                <a:solidFill>
                  <a:schemeClr val="tx1"/>
                </a:solidFill>
              </a:rPr>
              <a:t>calităţii</a:t>
            </a:r>
            <a:r>
              <a:rPr lang="en-US" sz="1600" dirty="0">
                <a:solidFill>
                  <a:schemeClr val="tx1"/>
                </a:solidFill>
              </a:rPr>
              <a:t> </a:t>
            </a:r>
            <a:r>
              <a:rPr lang="en-US" sz="1600" dirty="0" err="1">
                <a:solidFill>
                  <a:schemeClr val="tx1"/>
                </a:solidFill>
              </a:rPr>
              <a:t>ecologice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chimice</a:t>
            </a:r>
            <a:r>
              <a:rPr lang="en-US" sz="1600" dirty="0">
                <a:solidFill>
                  <a:schemeClr val="tx1"/>
                </a:solidFill>
              </a:rPr>
              <a:t> a </a:t>
            </a:r>
            <a:r>
              <a:rPr lang="en-US" sz="1600" dirty="0" err="1">
                <a:solidFill>
                  <a:schemeClr val="tx1"/>
                </a:solidFill>
              </a:rPr>
              <a:t>corpurilor</a:t>
            </a:r>
            <a:r>
              <a:rPr lang="en-US" sz="1600" dirty="0">
                <a:solidFill>
                  <a:schemeClr val="tx1"/>
                </a:solidFill>
              </a:rPr>
              <a:t> respective </a:t>
            </a:r>
            <a:r>
              <a:rPr lang="en-US" sz="1600" dirty="0" err="1">
                <a:solidFill>
                  <a:schemeClr val="tx1"/>
                </a:solidFill>
              </a:rPr>
              <a:t>şi</a:t>
            </a:r>
            <a:r>
              <a:rPr lang="en-US" sz="1600" dirty="0">
                <a:solidFill>
                  <a:schemeClr val="tx1"/>
                </a:solidFill>
              </a:rPr>
              <a:t> </a:t>
            </a:r>
            <a:r>
              <a:rPr lang="en-US" sz="1600" dirty="0" err="1">
                <a:solidFill>
                  <a:schemeClr val="tx1"/>
                </a:solidFill>
              </a:rPr>
              <a:t>nici</a:t>
            </a:r>
            <a:r>
              <a:rPr lang="en-US" sz="1600" dirty="0">
                <a:solidFill>
                  <a:schemeClr val="tx1"/>
                </a:solidFill>
              </a:rPr>
              <a:t> la </a:t>
            </a:r>
            <a:r>
              <a:rPr lang="en-US" sz="1600" dirty="0" err="1">
                <a:solidFill>
                  <a:schemeClr val="tx1"/>
                </a:solidFill>
              </a:rPr>
              <a:t>deteriorarea</a:t>
            </a:r>
            <a:r>
              <a:rPr lang="en-US" sz="1600" dirty="0">
                <a:solidFill>
                  <a:schemeClr val="tx1"/>
                </a:solidFill>
              </a:rPr>
              <a:t> </a:t>
            </a:r>
            <a:r>
              <a:rPr lang="en-US" sz="1600" dirty="0" err="1">
                <a:solidFill>
                  <a:schemeClr val="tx1"/>
                </a:solidFill>
              </a:rPr>
              <a:t>semnificativă</a:t>
            </a:r>
            <a:r>
              <a:rPr lang="en-US" sz="1600" dirty="0">
                <a:solidFill>
                  <a:schemeClr val="tx1"/>
                </a:solidFill>
              </a:rPr>
              <a:t> a </a:t>
            </a:r>
            <a:r>
              <a:rPr lang="en-US" sz="1600" dirty="0" err="1">
                <a:solidFill>
                  <a:schemeClr val="tx1"/>
                </a:solidFill>
              </a:rPr>
              <a:t>ecosistemelor</a:t>
            </a:r>
            <a:r>
              <a:rPr lang="en-US" sz="1600" dirty="0">
                <a:solidFill>
                  <a:schemeClr val="tx1"/>
                </a:solidFill>
              </a:rPr>
              <a:t> </a:t>
            </a:r>
            <a:r>
              <a:rPr lang="en-US" sz="1600" dirty="0" err="1">
                <a:solidFill>
                  <a:schemeClr val="tx1"/>
                </a:solidFill>
              </a:rPr>
              <a:t>terestre</a:t>
            </a:r>
            <a:r>
              <a:rPr lang="en-US" sz="1600" dirty="0">
                <a:solidFill>
                  <a:schemeClr val="tx1"/>
                </a:solidFill>
              </a:rPr>
              <a:t> care </a:t>
            </a:r>
            <a:r>
              <a:rPr lang="en-US" sz="1600" dirty="0" err="1">
                <a:solidFill>
                  <a:schemeClr val="tx1"/>
                </a:solidFill>
              </a:rPr>
              <a:t>depind</a:t>
            </a:r>
            <a:r>
              <a:rPr lang="en-US" sz="1600" dirty="0">
                <a:solidFill>
                  <a:schemeClr val="tx1"/>
                </a:solidFill>
              </a:rPr>
              <a:t> direct de </a:t>
            </a:r>
            <a:r>
              <a:rPr lang="en-US" sz="1600" dirty="0" err="1">
                <a:solidFill>
                  <a:schemeClr val="tx1"/>
                </a:solidFill>
              </a:rPr>
              <a:t>corpul</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br>
              <a:rPr lang="en-US" sz="1600" dirty="0">
                <a:solidFill>
                  <a:schemeClr val="tx1"/>
                </a:solidFill>
              </a:rPr>
            </a:br>
            <a:r>
              <a:rPr lang="en-US" sz="1600" dirty="0">
                <a:solidFill>
                  <a:schemeClr val="tx1"/>
                </a:solidFill>
              </a:rPr>
              <a:t> 3) </a:t>
            </a:r>
            <a:r>
              <a:rPr lang="en-US" sz="1600" dirty="0" err="1">
                <a:solidFill>
                  <a:schemeClr val="tx1"/>
                </a:solidFill>
              </a:rPr>
              <a:t>modificările</a:t>
            </a:r>
            <a:r>
              <a:rPr lang="en-US" sz="1600" dirty="0">
                <a:solidFill>
                  <a:schemeClr val="tx1"/>
                </a:solidFill>
              </a:rPr>
              <a:t> de </a:t>
            </a:r>
            <a:r>
              <a:rPr lang="en-US" sz="1600" dirty="0" err="1">
                <a:solidFill>
                  <a:schemeClr val="tx1"/>
                </a:solidFill>
              </a:rPr>
              <a:t>conductivitate</a:t>
            </a:r>
            <a:r>
              <a:rPr lang="en-US" sz="1600" dirty="0">
                <a:solidFill>
                  <a:schemeClr val="tx1"/>
                </a:solidFill>
              </a:rPr>
              <a:t> nu </a:t>
            </a:r>
            <a:r>
              <a:rPr lang="en-US" sz="1600" dirty="0" err="1">
                <a:solidFill>
                  <a:schemeClr val="tx1"/>
                </a:solidFill>
              </a:rPr>
              <a:t>indică</a:t>
            </a:r>
            <a:r>
              <a:rPr lang="en-US" sz="1600" dirty="0">
                <a:solidFill>
                  <a:schemeClr val="tx1"/>
                </a:solidFill>
              </a:rPr>
              <a:t> </a:t>
            </a:r>
            <a:r>
              <a:rPr lang="en-US" sz="1600" dirty="0" err="1">
                <a:solidFill>
                  <a:schemeClr val="tx1"/>
                </a:solidFill>
              </a:rPr>
              <a:t>intruziuni</a:t>
            </a:r>
            <a:r>
              <a:rPr lang="en-US" sz="1600" dirty="0">
                <a:solidFill>
                  <a:schemeClr val="tx1"/>
                </a:solidFill>
              </a:rPr>
              <a:t> saline </a:t>
            </a:r>
            <a:r>
              <a:rPr lang="en-US" sz="1600" dirty="0" err="1">
                <a:solidFill>
                  <a:schemeClr val="tx1"/>
                </a:solidFill>
              </a:rPr>
              <a:t>sau</a:t>
            </a:r>
            <a:r>
              <a:rPr lang="en-US" sz="1600" dirty="0">
                <a:solidFill>
                  <a:schemeClr val="tx1"/>
                </a:solidFill>
              </a:rPr>
              <a:t> de alt tip </a:t>
            </a:r>
            <a:r>
              <a:rPr lang="en-US" sz="1600" dirty="0" err="1">
                <a:solidFill>
                  <a:schemeClr val="tx1"/>
                </a:solidFill>
              </a:rPr>
              <a:t>în</a:t>
            </a:r>
            <a:r>
              <a:rPr lang="en-US" sz="1600" dirty="0">
                <a:solidFill>
                  <a:schemeClr val="tx1"/>
                </a:solidFill>
              </a:rPr>
              <a:t> </a:t>
            </a:r>
            <a:r>
              <a:rPr lang="en-US" sz="1600" dirty="0" err="1">
                <a:solidFill>
                  <a:schemeClr val="tx1"/>
                </a:solidFill>
              </a:rPr>
              <a:t>corpul</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a:t>
            </a:r>
            <a:br>
              <a:rPr lang="en-US" sz="1600" dirty="0">
                <a:solidFill>
                  <a:schemeClr val="tx1"/>
                </a:solidFill>
              </a:rPr>
            </a:br>
            <a:r>
              <a:rPr lang="en-US" sz="1600" dirty="0">
                <a:solidFill>
                  <a:schemeClr val="tx1"/>
                </a:solidFill>
              </a:rPr>
              <a:t>    </a:t>
            </a:r>
            <a:r>
              <a:rPr lang="en-US" sz="1600" i="1" dirty="0" err="1">
                <a:solidFill>
                  <a:schemeClr val="tx1"/>
                </a:solidFill>
              </a:rPr>
              <a:t>starea</a:t>
            </a:r>
            <a:r>
              <a:rPr lang="en-US" sz="1600" i="1" dirty="0">
                <a:solidFill>
                  <a:schemeClr val="tx1"/>
                </a:solidFill>
              </a:rPr>
              <a:t> </a:t>
            </a:r>
            <a:r>
              <a:rPr lang="en-US" sz="1600" i="1" dirty="0" err="1">
                <a:solidFill>
                  <a:schemeClr val="tx1"/>
                </a:solidFill>
              </a:rPr>
              <a:t>cantitativă</a:t>
            </a:r>
            <a:r>
              <a:rPr lang="en-US" sz="1600" i="1" dirty="0">
                <a:solidFill>
                  <a:schemeClr val="tx1"/>
                </a:solidFill>
              </a:rPr>
              <a:t> </a:t>
            </a:r>
            <a:r>
              <a:rPr lang="en-US" sz="1600" i="1" dirty="0" err="1">
                <a:solidFill>
                  <a:schemeClr val="tx1"/>
                </a:solidFill>
              </a:rPr>
              <a:t>bună</a:t>
            </a:r>
            <a:r>
              <a:rPr lang="en-US" sz="1600" i="1" dirty="0">
                <a:solidFill>
                  <a:schemeClr val="tx1"/>
                </a:solidFill>
              </a:rPr>
              <a:t> a </a:t>
            </a:r>
            <a:r>
              <a:rPr lang="en-US" sz="1600" i="1" dirty="0" err="1">
                <a:solidFill>
                  <a:schemeClr val="tx1"/>
                </a:solidFill>
              </a:rPr>
              <a:t>unei</a:t>
            </a:r>
            <a:r>
              <a:rPr lang="en-US" sz="1600" i="1" dirty="0">
                <a:solidFill>
                  <a:schemeClr val="tx1"/>
                </a:solidFill>
              </a:rPr>
              <a:t> ape </a:t>
            </a:r>
            <a:r>
              <a:rPr lang="en-US" sz="1600" i="1" dirty="0" err="1">
                <a:solidFill>
                  <a:schemeClr val="tx1"/>
                </a:solidFill>
              </a:rPr>
              <a:t>subterane</a:t>
            </a:r>
            <a:r>
              <a:rPr lang="en-US" sz="1600" dirty="0">
                <a:solidFill>
                  <a:schemeClr val="tx1"/>
                </a:solidFill>
              </a:rPr>
              <a:t> – </a:t>
            </a:r>
            <a:r>
              <a:rPr lang="en-US" sz="1600" dirty="0" err="1">
                <a:solidFill>
                  <a:schemeClr val="tx1"/>
                </a:solidFill>
              </a:rPr>
              <a:t>starea</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corp</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atunci</a:t>
            </a:r>
            <a:r>
              <a:rPr lang="en-US" sz="1600" dirty="0">
                <a:solidFill>
                  <a:schemeClr val="tx1"/>
                </a:solidFill>
              </a:rPr>
              <a:t> </a:t>
            </a:r>
            <a:r>
              <a:rPr lang="en-US" sz="1600" dirty="0" err="1">
                <a:solidFill>
                  <a:schemeClr val="tx1"/>
                </a:solidFill>
              </a:rPr>
              <a:t>cînd</a:t>
            </a:r>
            <a:r>
              <a:rPr lang="en-US" sz="1600" dirty="0">
                <a:solidFill>
                  <a:schemeClr val="tx1"/>
                </a:solidFill>
              </a:rPr>
              <a:t> </a:t>
            </a:r>
            <a:r>
              <a:rPr lang="en-US" sz="1600" dirty="0" err="1">
                <a:solidFill>
                  <a:schemeClr val="tx1"/>
                </a:solidFill>
              </a:rPr>
              <a:t>nivelul</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corpul</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astfel</a:t>
            </a:r>
            <a:r>
              <a:rPr lang="en-US" sz="1600" dirty="0">
                <a:solidFill>
                  <a:schemeClr val="tx1"/>
                </a:solidFill>
              </a:rPr>
              <a:t> </a:t>
            </a:r>
            <a:r>
              <a:rPr lang="en-US" sz="1600" dirty="0" err="1">
                <a:solidFill>
                  <a:schemeClr val="tx1"/>
                </a:solidFill>
              </a:rPr>
              <a:t>încît</a:t>
            </a:r>
            <a:r>
              <a:rPr lang="en-US" sz="1600" dirty="0">
                <a:solidFill>
                  <a:schemeClr val="tx1"/>
                </a:solidFill>
              </a:rPr>
              <a:t> rata </a:t>
            </a:r>
            <a:r>
              <a:rPr lang="en-US" sz="1600" dirty="0" err="1">
                <a:solidFill>
                  <a:schemeClr val="tx1"/>
                </a:solidFill>
              </a:rPr>
              <a:t>anuală</a:t>
            </a:r>
            <a:r>
              <a:rPr lang="en-US" sz="1600" dirty="0">
                <a:solidFill>
                  <a:schemeClr val="tx1"/>
                </a:solidFill>
              </a:rPr>
              <a:t> </a:t>
            </a:r>
            <a:r>
              <a:rPr lang="en-US" sz="1600" dirty="0" err="1">
                <a:solidFill>
                  <a:schemeClr val="tx1"/>
                </a:solidFill>
              </a:rPr>
              <a:t>medie</a:t>
            </a:r>
            <a:r>
              <a:rPr lang="en-US" sz="1600" dirty="0">
                <a:solidFill>
                  <a:schemeClr val="tx1"/>
                </a:solidFill>
              </a:rPr>
              <a:t> de </a:t>
            </a:r>
            <a:r>
              <a:rPr lang="en-US" sz="1600" dirty="0" err="1">
                <a:solidFill>
                  <a:schemeClr val="tx1"/>
                </a:solidFill>
              </a:rPr>
              <a:t>captare</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termen</a:t>
            </a:r>
            <a:r>
              <a:rPr lang="en-US" sz="1600" dirty="0">
                <a:solidFill>
                  <a:schemeClr val="tx1"/>
                </a:solidFill>
              </a:rPr>
              <a:t> lung </a:t>
            </a:r>
            <a:r>
              <a:rPr lang="en-US" sz="1600" dirty="0" err="1">
                <a:solidFill>
                  <a:schemeClr val="tx1"/>
                </a:solidFill>
              </a:rPr>
              <a:t>să</a:t>
            </a:r>
            <a:r>
              <a:rPr lang="en-US" sz="1600" dirty="0">
                <a:solidFill>
                  <a:schemeClr val="tx1"/>
                </a:solidFill>
              </a:rPr>
              <a:t> nu </a:t>
            </a:r>
            <a:r>
              <a:rPr lang="en-US" sz="1600" dirty="0" err="1">
                <a:solidFill>
                  <a:schemeClr val="tx1"/>
                </a:solidFill>
              </a:rPr>
              <a:t>depăşească</a:t>
            </a:r>
            <a:r>
              <a:rPr lang="en-US" sz="1600" dirty="0">
                <a:solidFill>
                  <a:schemeClr val="tx1"/>
                </a:solidFill>
              </a:rPr>
              <a:t> </a:t>
            </a:r>
            <a:r>
              <a:rPr lang="en-US" sz="1600" dirty="0" err="1">
                <a:solidFill>
                  <a:schemeClr val="tx1"/>
                </a:solidFill>
              </a:rPr>
              <a:t>resursele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disponibile</a:t>
            </a:r>
            <a:r>
              <a:rPr lang="en-US" sz="1600" dirty="0">
                <a:solidFill>
                  <a:schemeClr val="tx1"/>
                </a:solidFill>
              </a:rPr>
              <a:t>; </a:t>
            </a:r>
            <a:br>
              <a:rPr lang="en-US" sz="1600" dirty="0">
                <a:solidFill>
                  <a:schemeClr val="tx1"/>
                </a:solidFill>
              </a:rPr>
            </a:br>
            <a:r>
              <a:rPr lang="en-US" sz="1600" dirty="0">
                <a:solidFill>
                  <a:schemeClr val="tx1"/>
                </a:solidFill>
              </a:rPr>
              <a:t>   </a:t>
            </a:r>
            <a:r>
              <a:rPr lang="en-US" sz="1600" i="1" dirty="0">
                <a:solidFill>
                  <a:schemeClr val="tx1"/>
                </a:solidFill>
              </a:rPr>
              <a:t> </a:t>
            </a:r>
            <a:r>
              <a:rPr lang="en-US" sz="1600" i="1" dirty="0" err="1">
                <a:solidFill>
                  <a:schemeClr val="tx1"/>
                </a:solidFill>
              </a:rPr>
              <a:t>tendinţă</a:t>
            </a:r>
            <a:r>
              <a:rPr lang="en-US" sz="1600" i="1" dirty="0">
                <a:solidFill>
                  <a:schemeClr val="tx1"/>
                </a:solidFill>
              </a:rPr>
              <a:t> </a:t>
            </a:r>
            <a:r>
              <a:rPr lang="en-US" sz="1600" i="1" dirty="0" err="1">
                <a:solidFill>
                  <a:schemeClr val="tx1"/>
                </a:solidFill>
              </a:rPr>
              <a:t>ascendentă</a:t>
            </a:r>
            <a:r>
              <a:rPr lang="en-US" sz="1600" i="1" dirty="0">
                <a:solidFill>
                  <a:schemeClr val="tx1"/>
                </a:solidFill>
              </a:rPr>
              <a:t> </a:t>
            </a:r>
            <a:r>
              <a:rPr lang="en-US" sz="1600" i="1" dirty="0" err="1">
                <a:solidFill>
                  <a:schemeClr val="tx1"/>
                </a:solidFill>
              </a:rPr>
              <a:t>semnificativă</a:t>
            </a:r>
            <a:r>
              <a:rPr lang="en-US" sz="1600" i="1" dirty="0">
                <a:solidFill>
                  <a:schemeClr val="tx1"/>
                </a:solidFill>
              </a:rPr>
              <a:t> </a:t>
            </a:r>
            <a:r>
              <a:rPr lang="en-US" sz="1600" i="1" dirty="0" err="1">
                <a:solidFill>
                  <a:schemeClr val="tx1"/>
                </a:solidFill>
              </a:rPr>
              <a:t>şi</a:t>
            </a:r>
            <a:r>
              <a:rPr lang="en-US" sz="1600" i="1" dirty="0">
                <a:solidFill>
                  <a:schemeClr val="tx1"/>
                </a:solidFill>
              </a:rPr>
              <a:t> </a:t>
            </a:r>
            <a:r>
              <a:rPr lang="en-US" sz="1600" i="1" dirty="0" err="1">
                <a:solidFill>
                  <a:schemeClr val="tx1"/>
                </a:solidFill>
              </a:rPr>
              <a:t>durabilă</a:t>
            </a:r>
            <a:r>
              <a:rPr lang="en-US" sz="1600" dirty="0">
                <a:solidFill>
                  <a:schemeClr val="tx1"/>
                </a:solidFill>
              </a:rPr>
              <a:t> – </a:t>
            </a:r>
            <a:r>
              <a:rPr lang="en-US" sz="1600" dirty="0" err="1">
                <a:solidFill>
                  <a:schemeClr val="tx1"/>
                </a:solidFill>
              </a:rPr>
              <a:t>orice</a:t>
            </a:r>
            <a:r>
              <a:rPr lang="en-US" sz="1600" dirty="0">
                <a:solidFill>
                  <a:schemeClr val="tx1"/>
                </a:solidFill>
              </a:rPr>
              <a:t> </a:t>
            </a:r>
            <a:r>
              <a:rPr lang="en-US" sz="1600" dirty="0" err="1">
                <a:solidFill>
                  <a:schemeClr val="tx1"/>
                </a:solidFill>
              </a:rPr>
              <a:t>creştere</a:t>
            </a:r>
            <a:r>
              <a:rPr lang="en-US" sz="1600" dirty="0">
                <a:solidFill>
                  <a:schemeClr val="tx1"/>
                </a:solidFill>
              </a:rPr>
              <a:t> </a:t>
            </a:r>
            <a:r>
              <a:rPr lang="en-US" sz="1600" dirty="0" err="1">
                <a:solidFill>
                  <a:schemeClr val="tx1"/>
                </a:solidFill>
              </a:rPr>
              <a:t>semnificativă</a:t>
            </a:r>
            <a:r>
              <a:rPr lang="en-US" sz="1600" dirty="0">
                <a:solidFill>
                  <a:schemeClr val="tx1"/>
                </a:solidFill>
              </a:rPr>
              <a:t>, din </a:t>
            </a:r>
            <a:r>
              <a:rPr lang="en-US" sz="1600" dirty="0" err="1">
                <a:solidFill>
                  <a:schemeClr val="tx1"/>
                </a:solidFill>
              </a:rPr>
              <a:t>punct</a:t>
            </a:r>
            <a:r>
              <a:rPr lang="en-US" sz="1600" dirty="0">
                <a:solidFill>
                  <a:schemeClr val="tx1"/>
                </a:solidFill>
              </a:rPr>
              <a:t> de </a:t>
            </a:r>
            <a:r>
              <a:rPr lang="en-US" sz="1600" dirty="0" err="1">
                <a:solidFill>
                  <a:schemeClr val="tx1"/>
                </a:solidFill>
              </a:rPr>
              <a:t>vedere</a:t>
            </a:r>
            <a:r>
              <a:rPr lang="en-US" sz="1600" dirty="0">
                <a:solidFill>
                  <a:schemeClr val="tx1"/>
                </a:solidFill>
              </a:rPr>
              <a:t> statistic </a:t>
            </a:r>
            <a:r>
              <a:rPr lang="en-US" sz="1600" dirty="0" err="1">
                <a:solidFill>
                  <a:schemeClr val="tx1"/>
                </a:solidFill>
              </a:rPr>
              <a:t>şi</a:t>
            </a:r>
            <a:r>
              <a:rPr lang="en-US" sz="1600" dirty="0">
                <a:solidFill>
                  <a:schemeClr val="tx1"/>
                </a:solidFill>
              </a:rPr>
              <a:t> al </a:t>
            </a:r>
            <a:r>
              <a:rPr lang="en-US" sz="1600" dirty="0" err="1">
                <a:solidFill>
                  <a:schemeClr val="tx1"/>
                </a:solidFill>
              </a:rPr>
              <a:t>mediului</a:t>
            </a:r>
            <a:r>
              <a:rPr lang="en-US" sz="1600" dirty="0">
                <a:solidFill>
                  <a:schemeClr val="tx1"/>
                </a:solidFill>
              </a:rPr>
              <a:t>, a </a:t>
            </a:r>
            <a:r>
              <a:rPr lang="en-US" sz="1600" dirty="0" err="1">
                <a:solidFill>
                  <a:schemeClr val="tx1"/>
                </a:solidFill>
              </a:rPr>
              <a:t>concentraţiei</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poluant</a:t>
            </a:r>
            <a:r>
              <a:rPr lang="en-US" sz="1600" dirty="0">
                <a:solidFill>
                  <a:schemeClr val="tx1"/>
                </a:solidFill>
              </a:rPr>
              <a:t>, </a:t>
            </a:r>
            <a:r>
              <a:rPr lang="en-US" sz="1600" dirty="0" err="1">
                <a:solidFill>
                  <a:schemeClr val="tx1"/>
                </a:solidFill>
              </a:rPr>
              <a:t>grup</a:t>
            </a:r>
            <a:r>
              <a:rPr lang="en-US" sz="1600" dirty="0">
                <a:solidFill>
                  <a:schemeClr val="tx1"/>
                </a:solidFill>
              </a:rPr>
              <a:t> de </a:t>
            </a:r>
            <a:r>
              <a:rPr lang="en-US" sz="1600" dirty="0" err="1">
                <a:solidFill>
                  <a:schemeClr val="tx1"/>
                </a:solidFill>
              </a:rPr>
              <a:t>poluanţi</a:t>
            </a:r>
            <a:r>
              <a:rPr lang="en-US" sz="1600" dirty="0">
                <a:solidFill>
                  <a:schemeClr val="tx1"/>
                </a:solidFill>
              </a:rPr>
              <a:t> </a:t>
            </a:r>
            <a:r>
              <a:rPr lang="en-US" sz="1600" dirty="0" err="1">
                <a:solidFill>
                  <a:schemeClr val="tx1"/>
                </a:solidFill>
              </a:rPr>
              <a:t>sau</a:t>
            </a:r>
            <a:r>
              <a:rPr lang="en-US" sz="1600" dirty="0">
                <a:solidFill>
                  <a:schemeClr val="tx1"/>
                </a:solidFill>
              </a:rPr>
              <a:t> a </a:t>
            </a:r>
            <a:r>
              <a:rPr lang="en-US" sz="1600" dirty="0" err="1">
                <a:solidFill>
                  <a:schemeClr val="tx1"/>
                </a:solidFill>
              </a:rPr>
              <a:t>unui</a:t>
            </a:r>
            <a:r>
              <a:rPr lang="en-US" sz="1600" dirty="0">
                <a:solidFill>
                  <a:schemeClr val="tx1"/>
                </a:solidFill>
              </a:rPr>
              <a:t> indicator al </a:t>
            </a:r>
            <a:r>
              <a:rPr lang="en-US" sz="1600" dirty="0" err="1">
                <a:solidFill>
                  <a:schemeClr val="tx1"/>
                </a:solidFill>
              </a:rPr>
              <a:t>poluării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pentru</a:t>
            </a:r>
            <a:r>
              <a:rPr lang="en-US" sz="1600" dirty="0">
                <a:solidFill>
                  <a:schemeClr val="tx1"/>
                </a:solidFill>
              </a:rPr>
              <a:t> care se </a:t>
            </a:r>
            <a:r>
              <a:rPr lang="en-US" sz="1600" dirty="0" err="1">
                <a:solidFill>
                  <a:schemeClr val="tx1"/>
                </a:solidFill>
              </a:rPr>
              <a:t>consideră</a:t>
            </a:r>
            <a:r>
              <a:rPr lang="en-US" sz="1600" dirty="0">
                <a:solidFill>
                  <a:schemeClr val="tx1"/>
                </a:solidFill>
              </a:rPr>
              <a:t> </a:t>
            </a:r>
            <a:r>
              <a:rPr lang="en-US" sz="1600" dirty="0" err="1">
                <a:solidFill>
                  <a:schemeClr val="tx1"/>
                </a:solidFill>
              </a:rPr>
              <a:t>necesară</a:t>
            </a:r>
            <a:r>
              <a:rPr lang="en-US" sz="1600" dirty="0">
                <a:solidFill>
                  <a:schemeClr val="tx1"/>
                </a:solidFill>
              </a:rPr>
              <a:t> o </a:t>
            </a:r>
            <a:r>
              <a:rPr lang="en-US" sz="1600" dirty="0" err="1">
                <a:solidFill>
                  <a:schemeClr val="tx1"/>
                </a:solidFill>
              </a:rPr>
              <a:t>inversare</a:t>
            </a:r>
            <a:r>
              <a:rPr lang="en-US" sz="1600" dirty="0">
                <a:solidFill>
                  <a:schemeClr val="tx1"/>
                </a:solidFill>
              </a:rPr>
              <a:t> a </a:t>
            </a:r>
            <a:r>
              <a:rPr lang="en-US" sz="1600" dirty="0" err="1">
                <a:solidFill>
                  <a:schemeClr val="tx1"/>
                </a:solidFill>
              </a:rPr>
              <a:t>tendinţei</a:t>
            </a:r>
            <a:r>
              <a:rPr lang="en-US" sz="1600" dirty="0">
                <a:solidFill>
                  <a:schemeClr val="tx1"/>
                </a:solidFill>
              </a:rPr>
              <a:t>.</a:t>
            </a:r>
            <a:br>
              <a:rPr lang="en-US" sz="1600" dirty="0">
                <a:solidFill>
                  <a:schemeClr val="tx1"/>
                </a:solidFill>
              </a:rPr>
            </a:br>
            <a:r>
              <a:rPr lang="en-US" sz="1600" dirty="0"/>
              <a:t/>
            </a:r>
            <a:br>
              <a:rPr lang="en-US" sz="1600" dirty="0"/>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81260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b="1" dirty="0" err="1">
                <a:solidFill>
                  <a:schemeClr val="tx1"/>
                </a:solidFill>
              </a:rPr>
              <a:t>Capitolul</a:t>
            </a:r>
            <a:r>
              <a:rPr lang="en-US" sz="1600" b="1" dirty="0">
                <a:solidFill>
                  <a:schemeClr val="tx1"/>
                </a:solidFill>
              </a:rPr>
              <a:t> V</a:t>
            </a:r>
            <a:r>
              <a:rPr lang="en-US" sz="1600" dirty="0">
                <a:solidFill>
                  <a:schemeClr val="tx1"/>
                </a:solidFill>
              </a:rPr>
              <a:t/>
            </a:r>
            <a:br>
              <a:rPr lang="en-US" sz="1600" dirty="0">
                <a:solidFill>
                  <a:schemeClr val="tx1"/>
                </a:solidFill>
              </a:rPr>
            </a:br>
            <a:r>
              <a:rPr lang="en-US" sz="1600" b="1" dirty="0">
                <a:solidFill>
                  <a:schemeClr val="tx1"/>
                </a:solidFill>
              </a:rPr>
              <a:t>CERINŢE DE CALITATE A APELOR SUBTERANE</a:t>
            </a:r>
            <a:r>
              <a:rPr lang="en-US" sz="1600" dirty="0">
                <a:solidFill>
                  <a:schemeClr val="tx1"/>
                </a:solidFill>
              </a:rPr>
              <a:t/>
            </a:r>
            <a:br>
              <a:rPr lang="en-US" sz="1600" dirty="0">
                <a:solidFill>
                  <a:schemeClr val="tx1"/>
                </a:solidFill>
              </a:rPr>
            </a:br>
            <a:r>
              <a:rPr lang="en-US" sz="1600" b="1" dirty="0" err="1">
                <a:solidFill>
                  <a:schemeClr val="tx1"/>
                </a:solidFill>
              </a:rPr>
              <a:t>Secţiunea</a:t>
            </a:r>
            <a:r>
              <a:rPr lang="en-US" sz="1600" b="1" dirty="0">
                <a:solidFill>
                  <a:schemeClr val="tx1"/>
                </a:solidFill>
              </a:rPr>
              <a:t> 1</a:t>
            </a:r>
            <a:br>
              <a:rPr lang="en-US" sz="1600" b="1" dirty="0">
                <a:solidFill>
                  <a:schemeClr val="tx1"/>
                </a:solidFill>
              </a:rPr>
            </a:br>
            <a:r>
              <a:rPr lang="en-US" sz="1600" b="1" dirty="0">
                <a:solidFill>
                  <a:schemeClr val="tx1"/>
                </a:solidFill>
              </a:rPr>
              <a:t/>
            </a:r>
            <a:br>
              <a:rPr lang="en-US" sz="1600" b="1" dirty="0">
                <a:solidFill>
                  <a:schemeClr val="tx1"/>
                </a:solidFill>
              </a:rPr>
            </a:br>
            <a:r>
              <a:rPr lang="en-US" sz="1600" b="1" dirty="0" err="1">
                <a:solidFill>
                  <a:schemeClr val="tx1"/>
                </a:solidFill>
              </a:rPr>
              <a:t>Cerinţele</a:t>
            </a:r>
            <a:r>
              <a:rPr lang="en-US" sz="1600" b="1" dirty="0">
                <a:solidFill>
                  <a:schemeClr val="tx1"/>
                </a:solidFill>
              </a:rPr>
              <a:t> de </a:t>
            </a:r>
            <a:r>
              <a:rPr lang="en-US" sz="1600" b="1" dirty="0" err="1">
                <a:solidFill>
                  <a:schemeClr val="tx1"/>
                </a:solidFill>
              </a:rPr>
              <a:t>calitate</a:t>
            </a:r>
            <a:r>
              <a:rPr lang="en-US" sz="1600" b="1" dirty="0">
                <a:solidFill>
                  <a:schemeClr val="tx1"/>
                </a:solidFill>
              </a:rPr>
              <a:t> a </a:t>
            </a:r>
            <a:r>
              <a:rPr lang="en-US" sz="1600" b="1" dirty="0" err="1">
                <a:solidFill>
                  <a:schemeClr val="tx1"/>
                </a:solidFill>
              </a:rPr>
              <a:t>apelor</a:t>
            </a:r>
            <a:r>
              <a:rPr lang="en-US" sz="1600" b="1" dirty="0">
                <a:solidFill>
                  <a:schemeClr val="tx1"/>
                </a:solidFill>
              </a:rPr>
              <a:t> </a:t>
            </a:r>
            <a:r>
              <a:rPr lang="en-US" sz="1600" b="1" dirty="0" err="1">
                <a:solidFill>
                  <a:schemeClr val="tx1"/>
                </a:solidFill>
              </a:rPr>
              <a:t>subterane</a:t>
            </a:r>
            <a:r>
              <a:rPr lang="en-US" sz="1600" dirty="0"/>
              <a:t/>
            </a:r>
            <a:br>
              <a:rPr lang="en-US" sz="1600" dirty="0"/>
            </a:br>
            <a:r>
              <a:rPr lang="en-US" sz="1600" dirty="0"/>
              <a:t/>
            </a:r>
            <a:br>
              <a:rPr lang="en-US" sz="1600" dirty="0"/>
            </a:br>
            <a:r>
              <a:rPr lang="en-US" sz="1600" dirty="0"/>
              <a:t>   </a:t>
            </a:r>
            <a:r>
              <a:rPr lang="en-US" sz="1600" dirty="0">
                <a:solidFill>
                  <a:schemeClr val="tx1"/>
                </a:solidFill>
              </a:rPr>
              <a:t> 18. </a:t>
            </a:r>
            <a:r>
              <a:rPr lang="en-US" sz="1600" u="sng" dirty="0" err="1">
                <a:solidFill>
                  <a:schemeClr val="tx1"/>
                </a:solidFill>
              </a:rPr>
              <a:t>Cerinţele</a:t>
            </a:r>
            <a:r>
              <a:rPr lang="en-US" sz="1600" u="sng" dirty="0">
                <a:solidFill>
                  <a:schemeClr val="tx1"/>
                </a:solidFill>
              </a:rPr>
              <a:t> de </a:t>
            </a:r>
            <a:r>
              <a:rPr lang="en-US" sz="1600" u="sng" dirty="0" err="1">
                <a:solidFill>
                  <a:schemeClr val="tx1"/>
                </a:solidFill>
              </a:rPr>
              <a:t>calitate</a:t>
            </a:r>
            <a:r>
              <a:rPr lang="en-US" sz="1600" u="sng" dirty="0">
                <a:solidFill>
                  <a:schemeClr val="tx1"/>
                </a:solidFill>
              </a:rPr>
              <a:t> a </a:t>
            </a:r>
            <a:r>
              <a:rPr lang="en-US" sz="1600" u="sng" dirty="0" err="1">
                <a:solidFill>
                  <a:schemeClr val="tx1"/>
                </a:solidFill>
              </a:rPr>
              <a:t>apelor</a:t>
            </a:r>
            <a:r>
              <a:rPr lang="en-US" sz="1600" u="sng" dirty="0">
                <a:solidFill>
                  <a:schemeClr val="tx1"/>
                </a:solidFill>
              </a:rPr>
              <a:t> </a:t>
            </a:r>
            <a:r>
              <a:rPr lang="en-US" sz="1600" u="sng" dirty="0" err="1">
                <a:solidFill>
                  <a:schemeClr val="tx1"/>
                </a:solidFill>
              </a:rPr>
              <a:t>subterane</a:t>
            </a:r>
            <a:r>
              <a:rPr lang="en-US" sz="1600" u="sng" dirty="0">
                <a:solidFill>
                  <a:schemeClr val="tx1"/>
                </a:solidFill>
              </a:rPr>
              <a:t>, </a:t>
            </a:r>
            <a:r>
              <a:rPr lang="en-US" sz="1600" u="sng" dirty="0" err="1">
                <a:solidFill>
                  <a:schemeClr val="tx1"/>
                </a:solidFill>
              </a:rPr>
              <a:t>necesare</a:t>
            </a:r>
            <a:r>
              <a:rPr lang="en-US" sz="1600" u="sng" dirty="0">
                <a:solidFill>
                  <a:schemeClr val="tx1"/>
                </a:solidFill>
              </a:rPr>
              <a:t> </a:t>
            </a:r>
            <a:r>
              <a:rPr lang="en-US" sz="1600" u="sng" dirty="0" err="1">
                <a:solidFill>
                  <a:schemeClr val="tx1"/>
                </a:solidFill>
              </a:rPr>
              <a:t>pentru</a:t>
            </a:r>
            <a:r>
              <a:rPr lang="en-US" sz="1600" u="sng" dirty="0">
                <a:solidFill>
                  <a:schemeClr val="tx1"/>
                </a:solidFill>
              </a:rPr>
              <a:t> </a:t>
            </a:r>
            <a:r>
              <a:rPr lang="en-US" sz="1600" u="sng" dirty="0" err="1">
                <a:solidFill>
                  <a:schemeClr val="tx1"/>
                </a:solidFill>
              </a:rPr>
              <a:t>evaluarea</a:t>
            </a:r>
            <a:r>
              <a:rPr lang="en-US" sz="1600" u="sng" dirty="0">
                <a:solidFill>
                  <a:schemeClr val="tx1"/>
                </a:solidFill>
              </a:rPr>
              <a:t> </a:t>
            </a:r>
            <a:r>
              <a:rPr lang="en-US" sz="1600" u="sng" dirty="0" err="1">
                <a:solidFill>
                  <a:schemeClr val="tx1"/>
                </a:solidFill>
              </a:rPr>
              <a:t>stării</a:t>
            </a:r>
            <a:r>
              <a:rPr lang="en-US" sz="1600" u="sng" dirty="0">
                <a:solidFill>
                  <a:schemeClr val="tx1"/>
                </a:solidFill>
              </a:rPr>
              <a:t> </a:t>
            </a:r>
            <a:r>
              <a:rPr lang="en-US" sz="1600" u="sng" dirty="0" err="1">
                <a:solidFill>
                  <a:schemeClr val="tx1"/>
                </a:solidFill>
              </a:rPr>
              <a:t>chimice</a:t>
            </a:r>
            <a:r>
              <a:rPr lang="en-US" sz="1600" u="sng" dirty="0">
                <a:solidFill>
                  <a:schemeClr val="tx1"/>
                </a:solidFill>
              </a:rPr>
              <a:t> </a:t>
            </a:r>
            <a:r>
              <a:rPr lang="en-US" sz="1600" dirty="0">
                <a:solidFill>
                  <a:schemeClr val="tx1"/>
                </a:solidFill>
              </a:rPr>
              <a:t>a </a:t>
            </a:r>
            <a:r>
              <a:rPr lang="en-US" sz="1600" dirty="0" err="1">
                <a:solidFill>
                  <a:schemeClr val="tx1"/>
                </a:solidFill>
              </a:rPr>
              <a:t>acestora</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prezentate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b="1" u="sng" dirty="0" err="1">
                <a:solidFill>
                  <a:schemeClr val="tx1"/>
                </a:solidFill>
              </a:rPr>
              <a:t>anexa</a:t>
            </a:r>
            <a:r>
              <a:rPr lang="en-US" sz="1600" b="1" u="sng" dirty="0">
                <a:solidFill>
                  <a:schemeClr val="tx1"/>
                </a:solidFill>
              </a:rPr>
              <a:t> nr.1 l</a:t>
            </a:r>
            <a:r>
              <a:rPr lang="en-US" sz="1600" dirty="0">
                <a:solidFill>
                  <a:schemeClr val="tx1"/>
                </a:solidFill>
              </a:rPr>
              <a:t>a </a:t>
            </a:r>
            <a:r>
              <a:rPr lang="en-US" sz="1600" dirty="0" err="1">
                <a:solidFill>
                  <a:schemeClr val="tx1"/>
                </a:solidFill>
              </a:rPr>
              <a:t>prezentul</a:t>
            </a:r>
            <a:r>
              <a:rPr lang="en-US" sz="1600" dirty="0">
                <a:solidFill>
                  <a:schemeClr val="tx1"/>
                </a:solidFill>
              </a:rPr>
              <a:t> </a:t>
            </a:r>
            <a:r>
              <a:rPr lang="en-US" sz="1600" dirty="0" err="1">
                <a:solidFill>
                  <a:schemeClr val="tx1"/>
                </a:solidFill>
              </a:rPr>
              <a:t>Regulament</a:t>
            </a:r>
            <a:r>
              <a:rPr lang="en-US" sz="1600" dirty="0">
                <a:solidFill>
                  <a:schemeClr val="tx1"/>
                </a:solidFill>
              </a:rPr>
              <a:t>.</a:t>
            </a:r>
            <a:br>
              <a:rPr lang="en-US" sz="1600" dirty="0">
                <a:solidFill>
                  <a:schemeClr val="tx1"/>
                </a:solidFill>
              </a:rPr>
            </a:br>
            <a:r>
              <a:rPr lang="en-US" sz="1600" dirty="0">
                <a:solidFill>
                  <a:schemeClr val="tx1"/>
                </a:solidFill>
              </a:rPr>
              <a:t>    19. </a:t>
            </a:r>
            <a:r>
              <a:rPr lang="en-US" sz="1600" u="sng" dirty="0" err="1">
                <a:solidFill>
                  <a:schemeClr val="tx1"/>
                </a:solidFill>
              </a:rPr>
              <a:t>Cerinţele</a:t>
            </a:r>
            <a:r>
              <a:rPr lang="en-US" sz="1600" u="sng" dirty="0">
                <a:solidFill>
                  <a:schemeClr val="tx1"/>
                </a:solidFill>
              </a:rPr>
              <a:t> de </a:t>
            </a:r>
            <a:r>
              <a:rPr lang="en-US" sz="1600" u="sng" dirty="0" err="1">
                <a:solidFill>
                  <a:schemeClr val="tx1"/>
                </a:solidFill>
              </a:rPr>
              <a:t>calitate</a:t>
            </a:r>
            <a:r>
              <a:rPr lang="en-US" sz="1600" u="sng" dirty="0">
                <a:solidFill>
                  <a:schemeClr val="tx1"/>
                </a:solidFill>
              </a:rPr>
              <a:t> </a:t>
            </a:r>
            <a:r>
              <a:rPr lang="en-US" sz="1600" u="sng" dirty="0" err="1">
                <a:solidFill>
                  <a:schemeClr val="tx1"/>
                </a:solidFill>
              </a:rPr>
              <a:t>pentru</a:t>
            </a:r>
            <a:r>
              <a:rPr lang="en-US" sz="1600" u="sng" dirty="0">
                <a:solidFill>
                  <a:schemeClr val="tx1"/>
                </a:solidFill>
              </a:rPr>
              <a:t> </a:t>
            </a:r>
            <a:r>
              <a:rPr lang="en-US" sz="1600" u="sng" dirty="0" err="1">
                <a:solidFill>
                  <a:schemeClr val="tx1"/>
                </a:solidFill>
              </a:rPr>
              <a:t>apele</a:t>
            </a:r>
            <a:r>
              <a:rPr lang="en-US" sz="1600" u="sng" dirty="0">
                <a:solidFill>
                  <a:schemeClr val="tx1"/>
                </a:solidFill>
              </a:rPr>
              <a:t> </a:t>
            </a:r>
            <a:r>
              <a:rPr lang="en-US" sz="1600" u="sng" dirty="0" err="1">
                <a:solidFill>
                  <a:schemeClr val="tx1"/>
                </a:solidFill>
              </a:rPr>
              <a:t>potabile</a:t>
            </a:r>
            <a:r>
              <a:rPr lang="en-US" sz="1600" u="sng" dirty="0">
                <a:solidFill>
                  <a:schemeClr val="tx1"/>
                </a:solidFill>
              </a:rPr>
              <a:t> </a:t>
            </a:r>
            <a:r>
              <a:rPr lang="en-US" sz="1600" u="sng" dirty="0" err="1">
                <a:solidFill>
                  <a:schemeClr val="tx1"/>
                </a:solidFill>
              </a:rPr>
              <a:t>naturale</a:t>
            </a:r>
            <a:r>
              <a:rPr lang="en-US" sz="1600" u="sng" dirty="0">
                <a:solidFill>
                  <a:schemeClr val="tx1"/>
                </a:solidFill>
              </a:rPr>
              <a:t>, </a:t>
            </a:r>
            <a:r>
              <a:rPr lang="en-US" sz="1600" u="sng" dirty="0" err="1">
                <a:solidFill>
                  <a:schemeClr val="tx1"/>
                </a:solidFill>
              </a:rPr>
              <a:t>minerale</a:t>
            </a:r>
            <a:r>
              <a:rPr lang="en-US" sz="1600" u="sng" dirty="0">
                <a:solidFill>
                  <a:schemeClr val="tx1"/>
                </a:solidFill>
              </a:rPr>
              <a:t> </a:t>
            </a:r>
            <a:r>
              <a:rPr lang="en-US" sz="1600" u="sng" dirty="0" err="1">
                <a:solidFill>
                  <a:schemeClr val="tx1"/>
                </a:solidFill>
              </a:rPr>
              <a:t>naturale</a:t>
            </a:r>
            <a:r>
              <a:rPr lang="en-US" sz="1600" u="sng" dirty="0">
                <a:solidFill>
                  <a:schemeClr val="tx1"/>
                </a:solidFill>
              </a:rPr>
              <a:t> </a:t>
            </a:r>
            <a:r>
              <a:rPr lang="en-US" sz="1600" u="sng" dirty="0" err="1">
                <a:solidFill>
                  <a:schemeClr val="tx1"/>
                </a:solidFill>
              </a:rPr>
              <a:t>potabile</a:t>
            </a:r>
            <a:r>
              <a:rPr lang="en-US" sz="1600" u="sng" dirty="0">
                <a:solidFill>
                  <a:schemeClr val="tx1"/>
                </a:solidFill>
              </a:rPr>
              <a:t> </a:t>
            </a:r>
            <a:r>
              <a:rPr lang="en-US" sz="1600" u="sng" dirty="0" err="1">
                <a:solidFill>
                  <a:schemeClr val="tx1"/>
                </a:solidFill>
              </a:rPr>
              <a:t>şi</a:t>
            </a:r>
            <a:r>
              <a:rPr lang="en-US" sz="1600" u="sng" dirty="0">
                <a:solidFill>
                  <a:schemeClr val="tx1"/>
                </a:solidFill>
              </a:rPr>
              <a:t> </a:t>
            </a:r>
            <a:r>
              <a:rPr lang="en-US" sz="1600" u="sng" dirty="0" err="1">
                <a:solidFill>
                  <a:schemeClr val="tx1"/>
                </a:solidFill>
              </a:rPr>
              <a:t>minerale</a:t>
            </a:r>
            <a:r>
              <a:rPr lang="en-US" sz="1600" u="sng" dirty="0">
                <a:solidFill>
                  <a:schemeClr val="tx1"/>
                </a:solidFill>
              </a:rPr>
              <a:t> </a:t>
            </a:r>
            <a:r>
              <a:rPr lang="en-US" sz="1600" u="sng" dirty="0" err="1">
                <a:solidFill>
                  <a:schemeClr val="tx1"/>
                </a:solidFill>
              </a:rPr>
              <a:t>naturale</a:t>
            </a:r>
            <a:r>
              <a:rPr lang="en-US" sz="1600" u="sng" dirty="0">
                <a:solidFill>
                  <a:schemeClr val="tx1"/>
                </a:solidFill>
              </a:rPr>
              <a:t> </a:t>
            </a:r>
            <a:r>
              <a:rPr lang="en-US" sz="1600" u="sng" dirty="0" err="1">
                <a:solidFill>
                  <a:schemeClr val="tx1"/>
                </a:solidFill>
              </a:rPr>
              <a:t>medicinale</a:t>
            </a:r>
            <a:r>
              <a:rPr lang="en-US" sz="1600" u="sng" dirty="0">
                <a:solidFill>
                  <a:schemeClr val="tx1"/>
                </a:solidFill>
              </a:rPr>
              <a:t>, </a:t>
            </a:r>
            <a:r>
              <a:rPr lang="en-US" sz="1600" u="sng" dirty="0" err="1">
                <a:solidFill>
                  <a:schemeClr val="tx1"/>
                </a:solidFill>
              </a:rPr>
              <a:t>astfel</a:t>
            </a:r>
            <a:r>
              <a:rPr lang="en-US" sz="1600" u="sng" dirty="0">
                <a:solidFill>
                  <a:schemeClr val="tx1"/>
                </a:solidFill>
              </a:rPr>
              <a:t> </a:t>
            </a:r>
            <a:r>
              <a:rPr lang="en-US" sz="1600" u="sng" dirty="0" err="1">
                <a:solidFill>
                  <a:schemeClr val="tx1"/>
                </a:solidFill>
              </a:rPr>
              <a:t>încît</a:t>
            </a:r>
            <a:r>
              <a:rPr lang="en-US" sz="1600" u="sng" dirty="0">
                <a:solidFill>
                  <a:schemeClr val="tx1"/>
                </a:solidFill>
              </a:rPr>
              <a:t> </a:t>
            </a:r>
            <a:r>
              <a:rPr lang="en-US" sz="1600" u="sng" dirty="0" err="1">
                <a:solidFill>
                  <a:schemeClr val="tx1"/>
                </a:solidFill>
              </a:rPr>
              <a:t>consumul</a:t>
            </a:r>
            <a:r>
              <a:rPr lang="en-US" sz="1600" u="sng" dirty="0">
                <a:solidFill>
                  <a:schemeClr val="tx1"/>
                </a:solidFill>
              </a:rPr>
              <a:t> </a:t>
            </a:r>
            <a:r>
              <a:rPr lang="en-US" sz="1600" u="sng" dirty="0" err="1">
                <a:solidFill>
                  <a:schemeClr val="tx1"/>
                </a:solidFill>
              </a:rPr>
              <a:t>şi</a:t>
            </a:r>
            <a:r>
              <a:rPr lang="en-US" sz="1600" u="sng" dirty="0">
                <a:solidFill>
                  <a:schemeClr val="tx1"/>
                </a:solidFill>
              </a:rPr>
              <a:t> </a:t>
            </a:r>
            <a:r>
              <a:rPr lang="en-US" sz="1600" u="sng" dirty="0" err="1">
                <a:solidFill>
                  <a:schemeClr val="tx1"/>
                </a:solidFill>
              </a:rPr>
              <a:t>utilizarea</a:t>
            </a:r>
            <a:r>
              <a:rPr lang="en-US" sz="1600" u="sng" dirty="0">
                <a:solidFill>
                  <a:schemeClr val="tx1"/>
                </a:solidFill>
              </a:rPr>
              <a:t> </a:t>
            </a:r>
            <a:r>
              <a:rPr lang="en-US" sz="1600" u="sng" dirty="0" err="1">
                <a:solidFill>
                  <a:schemeClr val="tx1"/>
                </a:solidFill>
              </a:rPr>
              <a:t>lor</a:t>
            </a:r>
            <a:r>
              <a:rPr lang="en-US" sz="1600" u="sng" dirty="0">
                <a:solidFill>
                  <a:schemeClr val="tx1"/>
                </a:solidFill>
              </a:rPr>
              <a:t> </a:t>
            </a:r>
            <a:r>
              <a:rPr lang="en-US" sz="1600" u="sng" dirty="0" err="1">
                <a:solidFill>
                  <a:schemeClr val="tx1"/>
                </a:solidFill>
              </a:rPr>
              <a:t>să</a:t>
            </a:r>
            <a:r>
              <a:rPr lang="en-US" sz="1600" u="sng" dirty="0">
                <a:solidFill>
                  <a:schemeClr val="tx1"/>
                </a:solidFill>
              </a:rPr>
              <a:t> nu </a:t>
            </a:r>
            <a:r>
              <a:rPr lang="en-US" sz="1600" u="sng" dirty="0" err="1">
                <a:solidFill>
                  <a:schemeClr val="tx1"/>
                </a:solidFill>
              </a:rPr>
              <a:t>pericliteze</a:t>
            </a:r>
            <a:r>
              <a:rPr lang="en-US" sz="1600" u="sng" dirty="0">
                <a:solidFill>
                  <a:schemeClr val="tx1"/>
                </a:solidFill>
              </a:rPr>
              <a:t> </a:t>
            </a:r>
            <a:r>
              <a:rPr lang="en-US" sz="1600" u="sng" dirty="0" err="1">
                <a:solidFill>
                  <a:schemeClr val="tx1"/>
                </a:solidFill>
              </a:rPr>
              <a:t>sănătatea</a:t>
            </a:r>
            <a:r>
              <a:rPr lang="en-US" sz="1600" u="sng" dirty="0">
                <a:solidFill>
                  <a:schemeClr val="tx1"/>
                </a:solidFill>
              </a:rPr>
              <a:t> </a:t>
            </a:r>
            <a:r>
              <a:rPr lang="en-US" sz="1600" u="sng" dirty="0" err="1">
                <a:solidFill>
                  <a:schemeClr val="tx1"/>
                </a:solidFill>
              </a:rPr>
              <a:t>populaţiei</a:t>
            </a:r>
            <a:r>
              <a:rPr lang="en-US" sz="1600" u="sng"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condiţiile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regulile</a:t>
            </a:r>
            <a:r>
              <a:rPr lang="en-US" sz="1600" dirty="0">
                <a:solidFill>
                  <a:schemeClr val="tx1"/>
                </a:solidFill>
              </a:rPr>
              <a:t> de </a:t>
            </a:r>
            <a:r>
              <a:rPr lang="en-US" sz="1600" dirty="0" err="1">
                <a:solidFill>
                  <a:schemeClr val="tx1"/>
                </a:solidFill>
              </a:rPr>
              <a:t>exploatare</a:t>
            </a:r>
            <a:r>
              <a:rPr lang="en-US" sz="1600" dirty="0">
                <a:solidFill>
                  <a:schemeClr val="tx1"/>
                </a:solidFill>
              </a:rPr>
              <a:t> a </a:t>
            </a:r>
            <a:r>
              <a:rPr lang="en-US" sz="1600" dirty="0" err="1">
                <a:solidFill>
                  <a:schemeClr val="tx1"/>
                </a:solidFill>
              </a:rPr>
              <a:t>acestora</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stabilite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b="1" dirty="0" err="1">
                <a:solidFill>
                  <a:schemeClr val="tx1"/>
                </a:solidFill>
              </a:rPr>
              <a:t>Hotărîrea</a:t>
            </a:r>
            <a:r>
              <a:rPr lang="en-US" sz="1600" b="1" dirty="0">
                <a:solidFill>
                  <a:schemeClr val="tx1"/>
                </a:solidFill>
              </a:rPr>
              <a:t> </a:t>
            </a:r>
            <a:r>
              <a:rPr lang="en-US" sz="1600" b="1" dirty="0" err="1">
                <a:solidFill>
                  <a:schemeClr val="tx1"/>
                </a:solidFill>
              </a:rPr>
              <a:t>Guvernului</a:t>
            </a:r>
            <a:r>
              <a:rPr lang="en-US" sz="1600" b="1" dirty="0">
                <a:solidFill>
                  <a:schemeClr val="tx1"/>
                </a:solidFill>
              </a:rPr>
              <a:t> </a:t>
            </a:r>
            <a:r>
              <a:rPr lang="en-US" sz="1600" b="1" dirty="0" err="1">
                <a:solidFill>
                  <a:schemeClr val="tx1"/>
                </a:solidFill>
              </a:rPr>
              <a:t>nr</a:t>
            </a:r>
            <a:r>
              <a:rPr lang="en-US" sz="1600" b="1" dirty="0">
                <a:solidFill>
                  <a:schemeClr val="tx1"/>
                </a:solidFill>
              </a:rPr>
              <a:t>. 934 din 15 august 2007 „Cu </a:t>
            </a:r>
            <a:r>
              <a:rPr lang="en-US" sz="1600" b="1" dirty="0" err="1">
                <a:solidFill>
                  <a:schemeClr val="tx1"/>
                </a:solidFill>
              </a:rPr>
              <a:t>privire</a:t>
            </a:r>
            <a:r>
              <a:rPr lang="en-US" sz="1600" b="1" dirty="0">
                <a:solidFill>
                  <a:schemeClr val="tx1"/>
                </a:solidFill>
              </a:rPr>
              <a:t> la </a:t>
            </a:r>
            <a:r>
              <a:rPr lang="en-US" sz="1600" b="1" dirty="0" err="1">
                <a:solidFill>
                  <a:schemeClr val="tx1"/>
                </a:solidFill>
              </a:rPr>
              <a:t>instituirea</a:t>
            </a:r>
            <a:r>
              <a:rPr lang="en-US" sz="1600" b="1" dirty="0">
                <a:solidFill>
                  <a:schemeClr val="tx1"/>
                </a:solidFill>
              </a:rPr>
              <a:t> </a:t>
            </a:r>
            <a:r>
              <a:rPr lang="en-US" sz="1600" b="1" dirty="0" err="1">
                <a:solidFill>
                  <a:schemeClr val="tx1"/>
                </a:solidFill>
              </a:rPr>
              <a:t>Sistemului</a:t>
            </a:r>
            <a:r>
              <a:rPr lang="en-US" sz="1600" b="1" dirty="0">
                <a:solidFill>
                  <a:schemeClr val="tx1"/>
                </a:solidFill>
              </a:rPr>
              <a:t> </a:t>
            </a:r>
            <a:r>
              <a:rPr lang="en-US" sz="1600" b="1" dirty="0" err="1">
                <a:solidFill>
                  <a:schemeClr val="tx1"/>
                </a:solidFill>
              </a:rPr>
              <a:t>informaţional</a:t>
            </a:r>
            <a:r>
              <a:rPr lang="en-US" sz="1600" b="1" dirty="0">
                <a:solidFill>
                  <a:schemeClr val="tx1"/>
                </a:solidFill>
              </a:rPr>
              <a:t> </a:t>
            </a:r>
            <a:r>
              <a:rPr lang="en-US" sz="1600" b="1" dirty="0" err="1">
                <a:solidFill>
                  <a:schemeClr val="tx1"/>
                </a:solidFill>
              </a:rPr>
              <a:t>automatizat</a:t>
            </a:r>
            <a:r>
              <a:rPr lang="en-US" sz="1600" b="1" dirty="0">
                <a:solidFill>
                  <a:schemeClr val="tx1"/>
                </a:solidFill>
              </a:rPr>
              <a:t> „</a:t>
            </a:r>
            <a:r>
              <a:rPr lang="en-US" sz="1600" b="1" dirty="0" err="1">
                <a:solidFill>
                  <a:schemeClr val="tx1"/>
                </a:solidFill>
              </a:rPr>
              <a:t>Registrul</a:t>
            </a:r>
            <a:r>
              <a:rPr lang="en-US" sz="1600" b="1" dirty="0">
                <a:solidFill>
                  <a:schemeClr val="tx1"/>
                </a:solidFill>
              </a:rPr>
              <a:t> de stat al </a:t>
            </a:r>
            <a:r>
              <a:rPr lang="en-US" sz="1600" b="1" dirty="0" err="1">
                <a:solidFill>
                  <a:schemeClr val="tx1"/>
                </a:solidFill>
              </a:rPr>
              <a:t>apelor</a:t>
            </a:r>
            <a:r>
              <a:rPr lang="en-US" sz="1600" b="1" dirty="0">
                <a:solidFill>
                  <a:schemeClr val="tx1"/>
                </a:solidFill>
              </a:rPr>
              <a:t> </a:t>
            </a:r>
            <a:r>
              <a:rPr lang="en-US" sz="1600" b="1" dirty="0" err="1">
                <a:solidFill>
                  <a:schemeClr val="tx1"/>
                </a:solidFill>
              </a:rPr>
              <a:t>minerale</a:t>
            </a:r>
            <a:r>
              <a:rPr lang="en-US" sz="1600" b="1" dirty="0">
                <a:solidFill>
                  <a:schemeClr val="tx1"/>
                </a:solidFill>
              </a:rPr>
              <a:t> </a:t>
            </a:r>
            <a:r>
              <a:rPr lang="en-US" sz="1600" b="1" dirty="0" err="1">
                <a:solidFill>
                  <a:schemeClr val="tx1"/>
                </a:solidFill>
              </a:rPr>
              <a:t>naturale</a:t>
            </a:r>
            <a:r>
              <a:rPr lang="en-US" sz="1600" b="1" dirty="0">
                <a:solidFill>
                  <a:schemeClr val="tx1"/>
                </a:solidFill>
              </a:rPr>
              <a:t>, </a:t>
            </a:r>
            <a:r>
              <a:rPr lang="en-US" sz="1600" b="1" dirty="0" err="1">
                <a:solidFill>
                  <a:schemeClr val="tx1"/>
                </a:solidFill>
              </a:rPr>
              <a:t>potabile</a:t>
            </a:r>
            <a:r>
              <a:rPr lang="en-US" sz="1600" b="1" dirty="0">
                <a:solidFill>
                  <a:schemeClr val="tx1"/>
                </a:solidFill>
              </a:rPr>
              <a:t> </a:t>
            </a:r>
            <a:r>
              <a:rPr lang="en-US" sz="1600" b="1" dirty="0" err="1">
                <a:solidFill>
                  <a:schemeClr val="tx1"/>
                </a:solidFill>
              </a:rPr>
              <a:t>şi</a:t>
            </a:r>
            <a:r>
              <a:rPr lang="en-US" sz="1600" b="1" dirty="0">
                <a:solidFill>
                  <a:schemeClr val="tx1"/>
                </a:solidFill>
              </a:rPr>
              <a:t> </a:t>
            </a:r>
            <a:r>
              <a:rPr lang="en-US" sz="1600" b="1" dirty="0" err="1">
                <a:solidFill>
                  <a:schemeClr val="tx1"/>
                </a:solidFill>
              </a:rPr>
              <a:t>băuturilor</a:t>
            </a:r>
            <a:r>
              <a:rPr lang="en-US" sz="1600" b="1" dirty="0">
                <a:solidFill>
                  <a:schemeClr val="tx1"/>
                </a:solidFill>
              </a:rPr>
              <a:t> </a:t>
            </a:r>
            <a:r>
              <a:rPr lang="en-US" sz="1600" b="1" dirty="0" err="1">
                <a:solidFill>
                  <a:schemeClr val="tx1"/>
                </a:solidFill>
              </a:rPr>
              <a:t>nealcoolice</a:t>
            </a:r>
            <a:r>
              <a:rPr lang="en-US" sz="1600" b="1" dirty="0">
                <a:solidFill>
                  <a:schemeClr val="tx1"/>
                </a:solidFill>
              </a:rPr>
              <a:t> </a:t>
            </a:r>
            <a:r>
              <a:rPr lang="en-US" sz="1600" b="1" dirty="0" err="1">
                <a:solidFill>
                  <a:schemeClr val="tx1"/>
                </a:solidFill>
              </a:rPr>
              <a:t>îmbuteliate</a:t>
            </a:r>
            <a:r>
              <a:rPr lang="en-US" sz="1600" b="1"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17128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904505931"/>
              </p:ext>
            </p:extLst>
          </p:nvPr>
        </p:nvGraphicFramePr>
        <p:xfrm>
          <a:off x="679155" y="2287958"/>
          <a:ext cx="7836771" cy="4211630"/>
        </p:xfrm>
        <a:graphic>
          <a:graphicData uri="http://schemas.openxmlformats.org/drawingml/2006/table">
            <a:tbl>
              <a:tblPr firstRow="1" firstCol="1" bandRow="1"/>
              <a:tblGrid>
                <a:gridCol w="3711282">
                  <a:extLst>
                    <a:ext uri="{9D8B030D-6E8A-4147-A177-3AD203B41FA5}">
                      <a16:colId xmlns:a16="http://schemas.microsoft.com/office/drawing/2014/main" val="121427002"/>
                    </a:ext>
                  </a:extLst>
                </a:gridCol>
                <a:gridCol w="1484515">
                  <a:extLst>
                    <a:ext uri="{9D8B030D-6E8A-4147-A177-3AD203B41FA5}">
                      <a16:colId xmlns:a16="http://schemas.microsoft.com/office/drawing/2014/main" val="682285443"/>
                    </a:ext>
                  </a:extLst>
                </a:gridCol>
                <a:gridCol w="1607117">
                  <a:extLst>
                    <a:ext uri="{9D8B030D-6E8A-4147-A177-3AD203B41FA5}">
                      <a16:colId xmlns:a16="http://schemas.microsoft.com/office/drawing/2014/main" val="2378681686"/>
                    </a:ext>
                  </a:extLst>
                </a:gridCol>
                <a:gridCol w="1033857">
                  <a:extLst>
                    <a:ext uri="{9D8B030D-6E8A-4147-A177-3AD203B41FA5}">
                      <a16:colId xmlns:a16="http://schemas.microsoft.com/office/drawing/2014/main" val="691408635"/>
                    </a:ext>
                  </a:extLst>
                </a:gridCol>
              </a:tblGrid>
              <a:tr h="654593">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Denumirea poluantului / Indicatorul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Numărul CAS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Cerinţele de calitate pentru apele subterane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Unitatea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46985"/>
                  </a:ext>
                </a:extLst>
              </a:tr>
              <a:tr h="218198">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Nitraţi (NO</a:t>
                      </a:r>
                      <a:r>
                        <a:rPr lang="ro-RO" sz="1200" baseline="-25000">
                          <a:effectLst/>
                          <a:latin typeface="Times New Roman" panose="02020603050405020304" pitchFamily="18" charset="0"/>
                          <a:ea typeface="Calibri" panose="020F0502020204030204" pitchFamily="34" charset="0"/>
                          <a:cs typeface="Times New Roman" panose="02020603050405020304" pitchFamily="18" charset="0"/>
                        </a:rPr>
                        <a:t>3</a:t>
                      </a:r>
                      <a:r>
                        <a:rPr lang="ro-RO" sz="1200" baseline="30000">
                          <a:effectLst/>
                          <a:latin typeface="Times New Roman" panose="02020603050405020304" pitchFamily="18" charset="0"/>
                          <a:ea typeface="Calibri" panose="020F0502020204030204" pitchFamily="34" charset="0"/>
                          <a:cs typeface="Times New Roman" panose="02020603050405020304" pitchFamily="18" charset="0"/>
                        </a:rPr>
                        <a:t>-</a:t>
                      </a:r>
                      <a:r>
                        <a:rPr lang="ro-RO"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454112"/>
                  </a:ext>
                </a:extLst>
              </a:tr>
              <a:tr h="218198">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Nitriţi (NO</a:t>
                      </a:r>
                      <a:r>
                        <a:rPr lang="ro-RO" sz="12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ro-RO" sz="1200" baseline="30000">
                          <a:effectLst/>
                          <a:latin typeface="Times New Roman" panose="02020603050405020304" pitchFamily="18" charset="0"/>
                          <a:ea typeface="Calibri" panose="020F0502020204030204" pitchFamily="34" charset="0"/>
                          <a:cs typeface="Times New Roman" panose="02020603050405020304" pitchFamily="18" charset="0"/>
                        </a:rPr>
                        <a:t>-</a:t>
                      </a:r>
                      <a:r>
                        <a:rPr lang="ro-RO"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134942"/>
                  </a:ext>
                </a:extLst>
              </a:tr>
              <a:tr h="436395">
                <a:tc>
                  <a:txBody>
                    <a:bodyPr/>
                    <a:lstStyle/>
                    <a:p>
                      <a:pPr algn="just">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Substanţe active din pesticide, inclusiv metaboliţii, produşii de degradare şi de reacţie relevanţi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110569"/>
                  </a:ext>
                </a:extLst>
              </a:tr>
              <a:tr h="436395">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Substanţe active din pesticide, inclusiv metaboliţii, produşii de degradare şi de reacţie relevanţi – 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6628"/>
                  </a:ext>
                </a:extLst>
              </a:tr>
              <a:tr h="218198">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Arseniu (As)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7440-38-2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749473"/>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Cadmiu (Cd)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7440-43-9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714820"/>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Plumb (Pb)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7439-92-1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213947"/>
                  </a:ext>
                </a:extLst>
              </a:tr>
              <a:tr h="225517">
                <a:tc>
                  <a:txBody>
                    <a:bodyPr/>
                    <a:lstStyle/>
                    <a:p>
                      <a:pPr algn="just">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Mercur (Hg)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7439-97-6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021924"/>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Amoniu (NH</a:t>
                      </a:r>
                      <a:r>
                        <a:rPr lang="ro-RO" sz="1200" baseline="-25000">
                          <a:effectLst/>
                          <a:latin typeface="Times New Roman" panose="02020603050405020304" pitchFamily="18" charset="0"/>
                          <a:ea typeface="Calibri" panose="020F0502020204030204" pitchFamily="34" charset="0"/>
                          <a:cs typeface="Times New Roman" panose="02020603050405020304" pitchFamily="18" charset="0"/>
                        </a:rPr>
                        <a:t>4</a:t>
                      </a:r>
                      <a:r>
                        <a:rPr lang="ro-RO" sz="1200" baseline="30000">
                          <a:effectLst/>
                          <a:latin typeface="Times New Roman" panose="02020603050405020304" pitchFamily="18" charset="0"/>
                          <a:ea typeface="Calibri" panose="020F0502020204030204" pitchFamily="34" charset="0"/>
                          <a:cs typeface="Times New Roman" panose="02020603050405020304" pitchFamily="18" charset="0"/>
                        </a:rPr>
                        <a:t>-</a:t>
                      </a:r>
                      <a:r>
                        <a:rPr lang="ro-RO"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7664-41-7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842872"/>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Clorură (Cl</a:t>
                      </a:r>
                      <a:r>
                        <a:rPr lang="ro-RO" sz="1200" baseline="30000">
                          <a:effectLst/>
                          <a:latin typeface="Times New Roman" panose="02020603050405020304" pitchFamily="18" charset="0"/>
                          <a:ea typeface="Calibri" panose="020F0502020204030204" pitchFamily="34" charset="0"/>
                          <a:cs typeface="Times New Roman" panose="02020603050405020304" pitchFamily="18" charset="0"/>
                        </a:rPr>
                        <a:t>-</a:t>
                      </a:r>
                      <a:r>
                        <a:rPr lang="ro-RO"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168876-00-6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81607"/>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Sulfat (SO</a:t>
                      </a:r>
                      <a:r>
                        <a:rPr lang="ro-RO" sz="1200" baseline="-25000">
                          <a:effectLst/>
                          <a:latin typeface="Times New Roman" panose="02020603050405020304" pitchFamily="18" charset="0"/>
                          <a:ea typeface="Calibri" panose="020F0502020204030204" pitchFamily="34" charset="0"/>
                          <a:cs typeface="Times New Roman" panose="02020603050405020304" pitchFamily="18" charset="0"/>
                        </a:rPr>
                        <a:t>4</a:t>
                      </a:r>
                      <a:r>
                        <a:rPr lang="ro-RO" sz="12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ro-RO" sz="12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14808-79-8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240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49243"/>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Conductivitate la 20°C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2500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µS/cm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94942"/>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Suma dintre Tri- şi Tetra- cloretilenă</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070141"/>
                  </a:ext>
                </a:extLst>
              </a:tr>
              <a:tr h="225517">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Crom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073" marR="67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817691"/>
                  </a:ext>
                </a:extLst>
              </a:tr>
            </a:tbl>
          </a:graphicData>
        </a:graphic>
      </p:graphicFrame>
      <p:sp>
        <p:nvSpPr>
          <p:cNvPr id="14" name="Rectangle 2"/>
          <p:cNvSpPr>
            <a:spLocks noChangeArrowheads="1"/>
          </p:cNvSpPr>
          <p:nvPr/>
        </p:nvSpPr>
        <p:spPr bwMode="auto">
          <a:xfrm>
            <a:off x="489527" y="1723731"/>
            <a:ext cx="8026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CERINŢELE DE CALITATE PENTRU APELE SUBTERANE                        Anexa 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37611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chemeClr val="tx1"/>
                </a:solidFill>
              </a:rPr>
              <a:t>Continuare anexa 1</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34480583"/>
              </p:ext>
            </p:extLst>
          </p:nvPr>
        </p:nvGraphicFramePr>
        <p:xfrm>
          <a:off x="679155" y="2287958"/>
          <a:ext cx="7753645" cy="3891300"/>
        </p:xfrm>
        <a:graphic>
          <a:graphicData uri="http://schemas.openxmlformats.org/drawingml/2006/table">
            <a:tbl>
              <a:tblPr firstRow="1" firstCol="1" bandRow="1"/>
              <a:tblGrid>
                <a:gridCol w="3672368">
                  <a:extLst>
                    <a:ext uri="{9D8B030D-6E8A-4147-A177-3AD203B41FA5}">
                      <a16:colId xmlns:a16="http://schemas.microsoft.com/office/drawing/2014/main" val="4231565091"/>
                    </a:ext>
                  </a:extLst>
                </a:gridCol>
                <a:gridCol w="1468753">
                  <a:extLst>
                    <a:ext uri="{9D8B030D-6E8A-4147-A177-3AD203B41FA5}">
                      <a16:colId xmlns:a16="http://schemas.microsoft.com/office/drawing/2014/main" val="3595270459"/>
                    </a:ext>
                  </a:extLst>
                </a:gridCol>
                <a:gridCol w="1589765">
                  <a:extLst>
                    <a:ext uri="{9D8B030D-6E8A-4147-A177-3AD203B41FA5}">
                      <a16:colId xmlns:a16="http://schemas.microsoft.com/office/drawing/2014/main" val="344992701"/>
                    </a:ext>
                  </a:extLst>
                </a:gridCol>
                <a:gridCol w="1022759">
                  <a:extLst>
                    <a:ext uri="{9D8B030D-6E8A-4147-A177-3AD203B41FA5}">
                      <a16:colId xmlns:a16="http://schemas.microsoft.com/office/drawing/2014/main" val="2296331802"/>
                    </a:ext>
                  </a:extLst>
                </a:gridCol>
              </a:tblGrid>
              <a:tr h="228900">
                <a:tc>
                  <a:txBody>
                    <a:bodyPr/>
                    <a:lstStyle/>
                    <a:p>
                      <a:pPr algn="just">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Cupru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749800"/>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Nichel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706681"/>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Benzen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066845"/>
                  </a:ext>
                </a:extLst>
              </a:tr>
              <a:tr h="228900">
                <a:tc>
                  <a:txBody>
                    <a:bodyPr/>
                    <a:lstStyle/>
                    <a:p>
                      <a:pPr algn="just">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Hidrocarburi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650966"/>
                  </a:ext>
                </a:extLst>
              </a:tr>
              <a:tr h="228900">
                <a:tc>
                  <a:txBody>
                    <a:bodyPr/>
                    <a:lstStyle/>
                    <a:p>
                      <a:pPr algn="just">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Fluor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423254"/>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Seleniu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890207"/>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Stibiu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667995"/>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Acrilamidă</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488782"/>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Benz(a)piren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70542"/>
                  </a:ext>
                </a:extLst>
              </a:tr>
              <a:tr h="228900">
                <a:tc>
                  <a:txBody>
                    <a:bodyPr/>
                    <a:lstStyle/>
                    <a:p>
                      <a:pPr algn="just">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Bor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mg/l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112456"/>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Bromaţi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01486"/>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Cianuri totale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443946"/>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Cianuri libere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266392"/>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Dicloretan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51941"/>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Epiclorhidrină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007462"/>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Microcistină LR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886833"/>
                  </a:ext>
                </a:extLst>
              </a:tr>
              <a:tr h="228900">
                <a:tc>
                  <a:txBody>
                    <a:bodyPr/>
                    <a:lstStyle/>
                    <a:p>
                      <a:pPr algn="just">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Trihalometani totali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µg/l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697068"/>
                  </a:ext>
                </a:extLst>
              </a:tr>
            </a:tbl>
          </a:graphicData>
        </a:graphic>
      </p:graphicFrame>
    </p:spTree>
    <p:extLst>
      <p:ext uri="{BB962C8B-B14F-4D97-AF65-F5344CB8AC3E}">
        <p14:creationId xmlns:p14="http://schemas.microsoft.com/office/powerpoint/2010/main" val="16281622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pPr algn="just">
              <a:lnSpc>
                <a:spcPct val="150000"/>
              </a:lnSpc>
            </a:pPr>
            <a:r>
              <a:rPr lang="en-US" sz="2000" b="1" dirty="0">
                <a:solidFill>
                  <a:srgbClr val="002060"/>
                </a:solidFill>
              </a:rPr>
              <a:t>   </a:t>
            </a:r>
            <a:r>
              <a:rPr lang="en-US" sz="2000" b="1" dirty="0" err="1">
                <a:solidFill>
                  <a:srgbClr val="002060"/>
                </a:solidFill>
              </a:rPr>
              <a:t>Obiective</a:t>
            </a:r>
            <a:r>
              <a:rPr lang="en-US" sz="2000" b="1" dirty="0">
                <a:solidFill>
                  <a:srgbClr val="002060"/>
                </a:solidFill>
              </a:rPr>
              <a:t>: </a:t>
            </a:r>
            <a:br>
              <a:rPr lang="en-US" sz="2000" b="1" dirty="0">
                <a:solidFill>
                  <a:srgbClr val="002060"/>
                </a:solidFill>
              </a:rPr>
            </a:br>
            <a:r>
              <a:rPr lang="en-US" sz="2000" b="1" dirty="0">
                <a:solidFill>
                  <a:srgbClr val="002060"/>
                </a:solidFill>
              </a:rPr>
              <a:t>1. </a:t>
            </a:r>
            <a:r>
              <a:rPr lang="en-US" sz="2000" b="1" dirty="0" err="1">
                <a:solidFill>
                  <a:srgbClr val="002060"/>
                </a:solidFill>
              </a:rPr>
              <a:t>Familiarizarea</a:t>
            </a:r>
            <a:r>
              <a:rPr lang="en-US" sz="2000" b="1" dirty="0">
                <a:solidFill>
                  <a:srgbClr val="002060"/>
                </a:solidFill>
              </a:rPr>
              <a:t> cu </a:t>
            </a:r>
            <a:r>
              <a:rPr lang="en-US" sz="2000" b="1" dirty="0" err="1">
                <a:solidFill>
                  <a:srgbClr val="002060"/>
                </a:solidFill>
              </a:rPr>
              <a:t>modific</a:t>
            </a:r>
            <a:r>
              <a:rPr lang="ro-RO" sz="2000" b="1" dirty="0">
                <a:solidFill>
                  <a:srgbClr val="002060"/>
                </a:solidFill>
              </a:rPr>
              <a:t>ările operate în actele legislative și normative din domeniul tratării apelor naturale și epurării apelor uzate;</a:t>
            </a:r>
            <a:br>
              <a:rPr lang="ro-RO" sz="2000" b="1" dirty="0">
                <a:solidFill>
                  <a:srgbClr val="002060"/>
                </a:solidFill>
              </a:rPr>
            </a:br>
            <a:r>
              <a:rPr lang="ro-RO" sz="2000" b="1" dirty="0">
                <a:solidFill>
                  <a:srgbClr val="002060"/>
                </a:solidFill>
              </a:rPr>
              <a:t/>
            </a:r>
            <a:br>
              <a:rPr lang="ro-RO" sz="2000" b="1" dirty="0">
                <a:solidFill>
                  <a:srgbClr val="002060"/>
                </a:solidFill>
              </a:rPr>
            </a:br>
            <a:r>
              <a:rPr lang="ro-RO" sz="2000" b="1" dirty="0">
                <a:solidFill>
                  <a:srgbClr val="002060"/>
                </a:solidFill>
              </a:rPr>
              <a:t>2. Falimilarizarea cu modul de documentare și </a:t>
            </a:r>
            <a:r>
              <a:rPr lang="ro-RO" sz="2000" b="1" dirty="0" smtClean="0">
                <a:solidFill>
                  <a:srgbClr val="002060"/>
                </a:solidFill>
              </a:rPr>
              <a:t>managementul </a:t>
            </a:r>
            <a:r>
              <a:rPr lang="ro-RO" sz="2000" b="1" dirty="0">
                <a:solidFill>
                  <a:srgbClr val="002060"/>
                </a:solidFill>
              </a:rPr>
              <a:t>în domeniul exploatării stațiilor de tratare a apelor naturale și stațiilor de epurare a apelor uzate (ex: prezentarea organigramei societății și departamentului tratare apă/apă uzată Vadul lui Vodă, regulamente, fișe de post, proceduri specifice, instrucțiuni de lucru etc).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b="1" dirty="0" err="1">
                <a:solidFill>
                  <a:schemeClr val="tx1"/>
                </a:solidFill>
              </a:rPr>
              <a:t>Capitolul</a:t>
            </a:r>
            <a:r>
              <a:rPr lang="en-US" sz="1600" b="1" dirty="0">
                <a:solidFill>
                  <a:schemeClr val="tx1"/>
                </a:solidFill>
              </a:rPr>
              <a:t> VI</a:t>
            </a:r>
            <a:r>
              <a:rPr lang="en-US" sz="1600" dirty="0">
                <a:solidFill>
                  <a:schemeClr val="tx1"/>
                </a:solidFill>
              </a:rPr>
              <a:t/>
            </a:r>
            <a:br>
              <a:rPr lang="en-US" sz="1600" dirty="0">
                <a:solidFill>
                  <a:schemeClr val="tx1"/>
                </a:solidFill>
              </a:rPr>
            </a:br>
            <a:r>
              <a:rPr lang="en-US" sz="1600" b="1" dirty="0">
                <a:solidFill>
                  <a:schemeClr val="tx1"/>
                </a:solidFill>
              </a:rPr>
              <a:t>EXPLOATAREA APELOR SUBTERANE</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29. </a:t>
            </a:r>
            <a:r>
              <a:rPr lang="en-US" sz="1600" dirty="0" err="1">
                <a:solidFill>
                  <a:schemeClr val="tx1"/>
                </a:solidFill>
              </a:rPr>
              <a:t>Agenţii</a:t>
            </a:r>
            <a:r>
              <a:rPr lang="en-US" sz="1600" dirty="0">
                <a:solidFill>
                  <a:schemeClr val="tx1"/>
                </a:solidFill>
              </a:rPr>
              <a:t> </a:t>
            </a:r>
            <a:r>
              <a:rPr lang="en-US" sz="1600" dirty="0" err="1">
                <a:solidFill>
                  <a:schemeClr val="tx1"/>
                </a:solidFill>
              </a:rPr>
              <a:t>economici</a:t>
            </a:r>
            <a:r>
              <a:rPr lang="en-US" sz="1600" dirty="0">
                <a:solidFill>
                  <a:schemeClr val="tx1"/>
                </a:solidFill>
              </a:rPr>
              <a:t> au </a:t>
            </a:r>
            <a:r>
              <a:rPr lang="en-US" sz="1600" dirty="0" err="1">
                <a:solidFill>
                  <a:schemeClr val="tx1"/>
                </a:solidFill>
              </a:rPr>
              <a:t>dreptul</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exploateze</a:t>
            </a:r>
            <a:r>
              <a:rPr lang="en-US" sz="1600" dirty="0">
                <a:solidFill>
                  <a:schemeClr val="tx1"/>
                </a:solidFill>
              </a:rPr>
              <a:t> </a:t>
            </a:r>
            <a:r>
              <a:rPr lang="en-US" sz="1600" dirty="0" err="1">
                <a:solidFill>
                  <a:schemeClr val="tx1"/>
                </a:solidFill>
              </a:rPr>
              <a:t>sursele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doar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scopurile</a:t>
            </a:r>
            <a:r>
              <a:rPr lang="en-US" sz="1600" dirty="0">
                <a:solidFill>
                  <a:schemeClr val="tx1"/>
                </a:solidFill>
              </a:rPr>
              <a:t> </a:t>
            </a:r>
            <a:r>
              <a:rPr lang="en-US" sz="1600" dirty="0" err="1">
                <a:solidFill>
                  <a:schemeClr val="tx1"/>
                </a:solidFill>
              </a:rPr>
              <a:t>prevăzute</a:t>
            </a:r>
            <a:r>
              <a:rPr lang="en-US" sz="1600" dirty="0">
                <a:solidFill>
                  <a:schemeClr val="tx1"/>
                </a:solidFill>
              </a:rPr>
              <a:t> de </a:t>
            </a:r>
            <a:r>
              <a:rPr lang="en-US" sz="1600" b="1" dirty="0" err="1">
                <a:solidFill>
                  <a:schemeClr val="tx1"/>
                </a:solidFill>
              </a:rPr>
              <a:t>autorizaţia</a:t>
            </a:r>
            <a:r>
              <a:rPr lang="en-US" sz="1600" b="1" dirty="0">
                <a:solidFill>
                  <a:schemeClr val="tx1"/>
                </a:solidFill>
              </a:rPr>
              <a:t> de </a:t>
            </a:r>
            <a:r>
              <a:rPr lang="en-US" sz="1600" b="1" dirty="0" err="1">
                <a:solidFill>
                  <a:schemeClr val="tx1"/>
                </a:solidFill>
              </a:rPr>
              <a:t>mediu</a:t>
            </a:r>
            <a:r>
              <a:rPr lang="en-US" sz="1600" b="1" dirty="0">
                <a:solidFill>
                  <a:schemeClr val="tx1"/>
                </a:solidFill>
              </a:rPr>
              <a:t> </a:t>
            </a:r>
            <a:r>
              <a:rPr lang="en-US" sz="1600" b="1" dirty="0" err="1">
                <a:solidFill>
                  <a:schemeClr val="tx1"/>
                </a:solidFill>
              </a:rPr>
              <a:t>pentru</a:t>
            </a:r>
            <a:r>
              <a:rPr lang="en-US" sz="1600" b="1" dirty="0">
                <a:solidFill>
                  <a:schemeClr val="tx1"/>
                </a:solidFill>
              </a:rPr>
              <a:t> </a:t>
            </a:r>
            <a:r>
              <a:rPr lang="en-US" sz="1600" b="1" dirty="0" err="1">
                <a:solidFill>
                  <a:schemeClr val="tx1"/>
                </a:solidFill>
              </a:rPr>
              <a:t>folosinţa</a:t>
            </a:r>
            <a:r>
              <a:rPr lang="en-US" sz="1600" b="1" dirty="0">
                <a:solidFill>
                  <a:schemeClr val="tx1"/>
                </a:solidFill>
              </a:rPr>
              <a:t> </a:t>
            </a:r>
            <a:r>
              <a:rPr lang="en-US" sz="1600" b="1" dirty="0" err="1">
                <a:solidFill>
                  <a:schemeClr val="tx1"/>
                </a:solidFill>
              </a:rPr>
              <a:t>specială</a:t>
            </a:r>
            <a:r>
              <a:rPr lang="en-US" sz="1600" b="1" dirty="0">
                <a:solidFill>
                  <a:schemeClr val="tx1"/>
                </a:solidFill>
              </a:rPr>
              <a:t> a </a:t>
            </a:r>
            <a:r>
              <a:rPr lang="en-US" sz="1600" b="1" dirty="0" err="1">
                <a:solidFill>
                  <a:schemeClr val="tx1"/>
                </a:solidFill>
              </a:rPr>
              <a:t>apei</a:t>
            </a:r>
            <a:r>
              <a:rPr lang="en-US" sz="1600" b="1" dirty="0">
                <a:solidFill>
                  <a:schemeClr val="tx1"/>
                </a:solidFill>
              </a:rPr>
              <a:t> </a:t>
            </a:r>
            <a:r>
              <a:rPr lang="en-US" sz="1600" dirty="0" err="1">
                <a:solidFill>
                  <a:schemeClr val="tx1"/>
                </a:solidFill>
              </a:rPr>
              <a:t>eliberată</a:t>
            </a:r>
            <a:r>
              <a:rPr lang="en-US" sz="1600" dirty="0">
                <a:solidFill>
                  <a:schemeClr val="tx1"/>
                </a:solidFill>
              </a:rPr>
              <a:t> conform </a:t>
            </a:r>
            <a:r>
              <a:rPr lang="en-US" sz="1600" dirty="0" err="1">
                <a:solidFill>
                  <a:schemeClr val="tx1"/>
                </a:solidFill>
              </a:rPr>
              <a:t>legislaţiei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vigoare</a:t>
            </a:r>
            <a:r>
              <a:rPr lang="en-US" sz="1600" dirty="0">
                <a:solidFill>
                  <a:schemeClr val="tx1"/>
                </a:solidFill>
              </a:rPr>
              <a:t>. </a:t>
            </a:r>
            <a:br>
              <a:rPr lang="en-US" sz="1600" dirty="0">
                <a:solidFill>
                  <a:schemeClr val="tx1"/>
                </a:solidFill>
              </a:rPr>
            </a:br>
            <a:r>
              <a:rPr lang="en-US" sz="1600" dirty="0">
                <a:solidFill>
                  <a:schemeClr val="tx1"/>
                </a:solidFill>
              </a:rPr>
              <a:t>    30. </a:t>
            </a:r>
            <a:r>
              <a:rPr lang="en-US" sz="1600" dirty="0" err="1">
                <a:solidFill>
                  <a:schemeClr val="tx1"/>
                </a:solidFill>
              </a:rPr>
              <a:t>Proiectarea</a:t>
            </a:r>
            <a:r>
              <a:rPr lang="en-US" sz="1600" dirty="0">
                <a:solidFill>
                  <a:schemeClr val="tx1"/>
                </a:solidFill>
              </a:rPr>
              <a:t> </a:t>
            </a:r>
            <a:r>
              <a:rPr lang="en-US" sz="1600" dirty="0" err="1">
                <a:solidFill>
                  <a:schemeClr val="tx1"/>
                </a:solidFill>
              </a:rPr>
              <a:t>sondelor</a:t>
            </a:r>
            <a:r>
              <a:rPr lang="en-US" sz="1600" dirty="0">
                <a:solidFill>
                  <a:schemeClr val="tx1"/>
                </a:solidFill>
              </a:rPr>
              <a:t> </a:t>
            </a:r>
            <a:r>
              <a:rPr lang="en-US" sz="1600" dirty="0" err="1">
                <a:solidFill>
                  <a:schemeClr val="tx1"/>
                </a:solidFill>
              </a:rPr>
              <a:t>arteziene</a:t>
            </a:r>
            <a:r>
              <a:rPr lang="en-US" sz="1600" dirty="0">
                <a:solidFill>
                  <a:schemeClr val="tx1"/>
                </a:solidFill>
              </a:rPr>
              <a:t> se </a:t>
            </a:r>
            <a:r>
              <a:rPr lang="en-US" sz="1600" dirty="0" err="1">
                <a:solidFill>
                  <a:schemeClr val="tx1"/>
                </a:solidFill>
              </a:rPr>
              <a:t>coordonează</a:t>
            </a:r>
            <a:r>
              <a:rPr lang="en-US" sz="1600" dirty="0">
                <a:solidFill>
                  <a:schemeClr val="tx1"/>
                </a:solidFill>
              </a:rPr>
              <a:t> </a:t>
            </a:r>
            <a:r>
              <a:rPr lang="en-US" sz="1600" dirty="0" err="1">
                <a:solidFill>
                  <a:schemeClr val="tx1"/>
                </a:solidFill>
              </a:rPr>
              <a:t>în</a:t>
            </a:r>
            <a:r>
              <a:rPr lang="en-US" sz="1600" dirty="0">
                <a:solidFill>
                  <a:schemeClr val="tx1"/>
                </a:solidFill>
              </a:rPr>
              <a:t> mod </a:t>
            </a:r>
            <a:r>
              <a:rPr lang="en-US" sz="1600" dirty="0" err="1">
                <a:solidFill>
                  <a:schemeClr val="tx1"/>
                </a:solidFill>
              </a:rPr>
              <a:t>obligatoriu</a:t>
            </a:r>
            <a:r>
              <a:rPr lang="en-US" sz="1600" dirty="0">
                <a:solidFill>
                  <a:schemeClr val="tx1"/>
                </a:solidFill>
              </a:rPr>
              <a:t> cu </a:t>
            </a:r>
            <a:r>
              <a:rPr lang="en-US" sz="1600" dirty="0" err="1">
                <a:solidFill>
                  <a:schemeClr val="tx1"/>
                </a:solidFill>
              </a:rPr>
              <a:t>Agenţia</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Geologie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Resurse</a:t>
            </a:r>
            <a:r>
              <a:rPr lang="en-US" sz="1600" dirty="0">
                <a:solidFill>
                  <a:schemeClr val="tx1"/>
                </a:solidFill>
              </a:rPr>
              <a:t> </a:t>
            </a:r>
            <a:r>
              <a:rPr lang="en-US" sz="1600" dirty="0" err="1">
                <a:solidFill>
                  <a:schemeClr val="tx1"/>
                </a:solidFill>
              </a:rPr>
              <a:t>Minerale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articolului</a:t>
            </a:r>
            <a:r>
              <a:rPr lang="en-US" sz="1600" dirty="0">
                <a:solidFill>
                  <a:schemeClr val="tx1"/>
                </a:solidFill>
              </a:rPr>
              <a:t> 11 al </a:t>
            </a:r>
            <a:r>
              <a:rPr lang="en-US" sz="1600" dirty="0" err="1">
                <a:solidFill>
                  <a:schemeClr val="tx1"/>
                </a:solidFill>
              </a:rPr>
              <a:t>Codului</a:t>
            </a:r>
            <a:r>
              <a:rPr lang="en-US" sz="1600" dirty="0">
                <a:solidFill>
                  <a:schemeClr val="tx1"/>
                </a:solidFill>
              </a:rPr>
              <a:t> </a:t>
            </a:r>
            <a:r>
              <a:rPr lang="en-US" sz="1600" dirty="0" err="1">
                <a:solidFill>
                  <a:schemeClr val="tx1"/>
                </a:solidFill>
              </a:rPr>
              <a:t>subsolului</a:t>
            </a:r>
            <a:r>
              <a:rPr lang="en-US" sz="1600" dirty="0">
                <a:solidFill>
                  <a:schemeClr val="tx1"/>
                </a:solidFill>
              </a:rPr>
              <a:t> nr.3-XVI din 2 </a:t>
            </a:r>
            <a:r>
              <a:rPr lang="en-US" sz="1600" dirty="0" err="1">
                <a:solidFill>
                  <a:schemeClr val="tx1"/>
                </a:solidFill>
              </a:rPr>
              <a:t>februarie</a:t>
            </a:r>
            <a:r>
              <a:rPr lang="en-US" sz="1600" dirty="0">
                <a:solidFill>
                  <a:schemeClr val="tx1"/>
                </a:solidFill>
              </a:rPr>
              <a:t> 2009. </a:t>
            </a:r>
            <a:br>
              <a:rPr lang="en-US" sz="1600" dirty="0">
                <a:solidFill>
                  <a:schemeClr val="tx1"/>
                </a:solidFill>
              </a:rPr>
            </a:br>
            <a:r>
              <a:rPr lang="en-US" sz="1600" dirty="0">
                <a:solidFill>
                  <a:schemeClr val="tx1"/>
                </a:solidFill>
              </a:rPr>
              <a:t>    31. </a:t>
            </a:r>
            <a:r>
              <a:rPr lang="en-US" sz="1600" dirty="0" err="1">
                <a:solidFill>
                  <a:schemeClr val="tx1"/>
                </a:solidFill>
              </a:rPr>
              <a:t>Lucrările</a:t>
            </a:r>
            <a:r>
              <a:rPr lang="en-US" sz="1600" dirty="0">
                <a:solidFill>
                  <a:schemeClr val="tx1"/>
                </a:solidFill>
              </a:rPr>
              <a:t> de </a:t>
            </a:r>
            <a:r>
              <a:rPr lang="en-US" sz="1600" dirty="0" err="1">
                <a:solidFill>
                  <a:schemeClr val="tx1"/>
                </a:solidFill>
              </a:rPr>
              <a:t>proiectare</a:t>
            </a:r>
            <a:r>
              <a:rPr lang="en-US" sz="1600" dirty="0">
                <a:solidFill>
                  <a:schemeClr val="tx1"/>
                </a:solidFill>
              </a:rPr>
              <a:t> a </a:t>
            </a:r>
            <a:r>
              <a:rPr lang="en-US" sz="1600" dirty="0" err="1">
                <a:solidFill>
                  <a:schemeClr val="tx1"/>
                </a:solidFill>
              </a:rPr>
              <a:t>sondelor</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lichidare</a:t>
            </a:r>
            <a:r>
              <a:rPr lang="en-US" sz="1600" dirty="0">
                <a:solidFill>
                  <a:schemeClr val="tx1"/>
                </a:solidFill>
              </a:rPr>
              <a:t> a </a:t>
            </a:r>
            <a:r>
              <a:rPr lang="en-US" sz="1600" dirty="0" err="1">
                <a:solidFill>
                  <a:schemeClr val="tx1"/>
                </a:solidFill>
              </a:rPr>
              <a:t>sondelor</a:t>
            </a:r>
            <a:r>
              <a:rPr lang="en-US" sz="1600" dirty="0">
                <a:solidFill>
                  <a:schemeClr val="tx1"/>
                </a:solidFill>
              </a:rPr>
              <a:t> </a:t>
            </a:r>
            <a:r>
              <a:rPr lang="en-US" sz="1600" dirty="0" err="1">
                <a:solidFill>
                  <a:schemeClr val="tx1"/>
                </a:solidFill>
              </a:rPr>
              <a:t>arteziene</a:t>
            </a:r>
            <a:r>
              <a:rPr lang="en-US" sz="1600" dirty="0">
                <a:solidFill>
                  <a:schemeClr val="tx1"/>
                </a:solidFill>
              </a:rPr>
              <a:t> se </a:t>
            </a:r>
            <a:r>
              <a:rPr lang="en-US" sz="1600" dirty="0" err="1">
                <a:solidFill>
                  <a:schemeClr val="tx1"/>
                </a:solidFill>
              </a:rPr>
              <a:t>efectuează</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agenţii</a:t>
            </a:r>
            <a:r>
              <a:rPr lang="en-US" sz="1600" dirty="0">
                <a:solidFill>
                  <a:schemeClr val="tx1"/>
                </a:solidFill>
              </a:rPr>
              <a:t> </a:t>
            </a:r>
            <a:r>
              <a:rPr lang="en-US" sz="1600" dirty="0" err="1">
                <a:solidFill>
                  <a:schemeClr val="tx1"/>
                </a:solidFill>
              </a:rPr>
              <a:t>economici</a:t>
            </a:r>
            <a:r>
              <a:rPr lang="en-US" sz="1600" dirty="0">
                <a:solidFill>
                  <a:schemeClr val="tx1"/>
                </a:solidFill>
              </a:rPr>
              <a:t> care </a:t>
            </a:r>
            <a:r>
              <a:rPr lang="en-US" sz="1600" dirty="0" err="1">
                <a:solidFill>
                  <a:schemeClr val="tx1"/>
                </a:solidFill>
              </a:rPr>
              <a:t>deţin</a:t>
            </a:r>
            <a:r>
              <a:rPr lang="en-US" sz="1600" dirty="0">
                <a:solidFill>
                  <a:schemeClr val="tx1"/>
                </a:solidFill>
              </a:rPr>
              <a:t> </a:t>
            </a:r>
            <a:r>
              <a:rPr lang="en-US" sz="1600" dirty="0" err="1">
                <a:solidFill>
                  <a:schemeClr val="tx1"/>
                </a:solidFill>
              </a:rPr>
              <a:t>licenţă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desfăşurarea</a:t>
            </a:r>
            <a:r>
              <a:rPr lang="en-US" sz="1600" dirty="0">
                <a:solidFill>
                  <a:schemeClr val="tx1"/>
                </a:solidFill>
              </a:rPr>
              <a:t> </a:t>
            </a:r>
            <a:r>
              <a:rPr lang="en-US" sz="1600" dirty="0" err="1">
                <a:solidFill>
                  <a:schemeClr val="tx1"/>
                </a:solidFill>
              </a:rPr>
              <a:t>acestui</a:t>
            </a:r>
            <a:r>
              <a:rPr lang="en-US" sz="1600" dirty="0">
                <a:solidFill>
                  <a:schemeClr val="tx1"/>
                </a:solidFill>
              </a:rPr>
              <a:t> gen de </a:t>
            </a:r>
            <a:r>
              <a:rPr lang="en-US" sz="1600" dirty="0" err="1">
                <a:solidFill>
                  <a:schemeClr val="tx1"/>
                </a:solidFill>
              </a:rPr>
              <a:t>activitate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Legea</a:t>
            </a:r>
            <a:r>
              <a:rPr lang="en-US" sz="1600" dirty="0">
                <a:solidFill>
                  <a:schemeClr val="tx1"/>
                </a:solidFill>
              </a:rPr>
              <a:t> </a:t>
            </a:r>
            <a:r>
              <a:rPr lang="en-US" sz="1600" dirty="0" err="1">
                <a:solidFill>
                  <a:schemeClr val="tx1"/>
                </a:solidFill>
              </a:rPr>
              <a:t>nr</a:t>
            </a:r>
            <a:r>
              <a:rPr lang="en-US" sz="1600" dirty="0">
                <a:solidFill>
                  <a:schemeClr val="tx1"/>
                </a:solidFill>
              </a:rPr>
              <a:t>. 451-XV din 30 </a:t>
            </a:r>
            <a:r>
              <a:rPr lang="en-US" sz="1600" dirty="0" err="1">
                <a:solidFill>
                  <a:schemeClr val="tx1"/>
                </a:solidFill>
              </a:rPr>
              <a:t>iulie</a:t>
            </a:r>
            <a:r>
              <a:rPr lang="en-US" sz="1600" dirty="0">
                <a:solidFill>
                  <a:schemeClr val="tx1"/>
                </a:solidFill>
              </a:rPr>
              <a:t> 2001 </a:t>
            </a:r>
            <a:r>
              <a:rPr lang="en-US" sz="1600" dirty="0" err="1">
                <a:solidFill>
                  <a:schemeClr val="tx1"/>
                </a:solidFill>
              </a:rPr>
              <a:t>privind</a:t>
            </a:r>
            <a:r>
              <a:rPr lang="en-US" sz="1600" dirty="0">
                <a:solidFill>
                  <a:schemeClr val="tx1"/>
                </a:solidFill>
              </a:rPr>
              <a:t> </a:t>
            </a:r>
            <a:r>
              <a:rPr lang="en-US" sz="1600" dirty="0" err="1">
                <a:solidFill>
                  <a:schemeClr val="tx1"/>
                </a:solidFill>
              </a:rPr>
              <a:t>licenţierea</a:t>
            </a:r>
            <a:r>
              <a:rPr lang="en-US" sz="1600" dirty="0">
                <a:solidFill>
                  <a:schemeClr val="tx1"/>
                </a:solidFill>
              </a:rPr>
              <a:t> </a:t>
            </a:r>
            <a:r>
              <a:rPr lang="en-US" sz="1600" dirty="0" err="1">
                <a:solidFill>
                  <a:schemeClr val="tx1"/>
                </a:solidFill>
              </a:rPr>
              <a:t>unor</a:t>
            </a:r>
            <a:r>
              <a:rPr lang="en-US" sz="1600" dirty="0">
                <a:solidFill>
                  <a:schemeClr val="tx1"/>
                </a:solidFill>
              </a:rPr>
              <a:t> </a:t>
            </a:r>
            <a:r>
              <a:rPr lang="en-US" sz="1600" dirty="0" err="1">
                <a:solidFill>
                  <a:schemeClr val="tx1"/>
                </a:solidFill>
              </a:rPr>
              <a:t>genuri</a:t>
            </a:r>
            <a:r>
              <a:rPr lang="en-US" sz="1600" dirty="0">
                <a:solidFill>
                  <a:schemeClr val="tx1"/>
                </a:solidFill>
              </a:rPr>
              <a:t> de </a:t>
            </a:r>
            <a:r>
              <a:rPr lang="en-US" sz="1600" dirty="0" err="1">
                <a:solidFill>
                  <a:schemeClr val="tx1"/>
                </a:solidFill>
              </a:rPr>
              <a:t>activitate</a:t>
            </a:r>
            <a:r>
              <a:rPr lang="en-US" sz="1600" dirty="0">
                <a:solidFill>
                  <a:schemeClr val="tx1"/>
                </a:solidFill>
              </a:rPr>
              <a:t>. </a:t>
            </a:r>
            <a:br>
              <a:rPr lang="en-US" sz="1600" dirty="0">
                <a:solidFill>
                  <a:schemeClr val="tx1"/>
                </a:solidFill>
              </a:rPr>
            </a:br>
            <a:r>
              <a:rPr lang="en-US" sz="1600" dirty="0">
                <a:solidFill>
                  <a:schemeClr val="tx1"/>
                </a:solidFill>
              </a:rPr>
              <a:t>    32. </a:t>
            </a:r>
            <a:r>
              <a:rPr lang="en-US" sz="1600" b="1" dirty="0" err="1">
                <a:solidFill>
                  <a:schemeClr val="tx1"/>
                </a:solidFill>
              </a:rPr>
              <a:t>Proiectul</a:t>
            </a:r>
            <a:r>
              <a:rPr lang="en-US" sz="1600" b="1" dirty="0">
                <a:solidFill>
                  <a:schemeClr val="tx1"/>
                </a:solidFill>
              </a:rPr>
              <a:t> </a:t>
            </a:r>
            <a:r>
              <a:rPr lang="en-US" sz="1600" b="1" dirty="0" err="1">
                <a:solidFill>
                  <a:schemeClr val="tx1"/>
                </a:solidFill>
              </a:rPr>
              <a:t>pentru</a:t>
            </a:r>
            <a:r>
              <a:rPr lang="en-US" sz="1600" b="1" dirty="0">
                <a:solidFill>
                  <a:schemeClr val="tx1"/>
                </a:solidFill>
              </a:rPr>
              <a:t> </a:t>
            </a:r>
            <a:r>
              <a:rPr lang="en-US" sz="1600" b="1" dirty="0" err="1">
                <a:solidFill>
                  <a:schemeClr val="tx1"/>
                </a:solidFill>
              </a:rPr>
              <a:t>forarea</a:t>
            </a:r>
            <a:r>
              <a:rPr lang="en-US" sz="1600" b="1" dirty="0">
                <a:solidFill>
                  <a:schemeClr val="tx1"/>
                </a:solidFill>
              </a:rPr>
              <a:t> </a:t>
            </a:r>
            <a:r>
              <a:rPr lang="en-US" sz="1600" b="1" dirty="0" err="1">
                <a:solidFill>
                  <a:schemeClr val="tx1"/>
                </a:solidFill>
              </a:rPr>
              <a:t>sondelor</a:t>
            </a:r>
            <a:r>
              <a:rPr lang="en-US" sz="1600" b="1" dirty="0">
                <a:solidFill>
                  <a:schemeClr val="tx1"/>
                </a:solidFill>
              </a:rPr>
              <a:t> </a:t>
            </a:r>
            <a:r>
              <a:rPr lang="en-US" sz="1600" b="1" dirty="0" err="1">
                <a:solidFill>
                  <a:schemeClr val="tx1"/>
                </a:solidFill>
              </a:rPr>
              <a:t>arteziene</a:t>
            </a:r>
            <a:r>
              <a:rPr lang="en-US" sz="1600" b="1" dirty="0">
                <a:solidFill>
                  <a:schemeClr val="tx1"/>
                </a:solidFill>
              </a:rPr>
              <a:t> cu </a:t>
            </a:r>
            <a:r>
              <a:rPr lang="en-US" sz="1600" b="1" dirty="0" err="1">
                <a:solidFill>
                  <a:schemeClr val="tx1"/>
                </a:solidFill>
              </a:rPr>
              <a:t>volumul</a:t>
            </a:r>
            <a:r>
              <a:rPr lang="en-US" sz="1600" b="1" dirty="0">
                <a:solidFill>
                  <a:schemeClr val="tx1"/>
                </a:solidFill>
              </a:rPr>
              <a:t> de </a:t>
            </a:r>
            <a:r>
              <a:rPr lang="en-US" sz="1600" b="1" dirty="0" err="1">
                <a:solidFill>
                  <a:schemeClr val="tx1"/>
                </a:solidFill>
              </a:rPr>
              <a:t>extragere</a:t>
            </a:r>
            <a:r>
              <a:rPr lang="en-US" sz="1600" b="1" dirty="0">
                <a:solidFill>
                  <a:schemeClr val="tx1"/>
                </a:solidFill>
              </a:rPr>
              <a:t> </a:t>
            </a:r>
            <a:r>
              <a:rPr lang="en-US" sz="1600" b="1" dirty="0" err="1">
                <a:solidFill>
                  <a:schemeClr val="tx1"/>
                </a:solidFill>
              </a:rPr>
              <a:t>ce</a:t>
            </a:r>
            <a:r>
              <a:rPr lang="en-US" sz="1600" b="1" dirty="0">
                <a:solidFill>
                  <a:schemeClr val="tx1"/>
                </a:solidFill>
              </a:rPr>
              <a:t> </a:t>
            </a:r>
            <a:r>
              <a:rPr lang="en-US" sz="1600" b="1" dirty="0" err="1">
                <a:solidFill>
                  <a:schemeClr val="tx1"/>
                </a:solidFill>
              </a:rPr>
              <a:t>depăşeşte</a:t>
            </a:r>
            <a:r>
              <a:rPr lang="en-US" sz="1600" b="1" dirty="0">
                <a:solidFill>
                  <a:schemeClr val="tx1"/>
                </a:solidFill>
              </a:rPr>
              <a:t> 1000 m3/24 ore</a:t>
            </a:r>
            <a:r>
              <a:rPr lang="en-US" sz="1600" dirty="0">
                <a:solidFill>
                  <a:schemeClr val="tx1"/>
                </a:solidFill>
              </a:rPr>
              <a:t>, se </a:t>
            </a:r>
            <a:r>
              <a:rPr lang="en-US" sz="1600" dirty="0" err="1">
                <a:solidFill>
                  <a:schemeClr val="tx1"/>
                </a:solidFill>
              </a:rPr>
              <a:t>elaborează</a:t>
            </a:r>
            <a:r>
              <a:rPr lang="en-US" sz="1600" dirty="0">
                <a:solidFill>
                  <a:schemeClr val="tx1"/>
                </a:solidFill>
              </a:rPr>
              <a:t> </a:t>
            </a:r>
            <a:r>
              <a:rPr lang="en-US" sz="1600" dirty="0" err="1">
                <a:solidFill>
                  <a:schemeClr val="tx1"/>
                </a:solidFill>
              </a:rPr>
              <a:t>reieşind</a:t>
            </a:r>
            <a:r>
              <a:rPr lang="en-US" sz="1600" dirty="0">
                <a:solidFill>
                  <a:schemeClr val="tx1"/>
                </a:solidFill>
              </a:rPr>
              <a:t> din </a:t>
            </a:r>
            <a:r>
              <a:rPr lang="en-US" sz="1600" dirty="0" err="1">
                <a:solidFill>
                  <a:schemeClr val="tx1"/>
                </a:solidFill>
              </a:rPr>
              <a:t>rezultatele</a:t>
            </a:r>
            <a:r>
              <a:rPr lang="en-US" sz="1600" dirty="0">
                <a:solidFill>
                  <a:schemeClr val="tx1"/>
                </a:solidFill>
              </a:rPr>
              <a:t> </a:t>
            </a:r>
            <a:r>
              <a:rPr lang="en-US" sz="1600" dirty="0" err="1">
                <a:solidFill>
                  <a:schemeClr val="tx1"/>
                </a:solidFill>
              </a:rPr>
              <a:t>cercetărilor</a:t>
            </a:r>
            <a:r>
              <a:rPr lang="en-US" sz="1600" dirty="0">
                <a:solidFill>
                  <a:schemeClr val="tx1"/>
                </a:solidFill>
              </a:rPr>
              <a:t> </a:t>
            </a:r>
            <a:r>
              <a:rPr lang="en-US" sz="1600" dirty="0" err="1">
                <a:solidFill>
                  <a:schemeClr val="tx1"/>
                </a:solidFill>
              </a:rPr>
              <a:t>hidrogeologice</a:t>
            </a:r>
            <a:r>
              <a:rPr lang="en-US" sz="1600" dirty="0">
                <a:solidFill>
                  <a:schemeClr val="tx1"/>
                </a:solidFill>
              </a:rPr>
              <a:t> de </a:t>
            </a:r>
            <a:r>
              <a:rPr lang="en-US" sz="1600" dirty="0" err="1">
                <a:solidFill>
                  <a:schemeClr val="tx1"/>
                </a:solidFill>
              </a:rPr>
              <a:t>evaluare</a:t>
            </a:r>
            <a:r>
              <a:rPr lang="en-US" sz="1600" dirty="0">
                <a:solidFill>
                  <a:schemeClr val="tx1"/>
                </a:solidFill>
              </a:rPr>
              <a:t> a </a:t>
            </a:r>
            <a:r>
              <a:rPr lang="en-US" sz="1600" dirty="0" err="1">
                <a:solidFill>
                  <a:schemeClr val="tx1"/>
                </a:solidFill>
              </a:rPr>
              <a:t>rezervelor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efectuate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programele</a:t>
            </a:r>
            <a:r>
              <a:rPr lang="en-US" sz="1600" dirty="0">
                <a:solidFill>
                  <a:schemeClr val="tx1"/>
                </a:solidFill>
              </a:rPr>
              <a:t> de </a:t>
            </a:r>
            <a:r>
              <a:rPr lang="en-US" sz="1600" dirty="0" err="1">
                <a:solidFill>
                  <a:schemeClr val="tx1"/>
                </a:solidFill>
              </a:rPr>
              <a:t>monitorizare</a:t>
            </a:r>
            <a:r>
              <a:rPr lang="en-US" sz="1600" dirty="0">
                <a:solidFill>
                  <a:schemeClr val="tx1"/>
                </a:solidFill>
              </a:rPr>
              <a:t> a </a:t>
            </a:r>
            <a:r>
              <a:rPr lang="en-US" sz="1600" dirty="0" err="1">
                <a:solidFill>
                  <a:schemeClr val="tx1"/>
                </a:solidFill>
              </a:rPr>
              <a:t>stării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83755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882685"/>
          </a:xfrm>
        </p:spPr>
        <p:txBody>
          <a:bodyPr/>
          <a:lstStyle/>
          <a:p>
            <a:r>
              <a:rPr lang="en-US" sz="1600" dirty="0"/>
              <a:t> </a:t>
            </a:r>
            <a:r>
              <a:rPr lang="en-US" sz="1600" dirty="0">
                <a:solidFill>
                  <a:schemeClr val="tx1"/>
                </a:solidFill>
              </a:rPr>
              <a:t> 33. </a:t>
            </a:r>
            <a:r>
              <a:rPr lang="en-US" sz="1600" dirty="0" err="1">
                <a:solidFill>
                  <a:schemeClr val="tx1"/>
                </a:solidFill>
              </a:rPr>
              <a:t>Agenţii</a:t>
            </a:r>
            <a:r>
              <a:rPr lang="en-US" sz="1600" dirty="0">
                <a:solidFill>
                  <a:schemeClr val="tx1"/>
                </a:solidFill>
              </a:rPr>
              <a:t> </a:t>
            </a:r>
            <a:r>
              <a:rPr lang="en-US" sz="1600" dirty="0" err="1">
                <a:solidFill>
                  <a:schemeClr val="tx1"/>
                </a:solidFill>
              </a:rPr>
              <a:t>economici</a:t>
            </a:r>
            <a:r>
              <a:rPr lang="en-US" sz="1600" dirty="0">
                <a:solidFill>
                  <a:schemeClr val="tx1"/>
                </a:solidFill>
              </a:rPr>
              <a:t> care </a:t>
            </a:r>
            <a:r>
              <a:rPr lang="en-US" sz="1600" dirty="0" err="1">
                <a:solidFill>
                  <a:schemeClr val="tx1"/>
                </a:solidFill>
              </a:rPr>
              <a:t>exploatează</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sondelor</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dispună</a:t>
            </a:r>
            <a:r>
              <a:rPr lang="en-US" sz="1600" dirty="0">
                <a:solidFill>
                  <a:schemeClr val="tx1"/>
                </a:solidFill>
              </a:rPr>
              <a:t> de:</a:t>
            </a:r>
            <a:br>
              <a:rPr lang="en-US" sz="1600" dirty="0">
                <a:solidFill>
                  <a:schemeClr val="tx1"/>
                </a:solidFill>
              </a:rPr>
            </a:br>
            <a:r>
              <a:rPr lang="en-US" sz="1600" dirty="0">
                <a:solidFill>
                  <a:schemeClr val="tx1"/>
                </a:solidFill>
              </a:rPr>
              <a:t>    1) </a:t>
            </a:r>
            <a:r>
              <a:rPr lang="en-US" sz="1600" dirty="0" err="1">
                <a:solidFill>
                  <a:schemeClr val="tx1"/>
                </a:solidFill>
              </a:rPr>
              <a:t>documentaţia</a:t>
            </a:r>
            <a:r>
              <a:rPr lang="en-US" sz="1600" dirty="0">
                <a:solidFill>
                  <a:schemeClr val="tx1"/>
                </a:solidFill>
              </a:rPr>
              <a:t> </a:t>
            </a:r>
            <a:r>
              <a:rPr lang="en-US" sz="1600" dirty="0" err="1">
                <a:solidFill>
                  <a:schemeClr val="tx1"/>
                </a:solidFill>
              </a:rPr>
              <a:t>tehnică</a:t>
            </a:r>
            <a:r>
              <a:rPr lang="en-US" sz="1600" dirty="0">
                <a:solidFill>
                  <a:schemeClr val="tx1"/>
                </a:solidFill>
              </a:rPr>
              <a:t> de </a:t>
            </a:r>
            <a:r>
              <a:rPr lang="en-US" sz="1600" dirty="0" err="1">
                <a:solidFill>
                  <a:schemeClr val="tx1"/>
                </a:solidFill>
              </a:rPr>
              <a:t>proiect</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forarea</a:t>
            </a:r>
            <a:r>
              <a:rPr lang="en-US" sz="1600" dirty="0">
                <a:solidFill>
                  <a:schemeClr val="tx1"/>
                </a:solidFill>
              </a:rPr>
              <a:t> </a:t>
            </a:r>
            <a:r>
              <a:rPr lang="en-US" sz="1600" dirty="0" err="1">
                <a:solidFill>
                  <a:schemeClr val="tx1"/>
                </a:solidFill>
              </a:rPr>
              <a:t>sondei</a:t>
            </a:r>
            <a:r>
              <a:rPr lang="en-US" sz="1600" dirty="0">
                <a:solidFill>
                  <a:schemeClr val="tx1"/>
                </a:solidFill>
              </a:rPr>
              <a:t> </a:t>
            </a:r>
            <a:r>
              <a:rPr lang="en-US" sz="1600" dirty="0" err="1">
                <a:solidFill>
                  <a:schemeClr val="tx1"/>
                </a:solidFill>
              </a:rPr>
              <a:t>arteziene</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proiectul</a:t>
            </a:r>
            <a:r>
              <a:rPr lang="en-US" sz="1600" dirty="0">
                <a:solidFill>
                  <a:schemeClr val="tx1"/>
                </a:solidFill>
              </a:rPr>
              <a:t> </a:t>
            </a:r>
            <a:r>
              <a:rPr lang="en-US" sz="1600" dirty="0" err="1">
                <a:solidFill>
                  <a:schemeClr val="tx1"/>
                </a:solidFill>
              </a:rPr>
              <a:t>aprobat</a:t>
            </a:r>
            <a:r>
              <a:rPr lang="en-US" sz="1600" dirty="0">
                <a:solidFill>
                  <a:schemeClr val="tx1"/>
                </a:solidFill>
              </a:rPr>
              <a:t> al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a:t>
            </a:r>
            <a:br>
              <a:rPr lang="en-US" sz="1600" dirty="0">
                <a:solidFill>
                  <a:schemeClr val="tx1"/>
                </a:solidFill>
              </a:rPr>
            </a:br>
            <a:r>
              <a:rPr lang="en-US" sz="1600" dirty="0">
                <a:solidFill>
                  <a:schemeClr val="tx1"/>
                </a:solidFill>
              </a:rPr>
              <a:t>    3) </a:t>
            </a:r>
            <a:r>
              <a:rPr lang="en-US" sz="1600" dirty="0" err="1">
                <a:solidFill>
                  <a:schemeClr val="tx1"/>
                </a:solidFill>
              </a:rPr>
              <a:t>paşaportul</a:t>
            </a:r>
            <a:r>
              <a:rPr lang="en-US" sz="1600" dirty="0">
                <a:solidFill>
                  <a:schemeClr val="tx1"/>
                </a:solidFill>
              </a:rPr>
              <a:t> </a:t>
            </a:r>
            <a:r>
              <a:rPr lang="en-US" sz="1600" dirty="0" err="1">
                <a:solidFill>
                  <a:schemeClr val="tx1"/>
                </a:solidFill>
              </a:rPr>
              <a:t>sondei</a:t>
            </a:r>
            <a:r>
              <a:rPr lang="en-US" sz="1600" dirty="0">
                <a:solidFill>
                  <a:schemeClr val="tx1"/>
                </a:solidFill>
              </a:rPr>
              <a:t> </a:t>
            </a:r>
            <a:r>
              <a:rPr lang="en-US" sz="1600" dirty="0" err="1">
                <a:solidFill>
                  <a:schemeClr val="tx1"/>
                </a:solidFill>
              </a:rPr>
              <a:t>arteziene</a:t>
            </a:r>
            <a:r>
              <a:rPr lang="en-US" sz="1600" dirty="0">
                <a:solidFill>
                  <a:schemeClr val="tx1"/>
                </a:solidFill>
              </a:rPr>
              <a:t>;</a:t>
            </a:r>
            <a:br>
              <a:rPr lang="en-US" sz="1600" dirty="0">
                <a:solidFill>
                  <a:schemeClr val="tx1"/>
                </a:solidFill>
              </a:rPr>
            </a:br>
            <a:r>
              <a:rPr lang="en-US" sz="1600" dirty="0">
                <a:solidFill>
                  <a:schemeClr val="tx1"/>
                </a:solidFill>
              </a:rPr>
              <a:t>    4) </a:t>
            </a:r>
            <a:r>
              <a:rPr lang="en-US" sz="1600" dirty="0" err="1">
                <a:solidFill>
                  <a:schemeClr val="tx1"/>
                </a:solidFill>
              </a:rPr>
              <a:t>autorizaţia</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folosinţa</a:t>
            </a:r>
            <a:r>
              <a:rPr lang="en-US" sz="1600" dirty="0">
                <a:solidFill>
                  <a:schemeClr val="tx1"/>
                </a:solidFill>
              </a:rPr>
              <a:t> </a:t>
            </a:r>
            <a:r>
              <a:rPr lang="en-US" sz="1600" dirty="0" err="1">
                <a:solidFill>
                  <a:schemeClr val="tx1"/>
                </a:solidFill>
              </a:rPr>
              <a:t>specială</a:t>
            </a:r>
            <a:r>
              <a:rPr lang="en-US" sz="1600" dirty="0">
                <a:solidFill>
                  <a:schemeClr val="tx1"/>
                </a:solidFill>
              </a:rPr>
              <a:t> a </a:t>
            </a:r>
            <a:r>
              <a:rPr lang="en-US" sz="1600" dirty="0" err="1">
                <a:solidFill>
                  <a:schemeClr val="tx1"/>
                </a:solidFill>
              </a:rPr>
              <a:t>apei</a:t>
            </a:r>
            <a:r>
              <a:rPr lang="en-US" sz="1600" dirty="0">
                <a:solidFill>
                  <a:schemeClr val="tx1"/>
                </a:solidFill>
              </a:rPr>
              <a:t>;</a:t>
            </a:r>
            <a:br>
              <a:rPr lang="en-US" sz="1600" dirty="0">
                <a:solidFill>
                  <a:schemeClr val="tx1"/>
                </a:solidFill>
              </a:rPr>
            </a:br>
            <a:r>
              <a:rPr lang="en-US" sz="1600" dirty="0">
                <a:solidFill>
                  <a:schemeClr val="tx1"/>
                </a:solidFill>
              </a:rPr>
              <a:t>    5) </a:t>
            </a:r>
            <a:r>
              <a:rPr lang="en-US" sz="1600" dirty="0" err="1">
                <a:solidFill>
                  <a:schemeClr val="tx1"/>
                </a:solidFill>
              </a:rPr>
              <a:t>autorizaţia</a:t>
            </a:r>
            <a:r>
              <a:rPr lang="en-US" sz="1600" dirty="0">
                <a:solidFill>
                  <a:schemeClr val="tx1"/>
                </a:solidFill>
              </a:rPr>
              <a:t> </a:t>
            </a:r>
            <a:r>
              <a:rPr lang="en-US" sz="1600" dirty="0" err="1">
                <a:solidFill>
                  <a:schemeClr val="tx1"/>
                </a:solidFill>
              </a:rPr>
              <a:t>sanitară</a:t>
            </a:r>
            <a:r>
              <a:rPr lang="en-US" sz="1600" dirty="0">
                <a:solidFill>
                  <a:schemeClr val="tx1"/>
                </a:solidFill>
              </a:rPr>
              <a:t> de </a:t>
            </a:r>
            <a:r>
              <a:rPr lang="en-US" sz="1600" dirty="0" err="1">
                <a:solidFill>
                  <a:schemeClr val="tx1"/>
                </a:solidFill>
              </a:rPr>
              <a:t>funcţionare</a:t>
            </a: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   34.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în</a:t>
            </a:r>
            <a:r>
              <a:rPr lang="en-US" sz="1600" dirty="0">
                <a:solidFill>
                  <a:schemeClr val="tx1"/>
                </a:solidFill>
              </a:rPr>
              <a:t> care </a:t>
            </a:r>
            <a:r>
              <a:rPr lang="en-US" sz="1600" dirty="0" err="1">
                <a:solidFill>
                  <a:schemeClr val="tx1"/>
                </a:solidFill>
              </a:rPr>
              <a:t>volumul</a:t>
            </a:r>
            <a:r>
              <a:rPr lang="en-US" sz="1600" dirty="0">
                <a:solidFill>
                  <a:schemeClr val="tx1"/>
                </a:solidFill>
              </a:rPr>
              <a:t> de </a:t>
            </a:r>
            <a:r>
              <a:rPr lang="en-US" sz="1600" dirty="0" err="1">
                <a:solidFill>
                  <a:schemeClr val="tx1"/>
                </a:solidFill>
              </a:rPr>
              <a:t>apă</a:t>
            </a:r>
            <a:r>
              <a:rPr lang="en-US" sz="1600" dirty="0">
                <a:solidFill>
                  <a:schemeClr val="tx1"/>
                </a:solidFill>
              </a:rPr>
              <a:t> extras </a:t>
            </a:r>
            <a:r>
              <a:rPr lang="en-US" sz="1600" dirty="0" err="1">
                <a:solidFill>
                  <a:schemeClr val="tx1"/>
                </a:solidFill>
              </a:rPr>
              <a:t>depăşeşte</a:t>
            </a:r>
            <a:r>
              <a:rPr lang="en-US" sz="1600" dirty="0">
                <a:solidFill>
                  <a:schemeClr val="tx1"/>
                </a:solidFill>
              </a:rPr>
              <a:t> 1000 m3/24h, </a:t>
            </a:r>
            <a:r>
              <a:rPr lang="en-US" sz="1600" dirty="0" err="1">
                <a:solidFill>
                  <a:schemeClr val="tx1"/>
                </a:solidFill>
              </a:rPr>
              <a:t>sau</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extrase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îmbuteliere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scopuri</a:t>
            </a:r>
            <a:r>
              <a:rPr lang="en-US" sz="1600" dirty="0">
                <a:solidFill>
                  <a:schemeClr val="tx1"/>
                </a:solidFill>
              </a:rPr>
              <a:t> curative (</a:t>
            </a:r>
            <a:r>
              <a:rPr lang="en-US" sz="1600" dirty="0" err="1">
                <a:solidFill>
                  <a:schemeClr val="tx1"/>
                </a:solidFill>
              </a:rPr>
              <a:t>indiferent</a:t>
            </a:r>
            <a:r>
              <a:rPr lang="en-US" sz="1600" dirty="0">
                <a:solidFill>
                  <a:schemeClr val="tx1"/>
                </a:solidFill>
              </a:rPr>
              <a:t> de </a:t>
            </a:r>
            <a:r>
              <a:rPr lang="en-US" sz="1600" dirty="0" err="1">
                <a:solidFill>
                  <a:schemeClr val="tx1"/>
                </a:solidFill>
              </a:rPr>
              <a:t>volumul</a:t>
            </a:r>
            <a:r>
              <a:rPr lang="en-US" sz="1600" dirty="0">
                <a:solidFill>
                  <a:schemeClr val="tx1"/>
                </a:solidFill>
              </a:rPr>
              <a:t> </a:t>
            </a:r>
            <a:r>
              <a:rPr lang="en-US" sz="1600" dirty="0" err="1">
                <a:solidFill>
                  <a:schemeClr val="tx1"/>
                </a:solidFill>
              </a:rPr>
              <a:t>captat</a:t>
            </a:r>
            <a:r>
              <a:rPr lang="en-US" sz="1600" dirty="0">
                <a:solidFill>
                  <a:schemeClr val="tx1"/>
                </a:solidFill>
              </a:rPr>
              <a:t>), </a:t>
            </a:r>
            <a:r>
              <a:rPr lang="en-US" sz="1600" dirty="0" err="1">
                <a:solidFill>
                  <a:schemeClr val="tx1"/>
                </a:solidFill>
              </a:rPr>
              <a:t>suplimentar</a:t>
            </a:r>
            <a:r>
              <a:rPr lang="en-US" sz="1600" dirty="0">
                <a:solidFill>
                  <a:schemeClr val="tx1"/>
                </a:solidFill>
              </a:rPr>
              <a:t> la </a:t>
            </a:r>
            <a:r>
              <a:rPr lang="en-US" sz="1600" dirty="0" err="1">
                <a:solidFill>
                  <a:schemeClr val="tx1"/>
                </a:solidFill>
              </a:rPr>
              <a:t>documentele</a:t>
            </a:r>
            <a:r>
              <a:rPr lang="en-US" sz="1600" dirty="0">
                <a:solidFill>
                  <a:schemeClr val="tx1"/>
                </a:solidFill>
              </a:rPr>
              <a:t> </a:t>
            </a:r>
            <a:r>
              <a:rPr lang="en-US" sz="1600" dirty="0" err="1">
                <a:solidFill>
                  <a:schemeClr val="tx1"/>
                </a:solidFill>
              </a:rPr>
              <a:t>specificate</a:t>
            </a:r>
            <a:r>
              <a:rPr lang="en-US" sz="1600" dirty="0">
                <a:solidFill>
                  <a:schemeClr val="tx1"/>
                </a:solidFill>
              </a:rPr>
              <a:t> la </a:t>
            </a:r>
            <a:r>
              <a:rPr lang="en-US" sz="1600" dirty="0" err="1">
                <a:solidFill>
                  <a:schemeClr val="tx1"/>
                </a:solidFill>
              </a:rPr>
              <a:t>punctul</a:t>
            </a:r>
            <a:r>
              <a:rPr lang="en-US" sz="1600" dirty="0">
                <a:solidFill>
                  <a:schemeClr val="tx1"/>
                </a:solidFill>
              </a:rPr>
              <a:t> 33 al </a:t>
            </a:r>
            <a:r>
              <a:rPr lang="en-US" sz="1600" dirty="0" err="1">
                <a:solidFill>
                  <a:schemeClr val="tx1"/>
                </a:solidFill>
              </a:rPr>
              <a:t>prezentului</a:t>
            </a:r>
            <a:r>
              <a:rPr lang="en-US" sz="1600" dirty="0">
                <a:solidFill>
                  <a:schemeClr val="tx1"/>
                </a:solidFill>
              </a:rPr>
              <a:t> </a:t>
            </a:r>
            <a:r>
              <a:rPr lang="en-US" sz="1600" dirty="0" err="1">
                <a:solidFill>
                  <a:schemeClr val="tx1"/>
                </a:solidFill>
              </a:rPr>
              <a:t>Regulament</a:t>
            </a:r>
            <a:r>
              <a:rPr lang="en-US" sz="1600" dirty="0">
                <a:solidFill>
                  <a:schemeClr val="tx1"/>
                </a:solidFill>
              </a:rPr>
              <a:t>, </a:t>
            </a:r>
            <a:r>
              <a:rPr lang="en-US" sz="1600" dirty="0" err="1">
                <a:solidFill>
                  <a:schemeClr val="tx1"/>
                </a:solidFill>
              </a:rPr>
              <a:t>agenţii</a:t>
            </a:r>
            <a:r>
              <a:rPr lang="en-US" sz="1600" dirty="0">
                <a:solidFill>
                  <a:schemeClr val="tx1"/>
                </a:solidFill>
              </a:rPr>
              <a:t> </a:t>
            </a:r>
            <a:r>
              <a:rPr lang="en-US" sz="1600" dirty="0" err="1">
                <a:solidFill>
                  <a:schemeClr val="tx1"/>
                </a:solidFill>
              </a:rPr>
              <a:t>economici</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obligaţi</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deţină</a:t>
            </a:r>
            <a:r>
              <a:rPr lang="en-US" sz="1600" dirty="0">
                <a:solidFill>
                  <a:schemeClr val="tx1"/>
                </a:solidFill>
              </a:rPr>
              <a:t>:</a:t>
            </a:r>
            <a:br>
              <a:rPr lang="en-US" sz="1600" dirty="0">
                <a:solidFill>
                  <a:schemeClr val="tx1"/>
                </a:solidFill>
              </a:rPr>
            </a:br>
            <a:r>
              <a:rPr lang="en-US" sz="1600" dirty="0">
                <a:solidFill>
                  <a:schemeClr val="tx1"/>
                </a:solidFill>
              </a:rPr>
              <a:t>    1) </a:t>
            </a:r>
            <a:r>
              <a:rPr lang="en-US" sz="1600" dirty="0" err="1">
                <a:solidFill>
                  <a:schemeClr val="tx1"/>
                </a:solidFill>
              </a:rPr>
              <a:t>raportul</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rezultatele</a:t>
            </a:r>
            <a:r>
              <a:rPr lang="en-US" sz="1600" dirty="0">
                <a:solidFill>
                  <a:schemeClr val="tx1"/>
                </a:solidFill>
              </a:rPr>
              <a:t> </a:t>
            </a:r>
            <a:r>
              <a:rPr lang="en-US" sz="1600" dirty="0" err="1">
                <a:solidFill>
                  <a:schemeClr val="tx1"/>
                </a:solidFill>
              </a:rPr>
              <a:t>lucrărilor</a:t>
            </a:r>
            <a:r>
              <a:rPr lang="en-US" sz="1600" dirty="0">
                <a:solidFill>
                  <a:schemeClr val="tx1"/>
                </a:solidFill>
              </a:rPr>
              <a:t> de </a:t>
            </a:r>
            <a:r>
              <a:rPr lang="en-US" sz="1600" dirty="0" err="1">
                <a:solidFill>
                  <a:schemeClr val="tx1"/>
                </a:solidFill>
              </a:rPr>
              <a:t>cercetare</a:t>
            </a:r>
            <a:r>
              <a:rPr lang="en-US" sz="1600" dirty="0">
                <a:solidFill>
                  <a:schemeClr val="tx1"/>
                </a:solidFill>
              </a:rPr>
              <a:t> </a:t>
            </a:r>
            <a:r>
              <a:rPr lang="en-US" sz="1600" dirty="0" err="1">
                <a:solidFill>
                  <a:schemeClr val="tx1"/>
                </a:solidFill>
              </a:rPr>
              <a:t>hidrogeologică</a:t>
            </a:r>
            <a:r>
              <a:rPr lang="en-US" sz="1600" dirty="0">
                <a:solidFill>
                  <a:schemeClr val="tx1"/>
                </a:solidFill>
              </a:rPr>
              <a:t>, cu </a:t>
            </a:r>
            <a:r>
              <a:rPr lang="en-US" sz="1600" dirty="0" err="1">
                <a:solidFill>
                  <a:schemeClr val="tx1"/>
                </a:solidFill>
              </a:rPr>
              <a:t>evaluarea</a:t>
            </a:r>
            <a:r>
              <a:rPr lang="en-US" sz="1600" dirty="0">
                <a:solidFill>
                  <a:schemeClr val="tx1"/>
                </a:solidFill>
              </a:rPr>
              <a:t> </a:t>
            </a:r>
            <a:r>
              <a:rPr lang="en-US" sz="1600" dirty="0" err="1">
                <a:solidFill>
                  <a:schemeClr val="tx1"/>
                </a:solidFill>
              </a:rPr>
              <a:t>rezervelor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procesul</a:t>
            </a:r>
            <a:r>
              <a:rPr lang="en-US" sz="1600" dirty="0">
                <a:solidFill>
                  <a:schemeClr val="tx1"/>
                </a:solidFill>
              </a:rPr>
              <a:t>-verbal al </a:t>
            </a:r>
            <a:r>
              <a:rPr lang="en-US" sz="1600" dirty="0" err="1">
                <a:solidFill>
                  <a:schemeClr val="tx1"/>
                </a:solidFill>
              </a:rPr>
              <a:t>Comisiei</a:t>
            </a:r>
            <a:r>
              <a:rPr lang="en-US" sz="1600" dirty="0">
                <a:solidFill>
                  <a:schemeClr val="tx1"/>
                </a:solidFill>
              </a:rPr>
              <a:t> de Stat </a:t>
            </a:r>
            <a:r>
              <a:rPr lang="en-US" sz="1600" dirty="0" err="1">
                <a:solidFill>
                  <a:schemeClr val="tx1"/>
                </a:solidFill>
              </a:rPr>
              <a:t>pentru</a:t>
            </a:r>
            <a:r>
              <a:rPr lang="en-US" sz="1600" dirty="0">
                <a:solidFill>
                  <a:schemeClr val="tx1"/>
                </a:solidFill>
              </a:rPr>
              <a:t> </a:t>
            </a:r>
            <a:r>
              <a:rPr lang="en-US" sz="1600" dirty="0" err="1">
                <a:solidFill>
                  <a:schemeClr val="tx1"/>
                </a:solidFill>
              </a:rPr>
              <a:t>rezervele</a:t>
            </a:r>
            <a:r>
              <a:rPr lang="en-US" sz="1600" dirty="0">
                <a:solidFill>
                  <a:schemeClr val="tx1"/>
                </a:solidFill>
              </a:rPr>
              <a:t> de </a:t>
            </a:r>
            <a:r>
              <a:rPr lang="en-US" sz="1600" dirty="0" err="1">
                <a:solidFill>
                  <a:schemeClr val="tx1"/>
                </a:solidFill>
              </a:rPr>
              <a:t>substanţe</a:t>
            </a:r>
            <a:r>
              <a:rPr lang="en-US" sz="1600" dirty="0">
                <a:solidFill>
                  <a:schemeClr val="tx1"/>
                </a:solidFill>
              </a:rPr>
              <a:t> </a:t>
            </a:r>
            <a:r>
              <a:rPr lang="en-US" sz="1600" dirty="0" err="1">
                <a:solidFill>
                  <a:schemeClr val="tx1"/>
                </a:solidFill>
              </a:rPr>
              <a:t>minerale</a:t>
            </a:r>
            <a:r>
              <a:rPr lang="en-US" sz="1600" dirty="0">
                <a:solidFill>
                  <a:schemeClr val="tx1"/>
                </a:solidFill>
              </a:rPr>
              <a:t> utile </a:t>
            </a:r>
            <a:r>
              <a:rPr lang="en-US" sz="1600" dirty="0" err="1">
                <a:solidFill>
                  <a:schemeClr val="tx1"/>
                </a:solidFill>
              </a:rPr>
              <a:t>privind</a:t>
            </a:r>
            <a:r>
              <a:rPr lang="en-US" sz="1600" dirty="0">
                <a:solidFill>
                  <a:schemeClr val="tx1"/>
                </a:solidFill>
              </a:rPr>
              <a:t> </a:t>
            </a:r>
            <a:r>
              <a:rPr lang="en-US" sz="1600" dirty="0" err="1">
                <a:solidFill>
                  <a:schemeClr val="tx1"/>
                </a:solidFill>
              </a:rPr>
              <a:t>aprobarea</a:t>
            </a:r>
            <a:r>
              <a:rPr lang="en-US" sz="1600" dirty="0">
                <a:solidFill>
                  <a:schemeClr val="tx1"/>
                </a:solidFill>
              </a:rPr>
              <a:t> </a:t>
            </a:r>
            <a:r>
              <a:rPr lang="en-US" sz="1600" dirty="0" err="1">
                <a:solidFill>
                  <a:schemeClr val="tx1"/>
                </a:solidFill>
              </a:rPr>
              <a:t>rezervelor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a:t>
            </a:r>
            <a:br>
              <a:rPr lang="en-US" sz="1600" dirty="0">
                <a:solidFill>
                  <a:schemeClr val="tx1"/>
                </a:solidFill>
              </a:rPr>
            </a:br>
            <a:r>
              <a:rPr lang="en-US" sz="1600" dirty="0">
                <a:solidFill>
                  <a:schemeClr val="tx1"/>
                </a:solidFill>
              </a:rPr>
              <a:t>    3) </a:t>
            </a:r>
            <a:r>
              <a:rPr lang="en-US" sz="1600" dirty="0" err="1">
                <a:solidFill>
                  <a:schemeClr val="tx1"/>
                </a:solidFill>
              </a:rPr>
              <a:t>proiectul</a:t>
            </a:r>
            <a:r>
              <a:rPr lang="en-US" sz="1600" dirty="0">
                <a:solidFill>
                  <a:schemeClr val="tx1"/>
                </a:solidFill>
              </a:rPr>
              <a:t> de </a:t>
            </a:r>
            <a:r>
              <a:rPr lang="en-US" sz="1600" dirty="0" err="1">
                <a:solidFill>
                  <a:schemeClr val="tx1"/>
                </a:solidFill>
              </a:rPr>
              <a:t>exploatare</a:t>
            </a:r>
            <a:r>
              <a:rPr lang="en-US" sz="1600" dirty="0">
                <a:solidFill>
                  <a:schemeClr val="tx1"/>
                </a:solidFill>
              </a:rPr>
              <a:t> a </a:t>
            </a:r>
            <a:r>
              <a:rPr lang="en-US" sz="1600" dirty="0" err="1">
                <a:solidFill>
                  <a:schemeClr val="tx1"/>
                </a:solidFill>
              </a:rPr>
              <a:t>zăcămintelor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întocmit</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corespundere</a:t>
            </a:r>
            <a:r>
              <a:rPr lang="en-US" sz="1600" dirty="0">
                <a:solidFill>
                  <a:schemeClr val="tx1"/>
                </a:solidFill>
              </a:rPr>
              <a:t> cu </a:t>
            </a:r>
            <a:r>
              <a:rPr lang="en-US" sz="1600" dirty="0" err="1">
                <a:solidFill>
                  <a:schemeClr val="tx1"/>
                </a:solidFill>
              </a:rPr>
              <a:t>cerinţele</a:t>
            </a:r>
            <a:r>
              <a:rPr lang="en-US" sz="1600" dirty="0">
                <a:solidFill>
                  <a:schemeClr val="tx1"/>
                </a:solidFill>
              </a:rPr>
              <a:t> </a:t>
            </a:r>
            <a:r>
              <a:rPr lang="en-US" sz="1600" dirty="0" err="1">
                <a:solidFill>
                  <a:schemeClr val="tx1"/>
                </a:solidFill>
              </a:rPr>
              <a:t>reglementărilor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vigoare</a:t>
            </a:r>
            <a:r>
              <a:rPr lang="en-US" sz="1600" dirty="0">
                <a:solidFill>
                  <a:schemeClr val="tx1"/>
                </a:solidFill>
              </a:rPr>
              <a:t>;</a:t>
            </a:r>
            <a:br>
              <a:rPr lang="en-US" sz="1600" dirty="0">
                <a:solidFill>
                  <a:schemeClr val="tx1"/>
                </a:solidFill>
              </a:rPr>
            </a:br>
            <a:r>
              <a:rPr lang="en-US" sz="1600" dirty="0">
                <a:solidFill>
                  <a:schemeClr val="tx1"/>
                </a:solidFill>
              </a:rPr>
              <a:t>    4) </a:t>
            </a:r>
            <a:r>
              <a:rPr lang="en-US" sz="1600" dirty="0" err="1">
                <a:solidFill>
                  <a:schemeClr val="tx1"/>
                </a:solidFill>
              </a:rPr>
              <a:t>contractul</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atribuirea</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folosinţă</a:t>
            </a:r>
            <a:r>
              <a:rPr lang="en-US" sz="1600" dirty="0">
                <a:solidFill>
                  <a:schemeClr val="tx1"/>
                </a:solidFill>
              </a:rPr>
              <a:t> a </a:t>
            </a:r>
            <a:r>
              <a:rPr lang="en-US" sz="1600" dirty="0" err="1">
                <a:solidFill>
                  <a:schemeClr val="tx1"/>
                </a:solidFill>
              </a:rPr>
              <a:t>sectorului</a:t>
            </a:r>
            <a:r>
              <a:rPr lang="en-US" sz="1600" dirty="0">
                <a:solidFill>
                  <a:schemeClr val="tx1"/>
                </a:solidFill>
              </a:rPr>
              <a:t> de </a:t>
            </a:r>
            <a:r>
              <a:rPr lang="en-US" sz="1600" dirty="0" err="1">
                <a:solidFill>
                  <a:schemeClr val="tx1"/>
                </a:solidFill>
              </a:rPr>
              <a:t>subsol</a:t>
            </a:r>
            <a:r>
              <a:rPr lang="en-US" sz="1600" dirty="0">
                <a:solidFill>
                  <a:schemeClr val="tx1"/>
                </a:solidFill>
              </a:rPr>
              <a:t>, </a:t>
            </a:r>
            <a:r>
              <a:rPr lang="en-US" sz="1600" dirty="0" err="1">
                <a:solidFill>
                  <a:schemeClr val="tx1"/>
                </a:solidFill>
              </a:rPr>
              <a:t>încheiat</a:t>
            </a:r>
            <a:r>
              <a:rPr lang="en-US" sz="1600" dirty="0">
                <a:solidFill>
                  <a:schemeClr val="tx1"/>
                </a:solidFill>
              </a:rPr>
              <a:t> conform </a:t>
            </a:r>
            <a:r>
              <a:rPr lang="en-US" sz="1600" dirty="0" err="1">
                <a:solidFill>
                  <a:schemeClr val="tx1"/>
                </a:solidFill>
              </a:rPr>
              <a:t>prevederilor</a:t>
            </a:r>
            <a:r>
              <a:rPr lang="en-US" sz="1600" dirty="0">
                <a:solidFill>
                  <a:schemeClr val="tx1"/>
                </a:solidFill>
              </a:rPr>
              <a:t> </a:t>
            </a:r>
            <a:r>
              <a:rPr lang="en-US" sz="1600" dirty="0" err="1">
                <a:solidFill>
                  <a:schemeClr val="tx1"/>
                </a:solidFill>
              </a:rPr>
              <a:t>Codului</a:t>
            </a:r>
            <a:r>
              <a:rPr lang="en-US" sz="1600" dirty="0">
                <a:solidFill>
                  <a:schemeClr val="tx1"/>
                </a:solidFill>
              </a:rPr>
              <a:t> </a:t>
            </a:r>
            <a:r>
              <a:rPr lang="en-US" sz="1600" dirty="0" err="1">
                <a:solidFill>
                  <a:schemeClr val="tx1"/>
                </a:solidFill>
              </a:rPr>
              <a:t>subsolului</a:t>
            </a:r>
            <a:r>
              <a:rPr lang="en-US" sz="1600" dirty="0">
                <a:solidFill>
                  <a:schemeClr val="tx1"/>
                </a:solidFill>
              </a:rPr>
              <a:t> nr.3-XVI din 2 </a:t>
            </a:r>
            <a:r>
              <a:rPr lang="en-US" sz="1600" dirty="0" err="1">
                <a:solidFill>
                  <a:schemeClr val="tx1"/>
                </a:solidFill>
              </a:rPr>
              <a:t>februarie</a:t>
            </a:r>
            <a:r>
              <a:rPr lang="en-US" sz="1600" dirty="0">
                <a:solidFill>
                  <a:schemeClr val="tx1"/>
                </a:solidFill>
              </a:rPr>
              <a:t> 2009;</a:t>
            </a:r>
            <a:br>
              <a:rPr lang="en-US" sz="1600" dirty="0">
                <a:solidFill>
                  <a:schemeClr val="tx1"/>
                </a:solidFill>
              </a:rPr>
            </a:br>
            <a:r>
              <a:rPr lang="en-US" sz="1600" dirty="0">
                <a:solidFill>
                  <a:schemeClr val="tx1"/>
                </a:solidFill>
              </a:rPr>
              <a:t>    5) </a:t>
            </a:r>
            <a:r>
              <a:rPr lang="en-US" sz="1600" dirty="0" err="1">
                <a:solidFill>
                  <a:schemeClr val="tx1"/>
                </a:solidFill>
              </a:rPr>
              <a:t>actul</a:t>
            </a:r>
            <a:r>
              <a:rPr lang="en-US" sz="1600" dirty="0">
                <a:solidFill>
                  <a:schemeClr val="tx1"/>
                </a:solidFill>
              </a:rPr>
              <a:t> </a:t>
            </a:r>
            <a:r>
              <a:rPr lang="en-US" sz="1600" dirty="0" err="1">
                <a:solidFill>
                  <a:schemeClr val="tx1"/>
                </a:solidFill>
              </a:rPr>
              <a:t>perimetrului</a:t>
            </a:r>
            <a:r>
              <a:rPr lang="en-US" sz="1600" dirty="0">
                <a:solidFill>
                  <a:schemeClr val="tx1"/>
                </a:solidFill>
              </a:rPr>
              <a:t> </a:t>
            </a:r>
            <a:r>
              <a:rPr lang="en-US" sz="1600" dirty="0" err="1">
                <a:solidFill>
                  <a:schemeClr val="tx1"/>
                </a:solidFill>
              </a:rPr>
              <a:t>minier</a:t>
            </a: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37467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391511"/>
            <a:ext cx="8839199" cy="5023797"/>
          </a:xfrm>
        </p:spPr>
        <p:txBody>
          <a:bodyPr/>
          <a:lstStyle/>
          <a:p>
            <a:r>
              <a:rPr lang="en-US" sz="1600" dirty="0"/>
              <a:t> </a:t>
            </a:r>
            <a:r>
              <a:rPr lang="en-US" sz="1600" dirty="0">
                <a:solidFill>
                  <a:schemeClr val="tx1"/>
                </a:solidFill>
              </a:rPr>
              <a:t>35. La </a:t>
            </a:r>
            <a:r>
              <a:rPr lang="en-US" sz="1600" dirty="0" err="1">
                <a:solidFill>
                  <a:schemeClr val="tx1"/>
                </a:solidFill>
              </a:rPr>
              <a:t>finisarea</a:t>
            </a:r>
            <a:r>
              <a:rPr lang="en-US" sz="1600" dirty="0">
                <a:solidFill>
                  <a:schemeClr val="tx1"/>
                </a:solidFill>
              </a:rPr>
              <a:t> </a:t>
            </a:r>
            <a:r>
              <a:rPr lang="en-US" sz="1600" dirty="0" err="1">
                <a:solidFill>
                  <a:schemeClr val="tx1"/>
                </a:solidFill>
              </a:rPr>
              <a:t>lucrărilor</a:t>
            </a:r>
            <a:r>
              <a:rPr lang="en-US" sz="1600" dirty="0">
                <a:solidFill>
                  <a:schemeClr val="tx1"/>
                </a:solidFill>
              </a:rPr>
              <a:t> de </a:t>
            </a:r>
            <a:r>
              <a:rPr lang="en-US" sz="1600" dirty="0" err="1">
                <a:solidFill>
                  <a:schemeClr val="tx1"/>
                </a:solidFill>
              </a:rPr>
              <a:t>forare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instalare</a:t>
            </a:r>
            <a:r>
              <a:rPr lang="en-US" sz="1600" dirty="0">
                <a:solidFill>
                  <a:schemeClr val="tx1"/>
                </a:solidFill>
              </a:rPr>
              <a:t> a </a:t>
            </a:r>
            <a:r>
              <a:rPr lang="en-US" sz="1600" dirty="0" err="1">
                <a:solidFill>
                  <a:schemeClr val="tx1"/>
                </a:solidFill>
              </a:rPr>
              <a:t>sondei</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agentul</a:t>
            </a:r>
            <a:r>
              <a:rPr lang="en-US" sz="1600" dirty="0">
                <a:solidFill>
                  <a:schemeClr val="tx1"/>
                </a:solidFill>
              </a:rPr>
              <a:t> economic care a </a:t>
            </a:r>
            <a:r>
              <a:rPr lang="en-US" sz="1600" dirty="0" err="1">
                <a:solidFill>
                  <a:schemeClr val="tx1"/>
                </a:solidFill>
              </a:rPr>
              <a:t>executat</a:t>
            </a:r>
            <a:r>
              <a:rPr lang="en-US" sz="1600" dirty="0">
                <a:solidFill>
                  <a:schemeClr val="tx1"/>
                </a:solidFill>
              </a:rPr>
              <a:t> </a:t>
            </a:r>
            <a:r>
              <a:rPr lang="en-US" sz="1600" dirty="0" err="1">
                <a:solidFill>
                  <a:schemeClr val="tx1"/>
                </a:solidFill>
              </a:rPr>
              <a:t>lucrările</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obligat</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elibereze</a:t>
            </a:r>
            <a:r>
              <a:rPr lang="en-US" sz="1600" dirty="0">
                <a:solidFill>
                  <a:schemeClr val="tx1"/>
                </a:solidFill>
              </a:rPr>
              <a:t> </a:t>
            </a:r>
            <a:r>
              <a:rPr lang="en-US" sz="1600" dirty="0" err="1">
                <a:solidFill>
                  <a:schemeClr val="tx1"/>
                </a:solidFill>
              </a:rPr>
              <a:t>paşaportul</a:t>
            </a:r>
            <a:r>
              <a:rPr lang="en-US" sz="1600" dirty="0">
                <a:solidFill>
                  <a:schemeClr val="tx1"/>
                </a:solidFill>
              </a:rPr>
              <a:t> </a:t>
            </a:r>
            <a:r>
              <a:rPr lang="en-US" sz="1600" dirty="0" err="1">
                <a:solidFill>
                  <a:schemeClr val="tx1"/>
                </a:solidFill>
              </a:rPr>
              <a:t>sondei</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fişa</a:t>
            </a:r>
            <a:r>
              <a:rPr lang="en-US" sz="1600" dirty="0">
                <a:solidFill>
                  <a:schemeClr val="tx1"/>
                </a:solidFill>
              </a:rPr>
              <a:t> de </a:t>
            </a:r>
            <a:r>
              <a:rPr lang="en-US" sz="1600" dirty="0" err="1">
                <a:solidFill>
                  <a:schemeClr val="tx1"/>
                </a:solidFill>
              </a:rPr>
              <a:t>evidenţă</a:t>
            </a:r>
            <a:r>
              <a:rPr lang="en-US" sz="1600" dirty="0">
                <a:solidFill>
                  <a:schemeClr val="tx1"/>
                </a:solidFill>
              </a:rPr>
              <a:t> a </a:t>
            </a:r>
            <a:r>
              <a:rPr lang="en-US" sz="1600" dirty="0" err="1">
                <a:solidFill>
                  <a:schemeClr val="tx1"/>
                </a:solidFill>
              </a:rPr>
              <a:t>sondei</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b="1" dirty="0">
                <a:solidFill>
                  <a:schemeClr val="tx1"/>
                </a:solidFill>
              </a:rPr>
              <a:t>elaborate </a:t>
            </a:r>
            <a:r>
              <a:rPr lang="en-US" sz="1600" b="1" dirty="0" err="1">
                <a:solidFill>
                  <a:schemeClr val="tx1"/>
                </a:solidFill>
              </a:rPr>
              <a:t>în</a:t>
            </a:r>
            <a:r>
              <a:rPr lang="en-US" sz="1600" b="1" dirty="0">
                <a:solidFill>
                  <a:schemeClr val="tx1"/>
                </a:solidFill>
              </a:rPr>
              <a:t> </a:t>
            </a:r>
            <a:r>
              <a:rPr lang="en-US" sz="1600" b="1" dirty="0" err="1">
                <a:solidFill>
                  <a:schemeClr val="tx1"/>
                </a:solidFill>
              </a:rPr>
              <a:t>conformitate</a:t>
            </a:r>
            <a:r>
              <a:rPr lang="en-US" sz="1600" b="1" dirty="0">
                <a:solidFill>
                  <a:schemeClr val="tx1"/>
                </a:solidFill>
              </a:rPr>
              <a:t> cu </a:t>
            </a:r>
            <a:r>
              <a:rPr lang="en-US" sz="1600" b="1" dirty="0" err="1">
                <a:solidFill>
                  <a:schemeClr val="tx1"/>
                </a:solidFill>
              </a:rPr>
              <a:t>anexele</a:t>
            </a:r>
            <a:r>
              <a:rPr lang="en-US" sz="1600" b="1" dirty="0">
                <a:solidFill>
                  <a:schemeClr val="tx1"/>
                </a:solidFill>
              </a:rPr>
              <a:t> </a:t>
            </a:r>
            <a:r>
              <a:rPr lang="en-US" sz="1600" b="1" dirty="0" err="1">
                <a:solidFill>
                  <a:schemeClr val="tx1"/>
                </a:solidFill>
              </a:rPr>
              <a:t>nr</a:t>
            </a:r>
            <a:r>
              <a:rPr lang="en-US" sz="1600" b="1" dirty="0">
                <a:solidFill>
                  <a:schemeClr val="tx1"/>
                </a:solidFill>
              </a:rPr>
              <a:t>. 2 </a:t>
            </a:r>
            <a:r>
              <a:rPr lang="en-US" sz="1600" b="1" dirty="0" err="1">
                <a:solidFill>
                  <a:schemeClr val="tx1"/>
                </a:solidFill>
              </a:rPr>
              <a:t>şi</a:t>
            </a:r>
            <a:r>
              <a:rPr lang="en-US" sz="1600" b="1" dirty="0">
                <a:solidFill>
                  <a:schemeClr val="tx1"/>
                </a:solidFill>
              </a:rPr>
              <a:t> </a:t>
            </a:r>
            <a:r>
              <a:rPr lang="en-US" sz="1600" b="1" dirty="0" err="1">
                <a:solidFill>
                  <a:schemeClr val="tx1"/>
                </a:solidFill>
              </a:rPr>
              <a:t>nr</a:t>
            </a:r>
            <a:r>
              <a:rPr lang="en-US" sz="1600" b="1" dirty="0">
                <a:solidFill>
                  <a:schemeClr val="tx1"/>
                </a:solidFill>
              </a:rPr>
              <a:t>. 3 la </a:t>
            </a:r>
            <a:r>
              <a:rPr lang="en-US" sz="1600" b="1" dirty="0" err="1">
                <a:solidFill>
                  <a:schemeClr val="tx1"/>
                </a:solidFill>
              </a:rPr>
              <a:t>prezentul</a:t>
            </a:r>
            <a:r>
              <a:rPr lang="en-US" sz="1600" b="1" dirty="0">
                <a:solidFill>
                  <a:schemeClr val="tx1"/>
                </a:solidFill>
              </a:rPr>
              <a:t> </a:t>
            </a:r>
            <a:r>
              <a:rPr lang="en-US" sz="1600" b="1" dirty="0" err="1">
                <a:solidFill>
                  <a:schemeClr val="tx1"/>
                </a:solidFill>
              </a:rPr>
              <a:t>Regulament</a:t>
            </a:r>
            <a:r>
              <a:rPr lang="en-US" sz="1600" b="1" dirty="0">
                <a:solidFill>
                  <a:schemeClr val="tx1"/>
                </a:solidFill>
              </a:rPr>
              <a:t>.</a:t>
            </a:r>
            <a:r>
              <a:rPr lang="ro-RO" sz="1600" b="1" dirty="0">
                <a:solidFill>
                  <a:schemeClr val="tx1"/>
                </a:solidFill>
              </a:rPr>
              <a:t/>
            </a:r>
            <a:br>
              <a:rPr lang="ro-RO" sz="1600" b="1" dirty="0">
                <a:solidFill>
                  <a:schemeClr val="tx1"/>
                </a:solidFill>
              </a:rPr>
            </a:br>
            <a:r>
              <a:rPr lang="en-US" sz="1600" dirty="0">
                <a:solidFill>
                  <a:schemeClr val="tx1"/>
                </a:solidFill>
              </a:rPr>
              <a:t>36. </a:t>
            </a:r>
            <a:r>
              <a:rPr lang="en-US" sz="1600" dirty="0" err="1">
                <a:solidFill>
                  <a:schemeClr val="tx1"/>
                </a:solidFill>
              </a:rPr>
              <a:t>Persoanele</a:t>
            </a:r>
            <a:r>
              <a:rPr lang="en-US" sz="1600" dirty="0">
                <a:solidFill>
                  <a:schemeClr val="tx1"/>
                </a:solidFill>
              </a:rPr>
              <a:t> </a:t>
            </a:r>
            <a:r>
              <a:rPr lang="en-US" sz="1600" dirty="0" err="1">
                <a:solidFill>
                  <a:schemeClr val="tx1"/>
                </a:solidFill>
              </a:rPr>
              <a:t>fizice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juridice</a:t>
            </a:r>
            <a:r>
              <a:rPr lang="en-US" sz="1600" dirty="0">
                <a:solidFill>
                  <a:schemeClr val="tx1"/>
                </a:solidFill>
              </a:rPr>
              <a:t>, la </a:t>
            </a:r>
            <a:r>
              <a:rPr lang="en-US" sz="1600" dirty="0" err="1">
                <a:solidFill>
                  <a:schemeClr val="tx1"/>
                </a:solidFill>
              </a:rPr>
              <a:t>balanţa</a:t>
            </a:r>
            <a:r>
              <a:rPr lang="en-US" sz="1600" dirty="0">
                <a:solidFill>
                  <a:schemeClr val="tx1"/>
                </a:solidFill>
              </a:rPr>
              <a:t> </a:t>
            </a:r>
            <a:r>
              <a:rPr lang="en-US" sz="1600" dirty="0" err="1">
                <a:solidFill>
                  <a:schemeClr val="tx1"/>
                </a:solidFill>
              </a:rPr>
              <a:t>căror</a:t>
            </a:r>
            <a:r>
              <a:rPr lang="en-US" sz="1600" dirty="0">
                <a:solidFill>
                  <a:schemeClr val="tx1"/>
                </a:solidFill>
              </a:rPr>
              <a:t> se </a:t>
            </a:r>
            <a:r>
              <a:rPr lang="en-US" sz="1600" dirty="0" err="1">
                <a:solidFill>
                  <a:schemeClr val="tx1"/>
                </a:solidFill>
              </a:rPr>
              <a:t>află</a:t>
            </a:r>
            <a:r>
              <a:rPr lang="en-US" sz="1600" dirty="0">
                <a:solidFill>
                  <a:schemeClr val="tx1"/>
                </a:solidFill>
              </a:rPr>
              <a:t> </a:t>
            </a:r>
            <a:r>
              <a:rPr lang="en-US" sz="1600" dirty="0" err="1">
                <a:solidFill>
                  <a:schemeClr val="tx1"/>
                </a:solidFill>
              </a:rPr>
              <a:t>sonda</a:t>
            </a:r>
            <a:r>
              <a:rPr lang="en-US" sz="1600" dirty="0">
                <a:solidFill>
                  <a:schemeClr val="tx1"/>
                </a:solidFill>
              </a:rPr>
              <a:t> </a:t>
            </a:r>
            <a:r>
              <a:rPr lang="en-US" sz="1600" dirty="0" err="1">
                <a:solidFill>
                  <a:schemeClr val="tx1"/>
                </a:solidFill>
              </a:rPr>
              <a:t>arteziană</a:t>
            </a:r>
            <a:r>
              <a:rPr lang="en-US" sz="1600" dirty="0">
                <a:solidFill>
                  <a:schemeClr val="tx1"/>
                </a:solidFill>
              </a:rPr>
              <a:t>, </a:t>
            </a:r>
            <a:r>
              <a:rPr lang="en-US" sz="1600" dirty="0" err="1">
                <a:solidFill>
                  <a:schemeClr val="tx1"/>
                </a:solidFill>
              </a:rPr>
              <a:t>prezintă</a:t>
            </a:r>
            <a:r>
              <a:rPr lang="en-US" sz="1600" dirty="0">
                <a:solidFill>
                  <a:schemeClr val="tx1"/>
                </a:solidFill>
              </a:rPr>
              <a:t> </a:t>
            </a:r>
            <a:r>
              <a:rPr lang="en-US" sz="1600" dirty="0" err="1">
                <a:solidFill>
                  <a:schemeClr val="tx1"/>
                </a:solidFill>
              </a:rPr>
              <a:t>în</a:t>
            </a:r>
            <a:r>
              <a:rPr lang="en-US" sz="1600" dirty="0">
                <a:solidFill>
                  <a:schemeClr val="tx1"/>
                </a:solidFill>
              </a:rPr>
              <a:t> mod </a:t>
            </a:r>
            <a:r>
              <a:rPr lang="en-US" sz="1600" dirty="0" err="1">
                <a:solidFill>
                  <a:schemeClr val="tx1"/>
                </a:solidFill>
              </a:rPr>
              <a:t>obligatoriu</a:t>
            </a:r>
            <a:r>
              <a:rPr lang="en-US" sz="1600" dirty="0">
                <a:solidFill>
                  <a:schemeClr val="tx1"/>
                </a:solidFill>
              </a:rPr>
              <a:t>, </a:t>
            </a:r>
            <a:r>
              <a:rPr lang="en-US" sz="1600" dirty="0" err="1">
                <a:solidFill>
                  <a:schemeClr val="tx1"/>
                </a:solidFill>
              </a:rPr>
              <a:t>Fondului</a:t>
            </a:r>
            <a:r>
              <a:rPr lang="en-US" sz="1600" dirty="0">
                <a:solidFill>
                  <a:schemeClr val="tx1"/>
                </a:solidFill>
              </a:rPr>
              <a:t> de stat de </a:t>
            </a:r>
            <a:r>
              <a:rPr lang="en-US" sz="1600" dirty="0" err="1">
                <a:solidFill>
                  <a:schemeClr val="tx1"/>
                </a:solidFill>
              </a:rPr>
              <a:t>informaţii</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subsolul</a:t>
            </a:r>
            <a:r>
              <a:rPr lang="en-US" sz="1600" dirty="0">
                <a:solidFill>
                  <a:schemeClr val="tx1"/>
                </a:solidFill>
              </a:rPr>
              <a:t> din </a:t>
            </a:r>
            <a:r>
              <a:rPr lang="en-US" sz="1600" dirty="0" err="1">
                <a:solidFill>
                  <a:schemeClr val="tx1"/>
                </a:solidFill>
              </a:rPr>
              <a:t>cadrul</a:t>
            </a:r>
            <a:r>
              <a:rPr lang="en-US" sz="1600" dirty="0">
                <a:solidFill>
                  <a:schemeClr val="tx1"/>
                </a:solidFill>
              </a:rPr>
              <a:t> </a:t>
            </a:r>
            <a:r>
              <a:rPr lang="en-US" sz="1600" dirty="0" err="1">
                <a:solidFill>
                  <a:schemeClr val="tx1"/>
                </a:solidFill>
              </a:rPr>
              <a:t>Agenţiei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Geologie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Resurse</a:t>
            </a:r>
            <a:r>
              <a:rPr lang="en-US" sz="1600" dirty="0">
                <a:solidFill>
                  <a:schemeClr val="tx1"/>
                </a:solidFill>
              </a:rPr>
              <a:t> </a:t>
            </a:r>
            <a:r>
              <a:rPr lang="en-US" sz="1600" dirty="0" err="1">
                <a:solidFill>
                  <a:schemeClr val="tx1"/>
                </a:solidFill>
              </a:rPr>
              <a:t>Minerale</a:t>
            </a:r>
            <a:r>
              <a:rPr lang="en-US" sz="1600" dirty="0">
                <a:solidFill>
                  <a:schemeClr val="tx1"/>
                </a:solidFill>
              </a:rPr>
              <a:t> </a:t>
            </a:r>
            <a:r>
              <a:rPr lang="en-US" sz="1600" dirty="0" err="1">
                <a:solidFill>
                  <a:schemeClr val="tx1"/>
                </a:solidFill>
              </a:rPr>
              <a:t>fişele</a:t>
            </a:r>
            <a:r>
              <a:rPr lang="en-US" sz="1600" dirty="0">
                <a:solidFill>
                  <a:schemeClr val="tx1"/>
                </a:solidFill>
              </a:rPr>
              <a:t> de </a:t>
            </a:r>
            <a:r>
              <a:rPr lang="en-US" sz="1600" dirty="0" err="1">
                <a:solidFill>
                  <a:schemeClr val="tx1"/>
                </a:solidFill>
              </a:rPr>
              <a:t>evidenţă</a:t>
            </a:r>
            <a:r>
              <a:rPr lang="en-US" sz="1600" dirty="0">
                <a:solidFill>
                  <a:schemeClr val="tx1"/>
                </a:solidFill>
              </a:rPr>
              <a:t> a </a:t>
            </a:r>
            <a:r>
              <a:rPr lang="en-US" sz="1600" dirty="0" err="1">
                <a:solidFill>
                  <a:schemeClr val="tx1"/>
                </a:solidFill>
              </a:rPr>
              <a:t>sondei</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informaţia</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lichidarea</a:t>
            </a:r>
            <a:r>
              <a:rPr lang="en-US" sz="1600" dirty="0">
                <a:solidFill>
                  <a:schemeClr val="tx1"/>
                </a:solidFill>
              </a:rPr>
              <a:t> </a:t>
            </a:r>
            <a:r>
              <a:rPr lang="en-US" sz="1600" dirty="0" err="1">
                <a:solidFill>
                  <a:schemeClr val="tx1"/>
                </a:solidFill>
              </a:rPr>
              <a:t>sondelor</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consemnată</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actul</a:t>
            </a:r>
            <a:r>
              <a:rPr lang="en-US" sz="1600" dirty="0">
                <a:solidFill>
                  <a:schemeClr val="tx1"/>
                </a:solidFill>
              </a:rPr>
              <a:t> de </a:t>
            </a:r>
            <a:r>
              <a:rPr lang="en-US" sz="1600" dirty="0" err="1">
                <a:solidFill>
                  <a:schemeClr val="tx1"/>
                </a:solidFill>
              </a:rPr>
              <a:t>lichidare</a:t>
            </a:r>
            <a:r>
              <a:rPr lang="en-US" sz="1600" dirty="0">
                <a:solidFill>
                  <a:schemeClr val="tx1"/>
                </a:solidFill>
              </a:rPr>
              <a:t> a </a:t>
            </a:r>
            <a:r>
              <a:rPr lang="en-US" sz="1600" dirty="0" err="1">
                <a:solidFill>
                  <a:schemeClr val="tx1"/>
                </a:solidFill>
              </a:rPr>
              <a:t>sondei</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elaborat</a:t>
            </a:r>
            <a:r>
              <a:rPr lang="en-US" sz="1600" dirty="0">
                <a:solidFill>
                  <a:schemeClr val="tx1"/>
                </a:solidFill>
              </a:rPr>
              <a:t> conform </a:t>
            </a:r>
            <a:r>
              <a:rPr lang="en-US" sz="1600" dirty="0" err="1">
                <a:solidFill>
                  <a:schemeClr val="tx1"/>
                </a:solidFill>
              </a:rPr>
              <a:t>anexei</a:t>
            </a:r>
            <a:r>
              <a:rPr lang="en-US" sz="1600" dirty="0">
                <a:solidFill>
                  <a:schemeClr val="tx1"/>
                </a:solidFill>
              </a:rPr>
              <a:t> </a:t>
            </a:r>
            <a:r>
              <a:rPr lang="en-US" sz="1600" dirty="0" err="1">
                <a:solidFill>
                  <a:schemeClr val="tx1"/>
                </a:solidFill>
              </a:rPr>
              <a:t>nr</a:t>
            </a:r>
            <a:r>
              <a:rPr lang="en-US" sz="1600" dirty="0">
                <a:solidFill>
                  <a:schemeClr val="tx1"/>
                </a:solidFill>
              </a:rPr>
              <a:t>. 4 la </a:t>
            </a:r>
            <a:r>
              <a:rPr lang="en-US" sz="1600" dirty="0" err="1">
                <a:solidFill>
                  <a:schemeClr val="tx1"/>
                </a:solidFill>
              </a:rPr>
              <a:t>prezentul</a:t>
            </a:r>
            <a:r>
              <a:rPr lang="en-US" sz="1600" dirty="0">
                <a:solidFill>
                  <a:schemeClr val="tx1"/>
                </a:solidFill>
              </a:rPr>
              <a:t> </a:t>
            </a:r>
            <a:r>
              <a:rPr lang="en-US" sz="1600" dirty="0" err="1">
                <a:solidFill>
                  <a:schemeClr val="tx1"/>
                </a:solidFill>
              </a:rPr>
              <a:t>Regulament</a:t>
            </a:r>
            <a:r>
              <a:rPr lang="en-US" sz="1600" dirty="0">
                <a:solidFill>
                  <a:schemeClr val="tx1"/>
                </a:solidFill>
              </a:rPr>
              <a:t>.</a:t>
            </a:r>
            <a:br>
              <a:rPr lang="en-US" sz="1600" dirty="0">
                <a:solidFill>
                  <a:schemeClr val="tx1"/>
                </a:solidFill>
              </a:rPr>
            </a:br>
            <a:r>
              <a:rPr lang="en-US" sz="1600" dirty="0">
                <a:solidFill>
                  <a:schemeClr val="tx1"/>
                </a:solidFill>
              </a:rPr>
              <a:t>   </a:t>
            </a:r>
            <a:r>
              <a:rPr lang="en-US" sz="1600" b="1" dirty="0" err="1">
                <a:solidFill>
                  <a:schemeClr val="tx1"/>
                </a:solidFill>
              </a:rPr>
              <a:t>Anexa</a:t>
            </a:r>
            <a:r>
              <a:rPr lang="en-US" sz="1600" b="1" dirty="0">
                <a:solidFill>
                  <a:schemeClr val="tx1"/>
                </a:solidFill>
              </a:rPr>
              <a:t> nr.2</a:t>
            </a:r>
            <a:r>
              <a:rPr lang="ro-RO" sz="1600" b="1" dirty="0">
                <a:solidFill>
                  <a:schemeClr val="tx1"/>
                </a:solidFill>
              </a:rPr>
              <a:t> prevede formularul </a:t>
            </a:r>
            <a:r>
              <a:rPr lang="en-US" sz="1600" b="1" dirty="0" err="1">
                <a:solidFill>
                  <a:schemeClr val="tx1"/>
                </a:solidFill>
              </a:rPr>
              <a:t>paşaportul</a:t>
            </a:r>
            <a:r>
              <a:rPr lang="ro-RO" sz="1600" b="1" dirty="0">
                <a:solidFill>
                  <a:schemeClr val="tx1"/>
                </a:solidFill>
              </a:rPr>
              <a:t>ui</a:t>
            </a:r>
            <a:r>
              <a:rPr lang="en-US" sz="1600" b="1" dirty="0">
                <a:solidFill>
                  <a:schemeClr val="tx1"/>
                </a:solidFill>
              </a:rPr>
              <a:t> </a:t>
            </a:r>
            <a:r>
              <a:rPr lang="en-US" sz="1600" b="1" dirty="0" err="1">
                <a:solidFill>
                  <a:schemeClr val="tx1"/>
                </a:solidFill>
              </a:rPr>
              <a:t>sondei</a:t>
            </a:r>
            <a:r>
              <a:rPr lang="en-US" sz="1600" b="1" dirty="0">
                <a:solidFill>
                  <a:schemeClr val="tx1"/>
                </a:solidFill>
              </a:rPr>
              <a:t> </a:t>
            </a:r>
            <a:r>
              <a:rPr lang="en-US" sz="1600" b="1" dirty="0" err="1">
                <a:solidFill>
                  <a:schemeClr val="tx1"/>
                </a:solidFill>
              </a:rPr>
              <a:t>arteziene</a:t>
            </a:r>
            <a:r>
              <a:rPr lang="en-US" sz="1600" b="1" dirty="0">
                <a:solidFill>
                  <a:schemeClr val="tx1"/>
                </a:solidFill>
              </a:rPr>
              <a:t> </a:t>
            </a:r>
            <a:r>
              <a:rPr lang="en-US" sz="1600" b="1" dirty="0" err="1">
                <a:solidFill>
                  <a:schemeClr val="tx1"/>
                </a:solidFill>
              </a:rPr>
              <a:t>şi</a:t>
            </a:r>
            <a:r>
              <a:rPr lang="en-US" sz="1600" b="1" dirty="0">
                <a:solidFill>
                  <a:schemeClr val="tx1"/>
                </a:solidFill>
              </a:rPr>
              <a:t> </a:t>
            </a:r>
            <a:r>
              <a:rPr lang="en-US" sz="1600" b="1" dirty="0" err="1">
                <a:solidFill>
                  <a:schemeClr val="tx1"/>
                </a:solidFill>
              </a:rPr>
              <a:t>fişa</a:t>
            </a:r>
            <a:r>
              <a:rPr lang="en-US" sz="1600" b="1" dirty="0">
                <a:solidFill>
                  <a:schemeClr val="tx1"/>
                </a:solidFill>
              </a:rPr>
              <a:t> de </a:t>
            </a:r>
            <a:r>
              <a:rPr lang="ro-RO" sz="1600" b="1" dirty="0">
                <a:solidFill>
                  <a:schemeClr val="tx1"/>
                </a:solidFill>
              </a:rPr>
              <a:t> e</a:t>
            </a:r>
            <a:r>
              <a:rPr lang="en-US" sz="1600" b="1" dirty="0" err="1">
                <a:solidFill>
                  <a:schemeClr val="tx1"/>
                </a:solidFill>
              </a:rPr>
              <a:t>videnţă</a:t>
            </a:r>
            <a:r>
              <a:rPr lang="en-US" sz="1600" b="1" dirty="0">
                <a:solidFill>
                  <a:schemeClr val="tx1"/>
                </a:solidFill>
              </a:rPr>
              <a:t> a </a:t>
            </a:r>
            <a:r>
              <a:rPr lang="en-US" sz="1600" b="1" dirty="0" err="1">
                <a:solidFill>
                  <a:schemeClr val="tx1"/>
                </a:solidFill>
              </a:rPr>
              <a:t>sondei</a:t>
            </a:r>
            <a:r>
              <a:rPr lang="en-US" sz="1600" b="1" dirty="0">
                <a:solidFill>
                  <a:schemeClr val="tx1"/>
                </a:solidFill>
              </a:rPr>
              <a:t> </a:t>
            </a:r>
            <a:r>
              <a:rPr lang="en-US" sz="1600" b="1" dirty="0" err="1">
                <a:solidFill>
                  <a:schemeClr val="tx1"/>
                </a:solidFill>
              </a:rPr>
              <a:t>arteziene</a:t>
            </a:r>
            <a:r>
              <a:rPr lang="en-US" sz="1600" b="1" dirty="0">
                <a:solidFill>
                  <a:schemeClr val="tx1"/>
                </a:solidFill>
              </a:rPr>
              <a:t>, elaborate </a:t>
            </a:r>
            <a:r>
              <a:rPr lang="en-US" sz="1600" b="1" dirty="0" err="1">
                <a:solidFill>
                  <a:schemeClr val="tx1"/>
                </a:solidFill>
              </a:rPr>
              <a:t>în</a:t>
            </a:r>
            <a:r>
              <a:rPr lang="en-US" sz="1600" b="1" dirty="0">
                <a:solidFill>
                  <a:schemeClr val="tx1"/>
                </a:solidFill>
              </a:rPr>
              <a:t> </a:t>
            </a:r>
            <a:r>
              <a:rPr lang="en-US" sz="1600" b="1" dirty="0" err="1">
                <a:solidFill>
                  <a:schemeClr val="tx1"/>
                </a:solidFill>
              </a:rPr>
              <a:t>conformitate</a:t>
            </a:r>
            <a:r>
              <a:rPr lang="en-US" sz="1600" b="1" dirty="0">
                <a:solidFill>
                  <a:schemeClr val="tx1"/>
                </a:solidFill>
              </a:rPr>
              <a:t> cu </a:t>
            </a:r>
            <a:r>
              <a:rPr lang="en-US" sz="1600" b="1" dirty="0" err="1">
                <a:solidFill>
                  <a:schemeClr val="tx1"/>
                </a:solidFill>
              </a:rPr>
              <a:t>anexele</a:t>
            </a:r>
            <a:r>
              <a:rPr lang="en-US" sz="1600" b="1" dirty="0">
                <a:solidFill>
                  <a:schemeClr val="tx1"/>
                </a:solidFill>
              </a:rPr>
              <a:t> </a:t>
            </a:r>
            <a:r>
              <a:rPr lang="en-US" sz="1600" b="1" dirty="0" err="1">
                <a:solidFill>
                  <a:schemeClr val="tx1"/>
                </a:solidFill>
              </a:rPr>
              <a:t>nr</a:t>
            </a:r>
            <a:r>
              <a:rPr lang="en-US" sz="1600" b="1" dirty="0">
                <a:solidFill>
                  <a:schemeClr val="tx1"/>
                </a:solidFill>
              </a:rPr>
              <a:t>. 2 </a:t>
            </a:r>
            <a:r>
              <a:rPr lang="en-US" sz="1600" b="1" dirty="0" err="1">
                <a:solidFill>
                  <a:schemeClr val="tx1"/>
                </a:solidFill>
              </a:rPr>
              <a:t>şi</a:t>
            </a:r>
            <a:r>
              <a:rPr lang="en-US" sz="1600" b="1" dirty="0">
                <a:solidFill>
                  <a:schemeClr val="tx1"/>
                </a:solidFill>
              </a:rPr>
              <a:t> </a:t>
            </a:r>
            <a:r>
              <a:rPr lang="en-US" sz="1600" b="1" dirty="0" err="1">
                <a:solidFill>
                  <a:schemeClr val="tx1"/>
                </a:solidFill>
              </a:rPr>
              <a:t>nr</a:t>
            </a:r>
            <a:r>
              <a:rPr lang="en-US" sz="1600" b="1" dirty="0">
                <a:solidFill>
                  <a:schemeClr val="tx1"/>
                </a:solidFill>
              </a:rPr>
              <a:t>. 3 la </a:t>
            </a:r>
            <a:r>
              <a:rPr lang="en-US" sz="1600" b="1" dirty="0" err="1">
                <a:solidFill>
                  <a:schemeClr val="tx1"/>
                </a:solidFill>
              </a:rPr>
              <a:t>prezentul</a:t>
            </a:r>
            <a:r>
              <a:rPr lang="en-US" sz="1600" b="1" dirty="0">
                <a:solidFill>
                  <a:schemeClr val="tx1"/>
                </a:solidFill>
              </a:rPr>
              <a:t> </a:t>
            </a:r>
            <a:r>
              <a:rPr lang="en-US" sz="1600" b="1" dirty="0" err="1">
                <a:solidFill>
                  <a:schemeClr val="tx1"/>
                </a:solidFill>
              </a:rPr>
              <a:t>Regulament</a:t>
            </a:r>
            <a:r>
              <a:rPr lang="en-US" sz="1600" b="1" dirty="0">
                <a:solidFill>
                  <a:schemeClr val="tx1"/>
                </a:solidFill>
              </a:rPr>
              <a:t>.</a:t>
            </a:r>
            <a:r>
              <a:rPr lang="ro-RO" sz="1600" b="1" dirty="0">
                <a:solidFill>
                  <a:schemeClr val="tx1"/>
                </a:solidFill>
              </a:rPr>
              <a:t/>
            </a:r>
            <a:br>
              <a:rPr lang="ro-RO" sz="1600" b="1" dirty="0">
                <a:solidFill>
                  <a:schemeClr val="tx1"/>
                </a:solidFill>
              </a:rPr>
            </a:br>
            <a:r>
              <a:rPr lang="ro-RO" sz="1600" b="1" dirty="0">
                <a:solidFill>
                  <a:schemeClr val="tx1"/>
                </a:solidFill>
              </a:rPr>
              <a:t> Concomitent sunt stipulate și </a:t>
            </a:r>
            <a:r>
              <a:rPr lang="ro-RO" sz="1600" b="1" cap="all" dirty="0">
                <a:solidFill>
                  <a:schemeClr val="tx1"/>
                </a:solidFill>
              </a:rPr>
              <a:t>Reguli şi recomandări generale de exploatare a sondei arteziene, RESPECTIV:</a:t>
            </a:r>
            <a:br>
              <a:rPr lang="ro-RO" sz="1600" b="1" cap="all" dirty="0">
                <a:solidFill>
                  <a:schemeClr val="tx1"/>
                </a:solidFill>
              </a:rPr>
            </a:br>
            <a:r>
              <a:rPr lang="ro-RO" sz="1600" cap="all" dirty="0">
                <a:solidFill>
                  <a:schemeClr val="tx1"/>
                </a:solidFill>
              </a:rPr>
              <a:t>1</a:t>
            </a:r>
            <a:r>
              <a:rPr lang="ro-RO" sz="1600" dirty="0">
                <a:solidFill>
                  <a:schemeClr val="tx1"/>
                </a:solidFill>
              </a:rPr>
              <a:t>. Este necesar ca sonda să fie utilată cu instalaţia de pompare a apei de tipul şi marca recomandată în paşaportul tehnic al sondei. </a:t>
            </a:r>
            <a:r>
              <a:rPr lang="en-US" sz="1600" dirty="0">
                <a:solidFill>
                  <a:schemeClr val="tx1"/>
                </a:solidFill>
              </a:rPr>
              <a:t/>
            </a:r>
            <a:br>
              <a:rPr lang="en-US" sz="1600" dirty="0">
                <a:solidFill>
                  <a:schemeClr val="tx1"/>
                </a:solidFill>
              </a:rPr>
            </a:br>
            <a:r>
              <a:rPr lang="ro-RO" sz="1600" dirty="0">
                <a:solidFill>
                  <a:schemeClr val="tx1"/>
                </a:solidFill>
              </a:rPr>
              <a:t>2. Capacitatea pompei nu trebuie să depăşească debitul maximal al sondei indicat în recomandări. Depăşirea debitului poate conduce la ieşirea din funcţiune a sondei. </a:t>
            </a:r>
            <a:r>
              <a:rPr lang="en-US" sz="1600" dirty="0">
                <a:solidFill>
                  <a:schemeClr val="tx1"/>
                </a:solidFill>
              </a:rPr>
              <a:t/>
            </a:r>
            <a:br>
              <a:rPr lang="en-US" sz="1600" dirty="0">
                <a:solidFill>
                  <a:schemeClr val="tx1"/>
                </a:solidFill>
              </a:rPr>
            </a:br>
            <a:r>
              <a:rPr lang="ro-RO" sz="1600" dirty="0">
                <a:solidFill>
                  <a:schemeClr val="tx1"/>
                </a:solidFill>
              </a:rPr>
              <a:t>3. În cazul apariţiei nisipului sau sporirii turbidităţii în timpul pompării, trebuie treptat de încetinit productivitatea sondei pînă la neutralizarea impurităţilor din apă.</a:t>
            </a: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80732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21032" y="1532623"/>
            <a:ext cx="8839199" cy="4747325"/>
          </a:xfrm>
        </p:spPr>
        <p:txBody>
          <a:bodyPr/>
          <a:lstStyle/>
          <a:p>
            <a:r>
              <a:rPr lang="ro-RO" sz="1600" dirty="0">
                <a:solidFill>
                  <a:schemeClr val="tx1"/>
                </a:solidFill>
              </a:rPr>
              <a:t>4. În cazul persistării continue a turbidităţii şi nisipului în apă este necesar să se întrerupă pomparea apei şi să se adreseze la o organizaţie specializată în domeniul forării şi reparaţiei sondelor</a:t>
            </a:r>
            <a:br>
              <a:rPr lang="ro-RO" sz="1600" dirty="0">
                <a:solidFill>
                  <a:schemeClr val="tx1"/>
                </a:solidFill>
              </a:rPr>
            </a:br>
            <a:r>
              <a:rPr lang="ro-RO" sz="1600" dirty="0">
                <a:solidFill>
                  <a:schemeClr val="tx1"/>
                </a:solidFill>
              </a:rPr>
              <a:t>5. Nu se recomandă să se efectueze des conectarea şi deconectarea pompei. Aceasta poate conduce la ieşirea din funcţiune a instalaţiei de pompare şi a sondei.  </a:t>
            </a:r>
            <a:br>
              <a:rPr lang="ro-RO" sz="1600" dirty="0">
                <a:solidFill>
                  <a:schemeClr val="tx1"/>
                </a:solidFill>
              </a:rPr>
            </a:br>
            <a:r>
              <a:rPr lang="ro-RO" sz="1600" dirty="0">
                <a:solidFill>
                  <a:schemeClr val="tx1"/>
                </a:solidFill>
              </a:rPr>
              <a:t>6. Se recomandă periodic să se efecteze măsurări ale nivelului static şi dinamic al apei în fîntîni arteziene, precum şi a capacităţii pompei, schimbările căreia pot apărea în urma înnămolirii sondei sau încălcării integrităţii coloanei de tubaj. </a:t>
            </a:r>
            <a:br>
              <a:rPr lang="ro-RO" sz="1600" dirty="0">
                <a:solidFill>
                  <a:schemeClr val="tx1"/>
                </a:solidFill>
              </a:rPr>
            </a:br>
            <a:r>
              <a:rPr lang="ro-RO" sz="1600" dirty="0">
                <a:solidFill>
                  <a:schemeClr val="tx1"/>
                </a:solidFill>
              </a:rPr>
              <a:t>7. În cazul întreruperii funcţionării sondei este necesar să se verifice funcţionalitatea pompei şi numai după aceasta se verifică funcţionalitatea sondei.</a:t>
            </a:r>
            <a:r>
              <a:rPr lang="en-US" sz="1600" dirty="0">
                <a:solidFill>
                  <a:schemeClr val="tx1"/>
                </a:solidFill>
              </a:rPr>
              <a:t/>
            </a:r>
            <a:br>
              <a:rPr lang="en-US" sz="1600" dirty="0">
                <a:solidFill>
                  <a:schemeClr val="tx1"/>
                </a:solidFill>
              </a:rPr>
            </a:br>
            <a:r>
              <a:rPr lang="ro-RO" sz="1600" dirty="0">
                <a:solidFill>
                  <a:schemeClr val="tx1"/>
                </a:solidFill>
              </a:rPr>
              <a:t>8. În cazul ieşirii din funcţiune a sondei sau instalaţiei de pompare este necesar să se adreseze la organizaţia care se ocupă de forarea şi montarea instalaţiei de pompare. </a:t>
            </a:r>
            <a:r>
              <a:rPr lang="en-US" sz="1600" dirty="0">
                <a:solidFill>
                  <a:schemeClr val="tx1"/>
                </a:solidFill>
              </a:rPr>
              <a:t/>
            </a:r>
            <a:br>
              <a:rPr lang="en-US" sz="1600" dirty="0">
                <a:solidFill>
                  <a:schemeClr val="tx1"/>
                </a:solidFill>
              </a:rPr>
            </a:br>
            <a:r>
              <a:rPr lang="ro-RO" sz="1600" dirty="0">
                <a:solidFill>
                  <a:schemeClr val="tx1"/>
                </a:solidFill>
              </a:rPr>
              <a:t>9. În timpul exploatării este necesar să se preleveze probe de apă pentru efectuarea analizei bacteriologice şi chimice, în conformitate cu programele de monitorizare. </a:t>
            </a:r>
            <a:r>
              <a:rPr lang="en-US" sz="1600" dirty="0">
                <a:solidFill>
                  <a:schemeClr val="tx1"/>
                </a:solidFill>
              </a:rPr>
              <a:t/>
            </a:r>
            <a:br>
              <a:rPr lang="en-US" sz="1600" dirty="0">
                <a:solidFill>
                  <a:schemeClr val="tx1"/>
                </a:solidFill>
              </a:rPr>
            </a:br>
            <a:r>
              <a:rPr lang="ro-RO" sz="1600" dirty="0">
                <a:solidFill>
                  <a:schemeClr val="tx1"/>
                </a:solidFill>
              </a:rPr>
              <a:t>10. În scopul evitării pătrunderii în sondele arteziene a impurificărilor de suprafaţă, în jurul sondei trebuie să fie respectată zona de protecţie sanitară.</a:t>
            </a:r>
            <a:r>
              <a:rPr lang="en-US" sz="1600" dirty="0">
                <a:solidFill>
                  <a:schemeClr val="tx1"/>
                </a:solidFill>
              </a:rPr>
              <a:t/>
            </a:r>
            <a:br>
              <a:rPr lang="en-US" sz="1600" dirty="0">
                <a:solidFill>
                  <a:schemeClr val="tx1"/>
                </a:solidFill>
              </a:rPr>
            </a:br>
            <a:r>
              <a:rPr lang="ro-RO" sz="1600" dirty="0">
                <a:solidFill>
                  <a:schemeClr val="tx1"/>
                </a:solidFill>
              </a:rPr>
              <a:t> 11. Înlocuirea instalaţiei de pompare, reparaţia sondei, precum şi schimbarea construcţiei sondei, adîncimea, debitul şi alţi indicatori după reparare se introduc în paşaportul sondei în tabelul de evidenţă a stării sondei arteziene. </a:t>
            </a:r>
            <a:r>
              <a:rPr lang="en-US" sz="1600" dirty="0">
                <a:solidFill>
                  <a:schemeClr val="tx1"/>
                </a:solidFill>
              </a:rPr>
              <a:t/>
            </a:r>
            <a:br>
              <a:rPr lang="en-US" sz="1600" dirty="0">
                <a:solidFill>
                  <a:schemeClr val="tx1"/>
                </a:solidFill>
              </a:rPr>
            </a:br>
            <a:r>
              <a:rPr lang="en-US" sz="1600" dirty="0">
                <a:solidFill>
                  <a:schemeClr val="tx1"/>
                </a:solidFill>
              </a:rPr>
              <a:t> </a:t>
            </a:r>
            <a:br>
              <a:rPr lang="en-US" sz="1600" dirty="0">
                <a:solidFill>
                  <a:schemeClr val="tx1"/>
                </a:solidFill>
              </a:rPr>
            </a:b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58168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21032" y="1532623"/>
            <a:ext cx="8839199" cy="4747325"/>
          </a:xfrm>
        </p:spPr>
        <p:txBody>
          <a:bodyPr/>
          <a:lstStyle/>
          <a:p>
            <a:r>
              <a:rPr lang="ro-RO" sz="1600" dirty="0">
                <a:solidFill>
                  <a:schemeClr val="tx1"/>
                </a:solidFill>
              </a:rPr>
              <a:t>12. Sonda trebuie să se exploateze sub supravegherea sistematică  a  serviciului supraveghere mecanică a întreprinderii, sau a altor persoane responsabile, la indicaţiile conducătorului întreprinderii, cu completarea obligatorie a jurnalului de exploatare.  </a:t>
            </a:r>
            <a:r>
              <a:rPr lang="en-US" sz="1600" dirty="0">
                <a:solidFill>
                  <a:schemeClr val="tx1"/>
                </a:solidFill>
              </a:rPr>
              <a:t/>
            </a:r>
            <a:br>
              <a:rPr lang="en-US" sz="1600" dirty="0">
                <a:solidFill>
                  <a:schemeClr val="tx1"/>
                </a:solidFill>
              </a:rPr>
            </a:br>
            <a:r>
              <a:rPr lang="ro-RO" sz="1600" dirty="0">
                <a:solidFill>
                  <a:schemeClr val="tx1"/>
                </a:solidFill>
              </a:rPr>
              <a:t>13. Dacă sondele arteziene nu dispun de instalaţia de pompare, gura sondei trebuie închisă sigur cu  un capac special sau să fie sudată şi betonată în scopul evitării pătrunderii în coloana de tubaj a obiectelor străine. </a:t>
            </a:r>
            <a:r>
              <a:rPr lang="en-US" sz="1600" dirty="0">
                <a:solidFill>
                  <a:schemeClr val="tx1"/>
                </a:solidFill>
              </a:rPr>
              <a:t/>
            </a:r>
            <a:br>
              <a:rPr lang="en-US" sz="1600" dirty="0">
                <a:solidFill>
                  <a:schemeClr val="tx1"/>
                </a:solidFill>
              </a:rPr>
            </a:br>
            <a:r>
              <a:rPr lang="en-US" sz="1600" dirty="0">
                <a:solidFill>
                  <a:schemeClr val="tx1"/>
                </a:solidFill>
              </a:rPr>
              <a:t> </a:t>
            </a:r>
            <a:br>
              <a:rPr lang="en-US" sz="1600" dirty="0">
                <a:solidFill>
                  <a:schemeClr val="tx1"/>
                </a:solidFill>
              </a:rPr>
            </a:b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28701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21032" y="1532623"/>
            <a:ext cx="8839199" cy="4747325"/>
          </a:xfrm>
        </p:spPr>
        <p:txBody>
          <a:bodyPr/>
          <a:lstStyle/>
          <a:p>
            <a:r>
              <a:rPr lang="en-US" sz="1600" dirty="0">
                <a:solidFill>
                  <a:schemeClr val="tx1"/>
                </a:solidFill>
              </a:rPr>
              <a:t>    </a:t>
            </a:r>
            <a:r>
              <a:rPr lang="ro-RO" sz="1600" dirty="0">
                <a:solidFill>
                  <a:schemeClr val="tx1"/>
                </a:solidFill>
              </a:rPr>
              <a:t/>
            </a:r>
            <a:br>
              <a:rPr lang="ro-RO" sz="1600" dirty="0">
                <a:solidFill>
                  <a:schemeClr val="tx1"/>
                </a:solidFill>
              </a:rPr>
            </a:br>
            <a:r>
              <a:rPr lang="ro-RO" sz="1600" b="1" dirty="0">
                <a:solidFill>
                  <a:schemeClr val="tx1"/>
                </a:solidFill>
              </a:rPr>
              <a:t>Anexa 4 prevede forma ACTULUI privind efectuarea lucrărilor de lichidare a sondelor</a:t>
            </a:r>
            <a:r>
              <a:rPr lang="en-US" sz="1600" dirty="0">
                <a:solidFill>
                  <a:schemeClr val="tx1"/>
                </a:solidFill>
              </a:rPr>
              <a:t/>
            </a:r>
            <a:br>
              <a:rPr lang="en-US" sz="1600" dirty="0">
                <a:solidFill>
                  <a:schemeClr val="tx1"/>
                </a:solidFill>
              </a:rPr>
            </a:br>
            <a:r>
              <a:rPr lang="ro-RO" sz="1600" dirty="0">
                <a:solidFill>
                  <a:schemeClr val="tx1"/>
                </a:solidFill>
              </a:rPr>
              <a:t/>
            </a:r>
            <a:br>
              <a:rPr lang="ro-RO" sz="1600" dirty="0">
                <a:solidFill>
                  <a:schemeClr val="tx1"/>
                </a:solidFill>
              </a:rPr>
            </a:br>
            <a:r>
              <a:rPr lang="en-US" sz="1600" dirty="0">
                <a:solidFill>
                  <a:schemeClr val="tx1"/>
                </a:solidFill>
              </a:rPr>
              <a:t>37. </a:t>
            </a:r>
            <a:r>
              <a:rPr lang="en-US" sz="1600" dirty="0" err="1">
                <a:solidFill>
                  <a:schemeClr val="tx1"/>
                </a:solidFill>
              </a:rPr>
              <a:t>Sondele</a:t>
            </a:r>
            <a:r>
              <a:rPr lang="en-US" sz="1600" dirty="0">
                <a:solidFill>
                  <a:schemeClr val="tx1"/>
                </a:solidFill>
              </a:rPr>
              <a:t> de </a:t>
            </a:r>
            <a:r>
              <a:rPr lang="en-US" sz="1600" dirty="0" err="1">
                <a:solidFill>
                  <a:schemeClr val="tx1"/>
                </a:solidFill>
              </a:rPr>
              <a:t>exploatare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explorare</a:t>
            </a:r>
            <a:r>
              <a:rPr lang="en-US" sz="1600" dirty="0">
                <a:solidFill>
                  <a:schemeClr val="tx1"/>
                </a:solidFill>
              </a:rPr>
              <a:t>, din care </a:t>
            </a:r>
            <a:r>
              <a:rPr lang="en-US" sz="1600" dirty="0" err="1">
                <a:solidFill>
                  <a:schemeClr val="tx1"/>
                </a:solidFill>
              </a:rPr>
              <a:t>apa</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izvorăşte</a:t>
            </a:r>
            <a:r>
              <a:rPr lang="en-US" sz="1600" dirty="0">
                <a:solidFill>
                  <a:schemeClr val="tx1"/>
                </a:solidFill>
              </a:rPr>
              <a:t> la </a:t>
            </a:r>
            <a:r>
              <a:rPr lang="en-US" sz="1600" dirty="0" err="1">
                <a:solidFill>
                  <a:schemeClr val="tx1"/>
                </a:solidFill>
              </a:rPr>
              <a:t>suprafaţă</a:t>
            </a:r>
            <a:r>
              <a:rPr lang="en-US" sz="1600" dirty="0">
                <a:solidFill>
                  <a:schemeClr val="tx1"/>
                </a:solidFill>
              </a:rPr>
              <a:t>, se </a:t>
            </a:r>
            <a:r>
              <a:rPr lang="en-US" sz="1600" dirty="0" err="1">
                <a:solidFill>
                  <a:schemeClr val="tx1"/>
                </a:solidFill>
              </a:rPr>
              <a:t>dotează</a:t>
            </a:r>
            <a:r>
              <a:rPr lang="en-US" sz="1600" dirty="0">
                <a:solidFill>
                  <a:schemeClr val="tx1"/>
                </a:solidFill>
              </a:rPr>
              <a:t> cu </a:t>
            </a:r>
            <a:r>
              <a:rPr lang="en-US" sz="1600" dirty="0" err="1">
                <a:solidFill>
                  <a:schemeClr val="tx1"/>
                </a:solidFill>
              </a:rPr>
              <a:t>instalaţii</a:t>
            </a:r>
            <a:r>
              <a:rPr lang="en-US" sz="1600" dirty="0">
                <a:solidFill>
                  <a:schemeClr val="tx1"/>
                </a:solidFill>
              </a:rPr>
              <a:t> de </a:t>
            </a:r>
            <a:r>
              <a:rPr lang="en-US" sz="1600" dirty="0" err="1">
                <a:solidFill>
                  <a:schemeClr val="tx1"/>
                </a:solidFill>
              </a:rPr>
              <a:t>închidere</a:t>
            </a:r>
            <a:r>
              <a:rPr lang="en-US" sz="1600" dirty="0">
                <a:solidFill>
                  <a:schemeClr val="tx1"/>
                </a:solidFill>
              </a:rPr>
              <a:t> (</a:t>
            </a:r>
            <a:r>
              <a:rPr lang="en-US" sz="1600" dirty="0" err="1">
                <a:solidFill>
                  <a:schemeClr val="tx1"/>
                </a:solidFill>
              </a:rPr>
              <a:t>robinete</a:t>
            </a:r>
            <a:r>
              <a:rPr lang="en-US" sz="1600" dirty="0">
                <a:solidFill>
                  <a:schemeClr val="tx1"/>
                </a:solidFill>
              </a:rPr>
              <a:t> </a:t>
            </a:r>
            <a:r>
              <a:rPr lang="en-US" sz="1600" dirty="0" err="1">
                <a:solidFill>
                  <a:schemeClr val="tx1"/>
                </a:solidFill>
              </a:rPr>
              <a:t>ş.a</a:t>
            </a:r>
            <a:r>
              <a:rPr lang="en-US" sz="1600" dirty="0">
                <a:solidFill>
                  <a:schemeClr val="tx1"/>
                </a:solidFill>
              </a:rPr>
              <a:t>.) </a:t>
            </a:r>
            <a:r>
              <a:rPr lang="en-US" sz="1600" dirty="0" err="1">
                <a:solidFill>
                  <a:schemeClr val="tx1"/>
                </a:solidFill>
              </a:rPr>
              <a:t>şi</a:t>
            </a:r>
            <a:r>
              <a:rPr lang="en-US" sz="1600" dirty="0">
                <a:solidFill>
                  <a:schemeClr val="tx1"/>
                </a:solidFill>
              </a:rPr>
              <a:t> cu </a:t>
            </a:r>
            <a:r>
              <a:rPr lang="en-US" sz="1600" dirty="0" err="1">
                <a:solidFill>
                  <a:schemeClr val="tx1"/>
                </a:solidFill>
              </a:rPr>
              <a:t>dispozitive</a:t>
            </a:r>
            <a:r>
              <a:rPr lang="en-US" sz="1600" dirty="0">
                <a:solidFill>
                  <a:schemeClr val="tx1"/>
                </a:solidFill>
              </a:rPr>
              <a:t> de </a:t>
            </a:r>
            <a:r>
              <a:rPr lang="en-US" sz="1600" dirty="0" err="1">
                <a:solidFill>
                  <a:schemeClr val="tx1"/>
                </a:solidFill>
              </a:rPr>
              <a:t>măsurare</a:t>
            </a:r>
            <a:r>
              <a:rPr lang="en-US" sz="1600" dirty="0">
                <a:solidFill>
                  <a:schemeClr val="tx1"/>
                </a:solidFill>
              </a:rPr>
              <a:t> a </a:t>
            </a:r>
            <a:r>
              <a:rPr lang="en-US" sz="1600" dirty="0" err="1">
                <a:solidFill>
                  <a:schemeClr val="tx1"/>
                </a:solidFill>
              </a:rPr>
              <a:t>presiunii</a:t>
            </a:r>
            <a:r>
              <a:rPr lang="en-US" sz="1600" dirty="0">
                <a:solidFill>
                  <a:schemeClr val="tx1"/>
                </a:solidFill>
              </a:rPr>
              <a:t> </a:t>
            </a:r>
            <a:r>
              <a:rPr lang="en-US" sz="1600" dirty="0" err="1">
                <a:solidFill>
                  <a:schemeClr val="tx1"/>
                </a:solidFill>
              </a:rPr>
              <a:t>manometrice</a:t>
            </a:r>
            <a:r>
              <a:rPr lang="en-US" sz="1600" dirty="0">
                <a:solidFill>
                  <a:schemeClr val="tx1"/>
                </a:solidFill>
              </a:rPr>
              <a:t>.</a:t>
            </a:r>
            <a:br>
              <a:rPr lang="en-US"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38. </a:t>
            </a:r>
            <a:r>
              <a:rPr lang="en-US" sz="1600" dirty="0" err="1">
                <a:solidFill>
                  <a:schemeClr val="tx1"/>
                </a:solidFill>
              </a:rPr>
              <a:t>Proiectele</a:t>
            </a:r>
            <a:r>
              <a:rPr lang="en-US" sz="1600" dirty="0">
                <a:solidFill>
                  <a:schemeClr val="tx1"/>
                </a:solidFill>
              </a:rPr>
              <a:t> de </a:t>
            </a:r>
            <a:r>
              <a:rPr lang="en-US" sz="1600" dirty="0" err="1">
                <a:solidFill>
                  <a:schemeClr val="tx1"/>
                </a:solidFill>
              </a:rPr>
              <a:t>forare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lichidare</a:t>
            </a:r>
            <a:r>
              <a:rPr lang="en-US" sz="1600" dirty="0">
                <a:solidFill>
                  <a:schemeClr val="tx1"/>
                </a:solidFill>
              </a:rPr>
              <a:t> a </a:t>
            </a:r>
            <a:r>
              <a:rPr lang="en-US" sz="1600" dirty="0" err="1">
                <a:solidFill>
                  <a:schemeClr val="tx1"/>
                </a:solidFill>
              </a:rPr>
              <a:t>sondelor</a:t>
            </a:r>
            <a:r>
              <a:rPr lang="en-US" sz="1600" dirty="0">
                <a:solidFill>
                  <a:schemeClr val="tx1"/>
                </a:solidFill>
              </a:rPr>
              <a:t> </a:t>
            </a:r>
            <a:r>
              <a:rPr lang="en-US" sz="1600" dirty="0" err="1">
                <a:solidFill>
                  <a:schemeClr val="tx1"/>
                </a:solidFill>
              </a:rPr>
              <a:t>arteziene</a:t>
            </a:r>
            <a:r>
              <a:rPr lang="en-US" sz="1600" dirty="0">
                <a:solidFill>
                  <a:schemeClr val="tx1"/>
                </a:solidFill>
              </a:rPr>
              <a:t> se </a:t>
            </a:r>
            <a:r>
              <a:rPr lang="en-US" sz="1600" dirty="0" err="1">
                <a:solidFill>
                  <a:schemeClr val="tx1"/>
                </a:solidFill>
              </a:rPr>
              <a:t>coordonează</a:t>
            </a:r>
            <a:r>
              <a:rPr lang="en-US" sz="1600" dirty="0">
                <a:solidFill>
                  <a:schemeClr val="tx1"/>
                </a:solidFill>
              </a:rPr>
              <a:t>, </a:t>
            </a:r>
            <a:r>
              <a:rPr lang="en-US" sz="1600" dirty="0" err="1">
                <a:solidFill>
                  <a:schemeClr val="tx1"/>
                </a:solidFill>
              </a:rPr>
              <a:t>în</a:t>
            </a:r>
            <a:r>
              <a:rPr lang="en-US" sz="1600" dirty="0">
                <a:solidFill>
                  <a:schemeClr val="tx1"/>
                </a:solidFill>
              </a:rPr>
              <a:t> mod </a:t>
            </a:r>
            <a:r>
              <a:rPr lang="en-US" sz="1600" dirty="0" err="1">
                <a:solidFill>
                  <a:schemeClr val="tx1"/>
                </a:solidFill>
              </a:rPr>
              <a:t>obligatoriu</a:t>
            </a:r>
            <a:r>
              <a:rPr lang="en-US" sz="1600" dirty="0">
                <a:solidFill>
                  <a:schemeClr val="tx1"/>
                </a:solidFill>
              </a:rPr>
              <a:t>, cu </a:t>
            </a:r>
            <a:r>
              <a:rPr lang="en-US" sz="1600" dirty="0" err="1">
                <a:solidFill>
                  <a:schemeClr val="tx1"/>
                </a:solidFill>
              </a:rPr>
              <a:t>Agenţia</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Geologie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Resurse</a:t>
            </a:r>
            <a:r>
              <a:rPr lang="en-US" sz="1600" dirty="0">
                <a:solidFill>
                  <a:schemeClr val="tx1"/>
                </a:solidFill>
              </a:rPr>
              <a:t> </a:t>
            </a:r>
            <a:r>
              <a:rPr lang="en-US" sz="1600" dirty="0" err="1">
                <a:solidFill>
                  <a:schemeClr val="tx1"/>
                </a:solidFill>
              </a:rPr>
              <a:t>Minerale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articolului</a:t>
            </a:r>
            <a:r>
              <a:rPr lang="en-US" sz="1600" dirty="0">
                <a:solidFill>
                  <a:schemeClr val="tx1"/>
                </a:solidFill>
              </a:rPr>
              <a:t> 11 al </a:t>
            </a:r>
            <a:r>
              <a:rPr lang="en-US" sz="1600" dirty="0" err="1">
                <a:solidFill>
                  <a:schemeClr val="tx1"/>
                </a:solidFill>
              </a:rPr>
              <a:t>Codului</a:t>
            </a:r>
            <a:r>
              <a:rPr lang="en-US" sz="1600" dirty="0">
                <a:solidFill>
                  <a:schemeClr val="tx1"/>
                </a:solidFill>
              </a:rPr>
              <a:t> </a:t>
            </a:r>
            <a:r>
              <a:rPr lang="en-US" sz="1600" dirty="0" err="1">
                <a:solidFill>
                  <a:schemeClr val="tx1"/>
                </a:solidFill>
              </a:rPr>
              <a:t>subsolului</a:t>
            </a:r>
            <a:r>
              <a:rPr lang="en-US" sz="1600" dirty="0">
                <a:solidFill>
                  <a:schemeClr val="tx1"/>
                </a:solidFill>
              </a:rPr>
              <a:t> nr.3-XVI din 2 </a:t>
            </a:r>
            <a:r>
              <a:rPr lang="en-US" sz="1600" dirty="0" err="1">
                <a:solidFill>
                  <a:schemeClr val="tx1"/>
                </a:solidFill>
              </a:rPr>
              <a:t>februarie</a:t>
            </a:r>
            <a:r>
              <a:rPr lang="en-US" sz="1600" dirty="0">
                <a:solidFill>
                  <a:schemeClr val="tx1"/>
                </a:solidFill>
              </a:rPr>
              <a:t> 2009.</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5837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just"/>
            <a:r>
              <a:rPr lang="ro-RO" sz="1600" dirty="0">
                <a:solidFill>
                  <a:schemeClr val="tx1"/>
                </a:solidFill>
              </a:rPr>
              <a:t>39. S</a:t>
            </a:r>
            <a:r>
              <a:rPr lang="en-US" sz="1600" dirty="0">
                <a:solidFill>
                  <a:schemeClr val="tx1"/>
                </a:solidFill>
              </a:rPr>
              <a:t>e </a:t>
            </a:r>
            <a:r>
              <a:rPr lang="en-US" sz="1600" dirty="0" err="1">
                <a:solidFill>
                  <a:schemeClr val="tx1"/>
                </a:solidFill>
              </a:rPr>
              <a:t>permite</a:t>
            </a:r>
            <a:r>
              <a:rPr lang="en-US" sz="1600" dirty="0">
                <a:solidFill>
                  <a:schemeClr val="tx1"/>
                </a:solidFill>
              </a:rPr>
              <a:t> </a:t>
            </a:r>
            <a:r>
              <a:rPr lang="en-US" sz="1600" dirty="0" err="1">
                <a:solidFill>
                  <a:schemeClr val="tx1"/>
                </a:solidFill>
              </a:rPr>
              <a:t>exploatarea</a:t>
            </a:r>
            <a:r>
              <a:rPr lang="en-US" sz="1600" dirty="0">
                <a:solidFill>
                  <a:schemeClr val="tx1"/>
                </a:solidFill>
              </a:rPr>
              <a:t> </a:t>
            </a:r>
            <a:r>
              <a:rPr lang="en-US" sz="1600" dirty="0" err="1">
                <a:solidFill>
                  <a:schemeClr val="tx1"/>
                </a:solidFill>
              </a:rPr>
              <a:t>zăcămintelor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cu </a:t>
            </a:r>
            <a:r>
              <a:rPr lang="en-US" sz="1600" dirty="0" err="1">
                <a:solidFill>
                  <a:schemeClr val="tx1"/>
                </a:solidFill>
              </a:rPr>
              <a:t>rezerve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aprobate</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Comisia</a:t>
            </a:r>
            <a:r>
              <a:rPr lang="en-US" sz="1600" dirty="0">
                <a:solidFill>
                  <a:schemeClr val="tx1"/>
                </a:solidFill>
              </a:rPr>
              <a:t> de stat </a:t>
            </a:r>
            <a:r>
              <a:rPr lang="en-US" sz="1600" dirty="0" err="1">
                <a:solidFill>
                  <a:schemeClr val="tx1"/>
                </a:solidFill>
              </a:rPr>
              <a:t>pentru</a:t>
            </a:r>
            <a:r>
              <a:rPr lang="en-US" sz="1600" dirty="0">
                <a:solidFill>
                  <a:schemeClr val="tx1"/>
                </a:solidFill>
              </a:rPr>
              <a:t> </a:t>
            </a:r>
            <a:r>
              <a:rPr lang="en-US" sz="1600" dirty="0" err="1">
                <a:solidFill>
                  <a:schemeClr val="tx1"/>
                </a:solidFill>
              </a:rPr>
              <a:t>rezervele</a:t>
            </a:r>
            <a:r>
              <a:rPr lang="en-US" sz="1600" dirty="0">
                <a:solidFill>
                  <a:schemeClr val="tx1"/>
                </a:solidFill>
              </a:rPr>
              <a:t> de </a:t>
            </a:r>
            <a:r>
              <a:rPr lang="en-US" sz="1600" dirty="0" err="1">
                <a:solidFill>
                  <a:schemeClr val="tx1"/>
                </a:solidFill>
              </a:rPr>
              <a:t>substanţe</a:t>
            </a:r>
            <a:r>
              <a:rPr lang="en-US" sz="1600" dirty="0">
                <a:solidFill>
                  <a:schemeClr val="tx1"/>
                </a:solidFill>
              </a:rPr>
              <a:t> </a:t>
            </a:r>
            <a:r>
              <a:rPr lang="en-US" sz="1600" dirty="0" err="1">
                <a:solidFill>
                  <a:schemeClr val="tx1"/>
                </a:solidFill>
              </a:rPr>
              <a:t>minerale</a:t>
            </a:r>
            <a:r>
              <a:rPr lang="en-US" sz="1600" dirty="0">
                <a:solidFill>
                  <a:schemeClr val="tx1"/>
                </a:solidFill>
              </a:rPr>
              <a:t> utile, </a:t>
            </a:r>
            <a:r>
              <a:rPr lang="en-US" sz="1600" dirty="0" err="1">
                <a:solidFill>
                  <a:schemeClr val="tx1"/>
                </a:solidFill>
              </a:rPr>
              <a:t>pînă</a:t>
            </a:r>
            <a:r>
              <a:rPr lang="en-US" sz="1600" dirty="0">
                <a:solidFill>
                  <a:schemeClr val="tx1"/>
                </a:solidFill>
              </a:rPr>
              <a:t> la </a:t>
            </a:r>
            <a:r>
              <a:rPr lang="en-US" sz="1600" dirty="0" err="1">
                <a:solidFill>
                  <a:schemeClr val="tx1"/>
                </a:solidFill>
              </a:rPr>
              <a:t>expirarea</a:t>
            </a:r>
            <a:r>
              <a:rPr lang="en-US" sz="1600" dirty="0">
                <a:solidFill>
                  <a:schemeClr val="tx1"/>
                </a:solidFill>
              </a:rPr>
              <a:t> </a:t>
            </a:r>
            <a:r>
              <a:rPr lang="en-US" sz="1600" dirty="0" err="1">
                <a:solidFill>
                  <a:schemeClr val="tx1"/>
                </a:solidFill>
              </a:rPr>
              <a:t>termenului</a:t>
            </a:r>
            <a:r>
              <a:rPr lang="en-US" sz="1600" dirty="0">
                <a:solidFill>
                  <a:schemeClr val="tx1"/>
                </a:solidFill>
              </a:rPr>
              <a:t> </a:t>
            </a:r>
            <a:r>
              <a:rPr lang="en-US" sz="1600" dirty="0" err="1">
                <a:solidFill>
                  <a:schemeClr val="tx1"/>
                </a:solidFill>
              </a:rPr>
              <a:t>calculat</a:t>
            </a:r>
            <a:r>
              <a:rPr lang="en-US" sz="1600" dirty="0">
                <a:solidFill>
                  <a:schemeClr val="tx1"/>
                </a:solidFill>
              </a:rPr>
              <a:t> de </a:t>
            </a:r>
            <a:r>
              <a:rPr lang="en-US" sz="1600" dirty="0" err="1">
                <a:solidFill>
                  <a:schemeClr val="tx1"/>
                </a:solidFill>
              </a:rPr>
              <a:t>exploatare</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care </a:t>
            </a:r>
            <a:r>
              <a:rPr lang="en-US" sz="1600" dirty="0" err="1">
                <a:solidFill>
                  <a:schemeClr val="tx1"/>
                </a:solidFill>
              </a:rPr>
              <a:t>potrivit</a:t>
            </a:r>
            <a:r>
              <a:rPr lang="en-US" sz="1600" dirty="0">
                <a:solidFill>
                  <a:schemeClr val="tx1"/>
                </a:solidFill>
              </a:rPr>
              <a:t> </a:t>
            </a:r>
            <a:r>
              <a:rPr lang="en-US" sz="1600" dirty="0" err="1">
                <a:solidFill>
                  <a:schemeClr val="tx1"/>
                </a:solidFill>
              </a:rPr>
              <a:t>metodelor</a:t>
            </a:r>
            <a:r>
              <a:rPr lang="en-US" sz="1600" dirty="0">
                <a:solidFill>
                  <a:schemeClr val="tx1"/>
                </a:solidFill>
              </a:rPr>
              <a:t> de </a:t>
            </a:r>
            <a:r>
              <a:rPr lang="en-US" sz="1600" dirty="0" err="1">
                <a:solidFill>
                  <a:schemeClr val="tx1"/>
                </a:solidFill>
              </a:rPr>
              <a:t>calcul</a:t>
            </a:r>
            <a:r>
              <a:rPr lang="en-US" sz="1600" dirty="0">
                <a:solidFill>
                  <a:schemeClr val="tx1"/>
                </a:solidFill>
              </a:rPr>
              <a:t> </a:t>
            </a:r>
            <a:r>
              <a:rPr lang="en-US" sz="1600" dirty="0" err="1">
                <a:solidFill>
                  <a:schemeClr val="tx1"/>
                </a:solidFill>
              </a:rPr>
              <a:t>existente</a:t>
            </a:r>
            <a:r>
              <a:rPr lang="en-US" sz="1600" dirty="0">
                <a:solidFill>
                  <a:schemeClr val="tx1"/>
                </a:solidFill>
              </a:rPr>
              <a:t> </a:t>
            </a:r>
            <a:r>
              <a:rPr lang="en-US" sz="1600" dirty="0" err="1">
                <a:solidFill>
                  <a:schemeClr val="tx1"/>
                </a:solidFill>
              </a:rPr>
              <a:t>constituie</a:t>
            </a:r>
            <a:r>
              <a:rPr lang="en-US" sz="1600" dirty="0">
                <a:solidFill>
                  <a:schemeClr val="tx1"/>
                </a:solidFill>
              </a:rPr>
              <a:t> 25-27 </a:t>
            </a:r>
            <a:r>
              <a:rPr lang="en-US" sz="1600" dirty="0" err="1">
                <a:solidFill>
                  <a:schemeClr val="tx1"/>
                </a:solidFill>
              </a:rPr>
              <a:t>ani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dulci</a:t>
            </a:r>
            <a:r>
              <a:rPr lang="en-US" sz="1600" dirty="0">
                <a:solidFill>
                  <a:schemeClr val="tx1"/>
                </a:solidFill>
              </a:rPr>
              <a:t> </a:t>
            </a:r>
            <a:r>
              <a:rPr lang="en-US" sz="1600" dirty="0" err="1">
                <a:solidFill>
                  <a:schemeClr val="tx1"/>
                </a:solidFill>
              </a:rPr>
              <a:t>şi</a:t>
            </a:r>
            <a:r>
              <a:rPr lang="en-US" sz="1600" dirty="0">
                <a:solidFill>
                  <a:schemeClr val="tx1"/>
                </a:solidFill>
              </a:rPr>
              <a:t> 50 de </a:t>
            </a:r>
            <a:r>
              <a:rPr lang="en-US" sz="1600" dirty="0" err="1">
                <a:solidFill>
                  <a:schemeClr val="tx1"/>
                </a:solidFill>
              </a:rPr>
              <a:t>ani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minerale</a:t>
            </a:r>
            <a:r>
              <a:rPr lang="en-US" sz="1600" dirty="0">
                <a:solidFill>
                  <a:schemeClr val="tx1"/>
                </a:solidFill>
              </a:rPr>
              <a:t> </a:t>
            </a:r>
            <a:r>
              <a:rPr lang="en-US" sz="1600" dirty="0" err="1">
                <a:solidFill>
                  <a:schemeClr val="tx1"/>
                </a:solidFill>
              </a:rPr>
              <a:t>naturale</a:t>
            </a:r>
            <a:r>
              <a:rPr lang="en-US" sz="1600" dirty="0">
                <a:solidFill>
                  <a:schemeClr val="tx1"/>
                </a:solidFill>
              </a:rPr>
              <a:t>.</a:t>
            </a:r>
            <a:br>
              <a:rPr lang="en-US"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40. </a:t>
            </a:r>
            <a:r>
              <a:rPr lang="en-US" sz="1600" dirty="0" err="1">
                <a:solidFill>
                  <a:schemeClr val="tx1"/>
                </a:solidFill>
              </a:rPr>
              <a:t>Exploatarea</a:t>
            </a:r>
            <a:r>
              <a:rPr lang="en-US" sz="1600" dirty="0">
                <a:solidFill>
                  <a:schemeClr val="tx1"/>
                </a:solidFill>
              </a:rPr>
              <a:t> </a:t>
            </a:r>
            <a:r>
              <a:rPr lang="en-US" sz="1600" dirty="0" err="1">
                <a:solidFill>
                  <a:schemeClr val="tx1"/>
                </a:solidFill>
              </a:rPr>
              <a:t>surselor</a:t>
            </a:r>
            <a:r>
              <a:rPr lang="en-US" sz="1600" dirty="0">
                <a:solidFill>
                  <a:schemeClr val="tx1"/>
                </a:solidFill>
              </a:rPr>
              <a:t> de ape </a:t>
            </a:r>
            <a:r>
              <a:rPr lang="en-US" sz="1600" dirty="0" err="1">
                <a:solidFill>
                  <a:schemeClr val="tx1"/>
                </a:solidFill>
              </a:rPr>
              <a:t>subterane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funcţie</a:t>
            </a:r>
            <a:r>
              <a:rPr lang="en-US" sz="1600" dirty="0">
                <a:solidFill>
                  <a:schemeClr val="tx1"/>
                </a:solidFill>
              </a:rPr>
              <a:t> de </a:t>
            </a:r>
            <a:r>
              <a:rPr lang="en-US" sz="1600" dirty="0" err="1">
                <a:solidFill>
                  <a:schemeClr val="tx1"/>
                </a:solidFill>
              </a:rPr>
              <a:t>volumul</a:t>
            </a:r>
            <a:r>
              <a:rPr lang="en-US" sz="1600" dirty="0">
                <a:solidFill>
                  <a:schemeClr val="tx1"/>
                </a:solidFill>
              </a:rPr>
              <a:t> </a:t>
            </a:r>
            <a:r>
              <a:rPr lang="en-US" sz="1600" dirty="0" err="1">
                <a:solidFill>
                  <a:schemeClr val="tx1"/>
                </a:solidFill>
              </a:rPr>
              <a:t>rezervelor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schemelor</a:t>
            </a:r>
            <a:r>
              <a:rPr lang="en-US" sz="1600" dirty="0">
                <a:solidFill>
                  <a:schemeClr val="tx1"/>
                </a:solidFill>
              </a:rPr>
              <a:t> </a:t>
            </a:r>
            <a:r>
              <a:rPr lang="en-US" sz="1600" dirty="0" err="1">
                <a:solidFill>
                  <a:schemeClr val="tx1"/>
                </a:solidFill>
              </a:rPr>
              <a:t>tehnologice</a:t>
            </a:r>
            <a:r>
              <a:rPr lang="en-US" sz="1600" dirty="0">
                <a:solidFill>
                  <a:schemeClr val="tx1"/>
                </a:solidFill>
              </a:rPr>
              <a:t> de </a:t>
            </a:r>
            <a:r>
              <a:rPr lang="en-US" sz="1600" dirty="0" err="1">
                <a:solidFill>
                  <a:schemeClr val="tx1"/>
                </a:solidFill>
              </a:rPr>
              <a:t>exploatare</a:t>
            </a:r>
            <a:r>
              <a:rPr lang="en-US" sz="1600" dirty="0">
                <a:solidFill>
                  <a:schemeClr val="tx1"/>
                </a:solidFill>
              </a:rPr>
              <a:t>, </a:t>
            </a:r>
            <a:r>
              <a:rPr lang="en-US" sz="1600" dirty="0" err="1">
                <a:solidFill>
                  <a:schemeClr val="tx1"/>
                </a:solidFill>
              </a:rPr>
              <a:t>construirea</a:t>
            </a:r>
            <a:r>
              <a:rPr lang="en-US" sz="1600" dirty="0">
                <a:solidFill>
                  <a:schemeClr val="tx1"/>
                </a:solidFill>
              </a:rPr>
              <a:t> </a:t>
            </a:r>
            <a:r>
              <a:rPr lang="en-US" sz="1600" dirty="0" err="1">
                <a:solidFill>
                  <a:schemeClr val="tx1"/>
                </a:solidFill>
              </a:rPr>
              <a:t>instalaţiilor</a:t>
            </a:r>
            <a:r>
              <a:rPr lang="en-US" sz="1600" dirty="0">
                <a:solidFill>
                  <a:schemeClr val="tx1"/>
                </a:solidFill>
              </a:rPr>
              <a:t> de </a:t>
            </a:r>
            <a:r>
              <a:rPr lang="en-US" sz="1600" dirty="0" err="1">
                <a:solidFill>
                  <a:schemeClr val="tx1"/>
                </a:solidFill>
              </a:rPr>
              <a:t>captare</a:t>
            </a:r>
            <a:r>
              <a:rPr lang="en-US" sz="1600" dirty="0">
                <a:solidFill>
                  <a:schemeClr val="tx1"/>
                </a:solidFill>
              </a:rPr>
              <a:t>, </a:t>
            </a:r>
            <a:r>
              <a:rPr lang="en-US" sz="1600" dirty="0" err="1">
                <a:solidFill>
                  <a:schemeClr val="tx1"/>
                </a:solidFill>
              </a:rPr>
              <a:t>observările</a:t>
            </a:r>
            <a:r>
              <a:rPr lang="en-US" sz="1600" dirty="0">
                <a:solidFill>
                  <a:schemeClr val="tx1"/>
                </a:solidFill>
              </a:rPr>
              <a:t> </a:t>
            </a:r>
            <a:r>
              <a:rPr lang="en-US" sz="1600" dirty="0" err="1">
                <a:solidFill>
                  <a:schemeClr val="tx1"/>
                </a:solidFill>
              </a:rPr>
              <a:t>sistematice</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debitului</a:t>
            </a:r>
            <a:r>
              <a:rPr lang="en-US" sz="1600" dirty="0">
                <a:solidFill>
                  <a:schemeClr val="tx1"/>
                </a:solidFill>
              </a:rPr>
              <a:t>, </a:t>
            </a:r>
            <a:r>
              <a:rPr lang="en-US" sz="1600" dirty="0" err="1">
                <a:solidFill>
                  <a:schemeClr val="tx1"/>
                </a:solidFill>
              </a:rPr>
              <a:t>nivelului</a:t>
            </a:r>
            <a:r>
              <a:rPr lang="en-US" sz="1600" dirty="0">
                <a:solidFill>
                  <a:schemeClr val="tx1"/>
                </a:solidFill>
              </a:rPr>
              <a:t>, </a:t>
            </a:r>
            <a:r>
              <a:rPr lang="en-US" sz="1600" dirty="0" err="1">
                <a:solidFill>
                  <a:schemeClr val="tx1"/>
                </a:solidFill>
              </a:rPr>
              <a:t>compoziţiei</a:t>
            </a:r>
            <a:r>
              <a:rPr lang="en-US" sz="1600" dirty="0">
                <a:solidFill>
                  <a:schemeClr val="tx1"/>
                </a:solidFill>
              </a:rPr>
              <a:t> </a:t>
            </a:r>
            <a:r>
              <a:rPr lang="en-US" sz="1600" dirty="0" err="1">
                <a:solidFill>
                  <a:schemeClr val="tx1"/>
                </a:solidFill>
              </a:rPr>
              <a:t>chimice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proprietăţilor</a:t>
            </a:r>
            <a:r>
              <a:rPr lang="en-US" sz="1600" dirty="0">
                <a:solidFill>
                  <a:schemeClr val="tx1"/>
                </a:solidFill>
              </a:rPr>
              <a:t> </a:t>
            </a:r>
            <a:r>
              <a:rPr lang="en-US" sz="1600" dirty="0" err="1">
                <a:solidFill>
                  <a:schemeClr val="tx1"/>
                </a:solidFill>
              </a:rPr>
              <a:t>fizice</a:t>
            </a:r>
            <a:r>
              <a:rPr lang="en-US" sz="1600" dirty="0">
                <a:solidFill>
                  <a:schemeClr val="tx1"/>
                </a:solidFill>
              </a:rPr>
              <a:t> ale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îndeplinirea</a:t>
            </a:r>
            <a:r>
              <a:rPr lang="en-US" sz="1600" dirty="0">
                <a:solidFill>
                  <a:schemeClr val="tx1"/>
                </a:solidFill>
              </a:rPr>
              <a:t> </a:t>
            </a:r>
            <a:r>
              <a:rPr lang="en-US" sz="1600" dirty="0" err="1">
                <a:solidFill>
                  <a:schemeClr val="tx1"/>
                </a:solidFill>
              </a:rPr>
              <a:t>măsurilor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zăcămintelor</a:t>
            </a:r>
            <a:r>
              <a:rPr lang="en-US" sz="1600" dirty="0">
                <a:solidFill>
                  <a:schemeClr val="tx1"/>
                </a:solidFill>
              </a:rPr>
              <a:t> de ape </a:t>
            </a:r>
            <a:r>
              <a:rPr lang="en-US" sz="1600" dirty="0" err="1">
                <a:solidFill>
                  <a:schemeClr val="tx1"/>
                </a:solidFill>
              </a:rPr>
              <a:t>subterane</a:t>
            </a:r>
            <a:r>
              <a:rPr lang="en-US" sz="1600" dirty="0">
                <a:solidFill>
                  <a:schemeClr val="tx1"/>
                </a:solidFill>
              </a:rPr>
              <a:t>, </a:t>
            </a:r>
            <a:r>
              <a:rPr lang="en-US" sz="1600" dirty="0" err="1">
                <a:solidFill>
                  <a:schemeClr val="tx1"/>
                </a:solidFill>
              </a:rPr>
              <a:t>sondelor</a:t>
            </a:r>
            <a:r>
              <a:rPr lang="en-US" sz="1600" dirty="0">
                <a:solidFill>
                  <a:schemeClr val="tx1"/>
                </a:solidFill>
              </a:rPr>
              <a:t>, </a:t>
            </a:r>
            <a:r>
              <a:rPr lang="en-US" sz="1600" dirty="0" err="1">
                <a:solidFill>
                  <a:schemeClr val="tx1"/>
                </a:solidFill>
              </a:rPr>
              <a:t>izvoarelor</a:t>
            </a:r>
            <a:r>
              <a:rPr lang="en-US" sz="1600" dirty="0">
                <a:solidFill>
                  <a:schemeClr val="tx1"/>
                </a:solidFill>
              </a:rPr>
              <a:t>, se pun </a:t>
            </a:r>
            <a:r>
              <a:rPr lang="en-US" sz="1600" dirty="0" err="1">
                <a:solidFill>
                  <a:schemeClr val="tx1"/>
                </a:solidFill>
              </a:rPr>
              <a:t>în</a:t>
            </a:r>
            <a:r>
              <a:rPr lang="en-US" sz="1600" dirty="0">
                <a:solidFill>
                  <a:schemeClr val="tx1"/>
                </a:solidFill>
              </a:rPr>
              <a:t> </a:t>
            </a:r>
            <a:r>
              <a:rPr lang="en-US" sz="1600" dirty="0" err="1">
                <a:solidFill>
                  <a:schemeClr val="tx1"/>
                </a:solidFill>
              </a:rPr>
              <a:t>sarcina</a:t>
            </a:r>
            <a:r>
              <a:rPr lang="en-US" sz="1600" dirty="0">
                <a:solidFill>
                  <a:schemeClr val="tx1"/>
                </a:solidFill>
              </a:rPr>
              <a:t> </a:t>
            </a:r>
            <a:r>
              <a:rPr lang="en-US" sz="1600" dirty="0" err="1">
                <a:solidFill>
                  <a:schemeClr val="tx1"/>
                </a:solidFill>
              </a:rPr>
              <a:t>agenţilor</a:t>
            </a:r>
            <a:r>
              <a:rPr lang="en-US" sz="1600" dirty="0">
                <a:solidFill>
                  <a:schemeClr val="tx1"/>
                </a:solidFill>
              </a:rPr>
              <a:t> </a:t>
            </a:r>
            <a:r>
              <a:rPr lang="en-US" sz="1600" dirty="0" err="1">
                <a:solidFill>
                  <a:schemeClr val="tx1"/>
                </a:solidFill>
              </a:rPr>
              <a:t>economici</a:t>
            </a:r>
            <a:r>
              <a:rPr lang="en-US" sz="1600" dirty="0">
                <a:solidFill>
                  <a:schemeClr val="tx1"/>
                </a:solidFill>
              </a:rPr>
              <a:t>, la </a:t>
            </a:r>
            <a:r>
              <a:rPr lang="en-US" sz="1600" dirty="0" err="1">
                <a:solidFill>
                  <a:schemeClr val="tx1"/>
                </a:solidFill>
              </a:rPr>
              <a:t>balanţele</a:t>
            </a:r>
            <a:r>
              <a:rPr lang="en-US" sz="1600" dirty="0">
                <a:solidFill>
                  <a:schemeClr val="tx1"/>
                </a:solidFill>
              </a:rPr>
              <a:t> </a:t>
            </a:r>
            <a:r>
              <a:rPr lang="en-US" sz="1600" dirty="0" err="1">
                <a:solidFill>
                  <a:schemeClr val="tx1"/>
                </a:solidFill>
              </a:rPr>
              <a:t>cărora</a:t>
            </a:r>
            <a:r>
              <a:rPr lang="en-US" sz="1600" dirty="0">
                <a:solidFill>
                  <a:schemeClr val="tx1"/>
                </a:solidFill>
              </a:rPr>
              <a:t> se </a:t>
            </a:r>
            <a:r>
              <a:rPr lang="en-US" sz="1600" dirty="0" err="1">
                <a:solidFill>
                  <a:schemeClr val="tx1"/>
                </a:solidFill>
              </a:rPr>
              <a:t>află</a:t>
            </a:r>
            <a:r>
              <a:rPr lang="en-US" sz="1600" dirty="0">
                <a:solidFill>
                  <a:schemeClr val="tx1"/>
                </a:solidFill>
              </a:rPr>
              <a:t> </a:t>
            </a:r>
            <a:r>
              <a:rPr lang="en-US" sz="1600" dirty="0" err="1">
                <a:solidFill>
                  <a:schemeClr val="tx1"/>
                </a:solidFill>
              </a:rPr>
              <a:t>acestea</a:t>
            </a:r>
            <a:r>
              <a:rPr lang="en-US" sz="1600" dirty="0">
                <a:solidFill>
                  <a:schemeClr val="tx1"/>
                </a:solidFill>
              </a:rPr>
              <a:t>.</a:t>
            </a:r>
            <a:br>
              <a:rPr lang="en-US"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41. </a:t>
            </a:r>
            <a:r>
              <a:rPr lang="en-US" sz="1600" dirty="0" err="1">
                <a:solidFill>
                  <a:schemeClr val="tx1"/>
                </a:solidFill>
              </a:rPr>
              <a:t>Agenţii</a:t>
            </a:r>
            <a:r>
              <a:rPr lang="en-US" sz="1600" dirty="0">
                <a:solidFill>
                  <a:schemeClr val="tx1"/>
                </a:solidFill>
              </a:rPr>
              <a:t> </a:t>
            </a:r>
            <a:r>
              <a:rPr lang="en-US" sz="1600" dirty="0" err="1">
                <a:solidFill>
                  <a:schemeClr val="tx1"/>
                </a:solidFill>
              </a:rPr>
              <a:t>economici</a:t>
            </a:r>
            <a:r>
              <a:rPr lang="en-US" sz="1600" dirty="0">
                <a:solidFill>
                  <a:schemeClr val="tx1"/>
                </a:solidFill>
              </a:rPr>
              <a:t> care </a:t>
            </a:r>
            <a:r>
              <a:rPr lang="en-US" sz="1600" dirty="0" err="1">
                <a:solidFill>
                  <a:schemeClr val="tx1"/>
                </a:solidFill>
              </a:rPr>
              <a:t>exploatează</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unei</a:t>
            </a:r>
            <a:r>
              <a:rPr lang="en-US" sz="1600" dirty="0">
                <a:solidFill>
                  <a:schemeClr val="tx1"/>
                </a:solidFill>
              </a:rPr>
              <a:t> </a:t>
            </a:r>
            <a:r>
              <a:rPr lang="en-US" sz="1600" dirty="0" err="1">
                <a:solidFill>
                  <a:schemeClr val="tx1"/>
                </a:solidFill>
              </a:rPr>
              <a:t>singure</a:t>
            </a:r>
            <a:r>
              <a:rPr lang="en-US" sz="1600" dirty="0">
                <a:solidFill>
                  <a:schemeClr val="tx1"/>
                </a:solidFill>
              </a:rPr>
              <a:t> </a:t>
            </a:r>
            <a:r>
              <a:rPr lang="en-US" sz="1600" dirty="0" err="1">
                <a:solidFill>
                  <a:schemeClr val="tx1"/>
                </a:solidFill>
              </a:rPr>
              <a:t>sonde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grup</a:t>
            </a:r>
            <a:r>
              <a:rPr lang="en-US" sz="1600" dirty="0">
                <a:solidFill>
                  <a:schemeClr val="tx1"/>
                </a:solidFill>
              </a:rPr>
              <a:t> de </a:t>
            </a:r>
            <a:r>
              <a:rPr lang="en-US" sz="1600" dirty="0" err="1">
                <a:solidFill>
                  <a:schemeClr val="tx1"/>
                </a:solidFill>
              </a:rPr>
              <a:t>sonde</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obligaţi</a:t>
            </a:r>
            <a:r>
              <a:rPr lang="en-US" sz="1600" dirty="0">
                <a:solidFill>
                  <a:schemeClr val="tx1"/>
                </a:solidFill>
              </a:rPr>
              <a:t> ca la </a:t>
            </a:r>
            <a:r>
              <a:rPr lang="en-US" sz="1600" dirty="0" err="1">
                <a:solidFill>
                  <a:schemeClr val="tx1"/>
                </a:solidFill>
              </a:rPr>
              <a:t>constatarea</a:t>
            </a:r>
            <a:r>
              <a:rPr lang="en-US" sz="1600" dirty="0">
                <a:solidFill>
                  <a:schemeClr val="tx1"/>
                </a:solidFill>
              </a:rPr>
              <a:t> </a:t>
            </a:r>
            <a:r>
              <a:rPr lang="en-US" sz="1600" dirty="0" err="1">
                <a:solidFill>
                  <a:schemeClr val="tx1"/>
                </a:solidFill>
              </a:rPr>
              <a:t>reducerii</a:t>
            </a:r>
            <a:r>
              <a:rPr lang="en-US" sz="1600" dirty="0">
                <a:solidFill>
                  <a:schemeClr val="tx1"/>
                </a:solidFill>
              </a:rPr>
              <a:t> </a:t>
            </a:r>
            <a:r>
              <a:rPr lang="en-US" sz="1600" dirty="0" err="1">
                <a:solidFill>
                  <a:schemeClr val="tx1"/>
                </a:solidFill>
              </a:rPr>
              <a:t>volumului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micşoreze</a:t>
            </a:r>
            <a:r>
              <a:rPr lang="en-US" sz="1600" dirty="0">
                <a:solidFill>
                  <a:schemeClr val="tx1"/>
                </a:solidFill>
              </a:rPr>
              <a:t> </a:t>
            </a:r>
            <a:r>
              <a:rPr lang="en-US" sz="1600" dirty="0" err="1">
                <a:solidFill>
                  <a:schemeClr val="tx1"/>
                </a:solidFill>
              </a:rPr>
              <a:t>cantitatea</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captată</a:t>
            </a:r>
            <a:r>
              <a:rPr lang="en-US" sz="1600" dirty="0">
                <a:solidFill>
                  <a:schemeClr val="tx1"/>
                </a:solidFill>
              </a:rPr>
              <a:t>, </a:t>
            </a:r>
            <a:r>
              <a:rPr lang="en-US" sz="1600" dirty="0" err="1">
                <a:solidFill>
                  <a:schemeClr val="tx1"/>
                </a:solidFill>
              </a:rPr>
              <a:t>iar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exploatării</a:t>
            </a:r>
            <a:r>
              <a:rPr lang="en-US" sz="1600" dirty="0">
                <a:solidFill>
                  <a:schemeClr val="tx1"/>
                </a:solidFill>
              </a:rPr>
              <a:t> </a:t>
            </a:r>
            <a:r>
              <a:rPr lang="en-US" sz="1600" dirty="0" err="1">
                <a:solidFill>
                  <a:schemeClr val="tx1"/>
                </a:solidFill>
              </a:rPr>
              <a:t>zăcămintelor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efectueze</a:t>
            </a:r>
            <a:r>
              <a:rPr lang="en-US" sz="1600" dirty="0">
                <a:solidFill>
                  <a:schemeClr val="tx1"/>
                </a:solidFill>
              </a:rPr>
              <a:t> </a:t>
            </a:r>
            <a:r>
              <a:rPr lang="en-US" sz="1600" dirty="0" err="1">
                <a:solidFill>
                  <a:schemeClr val="tx1"/>
                </a:solidFill>
              </a:rPr>
              <a:t>explorări</a:t>
            </a:r>
            <a:r>
              <a:rPr lang="en-US" sz="1600" dirty="0">
                <a:solidFill>
                  <a:schemeClr val="tx1"/>
                </a:solidFill>
              </a:rPr>
              <a:t> </a:t>
            </a:r>
            <a:r>
              <a:rPr lang="en-US" sz="1600" dirty="0" err="1">
                <a:solidFill>
                  <a:schemeClr val="tx1"/>
                </a:solidFill>
              </a:rPr>
              <a:t>hidrogeologice</a:t>
            </a:r>
            <a:r>
              <a:rPr lang="en-US" sz="1600" dirty="0">
                <a:solidFill>
                  <a:schemeClr val="tx1"/>
                </a:solidFill>
              </a:rPr>
              <a:t> </a:t>
            </a:r>
            <a:r>
              <a:rPr lang="en-US" sz="1600" dirty="0" err="1">
                <a:solidFill>
                  <a:schemeClr val="tx1"/>
                </a:solidFill>
              </a:rPr>
              <a:t>suplimentare</a:t>
            </a:r>
            <a:r>
              <a:rPr lang="en-US" sz="1600" dirty="0">
                <a:solidFill>
                  <a:schemeClr val="tx1"/>
                </a:solidFill>
              </a:rPr>
              <a:t> cu </a:t>
            </a:r>
            <a:r>
              <a:rPr lang="en-US" sz="1600" dirty="0" err="1">
                <a:solidFill>
                  <a:schemeClr val="tx1"/>
                </a:solidFill>
              </a:rPr>
              <a:t>scopul</a:t>
            </a:r>
            <a:r>
              <a:rPr lang="en-US" sz="1600" dirty="0">
                <a:solidFill>
                  <a:schemeClr val="tx1"/>
                </a:solidFill>
              </a:rPr>
              <a:t> </a:t>
            </a:r>
            <a:r>
              <a:rPr lang="en-US" sz="1600" dirty="0" err="1">
                <a:solidFill>
                  <a:schemeClr val="tx1"/>
                </a:solidFill>
              </a:rPr>
              <a:t>reevaluării</a:t>
            </a:r>
            <a:r>
              <a:rPr lang="en-US" sz="1600" dirty="0">
                <a:solidFill>
                  <a:schemeClr val="tx1"/>
                </a:solidFill>
              </a:rPr>
              <a:t> </a:t>
            </a:r>
            <a:r>
              <a:rPr lang="en-US" sz="1600" dirty="0" err="1">
                <a:solidFill>
                  <a:schemeClr val="tx1"/>
                </a:solidFill>
              </a:rPr>
              <a:t>rezervelor</a:t>
            </a:r>
            <a:r>
              <a:rPr lang="en-US" sz="1600" dirty="0">
                <a:solidFill>
                  <a:schemeClr val="tx1"/>
                </a:solidFill>
              </a:rPr>
              <a:t> </a:t>
            </a:r>
            <a:r>
              <a:rPr lang="en-US" sz="1600" dirty="0" err="1">
                <a:solidFill>
                  <a:schemeClr val="tx1"/>
                </a:solidFill>
              </a:rPr>
              <a:t>exploatabile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32703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450109"/>
            <a:ext cx="8839199" cy="4811367"/>
          </a:xfrm>
        </p:spPr>
        <p:txBody>
          <a:bodyPr/>
          <a:lstStyle/>
          <a:p>
            <a:r>
              <a:rPr lang="en-US" sz="1600" b="1" dirty="0" err="1">
                <a:solidFill>
                  <a:schemeClr val="tx1"/>
                </a:solidFill>
              </a:rPr>
              <a:t>Capitolul</a:t>
            </a:r>
            <a:r>
              <a:rPr lang="en-US" sz="1600" b="1" dirty="0">
                <a:solidFill>
                  <a:schemeClr val="tx1"/>
                </a:solidFill>
              </a:rPr>
              <a:t> VII</a:t>
            </a:r>
            <a:r>
              <a:rPr lang="en-US" sz="1600" dirty="0">
                <a:solidFill>
                  <a:schemeClr val="tx1"/>
                </a:solidFill>
              </a:rPr>
              <a:t/>
            </a:r>
            <a:br>
              <a:rPr lang="en-US" sz="1600" dirty="0">
                <a:solidFill>
                  <a:schemeClr val="tx1"/>
                </a:solidFill>
              </a:rPr>
            </a:br>
            <a:r>
              <a:rPr lang="en-US" sz="1600" b="1" dirty="0">
                <a:solidFill>
                  <a:schemeClr val="tx1"/>
                </a:solidFill>
              </a:rPr>
              <a:t>PROTECŢIA APELOR SUBTERANE</a:t>
            </a:r>
            <a:r>
              <a:rPr lang="ro-RO" sz="1600" b="1" dirty="0"/>
              <a:t/>
            </a:r>
            <a:br>
              <a:rPr lang="ro-RO" sz="1600" b="1" dirty="0"/>
            </a:br>
            <a:r>
              <a:rPr lang="en-US" sz="1600" dirty="0"/>
              <a:t>  </a:t>
            </a:r>
            <a:r>
              <a:rPr lang="en-US" sz="1600" dirty="0">
                <a:solidFill>
                  <a:schemeClr val="tx1"/>
                </a:solidFill>
              </a:rPr>
              <a:t>43. </a:t>
            </a:r>
            <a:r>
              <a:rPr lang="en-US" sz="1600" dirty="0" err="1">
                <a:solidFill>
                  <a:schemeClr val="tx1"/>
                </a:solidFill>
              </a:rPr>
              <a:t>În</a:t>
            </a:r>
            <a:r>
              <a:rPr lang="en-US" sz="1600" dirty="0">
                <a:solidFill>
                  <a:schemeClr val="tx1"/>
                </a:solidFill>
              </a:rPr>
              <a:t> </a:t>
            </a:r>
            <a:r>
              <a:rPr lang="en-US" sz="1600" dirty="0" err="1">
                <a:solidFill>
                  <a:schemeClr val="tx1"/>
                </a:solidFill>
              </a:rPr>
              <a:t>vederea</a:t>
            </a:r>
            <a:r>
              <a:rPr lang="en-US" sz="1600" dirty="0">
                <a:solidFill>
                  <a:schemeClr val="tx1"/>
                </a:solidFill>
              </a:rPr>
              <a:t> </a:t>
            </a:r>
            <a:r>
              <a:rPr lang="en-US" sz="1600" dirty="0" err="1">
                <a:solidFill>
                  <a:schemeClr val="tx1"/>
                </a:solidFill>
              </a:rPr>
              <a:t>protecţiei</a:t>
            </a:r>
            <a:r>
              <a:rPr lang="en-US" sz="1600" dirty="0">
                <a:solidFill>
                  <a:schemeClr val="tx1"/>
                </a:solidFill>
              </a:rPr>
              <a:t>, </a:t>
            </a:r>
            <a:r>
              <a:rPr lang="en-US" sz="1600" dirty="0" err="1">
                <a:solidFill>
                  <a:schemeClr val="tx1"/>
                </a:solidFill>
              </a:rPr>
              <a:t>îmbunătăţirii</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evitării</a:t>
            </a:r>
            <a:r>
              <a:rPr lang="en-US" sz="1600" dirty="0">
                <a:solidFill>
                  <a:schemeClr val="tx1"/>
                </a:solidFill>
              </a:rPr>
              <a:t> </a:t>
            </a:r>
            <a:r>
              <a:rPr lang="en-US" sz="1600" dirty="0" err="1">
                <a:solidFill>
                  <a:schemeClr val="tx1"/>
                </a:solidFill>
              </a:rPr>
              <a:t>diminuării</a:t>
            </a:r>
            <a:r>
              <a:rPr lang="en-US" sz="1600" dirty="0">
                <a:solidFill>
                  <a:schemeClr val="tx1"/>
                </a:solidFill>
              </a:rPr>
              <a:t> </a:t>
            </a:r>
            <a:r>
              <a:rPr lang="en-US" sz="1600" dirty="0" err="1">
                <a:solidFill>
                  <a:schemeClr val="tx1"/>
                </a:solidFill>
              </a:rPr>
              <a:t>rezervelor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calităţii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necesară</a:t>
            </a:r>
            <a:r>
              <a:rPr lang="en-US" sz="1600" dirty="0">
                <a:solidFill>
                  <a:schemeClr val="tx1"/>
                </a:solidFill>
              </a:rPr>
              <a:t> </a:t>
            </a:r>
            <a:r>
              <a:rPr lang="en-US" sz="1600" dirty="0" err="1">
                <a:solidFill>
                  <a:schemeClr val="tx1"/>
                </a:solidFill>
              </a:rPr>
              <a:t>asigurarea</a:t>
            </a:r>
            <a:r>
              <a:rPr lang="en-US" sz="1600" dirty="0">
                <a:solidFill>
                  <a:schemeClr val="tx1"/>
                </a:solidFill>
              </a:rPr>
              <a:t>:</a:t>
            </a:r>
            <a:br>
              <a:rPr lang="en-US" sz="1600" dirty="0">
                <a:solidFill>
                  <a:schemeClr val="tx1"/>
                </a:solidFill>
              </a:rPr>
            </a:br>
            <a:r>
              <a:rPr lang="en-US" sz="1600" dirty="0">
                <a:solidFill>
                  <a:schemeClr val="tx1"/>
                </a:solidFill>
              </a:rPr>
              <a:t>    1) </a:t>
            </a:r>
            <a:r>
              <a:rPr lang="en-US" sz="1600" dirty="0" err="1">
                <a:solidFill>
                  <a:schemeClr val="tx1"/>
                </a:solidFill>
              </a:rPr>
              <a:t>prevenirii</a:t>
            </a:r>
            <a:r>
              <a:rPr lang="en-US" sz="1600" dirty="0">
                <a:solidFill>
                  <a:schemeClr val="tx1"/>
                </a:solidFill>
              </a:rPr>
              <a:t> </a:t>
            </a:r>
            <a:r>
              <a:rPr lang="en-US" sz="1600" dirty="0" err="1">
                <a:solidFill>
                  <a:schemeClr val="tx1"/>
                </a:solidFill>
              </a:rPr>
              <a:t>agravării</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împiedicarea</a:t>
            </a:r>
            <a:r>
              <a:rPr lang="en-US" sz="1600" dirty="0">
                <a:solidFill>
                  <a:schemeClr val="tx1"/>
                </a:solidFill>
              </a:rPr>
              <a:t> </a:t>
            </a:r>
            <a:r>
              <a:rPr lang="en-US" sz="1600" dirty="0" err="1">
                <a:solidFill>
                  <a:schemeClr val="tx1"/>
                </a:solidFill>
              </a:rPr>
              <a:t>pătrunderii</a:t>
            </a:r>
            <a:r>
              <a:rPr lang="en-US" sz="1600" dirty="0">
                <a:solidFill>
                  <a:schemeClr val="tx1"/>
                </a:solidFill>
              </a:rPr>
              <a:t> </a:t>
            </a:r>
            <a:r>
              <a:rPr lang="en-US" sz="1600" dirty="0" err="1">
                <a:solidFill>
                  <a:schemeClr val="tx1"/>
                </a:solidFill>
              </a:rPr>
              <a:t>poluanţilor</a:t>
            </a:r>
            <a:r>
              <a:rPr lang="en-US" sz="1600" dirty="0">
                <a:solidFill>
                  <a:schemeClr val="tx1"/>
                </a:solidFill>
              </a:rPr>
              <a:t> </a:t>
            </a:r>
            <a:r>
              <a:rPr lang="en-US" sz="1600" dirty="0" err="1">
                <a:solidFill>
                  <a:schemeClr val="tx1"/>
                </a:solidFill>
              </a:rPr>
              <a:t>parveniţi</a:t>
            </a:r>
            <a:r>
              <a:rPr lang="en-US" sz="1600" dirty="0">
                <a:solidFill>
                  <a:schemeClr val="tx1"/>
                </a:solidFill>
              </a:rPr>
              <a:t> din diverse </a:t>
            </a:r>
            <a:r>
              <a:rPr lang="en-US" sz="1600" dirty="0" err="1">
                <a:solidFill>
                  <a:schemeClr val="tx1"/>
                </a:solidFill>
              </a:rPr>
              <a:t>surse</a:t>
            </a:r>
            <a:r>
              <a:rPr lang="en-US" sz="1600" dirty="0">
                <a:solidFill>
                  <a:schemeClr val="tx1"/>
                </a:solidFill>
              </a:rPr>
              <a:t> </a:t>
            </a:r>
            <a:r>
              <a:rPr lang="en-US" sz="1600" dirty="0" err="1">
                <a:solidFill>
                  <a:schemeClr val="tx1"/>
                </a:solidFill>
              </a:rPr>
              <a:t>întîmplătoare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intenţionate</a:t>
            </a:r>
            <a:r>
              <a:rPr lang="en-US" sz="1600" dirty="0">
                <a:solidFill>
                  <a:schemeClr val="tx1"/>
                </a:solidFill>
              </a:rPr>
              <a:t>; </a:t>
            </a:r>
            <a:br>
              <a:rPr lang="en-US" sz="1600" dirty="0">
                <a:solidFill>
                  <a:schemeClr val="tx1"/>
                </a:solidFill>
              </a:rPr>
            </a:br>
            <a:r>
              <a:rPr lang="en-US" sz="1600" dirty="0">
                <a:solidFill>
                  <a:schemeClr val="tx1"/>
                </a:solidFill>
              </a:rPr>
              <a:t>    2) </a:t>
            </a:r>
            <a:r>
              <a:rPr lang="en-US" sz="1600" dirty="0" err="1">
                <a:solidFill>
                  <a:schemeClr val="tx1"/>
                </a:solidFill>
              </a:rPr>
              <a:t>respectării</a:t>
            </a:r>
            <a:r>
              <a:rPr lang="en-US" sz="1600" dirty="0">
                <a:solidFill>
                  <a:schemeClr val="tx1"/>
                </a:solidFill>
              </a:rPr>
              <a:t> </a:t>
            </a:r>
            <a:r>
              <a:rPr lang="en-US" sz="1600" dirty="0" err="1">
                <a:solidFill>
                  <a:schemeClr val="tx1"/>
                </a:solidFill>
              </a:rPr>
              <a:t>normelor</a:t>
            </a:r>
            <a:r>
              <a:rPr lang="en-US" sz="1600" dirty="0">
                <a:solidFill>
                  <a:schemeClr val="tx1"/>
                </a:solidFill>
              </a:rPr>
              <a:t> </a:t>
            </a:r>
            <a:r>
              <a:rPr lang="en-US" sz="1600" dirty="0" err="1">
                <a:solidFill>
                  <a:schemeClr val="tx1"/>
                </a:solidFill>
              </a:rPr>
              <a:t>ecologice-sanitare</a:t>
            </a:r>
            <a:r>
              <a:rPr lang="en-US" sz="1600" dirty="0">
                <a:solidFill>
                  <a:schemeClr val="tx1"/>
                </a:solidFill>
              </a:rPr>
              <a:t>, </a:t>
            </a:r>
            <a:r>
              <a:rPr lang="en-US" sz="1600" dirty="0" err="1">
                <a:solidFill>
                  <a:schemeClr val="tx1"/>
                </a:solidFill>
              </a:rPr>
              <a:t>regulilor</a:t>
            </a:r>
            <a:r>
              <a:rPr lang="en-US" sz="1600" dirty="0">
                <a:solidFill>
                  <a:schemeClr val="tx1"/>
                </a:solidFill>
              </a:rPr>
              <a:t> de </a:t>
            </a:r>
            <a:r>
              <a:rPr lang="en-US" sz="1600" dirty="0" err="1">
                <a:solidFill>
                  <a:schemeClr val="tx1"/>
                </a:solidFill>
              </a:rPr>
              <a:t>exploatare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creare</a:t>
            </a:r>
            <a:r>
              <a:rPr lang="en-US" sz="1600" dirty="0">
                <a:solidFill>
                  <a:schemeClr val="tx1"/>
                </a:solidFill>
              </a:rPr>
              <a:t> a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obiectelor</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cărora</a:t>
            </a:r>
            <a:r>
              <a:rPr lang="en-US" sz="1600" dirty="0">
                <a:solidFill>
                  <a:schemeClr val="tx1"/>
                </a:solidFill>
              </a:rPr>
              <a:t> se </a:t>
            </a:r>
            <a:r>
              <a:rPr lang="en-US" sz="1600" dirty="0" err="1">
                <a:solidFill>
                  <a:schemeClr val="tx1"/>
                </a:solidFill>
              </a:rPr>
              <a:t>exploatează</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sonde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grupuri</a:t>
            </a:r>
            <a:r>
              <a:rPr lang="en-US" sz="1600" dirty="0">
                <a:solidFill>
                  <a:schemeClr val="tx1"/>
                </a:solidFill>
              </a:rPr>
              <a:t> de </a:t>
            </a:r>
            <a:r>
              <a:rPr lang="en-US" sz="1600" dirty="0" err="1">
                <a:solidFill>
                  <a:schemeClr val="tx1"/>
                </a:solidFill>
              </a:rPr>
              <a:t>sonde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respectarea</a:t>
            </a:r>
            <a:r>
              <a:rPr lang="en-US" sz="1600" dirty="0">
                <a:solidFill>
                  <a:schemeClr val="tx1"/>
                </a:solidFill>
              </a:rPr>
              <a:t> </a:t>
            </a:r>
            <a:r>
              <a:rPr lang="en-US" sz="1600" dirty="0" err="1">
                <a:solidFill>
                  <a:schemeClr val="tx1"/>
                </a:solidFill>
              </a:rPr>
              <a:t>regimului</a:t>
            </a:r>
            <a:r>
              <a:rPr lang="en-US" sz="1600" dirty="0">
                <a:solidFill>
                  <a:schemeClr val="tx1"/>
                </a:solidFill>
              </a:rPr>
              <a:t> </a:t>
            </a:r>
            <a:r>
              <a:rPr lang="en-US" sz="1600" dirty="0" err="1">
                <a:solidFill>
                  <a:schemeClr val="tx1"/>
                </a:solidFill>
              </a:rPr>
              <a:t>lor</a:t>
            </a:r>
            <a:r>
              <a:rPr lang="en-US" sz="1600" dirty="0">
                <a:solidFill>
                  <a:schemeClr val="tx1"/>
                </a:solidFill>
              </a:rPr>
              <a:t>;</a:t>
            </a:r>
            <a:br>
              <a:rPr lang="en-US" sz="1600" dirty="0">
                <a:solidFill>
                  <a:schemeClr val="tx1"/>
                </a:solidFill>
              </a:rPr>
            </a:br>
            <a:r>
              <a:rPr lang="en-US" sz="1600" dirty="0">
                <a:solidFill>
                  <a:schemeClr val="tx1"/>
                </a:solidFill>
              </a:rPr>
              <a:t>    3) </a:t>
            </a:r>
            <a:r>
              <a:rPr lang="en-US" sz="1600" dirty="0" err="1">
                <a:solidFill>
                  <a:schemeClr val="tx1"/>
                </a:solidFill>
              </a:rPr>
              <a:t>controlului</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folosirea</a:t>
            </a:r>
            <a:r>
              <a:rPr lang="en-US" sz="1600" dirty="0">
                <a:solidFill>
                  <a:schemeClr val="tx1"/>
                </a:solidFill>
              </a:rPr>
              <a:t> </a:t>
            </a:r>
            <a:r>
              <a:rPr lang="en-US" sz="1600" dirty="0" err="1">
                <a:solidFill>
                  <a:schemeClr val="tx1"/>
                </a:solidFill>
              </a:rPr>
              <a:t>raţională</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vederea</a:t>
            </a:r>
            <a:r>
              <a:rPr lang="en-US" sz="1600" dirty="0">
                <a:solidFill>
                  <a:schemeClr val="tx1"/>
                </a:solidFill>
              </a:rPr>
              <a:t> </a:t>
            </a:r>
            <a:r>
              <a:rPr lang="en-US" sz="1600" dirty="0" err="1">
                <a:solidFill>
                  <a:schemeClr val="tx1"/>
                </a:solidFill>
              </a:rPr>
              <a:t>evitării</a:t>
            </a:r>
            <a:r>
              <a:rPr lang="en-US" sz="1600" dirty="0">
                <a:solidFill>
                  <a:schemeClr val="tx1"/>
                </a:solidFill>
              </a:rPr>
              <a:t> </a:t>
            </a:r>
            <a:r>
              <a:rPr lang="en-US" sz="1600" dirty="0" err="1">
                <a:solidFill>
                  <a:schemeClr val="tx1"/>
                </a:solidFill>
              </a:rPr>
              <a:t>epuizării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poluării</a:t>
            </a:r>
            <a:r>
              <a:rPr lang="en-US" sz="1600" dirty="0">
                <a:solidFill>
                  <a:schemeClr val="tx1"/>
                </a:solidFill>
              </a:rPr>
              <a:t> </a:t>
            </a:r>
            <a:r>
              <a:rPr lang="en-US" sz="1600" dirty="0" err="1">
                <a:solidFill>
                  <a:schemeClr val="tx1"/>
                </a:solidFill>
              </a:rPr>
              <a:t>lor</a:t>
            </a: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  44. </a:t>
            </a:r>
            <a:r>
              <a:rPr lang="en-US" sz="1600" dirty="0" err="1">
                <a:solidFill>
                  <a:schemeClr val="tx1"/>
                </a:solidFill>
              </a:rPr>
              <a:t>Pentru</a:t>
            </a:r>
            <a:r>
              <a:rPr lang="en-US" sz="1600" dirty="0">
                <a:solidFill>
                  <a:schemeClr val="tx1"/>
                </a:solidFill>
              </a:rPr>
              <a:t> </a:t>
            </a:r>
            <a:r>
              <a:rPr lang="en-US" sz="1600" dirty="0" err="1">
                <a:solidFill>
                  <a:schemeClr val="tx1"/>
                </a:solidFill>
              </a:rPr>
              <a:t>toate</a:t>
            </a:r>
            <a:r>
              <a:rPr lang="en-US" sz="1600" dirty="0">
                <a:solidFill>
                  <a:schemeClr val="tx1"/>
                </a:solidFill>
              </a:rPr>
              <a:t> </a:t>
            </a:r>
            <a:r>
              <a:rPr lang="en-US" sz="1600" dirty="0" err="1">
                <a:solidFill>
                  <a:schemeClr val="tx1"/>
                </a:solidFill>
              </a:rPr>
              <a:t>sondele</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indiferent</a:t>
            </a:r>
            <a:r>
              <a:rPr lang="en-US" sz="1600" dirty="0">
                <a:solidFill>
                  <a:schemeClr val="tx1"/>
                </a:solidFill>
              </a:rPr>
              <a:t> de </a:t>
            </a:r>
            <a:r>
              <a:rPr lang="en-US" sz="1600" dirty="0" err="1">
                <a:solidFill>
                  <a:schemeClr val="tx1"/>
                </a:solidFill>
              </a:rPr>
              <a:t>scopul</a:t>
            </a:r>
            <a:r>
              <a:rPr lang="en-US" sz="1600" dirty="0">
                <a:solidFill>
                  <a:schemeClr val="tx1"/>
                </a:solidFill>
              </a:rPr>
              <a:t> </a:t>
            </a:r>
            <a:r>
              <a:rPr lang="en-US" sz="1600" dirty="0" err="1">
                <a:solidFill>
                  <a:schemeClr val="tx1"/>
                </a:solidFill>
              </a:rPr>
              <a:t>utilizării</a:t>
            </a:r>
            <a:r>
              <a:rPr lang="en-US" sz="1600" dirty="0">
                <a:solidFill>
                  <a:schemeClr val="tx1"/>
                </a:solidFill>
              </a:rPr>
              <a:t> </a:t>
            </a:r>
            <a:r>
              <a:rPr lang="en-US" sz="1600" dirty="0" err="1">
                <a:solidFill>
                  <a:schemeClr val="tx1"/>
                </a:solidFill>
              </a:rPr>
              <a:t>lor</a:t>
            </a:r>
            <a:r>
              <a:rPr lang="en-US" sz="1600" dirty="0">
                <a:solidFill>
                  <a:schemeClr val="tx1"/>
                </a:solidFill>
              </a:rPr>
              <a:t>, </a:t>
            </a:r>
            <a:r>
              <a:rPr lang="en-US" sz="1600" dirty="0" err="1">
                <a:solidFill>
                  <a:schemeClr val="tx1"/>
                </a:solidFill>
              </a:rPr>
              <a:t>deţinătorii</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administratorii</a:t>
            </a:r>
            <a:r>
              <a:rPr lang="en-US" sz="1600" dirty="0">
                <a:solidFill>
                  <a:schemeClr val="tx1"/>
                </a:solidFill>
              </a:rPr>
              <a:t> </a:t>
            </a:r>
            <a:r>
              <a:rPr lang="en-US" sz="1600" dirty="0" err="1">
                <a:solidFill>
                  <a:schemeClr val="tx1"/>
                </a:solidFill>
              </a:rPr>
              <a:t>acestora</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obligaţi</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amenajeze</a:t>
            </a:r>
            <a:r>
              <a:rPr lang="en-US" sz="1600" dirty="0">
                <a:solidFill>
                  <a:schemeClr val="tx1"/>
                </a:solidFill>
              </a:rPr>
              <a:t> zone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Regulamentului</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zonele</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surselor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potabilă</a:t>
            </a:r>
            <a:r>
              <a:rPr lang="en-US" sz="1600" dirty="0">
                <a:solidFill>
                  <a:schemeClr val="tx1"/>
                </a:solidFill>
              </a:rPr>
              <a:t>. </a:t>
            </a:r>
            <a:br>
              <a:rPr lang="en-US" sz="1600" dirty="0">
                <a:solidFill>
                  <a:schemeClr val="tx1"/>
                </a:solidFill>
              </a:rPr>
            </a:br>
            <a:r>
              <a:rPr lang="en-US" sz="1600" dirty="0">
                <a:solidFill>
                  <a:schemeClr val="tx1"/>
                </a:solidFill>
              </a:rPr>
              <a:t>    45. </a:t>
            </a:r>
            <a:r>
              <a:rPr lang="en-US" sz="1600" dirty="0" err="1">
                <a:solidFill>
                  <a:schemeClr val="tx1"/>
                </a:solidFill>
              </a:rPr>
              <a:t>În</a:t>
            </a:r>
            <a:r>
              <a:rPr lang="en-US" sz="1600" dirty="0">
                <a:solidFill>
                  <a:schemeClr val="tx1"/>
                </a:solidFill>
              </a:rPr>
              <a:t> </a:t>
            </a:r>
            <a:r>
              <a:rPr lang="en-US" sz="1600" dirty="0" err="1">
                <a:solidFill>
                  <a:schemeClr val="tx1"/>
                </a:solidFill>
              </a:rPr>
              <a:t>proiectele</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construcţiile</a:t>
            </a:r>
            <a:r>
              <a:rPr lang="en-US" sz="1600" dirty="0">
                <a:solidFill>
                  <a:schemeClr val="tx1"/>
                </a:solidFill>
              </a:rPr>
              <a:t> </a:t>
            </a:r>
            <a:r>
              <a:rPr lang="en-US" sz="1600" dirty="0" err="1">
                <a:solidFill>
                  <a:schemeClr val="tx1"/>
                </a:solidFill>
              </a:rPr>
              <a:t>industriale</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necesar</a:t>
            </a:r>
            <a:r>
              <a:rPr lang="en-US" sz="1600" dirty="0">
                <a:solidFill>
                  <a:schemeClr val="tx1"/>
                </a:solidFill>
              </a:rPr>
              <a:t> </a:t>
            </a:r>
            <a:r>
              <a:rPr lang="en-US" sz="1600" dirty="0" err="1">
                <a:solidFill>
                  <a:schemeClr val="tx1"/>
                </a:solidFill>
              </a:rPr>
              <a:t>să</a:t>
            </a:r>
            <a:r>
              <a:rPr lang="en-US" sz="1600" dirty="0">
                <a:solidFill>
                  <a:schemeClr val="tx1"/>
                </a:solidFill>
              </a:rPr>
              <a:t> se </a:t>
            </a:r>
            <a:r>
              <a:rPr lang="en-US" sz="1600" dirty="0" err="1">
                <a:solidFill>
                  <a:schemeClr val="tx1"/>
                </a:solidFill>
              </a:rPr>
              <a:t>prevadă</a:t>
            </a:r>
            <a:r>
              <a:rPr lang="en-US" sz="1600" dirty="0">
                <a:solidFill>
                  <a:schemeClr val="tx1"/>
                </a:solidFill>
              </a:rPr>
              <a:t> </a:t>
            </a:r>
            <a:r>
              <a:rPr lang="en-US" sz="1600" dirty="0" err="1">
                <a:solidFill>
                  <a:schemeClr val="tx1"/>
                </a:solidFill>
              </a:rPr>
              <a:t>măsuri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ar</a:t>
            </a:r>
            <a:r>
              <a:rPr lang="en-US" sz="1600" dirty="0">
                <a:solidFill>
                  <a:schemeClr val="tx1"/>
                </a:solidFill>
              </a:rPr>
              <a:t> exclude </a:t>
            </a:r>
            <a:r>
              <a:rPr lang="en-US" sz="1600" dirty="0" err="1">
                <a:solidFill>
                  <a:schemeClr val="tx1"/>
                </a:solidFill>
              </a:rPr>
              <a:t>orice</a:t>
            </a:r>
            <a:r>
              <a:rPr lang="en-US" sz="1600" dirty="0">
                <a:solidFill>
                  <a:schemeClr val="tx1"/>
                </a:solidFill>
              </a:rPr>
              <a:t> </a:t>
            </a:r>
            <a:r>
              <a:rPr lang="en-US" sz="1600" dirty="0" err="1">
                <a:solidFill>
                  <a:schemeClr val="tx1"/>
                </a:solidFill>
              </a:rPr>
              <a:t>influenţă</a:t>
            </a:r>
            <a:r>
              <a:rPr lang="en-US" sz="1600" dirty="0">
                <a:solidFill>
                  <a:schemeClr val="tx1"/>
                </a:solidFill>
              </a:rPr>
              <a:t> </a:t>
            </a:r>
            <a:r>
              <a:rPr lang="en-US" sz="1600" dirty="0" err="1">
                <a:solidFill>
                  <a:schemeClr val="tx1"/>
                </a:solidFill>
              </a:rPr>
              <a:t>negativă</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mediului</a:t>
            </a:r>
            <a:r>
              <a:rPr lang="en-US" sz="1600" dirty="0">
                <a:solidFill>
                  <a:schemeClr val="tx1"/>
                </a:solidFill>
              </a:rPr>
              <a:t>, </a:t>
            </a:r>
            <a:r>
              <a:rPr lang="en-US" sz="1600" dirty="0" err="1">
                <a:solidFill>
                  <a:schemeClr val="tx1"/>
                </a:solidFill>
              </a:rPr>
              <a:t>inclusiv</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46. Se </a:t>
            </a:r>
            <a:r>
              <a:rPr lang="en-US" sz="1600" dirty="0" err="1">
                <a:solidFill>
                  <a:schemeClr val="tx1"/>
                </a:solidFill>
              </a:rPr>
              <a:t>interzice</a:t>
            </a:r>
            <a:r>
              <a:rPr lang="en-US" sz="1600" dirty="0">
                <a:solidFill>
                  <a:schemeClr val="tx1"/>
                </a:solidFill>
              </a:rPr>
              <a:t> </a:t>
            </a:r>
            <a:r>
              <a:rPr lang="en-US" sz="1600" dirty="0" err="1">
                <a:solidFill>
                  <a:schemeClr val="tx1"/>
                </a:solidFill>
              </a:rPr>
              <a:t>lăsarea</a:t>
            </a:r>
            <a:r>
              <a:rPr lang="en-US" sz="1600" dirty="0">
                <a:solidFill>
                  <a:schemeClr val="tx1"/>
                </a:solidFill>
              </a:rPr>
              <a:t> </a:t>
            </a:r>
            <a:r>
              <a:rPr lang="en-US" sz="1600" dirty="0" err="1">
                <a:solidFill>
                  <a:schemeClr val="tx1"/>
                </a:solidFill>
              </a:rPr>
              <a:t>deschisă</a:t>
            </a:r>
            <a:r>
              <a:rPr lang="en-US" sz="1600" dirty="0">
                <a:solidFill>
                  <a:schemeClr val="tx1"/>
                </a:solidFill>
              </a:rPr>
              <a:t> a </a:t>
            </a:r>
            <a:r>
              <a:rPr lang="en-US" sz="1600" dirty="0" err="1">
                <a:solidFill>
                  <a:schemeClr val="tx1"/>
                </a:solidFill>
              </a:rPr>
              <a:t>gurilor</a:t>
            </a:r>
            <a:r>
              <a:rPr lang="en-US" sz="1600" dirty="0">
                <a:solidFill>
                  <a:schemeClr val="tx1"/>
                </a:solidFill>
              </a:rPr>
              <a:t> </a:t>
            </a:r>
            <a:r>
              <a:rPr lang="en-US" sz="1600" dirty="0" err="1">
                <a:solidFill>
                  <a:schemeClr val="tx1"/>
                </a:solidFill>
              </a:rPr>
              <a:t>sondelor</a:t>
            </a:r>
            <a:r>
              <a:rPr lang="en-US" sz="1600" dirty="0">
                <a:solidFill>
                  <a:schemeClr val="tx1"/>
                </a:solidFill>
              </a:rPr>
              <a:t> de </a:t>
            </a:r>
            <a:r>
              <a:rPr lang="en-US" sz="1600" dirty="0" err="1">
                <a:solidFill>
                  <a:schemeClr val="tx1"/>
                </a:solidFill>
              </a:rPr>
              <a:t>explorare</a:t>
            </a:r>
            <a:r>
              <a:rPr lang="en-US" sz="1600" dirty="0">
                <a:solidFill>
                  <a:schemeClr val="tx1"/>
                </a:solidFill>
              </a:rPr>
              <a:t> </a:t>
            </a:r>
            <a:r>
              <a:rPr lang="en-US" sz="1600" dirty="0" err="1">
                <a:solidFill>
                  <a:schemeClr val="tx1"/>
                </a:solidFill>
              </a:rPr>
              <a:t>minieră</a:t>
            </a:r>
            <a:r>
              <a:rPr lang="en-US" sz="1600" dirty="0">
                <a:solidFill>
                  <a:schemeClr val="tx1"/>
                </a:solidFill>
              </a:rPr>
              <a:t>, </a:t>
            </a:r>
            <a:r>
              <a:rPr lang="en-US" sz="1600" dirty="0" err="1">
                <a:solidFill>
                  <a:schemeClr val="tx1"/>
                </a:solidFill>
              </a:rPr>
              <a:t>prospectare</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foraj</a:t>
            </a:r>
            <a:r>
              <a:rPr lang="en-US" sz="1600" dirty="0">
                <a:solidFill>
                  <a:schemeClr val="tx1"/>
                </a:solidFill>
              </a:rPr>
              <a:t> structural, </a:t>
            </a:r>
            <a:r>
              <a:rPr lang="en-US" sz="1600" dirty="0" err="1">
                <a:solidFill>
                  <a:schemeClr val="tx1"/>
                </a:solidFill>
              </a:rPr>
              <a:t>indiferent</a:t>
            </a:r>
            <a:r>
              <a:rPr lang="en-US" sz="1600" dirty="0">
                <a:solidFill>
                  <a:schemeClr val="tx1"/>
                </a:solidFill>
              </a:rPr>
              <a:t> de </a:t>
            </a:r>
            <a:r>
              <a:rPr lang="en-US" sz="1600" dirty="0" err="1">
                <a:solidFill>
                  <a:schemeClr val="tx1"/>
                </a:solidFill>
              </a:rPr>
              <a:t>straturile</a:t>
            </a:r>
            <a:r>
              <a:rPr lang="en-US" sz="1600" dirty="0">
                <a:solidFill>
                  <a:schemeClr val="tx1"/>
                </a:solidFill>
              </a:rPr>
              <a:t> </a:t>
            </a:r>
            <a:r>
              <a:rPr lang="en-US" sz="1600" dirty="0" err="1">
                <a:solidFill>
                  <a:schemeClr val="tx1"/>
                </a:solidFill>
              </a:rPr>
              <a:t>acvifere</a:t>
            </a:r>
            <a:r>
              <a:rPr lang="en-US" sz="1600" dirty="0">
                <a:solidFill>
                  <a:schemeClr val="tx1"/>
                </a:solidFill>
              </a:rPr>
              <a:t> care au </a:t>
            </a:r>
            <a:r>
              <a:rPr lang="en-US" sz="1600" dirty="0" err="1">
                <a:solidFill>
                  <a:schemeClr val="tx1"/>
                </a:solidFill>
              </a:rPr>
              <a:t>fost</a:t>
            </a:r>
            <a:r>
              <a:rPr lang="en-US" sz="1600" dirty="0">
                <a:solidFill>
                  <a:schemeClr val="tx1"/>
                </a:solidFill>
              </a:rPr>
              <a:t> </a:t>
            </a:r>
            <a:r>
              <a:rPr lang="en-US" sz="1600" dirty="0" err="1">
                <a:solidFill>
                  <a:schemeClr val="tx1"/>
                </a:solidFill>
              </a:rPr>
              <a:t>deschise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aceste</a:t>
            </a:r>
            <a:r>
              <a:rPr lang="en-US" sz="1600" dirty="0">
                <a:solidFill>
                  <a:schemeClr val="tx1"/>
                </a:solidFill>
              </a:rPr>
              <a:t> </a:t>
            </a:r>
            <a:r>
              <a:rPr lang="en-US" sz="1600" dirty="0" err="1">
                <a:solidFill>
                  <a:schemeClr val="tx1"/>
                </a:solidFill>
              </a:rPr>
              <a:t>sonde</a:t>
            </a:r>
            <a:r>
              <a:rPr lang="en-US" sz="1600" dirty="0">
                <a:solidFill>
                  <a:schemeClr val="tx1"/>
                </a:solidFill>
              </a:rPr>
              <a:t>. </a:t>
            </a:r>
            <a:r>
              <a:rPr lang="en-US" sz="1600" dirty="0" err="1">
                <a:solidFill>
                  <a:schemeClr val="tx1"/>
                </a:solidFill>
              </a:rPr>
              <a:t>Astfel</a:t>
            </a:r>
            <a:r>
              <a:rPr lang="en-US" sz="1600" dirty="0">
                <a:solidFill>
                  <a:schemeClr val="tx1"/>
                </a:solidFill>
              </a:rPr>
              <a:t> de </a:t>
            </a:r>
            <a:r>
              <a:rPr lang="en-US" sz="1600" dirty="0" err="1">
                <a:solidFill>
                  <a:schemeClr val="tx1"/>
                </a:solidFill>
              </a:rPr>
              <a:t>sonde</a:t>
            </a:r>
            <a:r>
              <a:rPr lang="en-US" sz="1600" dirty="0">
                <a:solidFill>
                  <a:schemeClr val="tx1"/>
                </a:solidFill>
              </a:rPr>
              <a:t> se </a:t>
            </a:r>
            <a:r>
              <a:rPr lang="en-US" sz="1600" dirty="0" err="1">
                <a:solidFill>
                  <a:schemeClr val="tx1"/>
                </a:solidFill>
              </a:rPr>
              <a:t>supun</a:t>
            </a:r>
            <a:r>
              <a:rPr lang="en-US" sz="1600" dirty="0">
                <a:solidFill>
                  <a:schemeClr val="tx1"/>
                </a:solidFill>
              </a:rPr>
              <a:t> </a:t>
            </a:r>
            <a:r>
              <a:rPr lang="en-US" sz="1600" dirty="0" err="1">
                <a:solidFill>
                  <a:schemeClr val="tx1"/>
                </a:solidFill>
              </a:rPr>
              <a:t>lichidării</a:t>
            </a:r>
            <a:r>
              <a:rPr lang="en-US" sz="1600" dirty="0">
                <a:solidFill>
                  <a:schemeClr val="tx1"/>
                </a:solidFill>
              </a:rPr>
              <a:t> </a:t>
            </a:r>
            <a:r>
              <a:rPr lang="en-US" sz="1600" dirty="0" err="1">
                <a:solidFill>
                  <a:schemeClr val="tx1"/>
                </a:solidFill>
              </a:rPr>
              <a:t>obligatorii</a:t>
            </a:r>
            <a:r>
              <a:rPr lang="en-US" sz="1600" dirty="0">
                <a:solidFill>
                  <a:schemeClr val="tx1"/>
                </a:solidFill>
              </a:rPr>
              <a:t> cu </a:t>
            </a:r>
            <a:r>
              <a:rPr lang="en-US" sz="1600" dirty="0" err="1">
                <a:solidFill>
                  <a:schemeClr val="tx1"/>
                </a:solidFill>
              </a:rPr>
              <a:t>efectuarea</a:t>
            </a:r>
            <a:r>
              <a:rPr lang="en-US" sz="1600" dirty="0">
                <a:solidFill>
                  <a:schemeClr val="tx1"/>
                </a:solidFill>
              </a:rPr>
              <a:t> </a:t>
            </a:r>
            <a:r>
              <a:rPr lang="en-US" sz="1600" dirty="0" err="1">
                <a:solidFill>
                  <a:schemeClr val="tx1"/>
                </a:solidFill>
              </a:rPr>
              <a:t>lucrărilor</a:t>
            </a:r>
            <a:r>
              <a:rPr lang="en-US" sz="1600" dirty="0">
                <a:solidFill>
                  <a:schemeClr val="tx1"/>
                </a:solidFill>
              </a:rPr>
              <a:t> de </a:t>
            </a:r>
            <a:r>
              <a:rPr lang="en-US" sz="1600" dirty="0" err="1">
                <a:solidFill>
                  <a:schemeClr val="tx1"/>
                </a:solidFill>
              </a:rPr>
              <a:t>tamponare</a:t>
            </a:r>
            <a:r>
              <a:rPr lang="en-US" sz="1600" dirty="0">
                <a:solidFill>
                  <a:schemeClr val="tx1"/>
                </a:solidFill>
              </a:rPr>
              <a:t> care </a:t>
            </a:r>
            <a:r>
              <a:rPr lang="en-US" sz="1600" dirty="0" err="1">
                <a:solidFill>
                  <a:schemeClr val="tx1"/>
                </a:solidFill>
              </a:rPr>
              <a:t>asigură</a:t>
            </a:r>
            <a:r>
              <a:rPr lang="en-US" sz="1600" dirty="0">
                <a:solidFill>
                  <a:schemeClr val="tx1"/>
                </a:solidFill>
              </a:rPr>
              <a:t> </a:t>
            </a:r>
            <a:r>
              <a:rPr lang="en-US" sz="1600" dirty="0" err="1">
                <a:solidFill>
                  <a:schemeClr val="tx1"/>
                </a:solidFill>
              </a:rPr>
              <a:t>izolarea</a:t>
            </a:r>
            <a:r>
              <a:rPr lang="en-US" sz="1600" dirty="0">
                <a:solidFill>
                  <a:schemeClr val="tx1"/>
                </a:solidFill>
              </a:rPr>
              <a:t> </a:t>
            </a:r>
            <a:r>
              <a:rPr lang="en-US" sz="1600" dirty="0" err="1">
                <a:solidFill>
                  <a:schemeClr val="tx1"/>
                </a:solidFill>
              </a:rPr>
              <a:t>straturilor</a:t>
            </a:r>
            <a:r>
              <a:rPr lang="en-US" sz="1600" dirty="0">
                <a:solidFill>
                  <a:schemeClr val="tx1"/>
                </a:solidFill>
              </a:rPr>
              <a:t> </a:t>
            </a:r>
            <a:r>
              <a:rPr lang="en-US" sz="1600" dirty="0" err="1">
                <a:solidFill>
                  <a:schemeClr val="tx1"/>
                </a:solidFill>
              </a:rPr>
              <a:t>acvifere</a:t>
            </a:r>
            <a:r>
              <a:rPr lang="en-US" sz="1600" dirty="0">
                <a:solidFill>
                  <a:schemeClr val="tx1"/>
                </a:solidFill>
              </a:rPr>
              <a:t> </a:t>
            </a:r>
            <a:r>
              <a:rPr lang="en-US" sz="1600" dirty="0" err="1">
                <a:solidFill>
                  <a:schemeClr val="tx1"/>
                </a:solidFill>
              </a:rPr>
              <a:t>deschise</a:t>
            </a: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71501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5048378"/>
          </a:xfrm>
        </p:spPr>
        <p:txBody>
          <a:bodyPr/>
          <a:lstStyle/>
          <a:p>
            <a:r>
              <a:rPr lang="en-US" sz="1600" dirty="0">
                <a:solidFill>
                  <a:schemeClr val="tx1"/>
                </a:solidFill>
              </a:rPr>
              <a:t>47. </a:t>
            </a:r>
            <a:r>
              <a:rPr lang="en-US" sz="1600" dirty="0" err="1">
                <a:solidFill>
                  <a:schemeClr val="tx1"/>
                </a:solidFill>
              </a:rPr>
              <a:t>Sondele</a:t>
            </a:r>
            <a:r>
              <a:rPr lang="en-US" sz="1600" dirty="0">
                <a:solidFill>
                  <a:schemeClr val="tx1"/>
                </a:solidFill>
              </a:rPr>
              <a:t> </a:t>
            </a:r>
            <a:r>
              <a:rPr lang="en-US" sz="1600" dirty="0" err="1">
                <a:solidFill>
                  <a:schemeClr val="tx1"/>
                </a:solidFill>
              </a:rPr>
              <a:t>păstrate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efectuarea</a:t>
            </a:r>
            <a:r>
              <a:rPr lang="en-US" sz="1600" dirty="0">
                <a:solidFill>
                  <a:schemeClr val="tx1"/>
                </a:solidFill>
              </a:rPr>
              <a:t> </a:t>
            </a:r>
            <a:r>
              <a:rPr lang="en-US" sz="1600" dirty="0" err="1">
                <a:solidFill>
                  <a:schemeClr val="tx1"/>
                </a:solidFill>
              </a:rPr>
              <a:t>observărilor</a:t>
            </a:r>
            <a:r>
              <a:rPr lang="en-US" sz="1600" dirty="0">
                <a:solidFill>
                  <a:schemeClr val="tx1"/>
                </a:solidFill>
              </a:rPr>
              <a:t> de </a:t>
            </a:r>
            <a:r>
              <a:rPr lang="en-US" sz="1600" dirty="0" err="1">
                <a:solidFill>
                  <a:schemeClr val="tx1"/>
                </a:solidFill>
              </a:rPr>
              <a:t>regim</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cele</a:t>
            </a:r>
            <a:r>
              <a:rPr lang="en-US" sz="1600" dirty="0">
                <a:solidFill>
                  <a:schemeClr val="tx1"/>
                </a:solidFill>
              </a:rPr>
              <a:t> de </a:t>
            </a:r>
            <a:r>
              <a:rPr lang="en-US" sz="1600" dirty="0" err="1">
                <a:solidFill>
                  <a:schemeClr val="tx1"/>
                </a:solidFill>
              </a:rPr>
              <a:t>rezervă</a:t>
            </a:r>
            <a:r>
              <a:rPr lang="en-US" sz="1600" dirty="0">
                <a:solidFill>
                  <a:schemeClr val="tx1"/>
                </a:solidFill>
              </a:rPr>
              <a:t>, se </a:t>
            </a:r>
            <a:r>
              <a:rPr lang="en-US" sz="1600" dirty="0" err="1">
                <a:solidFill>
                  <a:schemeClr val="tx1"/>
                </a:solidFill>
              </a:rPr>
              <a:t>utilează</a:t>
            </a:r>
            <a:r>
              <a:rPr lang="en-US" sz="1600" dirty="0">
                <a:solidFill>
                  <a:schemeClr val="tx1"/>
                </a:solidFill>
              </a:rPr>
              <a:t> conform </a:t>
            </a:r>
            <a:r>
              <a:rPr lang="en-US" sz="1600" dirty="0" err="1">
                <a:solidFill>
                  <a:schemeClr val="tx1"/>
                </a:solidFill>
              </a:rPr>
              <a:t>destinaţiei</a:t>
            </a:r>
            <a:r>
              <a:rPr lang="en-US" sz="1600" dirty="0">
                <a:solidFill>
                  <a:schemeClr val="tx1"/>
                </a:solidFill>
              </a:rPr>
              <a:t>.</a:t>
            </a:r>
            <a:br>
              <a:rPr lang="en-US" sz="1600" dirty="0">
                <a:solidFill>
                  <a:schemeClr val="tx1"/>
                </a:solidFill>
              </a:rPr>
            </a:br>
            <a:r>
              <a:rPr lang="en-US" sz="1600" dirty="0">
                <a:solidFill>
                  <a:schemeClr val="tx1"/>
                </a:solidFill>
              </a:rPr>
              <a:t> 48. </a:t>
            </a:r>
            <a:r>
              <a:rPr lang="en-US" sz="1600" dirty="0" err="1">
                <a:solidFill>
                  <a:schemeClr val="tx1"/>
                </a:solidFill>
              </a:rPr>
              <a:t>Partea</a:t>
            </a:r>
            <a:r>
              <a:rPr lang="en-US" sz="1600" dirty="0">
                <a:solidFill>
                  <a:schemeClr val="tx1"/>
                </a:solidFill>
              </a:rPr>
              <a:t> </a:t>
            </a:r>
            <a:r>
              <a:rPr lang="en-US" sz="1600" dirty="0" err="1">
                <a:solidFill>
                  <a:schemeClr val="tx1"/>
                </a:solidFill>
              </a:rPr>
              <a:t>superioară</a:t>
            </a:r>
            <a:r>
              <a:rPr lang="en-US" sz="1600" dirty="0">
                <a:solidFill>
                  <a:schemeClr val="tx1"/>
                </a:solidFill>
              </a:rPr>
              <a:t> a </a:t>
            </a:r>
            <a:r>
              <a:rPr lang="en-US" sz="1600" dirty="0" err="1">
                <a:solidFill>
                  <a:schemeClr val="tx1"/>
                </a:solidFill>
              </a:rPr>
              <a:t>instalaţiei</a:t>
            </a:r>
            <a:r>
              <a:rPr lang="en-US" sz="1600" dirty="0">
                <a:solidFill>
                  <a:schemeClr val="tx1"/>
                </a:solidFill>
              </a:rPr>
              <a:t> de </a:t>
            </a:r>
            <a:r>
              <a:rPr lang="en-US" sz="1600" dirty="0" err="1">
                <a:solidFill>
                  <a:schemeClr val="tx1"/>
                </a:solidFill>
              </a:rPr>
              <a:t>captare</a:t>
            </a:r>
            <a:r>
              <a:rPr lang="en-US" sz="1600" dirty="0">
                <a:solidFill>
                  <a:schemeClr val="tx1"/>
                </a:solidFill>
              </a:rPr>
              <a:t>, </a:t>
            </a:r>
            <a:r>
              <a:rPr lang="en-US" sz="1600" dirty="0" err="1">
                <a:solidFill>
                  <a:schemeClr val="tx1"/>
                </a:solidFill>
              </a:rPr>
              <a:t>executată</a:t>
            </a:r>
            <a:r>
              <a:rPr lang="en-US" sz="1600" dirty="0">
                <a:solidFill>
                  <a:schemeClr val="tx1"/>
                </a:solidFill>
              </a:rPr>
              <a:t> </a:t>
            </a:r>
            <a:r>
              <a:rPr lang="en-US" sz="1600" dirty="0" err="1">
                <a:solidFill>
                  <a:schemeClr val="tx1"/>
                </a:solidFill>
              </a:rPr>
              <a:t>deasupra</a:t>
            </a:r>
            <a:r>
              <a:rPr lang="en-US" sz="1600" dirty="0">
                <a:solidFill>
                  <a:schemeClr val="tx1"/>
                </a:solidFill>
              </a:rPr>
              <a:t> </a:t>
            </a:r>
            <a:r>
              <a:rPr lang="en-US" sz="1600" dirty="0" err="1">
                <a:solidFill>
                  <a:schemeClr val="tx1"/>
                </a:solidFill>
              </a:rPr>
              <a:t>sondei</a:t>
            </a:r>
            <a:r>
              <a:rPr lang="en-US" sz="1600" dirty="0">
                <a:solidFill>
                  <a:schemeClr val="tx1"/>
                </a:solidFill>
              </a:rPr>
              <a:t>, se </a:t>
            </a:r>
            <a:r>
              <a:rPr lang="en-US" sz="1600" dirty="0" err="1">
                <a:solidFill>
                  <a:schemeClr val="tx1"/>
                </a:solidFill>
              </a:rPr>
              <a:t>separă</a:t>
            </a:r>
            <a:r>
              <a:rPr lang="en-US" sz="1600" dirty="0">
                <a:solidFill>
                  <a:schemeClr val="tx1"/>
                </a:solidFill>
              </a:rPr>
              <a:t> de </a:t>
            </a:r>
            <a:r>
              <a:rPr lang="en-US" sz="1600" dirty="0" err="1">
                <a:solidFill>
                  <a:schemeClr val="tx1"/>
                </a:solidFill>
              </a:rPr>
              <a:t>rezervorul</a:t>
            </a:r>
            <a:r>
              <a:rPr lang="en-US" sz="1600" dirty="0">
                <a:solidFill>
                  <a:schemeClr val="tx1"/>
                </a:solidFill>
              </a:rPr>
              <a:t> de </a:t>
            </a:r>
            <a:r>
              <a:rPr lang="en-US" sz="1600" dirty="0" err="1">
                <a:solidFill>
                  <a:schemeClr val="tx1"/>
                </a:solidFill>
              </a:rPr>
              <a:t>exploatare</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asigura</a:t>
            </a:r>
            <a:r>
              <a:rPr lang="en-US" sz="1600" dirty="0">
                <a:solidFill>
                  <a:schemeClr val="tx1"/>
                </a:solidFill>
              </a:rPr>
              <a:t> </a:t>
            </a:r>
            <a:r>
              <a:rPr lang="en-US" sz="1600" dirty="0" err="1">
                <a:solidFill>
                  <a:schemeClr val="tx1"/>
                </a:solidFill>
              </a:rPr>
              <a:t>posibilitatea</a:t>
            </a:r>
            <a:r>
              <a:rPr lang="en-US" sz="1600" dirty="0">
                <a:solidFill>
                  <a:schemeClr val="tx1"/>
                </a:solidFill>
              </a:rPr>
              <a:t> </a:t>
            </a:r>
            <a:r>
              <a:rPr lang="en-US" sz="1600" dirty="0" err="1">
                <a:solidFill>
                  <a:schemeClr val="tx1"/>
                </a:solidFill>
              </a:rPr>
              <a:t>executării</a:t>
            </a:r>
            <a:r>
              <a:rPr lang="en-US" sz="1600" dirty="0">
                <a:solidFill>
                  <a:schemeClr val="tx1"/>
                </a:solidFill>
              </a:rPr>
              <a:t> </a:t>
            </a:r>
            <a:r>
              <a:rPr lang="en-US" sz="1600" dirty="0" err="1">
                <a:solidFill>
                  <a:schemeClr val="tx1"/>
                </a:solidFill>
              </a:rPr>
              <a:t>lucrărilor</a:t>
            </a:r>
            <a:r>
              <a:rPr lang="en-US" sz="1600" dirty="0">
                <a:solidFill>
                  <a:schemeClr val="tx1"/>
                </a:solidFill>
              </a:rPr>
              <a:t> de </a:t>
            </a:r>
            <a:r>
              <a:rPr lang="en-US" sz="1600" dirty="0" err="1">
                <a:solidFill>
                  <a:schemeClr val="tx1"/>
                </a:solidFill>
              </a:rPr>
              <a:t>reparaţie</a:t>
            </a:r>
            <a:r>
              <a:rPr lang="en-US" sz="1600" dirty="0">
                <a:solidFill>
                  <a:schemeClr val="tx1"/>
                </a:solidFill>
              </a:rPr>
              <a:t>.</a:t>
            </a:r>
            <a:br>
              <a:rPr lang="en-US" sz="1600" dirty="0">
                <a:solidFill>
                  <a:schemeClr val="tx1"/>
                </a:solidFill>
              </a:rPr>
            </a:br>
            <a:r>
              <a:rPr lang="en-US" sz="1600" dirty="0">
                <a:solidFill>
                  <a:schemeClr val="tx1"/>
                </a:solidFill>
              </a:rPr>
              <a:t> 49. </a:t>
            </a:r>
            <a:r>
              <a:rPr lang="en-US" sz="1600" dirty="0" err="1">
                <a:solidFill>
                  <a:schemeClr val="tx1"/>
                </a:solidFill>
              </a:rPr>
              <a:t>Pentru</a:t>
            </a:r>
            <a:r>
              <a:rPr lang="en-US" sz="1600" dirty="0">
                <a:solidFill>
                  <a:schemeClr val="tx1"/>
                </a:solidFill>
              </a:rPr>
              <a:t> </a:t>
            </a:r>
            <a:r>
              <a:rPr lang="en-US" sz="1600" dirty="0" err="1">
                <a:solidFill>
                  <a:schemeClr val="tx1"/>
                </a:solidFill>
              </a:rPr>
              <a:t>fiecare</a:t>
            </a:r>
            <a:r>
              <a:rPr lang="en-US" sz="1600" dirty="0">
                <a:solidFill>
                  <a:schemeClr val="tx1"/>
                </a:solidFill>
              </a:rPr>
              <a:t> </a:t>
            </a:r>
            <a:r>
              <a:rPr lang="en-US" sz="1600" dirty="0" err="1">
                <a:solidFill>
                  <a:schemeClr val="tx1"/>
                </a:solidFill>
              </a:rPr>
              <a:t>sursă</a:t>
            </a:r>
            <a:r>
              <a:rPr lang="en-US" sz="1600" dirty="0">
                <a:solidFill>
                  <a:schemeClr val="tx1"/>
                </a:solidFill>
              </a:rPr>
              <a:t> se </a:t>
            </a:r>
            <a:r>
              <a:rPr lang="en-US" sz="1600" dirty="0" err="1">
                <a:solidFill>
                  <a:schemeClr val="tx1"/>
                </a:solidFill>
              </a:rPr>
              <a:t>construieşte</a:t>
            </a:r>
            <a:r>
              <a:rPr lang="en-US" sz="1600" dirty="0">
                <a:solidFill>
                  <a:schemeClr val="tx1"/>
                </a:solidFill>
              </a:rPr>
              <a:t> un pavilion </a:t>
            </a:r>
            <a:r>
              <a:rPr lang="en-US" sz="1600" dirty="0" err="1">
                <a:solidFill>
                  <a:schemeClr val="tx1"/>
                </a:solidFill>
              </a:rPr>
              <a:t>deasupra</a:t>
            </a:r>
            <a:r>
              <a:rPr lang="en-US" sz="1600" dirty="0">
                <a:solidFill>
                  <a:schemeClr val="tx1"/>
                </a:solidFill>
              </a:rPr>
              <a:t> </a:t>
            </a:r>
            <a:r>
              <a:rPr lang="en-US" sz="1600" dirty="0" err="1">
                <a:solidFill>
                  <a:schemeClr val="tx1"/>
                </a:solidFill>
              </a:rPr>
              <a:t>instalaţiei</a:t>
            </a:r>
            <a:r>
              <a:rPr lang="en-US" sz="1600" dirty="0">
                <a:solidFill>
                  <a:schemeClr val="tx1"/>
                </a:solidFill>
              </a:rPr>
              <a:t> de </a:t>
            </a:r>
            <a:r>
              <a:rPr lang="en-US" sz="1600" dirty="0" err="1">
                <a:solidFill>
                  <a:schemeClr val="tx1"/>
                </a:solidFill>
              </a:rPr>
              <a:t>captare</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proteja</a:t>
            </a:r>
            <a:r>
              <a:rPr lang="en-US" sz="1600" dirty="0">
                <a:solidFill>
                  <a:schemeClr val="tx1"/>
                </a:solidFill>
              </a:rPr>
              <a:t> </a:t>
            </a:r>
            <a:r>
              <a:rPr lang="en-US" sz="1600" dirty="0" err="1">
                <a:solidFill>
                  <a:schemeClr val="tx1"/>
                </a:solidFill>
              </a:rPr>
              <a:t>partea</a:t>
            </a:r>
            <a:r>
              <a:rPr lang="en-US" sz="1600" dirty="0">
                <a:solidFill>
                  <a:schemeClr val="tx1"/>
                </a:solidFill>
              </a:rPr>
              <a:t> </a:t>
            </a:r>
            <a:r>
              <a:rPr lang="en-US" sz="1600" dirty="0" err="1">
                <a:solidFill>
                  <a:schemeClr val="tx1"/>
                </a:solidFill>
              </a:rPr>
              <a:t>superioară</a:t>
            </a:r>
            <a:r>
              <a:rPr lang="en-US" sz="1600" dirty="0">
                <a:solidFill>
                  <a:schemeClr val="tx1"/>
                </a:solidFill>
              </a:rPr>
              <a:t> a </a:t>
            </a:r>
            <a:r>
              <a:rPr lang="en-US" sz="1600" dirty="0" err="1">
                <a:solidFill>
                  <a:schemeClr val="tx1"/>
                </a:solidFill>
              </a:rPr>
              <a:t>instalaţiei</a:t>
            </a:r>
            <a:r>
              <a:rPr lang="en-US" sz="1600" dirty="0">
                <a:solidFill>
                  <a:schemeClr val="tx1"/>
                </a:solidFill>
              </a:rPr>
              <a:t> de </a:t>
            </a:r>
            <a:r>
              <a:rPr lang="en-US" sz="1600" dirty="0" err="1">
                <a:solidFill>
                  <a:schemeClr val="tx1"/>
                </a:solidFill>
              </a:rPr>
              <a:t>acţiunea</a:t>
            </a:r>
            <a:r>
              <a:rPr lang="en-US" sz="1600" dirty="0">
                <a:solidFill>
                  <a:schemeClr val="tx1"/>
                </a:solidFill>
              </a:rPr>
              <a:t> </a:t>
            </a:r>
            <a:r>
              <a:rPr lang="en-US" sz="1600" dirty="0" err="1">
                <a:solidFill>
                  <a:schemeClr val="tx1"/>
                </a:solidFill>
              </a:rPr>
              <a:t>factorilor</a:t>
            </a:r>
            <a:r>
              <a:rPr lang="en-US" sz="1600" dirty="0">
                <a:solidFill>
                  <a:schemeClr val="tx1"/>
                </a:solidFill>
              </a:rPr>
              <a:t> </a:t>
            </a:r>
            <a:r>
              <a:rPr lang="en-US" sz="1600" dirty="0" err="1">
                <a:solidFill>
                  <a:schemeClr val="tx1"/>
                </a:solidFill>
              </a:rPr>
              <a:t>externi</a:t>
            </a:r>
            <a:r>
              <a:rPr lang="en-US" sz="1600" dirty="0">
                <a:solidFill>
                  <a:schemeClr val="tx1"/>
                </a:solidFill>
              </a:rPr>
              <a:t> </a:t>
            </a:r>
            <a:r>
              <a:rPr lang="en-US" sz="1600" dirty="0" err="1">
                <a:solidFill>
                  <a:schemeClr val="tx1"/>
                </a:solidFill>
              </a:rPr>
              <a:t>şi</a:t>
            </a:r>
            <a:r>
              <a:rPr lang="en-US" sz="1600" dirty="0">
                <a:solidFill>
                  <a:schemeClr val="tx1"/>
                </a:solidFill>
              </a:rPr>
              <a:t> a nu </a:t>
            </a:r>
            <a:r>
              <a:rPr lang="en-US" sz="1600" dirty="0" err="1">
                <a:solidFill>
                  <a:schemeClr val="tx1"/>
                </a:solidFill>
              </a:rPr>
              <a:t>permite</a:t>
            </a:r>
            <a:r>
              <a:rPr lang="en-US" sz="1600" dirty="0">
                <a:solidFill>
                  <a:schemeClr val="tx1"/>
                </a:solidFill>
              </a:rPr>
              <a:t> </a:t>
            </a:r>
            <a:r>
              <a:rPr lang="en-US" sz="1600" dirty="0" err="1">
                <a:solidFill>
                  <a:schemeClr val="tx1"/>
                </a:solidFill>
              </a:rPr>
              <a:t>accesul</a:t>
            </a:r>
            <a:r>
              <a:rPr lang="en-US" sz="1600" dirty="0">
                <a:solidFill>
                  <a:schemeClr val="tx1"/>
                </a:solidFill>
              </a:rPr>
              <a:t> </a:t>
            </a:r>
            <a:r>
              <a:rPr lang="en-US" sz="1600" dirty="0" err="1">
                <a:solidFill>
                  <a:schemeClr val="tx1"/>
                </a:solidFill>
              </a:rPr>
              <a:t>persoanelor</a:t>
            </a:r>
            <a:r>
              <a:rPr lang="en-US" sz="1600" dirty="0">
                <a:solidFill>
                  <a:schemeClr val="tx1"/>
                </a:solidFill>
              </a:rPr>
              <a:t> </a:t>
            </a:r>
            <a:r>
              <a:rPr lang="en-US" sz="1600" dirty="0" err="1">
                <a:solidFill>
                  <a:schemeClr val="tx1"/>
                </a:solidFill>
              </a:rPr>
              <a:t>străine</a:t>
            </a:r>
            <a:r>
              <a:rPr lang="en-US" sz="1600" dirty="0">
                <a:solidFill>
                  <a:schemeClr val="tx1"/>
                </a:solidFill>
              </a:rPr>
              <a:t> la </a:t>
            </a:r>
            <a:r>
              <a:rPr lang="en-US" sz="1600" dirty="0" err="1">
                <a:solidFill>
                  <a:schemeClr val="tx1"/>
                </a:solidFill>
              </a:rPr>
              <a:t>gura</a:t>
            </a:r>
            <a:r>
              <a:rPr lang="en-US" sz="1600" dirty="0">
                <a:solidFill>
                  <a:schemeClr val="tx1"/>
                </a:solidFill>
              </a:rPr>
              <a:t> </a:t>
            </a:r>
            <a:r>
              <a:rPr lang="en-US" sz="1600" dirty="0" err="1">
                <a:solidFill>
                  <a:schemeClr val="tx1"/>
                </a:solidFill>
              </a:rPr>
              <a:t>sursei</a:t>
            </a:r>
            <a:r>
              <a:rPr lang="en-US" sz="1600" dirty="0">
                <a:solidFill>
                  <a:schemeClr val="tx1"/>
                </a:solidFill>
              </a:rPr>
              <a:t>.</a:t>
            </a:r>
            <a:br>
              <a:rPr lang="en-US" sz="1600" dirty="0">
                <a:solidFill>
                  <a:schemeClr val="tx1"/>
                </a:solidFill>
              </a:rPr>
            </a:br>
            <a:r>
              <a:rPr lang="en-US" sz="1600" dirty="0">
                <a:solidFill>
                  <a:schemeClr val="tx1"/>
                </a:solidFill>
              </a:rPr>
              <a:t>50. </a:t>
            </a:r>
            <a:r>
              <a:rPr lang="en-US" sz="1600" dirty="0" err="1">
                <a:solidFill>
                  <a:schemeClr val="tx1"/>
                </a:solidFill>
              </a:rPr>
              <a:t>Proiectarea</a:t>
            </a:r>
            <a:r>
              <a:rPr lang="en-US" sz="1600" dirty="0">
                <a:solidFill>
                  <a:schemeClr val="tx1"/>
                </a:solidFill>
              </a:rPr>
              <a:t> </a:t>
            </a:r>
            <a:r>
              <a:rPr lang="en-US" sz="1600" dirty="0" err="1">
                <a:solidFill>
                  <a:schemeClr val="tx1"/>
                </a:solidFill>
              </a:rPr>
              <a:t>obiectelor</a:t>
            </a:r>
            <a:r>
              <a:rPr lang="en-US" sz="1600" dirty="0">
                <a:solidFill>
                  <a:schemeClr val="tx1"/>
                </a:solidFill>
              </a:rPr>
              <a:t> (</a:t>
            </a:r>
            <a:r>
              <a:rPr lang="en-US" sz="1600" dirty="0" err="1">
                <a:solidFill>
                  <a:schemeClr val="tx1"/>
                </a:solidFill>
              </a:rPr>
              <a:t>gunoişti</a:t>
            </a:r>
            <a:r>
              <a:rPr lang="en-US" sz="1600" dirty="0">
                <a:solidFill>
                  <a:schemeClr val="tx1"/>
                </a:solidFill>
              </a:rPr>
              <a:t>, </a:t>
            </a:r>
            <a:r>
              <a:rPr lang="en-US" sz="1600" dirty="0" err="1">
                <a:solidFill>
                  <a:schemeClr val="tx1"/>
                </a:solidFill>
              </a:rPr>
              <a:t>staţii</a:t>
            </a:r>
            <a:r>
              <a:rPr lang="en-US" sz="1600" dirty="0">
                <a:solidFill>
                  <a:schemeClr val="tx1"/>
                </a:solidFill>
              </a:rPr>
              <a:t> de </a:t>
            </a:r>
            <a:r>
              <a:rPr lang="en-US" sz="1600" dirty="0" err="1">
                <a:solidFill>
                  <a:schemeClr val="tx1"/>
                </a:solidFill>
              </a:rPr>
              <a:t>alimentare</a:t>
            </a:r>
            <a:r>
              <a:rPr lang="en-US" sz="1600" dirty="0">
                <a:solidFill>
                  <a:schemeClr val="tx1"/>
                </a:solidFill>
              </a:rPr>
              <a:t> auto, </a:t>
            </a:r>
            <a:r>
              <a:rPr lang="en-US" sz="1600" dirty="0" err="1">
                <a:solidFill>
                  <a:schemeClr val="tx1"/>
                </a:solidFill>
              </a:rPr>
              <a:t>cimitire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înhumarea</a:t>
            </a:r>
            <a:r>
              <a:rPr lang="en-US" sz="1600" dirty="0">
                <a:solidFill>
                  <a:schemeClr val="tx1"/>
                </a:solidFill>
              </a:rPr>
              <a:t> </a:t>
            </a:r>
            <a:r>
              <a:rPr lang="en-US" sz="1600" dirty="0" err="1">
                <a:solidFill>
                  <a:schemeClr val="tx1"/>
                </a:solidFill>
              </a:rPr>
              <a:t>animalelor</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prezintă</a:t>
            </a:r>
            <a:r>
              <a:rPr lang="en-US" sz="1600" dirty="0">
                <a:solidFill>
                  <a:schemeClr val="tx1"/>
                </a:solidFill>
              </a:rPr>
              <a:t> o </a:t>
            </a:r>
            <a:r>
              <a:rPr lang="en-US" sz="1600" dirty="0" err="1">
                <a:solidFill>
                  <a:schemeClr val="tx1"/>
                </a:solidFill>
              </a:rPr>
              <a:t>sursă</a:t>
            </a:r>
            <a:r>
              <a:rPr lang="en-US" sz="1600" dirty="0">
                <a:solidFill>
                  <a:schemeClr val="tx1"/>
                </a:solidFill>
              </a:rPr>
              <a:t> de </a:t>
            </a:r>
            <a:r>
              <a:rPr lang="en-US" sz="1600" dirty="0" err="1">
                <a:solidFill>
                  <a:schemeClr val="tx1"/>
                </a:solidFill>
              </a:rPr>
              <a:t>poluare</a:t>
            </a:r>
            <a:r>
              <a:rPr lang="en-US" sz="1600" dirty="0">
                <a:solidFill>
                  <a:schemeClr val="tx1"/>
                </a:solidFill>
              </a:rPr>
              <a:t> </a:t>
            </a:r>
            <a:r>
              <a:rPr lang="en-US" sz="1600" dirty="0" err="1">
                <a:solidFill>
                  <a:schemeClr val="tx1"/>
                </a:solidFill>
              </a:rPr>
              <a:t>reală</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coordonată</a:t>
            </a:r>
            <a:r>
              <a:rPr lang="en-US" sz="1600" dirty="0">
                <a:solidFill>
                  <a:schemeClr val="tx1"/>
                </a:solidFill>
              </a:rPr>
              <a:t> cu </a:t>
            </a:r>
            <a:r>
              <a:rPr lang="en-US" sz="1600" dirty="0" err="1">
                <a:solidFill>
                  <a:schemeClr val="tx1"/>
                </a:solidFill>
              </a:rPr>
              <a:t>Inspectoratul</a:t>
            </a:r>
            <a:r>
              <a:rPr lang="en-US" sz="1600" dirty="0">
                <a:solidFill>
                  <a:schemeClr val="tx1"/>
                </a:solidFill>
              </a:rPr>
              <a:t> Ecologic de Stat.</a:t>
            </a:r>
            <a:r>
              <a:rPr lang="ro-RO" sz="1600" dirty="0">
                <a:solidFill>
                  <a:schemeClr val="tx1"/>
                </a:solidFill>
              </a:rPr>
              <a:t/>
            </a:r>
            <a:br>
              <a:rPr lang="ro-RO" sz="1600" dirty="0">
                <a:solidFill>
                  <a:schemeClr val="tx1"/>
                </a:solidFill>
              </a:rPr>
            </a:br>
            <a:r>
              <a:rPr lang="en-US" sz="1600" b="1" dirty="0" err="1">
                <a:solidFill>
                  <a:schemeClr val="tx1"/>
                </a:solidFill>
              </a:rPr>
              <a:t>Capitolul</a:t>
            </a:r>
            <a:r>
              <a:rPr lang="en-US" sz="1600" b="1" dirty="0">
                <a:solidFill>
                  <a:schemeClr val="tx1"/>
                </a:solidFill>
              </a:rPr>
              <a:t> VIII</a:t>
            </a:r>
            <a:r>
              <a:rPr lang="en-US" sz="1600" dirty="0">
                <a:solidFill>
                  <a:schemeClr val="tx1"/>
                </a:solidFill>
              </a:rPr>
              <a:t/>
            </a:r>
            <a:br>
              <a:rPr lang="en-US" sz="1600" dirty="0">
                <a:solidFill>
                  <a:schemeClr val="tx1"/>
                </a:solidFill>
              </a:rPr>
            </a:br>
            <a:r>
              <a:rPr lang="en-US" sz="1600" b="1" dirty="0">
                <a:solidFill>
                  <a:schemeClr val="tx1"/>
                </a:solidFill>
              </a:rPr>
              <a:t>RESPONSABILITĂŢI</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51. </a:t>
            </a:r>
            <a:r>
              <a:rPr lang="en-US" sz="1600" dirty="0" err="1">
                <a:solidFill>
                  <a:schemeClr val="tx1"/>
                </a:solidFill>
              </a:rPr>
              <a:t>Persoanele</a:t>
            </a:r>
            <a:r>
              <a:rPr lang="en-US" sz="1600" dirty="0">
                <a:solidFill>
                  <a:schemeClr val="tx1"/>
                </a:solidFill>
              </a:rPr>
              <a:t> </a:t>
            </a:r>
            <a:r>
              <a:rPr lang="en-US" sz="1600" dirty="0" err="1">
                <a:solidFill>
                  <a:schemeClr val="tx1"/>
                </a:solidFill>
              </a:rPr>
              <a:t>fizice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juridice</a:t>
            </a:r>
            <a:r>
              <a:rPr lang="en-US" sz="1600" dirty="0">
                <a:solidFill>
                  <a:schemeClr val="tx1"/>
                </a:solidFill>
              </a:rPr>
              <a:t>, </a:t>
            </a:r>
            <a:r>
              <a:rPr lang="en-US" sz="1600" dirty="0" err="1">
                <a:solidFill>
                  <a:schemeClr val="tx1"/>
                </a:solidFill>
              </a:rPr>
              <a:t>indiferent</a:t>
            </a:r>
            <a:r>
              <a:rPr lang="en-US" sz="1600" dirty="0">
                <a:solidFill>
                  <a:schemeClr val="tx1"/>
                </a:solidFill>
              </a:rPr>
              <a:t> de forma </a:t>
            </a:r>
            <a:r>
              <a:rPr lang="en-US" sz="1600" dirty="0" err="1">
                <a:solidFill>
                  <a:schemeClr val="tx1"/>
                </a:solidFill>
              </a:rPr>
              <a:t>organizatorico-juridică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tipul</a:t>
            </a:r>
            <a:r>
              <a:rPr lang="en-US" sz="1600" dirty="0">
                <a:solidFill>
                  <a:schemeClr val="tx1"/>
                </a:solidFill>
              </a:rPr>
              <a:t> de </a:t>
            </a:r>
            <a:r>
              <a:rPr lang="ro-RO" sz="1600" dirty="0">
                <a:solidFill>
                  <a:schemeClr val="tx1"/>
                </a:solidFill>
              </a:rPr>
              <a:t>p</a:t>
            </a:r>
            <a:r>
              <a:rPr lang="en-US" sz="1600" dirty="0" err="1">
                <a:solidFill>
                  <a:schemeClr val="tx1"/>
                </a:solidFill>
              </a:rPr>
              <a:t>roprietate</a:t>
            </a:r>
            <a:r>
              <a:rPr lang="en-US" sz="1600" dirty="0">
                <a:solidFill>
                  <a:schemeClr val="tx1"/>
                </a:solidFill>
              </a:rPr>
              <a:t>, care </a:t>
            </a:r>
            <a:r>
              <a:rPr lang="en-US" sz="1600" dirty="0" err="1">
                <a:solidFill>
                  <a:schemeClr val="tx1"/>
                </a:solidFill>
              </a:rPr>
              <a:t>exploatează</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activitatea</a:t>
            </a:r>
            <a:r>
              <a:rPr lang="en-US" sz="1600" dirty="0">
                <a:solidFill>
                  <a:schemeClr val="tx1"/>
                </a:solidFill>
              </a:rPr>
              <a:t> </a:t>
            </a:r>
            <a:r>
              <a:rPr lang="en-US" sz="1600" dirty="0" err="1">
                <a:solidFill>
                  <a:schemeClr val="tx1"/>
                </a:solidFill>
              </a:rPr>
              <a:t>cărora</a:t>
            </a:r>
            <a:r>
              <a:rPr lang="en-US" sz="1600" dirty="0">
                <a:solidFill>
                  <a:schemeClr val="tx1"/>
                </a:solidFill>
              </a:rPr>
              <a:t> </a:t>
            </a:r>
            <a:r>
              <a:rPr lang="en-US" sz="1600" dirty="0" err="1">
                <a:solidFill>
                  <a:schemeClr val="tx1"/>
                </a:solidFill>
              </a:rPr>
              <a:t>influenţează</a:t>
            </a:r>
            <a:r>
              <a:rPr lang="en-US" sz="1600" dirty="0">
                <a:solidFill>
                  <a:schemeClr val="tx1"/>
                </a:solidFill>
              </a:rPr>
              <a:t> direct </a:t>
            </a:r>
            <a:r>
              <a:rPr lang="en-US" sz="1600" dirty="0" err="1">
                <a:solidFill>
                  <a:schemeClr val="tx1"/>
                </a:solidFill>
              </a:rPr>
              <a:t>sau</a:t>
            </a:r>
            <a:r>
              <a:rPr lang="en-US" sz="1600" dirty="0">
                <a:solidFill>
                  <a:schemeClr val="tx1"/>
                </a:solidFill>
              </a:rPr>
              <a:t> indirect </a:t>
            </a:r>
            <a:r>
              <a:rPr lang="en-US" sz="1600" dirty="0" err="1">
                <a:solidFill>
                  <a:schemeClr val="tx1"/>
                </a:solidFill>
              </a:rPr>
              <a:t>starea</a:t>
            </a:r>
            <a:r>
              <a:rPr lang="en-US" sz="1600" dirty="0">
                <a:solidFill>
                  <a:schemeClr val="tx1"/>
                </a:solidFill>
              </a:rPr>
              <a:t> </a:t>
            </a:r>
            <a:r>
              <a:rPr lang="en-US" sz="1600" dirty="0" err="1">
                <a:solidFill>
                  <a:schemeClr val="tx1"/>
                </a:solidFill>
              </a:rPr>
              <a:t>acestora</a:t>
            </a:r>
            <a:r>
              <a:rPr lang="en-US" sz="1600" dirty="0">
                <a:solidFill>
                  <a:schemeClr val="tx1"/>
                </a:solidFill>
              </a:rPr>
              <a:t>, </a:t>
            </a:r>
            <a:r>
              <a:rPr lang="en-US" sz="1600" dirty="0" err="1">
                <a:solidFill>
                  <a:schemeClr val="tx1"/>
                </a:solidFill>
              </a:rPr>
              <a:t>într</a:t>
            </a:r>
            <a:r>
              <a:rPr lang="en-US" sz="1600" dirty="0">
                <a:solidFill>
                  <a:schemeClr val="tx1"/>
                </a:solidFill>
              </a:rPr>
              <a:t>-un mod </a:t>
            </a:r>
            <a:r>
              <a:rPr lang="en-US" sz="1600" dirty="0" err="1">
                <a:solidFill>
                  <a:schemeClr val="tx1"/>
                </a:solidFill>
              </a:rPr>
              <a:t>negativ</a:t>
            </a:r>
            <a:r>
              <a:rPr lang="en-US" sz="1600" dirty="0">
                <a:solidFill>
                  <a:schemeClr val="tx1"/>
                </a:solidFill>
              </a:rPr>
              <a:t>, </a:t>
            </a:r>
            <a:r>
              <a:rPr lang="en-US" sz="1600" dirty="0" err="1">
                <a:solidFill>
                  <a:schemeClr val="tx1"/>
                </a:solidFill>
              </a:rPr>
              <a:t>poartă</a:t>
            </a:r>
            <a:r>
              <a:rPr lang="en-US" sz="1600" dirty="0">
                <a:solidFill>
                  <a:schemeClr val="tx1"/>
                </a:solidFill>
              </a:rPr>
              <a:t> </a:t>
            </a:r>
            <a:r>
              <a:rPr lang="en-US" sz="1600" dirty="0" err="1">
                <a:solidFill>
                  <a:schemeClr val="tx1"/>
                </a:solidFill>
              </a:rPr>
              <a:t>răspundere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legislaţia</a:t>
            </a:r>
            <a:r>
              <a:rPr lang="en-US" sz="1600" dirty="0">
                <a:solidFill>
                  <a:schemeClr val="tx1"/>
                </a:solidFill>
              </a:rPr>
              <a:t> </a:t>
            </a:r>
            <a:r>
              <a:rPr lang="en-US" sz="1600" dirty="0" err="1">
                <a:solidFill>
                  <a:schemeClr val="tx1"/>
                </a:solidFill>
              </a:rPr>
              <a:t>civilă</a:t>
            </a:r>
            <a:r>
              <a:rPr lang="en-US" sz="1600" dirty="0">
                <a:solidFill>
                  <a:schemeClr val="tx1"/>
                </a:solidFill>
              </a:rPr>
              <a:t>, </a:t>
            </a:r>
            <a:r>
              <a:rPr lang="en-US" sz="1600" dirty="0" err="1">
                <a:solidFill>
                  <a:schemeClr val="tx1"/>
                </a:solidFill>
              </a:rPr>
              <a:t>contravenţională</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penală</a:t>
            </a:r>
            <a:r>
              <a:rPr lang="en-US" sz="1600" dirty="0">
                <a:solidFill>
                  <a:schemeClr val="tx1"/>
                </a:solidFill>
              </a:rPr>
              <a:t>.</a:t>
            </a:r>
            <a:br>
              <a:rPr lang="en-US" sz="1600" dirty="0">
                <a:solidFill>
                  <a:schemeClr val="tx1"/>
                </a:solidFill>
              </a:rPr>
            </a:br>
            <a:r>
              <a:rPr lang="en-US" sz="1600" dirty="0">
                <a:solidFill>
                  <a:schemeClr val="tx1"/>
                </a:solidFill>
              </a:rPr>
              <a:t>52. </a:t>
            </a:r>
            <a:r>
              <a:rPr lang="en-US" sz="1600" dirty="0" err="1">
                <a:solidFill>
                  <a:schemeClr val="tx1"/>
                </a:solidFill>
              </a:rPr>
              <a:t>Controlul</a:t>
            </a:r>
            <a:r>
              <a:rPr lang="en-US" sz="1600" dirty="0">
                <a:solidFill>
                  <a:schemeClr val="tx1"/>
                </a:solidFill>
              </a:rPr>
              <a:t> de stat </a:t>
            </a:r>
            <a:r>
              <a:rPr lang="en-US" sz="1600" dirty="0" err="1">
                <a:solidFill>
                  <a:schemeClr val="tx1"/>
                </a:solidFill>
              </a:rPr>
              <a:t>asupra</a:t>
            </a:r>
            <a:r>
              <a:rPr lang="en-US" sz="1600" dirty="0">
                <a:solidFill>
                  <a:schemeClr val="tx1"/>
                </a:solidFill>
              </a:rPr>
              <a:t> </a:t>
            </a:r>
            <a:r>
              <a:rPr lang="en-US" sz="1600" dirty="0" err="1">
                <a:solidFill>
                  <a:schemeClr val="tx1"/>
                </a:solidFill>
              </a:rPr>
              <a:t>folosirii</a:t>
            </a:r>
            <a:r>
              <a:rPr lang="en-US" sz="1600" dirty="0">
                <a:solidFill>
                  <a:schemeClr val="tx1"/>
                </a:solidFill>
              </a:rPr>
              <a:t> </a:t>
            </a:r>
            <a:r>
              <a:rPr lang="en-US" sz="1600" dirty="0" err="1">
                <a:solidFill>
                  <a:schemeClr val="tx1"/>
                </a:solidFill>
              </a:rPr>
              <a:t>raţionale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protecţiei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se </a:t>
            </a:r>
            <a:r>
              <a:rPr lang="en-US" sz="1600" dirty="0" err="1">
                <a:solidFill>
                  <a:schemeClr val="tx1"/>
                </a:solidFill>
              </a:rPr>
              <a:t>efectuează</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autorităţile</a:t>
            </a:r>
            <a:r>
              <a:rPr lang="en-US" sz="1600" dirty="0">
                <a:solidFill>
                  <a:schemeClr val="tx1"/>
                </a:solidFill>
              </a:rPr>
              <a:t> administrative </a:t>
            </a:r>
            <a:r>
              <a:rPr lang="en-US" sz="1600" dirty="0" err="1">
                <a:solidFill>
                  <a:schemeClr val="tx1"/>
                </a:solidFill>
              </a:rPr>
              <a:t>abilitate</a:t>
            </a:r>
            <a:r>
              <a:rPr lang="en-US" sz="1600" dirty="0">
                <a:solidFill>
                  <a:schemeClr val="tx1"/>
                </a:solidFill>
              </a:rPr>
              <a:t> cu </a:t>
            </a:r>
            <a:r>
              <a:rPr lang="en-US" sz="1600" dirty="0" err="1">
                <a:solidFill>
                  <a:schemeClr val="tx1"/>
                </a:solidFill>
              </a:rPr>
              <a:t>funcţii</a:t>
            </a:r>
            <a:r>
              <a:rPr lang="en-US" sz="1600" dirty="0">
                <a:solidFill>
                  <a:schemeClr val="tx1"/>
                </a:solidFill>
              </a:rPr>
              <a:t> de control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Legii</a:t>
            </a:r>
            <a:r>
              <a:rPr lang="en-US" sz="1600" dirty="0">
                <a:solidFill>
                  <a:schemeClr val="tx1"/>
                </a:solidFill>
              </a:rPr>
              <a:t> nr.131 din 8 </a:t>
            </a:r>
            <a:r>
              <a:rPr lang="en-US" sz="1600" dirty="0" err="1">
                <a:solidFill>
                  <a:schemeClr val="tx1"/>
                </a:solidFill>
              </a:rPr>
              <a:t>iunie</a:t>
            </a:r>
            <a:r>
              <a:rPr lang="en-US" sz="1600" dirty="0">
                <a:solidFill>
                  <a:schemeClr val="tx1"/>
                </a:solidFill>
              </a:rPr>
              <a:t> 2012 </a:t>
            </a:r>
            <a:r>
              <a:rPr lang="en-US" sz="1600" dirty="0" err="1">
                <a:solidFill>
                  <a:schemeClr val="tx1"/>
                </a:solidFill>
              </a:rPr>
              <a:t>privind</a:t>
            </a:r>
            <a:r>
              <a:rPr lang="en-US" sz="1600" dirty="0">
                <a:solidFill>
                  <a:schemeClr val="tx1"/>
                </a:solidFill>
              </a:rPr>
              <a:t> </a:t>
            </a:r>
            <a:r>
              <a:rPr lang="en-US" sz="1600" dirty="0" err="1">
                <a:solidFill>
                  <a:schemeClr val="tx1"/>
                </a:solidFill>
              </a:rPr>
              <a:t>controlul</a:t>
            </a:r>
            <a:r>
              <a:rPr lang="en-US" sz="1600" dirty="0">
                <a:solidFill>
                  <a:schemeClr val="tx1"/>
                </a:solidFill>
              </a:rPr>
              <a:t> de stat </a:t>
            </a:r>
            <a:r>
              <a:rPr lang="en-US" sz="1600" dirty="0" err="1">
                <a:solidFill>
                  <a:schemeClr val="tx1"/>
                </a:solidFill>
              </a:rPr>
              <a:t>asupra</a:t>
            </a:r>
            <a:r>
              <a:rPr lang="en-US" sz="1600" dirty="0">
                <a:solidFill>
                  <a:schemeClr val="tx1"/>
                </a:solidFill>
              </a:rPr>
              <a:t> </a:t>
            </a:r>
            <a:r>
              <a:rPr lang="en-US" sz="1600" dirty="0" err="1">
                <a:solidFill>
                  <a:schemeClr val="tx1"/>
                </a:solidFill>
              </a:rPr>
              <a:t>activităţii</a:t>
            </a:r>
            <a:r>
              <a:rPr lang="en-US" sz="1600" dirty="0">
                <a:solidFill>
                  <a:schemeClr val="tx1"/>
                </a:solidFill>
              </a:rPr>
              <a:t> de </a:t>
            </a:r>
            <a:r>
              <a:rPr lang="en-US" sz="1600" dirty="0" err="1">
                <a:solidFill>
                  <a:schemeClr val="tx1"/>
                </a:solidFill>
              </a:rPr>
              <a:t>întreprinzător</a:t>
            </a:r>
            <a:r>
              <a:rPr lang="en-US" sz="1600" dirty="0">
                <a:solidFill>
                  <a:schemeClr val="tx1"/>
                </a:solidFill>
              </a:rPr>
              <a:t>.</a:t>
            </a:r>
            <a:r>
              <a:rPr lang="ro-RO" sz="1600" dirty="0">
                <a:solidFill>
                  <a:schemeClr val="tx1"/>
                </a:solidFill>
              </a:rPr>
              <a:t/>
            </a: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61826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49368"/>
            <a:ext cx="8839199" cy="4612108"/>
          </a:xfrm>
        </p:spPr>
        <p:txBody>
          <a:bodyPr/>
          <a:lstStyle/>
          <a:p>
            <a:r>
              <a:rPr lang="pt-BR" sz="1600" b="1" dirty="0">
                <a:solidFill>
                  <a:srgbClr val="1E26C4"/>
                </a:solidFill>
              </a:rPr>
              <a:t>Regulamentului privind zonele de protecţie sanitară a prizelor de apa</a:t>
            </a:r>
            <a:r>
              <a:rPr lang="ro-RO" sz="1600" b="1" dirty="0">
                <a:solidFill>
                  <a:srgbClr val="1E26C4"/>
                </a:solidFill>
              </a:rPr>
              <a:t>, aprobat prin HG nr. </a:t>
            </a:r>
            <a:r>
              <a:rPr lang="en-US" sz="1600" b="1" dirty="0">
                <a:solidFill>
                  <a:srgbClr val="1E26C4"/>
                </a:solidFill>
              </a:rPr>
              <a:t>949 din  25.11.2013 </a:t>
            </a:r>
            <a:r>
              <a:rPr lang="ro-RO" sz="1600" b="1" dirty="0">
                <a:solidFill>
                  <a:schemeClr val="tx1"/>
                </a:solidFill>
              </a:rPr>
              <a:t/>
            </a:r>
            <a:br>
              <a:rPr lang="ro-RO" sz="1600" b="1" dirty="0">
                <a:solidFill>
                  <a:schemeClr val="tx1"/>
                </a:solidFill>
              </a:rPr>
            </a:br>
            <a:r>
              <a:rPr lang="ro-RO" sz="1600" b="1" dirty="0">
                <a:solidFill>
                  <a:schemeClr val="tx1"/>
                </a:solidFill>
                <a:hlinkClick r:id="rId2"/>
              </a:rPr>
              <a:t>http://lex.justice.md/index.php?action=view&amp;view=doc&amp;lang=1&amp;id=350530</a:t>
            </a:r>
            <a:r>
              <a:rPr lang="ro-RO" sz="1600" b="1" dirty="0">
                <a:solidFill>
                  <a:schemeClr val="tx1"/>
                </a:solidFill>
              </a:rPr>
              <a:t/>
            </a:r>
            <a:br>
              <a:rPr lang="ro-RO" sz="1600" b="1" dirty="0">
                <a:solidFill>
                  <a:schemeClr val="tx1"/>
                </a:solidFill>
              </a:rPr>
            </a:br>
            <a:r>
              <a:rPr lang="en-US" sz="1600" b="1" dirty="0" err="1"/>
              <a:t>Capitolul</a:t>
            </a:r>
            <a:r>
              <a:rPr lang="en-US" sz="1600" b="1" dirty="0"/>
              <a:t> I. </a:t>
            </a:r>
            <a:r>
              <a:rPr lang="en-US" sz="1600" b="1" dirty="0" err="1"/>
              <a:t>Dispoziţii</a:t>
            </a:r>
            <a:r>
              <a:rPr lang="en-US" sz="1600" b="1" dirty="0"/>
              <a:t> </a:t>
            </a:r>
            <a:r>
              <a:rPr lang="en-US" sz="1600" b="1" dirty="0" err="1"/>
              <a:t>generale</a:t>
            </a:r>
            <a:r>
              <a:rPr lang="en-US" sz="1600" dirty="0"/>
              <a:t/>
            </a:r>
            <a:br>
              <a:rPr lang="en-US" sz="1600" dirty="0"/>
            </a:br>
            <a:r>
              <a:rPr lang="en-US" sz="1600" dirty="0"/>
              <a:t/>
            </a:r>
            <a:br>
              <a:rPr lang="en-US" sz="1600" dirty="0"/>
            </a:br>
            <a:r>
              <a:rPr lang="en-US" sz="1600" dirty="0"/>
              <a:t>    </a:t>
            </a:r>
            <a:r>
              <a:rPr lang="en-US" sz="1600" dirty="0">
                <a:solidFill>
                  <a:schemeClr val="tx1"/>
                </a:solidFill>
              </a:rPr>
              <a:t>1. </a:t>
            </a:r>
            <a:r>
              <a:rPr lang="en-US" sz="1600" dirty="0" err="1">
                <a:solidFill>
                  <a:schemeClr val="tx1"/>
                </a:solidFill>
              </a:rPr>
              <a:t>Regulamentul</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zonele</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continuare</a:t>
            </a:r>
            <a:r>
              <a:rPr lang="en-US" sz="1600" dirty="0">
                <a:solidFill>
                  <a:schemeClr val="tx1"/>
                </a:solidFill>
              </a:rPr>
              <a:t> – </a:t>
            </a:r>
            <a:r>
              <a:rPr lang="en-US" sz="1600" i="1" dirty="0" err="1">
                <a:solidFill>
                  <a:schemeClr val="tx1"/>
                </a:solidFill>
              </a:rPr>
              <a:t>Regulament</a:t>
            </a:r>
            <a:r>
              <a:rPr lang="en-US" sz="1600" dirty="0">
                <a:solidFill>
                  <a:schemeClr val="tx1"/>
                </a:solidFill>
              </a:rPr>
              <a:t>) </a:t>
            </a:r>
            <a:r>
              <a:rPr lang="en-US" sz="1600" dirty="0" err="1">
                <a:solidFill>
                  <a:schemeClr val="tx1"/>
                </a:solidFill>
              </a:rPr>
              <a:t>stabileşte</a:t>
            </a:r>
            <a:r>
              <a:rPr lang="en-US" sz="1600" dirty="0">
                <a:solidFill>
                  <a:schemeClr val="tx1"/>
                </a:solidFill>
              </a:rPr>
              <a:t> </a:t>
            </a:r>
            <a:r>
              <a:rPr lang="en-US" sz="1600" dirty="0" err="1">
                <a:solidFill>
                  <a:schemeClr val="tx1"/>
                </a:solidFill>
              </a:rPr>
              <a:t>norme</a:t>
            </a:r>
            <a:r>
              <a:rPr lang="en-US" sz="1600" dirty="0">
                <a:solidFill>
                  <a:schemeClr val="tx1"/>
                </a:solidFill>
              </a:rPr>
              <a:t> de </a:t>
            </a:r>
            <a:r>
              <a:rPr lang="en-US" sz="1600" dirty="0" err="1">
                <a:solidFill>
                  <a:schemeClr val="tx1"/>
                </a:solidFill>
              </a:rPr>
              <a:t>delimitare</a:t>
            </a:r>
            <a:r>
              <a:rPr lang="en-US" sz="1600" dirty="0">
                <a:solidFill>
                  <a:schemeClr val="tx1"/>
                </a:solidFill>
              </a:rPr>
              <a:t>, </a:t>
            </a:r>
            <a:r>
              <a:rPr lang="en-US" sz="1600" dirty="0" err="1">
                <a:solidFill>
                  <a:schemeClr val="tx1"/>
                </a:solidFill>
              </a:rPr>
              <a:t>creare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funcţionare</a:t>
            </a:r>
            <a:r>
              <a:rPr lang="en-US" sz="1600" dirty="0">
                <a:solidFill>
                  <a:schemeClr val="tx1"/>
                </a:solidFill>
              </a:rPr>
              <a:t> a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din </a:t>
            </a:r>
            <a:r>
              <a:rPr lang="en-US" sz="1600" dirty="0" err="1">
                <a:solidFill>
                  <a:schemeClr val="tx1"/>
                </a:solidFill>
              </a:rPr>
              <a:t>apele</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şi</a:t>
            </a:r>
            <a:r>
              <a:rPr lang="en-US" sz="1600" dirty="0">
                <a:solidFill>
                  <a:schemeClr val="tx1"/>
                </a:solidFill>
              </a:rPr>
              <a:t> din </a:t>
            </a:r>
            <a:r>
              <a:rPr lang="en-US" sz="1600" dirty="0" err="1">
                <a:solidFill>
                  <a:schemeClr val="tx1"/>
                </a:solidFill>
              </a:rPr>
              <a:t>cele</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În</a:t>
            </a:r>
            <a:r>
              <a:rPr lang="en-US" sz="1600" dirty="0">
                <a:solidFill>
                  <a:schemeClr val="tx1"/>
                </a:solidFill>
              </a:rPr>
              <a:t> </a:t>
            </a:r>
            <a:r>
              <a:rPr lang="en-US" sz="1600" dirty="0" err="1">
                <a:solidFill>
                  <a:schemeClr val="tx1"/>
                </a:solidFill>
              </a:rPr>
              <a:t>sensul</a:t>
            </a:r>
            <a:r>
              <a:rPr lang="en-US" sz="1600" dirty="0">
                <a:solidFill>
                  <a:schemeClr val="tx1"/>
                </a:solidFill>
              </a:rPr>
              <a:t> </a:t>
            </a:r>
            <a:r>
              <a:rPr lang="en-US" sz="1600" dirty="0" err="1">
                <a:solidFill>
                  <a:schemeClr val="tx1"/>
                </a:solidFill>
              </a:rPr>
              <a:t>prezentului</a:t>
            </a:r>
            <a:r>
              <a:rPr lang="en-US" sz="1600" dirty="0">
                <a:solidFill>
                  <a:schemeClr val="tx1"/>
                </a:solidFill>
              </a:rPr>
              <a:t> </a:t>
            </a:r>
            <a:r>
              <a:rPr lang="en-US" sz="1600" dirty="0" err="1">
                <a:solidFill>
                  <a:schemeClr val="tx1"/>
                </a:solidFill>
              </a:rPr>
              <a:t>Regulament</a:t>
            </a:r>
            <a:r>
              <a:rPr lang="en-US" sz="1600" dirty="0">
                <a:solidFill>
                  <a:schemeClr val="tx1"/>
                </a:solidFill>
              </a:rPr>
              <a:t>, se </a:t>
            </a:r>
            <a:r>
              <a:rPr lang="en-US" sz="1600" dirty="0" err="1">
                <a:solidFill>
                  <a:schemeClr val="tx1"/>
                </a:solidFill>
              </a:rPr>
              <a:t>definesc</a:t>
            </a:r>
            <a:r>
              <a:rPr lang="en-US" sz="1600" dirty="0">
                <a:solidFill>
                  <a:schemeClr val="tx1"/>
                </a:solidFill>
              </a:rPr>
              <a:t> </a:t>
            </a:r>
            <a:r>
              <a:rPr lang="en-US" sz="1600" dirty="0" err="1">
                <a:solidFill>
                  <a:schemeClr val="tx1"/>
                </a:solidFill>
              </a:rPr>
              <a:t>următoarele</a:t>
            </a:r>
            <a:r>
              <a:rPr lang="en-US" sz="1600" dirty="0">
                <a:solidFill>
                  <a:schemeClr val="tx1"/>
                </a:solidFill>
              </a:rPr>
              <a:t> </a:t>
            </a:r>
            <a:r>
              <a:rPr lang="en-US" sz="1600" dirty="0" err="1">
                <a:solidFill>
                  <a:schemeClr val="tx1"/>
                </a:solidFill>
              </a:rPr>
              <a:t>noţiuni</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i="1" dirty="0" err="1">
                <a:solidFill>
                  <a:schemeClr val="tx1"/>
                </a:solidFill>
              </a:rPr>
              <a:t>surse</a:t>
            </a:r>
            <a:r>
              <a:rPr lang="en-US" sz="1600" i="1" dirty="0">
                <a:solidFill>
                  <a:schemeClr val="tx1"/>
                </a:solidFill>
              </a:rPr>
              <a:t> de </a:t>
            </a:r>
            <a:r>
              <a:rPr lang="en-US" sz="1600" i="1" dirty="0" err="1">
                <a:solidFill>
                  <a:schemeClr val="tx1"/>
                </a:solidFill>
              </a:rPr>
              <a:t>apă</a:t>
            </a:r>
            <a:r>
              <a:rPr lang="en-US" sz="1600" dirty="0">
                <a:solidFill>
                  <a:schemeClr val="tx1"/>
                </a:solidFill>
              </a:rPr>
              <a:t> – </a:t>
            </a:r>
            <a:r>
              <a:rPr lang="en-US" sz="1600" dirty="0" err="1">
                <a:solidFill>
                  <a:schemeClr val="tx1"/>
                </a:solidFill>
              </a:rPr>
              <a:t>resurse</a:t>
            </a:r>
            <a:r>
              <a:rPr lang="en-US" sz="1600" dirty="0">
                <a:solidFill>
                  <a:schemeClr val="tx1"/>
                </a:solidFill>
              </a:rPr>
              <a:t> </a:t>
            </a:r>
            <a:r>
              <a:rPr lang="en-US" sz="1600" dirty="0" err="1">
                <a:solidFill>
                  <a:schemeClr val="tx1"/>
                </a:solidFill>
              </a:rPr>
              <a:t>naturale</a:t>
            </a:r>
            <a:r>
              <a:rPr lang="en-US" sz="1600" dirty="0">
                <a:solidFill>
                  <a:schemeClr val="tx1"/>
                </a:solidFill>
              </a:rPr>
              <a:t> de ape </a:t>
            </a:r>
            <a:r>
              <a:rPr lang="en-US" sz="1600" dirty="0" err="1">
                <a:solidFill>
                  <a:schemeClr val="tx1"/>
                </a:solidFill>
              </a:rPr>
              <a:t>subterane</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utilizate</a:t>
            </a:r>
            <a:r>
              <a:rPr lang="en-US" sz="1600" dirty="0">
                <a:solidFill>
                  <a:schemeClr val="tx1"/>
                </a:solidFill>
              </a:rPr>
              <a:t> (</a:t>
            </a:r>
            <a:r>
              <a:rPr lang="en-US" sz="1600" dirty="0" err="1">
                <a:solidFill>
                  <a:schemeClr val="tx1"/>
                </a:solidFill>
              </a:rPr>
              <a:t>sau</a:t>
            </a:r>
            <a:r>
              <a:rPr lang="en-US" sz="1600" dirty="0">
                <a:solidFill>
                  <a:schemeClr val="tx1"/>
                </a:solidFill>
              </a:rPr>
              <a:t> care pot fi </a:t>
            </a:r>
            <a:r>
              <a:rPr lang="en-US" sz="1600" dirty="0" err="1">
                <a:solidFill>
                  <a:schemeClr val="tx1"/>
                </a:solidFill>
              </a:rPr>
              <a:t>utilizate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scopul</a:t>
            </a:r>
            <a:r>
              <a:rPr lang="en-US" sz="1600" dirty="0">
                <a:solidFill>
                  <a:schemeClr val="tx1"/>
                </a:solidFill>
              </a:rPr>
              <a:t> </a:t>
            </a:r>
            <a:r>
              <a:rPr lang="en-US" sz="1600" dirty="0" err="1">
                <a:solidFill>
                  <a:schemeClr val="tx1"/>
                </a:solidFill>
              </a:rPr>
              <a:t>aprovizionării</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potabilă</a:t>
            </a:r>
            <a:r>
              <a:rPr lang="en-US" sz="1600" dirty="0">
                <a:solidFill>
                  <a:schemeClr val="tx1"/>
                </a:solidFill>
              </a:rPr>
              <a:t> a </a:t>
            </a:r>
            <a:r>
              <a:rPr lang="en-US" sz="1600" dirty="0" err="1">
                <a:solidFill>
                  <a:schemeClr val="tx1"/>
                </a:solidFill>
              </a:rPr>
              <a:t>populaţiei</a:t>
            </a:r>
            <a:r>
              <a:rPr lang="en-US" sz="1600" dirty="0">
                <a:solidFill>
                  <a:schemeClr val="tx1"/>
                </a:solidFill>
              </a:rPr>
              <a:t>;</a:t>
            </a:r>
            <a:br>
              <a:rPr lang="en-US" sz="1600" dirty="0">
                <a:solidFill>
                  <a:schemeClr val="tx1"/>
                </a:solidFill>
              </a:rPr>
            </a:br>
            <a:r>
              <a:rPr lang="en-US" sz="1600" dirty="0">
                <a:solidFill>
                  <a:schemeClr val="tx1"/>
                </a:solidFill>
              </a:rPr>
              <a:t>    b)</a:t>
            </a:r>
            <a:r>
              <a:rPr lang="en-US" sz="1600" i="1" dirty="0">
                <a:solidFill>
                  <a:schemeClr val="tx1"/>
                </a:solidFill>
              </a:rPr>
              <a:t> </a:t>
            </a:r>
            <a:r>
              <a:rPr lang="en-US" sz="1600" i="1" dirty="0" err="1">
                <a:solidFill>
                  <a:schemeClr val="tx1"/>
                </a:solidFill>
              </a:rPr>
              <a:t>priză</a:t>
            </a:r>
            <a:r>
              <a:rPr lang="en-US" sz="1600" i="1" dirty="0">
                <a:solidFill>
                  <a:schemeClr val="tx1"/>
                </a:solidFill>
              </a:rPr>
              <a:t> de </a:t>
            </a:r>
            <a:r>
              <a:rPr lang="en-US" sz="1600" i="1" dirty="0" err="1">
                <a:solidFill>
                  <a:schemeClr val="tx1"/>
                </a:solidFill>
              </a:rPr>
              <a:t>apă</a:t>
            </a:r>
            <a:r>
              <a:rPr lang="en-US" sz="1600" dirty="0">
                <a:solidFill>
                  <a:schemeClr val="tx1"/>
                </a:solidFill>
              </a:rPr>
              <a:t> – </a:t>
            </a:r>
            <a:r>
              <a:rPr lang="en-US" sz="1600" dirty="0" err="1">
                <a:solidFill>
                  <a:schemeClr val="tx1"/>
                </a:solidFill>
              </a:rPr>
              <a:t>locul</a:t>
            </a:r>
            <a:r>
              <a:rPr lang="en-US" sz="1600" dirty="0">
                <a:solidFill>
                  <a:schemeClr val="tx1"/>
                </a:solidFill>
              </a:rPr>
              <a:t> de </a:t>
            </a:r>
            <a:r>
              <a:rPr lang="en-US" sz="1600" dirty="0" err="1">
                <a:solidFill>
                  <a:schemeClr val="tx1"/>
                </a:solidFill>
              </a:rPr>
              <a:t>extragere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captare</a:t>
            </a:r>
            <a:r>
              <a:rPr lang="en-US" sz="1600" dirty="0">
                <a:solidFill>
                  <a:schemeClr val="tx1"/>
                </a:solidFill>
              </a:rPr>
              <a:t> a </a:t>
            </a:r>
            <a:r>
              <a:rPr lang="en-US" sz="1600" dirty="0" err="1">
                <a:solidFill>
                  <a:schemeClr val="tx1"/>
                </a:solidFill>
              </a:rPr>
              <a:t>apei</a:t>
            </a:r>
            <a:r>
              <a:rPr lang="en-US" sz="1600" dirty="0">
                <a:solidFill>
                  <a:schemeClr val="tx1"/>
                </a:solidFill>
              </a:rPr>
              <a:t> din </a:t>
            </a:r>
            <a:r>
              <a:rPr lang="en-US" sz="1600" dirty="0" err="1">
                <a:solidFill>
                  <a:schemeClr val="tx1"/>
                </a:solidFill>
              </a:rPr>
              <a:t>surse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sau</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totalitatea</a:t>
            </a:r>
            <a:r>
              <a:rPr lang="en-US" sz="1600" dirty="0">
                <a:solidFill>
                  <a:schemeClr val="tx1"/>
                </a:solidFill>
              </a:rPr>
              <a:t> </a:t>
            </a:r>
            <a:r>
              <a:rPr lang="en-US" sz="1600" dirty="0" err="1">
                <a:solidFill>
                  <a:schemeClr val="tx1"/>
                </a:solidFill>
              </a:rPr>
              <a:t>construcţiilor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instalaţiilor</a:t>
            </a:r>
            <a:r>
              <a:rPr lang="en-US" sz="1600" dirty="0">
                <a:solidFill>
                  <a:schemeClr val="tx1"/>
                </a:solidFill>
              </a:rPr>
              <a:t>.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poate</a:t>
            </a:r>
            <a:r>
              <a:rPr lang="en-US" sz="1600" dirty="0">
                <a:solidFill>
                  <a:schemeClr val="tx1"/>
                </a:solidFill>
              </a:rPr>
              <a:t> </a:t>
            </a:r>
            <a:r>
              <a:rPr lang="en-US" sz="1600" dirty="0" err="1">
                <a:solidFill>
                  <a:schemeClr val="tx1"/>
                </a:solidFill>
              </a:rPr>
              <a:t>conţine</a:t>
            </a:r>
            <a:r>
              <a:rPr lang="en-US" sz="1600" dirty="0">
                <a:solidFill>
                  <a:schemeClr val="tx1"/>
                </a:solidFill>
              </a:rPr>
              <a:t> </a:t>
            </a:r>
            <a:r>
              <a:rPr lang="en-US" sz="1600" dirty="0" err="1">
                <a:solidFill>
                  <a:schemeClr val="tx1"/>
                </a:solidFill>
              </a:rPr>
              <a:t>una</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mai</a:t>
            </a:r>
            <a:r>
              <a:rPr lang="en-US" sz="1600" dirty="0">
                <a:solidFill>
                  <a:schemeClr val="tx1"/>
                </a:solidFill>
              </a:rPr>
              <a:t> </a:t>
            </a:r>
            <a:r>
              <a:rPr lang="en-US" sz="1600" dirty="0" err="1">
                <a:solidFill>
                  <a:schemeClr val="tx1"/>
                </a:solidFill>
              </a:rPr>
              <a:t>multe</a:t>
            </a:r>
            <a:r>
              <a:rPr lang="en-US" sz="1600" dirty="0">
                <a:solidFill>
                  <a:schemeClr val="tx1"/>
                </a:solidFill>
              </a:rPr>
              <a:t> </a:t>
            </a:r>
            <a:r>
              <a:rPr lang="en-US" sz="1600" dirty="0" err="1">
                <a:solidFill>
                  <a:schemeClr val="tx1"/>
                </a:solidFill>
              </a:rPr>
              <a:t>instalaţii</a:t>
            </a:r>
            <a:r>
              <a:rPr lang="en-US" sz="1600" dirty="0">
                <a:solidFill>
                  <a:schemeClr val="tx1"/>
                </a:solidFill>
              </a:rPr>
              <a:t> de </a:t>
            </a:r>
            <a:r>
              <a:rPr lang="en-US" sz="1600" dirty="0" err="1">
                <a:solidFill>
                  <a:schemeClr val="tx1"/>
                </a:solidFill>
              </a:rPr>
              <a:t>captare</a:t>
            </a:r>
            <a:r>
              <a:rPr lang="en-US" sz="1600" dirty="0">
                <a:solidFill>
                  <a:schemeClr val="tx1"/>
                </a:solidFill>
              </a:rPr>
              <a:t> a </a:t>
            </a:r>
            <a:r>
              <a:rPr lang="en-US" sz="1600" dirty="0" err="1">
                <a:solidFill>
                  <a:schemeClr val="tx1"/>
                </a:solidFill>
              </a:rPr>
              <a:t>apei</a:t>
            </a:r>
            <a:r>
              <a:rPr lang="en-US" sz="1600" dirty="0">
                <a:solidFill>
                  <a:schemeClr val="tx1"/>
                </a:solidFill>
              </a:rPr>
              <a:t> (</a:t>
            </a:r>
            <a:r>
              <a:rPr lang="en-US" sz="1600" dirty="0" err="1">
                <a:solidFill>
                  <a:schemeClr val="tx1"/>
                </a:solidFill>
              </a:rPr>
              <a:t>sonde</a:t>
            </a:r>
            <a:r>
              <a:rPr lang="en-US" sz="1600" dirty="0">
                <a:solidFill>
                  <a:schemeClr val="tx1"/>
                </a:solidFill>
              </a:rPr>
              <a:t> </a:t>
            </a:r>
            <a:r>
              <a:rPr lang="en-US" sz="1600" dirty="0" err="1">
                <a:solidFill>
                  <a:schemeClr val="tx1"/>
                </a:solidFill>
              </a:rPr>
              <a:t>arteziene</a:t>
            </a:r>
            <a:r>
              <a:rPr lang="en-US" sz="1600" dirty="0">
                <a:solidFill>
                  <a:schemeClr val="tx1"/>
                </a:solidFill>
              </a:rPr>
              <a:t>, </a:t>
            </a:r>
            <a:r>
              <a:rPr lang="en-US" sz="1600" dirty="0" err="1">
                <a:solidFill>
                  <a:schemeClr val="tx1"/>
                </a:solidFill>
              </a:rPr>
              <a:t>izvoare</a:t>
            </a:r>
            <a:r>
              <a:rPr lang="en-US" sz="1600" dirty="0">
                <a:solidFill>
                  <a:schemeClr val="tx1"/>
                </a:solidFill>
              </a:rPr>
              <a:t>);</a:t>
            </a:r>
            <a:br>
              <a:rPr lang="en-US" sz="1600" dirty="0">
                <a:solidFill>
                  <a:schemeClr val="tx1"/>
                </a:solidFill>
              </a:rPr>
            </a:br>
            <a:r>
              <a:rPr lang="en-US" sz="1600" dirty="0">
                <a:solidFill>
                  <a:schemeClr val="tx1"/>
                </a:solidFill>
              </a:rPr>
              <a:t>    c) </a:t>
            </a:r>
            <a:r>
              <a:rPr lang="en-US" sz="1600" i="1" dirty="0">
                <a:solidFill>
                  <a:schemeClr val="tx1"/>
                </a:solidFill>
              </a:rPr>
              <a:t>zona de </a:t>
            </a:r>
            <a:r>
              <a:rPr lang="en-US" sz="1600" i="1" dirty="0" err="1">
                <a:solidFill>
                  <a:schemeClr val="tx1"/>
                </a:solidFill>
              </a:rPr>
              <a:t>protecţie</a:t>
            </a:r>
            <a:r>
              <a:rPr lang="en-US" sz="1600" i="1" dirty="0">
                <a:solidFill>
                  <a:schemeClr val="tx1"/>
                </a:solidFill>
              </a:rPr>
              <a:t> </a:t>
            </a:r>
            <a:r>
              <a:rPr lang="en-US" sz="1600" i="1" dirty="0" err="1">
                <a:solidFill>
                  <a:schemeClr val="tx1"/>
                </a:solidFill>
              </a:rPr>
              <a:t>sanitară</a:t>
            </a:r>
            <a:r>
              <a:rPr lang="en-US" sz="1600" i="1" dirty="0">
                <a:solidFill>
                  <a:schemeClr val="tx1"/>
                </a:solidFill>
              </a:rPr>
              <a:t> cu </a:t>
            </a:r>
            <a:r>
              <a:rPr lang="en-US" sz="1600" i="1" dirty="0" err="1">
                <a:solidFill>
                  <a:schemeClr val="tx1"/>
                </a:solidFill>
              </a:rPr>
              <a:t>regim</a:t>
            </a:r>
            <a:r>
              <a:rPr lang="en-US" sz="1600" i="1" dirty="0">
                <a:solidFill>
                  <a:schemeClr val="tx1"/>
                </a:solidFill>
              </a:rPr>
              <a:t> sever</a:t>
            </a:r>
            <a:r>
              <a:rPr lang="en-US" sz="1600" dirty="0">
                <a:solidFill>
                  <a:schemeClr val="tx1"/>
                </a:solidFill>
              </a:rPr>
              <a:t> – </a:t>
            </a:r>
            <a:r>
              <a:rPr lang="en-US" sz="1600" dirty="0" err="1">
                <a:solidFill>
                  <a:schemeClr val="tx1"/>
                </a:solidFill>
              </a:rPr>
              <a:t>terenul</a:t>
            </a:r>
            <a:r>
              <a:rPr lang="en-US" sz="1600" dirty="0">
                <a:solidFill>
                  <a:schemeClr val="tx1"/>
                </a:solidFill>
              </a:rPr>
              <a:t> </a:t>
            </a:r>
            <a:r>
              <a:rPr lang="en-US" sz="1600" dirty="0" err="1">
                <a:solidFill>
                  <a:schemeClr val="tx1"/>
                </a:solidFill>
              </a:rPr>
              <a:t>adiacent</a:t>
            </a:r>
            <a:r>
              <a:rPr lang="en-US" sz="1600" dirty="0">
                <a:solidFill>
                  <a:schemeClr val="tx1"/>
                </a:solidFill>
              </a:rPr>
              <a:t>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unde</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interzisă</a:t>
            </a:r>
            <a:r>
              <a:rPr lang="en-US" sz="1600" dirty="0">
                <a:solidFill>
                  <a:schemeClr val="tx1"/>
                </a:solidFill>
              </a:rPr>
              <a:t> </a:t>
            </a:r>
            <a:r>
              <a:rPr lang="en-US" sz="1600" dirty="0" err="1">
                <a:solidFill>
                  <a:schemeClr val="tx1"/>
                </a:solidFill>
              </a:rPr>
              <a:t>orice</a:t>
            </a:r>
            <a:r>
              <a:rPr lang="en-US" sz="1600" dirty="0">
                <a:solidFill>
                  <a:schemeClr val="tx1"/>
                </a:solidFill>
              </a:rPr>
              <a:t> </a:t>
            </a:r>
            <a:r>
              <a:rPr lang="en-US" sz="1600" dirty="0" err="1">
                <a:solidFill>
                  <a:schemeClr val="tx1"/>
                </a:solidFill>
              </a:rPr>
              <a:t>amplasare</a:t>
            </a:r>
            <a:r>
              <a:rPr lang="en-US" sz="1600" dirty="0">
                <a:solidFill>
                  <a:schemeClr val="tx1"/>
                </a:solidFill>
              </a:rPr>
              <a:t> de </a:t>
            </a:r>
            <a:r>
              <a:rPr lang="en-US" sz="1600" dirty="0" err="1">
                <a:solidFill>
                  <a:schemeClr val="tx1"/>
                </a:solidFill>
              </a:rPr>
              <a:t>folosinţă</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activitate</a:t>
            </a:r>
            <a:r>
              <a:rPr lang="en-US" sz="1600" dirty="0">
                <a:solidFill>
                  <a:schemeClr val="tx1"/>
                </a:solidFill>
              </a:rPr>
              <a:t> care nu are </a:t>
            </a:r>
            <a:r>
              <a:rPr lang="en-US" sz="1600" dirty="0" err="1">
                <a:solidFill>
                  <a:schemeClr val="tx1"/>
                </a:solidFill>
              </a:rPr>
              <a:t>legătură</a:t>
            </a:r>
            <a:r>
              <a:rPr lang="en-US" sz="1600" dirty="0">
                <a:solidFill>
                  <a:schemeClr val="tx1"/>
                </a:solidFill>
              </a:rPr>
              <a:t> </a:t>
            </a:r>
            <a:r>
              <a:rPr lang="en-US" sz="1600" dirty="0" err="1">
                <a:solidFill>
                  <a:schemeClr val="tx1"/>
                </a:solidFill>
              </a:rPr>
              <a:t>funcţională</a:t>
            </a:r>
            <a:r>
              <a:rPr lang="en-US" sz="1600" dirty="0">
                <a:solidFill>
                  <a:schemeClr val="tx1"/>
                </a:solidFill>
              </a:rPr>
              <a:t> cu </a:t>
            </a:r>
            <a:r>
              <a:rPr lang="en-US" sz="1600" dirty="0" err="1">
                <a:solidFill>
                  <a:schemeClr val="tx1"/>
                </a:solidFill>
              </a:rPr>
              <a:t>deservirea</a:t>
            </a:r>
            <a:r>
              <a:rPr lang="en-US" sz="1600" dirty="0">
                <a:solidFill>
                  <a:schemeClr val="tx1"/>
                </a:solidFill>
              </a:rPr>
              <a:t> </a:t>
            </a:r>
            <a:r>
              <a:rPr lang="en-US" sz="1600" dirty="0" err="1">
                <a:solidFill>
                  <a:schemeClr val="tx1"/>
                </a:solidFill>
              </a:rPr>
              <a:t>instalaţiilor</a:t>
            </a:r>
            <a:r>
              <a:rPr lang="en-US" sz="1600" dirty="0">
                <a:solidFill>
                  <a:schemeClr val="tx1"/>
                </a:solidFill>
              </a:rPr>
              <a:t> de </a:t>
            </a:r>
            <a:r>
              <a:rPr lang="en-US" sz="1600" dirty="0" err="1">
                <a:solidFill>
                  <a:schemeClr val="tx1"/>
                </a:solidFill>
              </a:rPr>
              <a:t>aprovizionare</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potabilă</a:t>
            </a:r>
            <a:r>
              <a:rPr lang="en-US" sz="1600" dirty="0">
                <a:solidFill>
                  <a:schemeClr val="tx1"/>
                </a:solidFill>
              </a:rPr>
              <a:t> </a:t>
            </a:r>
            <a:r>
              <a:rPr lang="en-US" sz="1600" dirty="0" err="1">
                <a:solidFill>
                  <a:schemeClr val="tx1"/>
                </a:solidFill>
              </a:rPr>
              <a:t>sau</a:t>
            </a:r>
            <a:r>
              <a:rPr lang="en-US" sz="1600" dirty="0">
                <a:solidFill>
                  <a:schemeClr val="tx1"/>
                </a:solidFill>
              </a:rPr>
              <a:t> care </a:t>
            </a:r>
            <a:r>
              <a:rPr lang="en-US" sz="1600" dirty="0" err="1">
                <a:solidFill>
                  <a:schemeClr val="tx1"/>
                </a:solidFill>
              </a:rPr>
              <a:t>ar</a:t>
            </a:r>
            <a:r>
              <a:rPr lang="en-US" sz="1600" dirty="0">
                <a:solidFill>
                  <a:schemeClr val="tx1"/>
                </a:solidFill>
              </a:rPr>
              <a:t> </a:t>
            </a:r>
            <a:r>
              <a:rPr lang="en-US" sz="1600" dirty="0" err="1">
                <a:solidFill>
                  <a:schemeClr val="tx1"/>
                </a:solidFill>
              </a:rPr>
              <a:t>putea</a:t>
            </a:r>
            <a:r>
              <a:rPr lang="en-US" sz="1600" dirty="0">
                <a:solidFill>
                  <a:schemeClr val="tx1"/>
                </a:solidFill>
              </a:rPr>
              <a:t> conduce la </a:t>
            </a:r>
            <a:r>
              <a:rPr lang="en-US" sz="1600" dirty="0" err="1">
                <a:solidFill>
                  <a:schemeClr val="tx1"/>
                </a:solidFill>
              </a:rPr>
              <a:t>contaminarea</a:t>
            </a:r>
            <a:r>
              <a:rPr lang="en-US" sz="1600" dirty="0">
                <a:solidFill>
                  <a:schemeClr val="tx1"/>
                </a:solidFill>
              </a:rPr>
              <a:t> </a:t>
            </a:r>
            <a:r>
              <a:rPr lang="en-US" sz="1600" dirty="0" err="1">
                <a:solidFill>
                  <a:schemeClr val="tx1"/>
                </a:solidFill>
              </a:rPr>
              <a:t>surselor</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40551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sz="1600" b="1" dirty="0" err="1">
                <a:solidFill>
                  <a:srgbClr val="1E26C4"/>
                </a:solidFill>
              </a:rPr>
              <a:t>Regulamentul</a:t>
            </a:r>
            <a:r>
              <a:rPr lang="en-US" sz="1600" b="1" dirty="0">
                <a:solidFill>
                  <a:srgbClr val="1E26C4"/>
                </a:solidFill>
              </a:rPr>
              <a:t> </a:t>
            </a:r>
            <a:r>
              <a:rPr lang="en-US" sz="1600" b="1" dirty="0" err="1">
                <a:solidFill>
                  <a:srgbClr val="1E26C4"/>
                </a:solidFill>
              </a:rPr>
              <a:t>privind</a:t>
            </a:r>
            <a:r>
              <a:rPr lang="en-US" sz="1600" b="1" dirty="0">
                <a:solidFill>
                  <a:srgbClr val="1E26C4"/>
                </a:solidFill>
              </a:rPr>
              <a:t> </a:t>
            </a:r>
            <a:r>
              <a:rPr lang="en-US" sz="1600" b="1" dirty="0" err="1">
                <a:solidFill>
                  <a:srgbClr val="1E26C4"/>
                </a:solidFill>
              </a:rPr>
              <a:t>monitorizarea</a:t>
            </a:r>
            <a:r>
              <a:rPr lang="ro-RO" sz="1600" b="1" dirty="0">
                <a:solidFill>
                  <a:srgbClr val="1E26C4"/>
                </a:solidFill>
              </a:rPr>
              <a:t> </a:t>
            </a:r>
            <a:r>
              <a:rPr lang="en-US" sz="1600" b="1" dirty="0" err="1">
                <a:solidFill>
                  <a:srgbClr val="1E26C4"/>
                </a:solidFill>
              </a:rPr>
              <a:t>şi</a:t>
            </a:r>
            <a:r>
              <a:rPr lang="en-US" sz="1600" b="1" dirty="0">
                <a:solidFill>
                  <a:srgbClr val="1E26C4"/>
                </a:solidFill>
              </a:rPr>
              <a:t> </a:t>
            </a:r>
            <a:r>
              <a:rPr lang="en-US" sz="1600" b="1" dirty="0" err="1">
                <a:solidFill>
                  <a:srgbClr val="1E26C4"/>
                </a:solidFill>
              </a:rPr>
              <a:t>evidenţa</a:t>
            </a:r>
            <a:r>
              <a:rPr lang="en-US" sz="1600" b="1" dirty="0">
                <a:solidFill>
                  <a:srgbClr val="1E26C4"/>
                </a:solidFill>
              </a:rPr>
              <a:t> </a:t>
            </a:r>
            <a:r>
              <a:rPr lang="en-US" sz="1600" b="1" dirty="0" err="1">
                <a:solidFill>
                  <a:srgbClr val="1E26C4"/>
                </a:solidFill>
              </a:rPr>
              <a:t>sistematică</a:t>
            </a:r>
            <a:r>
              <a:rPr lang="en-US" sz="1600" b="1" dirty="0">
                <a:solidFill>
                  <a:srgbClr val="1E26C4"/>
                </a:solidFill>
              </a:rPr>
              <a:t> a </a:t>
            </a:r>
            <a:r>
              <a:rPr lang="en-US" sz="1600" b="1" dirty="0" err="1">
                <a:solidFill>
                  <a:srgbClr val="1E26C4"/>
                </a:solidFill>
              </a:rPr>
              <a:t>stării</a:t>
            </a:r>
            <a:r>
              <a:rPr lang="en-US" sz="1600" b="1" dirty="0">
                <a:solidFill>
                  <a:srgbClr val="1E26C4"/>
                </a:solidFill>
              </a:rPr>
              <a:t> </a:t>
            </a:r>
            <a:r>
              <a:rPr lang="en-US" sz="1600" b="1" dirty="0" err="1">
                <a:solidFill>
                  <a:srgbClr val="1E26C4"/>
                </a:solidFill>
              </a:rPr>
              <a:t>apelor</a:t>
            </a:r>
            <a:r>
              <a:rPr lang="en-US" sz="1600" b="1" dirty="0">
                <a:solidFill>
                  <a:srgbClr val="1E26C4"/>
                </a:solidFill>
              </a:rPr>
              <a:t> de </a:t>
            </a:r>
            <a:r>
              <a:rPr lang="en-US" sz="1600" b="1" dirty="0" err="1">
                <a:solidFill>
                  <a:srgbClr val="1E26C4"/>
                </a:solidFill>
              </a:rPr>
              <a:t>suprafaţă</a:t>
            </a:r>
            <a:r>
              <a:rPr lang="en-US" sz="1600" b="1" dirty="0">
                <a:solidFill>
                  <a:srgbClr val="1E26C4"/>
                </a:solidFill>
              </a:rPr>
              <a:t> </a:t>
            </a:r>
            <a:r>
              <a:rPr lang="en-US" sz="1600" b="1" dirty="0" err="1">
                <a:solidFill>
                  <a:srgbClr val="1E26C4"/>
                </a:solidFill>
              </a:rPr>
              <a:t>şi</a:t>
            </a:r>
            <a:r>
              <a:rPr lang="en-US" sz="1600" b="1" dirty="0">
                <a:solidFill>
                  <a:srgbClr val="1E26C4"/>
                </a:solidFill>
              </a:rPr>
              <a:t> a </a:t>
            </a:r>
            <a:r>
              <a:rPr lang="en-US" sz="1600" b="1" dirty="0" err="1">
                <a:solidFill>
                  <a:srgbClr val="1E26C4"/>
                </a:solidFill>
              </a:rPr>
              <a:t>apelor</a:t>
            </a:r>
            <a:r>
              <a:rPr lang="en-US" sz="1600" b="1" dirty="0">
                <a:solidFill>
                  <a:srgbClr val="1E26C4"/>
                </a:solidFill>
              </a:rPr>
              <a:t> </a:t>
            </a:r>
            <a:r>
              <a:rPr lang="en-US" sz="1600" b="1" dirty="0" err="1">
                <a:solidFill>
                  <a:srgbClr val="1E26C4"/>
                </a:solidFill>
              </a:rPr>
              <a:t>subterane</a:t>
            </a:r>
            <a:r>
              <a:rPr lang="ro-RO" sz="1600" b="1" dirty="0">
                <a:solidFill>
                  <a:srgbClr val="1E26C4"/>
                </a:solidFill>
              </a:rPr>
              <a:t>, aprobat prin HG </a:t>
            </a:r>
            <a:r>
              <a:rPr lang="en-US" sz="1600" b="1" dirty="0" err="1">
                <a:solidFill>
                  <a:srgbClr val="1E26C4"/>
                </a:solidFill>
              </a:rPr>
              <a:t>Nr</a:t>
            </a:r>
            <a:r>
              <a:rPr lang="en-US" sz="1600" b="1" dirty="0">
                <a:solidFill>
                  <a:srgbClr val="1E26C4"/>
                </a:solidFill>
              </a:rPr>
              <a:t>. 932 din  20.11.2013</a:t>
            </a:r>
            <a:r>
              <a:rPr lang="ro-RO" sz="1600" b="1" dirty="0">
                <a:solidFill>
                  <a:srgbClr val="1E26C4"/>
                </a:solidFill>
              </a:rPr>
              <a:t/>
            </a:r>
            <a:br>
              <a:rPr lang="ro-RO" sz="1600" b="1" dirty="0">
                <a:solidFill>
                  <a:srgbClr val="1E26C4"/>
                </a:solidFill>
              </a:rPr>
            </a:br>
            <a:r>
              <a:rPr lang="ro-RO" sz="1600" b="1" dirty="0">
                <a:solidFill>
                  <a:srgbClr val="1E26C4"/>
                </a:solidFill>
                <a:hlinkClick r:id="rId2"/>
              </a:rPr>
              <a:t>http://lex.justice.md/index.php?action=view&amp;view=doc&amp;lang=1&amp;id=350467</a:t>
            </a:r>
            <a:r>
              <a:rPr lang="ro-RO" sz="1600" b="1" dirty="0">
                <a:solidFill>
                  <a:srgbClr val="1E26C4"/>
                </a:solidFill>
              </a:rPr>
              <a:t/>
            </a:r>
            <a:br>
              <a:rPr lang="ro-RO" sz="1600" b="1" dirty="0">
                <a:solidFill>
                  <a:srgbClr val="1E26C4"/>
                </a:solidFill>
              </a:rPr>
            </a:br>
            <a:r>
              <a:rPr lang="en-US" sz="1600" b="1" dirty="0">
                <a:solidFill>
                  <a:schemeClr val="tx1"/>
                </a:solidFill>
              </a:rPr>
              <a:t>CAPITOLUL I</a:t>
            </a:r>
            <a:br>
              <a:rPr lang="en-US" sz="1600" b="1" dirty="0">
                <a:solidFill>
                  <a:schemeClr val="tx1"/>
                </a:solidFill>
              </a:rPr>
            </a:br>
            <a:r>
              <a:rPr lang="en-US" sz="1600" b="1" dirty="0">
                <a:solidFill>
                  <a:schemeClr val="tx1"/>
                </a:solidFill>
              </a:rPr>
              <a:t>DISPOZIŢII GENERALE</a:t>
            </a:r>
            <a:r>
              <a:rPr lang="ro-RO" sz="1600" b="1" dirty="0">
                <a:solidFill>
                  <a:srgbClr val="1E26C4"/>
                </a:solidFill>
              </a:rPr>
              <a:t/>
            </a:r>
            <a:br>
              <a:rPr lang="ro-RO" sz="1600" b="1" dirty="0">
                <a:solidFill>
                  <a:srgbClr val="1E26C4"/>
                </a:solidFill>
              </a:rPr>
            </a:br>
            <a:r>
              <a:rPr lang="en-US" sz="1600" b="1" dirty="0">
                <a:solidFill>
                  <a:schemeClr val="tx1"/>
                </a:solidFill>
              </a:rPr>
              <a:t>2. </a:t>
            </a:r>
            <a:r>
              <a:rPr lang="ro-RO" sz="1600" b="1" dirty="0">
                <a:solidFill>
                  <a:schemeClr val="tx1"/>
                </a:solidFill>
              </a:rPr>
              <a:t>No</a:t>
            </a:r>
            <a:r>
              <a:rPr lang="en-US" sz="1600" b="1" dirty="0" err="1">
                <a:solidFill>
                  <a:schemeClr val="tx1"/>
                </a:solidFill>
              </a:rPr>
              <a:t>ţiuni</a:t>
            </a:r>
            <a:r>
              <a:rPr lang="ro-RO" sz="1600" b="1" dirty="0">
                <a:solidFill>
                  <a:schemeClr val="tx1"/>
                </a:solidFill>
              </a:rPr>
              <a:t>:</a:t>
            </a:r>
            <a:r>
              <a:rPr lang="en-US" sz="1600" dirty="0">
                <a:solidFill>
                  <a:schemeClr val="tx1"/>
                </a:solidFill>
              </a:rPr>
              <a:t/>
            </a:r>
            <a:br>
              <a:rPr lang="en-US" sz="1600" dirty="0">
                <a:solidFill>
                  <a:schemeClr val="tx1"/>
                </a:solidFill>
              </a:rPr>
            </a:br>
            <a:r>
              <a:rPr lang="en-US" sz="1600" dirty="0">
                <a:solidFill>
                  <a:schemeClr val="tx1"/>
                </a:solidFill>
              </a:rPr>
              <a:t>  </a:t>
            </a:r>
            <a:r>
              <a:rPr lang="en-US" sz="1600" b="1" dirty="0">
                <a:solidFill>
                  <a:schemeClr val="tx1"/>
                </a:solidFill>
              </a:rPr>
              <a:t>  </a:t>
            </a:r>
            <a:r>
              <a:rPr lang="en-US" sz="1600" b="1" i="1" dirty="0" err="1">
                <a:solidFill>
                  <a:schemeClr val="tx1"/>
                </a:solidFill>
              </a:rPr>
              <a:t>monitorizarea</a:t>
            </a:r>
            <a:r>
              <a:rPr lang="en-US" sz="1600" b="1" i="1" dirty="0">
                <a:solidFill>
                  <a:schemeClr val="tx1"/>
                </a:solidFill>
              </a:rPr>
              <a:t> </a:t>
            </a:r>
            <a:r>
              <a:rPr lang="en-US" sz="1600" b="1" i="1" dirty="0" err="1">
                <a:solidFill>
                  <a:schemeClr val="tx1"/>
                </a:solidFill>
              </a:rPr>
              <a:t>stării</a:t>
            </a:r>
            <a:r>
              <a:rPr lang="en-US" sz="1600" b="1" i="1" dirty="0">
                <a:solidFill>
                  <a:schemeClr val="tx1"/>
                </a:solidFill>
              </a:rPr>
              <a:t> </a:t>
            </a:r>
            <a:r>
              <a:rPr lang="en-US" sz="1600" b="1" i="1" dirty="0" err="1">
                <a:solidFill>
                  <a:schemeClr val="tx1"/>
                </a:solidFill>
              </a:rPr>
              <a:t>apelor</a:t>
            </a:r>
            <a:r>
              <a:rPr lang="en-US" sz="1600" b="1" dirty="0">
                <a:solidFill>
                  <a:schemeClr val="tx1"/>
                </a:solidFill>
              </a:rPr>
              <a:t> </a:t>
            </a:r>
            <a:r>
              <a:rPr lang="en-US" sz="1600" dirty="0">
                <a:solidFill>
                  <a:schemeClr val="tx1"/>
                </a:solidFill>
              </a:rPr>
              <a:t>– </a:t>
            </a:r>
            <a:r>
              <a:rPr lang="en-US" sz="1600" dirty="0" err="1">
                <a:solidFill>
                  <a:schemeClr val="tx1"/>
                </a:solidFill>
              </a:rPr>
              <a:t>sistem</a:t>
            </a:r>
            <a:r>
              <a:rPr lang="en-US" sz="1600" dirty="0">
                <a:solidFill>
                  <a:schemeClr val="tx1"/>
                </a:solidFill>
              </a:rPr>
              <a:t> de </a:t>
            </a:r>
            <a:r>
              <a:rPr lang="en-US" sz="1600" dirty="0" err="1">
                <a:solidFill>
                  <a:schemeClr val="tx1"/>
                </a:solidFill>
              </a:rPr>
              <a:t>evaluare</a:t>
            </a:r>
            <a:r>
              <a:rPr lang="en-US" sz="1600" dirty="0">
                <a:solidFill>
                  <a:schemeClr val="tx1"/>
                </a:solidFill>
              </a:rPr>
              <a:t> a </a:t>
            </a:r>
            <a:r>
              <a:rPr lang="en-US" sz="1600" dirty="0" err="1">
                <a:solidFill>
                  <a:schemeClr val="tx1"/>
                </a:solidFill>
              </a:rPr>
              <a:t>parametrilor</a:t>
            </a:r>
            <a:r>
              <a:rPr lang="en-US" sz="1600" dirty="0">
                <a:solidFill>
                  <a:schemeClr val="tx1"/>
                </a:solidFill>
              </a:rPr>
              <a:t> </a:t>
            </a:r>
            <a:r>
              <a:rPr lang="en-US" sz="1600" dirty="0" err="1">
                <a:solidFill>
                  <a:schemeClr val="tx1"/>
                </a:solidFill>
              </a:rPr>
              <a:t>fizici</a:t>
            </a:r>
            <a:r>
              <a:rPr lang="en-US" sz="1600" dirty="0">
                <a:solidFill>
                  <a:schemeClr val="tx1"/>
                </a:solidFill>
              </a:rPr>
              <a:t>, </a:t>
            </a:r>
            <a:r>
              <a:rPr lang="en-US" sz="1600" dirty="0" err="1">
                <a:solidFill>
                  <a:schemeClr val="tx1"/>
                </a:solidFill>
              </a:rPr>
              <a:t>chimici</a:t>
            </a:r>
            <a:r>
              <a:rPr lang="en-US" sz="1600" dirty="0">
                <a:solidFill>
                  <a:schemeClr val="tx1"/>
                </a:solidFill>
              </a:rPr>
              <a:t>, </a:t>
            </a:r>
            <a:r>
              <a:rPr lang="en-US" sz="1600" dirty="0" err="1">
                <a:solidFill>
                  <a:schemeClr val="tx1"/>
                </a:solidFill>
              </a:rPr>
              <a:t>biologici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microbiologici</a:t>
            </a:r>
            <a:r>
              <a:rPr lang="en-US" sz="1600" dirty="0">
                <a:solidFill>
                  <a:schemeClr val="tx1"/>
                </a:solidFill>
              </a:rPr>
              <a:t> </a:t>
            </a:r>
            <a:r>
              <a:rPr lang="en-US" sz="1600" dirty="0" err="1">
                <a:solidFill>
                  <a:schemeClr val="tx1"/>
                </a:solidFill>
              </a:rPr>
              <a:t>ai</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funcţie</a:t>
            </a:r>
            <a:r>
              <a:rPr lang="en-US" sz="1600" dirty="0">
                <a:solidFill>
                  <a:schemeClr val="tx1"/>
                </a:solidFill>
              </a:rPr>
              <a:t> de </a:t>
            </a:r>
            <a:r>
              <a:rPr lang="en-US" sz="1600" dirty="0" err="1">
                <a:solidFill>
                  <a:schemeClr val="tx1"/>
                </a:solidFill>
              </a:rPr>
              <a:t>condiţiile</a:t>
            </a:r>
            <a:r>
              <a:rPr lang="en-US" sz="1600" dirty="0">
                <a:solidFill>
                  <a:schemeClr val="tx1"/>
                </a:solidFill>
              </a:rPr>
              <a:t> </a:t>
            </a:r>
            <a:r>
              <a:rPr lang="en-US" sz="1600" dirty="0" err="1">
                <a:solidFill>
                  <a:schemeClr val="tx1"/>
                </a:solidFill>
              </a:rPr>
              <a:t>naturale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antropice</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a:t>
            </a:r>
            <a:r>
              <a:rPr lang="en-US" sz="1600" b="1" i="1" dirty="0" err="1">
                <a:solidFill>
                  <a:schemeClr val="tx1"/>
                </a:solidFill>
              </a:rPr>
              <a:t>programele</a:t>
            </a:r>
            <a:r>
              <a:rPr lang="en-US" sz="1600" b="1" i="1" dirty="0">
                <a:solidFill>
                  <a:schemeClr val="tx1"/>
                </a:solidFill>
              </a:rPr>
              <a:t> de </a:t>
            </a:r>
            <a:r>
              <a:rPr lang="en-US" sz="1600" b="1" i="1" dirty="0" err="1">
                <a:solidFill>
                  <a:schemeClr val="tx1"/>
                </a:solidFill>
              </a:rPr>
              <a:t>monitorizare</a:t>
            </a:r>
            <a:r>
              <a:rPr lang="en-US" sz="1600" b="1" dirty="0">
                <a:solidFill>
                  <a:schemeClr val="tx1"/>
                </a:solidFill>
              </a:rPr>
              <a:t> </a:t>
            </a:r>
            <a:r>
              <a:rPr lang="en-US" sz="1600" dirty="0">
                <a:solidFill>
                  <a:schemeClr val="tx1"/>
                </a:solidFill>
              </a:rPr>
              <a:t>– instrument de </a:t>
            </a:r>
            <a:r>
              <a:rPr lang="en-US" sz="1600" dirty="0" err="1">
                <a:solidFill>
                  <a:schemeClr val="tx1"/>
                </a:solidFill>
              </a:rPr>
              <a:t>evaluare</a:t>
            </a:r>
            <a:r>
              <a:rPr lang="en-US" sz="1600" dirty="0">
                <a:solidFill>
                  <a:schemeClr val="tx1"/>
                </a:solidFill>
              </a:rPr>
              <a:t> </a:t>
            </a:r>
            <a:r>
              <a:rPr lang="en-US" sz="1600" dirty="0" err="1">
                <a:solidFill>
                  <a:schemeClr val="tx1"/>
                </a:solidFill>
              </a:rPr>
              <a:t>coerentă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cuprinzătoare</a:t>
            </a:r>
            <a:r>
              <a:rPr lang="en-US" sz="1600" dirty="0">
                <a:solidFill>
                  <a:schemeClr val="tx1"/>
                </a:solidFill>
              </a:rPr>
              <a:t> a </a:t>
            </a:r>
            <a:r>
              <a:rPr lang="en-US" sz="1600" dirty="0" err="1">
                <a:solidFill>
                  <a:schemeClr val="tx1"/>
                </a:solidFill>
              </a:rPr>
              <a:t>stării</a:t>
            </a:r>
            <a:r>
              <a:rPr lang="en-US" sz="1600" dirty="0">
                <a:solidFill>
                  <a:schemeClr val="tx1"/>
                </a:solidFill>
              </a:rPr>
              <a:t> </a:t>
            </a:r>
            <a:r>
              <a:rPr lang="en-US" sz="1600" dirty="0" err="1">
                <a:solidFill>
                  <a:schemeClr val="tx1"/>
                </a:solidFill>
              </a:rPr>
              <a:t>resurselor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astfel</a:t>
            </a:r>
            <a:r>
              <a:rPr lang="en-US" sz="1600" dirty="0">
                <a:solidFill>
                  <a:schemeClr val="tx1"/>
                </a:solidFill>
              </a:rPr>
              <a:t> </a:t>
            </a:r>
            <a:r>
              <a:rPr lang="en-US" sz="1600" dirty="0" err="1">
                <a:solidFill>
                  <a:schemeClr val="tx1"/>
                </a:solidFill>
              </a:rPr>
              <a:t>încît</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faciliteze</a:t>
            </a:r>
            <a:r>
              <a:rPr lang="en-US" sz="1600" dirty="0">
                <a:solidFill>
                  <a:schemeClr val="tx1"/>
                </a:solidFill>
              </a:rPr>
              <a:t> </a:t>
            </a:r>
            <a:r>
              <a:rPr lang="en-US" sz="1600" dirty="0" err="1">
                <a:solidFill>
                  <a:schemeClr val="tx1"/>
                </a:solidFill>
              </a:rPr>
              <a:t>prognoza</a:t>
            </a:r>
            <a:r>
              <a:rPr lang="en-US" sz="1600" dirty="0">
                <a:solidFill>
                  <a:schemeClr val="tx1"/>
                </a:solidFill>
              </a:rPr>
              <a:t>, </a:t>
            </a:r>
            <a:r>
              <a:rPr lang="en-US" sz="1600" dirty="0" err="1">
                <a:solidFill>
                  <a:schemeClr val="tx1"/>
                </a:solidFill>
              </a:rPr>
              <a:t>elaborarea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aprobarea</a:t>
            </a:r>
            <a:r>
              <a:rPr lang="en-US" sz="1600" dirty="0">
                <a:solidFill>
                  <a:schemeClr val="tx1"/>
                </a:solidFill>
              </a:rPr>
              <a:t> </a:t>
            </a:r>
            <a:r>
              <a:rPr lang="en-US" sz="1600" dirty="0" err="1">
                <a:solidFill>
                  <a:schemeClr val="tx1"/>
                </a:solidFill>
              </a:rPr>
              <a:t>planurilor</a:t>
            </a:r>
            <a:r>
              <a:rPr lang="en-US" sz="1600" dirty="0">
                <a:solidFill>
                  <a:schemeClr val="tx1"/>
                </a:solidFill>
              </a:rPr>
              <a:t> de </a:t>
            </a:r>
            <a:r>
              <a:rPr lang="en-US" sz="1600" dirty="0" err="1">
                <a:solidFill>
                  <a:schemeClr val="tx1"/>
                </a:solidFill>
              </a:rPr>
              <a:t>gestionare</a:t>
            </a:r>
            <a:r>
              <a:rPr lang="en-US" sz="1600" dirty="0">
                <a:solidFill>
                  <a:schemeClr val="tx1"/>
                </a:solidFill>
              </a:rPr>
              <a:t> a </a:t>
            </a:r>
            <a:r>
              <a:rPr lang="en-US" sz="1600" dirty="0" err="1">
                <a:solidFill>
                  <a:schemeClr val="tx1"/>
                </a:solidFill>
              </a:rPr>
              <a:t>corpurilor</a:t>
            </a:r>
            <a:r>
              <a:rPr lang="en-US" sz="1600" dirty="0">
                <a:solidFill>
                  <a:schemeClr val="tx1"/>
                </a:solidFill>
              </a:rPr>
              <a:t> </a:t>
            </a:r>
            <a:r>
              <a:rPr lang="en-US" sz="1600" dirty="0" err="1">
                <a:solidFill>
                  <a:schemeClr val="tx1"/>
                </a:solidFill>
              </a:rPr>
              <a:t>acvatice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analiza</a:t>
            </a:r>
            <a:r>
              <a:rPr lang="en-US" sz="1600" dirty="0">
                <a:solidFill>
                  <a:schemeClr val="tx1"/>
                </a:solidFill>
              </a:rPr>
              <a:t> </a:t>
            </a:r>
            <a:r>
              <a:rPr lang="en-US" sz="1600" dirty="0" err="1">
                <a:solidFill>
                  <a:schemeClr val="tx1"/>
                </a:solidFill>
              </a:rPr>
              <a:t>progresului</a:t>
            </a:r>
            <a:r>
              <a:rPr lang="en-US" sz="1600" dirty="0">
                <a:solidFill>
                  <a:schemeClr val="tx1"/>
                </a:solidFill>
              </a:rPr>
              <a:t> </a:t>
            </a:r>
            <a:r>
              <a:rPr lang="en-US" sz="1600" dirty="0" err="1">
                <a:solidFill>
                  <a:schemeClr val="tx1"/>
                </a:solidFill>
              </a:rPr>
              <a:t>realizat</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implementarea</a:t>
            </a:r>
            <a:r>
              <a:rPr lang="en-US" sz="1600" dirty="0">
                <a:solidFill>
                  <a:schemeClr val="tx1"/>
                </a:solidFill>
              </a:rPr>
              <a:t> </a:t>
            </a:r>
            <a:r>
              <a:rPr lang="en-US" sz="1600" dirty="0" err="1">
                <a:solidFill>
                  <a:schemeClr val="tx1"/>
                </a:solidFill>
              </a:rPr>
              <a:t>acestora</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a:t>
            </a:r>
            <a:r>
              <a:rPr lang="en-US" sz="1600" b="1" i="1" dirty="0">
                <a:solidFill>
                  <a:schemeClr val="tx1"/>
                </a:solidFill>
              </a:rPr>
              <a:t> </a:t>
            </a:r>
            <a:r>
              <a:rPr lang="en-US" sz="1600" b="1" i="1" dirty="0" err="1">
                <a:solidFill>
                  <a:schemeClr val="tx1"/>
                </a:solidFill>
              </a:rPr>
              <a:t>indicatori</a:t>
            </a:r>
            <a:r>
              <a:rPr lang="en-US" sz="1600" b="1" i="1" dirty="0">
                <a:solidFill>
                  <a:schemeClr val="tx1"/>
                </a:solidFill>
              </a:rPr>
              <a:t> de </a:t>
            </a:r>
            <a:r>
              <a:rPr lang="en-US" sz="1600" b="1" i="1" dirty="0" err="1">
                <a:solidFill>
                  <a:schemeClr val="tx1"/>
                </a:solidFill>
              </a:rPr>
              <a:t>calitate</a:t>
            </a:r>
            <a:r>
              <a:rPr lang="en-US" sz="1600" b="1" i="1" dirty="0">
                <a:solidFill>
                  <a:schemeClr val="tx1"/>
                </a:solidFill>
              </a:rPr>
              <a:t> a </a:t>
            </a:r>
            <a:r>
              <a:rPr lang="en-US" sz="1600" b="1" i="1" dirty="0" err="1">
                <a:solidFill>
                  <a:schemeClr val="tx1"/>
                </a:solidFill>
              </a:rPr>
              <a:t>apelor</a:t>
            </a:r>
            <a:r>
              <a:rPr lang="en-US" sz="1600" b="1" dirty="0">
                <a:solidFill>
                  <a:schemeClr val="tx1"/>
                </a:solidFill>
              </a:rPr>
              <a:t> </a:t>
            </a:r>
            <a:r>
              <a:rPr lang="en-US" sz="1600" dirty="0">
                <a:solidFill>
                  <a:schemeClr val="tx1"/>
                </a:solidFill>
              </a:rPr>
              <a:t>– </a:t>
            </a:r>
            <a:r>
              <a:rPr lang="en-US" sz="1600" dirty="0" err="1">
                <a:solidFill>
                  <a:schemeClr val="tx1"/>
                </a:solidFill>
              </a:rPr>
              <a:t>cerinţe</a:t>
            </a:r>
            <a:r>
              <a:rPr lang="en-US" sz="1600" dirty="0">
                <a:solidFill>
                  <a:schemeClr val="tx1"/>
                </a:solidFill>
              </a:rPr>
              <a:t> de </a:t>
            </a:r>
            <a:r>
              <a:rPr lang="en-US" sz="1600" dirty="0" err="1">
                <a:solidFill>
                  <a:schemeClr val="tx1"/>
                </a:solidFill>
              </a:rPr>
              <a:t>calitate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exprimate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valoarea</a:t>
            </a:r>
            <a:r>
              <a:rPr lang="en-US" sz="1600" dirty="0">
                <a:solidFill>
                  <a:schemeClr val="tx1"/>
                </a:solidFill>
              </a:rPr>
              <a:t> </a:t>
            </a:r>
            <a:r>
              <a:rPr lang="en-US" sz="1600" dirty="0" err="1">
                <a:solidFill>
                  <a:schemeClr val="tx1"/>
                </a:solidFill>
              </a:rPr>
              <a:t>concentraţiei</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anumit</a:t>
            </a:r>
            <a:r>
              <a:rPr lang="en-US" sz="1600" dirty="0">
                <a:solidFill>
                  <a:schemeClr val="tx1"/>
                </a:solidFill>
              </a:rPr>
              <a:t> </a:t>
            </a:r>
            <a:r>
              <a:rPr lang="en-US" sz="1600" dirty="0" err="1">
                <a:solidFill>
                  <a:schemeClr val="tx1"/>
                </a:solidFill>
              </a:rPr>
              <a:t>parametru</a:t>
            </a:r>
            <a:r>
              <a:rPr lang="en-US" sz="1600" dirty="0">
                <a:solidFill>
                  <a:schemeClr val="tx1"/>
                </a:solidFill>
              </a:rPr>
              <a:t> </a:t>
            </a:r>
            <a:r>
              <a:rPr lang="en-US" sz="1600" dirty="0" err="1">
                <a:solidFill>
                  <a:schemeClr val="tx1"/>
                </a:solidFill>
              </a:rPr>
              <a:t>fizico-chimic</a:t>
            </a:r>
            <a:r>
              <a:rPr lang="en-US" sz="1600" dirty="0">
                <a:solidFill>
                  <a:schemeClr val="tx1"/>
                </a:solidFill>
              </a:rPr>
              <a:t>, </a:t>
            </a:r>
            <a:r>
              <a:rPr lang="en-US" sz="1600" dirty="0" err="1">
                <a:solidFill>
                  <a:schemeClr val="tx1"/>
                </a:solidFill>
              </a:rPr>
              <a:t>grup</a:t>
            </a:r>
            <a:r>
              <a:rPr lang="en-US" sz="1600" dirty="0">
                <a:solidFill>
                  <a:schemeClr val="tx1"/>
                </a:solidFill>
              </a:rPr>
              <a:t> de </a:t>
            </a:r>
            <a:r>
              <a:rPr lang="en-US" sz="1600" dirty="0" err="1">
                <a:solidFill>
                  <a:schemeClr val="tx1"/>
                </a:solidFill>
              </a:rPr>
              <a:t>parametri</a:t>
            </a:r>
            <a:r>
              <a:rPr lang="en-US" sz="1600" dirty="0">
                <a:solidFill>
                  <a:schemeClr val="tx1"/>
                </a:solidFill>
              </a:rPr>
              <a:t> </a:t>
            </a:r>
            <a:r>
              <a:rPr lang="en-US" sz="1600" dirty="0" err="1">
                <a:solidFill>
                  <a:schemeClr val="tx1"/>
                </a:solidFill>
              </a:rPr>
              <a:t>fizico-chimici</a:t>
            </a:r>
            <a:r>
              <a:rPr lang="en-US" sz="1600" dirty="0">
                <a:solidFill>
                  <a:schemeClr val="tx1"/>
                </a:solidFill>
              </a:rPr>
              <a:t> </a:t>
            </a:r>
            <a:r>
              <a:rPr lang="en-US" sz="1600" dirty="0" err="1">
                <a:solidFill>
                  <a:schemeClr val="tx1"/>
                </a:solidFill>
              </a:rPr>
              <a:t>sau</a:t>
            </a:r>
            <a:r>
              <a:rPr lang="en-US" sz="1600" dirty="0">
                <a:solidFill>
                  <a:schemeClr val="tx1"/>
                </a:solidFill>
              </a:rPr>
              <a:t> a </a:t>
            </a:r>
            <a:r>
              <a:rPr lang="en-US" sz="1600" dirty="0" err="1">
                <a:solidFill>
                  <a:schemeClr val="tx1"/>
                </a:solidFill>
              </a:rPr>
              <a:t>unui</a:t>
            </a:r>
            <a:r>
              <a:rPr lang="en-US" sz="1600" dirty="0">
                <a:solidFill>
                  <a:schemeClr val="tx1"/>
                </a:solidFill>
              </a:rPr>
              <a:t> </a:t>
            </a:r>
            <a:r>
              <a:rPr lang="en-US" sz="1600" dirty="0" err="1">
                <a:solidFill>
                  <a:schemeClr val="tx1"/>
                </a:solidFill>
              </a:rPr>
              <a:t>parametru</a:t>
            </a:r>
            <a:r>
              <a:rPr lang="en-US" sz="1600" dirty="0">
                <a:solidFill>
                  <a:schemeClr val="tx1"/>
                </a:solidFill>
              </a:rPr>
              <a:t> biologic, care nu </a:t>
            </a:r>
            <a:r>
              <a:rPr lang="en-US" sz="1600" dirty="0" err="1">
                <a:solidFill>
                  <a:schemeClr val="tx1"/>
                </a:solidFill>
              </a:rPr>
              <a:t>va</a:t>
            </a:r>
            <a:r>
              <a:rPr lang="en-US" sz="1600" dirty="0">
                <a:solidFill>
                  <a:schemeClr val="tx1"/>
                </a:solidFill>
              </a:rPr>
              <a:t> fi </a:t>
            </a:r>
            <a:r>
              <a:rPr lang="en-US" sz="1600" dirty="0" err="1">
                <a:solidFill>
                  <a:schemeClr val="tx1"/>
                </a:solidFill>
              </a:rPr>
              <a:t>depăşit</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asigura</a:t>
            </a:r>
            <a:r>
              <a:rPr lang="en-US" sz="1600" dirty="0">
                <a:solidFill>
                  <a:schemeClr val="tx1"/>
                </a:solidFill>
              </a:rPr>
              <a:t> </a:t>
            </a:r>
            <a:r>
              <a:rPr lang="en-US" sz="1600" dirty="0" err="1">
                <a:solidFill>
                  <a:schemeClr val="tx1"/>
                </a:solidFill>
              </a:rPr>
              <a:t>protecţia</a:t>
            </a:r>
            <a:r>
              <a:rPr lang="en-US" sz="1600" dirty="0">
                <a:solidFill>
                  <a:schemeClr val="tx1"/>
                </a:solidFill>
              </a:rPr>
              <a:t> </a:t>
            </a:r>
            <a:r>
              <a:rPr lang="en-US" sz="1600" dirty="0" err="1">
                <a:solidFill>
                  <a:schemeClr val="tx1"/>
                </a:solidFill>
              </a:rPr>
              <a:t>sănătăţii</a:t>
            </a:r>
            <a:r>
              <a:rPr lang="en-US" sz="1600" dirty="0">
                <a:solidFill>
                  <a:schemeClr val="tx1"/>
                </a:solidFill>
              </a:rPr>
              <a:t> </a:t>
            </a:r>
            <a:r>
              <a:rPr lang="en-US" sz="1600" dirty="0" err="1">
                <a:solidFill>
                  <a:schemeClr val="tx1"/>
                </a:solidFill>
              </a:rPr>
              <a:t>omului</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mediului</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95410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49368"/>
            <a:ext cx="8839199" cy="4612108"/>
          </a:xfrm>
        </p:spPr>
        <p:txBody>
          <a:bodyPr/>
          <a:lstStyle/>
          <a:p>
            <a:pPr lvl="0"/>
            <a:r>
              <a:rPr lang="en-US" sz="1600" dirty="0">
                <a:solidFill>
                  <a:schemeClr val="tx1"/>
                </a:solidFill>
              </a:rPr>
              <a:t>  d)</a:t>
            </a:r>
            <a:r>
              <a:rPr lang="en-US" sz="1600" i="1" dirty="0">
                <a:solidFill>
                  <a:schemeClr val="tx1"/>
                </a:solidFill>
              </a:rPr>
              <a:t> zona de </a:t>
            </a:r>
            <a:r>
              <a:rPr lang="en-US" sz="1600" i="1" dirty="0" err="1">
                <a:solidFill>
                  <a:schemeClr val="tx1"/>
                </a:solidFill>
              </a:rPr>
              <a:t>protecţie</a:t>
            </a:r>
            <a:r>
              <a:rPr lang="en-US" sz="1600" i="1" dirty="0">
                <a:solidFill>
                  <a:schemeClr val="tx1"/>
                </a:solidFill>
              </a:rPr>
              <a:t> </a:t>
            </a:r>
            <a:r>
              <a:rPr lang="en-US" sz="1600" i="1" dirty="0" err="1">
                <a:solidFill>
                  <a:schemeClr val="tx1"/>
                </a:solidFill>
              </a:rPr>
              <a:t>sanitară</a:t>
            </a:r>
            <a:r>
              <a:rPr lang="en-US" sz="1600" i="1" dirty="0">
                <a:solidFill>
                  <a:schemeClr val="tx1"/>
                </a:solidFill>
              </a:rPr>
              <a:t> cu </a:t>
            </a:r>
            <a:r>
              <a:rPr lang="en-US" sz="1600" i="1" dirty="0" err="1">
                <a:solidFill>
                  <a:schemeClr val="tx1"/>
                </a:solidFill>
              </a:rPr>
              <a:t>regim</a:t>
            </a:r>
            <a:r>
              <a:rPr lang="en-US" sz="1600" i="1" dirty="0">
                <a:solidFill>
                  <a:schemeClr val="tx1"/>
                </a:solidFill>
              </a:rPr>
              <a:t> de </a:t>
            </a:r>
            <a:r>
              <a:rPr lang="en-US" sz="1600" i="1" dirty="0" err="1">
                <a:solidFill>
                  <a:schemeClr val="tx1"/>
                </a:solidFill>
              </a:rPr>
              <a:t>restricţie</a:t>
            </a:r>
            <a:r>
              <a:rPr lang="en-US" sz="1600" dirty="0">
                <a:solidFill>
                  <a:schemeClr val="tx1"/>
                </a:solidFill>
              </a:rPr>
              <a:t> – </a:t>
            </a:r>
            <a:r>
              <a:rPr lang="en-US" sz="1600" dirty="0" err="1">
                <a:solidFill>
                  <a:schemeClr val="tx1"/>
                </a:solidFill>
              </a:rPr>
              <a:t>teritoriul</a:t>
            </a:r>
            <a:r>
              <a:rPr lang="en-US" sz="1600" dirty="0">
                <a:solidFill>
                  <a:schemeClr val="tx1"/>
                </a:solidFill>
              </a:rPr>
              <a:t> din </a:t>
            </a:r>
            <a:r>
              <a:rPr lang="en-US" sz="1600" dirty="0" err="1">
                <a:solidFill>
                  <a:schemeClr val="tx1"/>
                </a:solidFill>
              </a:rPr>
              <a:t>jurul</a:t>
            </a:r>
            <a:r>
              <a:rPr lang="en-US" sz="1600" dirty="0">
                <a:solidFill>
                  <a:schemeClr val="tx1"/>
                </a:solidFill>
              </a:rPr>
              <a:t>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cu </a:t>
            </a:r>
            <a:r>
              <a:rPr lang="en-US" sz="1600" dirty="0" err="1">
                <a:solidFill>
                  <a:schemeClr val="tx1"/>
                </a:solidFill>
              </a:rPr>
              <a:t>regim</a:t>
            </a:r>
            <a:r>
              <a:rPr lang="en-US" sz="1600" dirty="0">
                <a:solidFill>
                  <a:schemeClr val="tx1"/>
                </a:solidFill>
              </a:rPr>
              <a:t> sever, </a:t>
            </a:r>
            <a:r>
              <a:rPr lang="en-US" sz="1600" dirty="0" err="1">
                <a:solidFill>
                  <a:schemeClr val="tx1"/>
                </a:solidFill>
              </a:rPr>
              <a:t>astfel</a:t>
            </a:r>
            <a:r>
              <a:rPr lang="en-US" sz="1600" dirty="0">
                <a:solidFill>
                  <a:schemeClr val="tx1"/>
                </a:solidFill>
              </a:rPr>
              <a:t> </a:t>
            </a:r>
            <a:r>
              <a:rPr lang="en-US" sz="1600" dirty="0" err="1">
                <a:solidFill>
                  <a:schemeClr val="tx1"/>
                </a:solidFill>
              </a:rPr>
              <a:t>încît</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aplicarea</a:t>
            </a:r>
            <a:r>
              <a:rPr lang="en-US" sz="1600" dirty="0">
                <a:solidFill>
                  <a:schemeClr val="tx1"/>
                </a:solidFill>
              </a:rPr>
              <a:t> </a:t>
            </a:r>
            <a:r>
              <a:rPr lang="en-US" sz="1600" dirty="0" err="1">
                <a:solidFill>
                  <a:schemeClr val="tx1"/>
                </a:solidFill>
              </a:rPr>
              <a:t>măsurilor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să</a:t>
            </a:r>
            <a:r>
              <a:rPr lang="en-US" sz="1600" dirty="0">
                <a:solidFill>
                  <a:schemeClr val="tx1"/>
                </a:solidFill>
              </a:rPr>
              <a:t> se </a:t>
            </a:r>
            <a:r>
              <a:rPr lang="en-US" sz="1600" dirty="0" err="1">
                <a:solidFill>
                  <a:schemeClr val="tx1"/>
                </a:solidFill>
              </a:rPr>
              <a:t>elimine</a:t>
            </a:r>
            <a:r>
              <a:rPr lang="en-US" sz="1600" dirty="0">
                <a:solidFill>
                  <a:schemeClr val="tx1"/>
                </a:solidFill>
              </a:rPr>
              <a:t> </a:t>
            </a:r>
            <a:r>
              <a:rPr lang="en-US" sz="1600" dirty="0" err="1">
                <a:solidFill>
                  <a:schemeClr val="tx1"/>
                </a:solidFill>
              </a:rPr>
              <a:t>pericolul</a:t>
            </a:r>
            <a:r>
              <a:rPr lang="en-US" sz="1600" dirty="0">
                <a:solidFill>
                  <a:schemeClr val="tx1"/>
                </a:solidFill>
              </a:rPr>
              <a:t> de </a:t>
            </a:r>
            <a:r>
              <a:rPr lang="en-US" sz="1600" dirty="0" err="1">
                <a:solidFill>
                  <a:schemeClr val="tx1"/>
                </a:solidFill>
              </a:rPr>
              <a:t>afectare</a:t>
            </a:r>
            <a:r>
              <a:rPr lang="en-US" sz="1600" dirty="0">
                <a:solidFill>
                  <a:schemeClr val="tx1"/>
                </a:solidFill>
              </a:rPr>
              <a:t> a </a:t>
            </a:r>
            <a:r>
              <a:rPr lang="en-US" sz="1600" dirty="0" err="1">
                <a:solidFill>
                  <a:schemeClr val="tx1"/>
                </a:solidFill>
              </a:rPr>
              <a:t>calităţii</a:t>
            </a:r>
            <a:r>
              <a:rPr lang="en-US" sz="1600" dirty="0">
                <a:solidFill>
                  <a:schemeClr val="tx1"/>
                </a:solidFill>
              </a:rPr>
              <a:t> </a:t>
            </a:r>
            <a:r>
              <a:rPr lang="en-US" sz="1600" dirty="0" err="1">
                <a:solidFill>
                  <a:schemeClr val="tx1"/>
                </a:solidFill>
              </a:rPr>
              <a:t>apei</a:t>
            </a:r>
            <a:r>
              <a:rPr lang="en-US" sz="1600" dirty="0">
                <a:solidFill>
                  <a:schemeClr val="tx1"/>
                </a:solidFill>
              </a:rPr>
              <a:t>;</a:t>
            </a:r>
            <a:br>
              <a:rPr lang="en-US" sz="1600" dirty="0">
                <a:solidFill>
                  <a:schemeClr val="tx1"/>
                </a:solidFill>
              </a:rPr>
            </a:br>
            <a:r>
              <a:rPr lang="en-US" sz="1600" dirty="0">
                <a:solidFill>
                  <a:schemeClr val="tx1"/>
                </a:solidFill>
              </a:rPr>
              <a:t>    e) </a:t>
            </a:r>
            <a:r>
              <a:rPr lang="en-US" sz="1600" i="1" dirty="0">
                <a:solidFill>
                  <a:schemeClr val="tx1"/>
                </a:solidFill>
              </a:rPr>
              <a:t>zona de </a:t>
            </a:r>
            <a:r>
              <a:rPr lang="en-US" sz="1600" i="1" dirty="0" err="1">
                <a:solidFill>
                  <a:schemeClr val="tx1"/>
                </a:solidFill>
              </a:rPr>
              <a:t>protecţie</a:t>
            </a:r>
            <a:r>
              <a:rPr lang="en-US" sz="1600" i="1" dirty="0">
                <a:solidFill>
                  <a:schemeClr val="tx1"/>
                </a:solidFill>
              </a:rPr>
              <a:t> </a:t>
            </a:r>
            <a:r>
              <a:rPr lang="en-US" sz="1600" i="1" dirty="0" err="1">
                <a:solidFill>
                  <a:schemeClr val="tx1"/>
                </a:solidFill>
              </a:rPr>
              <a:t>sanitară</a:t>
            </a:r>
            <a:r>
              <a:rPr lang="en-US" sz="1600" i="1" dirty="0">
                <a:solidFill>
                  <a:schemeClr val="tx1"/>
                </a:solidFill>
              </a:rPr>
              <a:t> cu </a:t>
            </a:r>
            <a:r>
              <a:rPr lang="en-US" sz="1600" i="1" dirty="0" err="1">
                <a:solidFill>
                  <a:schemeClr val="tx1"/>
                </a:solidFill>
              </a:rPr>
              <a:t>regim</a:t>
            </a:r>
            <a:r>
              <a:rPr lang="en-US" sz="1600" i="1" dirty="0">
                <a:solidFill>
                  <a:schemeClr val="tx1"/>
                </a:solidFill>
              </a:rPr>
              <a:t> de </a:t>
            </a:r>
            <a:r>
              <a:rPr lang="en-US" sz="1600" i="1" dirty="0" err="1">
                <a:solidFill>
                  <a:schemeClr val="tx1"/>
                </a:solidFill>
              </a:rPr>
              <a:t>observaţie</a:t>
            </a:r>
            <a:r>
              <a:rPr lang="en-US" sz="1600" dirty="0">
                <a:solidFill>
                  <a:schemeClr val="tx1"/>
                </a:solidFill>
              </a:rPr>
              <a:t> – </a:t>
            </a:r>
            <a:r>
              <a:rPr lang="en-US" sz="1600" dirty="0" err="1">
                <a:solidFill>
                  <a:schemeClr val="tx1"/>
                </a:solidFill>
              </a:rPr>
              <a:t>arealul</a:t>
            </a:r>
            <a:r>
              <a:rPr lang="en-US" sz="1600" dirty="0">
                <a:solidFill>
                  <a:schemeClr val="tx1"/>
                </a:solidFill>
              </a:rPr>
              <a:t> </a:t>
            </a:r>
            <a:r>
              <a:rPr lang="en-US" sz="1600" dirty="0" err="1">
                <a:solidFill>
                  <a:schemeClr val="tx1"/>
                </a:solidFill>
              </a:rPr>
              <a:t>dintre</a:t>
            </a:r>
            <a:r>
              <a:rPr lang="en-US" sz="1600" dirty="0">
                <a:solidFill>
                  <a:schemeClr val="tx1"/>
                </a:solidFill>
              </a:rPr>
              <a:t> </a:t>
            </a:r>
            <a:r>
              <a:rPr lang="en-US" sz="1600" dirty="0" err="1">
                <a:solidFill>
                  <a:schemeClr val="tx1"/>
                </a:solidFill>
              </a:rPr>
              <a:t>domeniile</a:t>
            </a:r>
            <a:r>
              <a:rPr lang="en-US" sz="1600" dirty="0">
                <a:solidFill>
                  <a:schemeClr val="tx1"/>
                </a:solidFill>
              </a:rPr>
              <a:t> de </a:t>
            </a:r>
            <a:r>
              <a:rPr lang="en-US" sz="1600" dirty="0" err="1">
                <a:solidFill>
                  <a:schemeClr val="tx1"/>
                </a:solidFill>
              </a:rPr>
              <a:t>alimentare</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descărcare</a:t>
            </a:r>
            <a:r>
              <a:rPr lang="en-US" sz="1600" dirty="0">
                <a:solidFill>
                  <a:schemeClr val="tx1"/>
                </a:solidFill>
              </a:rPr>
              <a:t> la </a:t>
            </a:r>
            <a:r>
              <a:rPr lang="en-US" sz="1600" dirty="0" err="1">
                <a:solidFill>
                  <a:schemeClr val="tx1"/>
                </a:solidFill>
              </a:rPr>
              <a:t>suprafaţă</a:t>
            </a:r>
            <a:r>
              <a:rPr lang="en-US" sz="1600" dirty="0">
                <a:solidFill>
                  <a:schemeClr val="tx1"/>
                </a:solidFill>
              </a:rPr>
              <a:t> </a:t>
            </a:r>
            <a:r>
              <a:rPr lang="en-US" sz="1600" dirty="0" err="1">
                <a:solidFill>
                  <a:schemeClr val="tx1"/>
                </a:solidFill>
              </a:rPr>
              <a:t>şi</a:t>
            </a:r>
            <a:r>
              <a:rPr lang="en-US" sz="1600" dirty="0">
                <a:solidFill>
                  <a:schemeClr val="tx1"/>
                </a:solidFill>
              </a:rPr>
              <a:t>/</a:t>
            </a:r>
            <a:r>
              <a:rPr lang="en-US" sz="1600" dirty="0" err="1">
                <a:solidFill>
                  <a:schemeClr val="tx1"/>
                </a:solidFill>
              </a:rPr>
              <a:t>sau</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subteran</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emergente</a:t>
            </a:r>
            <a:r>
              <a:rPr lang="en-US" sz="1600" dirty="0">
                <a:solidFill>
                  <a:schemeClr val="tx1"/>
                </a:solidFill>
              </a:rPr>
              <a:t> </a:t>
            </a:r>
            <a:r>
              <a:rPr lang="en-US" sz="1600" dirty="0" err="1">
                <a:solidFill>
                  <a:schemeClr val="tx1"/>
                </a:solidFill>
              </a:rPr>
              <a:t>naturale</a:t>
            </a:r>
            <a:r>
              <a:rPr lang="en-US" sz="1600" dirty="0">
                <a:solidFill>
                  <a:schemeClr val="tx1"/>
                </a:solidFill>
              </a:rPr>
              <a:t> (</a:t>
            </a:r>
            <a:r>
              <a:rPr lang="en-US" sz="1600" dirty="0" err="1">
                <a:solidFill>
                  <a:schemeClr val="tx1"/>
                </a:solidFill>
              </a:rPr>
              <a:t>izvoare</a:t>
            </a:r>
            <a:r>
              <a:rPr lang="en-US" sz="1600" dirty="0">
                <a:solidFill>
                  <a:schemeClr val="tx1"/>
                </a:solidFill>
              </a:rPr>
              <a:t>), </a:t>
            </a:r>
            <a:r>
              <a:rPr lang="en-US" sz="1600" dirty="0" err="1">
                <a:solidFill>
                  <a:schemeClr val="tx1"/>
                </a:solidFill>
              </a:rPr>
              <a:t>drenuri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foraje</a:t>
            </a:r>
            <a:r>
              <a:rPr lang="en-US" sz="1600" dirty="0">
                <a:solidFill>
                  <a:schemeClr val="tx1"/>
                </a:solidFill>
              </a:rPr>
              <a:t> </a:t>
            </a:r>
            <a:r>
              <a:rPr lang="en-US" sz="1600" dirty="0" err="1">
                <a:solidFill>
                  <a:schemeClr val="tx1"/>
                </a:solidFill>
              </a:rPr>
              <a:t>şi</a:t>
            </a:r>
            <a:r>
              <a:rPr lang="en-US" sz="1600" dirty="0">
                <a:solidFill>
                  <a:schemeClr val="tx1"/>
                </a:solidFill>
              </a:rPr>
              <a:t> are </a:t>
            </a:r>
            <a:r>
              <a:rPr lang="en-US" sz="1600" dirty="0" err="1">
                <a:solidFill>
                  <a:schemeClr val="tx1"/>
                </a:solidFill>
              </a:rPr>
              <a:t>rolul</a:t>
            </a:r>
            <a:r>
              <a:rPr lang="en-US" sz="1600" dirty="0">
                <a:solidFill>
                  <a:schemeClr val="tx1"/>
                </a:solidFill>
              </a:rPr>
              <a:t> de a </a:t>
            </a:r>
            <a:r>
              <a:rPr lang="en-US" sz="1600" dirty="0" err="1">
                <a:solidFill>
                  <a:schemeClr val="tx1"/>
                </a:solidFill>
              </a:rPr>
              <a:t>asigura</a:t>
            </a:r>
            <a:r>
              <a:rPr lang="en-US" sz="1600" dirty="0">
                <a:solidFill>
                  <a:schemeClr val="tx1"/>
                </a:solidFill>
              </a:rPr>
              <a:t> </a:t>
            </a:r>
            <a:r>
              <a:rPr lang="en-US" sz="1600" dirty="0" err="1">
                <a:solidFill>
                  <a:schemeClr val="tx1"/>
                </a:solidFill>
              </a:rPr>
              <a:t>protecţia</a:t>
            </a:r>
            <a:r>
              <a:rPr lang="en-US" sz="1600" dirty="0">
                <a:solidFill>
                  <a:schemeClr val="tx1"/>
                </a:solidFill>
              </a:rPr>
              <a:t> </a:t>
            </a:r>
            <a:r>
              <a:rPr lang="en-US" sz="1600" dirty="0" err="1">
                <a:solidFill>
                  <a:schemeClr val="tx1"/>
                </a:solidFill>
              </a:rPr>
              <a:t>faţă</a:t>
            </a:r>
            <a:r>
              <a:rPr lang="en-US" sz="1600" dirty="0">
                <a:solidFill>
                  <a:schemeClr val="tx1"/>
                </a:solidFill>
              </a:rPr>
              <a:t> de </a:t>
            </a:r>
            <a:r>
              <a:rPr lang="en-US" sz="1600" dirty="0" err="1">
                <a:solidFill>
                  <a:schemeClr val="tx1"/>
                </a:solidFill>
              </a:rPr>
              <a:t>substanţele</a:t>
            </a:r>
            <a:r>
              <a:rPr lang="en-US" sz="1600" dirty="0">
                <a:solidFill>
                  <a:schemeClr val="tx1"/>
                </a:solidFill>
              </a:rPr>
              <a:t> </a:t>
            </a:r>
            <a:r>
              <a:rPr lang="en-US" sz="1600" dirty="0" err="1">
                <a:solidFill>
                  <a:schemeClr val="tx1"/>
                </a:solidFill>
              </a:rPr>
              <a:t>poluante</a:t>
            </a:r>
            <a:r>
              <a:rPr lang="en-US" sz="1600" dirty="0">
                <a:solidFill>
                  <a:schemeClr val="tx1"/>
                </a:solidFill>
              </a:rPr>
              <a:t> </a:t>
            </a:r>
            <a:r>
              <a:rPr lang="en-US" sz="1600" dirty="0" err="1">
                <a:solidFill>
                  <a:schemeClr val="tx1"/>
                </a:solidFill>
              </a:rPr>
              <a:t>greu</a:t>
            </a:r>
            <a:r>
              <a:rPr lang="en-US" sz="1600" dirty="0">
                <a:solidFill>
                  <a:schemeClr val="tx1"/>
                </a:solidFill>
              </a:rPr>
              <a:t> </a:t>
            </a:r>
            <a:r>
              <a:rPr lang="en-US" sz="1600" dirty="0" err="1">
                <a:solidFill>
                  <a:schemeClr val="tx1"/>
                </a:solidFill>
              </a:rPr>
              <a:t>degradabile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nedegradabile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regenerarea</a:t>
            </a:r>
            <a:r>
              <a:rPr lang="en-US" sz="1600" dirty="0">
                <a:solidFill>
                  <a:schemeClr val="tx1"/>
                </a:solidFill>
              </a:rPr>
              <a:t> </a:t>
            </a:r>
            <a:r>
              <a:rPr lang="en-US" sz="1600" dirty="0" err="1">
                <a:solidFill>
                  <a:schemeClr val="tx1"/>
                </a:solidFill>
              </a:rPr>
              <a:t>debitului</a:t>
            </a:r>
            <a:r>
              <a:rPr lang="en-US" sz="1600" dirty="0">
                <a:solidFill>
                  <a:schemeClr val="tx1"/>
                </a:solidFill>
              </a:rPr>
              <a:t> </a:t>
            </a:r>
            <a:r>
              <a:rPr lang="en-US" sz="1600" dirty="0" err="1">
                <a:solidFill>
                  <a:schemeClr val="tx1"/>
                </a:solidFill>
              </a:rPr>
              <a:t>prelevat</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lucrări</a:t>
            </a:r>
            <a:r>
              <a:rPr lang="en-US" sz="1600" dirty="0">
                <a:solidFill>
                  <a:schemeClr val="tx1"/>
                </a:solidFill>
              </a:rPr>
              <a:t> de </a:t>
            </a:r>
            <a:r>
              <a:rPr lang="en-US" sz="1600" dirty="0" err="1">
                <a:solidFill>
                  <a:schemeClr val="tx1"/>
                </a:solidFill>
              </a:rPr>
              <a:t>captare</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r>
            <a:br>
              <a:rPr lang="ro-RO" sz="1600" dirty="0">
                <a:solidFill>
                  <a:schemeClr val="tx1"/>
                </a:solidFill>
              </a:rPr>
            </a:br>
            <a:r>
              <a:rPr lang="en-US" sz="1600" b="1" dirty="0" err="1">
                <a:solidFill>
                  <a:schemeClr val="tx1"/>
                </a:solidFill>
              </a:rPr>
              <a:t>Capitolul</a:t>
            </a:r>
            <a:r>
              <a:rPr lang="en-US" sz="1600" b="1" dirty="0">
                <a:solidFill>
                  <a:schemeClr val="tx1"/>
                </a:solidFill>
              </a:rPr>
              <a:t> II. </a:t>
            </a:r>
            <a:r>
              <a:rPr lang="en-US" sz="1600" b="1" dirty="0" err="1">
                <a:solidFill>
                  <a:schemeClr val="tx1"/>
                </a:solidFill>
              </a:rPr>
              <a:t>Domeniul</a:t>
            </a:r>
            <a:r>
              <a:rPr lang="en-US" sz="1600" b="1" dirty="0">
                <a:solidFill>
                  <a:schemeClr val="tx1"/>
                </a:solidFill>
              </a:rPr>
              <a:t> de </a:t>
            </a:r>
            <a:r>
              <a:rPr lang="en-US" sz="1600" b="1" dirty="0" err="1">
                <a:solidFill>
                  <a:schemeClr val="tx1"/>
                </a:solidFill>
              </a:rPr>
              <a:t>aplicare</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3. </a:t>
            </a:r>
            <a:r>
              <a:rPr lang="en-US" sz="1600" dirty="0" err="1">
                <a:solidFill>
                  <a:schemeClr val="tx1"/>
                </a:solidFill>
              </a:rPr>
              <a:t>Normele</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caracterul</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mărimea</a:t>
            </a:r>
            <a:r>
              <a:rPr lang="en-US" sz="1600" dirty="0">
                <a:solidFill>
                  <a:schemeClr val="tx1"/>
                </a:solidFill>
              </a:rPr>
              <a:t>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se </a:t>
            </a:r>
            <a:r>
              <a:rPr lang="en-US" sz="1600" dirty="0" err="1">
                <a:solidFill>
                  <a:schemeClr val="tx1"/>
                </a:solidFill>
              </a:rPr>
              <a:t>stabilesc</a:t>
            </a:r>
            <a:r>
              <a:rPr lang="en-US" sz="1600" dirty="0">
                <a:solidFill>
                  <a:schemeClr val="tx1"/>
                </a:solidFill>
              </a:rPr>
              <a:t> </a:t>
            </a:r>
            <a:r>
              <a:rPr lang="en-US" sz="1600" dirty="0" err="1">
                <a:solidFill>
                  <a:schemeClr val="tx1"/>
                </a:solidFill>
              </a:rPr>
              <a:t>pentru</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sursele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sau</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captările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aprovizionarea</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destinată</a:t>
            </a:r>
            <a:r>
              <a:rPr lang="en-US" sz="1600" dirty="0">
                <a:solidFill>
                  <a:schemeClr val="tx1"/>
                </a:solidFill>
              </a:rPr>
              <a:t> </a:t>
            </a:r>
            <a:r>
              <a:rPr lang="en-US" sz="1600" dirty="0" err="1">
                <a:solidFill>
                  <a:schemeClr val="tx1"/>
                </a:solidFill>
              </a:rPr>
              <a:t>consumului</a:t>
            </a:r>
            <a:r>
              <a:rPr lang="en-US" sz="1600" dirty="0">
                <a:solidFill>
                  <a:schemeClr val="tx1"/>
                </a:solidFill>
              </a:rPr>
              <a:t> </a:t>
            </a:r>
            <a:r>
              <a:rPr lang="en-US" sz="1600" dirty="0" err="1">
                <a:solidFill>
                  <a:schemeClr val="tx1"/>
                </a:solidFill>
              </a:rPr>
              <a:t>uman</a:t>
            </a:r>
            <a:r>
              <a:rPr lang="en-US" sz="1600" dirty="0">
                <a:solidFill>
                  <a:schemeClr val="tx1"/>
                </a:solidFill>
              </a:rPr>
              <a:t>, a </a:t>
            </a:r>
            <a:r>
              <a:rPr lang="en-US" sz="1600" dirty="0" err="1">
                <a:solidFill>
                  <a:schemeClr val="tx1"/>
                </a:solidFill>
              </a:rPr>
              <a:t>agenţilor</a:t>
            </a:r>
            <a:r>
              <a:rPr lang="en-US" sz="1600" dirty="0">
                <a:solidFill>
                  <a:schemeClr val="tx1"/>
                </a:solidFill>
              </a:rPr>
              <a:t> </a:t>
            </a:r>
            <a:r>
              <a:rPr lang="en-US" sz="1600" dirty="0" err="1">
                <a:solidFill>
                  <a:schemeClr val="tx1"/>
                </a:solidFill>
              </a:rPr>
              <a:t>economici</a:t>
            </a:r>
            <a:r>
              <a:rPr lang="en-US" sz="1600" dirty="0">
                <a:solidFill>
                  <a:schemeClr val="tx1"/>
                </a:solidFill>
              </a:rPr>
              <a:t> din </a:t>
            </a:r>
            <a:r>
              <a:rPr lang="en-US" sz="1600" dirty="0" err="1">
                <a:solidFill>
                  <a:schemeClr val="tx1"/>
                </a:solidFill>
              </a:rPr>
              <a:t>industria</a:t>
            </a:r>
            <a:r>
              <a:rPr lang="en-US" sz="1600" dirty="0">
                <a:solidFill>
                  <a:schemeClr val="tx1"/>
                </a:solidFill>
              </a:rPr>
              <a:t> </a:t>
            </a:r>
            <a:r>
              <a:rPr lang="en-US" sz="1600" dirty="0" err="1">
                <a:solidFill>
                  <a:schemeClr val="tx1"/>
                </a:solidFill>
              </a:rPr>
              <a:t>alimentară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farmaceutică</a:t>
            </a:r>
            <a:r>
              <a:rPr lang="en-US" sz="1600" dirty="0">
                <a:solidFill>
                  <a:schemeClr val="tx1"/>
                </a:solidFill>
              </a:rPr>
              <a:t>, a </a:t>
            </a:r>
            <a:r>
              <a:rPr lang="en-US" sz="1600" dirty="0" err="1">
                <a:solidFill>
                  <a:schemeClr val="tx1"/>
                </a:solidFill>
              </a:rPr>
              <a:t>unităţilor</a:t>
            </a:r>
            <a:r>
              <a:rPr lang="en-US" sz="1600" dirty="0">
                <a:solidFill>
                  <a:schemeClr val="tx1"/>
                </a:solidFill>
              </a:rPr>
              <a:t> </a:t>
            </a:r>
            <a:r>
              <a:rPr lang="en-US" sz="1600" dirty="0" err="1">
                <a:solidFill>
                  <a:schemeClr val="tx1"/>
                </a:solidFill>
              </a:rPr>
              <a:t>sanitare</a:t>
            </a:r>
            <a:r>
              <a:rPr lang="en-US" sz="1600" dirty="0">
                <a:solidFill>
                  <a:schemeClr val="tx1"/>
                </a:solidFill>
              </a:rPr>
              <a:t> </a:t>
            </a:r>
            <a:r>
              <a:rPr lang="en-US" sz="1600" dirty="0" err="1">
                <a:solidFill>
                  <a:schemeClr val="tx1"/>
                </a:solidFill>
              </a:rPr>
              <a:t>şi</a:t>
            </a:r>
            <a:r>
              <a:rPr lang="en-US" sz="1600" dirty="0">
                <a:solidFill>
                  <a:schemeClr val="tx1"/>
                </a:solidFill>
              </a:rPr>
              <a:t> social-</a:t>
            </a:r>
            <a:r>
              <a:rPr lang="en-US" sz="1600" dirty="0" err="1">
                <a:solidFill>
                  <a:schemeClr val="tx1"/>
                </a:solidFill>
              </a:rPr>
              <a:t>culturale</a:t>
            </a:r>
            <a:r>
              <a:rPr lang="en-US" sz="1600" dirty="0">
                <a:solidFill>
                  <a:schemeClr val="tx1"/>
                </a:solidFill>
              </a:rPr>
              <a:t>, </a:t>
            </a:r>
            <a:r>
              <a:rPr lang="en-US" sz="1600" dirty="0" err="1">
                <a:solidFill>
                  <a:schemeClr val="tx1"/>
                </a:solidFill>
              </a:rPr>
              <a:t>construcţiile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instalaţiile</a:t>
            </a:r>
            <a:r>
              <a:rPr lang="en-US" sz="1600" dirty="0">
                <a:solidFill>
                  <a:schemeClr val="tx1"/>
                </a:solidFill>
              </a:rPr>
              <a:t> </a:t>
            </a:r>
            <a:r>
              <a:rPr lang="en-US" sz="1600" dirty="0" err="1">
                <a:solidFill>
                  <a:schemeClr val="tx1"/>
                </a:solidFill>
              </a:rPr>
              <a:t>componente</a:t>
            </a:r>
            <a:r>
              <a:rPr lang="en-US" sz="1600" dirty="0">
                <a:solidFill>
                  <a:schemeClr val="tx1"/>
                </a:solidFill>
              </a:rPr>
              <a:t> ale </a:t>
            </a:r>
            <a:r>
              <a:rPr lang="en-US" sz="1600" dirty="0" err="1">
                <a:solidFill>
                  <a:schemeClr val="tx1"/>
                </a:solidFill>
              </a:rPr>
              <a:t>sistemelor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aprovizionare</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potabilă</a:t>
            </a:r>
            <a:r>
              <a:rPr lang="en-US" sz="1600" dirty="0">
                <a:solidFill>
                  <a:schemeClr val="tx1"/>
                </a:solidFill>
              </a:rPr>
              <a:t>;</a:t>
            </a:r>
            <a:br>
              <a:rPr lang="en-US" sz="1600" dirty="0">
                <a:solidFill>
                  <a:schemeClr val="tx1"/>
                </a:solidFill>
              </a:rPr>
            </a:br>
            <a:r>
              <a:rPr lang="en-US" sz="1600" dirty="0">
                <a:solidFill>
                  <a:schemeClr val="tx1"/>
                </a:solidFill>
              </a:rPr>
              <a:t>    b) </a:t>
            </a:r>
            <a:r>
              <a:rPr lang="en-US" sz="1600" dirty="0" err="1">
                <a:solidFill>
                  <a:schemeClr val="tx1"/>
                </a:solidFill>
              </a:rPr>
              <a:t>zăcămintele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minerală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captările</a:t>
            </a:r>
            <a:r>
              <a:rPr lang="en-US" sz="1600" dirty="0">
                <a:solidFill>
                  <a:schemeClr val="tx1"/>
                </a:solidFill>
              </a:rPr>
              <a:t> </a:t>
            </a:r>
            <a:r>
              <a:rPr lang="en-US" sz="1600" dirty="0" err="1">
                <a:solidFill>
                  <a:schemeClr val="tx1"/>
                </a:solidFill>
              </a:rPr>
              <a:t>aferente</a:t>
            </a:r>
            <a:r>
              <a:rPr lang="en-US" sz="1600" dirty="0">
                <a:solidFill>
                  <a:schemeClr val="tx1"/>
                </a:solidFill>
              </a:rPr>
              <a:t> </a:t>
            </a:r>
            <a:r>
              <a:rPr lang="en-US" sz="1600" dirty="0" err="1">
                <a:solidFill>
                  <a:schemeClr val="tx1"/>
                </a:solidFill>
              </a:rPr>
              <a:t>acestora</a:t>
            </a:r>
            <a:r>
              <a:rPr lang="en-US" sz="1600" dirty="0">
                <a:solidFill>
                  <a:schemeClr val="tx1"/>
                </a:solidFill>
              </a:rPr>
              <a:t> </a:t>
            </a:r>
            <a:r>
              <a:rPr lang="en-US" sz="1600" dirty="0" err="1">
                <a:solidFill>
                  <a:schemeClr val="tx1"/>
                </a:solidFill>
              </a:rPr>
              <a:t>utilizate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îmbuteliere</a:t>
            </a:r>
            <a:r>
              <a:rPr lang="en-US" sz="1600" dirty="0">
                <a:solidFill>
                  <a:schemeClr val="tx1"/>
                </a:solidFill>
              </a:rPr>
              <a:t>, </a:t>
            </a:r>
            <a:r>
              <a:rPr lang="en-US" sz="1600" dirty="0" err="1">
                <a:solidFill>
                  <a:schemeClr val="tx1"/>
                </a:solidFill>
              </a:rPr>
              <a:t>instalaţiile</a:t>
            </a:r>
            <a:r>
              <a:rPr lang="en-US" sz="1600" dirty="0">
                <a:solidFill>
                  <a:schemeClr val="tx1"/>
                </a:solidFill>
              </a:rPr>
              <a:t> de </a:t>
            </a:r>
            <a:r>
              <a:rPr lang="en-US" sz="1600" dirty="0" err="1">
                <a:solidFill>
                  <a:schemeClr val="tx1"/>
                </a:solidFill>
              </a:rPr>
              <a:t>îmbuteliere</a:t>
            </a:r>
            <a:r>
              <a:rPr lang="en-US" sz="1600" dirty="0">
                <a:solidFill>
                  <a:schemeClr val="tx1"/>
                </a:solidFill>
              </a:rPr>
              <a:t>, </a:t>
            </a:r>
            <a:r>
              <a:rPr lang="en-US" sz="1600" dirty="0" err="1">
                <a:solidFill>
                  <a:schemeClr val="tx1"/>
                </a:solidFill>
              </a:rPr>
              <a:t>captările</a:t>
            </a:r>
            <a:r>
              <a:rPr lang="en-US" sz="1600" dirty="0">
                <a:solidFill>
                  <a:schemeClr val="tx1"/>
                </a:solidFill>
              </a:rPr>
              <a:t> de ape </a:t>
            </a:r>
            <a:r>
              <a:rPr lang="en-US" sz="1600" dirty="0" err="1">
                <a:solidFill>
                  <a:schemeClr val="tx1"/>
                </a:solidFill>
              </a:rPr>
              <a:t>subterane</a:t>
            </a:r>
            <a:r>
              <a:rPr lang="en-US" sz="1600" dirty="0">
                <a:solidFill>
                  <a:schemeClr val="tx1"/>
                </a:solidFill>
              </a:rPr>
              <a:t> </a:t>
            </a:r>
            <a:r>
              <a:rPr lang="en-US" sz="1600" dirty="0" err="1">
                <a:solidFill>
                  <a:schemeClr val="tx1"/>
                </a:solidFill>
              </a:rPr>
              <a:t>sau</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folosite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îmbutelierea</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potabile</a:t>
            </a:r>
            <a:r>
              <a:rPr lang="en-US" sz="1600" dirty="0">
                <a:solidFill>
                  <a:schemeClr val="tx1"/>
                </a:solidFill>
              </a:rPr>
              <a:t>, </a:t>
            </a:r>
            <a:r>
              <a:rPr lang="en-US" sz="1600" dirty="0" err="1">
                <a:solidFill>
                  <a:schemeClr val="tx1"/>
                </a:solidFill>
              </a:rPr>
              <a:t>alta</a:t>
            </a:r>
            <a:r>
              <a:rPr lang="en-US" sz="1600" dirty="0">
                <a:solidFill>
                  <a:schemeClr val="tx1"/>
                </a:solidFill>
              </a:rPr>
              <a:t> </a:t>
            </a:r>
            <a:r>
              <a:rPr lang="en-US" sz="1600" dirty="0" err="1">
                <a:solidFill>
                  <a:schemeClr val="tx1"/>
                </a:solidFill>
              </a:rPr>
              <a:t>decît</a:t>
            </a:r>
            <a:r>
              <a:rPr lang="en-US" sz="1600" dirty="0">
                <a:solidFill>
                  <a:schemeClr val="tx1"/>
                </a:solidFill>
              </a:rPr>
              <a:t> </a:t>
            </a:r>
            <a:r>
              <a:rPr lang="en-US" sz="1600" dirty="0" err="1">
                <a:solidFill>
                  <a:schemeClr val="tx1"/>
                </a:solidFill>
              </a:rPr>
              <a:t>apa</a:t>
            </a:r>
            <a:r>
              <a:rPr lang="en-US" sz="1600" dirty="0">
                <a:solidFill>
                  <a:schemeClr val="tx1"/>
                </a:solidFill>
              </a:rPr>
              <a:t> </a:t>
            </a:r>
            <a:r>
              <a:rPr lang="en-US" sz="1600" dirty="0" err="1">
                <a:solidFill>
                  <a:schemeClr val="tx1"/>
                </a:solidFill>
              </a:rPr>
              <a:t>minerală</a:t>
            </a:r>
            <a:r>
              <a:rPr lang="en-US" sz="1600" dirty="0">
                <a:solidFill>
                  <a:schemeClr val="tx1"/>
                </a:solidFill>
              </a:rPr>
              <a:t> </a:t>
            </a:r>
            <a:r>
              <a:rPr lang="en-US" sz="1600" dirty="0" err="1">
                <a:solidFill>
                  <a:schemeClr val="tx1"/>
                </a:solidFill>
              </a:rPr>
              <a:t>naturală</a:t>
            </a:r>
            <a:r>
              <a:rPr lang="en-US" sz="1600" dirty="0">
                <a:solidFill>
                  <a:schemeClr val="tx1"/>
                </a:solidFill>
              </a:rPr>
              <a:t>.</a:t>
            </a:r>
            <a:br>
              <a:rPr lang="en-US"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34229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49368"/>
            <a:ext cx="8839199" cy="4612108"/>
          </a:xfrm>
        </p:spPr>
        <p:txBody>
          <a:bodyPr/>
          <a:lstStyle/>
          <a:p>
            <a:r>
              <a:rPr lang="en-US" sz="1600" dirty="0"/>
              <a:t>  </a:t>
            </a:r>
            <a:r>
              <a:rPr lang="en-US" sz="1600" dirty="0">
                <a:solidFill>
                  <a:schemeClr val="tx1"/>
                </a:solidFill>
              </a:rPr>
              <a:t>  4. </a:t>
            </a:r>
            <a:r>
              <a:rPr lang="en-US" sz="1600" dirty="0" err="1">
                <a:solidFill>
                  <a:schemeClr val="tx1"/>
                </a:solidFill>
              </a:rPr>
              <a:t>Zonele</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sînt</a:t>
            </a:r>
            <a:r>
              <a:rPr lang="en-US" sz="1600" dirty="0">
                <a:solidFill>
                  <a:schemeClr val="tx1"/>
                </a:solidFill>
              </a:rPr>
              <a:t> create </a:t>
            </a:r>
            <a:r>
              <a:rPr lang="en-US" sz="1600" dirty="0" err="1">
                <a:solidFill>
                  <a:schemeClr val="tx1"/>
                </a:solidFill>
              </a:rPr>
              <a:t>în</a:t>
            </a:r>
            <a:r>
              <a:rPr lang="en-US" sz="1600" dirty="0">
                <a:solidFill>
                  <a:schemeClr val="tx1"/>
                </a:solidFill>
              </a:rPr>
              <a:t> </a:t>
            </a:r>
            <a:r>
              <a:rPr lang="en-US" sz="1600" dirty="0" err="1">
                <a:solidFill>
                  <a:schemeClr val="tx1"/>
                </a:solidFill>
              </a:rPr>
              <a:t>cadrul</a:t>
            </a:r>
            <a:r>
              <a:rPr lang="en-US" sz="1600" dirty="0">
                <a:solidFill>
                  <a:schemeClr val="tx1"/>
                </a:solidFill>
              </a:rPr>
              <a:t> a </a:t>
            </a:r>
            <a:r>
              <a:rPr lang="en-US" sz="1600" dirty="0" err="1">
                <a:solidFill>
                  <a:schemeClr val="tx1"/>
                </a:solidFill>
              </a:rPr>
              <a:t>trei</a:t>
            </a:r>
            <a:r>
              <a:rPr lang="en-US" sz="1600" dirty="0">
                <a:solidFill>
                  <a:schemeClr val="tx1"/>
                </a:solidFill>
              </a:rPr>
              <a:t> </a:t>
            </a:r>
            <a:r>
              <a:rPr lang="en-US" sz="1600" dirty="0" err="1">
                <a:solidFill>
                  <a:schemeClr val="tx1"/>
                </a:solidFill>
              </a:rPr>
              <a:t>perimetre</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perimetrul</a:t>
            </a:r>
            <a:r>
              <a:rPr lang="en-US" sz="1600" dirty="0">
                <a:solidFill>
                  <a:schemeClr val="tx1"/>
                </a:solidFill>
              </a:rPr>
              <a:t> I – zona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cu </a:t>
            </a:r>
            <a:r>
              <a:rPr lang="en-US" sz="1600" dirty="0" err="1">
                <a:solidFill>
                  <a:schemeClr val="tx1"/>
                </a:solidFill>
              </a:rPr>
              <a:t>regim</a:t>
            </a:r>
            <a:r>
              <a:rPr lang="en-US" sz="1600" dirty="0">
                <a:solidFill>
                  <a:schemeClr val="tx1"/>
                </a:solidFill>
              </a:rPr>
              <a:t> sever, include </a:t>
            </a:r>
            <a:r>
              <a:rPr lang="en-US" sz="1600" dirty="0" err="1">
                <a:solidFill>
                  <a:schemeClr val="tx1"/>
                </a:solidFill>
              </a:rPr>
              <a:t>teritoriul</a:t>
            </a:r>
            <a:r>
              <a:rPr lang="en-US" sz="1600" dirty="0">
                <a:solidFill>
                  <a:schemeClr val="tx1"/>
                </a:solidFill>
              </a:rPr>
              <a:t> </a:t>
            </a:r>
            <a:r>
              <a:rPr lang="en-US" sz="1600" dirty="0" err="1">
                <a:solidFill>
                  <a:schemeClr val="tx1"/>
                </a:solidFill>
              </a:rPr>
              <a:t>prizei</a:t>
            </a:r>
            <a:r>
              <a:rPr lang="en-US" sz="1600" dirty="0">
                <a:solidFill>
                  <a:schemeClr val="tx1"/>
                </a:solidFill>
              </a:rPr>
              <a:t> de </a:t>
            </a:r>
            <a:r>
              <a:rPr lang="en-US" sz="1600" dirty="0" err="1">
                <a:solidFill>
                  <a:schemeClr val="tx1"/>
                </a:solidFill>
              </a:rPr>
              <a:t>apa</a:t>
            </a:r>
            <a:r>
              <a:rPr lang="en-US" sz="1600" dirty="0">
                <a:solidFill>
                  <a:schemeClr val="tx1"/>
                </a:solidFill>
              </a:rPr>
              <a:t>;</a:t>
            </a:r>
            <a:br>
              <a:rPr lang="en-US" sz="1600" dirty="0">
                <a:solidFill>
                  <a:schemeClr val="tx1"/>
                </a:solidFill>
              </a:rPr>
            </a:br>
            <a:r>
              <a:rPr lang="en-US" sz="1600" dirty="0">
                <a:solidFill>
                  <a:schemeClr val="tx1"/>
                </a:solidFill>
              </a:rPr>
              <a:t>    b) </a:t>
            </a:r>
            <a:r>
              <a:rPr lang="en-US" sz="1600" dirty="0" err="1">
                <a:solidFill>
                  <a:schemeClr val="tx1"/>
                </a:solidFill>
              </a:rPr>
              <a:t>perimetrul</a:t>
            </a:r>
            <a:r>
              <a:rPr lang="en-US" sz="1600" dirty="0">
                <a:solidFill>
                  <a:schemeClr val="tx1"/>
                </a:solidFill>
              </a:rPr>
              <a:t> II – zona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cu </a:t>
            </a:r>
            <a:r>
              <a:rPr lang="en-US" sz="1600" dirty="0" err="1">
                <a:solidFill>
                  <a:schemeClr val="tx1"/>
                </a:solidFill>
              </a:rPr>
              <a:t>regim</a:t>
            </a:r>
            <a:r>
              <a:rPr lang="en-US" sz="1600" dirty="0">
                <a:solidFill>
                  <a:schemeClr val="tx1"/>
                </a:solidFill>
              </a:rPr>
              <a:t> de </a:t>
            </a:r>
            <a:r>
              <a:rPr lang="en-US" sz="1600" dirty="0" err="1">
                <a:solidFill>
                  <a:schemeClr val="tx1"/>
                </a:solidFill>
              </a:rPr>
              <a:t>restricţie</a:t>
            </a:r>
            <a:r>
              <a:rPr lang="en-US" sz="1600" dirty="0">
                <a:solidFill>
                  <a:schemeClr val="tx1"/>
                </a:solidFill>
              </a:rPr>
              <a:t>;</a:t>
            </a:r>
            <a:br>
              <a:rPr lang="en-US" sz="1600" dirty="0">
                <a:solidFill>
                  <a:schemeClr val="tx1"/>
                </a:solidFill>
              </a:rPr>
            </a:br>
            <a:r>
              <a:rPr lang="en-US" sz="1600" dirty="0">
                <a:solidFill>
                  <a:schemeClr val="tx1"/>
                </a:solidFill>
              </a:rPr>
              <a:t>    c) </a:t>
            </a:r>
            <a:r>
              <a:rPr lang="en-US" sz="1600" dirty="0" err="1">
                <a:solidFill>
                  <a:schemeClr val="tx1"/>
                </a:solidFill>
              </a:rPr>
              <a:t>perimetrul</a:t>
            </a:r>
            <a:r>
              <a:rPr lang="en-US" sz="1600" dirty="0">
                <a:solidFill>
                  <a:schemeClr val="tx1"/>
                </a:solidFill>
              </a:rPr>
              <a:t> III – zona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cu </a:t>
            </a:r>
            <a:r>
              <a:rPr lang="en-US" sz="1600" dirty="0" err="1">
                <a:solidFill>
                  <a:schemeClr val="tx1"/>
                </a:solidFill>
              </a:rPr>
              <a:t>regim</a:t>
            </a:r>
            <a:r>
              <a:rPr lang="en-US" sz="1600" dirty="0">
                <a:solidFill>
                  <a:schemeClr val="tx1"/>
                </a:solidFill>
              </a:rPr>
              <a:t> de </a:t>
            </a:r>
            <a:r>
              <a:rPr lang="en-US" sz="1600" dirty="0" err="1">
                <a:solidFill>
                  <a:schemeClr val="tx1"/>
                </a:solidFill>
              </a:rPr>
              <a:t>observaţie</a:t>
            </a:r>
            <a:r>
              <a:rPr lang="en-US" sz="1600" dirty="0">
                <a:solidFill>
                  <a:schemeClr val="tx1"/>
                </a:solidFill>
              </a:rPr>
              <a:t>, include </a:t>
            </a:r>
            <a:r>
              <a:rPr lang="en-US" sz="1600" dirty="0" err="1">
                <a:solidFill>
                  <a:schemeClr val="tx1"/>
                </a:solidFill>
              </a:rPr>
              <a:t>teritoriile</a:t>
            </a:r>
            <a:r>
              <a:rPr lang="en-US" sz="1600" dirty="0">
                <a:solidFill>
                  <a:schemeClr val="tx1"/>
                </a:solidFill>
              </a:rPr>
              <a:t> </a:t>
            </a:r>
            <a:r>
              <a:rPr lang="en-US" sz="1600" dirty="0" err="1">
                <a:solidFill>
                  <a:schemeClr val="tx1"/>
                </a:solidFill>
              </a:rPr>
              <a:t>adiacente</a:t>
            </a:r>
            <a:r>
              <a:rPr lang="en-US" sz="1600" dirty="0">
                <a:solidFill>
                  <a:schemeClr val="tx1"/>
                </a:solidFill>
              </a:rPr>
              <a:t> </a:t>
            </a:r>
            <a:r>
              <a:rPr lang="en-US" sz="1600" dirty="0" err="1">
                <a:solidFill>
                  <a:schemeClr val="tx1"/>
                </a:solidFill>
              </a:rPr>
              <a:t>unde</a:t>
            </a:r>
            <a:r>
              <a:rPr lang="en-US" sz="1600" dirty="0">
                <a:solidFill>
                  <a:schemeClr val="tx1"/>
                </a:solidFill>
              </a:rPr>
              <a:t> se </a:t>
            </a:r>
            <a:r>
              <a:rPr lang="en-US" sz="1600" dirty="0" err="1">
                <a:solidFill>
                  <a:schemeClr val="tx1"/>
                </a:solidFill>
              </a:rPr>
              <a:t>prevăd</a:t>
            </a:r>
            <a:r>
              <a:rPr lang="en-US" sz="1600" dirty="0">
                <a:solidFill>
                  <a:schemeClr val="tx1"/>
                </a:solidFill>
              </a:rPr>
              <a:t> </a:t>
            </a:r>
            <a:r>
              <a:rPr lang="en-US" sz="1600" dirty="0" err="1">
                <a:solidFill>
                  <a:schemeClr val="tx1"/>
                </a:solidFill>
              </a:rPr>
              <a:t>măsuri</a:t>
            </a:r>
            <a:r>
              <a:rPr lang="en-US" sz="1600" dirty="0">
                <a:solidFill>
                  <a:schemeClr val="tx1"/>
                </a:solidFill>
              </a:rPr>
              <a:t> de </a:t>
            </a:r>
            <a:r>
              <a:rPr lang="en-US" sz="1600" dirty="0" err="1">
                <a:solidFill>
                  <a:schemeClr val="tx1"/>
                </a:solidFill>
              </a:rPr>
              <a:t>protecţie</a:t>
            </a:r>
            <a:r>
              <a:rPr lang="en-US" sz="1600" dirty="0">
                <a:solidFill>
                  <a:schemeClr val="tx1"/>
                </a:solidFill>
              </a:rPr>
              <a:t> a </a:t>
            </a:r>
            <a:r>
              <a:rPr lang="en-US" sz="1600" dirty="0" err="1">
                <a:solidFill>
                  <a:schemeClr val="tx1"/>
                </a:solidFill>
              </a:rPr>
              <a:t>apei</a:t>
            </a:r>
            <a:r>
              <a:rPr lang="en-US" sz="1600" dirty="0">
                <a:solidFill>
                  <a:schemeClr val="tx1"/>
                </a:solidFill>
              </a:rPr>
              <a:t> contra </a:t>
            </a:r>
            <a:r>
              <a:rPr lang="en-US" sz="1600" dirty="0" err="1">
                <a:solidFill>
                  <a:schemeClr val="tx1"/>
                </a:solidFill>
              </a:rPr>
              <a:t>poluărilor</a:t>
            </a:r>
            <a:r>
              <a:rPr lang="en-US" sz="1600" dirty="0">
                <a:solidFill>
                  <a:schemeClr val="tx1"/>
                </a:solidFill>
              </a:rPr>
              <a:t>.</a:t>
            </a:r>
            <a:br>
              <a:rPr lang="en-US" sz="1600" dirty="0">
                <a:solidFill>
                  <a:schemeClr val="tx1"/>
                </a:solidFill>
              </a:rPr>
            </a:br>
            <a:r>
              <a:rPr lang="en-US" sz="1600" dirty="0">
                <a:solidFill>
                  <a:schemeClr val="tx1"/>
                </a:solidFill>
              </a:rPr>
              <a:t>    5. </a:t>
            </a:r>
            <a:r>
              <a:rPr lang="en-US" sz="1600" dirty="0" err="1">
                <a:solidFill>
                  <a:schemeClr val="tx1"/>
                </a:solidFill>
              </a:rPr>
              <a:t>Zonele</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se </a:t>
            </a:r>
            <a:r>
              <a:rPr lang="en-US" sz="1600" dirty="0" err="1">
                <a:solidFill>
                  <a:schemeClr val="tx1"/>
                </a:solidFill>
              </a:rPr>
              <a:t>delimitează</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autorităţile</a:t>
            </a:r>
            <a:r>
              <a:rPr lang="en-US" sz="1600" dirty="0">
                <a:solidFill>
                  <a:schemeClr val="tx1"/>
                </a:solidFill>
              </a:rPr>
              <a:t>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locale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documentaţiei</a:t>
            </a:r>
            <a:r>
              <a:rPr lang="en-US" sz="1600" dirty="0">
                <a:solidFill>
                  <a:schemeClr val="tx1"/>
                </a:solidFill>
              </a:rPr>
              <a:t> de urbanism </a:t>
            </a:r>
            <a:r>
              <a:rPr lang="en-US" sz="1600" dirty="0" err="1">
                <a:solidFill>
                  <a:schemeClr val="tx1"/>
                </a:solidFill>
              </a:rPr>
              <a:t>şi</a:t>
            </a:r>
            <a:r>
              <a:rPr lang="en-US" sz="1600" dirty="0">
                <a:solidFill>
                  <a:schemeClr val="tx1"/>
                </a:solidFill>
              </a:rPr>
              <a:t> </a:t>
            </a:r>
            <a:r>
              <a:rPr lang="en-US" sz="1600" dirty="0" err="1">
                <a:solidFill>
                  <a:schemeClr val="tx1"/>
                </a:solidFill>
              </a:rPr>
              <a:t>avizelor</a:t>
            </a:r>
            <a:r>
              <a:rPr lang="en-US" sz="1600" dirty="0">
                <a:solidFill>
                  <a:schemeClr val="tx1"/>
                </a:solidFill>
              </a:rPr>
              <a:t> </a:t>
            </a:r>
            <a:r>
              <a:rPr lang="en-US" sz="1600" dirty="0" err="1">
                <a:solidFill>
                  <a:schemeClr val="tx1"/>
                </a:solidFill>
              </a:rPr>
              <a:t>organelor</a:t>
            </a:r>
            <a:r>
              <a:rPr lang="en-US" sz="1600" dirty="0">
                <a:solidFill>
                  <a:schemeClr val="tx1"/>
                </a:solidFill>
              </a:rPr>
              <a:t> de </a:t>
            </a:r>
            <a:r>
              <a:rPr lang="en-US" sz="1600" dirty="0" err="1">
                <a:solidFill>
                  <a:schemeClr val="tx1"/>
                </a:solidFill>
              </a:rPr>
              <a:t>specialitate</a:t>
            </a:r>
            <a:r>
              <a:rPr lang="en-US" sz="1600" dirty="0">
                <a:solidFill>
                  <a:schemeClr val="tx1"/>
                </a:solidFill>
              </a:rPr>
              <a:t> ale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a:t>
            </a:r>
            <a:r>
              <a:rPr lang="en-US" sz="1600" dirty="0" err="1">
                <a:solidFill>
                  <a:schemeClr val="tx1"/>
                </a:solidFill>
              </a:rPr>
              <a:t>centrale</a:t>
            </a:r>
            <a:r>
              <a:rPr lang="en-US" sz="1600" dirty="0">
                <a:solidFill>
                  <a:schemeClr val="tx1"/>
                </a:solidFill>
              </a:rPr>
              <a:t> </a:t>
            </a:r>
            <a:r>
              <a:rPr lang="en-US" sz="1600" dirty="0" err="1">
                <a:solidFill>
                  <a:schemeClr val="tx1"/>
                </a:solidFill>
              </a:rPr>
              <a:t>şi</a:t>
            </a:r>
            <a:r>
              <a:rPr lang="en-US" sz="1600" dirty="0">
                <a:solidFill>
                  <a:schemeClr val="tx1"/>
                </a:solidFill>
              </a:rPr>
              <a:t> locale. </a:t>
            </a:r>
            <a:r>
              <a:rPr lang="en-US" sz="1600" dirty="0" err="1">
                <a:solidFill>
                  <a:schemeClr val="tx1"/>
                </a:solidFill>
              </a:rPr>
              <a:t>Pentru</a:t>
            </a:r>
            <a:r>
              <a:rPr lang="en-US" sz="1600" dirty="0">
                <a:solidFill>
                  <a:schemeClr val="tx1"/>
                </a:solidFill>
              </a:rPr>
              <a:t> </a:t>
            </a:r>
            <a:r>
              <a:rPr lang="en-US" sz="1600" dirty="0" err="1">
                <a:solidFill>
                  <a:schemeClr val="tx1"/>
                </a:solidFill>
              </a:rPr>
              <a:t>obţinerea</a:t>
            </a:r>
            <a:r>
              <a:rPr lang="en-US" sz="1600" dirty="0">
                <a:solidFill>
                  <a:schemeClr val="tx1"/>
                </a:solidFill>
              </a:rPr>
              <a:t> </a:t>
            </a:r>
            <a:r>
              <a:rPr lang="en-US" sz="1600" dirty="0" err="1">
                <a:solidFill>
                  <a:schemeClr val="tx1"/>
                </a:solidFill>
              </a:rPr>
              <a:t>avizelor</a:t>
            </a:r>
            <a:r>
              <a:rPr lang="en-US" sz="1600" dirty="0">
                <a:solidFill>
                  <a:schemeClr val="tx1"/>
                </a:solidFill>
              </a:rPr>
              <a:t> </a:t>
            </a:r>
            <a:r>
              <a:rPr lang="en-US" sz="1600" dirty="0" err="1">
                <a:solidFill>
                  <a:schemeClr val="tx1"/>
                </a:solidFill>
              </a:rPr>
              <a:t>organelor</a:t>
            </a:r>
            <a:r>
              <a:rPr lang="en-US" sz="1600" dirty="0">
                <a:solidFill>
                  <a:schemeClr val="tx1"/>
                </a:solidFill>
              </a:rPr>
              <a:t> de </a:t>
            </a:r>
            <a:r>
              <a:rPr lang="en-US" sz="1600" dirty="0" err="1">
                <a:solidFill>
                  <a:schemeClr val="tx1"/>
                </a:solidFill>
              </a:rPr>
              <a:t>specialitate</a:t>
            </a:r>
            <a:r>
              <a:rPr lang="en-US" sz="1600" dirty="0">
                <a:solidFill>
                  <a:schemeClr val="tx1"/>
                </a:solidFill>
              </a:rPr>
              <a:t> ale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a:t>
            </a:r>
            <a:r>
              <a:rPr lang="en-US" sz="1600" dirty="0" err="1">
                <a:solidFill>
                  <a:schemeClr val="tx1"/>
                </a:solidFill>
              </a:rPr>
              <a:t>centrale</a:t>
            </a:r>
            <a:r>
              <a:rPr lang="en-US" sz="1600" dirty="0">
                <a:solidFill>
                  <a:schemeClr val="tx1"/>
                </a:solidFill>
              </a:rPr>
              <a:t> </a:t>
            </a:r>
            <a:r>
              <a:rPr lang="en-US" sz="1600" dirty="0" err="1">
                <a:solidFill>
                  <a:schemeClr val="tx1"/>
                </a:solidFill>
              </a:rPr>
              <a:t>şi</a:t>
            </a:r>
            <a:r>
              <a:rPr lang="en-US" sz="1600" dirty="0">
                <a:solidFill>
                  <a:schemeClr val="tx1"/>
                </a:solidFill>
              </a:rPr>
              <a:t> locale se </a:t>
            </a:r>
            <a:r>
              <a:rPr lang="en-US" sz="1600" dirty="0" err="1">
                <a:solidFill>
                  <a:schemeClr val="tx1"/>
                </a:solidFill>
              </a:rPr>
              <a:t>va</a:t>
            </a:r>
            <a:r>
              <a:rPr lang="en-US" sz="1600" dirty="0">
                <a:solidFill>
                  <a:schemeClr val="tx1"/>
                </a:solidFill>
              </a:rPr>
              <a:t> </a:t>
            </a:r>
            <a:r>
              <a:rPr lang="en-US" sz="1600" dirty="0" err="1">
                <a:solidFill>
                  <a:schemeClr val="tx1"/>
                </a:solidFill>
              </a:rPr>
              <a:t>ţine</a:t>
            </a:r>
            <a:r>
              <a:rPr lang="en-US" sz="1600" dirty="0">
                <a:solidFill>
                  <a:schemeClr val="tx1"/>
                </a:solidFill>
              </a:rPr>
              <a:t> </a:t>
            </a:r>
            <a:r>
              <a:rPr lang="en-US" sz="1600" dirty="0" err="1">
                <a:solidFill>
                  <a:schemeClr val="tx1"/>
                </a:solidFill>
              </a:rPr>
              <a:t>cont</a:t>
            </a:r>
            <a:r>
              <a:rPr lang="en-US" sz="1600" dirty="0">
                <a:solidFill>
                  <a:schemeClr val="tx1"/>
                </a:solidFill>
              </a:rPr>
              <a:t> de </a:t>
            </a:r>
            <a:r>
              <a:rPr lang="en-US" sz="1600" dirty="0" err="1">
                <a:solidFill>
                  <a:schemeClr val="tx1"/>
                </a:solidFill>
              </a:rPr>
              <a:t>cerinţele</a:t>
            </a:r>
            <a:r>
              <a:rPr lang="en-US" sz="1600" dirty="0">
                <a:solidFill>
                  <a:schemeClr val="tx1"/>
                </a:solidFill>
              </a:rPr>
              <a:t> </a:t>
            </a:r>
            <a:r>
              <a:rPr lang="en-US" sz="1600" dirty="0" err="1">
                <a:solidFill>
                  <a:schemeClr val="tx1"/>
                </a:solidFill>
              </a:rPr>
              <a:t>minime</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conţinutul</a:t>
            </a:r>
            <a:r>
              <a:rPr lang="en-US" sz="1600" dirty="0">
                <a:solidFill>
                  <a:schemeClr val="tx1"/>
                </a:solidFill>
              </a:rPr>
              <a:t> </a:t>
            </a:r>
            <a:r>
              <a:rPr lang="en-US" sz="1600" dirty="0" err="1">
                <a:solidFill>
                  <a:schemeClr val="tx1"/>
                </a:solidFill>
              </a:rPr>
              <a:t>proiectului</a:t>
            </a:r>
            <a:r>
              <a:rPr lang="en-US" sz="1600" dirty="0">
                <a:solidFill>
                  <a:schemeClr val="tx1"/>
                </a:solidFill>
              </a:rPr>
              <a:t> </a:t>
            </a:r>
            <a:r>
              <a:rPr lang="en-US" sz="1600" dirty="0" err="1">
                <a:solidFill>
                  <a:schemeClr val="tx1"/>
                </a:solidFill>
              </a:rPr>
              <a:t>tehnic</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delimitarea</a:t>
            </a:r>
            <a:r>
              <a:rPr lang="en-US" sz="1600" dirty="0">
                <a:solidFill>
                  <a:schemeClr val="tx1"/>
                </a:solidFill>
              </a:rPr>
              <a:t>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stabilite</a:t>
            </a:r>
            <a:r>
              <a:rPr lang="en-US" sz="1600" dirty="0">
                <a:solidFill>
                  <a:schemeClr val="tx1"/>
                </a:solidFill>
              </a:rPr>
              <a:t> conform </a:t>
            </a:r>
            <a:r>
              <a:rPr lang="en-US" sz="1600" dirty="0" err="1">
                <a:solidFill>
                  <a:schemeClr val="tx1"/>
                </a:solidFill>
              </a:rPr>
              <a:t>anexei</a:t>
            </a:r>
            <a:r>
              <a:rPr lang="en-US" sz="1600" dirty="0">
                <a:solidFill>
                  <a:schemeClr val="tx1"/>
                </a:solidFill>
              </a:rPr>
              <a:t> la </a:t>
            </a:r>
            <a:r>
              <a:rPr lang="en-US" sz="1600" dirty="0" err="1">
                <a:solidFill>
                  <a:schemeClr val="tx1"/>
                </a:solidFill>
              </a:rPr>
              <a:t>prezentul</a:t>
            </a:r>
            <a:r>
              <a:rPr lang="en-US" sz="1600" dirty="0">
                <a:solidFill>
                  <a:schemeClr val="tx1"/>
                </a:solidFill>
              </a:rPr>
              <a:t> </a:t>
            </a:r>
            <a:r>
              <a:rPr lang="en-US" sz="1600" dirty="0" err="1">
                <a:solidFill>
                  <a:schemeClr val="tx1"/>
                </a:solidFill>
              </a:rPr>
              <a:t>Regulament</a:t>
            </a:r>
            <a:r>
              <a:rPr lang="en-US" sz="1600" dirty="0">
                <a:solidFill>
                  <a:schemeClr val="tx1"/>
                </a:solidFill>
              </a:rPr>
              <a:t>.</a:t>
            </a:r>
            <a:br>
              <a:rPr lang="en-US" sz="1600" dirty="0">
                <a:solidFill>
                  <a:schemeClr val="tx1"/>
                </a:solidFill>
              </a:rPr>
            </a:br>
            <a:r>
              <a:rPr lang="en-US" sz="1600" dirty="0">
                <a:solidFill>
                  <a:schemeClr val="tx1"/>
                </a:solidFill>
              </a:rPr>
              <a:t>    6. </a:t>
            </a:r>
            <a:r>
              <a:rPr lang="en-US" sz="1600" dirty="0" err="1">
                <a:solidFill>
                  <a:schemeClr val="tx1"/>
                </a:solidFill>
              </a:rPr>
              <a:t>Amenajarea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întreţinerea</a:t>
            </a:r>
            <a:r>
              <a:rPr lang="en-US" sz="1600" dirty="0">
                <a:solidFill>
                  <a:schemeClr val="tx1"/>
                </a:solidFill>
              </a:rPr>
              <a:t>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perimetrul</a:t>
            </a:r>
            <a:r>
              <a:rPr lang="en-US" sz="1600" dirty="0">
                <a:solidFill>
                  <a:schemeClr val="tx1"/>
                </a:solidFill>
              </a:rPr>
              <a:t> I se </a:t>
            </a:r>
            <a:r>
              <a:rPr lang="en-US" sz="1600" dirty="0" err="1">
                <a:solidFill>
                  <a:schemeClr val="tx1"/>
                </a:solidFill>
              </a:rPr>
              <a:t>pune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sarcina</a:t>
            </a:r>
            <a:r>
              <a:rPr lang="en-US" sz="1600" dirty="0">
                <a:solidFill>
                  <a:schemeClr val="tx1"/>
                </a:solidFill>
              </a:rPr>
              <a:t> </a:t>
            </a:r>
            <a:r>
              <a:rPr lang="en-US" sz="1600" dirty="0" err="1">
                <a:solidFill>
                  <a:schemeClr val="tx1"/>
                </a:solidFill>
              </a:rPr>
              <a:t>utilizatorului</a:t>
            </a:r>
            <a:r>
              <a:rPr lang="en-US" sz="1600" dirty="0">
                <a:solidFill>
                  <a:schemeClr val="tx1"/>
                </a:solidFill>
              </a:rPr>
              <a:t>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7. </a:t>
            </a:r>
            <a:r>
              <a:rPr lang="en-US" sz="1600" dirty="0" err="1">
                <a:solidFill>
                  <a:schemeClr val="tx1"/>
                </a:solidFill>
              </a:rPr>
              <a:t>Amenajarea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întreţinerea</a:t>
            </a:r>
            <a:r>
              <a:rPr lang="en-US" sz="1600" dirty="0">
                <a:solidFill>
                  <a:schemeClr val="tx1"/>
                </a:solidFill>
              </a:rPr>
              <a:t>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perimetrele</a:t>
            </a:r>
            <a:r>
              <a:rPr lang="en-US" sz="1600" dirty="0">
                <a:solidFill>
                  <a:schemeClr val="tx1"/>
                </a:solidFill>
              </a:rPr>
              <a:t> II </a:t>
            </a:r>
            <a:r>
              <a:rPr lang="en-US" sz="1600" dirty="0" err="1">
                <a:solidFill>
                  <a:schemeClr val="tx1"/>
                </a:solidFill>
              </a:rPr>
              <a:t>şi</a:t>
            </a:r>
            <a:r>
              <a:rPr lang="en-US" sz="1600" dirty="0">
                <a:solidFill>
                  <a:schemeClr val="tx1"/>
                </a:solidFill>
              </a:rPr>
              <a:t> III se </a:t>
            </a:r>
            <a:r>
              <a:rPr lang="en-US" sz="1600" dirty="0" err="1">
                <a:solidFill>
                  <a:schemeClr val="tx1"/>
                </a:solidFill>
              </a:rPr>
              <a:t>pune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sarcina</a:t>
            </a:r>
            <a:r>
              <a:rPr lang="en-US" sz="1600" dirty="0">
                <a:solidFill>
                  <a:schemeClr val="tx1"/>
                </a:solidFill>
              </a:rPr>
              <a:t> </a:t>
            </a:r>
            <a:r>
              <a:rPr lang="en-US" sz="1600" dirty="0" err="1">
                <a:solidFill>
                  <a:schemeClr val="tx1"/>
                </a:solidFill>
              </a:rPr>
              <a:t>autorităţilor</a:t>
            </a:r>
            <a:r>
              <a:rPr lang="en-US" sz="1600" dirty="0">
                <a:solidFill>
                  <a:schemeClr val="tx1"/>
                </a:solidFill>
              </a:rPr>
              <a:t> </a:t>
            </a:r>
            <a:r>
              <a:rPr lang="en-US" sz="1600" dirty="0" err="1">
                <a:solidFill>
                  <a:schemeClr val="tx1"/>
                </a:solidFill>
              </a:rPr>
              <a:t>publice</a:t>
            </a:r>
            <a:r>
              <a:rPr lang="en-US" sz="1600" dirty="0">
                <a:solidFill>
                  <a:schemeClr val="tx1"/>
                </a:solidFill>
              </a:rPr>
              <a:t> locale.</a:t>
            </a:r>
            <a:br>
              <a:rPr lang="en-US" sz="1600" dirty="0">
                <a:solidFill>
                  <a:schemeClr val="tx1"/>
                </a:solidFill>
              </a:rPr>
            </a:br>
            <a:r>
              <a:rPr lang="en-US" sz="1600" dirty="0">
                <a:solidFill>
                  <a:schemeClr val="tx1"/>
                </a:solidFill>
              </a:rPr>
              <a:t>    8. </a:t>
            </a:r>
            <a:r>
              <a:rPr lang="en-US" sz="1600" dirty="0" err="1">
                <a:solidFill>
                  <a:schemeClr val="tx1"/>
                </a:solidFill>
              </a:rPr>
              <a:t>Perimetrele</a:t>
            </a:r>
            <a:r>
              <a:rPr lang="en-US" sz="1600" dirty="0">
                <a:solidFill>
                  <a:schemeClr val="tx1"/>
                </a:solidFill>
              </a:rPr>
              <a:t> </a:t>
            </a:r>
            <a:r>
              <a:rPr lang="en-US" sz="1600" dirty="0" err="1">
                <a:solidFill>
                  <a:schemeClr val="tx1"/>
                </a:solidFill>
              </a:rPr>
              <a:t>stabilite</a:t>
            </a:r>
            <a:r>
              <a:rPr lang="en-US" sz="1600" dirty="0">
                <a:solidFill>
                  <a:schemeClr val="tx1"/>
                </a:solidFill>
              </a:rPr>
              <a:t> ale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pot fi </a:t>
            </a:r>
            <a:r>
              <a:rPr lang="en-US" sz="1600" dirty="0" err="1">
                <a:solidFill>
                  <a:schemeClr val="tx1"/>
                </a:solidFill>
              </a:rPr>
              <a:t>revizuite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modificărilor</a:t>
            </a:r>
            <a:r>
              <a:rPr lang="en-US" sz="1600" dirty="0">
                <a:solidFill>
                  <a:schemeClr val="tx1"/>
                </a:solidFill>
              </a:rPr>
              <a:t> </a:t>
            </a:r>
            <a:r>
              <a:rPr lang="en-US" sz="1600" dirty="0" err="1">
                <a:solidFill>
                  <a:schemeClr val="tx1"/>
                </a:solidFill>
              </a:rPr>
              <a:t>condiţiilor</a:t>
            </a:r>
            <a:r>
              <a:rPr lang="en-US" sz="1600" dirty="0">
                <a:solidFill>
                  <a:schemeClr val="tx1"/>
                </a:solidFill>
              </a:rPr>
              <a:t> de </a:t>
            </a:r>
            <a:r>
              <a:rPr lang="en-US" sz="1600" dirty="0" err="1">
                <a:solidFill>
                  <a:schemeClr val="tx1"/>
                </a:solidFill>
              </a:rPr>
              <a:t>exploatare</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1939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25784"/>
            <a:ext cx="8839199" cy="4635692"/>
          </a:xfrm>
        </p:spPr>
        <p:txBody>
          <a:bodyPr/>
          <a:lstStyle/>
          <a:p>
            <a:r>
              <a:rPr lang="en-US" sz="1600" b="1" dirty="0" err="1">
                <a:solidFill>
                  <a:schemeClr val="tx1"/>
                </a:solidFill>
              </a:rPr>
              <a:t>Capitolul</a:t>
            </a:r>
            <a:r>
              <a:rPr lang="en-US" sz="1600" b="1" dirty="0">
                <a:solidFill>
                  <a:schemeClr val="tx1"/>
                </a:solidFill>
              </a:rPr>
              <a:t> III. </a:t>
            </a:r>
            <a:r>
              <a:rPr lang="en-US" sz="1600" b="1" dirty="0" err="1">
                <a:solidFill>
                  <a:schemeClr val="tx1"/>
                </a:solidFill>
              </a:rPr>
              <a:t>Factorii</a:t>
            </a:r>
            <a:r>
              <a:rPr lang="en-US" sz="1600" b="1" dirty="0">
                <a:solidFill>
                  <a:schemeClr val="tx1"/>
                </a:solidFill>
              </a:rPr>
              <a:t> </a:t>
            </a:r>
            <a:r>
              <a:rPr lang="en-US" sz="1600" b="1" dirty="0" err="1">
                <a:solidFill>
                  <a:schemeClr val="tx1"/>
                </a:solidFill>
              </a:rPr>
              <a:t>ce</a:t>
            </a:r>
            <a:r>
              <a:rPr lang="en-US" sz="1600" b="1" dirty="0">
                <a:solidFill>
                  <a:schemeClr val="tx1"/>
                </a:solidFill>
              </a:rPr>
              <a:t> </a:t>
            </a:r>
            <a:r>
              <a:rPr lang="en-US" sz="1600" b="1" dirty="0" err="1">
                <a:solidFill>
                  <a:schemeClr val="tx1"/>
                </a:solidFill>
              </a:rPr>
              <a:t>determină</a:t>
            </a:r>
            <a:r>
              <a:rPr lang="en-US" sz="1600" b="1" dirty="0">
                <a:solidFill>
                  <a:schemeClr val="tx1"/>
                </a:solidFill>
              </a:rPr>
              <a:t> </a:t>
            </a:r>
            <a:r>
              <a:rPr lang="en-US" sz="1600" b="1" dirty="0" err="1">
                <a:solidFill>
                  <a:schemeClr val="tx1"/>
                </a:solidFill>
              </a:rPr>
              <a:t>riscurile</a:t>
            </a:r>
            <a:r>
              <a:rPr lang="en-US" sz="1600" b="1" dirty="0">
                <a:solidFill>
                  <a:schemeClr val="tx1"/>
                </a:solidFill>
              </a:rPr>
              <a:t> </a:t>
            </a:r>
            <a:r>
              <a:rPr lang="en-US" sz="1600" dirty="0">
                <a:solidFill>
                  <a:schemeClr val="tx1"/>
                </a:solidFill>
              </a:rPr>
              <a:t/>
            </a:r>
            <a:br>
              <a:rPr lang="en-US" sz="1600" dirty="0">
                <a:solidFill>
                  <a:schemeClr val="tx1"/>
                </a:solidFill>
              </a:rPr>
            </a:br>
            <a:r>
              <a:rPr lang="en-US" sz="1600" b="1" dirty="0">
                <a:solidFill>
                  <a:schemeClr val="tx1"/>
                </a:solidFill>
              </a:rPr>
              <a:t>de </a:t>
            </a:r>
            <a:r>
              <a:rPr lang="en-US" sz="1600" b="1" dirty="0" err="1">
                <a:solidFill>
                  <a:schemeClr val="tx1"/>
                </a:solidFill>
              </a:rPr>
              <a:t>poluare</a:t>
            </a:r>
            <a:r>
              <a:rPr lang="en-US" sz="1600" b="1" dirty="0">
                <a:solidFill>
                  <a:schemeClr val="tx1"/>
                </a:solidFill>
              </a:rPr>
              <a:t> a </a:t>
            </a:r>
            <a:r>
              <a:rPr lang="en-US" sz="1600" b="1" dirty="0" err="1">
                <a:solidFill>
                  <a:schemeClr val="tx1"/>
                </a:solidFill>
              </a:rPr>
              <a:t>prizelor</a:t>
            </a:r>
            <a:r>
              <a:rPr lang="en-US" sz="1600" b="1" dirty="0">
                <a:solidFill>
                  <a:schemeClr val="tx1"/>
                </a:solidFill>
              </a:rPr>
              <a:t> de </a:t>
            </a:r>
            <a:r>
              <a:rPr lang="en-US" sz="1600" b="1" dirty="0" err="1">
                <a:solidFill>
                  <a:schemeClr val="tx1"/>
                </a:solidFill>
              </a:rPr>
              <a:t>apă</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9. </a:t>
            </a:r>
            <a:r>
              <a:rPr lang="en-US" sz="1600" dirty="0" err="1">
                <a:solidFill>
                  <a:schemeClr val="tx1"/>
                </a:solidFill>
              </a:rPr>
              <a:t>Procesul</a:t>
            </a:r>
            <a:r>
              <a:rPr lang="en-US" sz="1600" dirty="0">
                <a:solidFill>
                  <a:schemeClr val="tx1"/>
                </a:solidFill>
              </a:rPr>
              <a:t> de </a:t>
            </a:r>
            <a:r>
              <a:rPr lang="en-US" sz="1600" dirty="0" err="1">
                <a:solidFill>
                  <a:schemeClr val="tx1"/>
                </a:solidFill>
              </a:rPr>
              <a:t>poluare</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poate</a:t>
            </a:r>
            <a:r>
              <a:rPr lang="en-US" sz="1600" dirty="0">
                <a:solidFill>
                  <a:schemeClr val="tx1"/>
                </a:solidFill>
              </a:rPr>
              <a:t> </a:t>
            </a:r>
            <a:r>
              <a:rPr lang="en-US" sz="1600" dirty="0" err="1">
                <a:solidFill>
                  <a:schemeClr val="tx1"/>
                </a:solidFill>
              </a:rPr>
              <a:t>avea</a:t>
            </a:r>
            <a:r>
              <a:rPr lang="en-US" sz="1600" dirty="0">
                <a:solidFill>
                  <a:schemeClr val="tx1"/>
                </a:solidFill>
              </a:rPr>
              <a:t> </a:t>
            </a:r>
            <a:r>
              <a:rPr lang="en-US" sz="1600" dirty="0" err="1">
                <a:solidFill>
                  <a:schemeClr val="tx1"/>
                </a:solidFill>
              </a:rPr>
              <a:t>loc</a:t>
            </a:r>
            <a:r>
              <a:rPr lang="en-US" sz="1600" dirty="0">
                <a:solidFill>
                  <a:schemeClr val="tx1"/>
                </a:solidFill>
              </a:rPr>
              <a:t> ca </a:t>
            </a:r>
            <a:r>
              <a:rPr lang="en-US" sz="1600" dirty="0" err="1">
                <a:solidFill>
                  <a:schemeClr val="tx1"/>
                </a:solidFill>
              </a:rPr>
              <a:t>urmare</a:t>
            </a:r>
            <a:r>
              <a:rPr lang="en-US" sz="1600" dirty="0">
                <a:solidFill>
                  <a:schemeClr val="tx1"/>
                </a:solidFill>
              </a:rPr>
              <a:t> a </a:t>
            </a:r>
            <a:r>
              <a:rPr lang="en-US" sz="1600" dirty="0" err="1">
                <a:solidFill>
                  <a:schemeClr val="tx1"/>
                </a:solidFill>
              </a:rPr>
              <a:t>activităţii</a:t>
            </a:r>
            <a:r>
              <a:rPr lang="en-US" sz="1600" dirty="0">
                <a:solidFill>
                  <a:schemeClr val="tx1"/>
                </a:solidFill>
              </a:rPr>
              <a:t> </a:t>
            </a:r>
            <a:r>
              <a:rPr lang="en-US" sz="1600" dirty="0" err="1">
                <a:solidFill>
                  <a:schemeClr val="tx1"/>
                </a:solidFill>
              </a:rPr>
              <a:t>umane</a:t>
            </a:r>
            <a:r>
              <a:rPr lang="en-US" sz="1600" dirty="0">
                <a:solidFill>
                  <a:schemeClr val="tx1"/>
                </a:solidFill>
              </a:rPr>
              <a:t>, </a:t>
            </a:r>
            <a:r>
              <a:rPr lang="en-US" sz="1600" dirty="0" err="1">
                <a:solidFill>
                  <a:schemeClr val="tx1"/>
                </a:solidFill>
              </a:rPr>
              <a:t>economice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sociale</a:t>
            </a:r>
            <a:r>
              <a:rPr lang="en-US" sz="1600" dirty="0">
                <a:solidFill>
                  <a:schemeClr val="tx1"/>
                </a:solidFill>
              </a:rPr>
              <a:t>, </a:t>
            </a:r>
            <a:r>
              <a:rPr lang="en-US" sz="1600" dirty="0" err="1">
                <a:solidFill>
                  <a:schemeClr val="tx1"/>
                </a:solidFill>
              </a:rPr>
              <a:t>principalele</a:t>
            </a:r>
            <a:r>
              <a:rPr lang="en-US" sz="1600" dirty="0">
                <a:solidFill>
                  <a:schemeClr val="tx1"/>
                </a:solidFill>
              </a:rPr>
              <a:t> </a:t>
            </a:r>
            <a:r>
              <a:rPr lang="en-US" sz="1600" dirty="0" err="1">
                <a:solidFill>
                  <a:schemeClr val="tx1"/>
                </a:solidFill>
              </a:rPr>
              <a:t>riscuri</a:t>
            </a:r>
            <a:r>
              <a:rPr lang="en-US" sz="1600" dirty="0">
                <a:solidFill>
                  <a:schemeClr val="tx1"/>
                </a:solidFill>
              </a:rPr>
              <a:t> </a:t>
            </a:r>
            <a:r>
              <a:rPr lang="en-US" sz="1600" dirty="0" err="1">
                <a:solidFill>
                  <a:schemeClr val="tx1"/>
                </a:solidFill>
              </a:rPr>
              <a:t>fiind</a:t>
            </a:r>
            <a:r>
              <a:rPr lang="en-US" sz="1600" dirty="0">
                <a:solidFill>
                  <a:schemeClr val="tx1"/>
                </a:solidFill>
              </a:rPr>
              <a:t>:</a:t>
            </a:r>
            <a:br>
              <a:rPr lang="en-US" sz="1600" dirty="0">
                <a:solidFill>
                  <a:schemeClr val="tx1"/>
                </a:solidFill>
              </a:rPr>
            </a:br>
            <a:r>
              <a:rPr lang="en-US" sz="1600" dirty="0">
                <a:solidFill>
                  <a:schemeClr val="tx1"/>
                </a:solidFill>
              </a:rPr>
              <a:t>    1) </a:t>
            </a:r>
            <a:r>
              <a:rPr lang="en-US" sz="1600" dirty="0" err="1">
                <a:solidFill>
                  <a:schemeClr val="tx1"/>
                </a:solidFill>
              </a:rPr>
              <a:t>poluarea</a:t>
            </a:r>
            <a:r>
              <a:rPr lang="en-US" sz="1600" dirty="0">
                <a:solidFill>
                  <a:schemeClr val="tx1"/>
                </a:solidFill>
              </a:rPr>
              <a:t> cu </a:t>
            </a:r>
            <a:r>
              <a:rPr lang="en-US" sz="1600" dirty="0" err="1">
                <a:solidFill>
                  <a:schemeClr val="tx1"/>
                </a:solidFill>
              </a:rPr>
              <a:t>agenţi</a:t>
            </a:r>
            <a:r>
              <a:rPr lang="en-US" sz="1600" dirty="0">
                <a:solidFill>
                  <a:schemeClr val="tx1"/>
                </a:solidFill>
              </a:rPr>
              <a:t> </a:t>
            </a:r>
            <a:r>
              <a:rPr lang="en-US" sz="1600" dirty="0" err="1">
                <a:solidFill>
                  <a:schemeClr val="tx1"/>
                </a:solidFill>
              </a:rPr>
              <a:t>patogeni</a:t>
            </a:r>
            <a:r>
              <a:rPr lang="en-US" sz="1600" dirty="0">
                <a:solidFill>
                  <a:schemeClr val="tx1"/>
                </a:solidFill>
              </a:rPr>
              <a:t>: </a:t>
            </a:r>
            <a:r>
              <a:rPr lang="en-US" sz="1600" dirty="0" err="1">
                <a:solidFill>
                  <a:schemeClr val="tx1"/>
                </a:solidFill>
              </a:rPr>
              <a:t>bacterii</a:t>
            </a:r>
            <a:r>
              <a:rPr lang="en-US" sz="1600" dirty="0">
                <a:solidFill>
                  <a:schemeClr val="tx1"/>
                </a:solidFill>
              </a:rPr>
              <a:t>, </a:t>
            </a:r>
            <a:r>
              <a:rPr lang="en-US" sz="1600" dirty="0" err="1">
                <a:solidFill>
                  <a:schemeClr val="tx1"/>
                </a:solidFill>
              </a:rPr>
              <a:t>viruşi</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alte</a:t>
            </a:r>
            <a:r>
              <a:rPr lang="en-US" sz="1600" dirty="0">
                <a:solidFill>
                  <a:schemeClr val="tx1"/>
                </a:solidFill>
              </a:rPr>
              <a:t> </a:t>
            </a:r>
            <a:r>
              <a:rPr lang="en-US" sz="1600" dirty="0" err="1">
                <a:solidFill>
                  <a:schemeClr val="tx1"/>
                </a:solidFill>
              </a:rPr>
              <a:t>organisme</a:t>
            </a:r>
            <a:r>
              <a:rPr lang="en-US" sz="1600" dirty="0">
                <a:solidFill>
                  <a:schemeClr val="tx1"/>
                </a:solidFill>
              </a:rPr>
              <a:t> vii;</a:t>
            </a:r>
            <a:br>
              <a:rPr lang="en-US" sz="1600" dirty="0">
                <a:solidFill>
                  <a:schemeClr val="tx1"/>
                </a:solidFill>
              </a:rPr>
            </a:br>
            <a:r>
              <a:rPr lang="en-US" sz="1600" dirty="0">
                <a:solidFill>
                  <a:schemeClr val="tx1"/>
                </a:solidFill>
              </a:rPr>
              <a:t>    2) </a:t>
            </a:r>
            <a:r>
              <a:rPr lang="en-US" sz="1600" dirty="0" err="1">
                <a:solidFill>
                  <a:schemeClr val="tx1"/>
                </a:solidFill>
              </a:rPr>
              <a:t>poluarea</a:t>
            </a:r>
            <a:r>
              <a:rPr lang="en-US" sz="1600" dirty="0">
                <a:solidFill>
                  <a:schemeClr val="tx1"/>
                </a:solidFill>
              </a:rPr>
              <a:t> </a:t>
            </a:r>
            <a:r>
              <a:rPr lang="en-US" sz="1600" dirty="0" err="1">
                <a:solidFill>
                  <a:schemeClr val="tx1"/>
                </a:solidFill>
              </a:rPr>
              <a:t>chimică</a:t>
            </a:r>
            <a:r>
              <a:rPr lang="en-US" sz="1600" dirty="0">
                <a:solidFill>
                  <a:schemeClr val="tx1"/>
                </a:solidFill>
              </a:rPr>
              <a:t> cu:</a:t>
            </a:r>
            <a:br>
              <a:rPr lang="en-US" sz="1600" dirty="0">
                <a:solidFill>
                  <a:schemeClr val="tx1"/>
                </a:solidFill>
              </a:rPr>
            </a:br>
            <a:r>
              <a:rPr lang="en-US" sz="1600" dirty="0">
                <a:solidFill>
                  <a:schemeClr val="tx1"/>
                </a:solidFill>
              </a:rPr>
              <a:t>    a) </a:t>
            </a:r>
            <a:r>
              <a:rPr lang="en-US" sz="1600" dirty="0" err="1">
                <a:solidFill>
                  <a:schemeClr val="tx1"/>
                </a:solidFill>
              </a:rPr>
              <a:t>substanţe</a:t>
            </a:r>
            <a:r>
              <a:rPr lang="en-US" sz="1600" dirty="0">
                <a:solidFill>
                  <a:schemeClr val="tx1"/>
                </a:solidFill>
              </a:rPr>
              <a:t> </a:t>
            </a:r>
            <a:r>
              <a:rPr lang="en-US" sz="1600" dirty="0" err="1">
                <a:solidFill>
                  <a:schemeClr val="tx1"/>
                </a:solidFill>
              </a:rPr>
              <a:t>fitoterapeutice</a:t>
            </a:r>
            <a:r>
              <a:rPr lang="en-US" sz="1600" dirty="0">
                <a:solidFill>
                  <a:schemeClr val="tx1"/>
                </a:solidFill>
              </a:rPr>
              <a:t> </a:t>
            </a:r>
            <a:r>
              <a:rPr lang="en-US" sz="1600" dirty="0" err="1">
                <a:solidFill>
                  <a:schemeClr val="tx1"/>
                </a:solidFill>
              </a:rPr>
              <a:t>provenite</a:t>
            </a:r>
            <a:r>
              <a:rPr lang="en-US" sz="1600" dirty="0">
                <a:solidFill>
                  <a:schemeClr val="tx1"/>
                </a:solidFill>
              </a:rPr>
              <a:t> din </a:t>
            </a:r>
            <a:r>
              <a:rPr lang="en-US" sz="1600" dirty="0" err="1">
                <a:solidFill>
                  <a:schemeClr val="tx1"/>
                </a:solidFill>
              </a:rPr>
              <a:t>combaterea</a:t>
            </a:r>
            <a:r>
              <a:rPr lang="en-US" sz="1600" dirty="0">
                <a:solidFill>
                  <a:schemeClr val="tx1"/>
                </a:solidFill>
              </a:rPr>
              <a:t> </a:t>
            </a:r>
            <a:r>
              <a:rPr lang="en-US" sz="1600" dirty="0" err="1">
                <a:solidFill>
                  <a:schemeClr val="tx1"/>
                </a:solidFill>
              </a:rPr>
              <a:t>dăunătorilor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agricultură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silvicultură</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compuşi</a:t>
            </a:r>
            <a:r>
              <a:rPr lang="en-US" sz="1600" dirty="0">
                <a:solidFill>
                  <a:schemeClr val="tx1"/>
                </a:solidFill>
              </a:rPr>
              <a:t> </a:t>
            </a:r>
            <a:r>
              <a:rPr lang="en-US" sz="1600" dirty="0" err="1">
                <a:solidFill>
                  <a:schemeClr val="tx1"/>
                </a:solidFill>
              </a:rPr>
              <a:t>ai</a:t>
            </a:r>
            <a:r>
              <a:rPr lang="en-US" sz="1600" dirty="0">
                <a:solidFill>
                  <a:schemeClr val="tx1"/>
                </a:solidFill>
              </a:rPr>
              <a:t> </a:t>
            </a:r>
            <a:r>
              <a:rPr lang="en-US" sz="1600" dirty="0" err="1">
                <a:solidFill>
                  <a:schemeClr val="tx1"/>
                </a:solidFill>
              </a:rPr>
              <a:t>azotului</a:t>
            </a:r>
            <a:r>
              <a:rPr lang="en-US" sz="1600" dirty="0">
                <a:solidFill>
                  <a:schemeClr val="tx1"/>
                </a:solidFill>
              </a:rPr>
              <a:t>, </a:t>
            </a:r>
            <a:r>
              <a:rPr lang="en-US" sz="1600" dirty="0" err="1">
                <a:solidFill>
                  <a:schemeClr val="tx1"/>
                </a:solidFill>
              </a:rPr>
              <a:t>fosforului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potasiului</a:t>
            </a:r>
            <a:r>
              <a:rPr lang="en-US" sz="1600" dirty="0">
                <a:solidFill>
                  <a:schemeClr val="tx1"/>
                </a:solidFill>
              </a:rPr>
              <a:t> </a:t>
            </a:r>
            <a:r>
              <a:rPr lang="en-US" sz="1600" dirty="0" err="1">
                <a:solidFill>
                  <a:schemeClr val="tx1"/>
                </a:solidFill>
              </a:rPr>
              <a:t>rezultaţi</a:t>
            </a:r>
            <a:r>
              <a:rPr lang="en-US" sz="1600" dirty="0">
                <a:solidFill>
                  <a:schemeClr val="tx1"/>
                </a:solidFill>
              </a:rPr>
              <a:t> din </a:t>
            </a:r>
            <a:r>
              <a:rPr lang="en-US" sz="1600" dirty="0" err="1">
                <a:solidFill>
                  <a:schemeClr val="tx1"/>
                </a:solidFill>
              </a:rPr>
              <a:t>aplicarea</a:t>
            </a:r>
            <a:r>
              <a:rPr lang="en-US" sz="1600" dirty="0">
                <a:solidFill>
                  <a:schemeClr val="tx1"/>
                </a:solidFill>
              </a:rPr>
              <a:t> </a:t>
            </a:r>
            <a:r>
              <a:rPr lang="en-US" sz="1600" dirty="0" err="1">
                <a:solidFill>
                  <a:schemeClr val="tx1"/>
                </a:solidFill>
              </a:rPr>
              <a:t>îngrăşămintelor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agricultură</a:t>
            </a:r>
            <a:r>
              <a:rPr lang="en-US" sz="1600" dirty="0">
                <a:solidFill>
                  <a:schemeClr val="tx1"/>
                </a:solidFill>
              </a:rPr>
              <a:t>;</a:t>
            </a:r>
            <a:br>
              <a:rPr lang="en-US" sz="1600" dirty="0">
                <a:solidFill>
                  <a:schemeClr val="tx1"/>
                </a:solidFill>
              </a:rPr>
            </a:br>
            <a:r>
              <a:rPr lang="en-US" sz="1600" dirty="0">
                <a:solidFill>
                  <a:schemeClr val="tx1"/>
                </a:solidFill>
              </a:rPr>
              <a:t>    b) </a:t>
            </a:r>
            <a:r>
              <a:rPr lang="en-US" sz="1600" dirty="0" err="1">
                <a:solidFill>
                  <a:schemeClr val="tx1"/>
                </a:solidFill>
              </a:rPr>
              <a:t>substanţe</a:t>
            </a:r>
            <a:r>
              <a:rPr lang="en-US" sz="1600" dirty="0">
                <a:solidFill>
                  <a:schemeClr val="tx1"/>
                </a:solidFill>
              </a:rPr>
              <a:t> </a:t>
            </a:r>
            <a:r>
              <a:rPr lang="en-US" sz="1600" dirty="0" err="1">
                <a:solidFill>
                  <a:schemeClr val="tx1"/>
                </a:solidFill>
              </a:rPr>
              <a:t>chimice</a:t>
            </a:r>
            <a:r>
              <a:rPr lang="en-US" sz="1600" dirty="0">
                <a:solidFill>
                  <a:schemeClr val="tx1"/>
                </a:solidFill>
              </a:rPr>
              <a:t> </a:t>
            </a:r>
            <a:r>
              <a:rPr lang="en-US" sz="1600" dirty="0" err="1">
                <a:solidFill>
                  <a:schemeClr val="tx1"/>
                </a:solidFill>
              </a:rPr>
              <a:t>provenite</a:t>
            </a:r>
            <a:r>
              <a:rPr lang="en-US" sz="1600" dirty="0">
                <a:solidFill>
                  <a:schemeClr val="tx1"/>
                </a:solidFill>
              </a:rPr>
              <a:t> din </a:t>
            </a:r>
            <a:r>
              <a:rPr lang="en-US" sz="1600" dirty="0" err="1">
                <a:solidFill>
                  <a:schemeClr val="tx1"/>
                </a:solidFill>
              </a:rPr>
              <a:t>activitatea</a:t>
            </a:r>
            <a:r>
              <a:rPr lang="en-US" sz="1600" dirty="0">
                <a:solidFill>
                  <a:schemeClr val="tx1"/>
                </a:solidFill>
              </a:rPr>
              <a:t> </a:t>
            </a:r>
            <a:r>
              <a:rPr lang="en-US" sz="1600" dirty="0" err="1">
                <a:solidFill>
                  <a:schemeClr val="tx1"/>
                </a:solidFill>
              </a:rPr>
              <a:t>industrială</a:t>
            </a:r>
            <a:r>
              <a:rPr lang="en-US" sz="1600" dirty="0">
                <a:solidFill>
                  <a:schemeClr val="tx1"/>
                </a:solidFill>
              </a:rPr>
              <a:t> </a:t>
            </a:r>
            <a:r>
              <a:rPr lang="en-US" sz="1600" dirty="0" err="1">
                <a:solidFill>
                  <a:schemeClr val="tx1"/>
                </a:solidFill>
              </a:rPr>
              <a:t>sau</a:t>
            </a:r>
            <a:r>
              <a:rPr lang="en-US" sz="1600" dirty="0">
                <a:solidFill>
                  <a:schemeClr val="tx1"/>
                </a:solidFill>
              </a:rPr>
              <a:t> din </a:t>
            </a:r>
            <a:r>
              <a:rPr lang="en-US" sz="1600" dirty="0" err="1">
                <a:solidFill>
                  <a:schemeClr val="tx1"/>
                </a:solidFill>
              </a:rPr>
              <a:t>utilizarea</a:t>
            </a:r>
            <a:r>
              <a:rPr lang="en-US" sz="1600" dirty="0">
                <a:solidFill>
                  <a:schemeClr val="tx1"/>
                </a:solidFill>
              </a:rPr>
              <a:t> </a:t>
            </a:r>
            <a:r>
              <a:rPr lang="en-US" sz="1600" dirty="0" err="1">
                <a:solidFill>
                  <a:schemeClr val="tx1"/>
                </a:solidFill>
              </a:rPr>
              <a:t>produşilor</a:t>
            </a:r>
            <a:r>
              <a:rPr lang="en-US" sz="1600" dirty="0">
                <a:solidFill>
                  <a:schemeClr val="tx1"/>
                </a:solidFill>
              </a:rPr>
              <a:t> </a:t>
            </a:r>
            <a:r>
              <a:rPr lang="en-US" sz="1600" dirty="0" err="1">
                <a:solidFill>
                  <a:schemeClr val="tx1"/>
                </a:solidFill>
              </a:rPr>
              <a:t>chimici</a:t>
            </a:r>
            <a:r>
              <a:rPr lang="en-US" sz="1600" dirty="0">
                <a:solidFill>
                  <a:schemeClr val="tx1"/>
                </a:solidFill>
              </a:rPr>
              <a:t>, ca: </a:t>
            </a:r>
            <a:r>
              <a:rPr lang="en-US" sz="1600" dirty="0" err="1">
                <a:solidFill>
                  <a:schemeClr val="tx1"/>
                </a:solidFill>
              </a:rPr>
              <a:t>fenol</a:t>
            </a:r>
            <a:r>
              <a:rPr lang="en-US" sz="1600" dirty="0">
                <a:solidFill>
                  <a:schemeClr val="tx1"/>
                </a:solidFill>
              </a:rPr>
              <a:t>, </a:t>
            </a:r>
            <a:r>
              <a:rPr lang="en-US" sz="1600" dirty="0" err="1">
                <a:solidFill>
                  <a:schemeClr val="tx1"/>
                </a:solidFill>
              </a:rPr>
              <a:t>gudroane</a:t>
            </a:r>
            <a:r>
              <a:rPr lang="en-US" sz="1600" dirty="0">
                <a:solidFill>
                  <a:schemeClr val="tx1"/>
                </a:solidFill>
              </a:rPr>
              <a:t>, </a:t>
            </a:r>
            <a:r>
              <a:rPr lang="en-US" sz="1600" dirty="0" err="1">
                <a:solidFill>
                  <a:schemeClr val="tx1"/>
                </a:solidFill>
              </a:rPr>
              <a:t>detergenţi</a:t>
            </a:r>
            <a:r>
              <a:rPr lang="en-US" sz="1600" dirty="0">
                <a:solidFill>
                  <a:schemeClr val="tx1"/>
                </a:solidFill>
              </a:rPr>
              <a:t>, petrol </a:t>
            </a:r>
            <a:r>
              <a:rPr lang="en-US" sz="1600" dirty="0" err="1">
                <a:solidFill>
                  <a:schemeClr val="tx1"/>
                </a:solidFill>
              </a:rPr>
              <a:t>şi</a:t>
            </a:r>
            <a:r>
              <a:rPr lang="en-US" sz="1600" dirty="0">
                <a:solidFill>
                  <a:schemeClr val="tx1"/>
                </a:solidFill>
              </a:rPr>
              <a:t> </a:t>
            </a:r>
            <a:r>
              <a:rPr lang="en-US" sz="1600" dirty="0" err="1">
                <a:solidFill>
                  <a:schemeClr val="tx1"/>
                </a:solidFill>
              </a:rPr>
              <a:t>reziduuri</a:t>
            </a:r>
            <a:r>
              <a:rPr lang="en-US" sz="1600" dirty="0">
                <a:solidFill>
                  <a:schemeClr val="tx1"/>
                </a:solidFill>
              </a:rPr>
              <a:t> de petrol, </a:t>
            </a:r>
            <a:r>
              <a:rPr lang="en-US" sz="1600" dirty="0" err="1">
                <a:solidFill>
                  <a:schemeClr val="tx1"/>
                </a:solidFill>
              </a:rPr>
              <a:t>uleiuri</a:t>
            </a:r>
            <a:r>
              <a:rPr lang="en-US" sz="1600" dirty="0">
                <a:solidFill>
                  <a:schemeClr val="tx1"/>
                </a:solidFill>
              </a:rPr>
              <a:t>, </a:t>
            </a:r>
            <a:r>
              <a:rPr lang="en-US" sz="1600" dirty="0" err="1">
                <a:solidFill>
                  <a:schemeClr val="tx1"/>
                </a:solidFill>
              </a:rPr>
              <a:t>combustibili</a:t>
            </a:r>
            <a:r>
              <a:rPr lang="en-US" sz="1600" dirty="0">
                <a:solidFill>
                  <a:schemeClr val="tx1"/>
                </a:solidFill>
              </a:rPr>
              <a:t> </a:t>
            </a:r>
            <a:r>
              <a:rPr lang="en-US" sz="1600" dirty="0" err="1">
                <a:solidFill>
                  <a:schemeClr val="tx1"/>
                </a:solidFill>
              </a:rPr>
              <a:t>lichizi</a:t>
            </a:r>
            <a:r>
              <a:rPr lang="en-US" sz="1600" dirty="0">
                <a:solidFill>
                  <a:schemeClr val="tx1"/>
                </a:solidFill>
              </a:rPr>
              <a:t>, </a:t>
            </a:r>
            <a:r>
              <a:rPr lang="en-US" sz="1600" dirty="0" err="1">
                <a:solidFill>
                  <a:schemeClr val="tx1"/>
                </a:solidFill>
              </a:rPr>
              <a:t>coloranţi</a:t>
            </a:r>
            <a:r>
              <a:rPr lang="en-US" sz="1600" dirty="0">
                <a:solidFill>
                  <a:schemeClr val="tx1"/>
                </a:solidFill>
              </a:rPr>
              <a:t>, </a:t>
            </a:r>
            <a:r>
              <a:rPr lang="en-US" sz="1600" dirty="0" err="1">
                <a:solidFill>
                  <a:schemeClr val="tx1"/>
                </a:solidFill>
              </a:rPr>
              <a:t>cianuri</a:t>
            </a:r>
            <a:r>
              <a:rPr lang="en-US" sz="1600" dirty="0">
                <a:solidFill>
                  <a:schemeClr val="tx1"/>
                </a:solidFill>
              </a:rPr>
              <a:t>, </a:t>
            </a:r>
            <a:r>
              <a:rPr lang="en-US" sz="1600" dirty="0" err="1">
                <a:solidFill>
                  <a:schemeClr val="tx1"/>
                </a:solidFill>
              </a:rPr>
              <a:t>metale</a:t>
            </a:r>
            <a:r>
              <a:rPr lang="en-US" sz="1600" dirty="0">
                <a:solidFill>
                  <a:schemeClr val="tx1"/>
                </a:solidFill>
              </a:rPr>
              <a:t> </a:t>
            </a:r>
            <a:r>
              <a:rPr lang="en-US" sz="1600" dirty="0" err="1">
                <a:solidFill>
                  <a:schemeClr val="tx1"/>
                </a:solidFill>
              </a:rPr>
              <a:t>grele</a:t>
            </a:r>
            <a:r>
              <a:rPr lang="en-US" sz="1600" dirty="0">
                <a:solidFill>
                  <a:schemeClr val="tx1"/>
                </a:solidFill>
              </a:rPr>
              <a:t> etc.;</a:t>
            </a:r>
            <a:br>
              <a:rPr lang="en-US" sz="1600" dirty="0">
                <a:solidFill>
                  <a:schemeClr val="tx1"/>
                </a:solidFill>
              </a:rPr>
            </a:br>
            <a:r>
              <a:rPr lang="en-US" sz="1600" dirty="0">
                <a:solidFill>
                  <a:schemeClr val="tx1"/>
                </a:solidFill>
              </a:rPr>
              <a:t>    c) </a:t>
            </a:r>
            <a:r>
              <a:rPr lang="en-US" sz="1600" dirty="0" err="1">
                <a:solidFill>
                  <a:schemeClr val="tx1"/>
                </a:solidFill>
              </a:rPr>
              <a:t>substanţe</a:t>
            </a:r>
            <a:r>
              <a:rPr lang="en-US" sz="1600" dirty="0">
                <a:solidFill>
                  <a:schemeClr val="tx1"/>
                </a:solidFill>
              </a:rPr>
              <a:t> radioactive;</a:t>
            </a:r>
            <a:br>
              <a:rPr lang="en-US" sz="1600" dirty="0">
                <a:solidFill>
                  <a:schemeClr val="tx1"/>
                </a:solidFill>
              </a:rPr>
            </a:br>
            <a:r>
              <a:rPr lang="en-US" sz="1600" dirty="0">
                <a:solidFill>
                  <a:schemeClr val="tx1"/>
                </a:solidFill>
              </a:rPr>
              <a:t>    3) </a:t>
            </a:r>
            <a:r>
              <a:rPr lang="en-US" sz="1600" dirty="0" err="1">
                <a:solidFill>
                  <a:schemeClr val="tx1"/>
                </a:solidFill>
              </a:rPr>
              <a:t>poluarea</a:t>
            </a:r>
            <a:r>
              <a:rPr lang="en-US" sz="1600" dirty="0">
                <a:solidFill>
                  <a:schemeClr val="tx1"/>
                </a:solidFill>
              </a:rPr>
              <a:t> </a:t>
            </a:r>
            <a:r>
              <a:rPr lang="en-US" sz="1600" dirty="0" err="1">
                <a:solidFill>
                  <a:schemeClr val="tx1"/>
                </a:solidFill>
              </a:rPr>
              <a:t>termică</a:t>
            </a:r>
            <a:r>
              <a:rPr lang="en-US" sz="1600" dirty="0">
                <a:solidFill>
                  <a:schemeClr val="tx1"/>
                </a:solidFill>
              </a:rPr>
              <a:t> cu ape cu </a:t>
            </a:r>
            <a:r>
              <a:rPr lang="en-US" sz="1600" dirty="0" err="1">
                <a:solidFill>
                  <a:schemeClr val="tx1"/>
                </a:solidFill>
              </a:rPr>
              <a:t>temperatură</a:t>
            </a:r>
            <a:r>
              <a:rPr lang="en-US" sz="1600" dirty="0">
                <a:solidFill>
                  <a:schemeClr val="tx1"/>
                </a:solidFill>
              </a:rPr>
              <a:t> </a:t>
            </a:r>
            <a:r>
              <a:rPr lang="en-US" sz="1600" dirty="0" err="1">
                <a:solidFill>
                  <a:schemeClr val="tx1"/>
                </a:solidFill>
              </a:rPr>
              <a:t>ridicată</a:t>
            </a:r>
            <a:r>
              <a:rPr lang="en-US" sz="1600" dirty="0">
                <a:solidFill>
                  <a:schemeClr val="tx1"/>
                </a:solidFill>
              </a:rPr>
              <a:t>, evacuate de la </a:t>
            </a:r>
            <a:r>
              <a:rPr lang="en-US" sz="1600" dirty="0" err="1">
                <a:solidFill>
                  <a:schemeClr val="tx1"/>
                </a:solidFill>
              </a:rPr>
              <a:t>instalaţiile</a:t>
            </a:r>
            <a:r>
              <a:rPr lang="en-US" sz="1600" dirty="0">
                <a:solidFill>
                  <a:schemeClr val="tx1"/>
                </a:solidFill>
              </a:rPr>
              <a:t> de </a:t>
            </a:r>
            <a:r>
              <a:rPr lang="en-US" sz="1600" dirty="0" err="1">
                <a:solidFill>
                  <a:schemeClr val="tx1"/>
                </a:solidFill>
              </a:rPr>
              <a:t>răcire</a:t>
            </a:r>
            <a:r>
              <a:rPr lang="en-US" sz="1600" dirty="0">
                <a:solidFill>
                  <a:schemeClr val="tx1"/>
                </a:solidFill>
              </a:rPr>
              <a:t> ale </a:t>
            </a:r>
            <a:r>
              <a:rPr lang="en-US" sz="1600" dirty="0" err="1">
                <a:solidFill>
                  <a:schemeClr val="tx1"/>
                </a:solidFill>
              </a:rPr>
              <a:t>unităţilor</a:t>
            </a:r>
            <a:r>
              <a:rPr lang="en-US" sz="1600" dirty="0">
                <a:solidFill>
                  <a:schemeClr val="tx1"/>
                </a:solidFill>
              </a:rPr>
              <a:t> </a:t>
            </a:r>
            <a:r>
              <a:rPr lang="en-US" sz="1600" dirty="0" err="1">
                <a:solidFill>
                  <a:schemeClr val="tx1"/>
                </a:solidFill>
              </a:rPr>
              <a:t>industriale</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3351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25784"/>
            <a:ext cx="8839199" cy="4867380"/>
          </a:xfrm>
        </p:spPr>
        <p:txBody>
          <a:bodyPr/>
          <a:lstStyle/>
          <a:p>
            <a:r>
              <a:rPr lang="en-US" sz="1600" dirty="0">
                <a:solidFill>
                  <a:schemeClr val="tx1"/>
                </a:solidFill>
              </a:rPr>
              <a:t>10. </a:t>
            </a:r>
            <a:r>
              <a:rPr lang="en-US" sz="1600" dirty="0" err="1">
                <a:solidFill>
                  <a:schemeClr val="tx1"/>
                </a:solidFill>
              </a:rPr>
              <a:t>Micşorarea</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evitarea</a:t>
            </a:r>
            <a:r>
              <a:rPr lang="en-US" sz="1600" dirty="0">
                <a:solidFill>
                  <a:schemeClr val="tx1"/>
                </a:solidFill>
              </a:rPr>
              <a:t> </a:t>
            </a:r>
            <a:r>
              <a:rPr lang="en-US" sz="1600" dirty="0" err="1">
                <a:solidFill>
                  <a:schemeClr val="tx1"/>
                </a:solidFill>
              </a:rPr>
              <a:t>influenţei</a:t>
            </a:r>
            <a:r>
              <a:rPr lang="en-US" sz="1600" dirty="0">
                <a:solidFill>
                  <a:schemeClr val="tx1"/>
                </a:solidFill>
              </a:rPr>
              <a:t> </a:t>
            </a:r>
            <a:r>
              <a:rPr lang="en-US" sz="1600" dirty="0" err="1">
                <a:solidFill>
                  <a:schemeClr val="tx1"/>
                </a:solidFill>
              </a:rPr>
              <a:t>factorilor</a:t>
            </a:r>
            <a:r>
              <a:rPr lang="en-US" sz="1600" dirty="0">
                <a:solidFill>
                  <a:schemeClr val="tx1"/>
                </a:solidFill>
              </a:rPr>
              <a:t> de </a:t>
            </a:r>
            <a:r>
              <a:rPr lang="en-US" sz="1600" dirty="0" err="1">
                <a:solidFill>
                  <a:schemeClr val="tx1"/>
                </a:solidFill>
              </a:rPr>
              <a:t>poluare</a:t>
            </a:r>
            <a:r>
              <a:rPr lang="en-US" sz="1600" dirty="0">
                <a:solidFill>
                  <a:schemeClr val="tx1"/>
                </a:solidFill>
              </a:rPr>
              <a:t> se face </a:t>
            </a:r>
            <a:r>
              <a:rPr lang="en-US" sz="1600" dirty="0" err="1">
                <a:solidFill>
                  <a:schemeClr val="tx1"/>
                </a:solidFill>
              </a:rPr>
              <a:t>prin</a:t>
            </a:r>
            <a:r>
              <a:rPr lang="en-US" sz="1600" dirty="0">
                <a:solidFill>
                  <a:schemeClr val="tx1"/>
                </a:solidFill>
              </a:rPr>
              <a:t> </a:t>
            </a:r>
            <a:r>
              <a:rPr lang="en-US" sz="1600" dirty="0" err="1">
                <a:solidFill>
                  <a:schemeClr val="tx1"/>
                </a:solidFill>
              </a:rPr>
              <a:t>fenomenele</a:t>
            </a:r>
            <a:r>
              <a:rPr lang="en-US" sz="1600" dirty="0">
                <a:solidFill>
                  <a:schemeClr val="tx1"/>
                </a:solidFill>
              </a:rPr>
              <a:t> de </a:t>
            </a:r>
            <a:r>
              <a:rPr lang="en-US" sz="1600" dirty="0" err="1">
                <a:solidFill>
                  <a:schemeClr val="tx1"/>
                </a:solidFill>
              </a:rPr>
              <a:t>autopurificare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diluare</a:t>
            </a:r>
            <a:r>
              <a:rPr lang="en-US" sz="1600" dirty="0">
                <a:solidFill>
                  <a:schemeClr val="tx1"/>
                </a:solidFill>
              </a:rPr>
              <a:t> a </a:t>
            </a:r>
            <a:r>
              <a:rPr lang="en-US" sz="1600" dirty="0" err="1">
                <a:solidFill>
                  <a:schemeClr val="tx1"/>
                </a:solidFill>
              </a:rPr>
              <a:t>poluanţilor</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măsuri</a:t>
            </a:r>
            <a:r>
              <a:rPr lang="en-US" sz="1600" dirty="0">
                <a:solidFill>
                  <a:schemeClr val="tx1"/>
                </a:solidFill>
              </a:rPr>
              <a:t> </a:t>
            </a:r>
            <a:r>
              <a:rPr lang="en-US" sz="1600" dirty="0" err="1">
                <a:solidFill>
                  <a:schemeClr val="tx1"/>
                </a:solidFill>
              </a:rPr>
              <a:t>speciale</a:t>
            </a:r>
            <a:r>
              <a:rPr lang="en-US" sz="1600" dirty="0">
                <a:solidFill>
                  <a:schemeClr val="tx1"/>
                </a:solidFill>
              </a:rPr>
              <a:t> de </a:t>
            </a:r>
            <a:r>
              <a:rPr lang="en-US" sz="1600" dirty="0" err="1">
                <a:solidFill>
                  <a:schemeClr val="tx1"/>
                </a:solidFill>
              </a:rPr>
              <a:t>interdicţie</a:t>
            </a:r>
            <a:r>
              <a:rPr lang="en-US" sz="1600" dirty="0">
                <a:solidFill>
                  <a:schemeClr val="tx1"/>
                </a:solidFill>
              </a:rPr>
              <a:t> a </a:t>
            </a:r>
            <a:r>
              <a:rPr lang="en-US" sz="1600" dirty="0" err="1">
                <a:solidFill>
                  <a:schemeClr val="tx1"/>
                </a:solidFill>
              </a:rPr>
              <a:t>unor</a:t>
            </a:r>
            <a:r>
              <a:rPr lang="en-US" sz="1600" dirty="0">
                <a:solidFill>
                  <a:schemeClr val="tx1"/>
                </a:solidFill>
              </a:rPr>
              <a:t> </a:t>
            </a:r>
            <a:r>
              <a:rPr lang="en-US" sz="1600" dirty="0" err="1">
                <a:solidFill>
                  <a:schemeClr val="tx1"/>
                </a:solidFill>
              </a:rPr>
              <a:t>activităţi</a:t>
            </a:r>
            <a:r>
              <a:rPr lang="en-US" sz="1600" dirty="0">
                <a:solidFill>
                  <a:schemeClr val="tx1"/>
                </a:solidFill>
              </a:rPr>
              <a:t>, de </a:t>
            </a:r>
            <a:r>
              <a:rPr lang="en-US" sz="1600" dirty="0" err="1">
                <a:solidFill>
                  <a:schemeClr val="tx1"/>
                </a:solidFill>
              </a:rPr>
              <a:t>utilizare</a:t>
            </a:r>
            <a:r>
              <a:rPr lang="en-US" sz="1600" dirty="0">
                <a:solidFill>
                  <a:schemeClr val="tx1"/>
                </a:solidFill>
              </a:rPr>
              <a:t> cu </a:t>
            </a:r>
            <a:r>
              <a:rPr lang="en-US" sz="1600" dirty="0" err="1">
                <a:solidFill>
                  <a:schemeClr val="tx1"/>
                </a:solidFill>
              </a:rPr>
              <a:t>restricţii</a:t>
            </a:r>
            <a:r>
              <a:rPr lang="en-US" sz="1600" dirty="0">
                <a:solidFill>
                  <a:schemeClr val="tx1"/>
                </a:solidFill>
              </a:rPr>
              <a:t> a </a:t>
            </a:r>
            <a:r>
              <a:rPr lang="en-US" sz="1600" dirty="0" err="1">
                <a:solidFill>
                  <a:schemeClr val="tx1"/>
                </a:solidFill>
              </a:rPr>
              <a:t>terenurilor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zonele</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folosire</a:t>
            </a:r>
            <a:r>
              <a:rPr lang="en-US" sz="1600" dirty="0">
                <a:solidFill>
                  <a:schemeClr val="tx1"/>
                </a:solidFill>
              </a:rPr>
              <a:t> a </a:t>
            </a:r>
            <a:r>
              <a:rPr lang="en-US" sz="1600" dirty="0" err="1">
                <a:solidFill>
                  <a:schemeClr val="tx1"/>
                </a:solidFill>
              </a:rPr>
              <a:t>tuturor</a:t>
            </a:r>
            <a:r>
              <a:rPr lang="en-US" sz="1600" dirty="0">
                <a:solidFill>
                  <a:schemeClr val="tx1"/>
                </a:solidFill>
              </a:rPr>
              <a:t> </a:t>
            </a:r>
            <a:r>
              <a:rPr lang="en-US" sz="1600" dirty="0" err="1">
                <a:solidFill>
                  <a:schemeClr val="tx1"/>
                </a:solidFill>
              </a:rPr>
              <a:t>mijloacelor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tehnologiilor</a:t>
            </a:r>
            <a:r>
              <a:rPr lang="en-US" sz="1600" dirty="0">
                <a:solidFill>
                  <a:schemeClr val="tx1"/>
                </a:solidFill>
              </a:rPr>
              <a:t> de </a:t>
            </a:r>
            <a:r>
              <a:rPr lang="en-US" sz="1600" dirty="0" err="1">
                <a:solidFill>
                  <a:schemeClr val="tx1"/>
                </a:solidFill>
              </a:rPr>
              <a:t>prevenire</a:t>
            </a:r>
            <a:r>
              <a:rPr lang="en-US" sz="1600" dirty="0">
                <a:solidFill>
                  <a:schemeClr val="tx1"/>
                </a:solidFill>
              </a:rPr>
              <a:t> a </a:t>
            </a:r>
            <a:r>
              <a:rPr lang="en-US" sz="1600" dirty="0" err="1">
                <a:solidFill>
                  <a:schemeClr val="tx1"/>
                </a:solidFill>
              </a:rPr>
              <a:t>poluării</a:t>
            </a:r>
            <a:r>
              <a:rPr lang="en-US" sz="1600" dirty="0">
                <a:solidFill>
                  <a:schemeClr val="tx1"/>
                </a:solidFill>
              </a:rPr>
              <a:t> </a:t>
            </a:r>
            <a:r>
              <a:rPr lang="en-US" sz="1600" dirty="0" err="1">
                <a:solidFill>
                  <a:schemeClr val="tx1"/>
                </a:solidFill>
              </a:rPr>
              <a:t>solului</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la </a:t>
            </a:r>
            <a:r>
              <a:rPr lang="en-US" sz="1600" dirty="0" err="1">
                <a:solidFill>
                  <a:schemeClr val="tx1"/>
                </a:solidFill>
              </a:rPr>
              <a:t>realizarea</a:t>
            </a:r>
            <a:r>
              <a:rPr lang="en-US" sz="1600" dirty="0">
                <a:solidFill>
                  <a:schemeClr val="tx1"/>
                </a:solidFill>
              </a:rPr>
              <a:t> </a:t>
            </a:r>
            <a:r>
              <a:rPr lang="en-US" sz="1600" dirty="0" err="1">
                <a:solidFill>
                  <a:schemeClr val="tx1"/>
                </a:solidFill>
              </a:rPr>
              <a:t>lucrărilor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activităţilor</a:t>
            </a:r>
            <a:r>
              <a:rPr lang="en-US" sz="1600" dirty="0">
                <a:solidFill>
                  <a:schemeClr val="tx1"/>
                </a:solidFill>
              </a:rPr>
              <a:t> </a:t>
            </a:r>
            <a:r>
              <a:rPr lang="en-US" sz="1600" dirty="0" err="1">
                <a:solidFill>
                  <a:schemeClr val="tx1"/>
                </a:solidFill>
              </a:rPr>
              <a:t>desfăşurate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III.</a:t>
            </a:r>
            <a:r>
              <a:rPr lang="ro-RO" sz="1600" dirty="0">
                <a:solidFill>
                  <a:schemeClr val="tx1"/>
                </a:solidFill>
              </a:rPr>
              <a:t/>
            </a:r>
            <a:br>
              <a:rPr lang="ro-RO" sz="1600" dirty="0">
                <a:solidFill>
                  <a:schemeClr val="tx1"/>
                </a:solidFill>
              </a:rPr>
            </a:br>
            <a:r>
              <a:rPr lang="ro-RO" sz="1600" dirty="0">
                <a:solidFill>
                  <a:schemeClr val="tx1"/>
                </a:solidFill>
              </a:rPr>
              <a:t/>
            </a:r>
            <a:br>
              <a:rPr lang="ro-RO" sz="1600" dirty="0">
                <a:solidFill>
                  <a:schemeClr val="tx1"/>
                </a:solidFill>
              </a:rPr>
            </a:br>
            <a:r>
              <a:rPr lang="en-US" sz="1600" b="1" dirty="0" err="1">
                <a:solidFill>
                  <a:schemeClr val="tx1"/>
                </a:solidFill>
              </a:rPr>
              <a:t>Capitolul</a:t>
            </a:r>
            <a:r>
              <a:rPr lang="en-US" sz="1600" b="1" dirty="0">
                <a:solidFill>
                  <a:schemeClr val="tx1"/>
                </a:solidFill>
              </a:rPr>
              <a:t> IV. </a:t>
            </a:r>
            <a:r>
              <a:rPr lang="en-US" sz="1600" b="1" dirty="0" err="1">
                <a:solidFill>
                  <a:schemeClr val="tx1"/>
                </a:solidFill>
              </a:rPr>
              <a:t>Delimitarea</a:t>
            </a:r>
            <a:r>
              <a:rPr lang="en-US" sz="1600" b="1" dirty="0">
                <a:solidFill>
                  <a:schemeClr val="tx1"/>
                </a:solidFill>
              </a:rPr>
              <a:t> </a:t>
            </a:r>
            <a:r>
              <a:rPr lang="en-US" sz="1600" b="1" dirty="0" err="1">
                <a:solidFill>
                  <a:schemeClr val="tx1"/>
                </a:solidFill>
              </a:rPr>
              <a:t>perimetrelor</a:t>
            </a:r>
            <a:r>
              <a:rPr lang="en-US" sz="1600" b="1" dirty="0">
                <a:solidFill>
                  <a:schemeClr val="tx1"/>
                </a:solidFill>
              </a:rPr>
              <a:t> </a:t>
            </a:r>
            <a:r>
              <a:rPr lang="en-US" sz="1600" b="1" dirty="0" err="1">
                <a:solidFill>
                  <a:schemeClr val="tx1"/>
                </a:solidFill>
              </a:rPr>
              <a:t>zonelor</a:t>
            </a:r>
            <a:r>
              <a:rPr lang="en-US" sz="1600" b="1" dirty="0">
                <a:solidFill>
                  <a:schemeClr val="tx1"/>
                </a:solidFill>
              </a:rPr>
              <a:t> </a:t>
            </a:r>
            <a:r>
              <a:rPr lang="en-US" sz="1600" dirty="0">
                <a:solidFill>
                  <a:schemeClr val="tx1"/>
                </a:solidFill>
              </a:rPr>
              <a:t/>
            </a:r>
            <a:br>
              <a:rPr lang="en-US" sz="1600" dirty="0">
                <a:solidFill>
                  <a:schemeClr val="tx1"/>
                </a:solidFill>
              </a:rPr>
            </a:br>
            <a:r>
              <a:rPr lang="en-US" sz="1600" b="1" dirty="0">
                <a:solidFill>
                  <a:schemeClr val="tx1"/>
                </a:solidFill>
              </a:rPr>
              <a:t>de </a:t>
            </a:r>
            <a:r>
              <a:rPr lang="en-US" sz="1600" b="1" dirty="0" err="1">
                <a:solidFill>
                  <a:schemeClr val="tx1"/>
                </a:solidFill>
              </a:rPr>
              <a:t>protecţie</a:t>
            </a:r>
            <a:r>
              <a:rPr lang="en-US" sz="1600" b="1" dirty="0">
                <a:solidFill>
                  <a:schemeClr val="tx1"/>
                </a:solidFill>
              </a:rPr>
              <a:t> </a:t>
            </a:r>
            <a:r>
              <a:rPr lang="en-US" sz="1600" b="1" dirty="0" err="1">
                <a:solidFill>
                  <a:schemeClr val="tx1"/>
                </a:solidFill>
              </a:rPr>
              <a:t>sanitară</a:t>
            </a:r>
            <a:r>
              <a:rPr lang="en-US" sz="1600" b="1" dirty="0">
                <a:solidFill>
                  <a:schemeClr val="tx1"/>
                </a:solidFill>
              </a:rPr>
              <a:t> a </a:t>
            </a:r>
            <a:r>
              <a:rPr lang="en-US" sz="1600" b="1" dirty="0" err="1">
                <a:solidFill>
                  <a:schemeClr val="tx1"/>
                </a:solidFill>
              </a:rPr>
              <a:t>prizelor</a:t>
            </a:r>
            <a:r>
              <a:rPr lang="en-US" sz="1600" b="1" dirty="0">
                <a:solidFill>
                  <a:schemeClr val="tx1"/>
                </a:solidFill>
              </a:rPr>
              <a:t> de </a:t>
            </a:r>
            <a:r>
              <a:rPr lang="en-US" sz="1600" b="1" dirty="0" err="1">
                <a:solidFill>
                  <a:schemeClr val="tx1"/>
                </a:solidFill>
              </a:rPr>
              <a:t>apă</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11. </a:t>
            </a:r>
            <a:r>
              <a:rPr lang="en-US" sz="1600" dirty="0" err="1">
                <a:solidFill>
                  <a:schemeClr val="tx1"/>
                </a:solidFill>
              </a:rPr>
              <a:t>Pentru</a:t>
            </a:r>
            <a:r>
              <a:rPr lang="en-US" sz="1600" dirty="0">
                <a:solidFill>
                  <a:schemeClr val="tx1"/>
                </a:solidFill>
              </a:rPr>
              <a:t> </a:t>
            </a:r>
            <a:r>
              <a:rPr lang="en-US" sz="1600" dirty="0" err="1">
                <a:solidFill>
                  <a:schemeClr val="tx1"/>
                </a:solidFill>
              </a:rPr>
              <a:t>delimitarea</a:t>
            </a:r>
            <a:r>
              <a:rPr lang="en-US" sz="1600" dirty="0">
                <a:solidFill>
                  <a:schemeClr val="tx1"/>
                </a:solidFill>
              </a:rPr>
              <a:t> </a:t>
            </a:r>
            <a:r>
              <a:rPr lang="en-US" sz="1600" dirty="0" err="1">
                <a:solidFill>
                  <a:schemeClr val="tx1"/>
                </a:solidFill>
              </a:rPr>
              <a:t>perimetrelor</a:t>
            </a:r>
            <a:r>
              <a:rPr lang="en-US" sz="1600" dirty="0">
                <a:solidFill>
                  <a:schemeClr val="tx1"/>
                </a:solidFill>
              </a:rPr>
              <a:t>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vor</a:t>
            </a:r>
            <a:r>
              <a:rPr lang="en-US" sz="1600" dirty="0">
                <a:solidFill>
                  <a:schemeClr val="tx1"/>
                </a:solidFill>
              </a:rPr>
              <a:t> fi </a:t>
            </a:r>
            <a:r>
              <a:rPr lang="en-US" sz="1600" dirty="0" err="1">
                <a:solidFill>
                  <a:schemeClr val="tx1"/>
                </a:solidFill>
              </a:rPr>
              <a:t>luate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considerare</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parametrii</a:t>
            </a:r>
            <a:r>
              <a:rPr lang="en-US" sz="1600" dirty="0">
                <a:solidFill>
                  <a:schemeClr val="tx1"/>
                </a:solidFill>
              </a:rPr>
              <a:t> </a:t>
            </a:r>
            <a:r>
              <a:rPr lang="en-US" sz="1600" dirty="0" err="1">
                <a:solidFill>
                  <a:schemeClr val="tx1"/>
                </a:solidFill>
              </a:rPr>
              <a:t>fizico-geografici</a:t>
            </a:r>
            <a:r>
              <a:rPr lang="en-US" sz="1600" dirty="0">
                <a:solidFill>
                  <a:schemeClr val="tx1"/>
                </a:solidFill>
              </a:rPr>
              <a:t>, </a:t>
            </a:r>
            <a:r>
              <a:rPr lang="en-US" sz="1600" dirty="0" err="1">
                <a:solidFill>
                  <a:schemeClr val="tx1"/>
                </a:solidFill>
              </a:rPr>
              <a:t>hidrogeologici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hidrologici</a:t>
            </a:r>
            <a:r>
              <a:rPr lang="en-US" sz="1600" dirty="0">
                <a:solidFill>
                  <a:schemeClr val="tx1"/>
                </a:solidFill>
              </a:rPr>
              <a:t>;</a:t>
            </a:r>
            <a:br>
              <a:rPr lang="en-US" sz="1600" dirty="0">
                <a:solidFill>
                  <a:schemeClr val="tx1"/>
                </a:solidFill>
              </a:rPr>
            </a:br>
            <a:r>
              <a:rPr lang="en-US" sz="1600" dirty="0">
                <a:solidFill>
                  <a:schemeClr val="tx1"/>
                </a:solidFill>
              </a:rPr>
              <a:t>    b) </a:t>
            </a:r>
            <a:r>
              <a:rPr lang="en-US" sz="1600" dirty="0" err="1">
                <a:solidFill>
                  <a:schemeClr val="tx1"/>
                </a:solidFill>
              </a:rPr>
              <a:t>sursele</a:t>
            </a:r>
            <a:r>
              <a:rPr lang="en-US" sz="1600" dirty="0">
                <a:solidFill>
                  <a:schemeClr val="tx1"/>
                </a:solidFill>
              </a:rPr>
              <a:t> </a:t>
            </a:r>
            <a:r>
              <a:rPr lang="en-US" sz="1600" dirty="0" err="1">
                <a:solidFill>
                  <a:schemeClr val="tx1"/>
                </a:solidFill>
              </a:rPr>
              <a:t>existente</a:t>
            </a:r>
            <a:r>
              <a:rPr lang="en-US" sz="1600" dirty="0">
                <a:solidFill>
                  <a:schemeClr val="tx1"/>
                </a:solidFill>
              </a:rPr>
              <a:t>/</a:t>
            </a:r>
            <a:r>
              <a:rPr lang="en-US" sz="1600" dirty="0" err="1">
                <a:solidFill>
                  <a:schemeClr val="tx1"/>
                </a:solidFill>
              </a:rPr>
              <a:t>potenţiale</a:t>
            </a:r>
            <a:r>
              <a:rPr lang="en-US" sz="1600" dirty="0">
                <a:solidFill>
                  <a:schemeClr val="tx1"/>
                </a:solidFill>
              </a:rPr>
              <a:t> de </a:t>
            </a:r>
            <a:r>
              <a:rPr lang="en-US" sz="1600" dirty="0" err="1">
                <a:solidFill>
                  <a:schemeClr val="tx1"/>
                </a:solidFill>
              </a:rPr>
              <a:t>poluare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diapazonul</a:t>
            </a:r>
            <a:r>
              <a:rPr lang="en-US" sz="1600" dirty="0">
                <a:solidFill>
                  <a:schemeClr val="tx1"/>
                </a:solidFill>
              </a:rPr>
              <a:t> </a:t>
            </a:r>
            <a:r>
              <a:rPr lang="en-US" sz="1600" dirty="0" err="1">
                <a:solidFill>
                  <a:schemeClr val="tx1"/>
                </a:solidFill>
              </a:rPr>
              <a:t>zonei</a:t>
            </a:r>
            <a:r>
              <a:rPr lang="en-US" sz="1600" dirty="0">
                <a:solidFill>
                  <a:schemeClr val="tx1"/>
                </a:solidFill>
              </a:rPr>
              <a:t> de </a:t>
            </a:r>
            <a:r>
              <a:rPr lang="en-US" sz="1600" dirty="0" err="1">
                <a:solidFill>
                  <a:schemeClr val="tx1"/>
                </a:solidFill>
              </a:rPr>
              <a:t>influenţă</a:t>
            </a:r>
            <a:r>
              <a:rPr lang="en-US" sz="1600" dirty="0">
                <a:solidFill>
                  <a:schemeClr val="tx1"/>
                </a:solidFill>
              </a:rPr>
              <a:t> </a:t>
            </a:r>
            <a:r>
              <a:rPr lang="en-US" sz="1600" dirty="0" err="1">
                <a:solidFill>
                  <a:schemeClr val="tx1"/>
                </a:solidFill>
              </a:rPr>
              <a:t>negativă</a:t>
            </a:r>
            <a:r>
              <a:rPr lang="en-US" sz="1600" dirty="0">
                <a:solidFill>
                  <a:schemeClr val="tx1"/>
                </a:solidFill>
              </a:rPr>
              <a:t> (</a:t>
            </a:r>
            <a:r>
              <a:rPr lang="en-US" sz="1600" dirty="0" err="1">
                <a:solidFill>
                  <a:schemeClr val="tx1"/>
                </a:solidFill>
              </a:rPr>
              <a:t>contaminare</a:t>
            </a:r>
            <a:r>
              <a:rPr lang="en-US" sz="1600" dirty="0">
                <a:solidFill>
                  <a:schemeClr val="tx1"/>
                </a:solidFill>
              </a:rPr>
              <a:t>) </a:t>
            </a:r>
            <a:r>
              <a:rPr lang="en-US" sz="1600" dirty="0" err="1">
                <a:solidFill>
                  <a:schemeClr val="tx1"/>
                </a:solidFill>
              </a:rPr>
              <a:t>asupra</a:t>
            </a:r>
            <a:r>
              <a:rPr lang="en-US" sz="1600" dirty="0">
                <a:solidFill>
                  <a:schemeClr val="tx1"/>
                </a:solidFill>
              </a:rPr>
              <a:t> </a:t>
            </a:r>
            <a:r>
              <a:rPr lang="en-US" sz="1600" dirty="0" err="1">
                <a:solidFill>
                  <a:schemeClr val="tx1"/>
                </a:solidFill>
              </a:rPr>
              <a:t>surselor</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c)  </a:t>
            </a:r>
            <a:r>
              <a:rPr lang="en-US" sz="1600" dirty="0" err="1">
                <a:solidFill>
                  <a:schemeClr val="tx1"/>
                </a:solidFill>
              </a:rPr>
              <a:t>clasa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gradarea</a:t>
            </a:r>
            <a:r>
              <a:rPr lang="en-US" sz="1600" dirty="0">
                <a:solidFill>
                  <a:schemeClr val="tx1"/>
                </a:solidFill>
              </a:rPr>
              <a:t>   </a:t>
            </a:r>
            <a:r>
              <a:rPr lang="en-US" sz="1600" dirty="0" err="1">
                <a:solidFill>
                  <a:schemeClr val="tx1"/>
                </a:solidFill>
              </a:rPr>
              <a:t>poluanţilor</a:t>
            </a:r>
            <a:r>
              <a:rPr lang="en-US" sz="1600" dirty="0">
                <a:solidFill>
                  <a:schemeClr val="tx1"/>
                </a:solidFill>
              </a:rPr>
              <a:t>  (</a:t>
            </a:r>
            <a:r>
              <a:rPr lang="en-US" sz="1600" dirty="0" err="1">
                <a:solidFill>
                  <a:schemeClr val="tx1"/>
                </a:solidFill>
              </a:rPr>
              <a:t>chimică</a:t>
            </a:r>
            <a:r>
              <a:rPr lang="en-US" sz="1600" dirty="0">
                <a:solidFill>
                  <a:schemeClr val="tx1"/>
                </a:solidFill>
              </a:rPr>
              <a:t>,   </a:t>
            </a:r>
            <a:r>
              <a:rPr lang="en-US" sz="1600" dirty="0" err="1">
                <a:solidFill>
                  <a:schemeClr val="tx1"/>
                </a:solidFill>
              </a:rPr>
              <a:t>biologică</a:t>
            </a:r>
            <a:r>
              <a:rPr lang="en-US" sz="1600" dirty="0">
                <a:solidFill>
                  <a:schemeClr val="tx1"/>
                </a:solidFill>
              </a:rPr>
              <a:t>,   </a:t>
            </a:r>
            <a:r>
              <a:rPr lang="en-US" sz="1600" dirty="0" err="1">
                <a:solidFill>
                  <a:schemeClr val="tx1"/>
                </a:solidFill>
              </a:rPr>
              <a:t>îndeosebi</a:t>
            </a:r>
            <a:r>
              <a:rPr lang="en-US" sz="1600" dirty="0">
                <a:solidFill>
                  <a:schemeClr val="tx1"/>
                </a:solidFill>
              </a:rPr>
              <a:t> </a:t>
            </a:r>
            <a:r>
              <a:rPr lang="en-US" sz="1600" dirty="0" err="1">
                <a:solidFill>
                  <a:schemeClr val="tx1"/>
                </a:solidFill>
              </a:rPr>
              <a:t>microbiologică</a:t>
            </a:r>
            <a:r>
              <a:rPr lang="en-US" sz="1600" dirty="0">
                <a:solidFill>
                  <a:schemeClr val="tx1"/>
                </a:solidFill>
              </a:rPr>
              <a:t>);</a:t>
            </a:r>
            <a:br>
              <a:rPr lang="en-US" sz="1600" dirty="0">
                <a:solidFill>
                  <a:schemeClr val="tx1"/>
                </a:solidFill>
              </a:rPr>
            </a:br>
            <a:r>
              <a:rPr lang="en-US" sz="1600" dirty="0">
                <a:solidFill>
                  <a:schemeClr val="tx1"/>
                </a:solidFill>
              </a:rPr>
              <a:t>    d) </a:t>
            </a:r>
            <a:r>
              <a:rPr lang="en-US" sz="1600" dirty="0" err="1">
                <a:solidFill>
                  <a:schemeClr val="tx1"/>
                </a:solidFill>
              </a:rPr>
              <a:t>nivelul</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naturală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potenţialul</a:t>
            </a:r>
            <a:r>
              <a:rPr lang="en-US" sz="1600" dirty="0">
                <a:solidFill>
                  <a:schemeClr val="tx1"/>
                </a:solidFill>
              </a:rPr>
              <a:t> de </a:t>
            </a:r>
            <a:r>
              <a:rPr lang="en-US" sz="1600" dirty="0" err="1">
                <a:solidFill>
                  <a:schemeClr val="tx1"/>
                </a:solidFill>
              </a:rPr>
              <a:t>autoepurare</a:t>
            </a:r>
            <a:r>
              <a:rPr lang="en-US" sz="1600" dirty="0">
                <a:solidFill>
                  <a:schemeClr val="tx1"/>
                </a:solidFill>
              </a:rPr>
              <a:t> a </a:t>
            </a:r>
            <a:r>
              <a:rPr lang="en-US" sz="1600" dirty="0" err="1">
                <a:solidFill>
                  <a:schemeClr val="tx1"/>
                </a:solidFill>
              </a:rPr>
              <a:t>resurselor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investigaţiilor</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2316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25784"/>
            <a:ext cx="8839199" cy="4635692"/>
          </a:xfrm>
        </p:spPr>
        <p:txBody>
          <a:bodyPr/>
          <a:lstStyle/>
          <a:p>
            <a:r>
              <a:rPr lang="en-US" sz="1600" dirty="0">
                <a:solidFill>
                  <a:schemeClr val="tx1"/>
                </a:solidFill>
              </a:rPr>
              <a:t> 12. La </a:t>
            </a:r>
            <a:r>
              <a:rPr lang="en-US" sz="1600" dirty="0" err="1">
                <a:solidFill>
                  <a:schemeClr val="tx1"/>
                </a:solidFill>
              </a:rPr>
              <a:t>determinarea</a:t>
            </a:r>
            <a:r>
              <a:rPr lang="en-US" sz="1600" dirty="0">
                <a:solidFill>
                  <a:schemeClr val="tx1"/>
                </a:solidFill>
              </a:rPr>
              <a:t> </a:t>
            </a:r>
            <a:r>
              <a:rPr lang="en-US" sz="1600" dirty="0" err="1">
                <a:solidFill>
                  <a:schemeClr val="tx1"/>
                </a:solidFill>
              </a:rPr>
              <a:t>perimetrelor</a:t>
            </a:r>
            <a:r>
              <a:rPr lang="en-US" sz="1600" dirty="0">
                <a:solidFill>
                  <a:schemeClr val="tx1"/>
                </a:solidFill>
              </a:rPr>
              <a:t>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se </a:t>
            </a:r>
            <a:r>
              <a:rPr lang="en-US" sz="1600" dirty="0" err="1">
                <a:solidFill>
                  <a:schemeClr val="tx1"/>
                </a:solidFill>
              </a:rPr>
              <a:t>ia</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considerare</a:t>
            </a:r>
            <a:r>
              <a:rPr lang="en-US" sz="1600" dirty="0">
                <a:solidFill>
                  <a:schemeClr val="tx1"/>
                </a:solidFill>
              </a:rPr>
              <a:t> </a:t>
            </a:r>
            <a:r>
              <a:rPr lang="en-US" sz="1600" dirty="0" err="1">
                <a:solidFill>
                  <a:schemeClr val="tx1"/>
                </a:solidFill>
              </a:rPr>
              <a:t>durata</a:t>
            </a:r>
            <a:r>
              <a:rPr lang="en-US" sz="1600" dirty="0">
                <a:solidFill>
                  <a:schemeClr val="tx1"/>
                </a:solidFill>
              </a:rPr>
              <a:t> de </a:t>
            </a:r>
            <a:r>
              <a:rPr lang="en-US" sz="1600" dirty="0" err="1">
                <a:solidFill>
                  <a:schemeClr val="tx1"/>
                </a:solidFill>
              </a:rPr>
              <a:t>supravieţuire</a:t>
            </a:r>
            <a:r>
              <a:rPr lang="en-US" sz="1600" dirty="0">
                <a:solidFill>
                  <a:schemeClr val="tx1"/>
                </a:solidFill>
              </a:rPr>
              <a:t> a </a:t>
            </a:r>
            <a:r>
              <a:rPr lang="en-US" sz="1600" dirty="0" err="1">
                <a:solidFill>
                  <a:schemeClr val="tx1"/>
                </a:solidFill>
              </a:rPr>
              <a:t>microorganismelor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perimetrul</a:t>
            </a:r>
            <a:r>
              <a:rPr lang="en-US" sz="1600" dirty="0">
                <a:solidFill>
                  <a:schemeClr val="tx1"/>
                </a:solidFill>
              </a:rPr>
              <a:t> II), </a:t>
            </a:r>
            <a:r>
              <a:rPr lang="en-US" sz="1600" dirty="0" err="1">
                <a:solidFill>
                  <a:schemeClr val="tx1"/>
                </a:solidFill>
              </a:rPr>
              <a:t>iar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contaminarea</a:t>
            </a:r>
            <a:r>
              <a:rPr lang="en-US" sz="1600" dirty="0">
                <a:solidFill>
                  <a:schemeClr val="tx1"/>
                </a:solidFill>
              </a:rPr>
              <a:t> </a:t>
            </a:r>
            <a:r>
              <a:rPr lang="en-US" sz="1600" dirty="0" err="1">
                <a:solidFill>
                  <a:schemeClr val="tx1"/>
                </a:solidFill>
              </a:rPr>
              <a:t>chimică</a:t>
            </a:r>
            <a:r>
              <a:rPr lang="en-US" sz="1600" dirty="0">
                <a:solidFill>
                  <a:schemeClr val="tx1"/>
                </a:solidFill>
              </a:rPr>
              <a:t> </a:t>
            </a:r>
            <a:r>
              <a:rPr lang="en-US" sz="1600" dirty="0" err="1">
                <a:solidFill>
                  <a:schemeClr val="tx1"/>
                </a:solidFill>
              </a:rPr>
              <a:t>distanţa</a:t>
            </a:r>
            <a:r>
              <a:rPr lang="en-US" sz="1600" dirty="0">
                <a:solidFill>
                  <a:schemeClr val="tx1"/>
                </a:solidFill>
              </a:rPr>
              <a:t> de </a:t>
            </a:r>
            <a:r>
              <a:rPr lang="en-US" sz="1600" dirty="0" err="1">
                <a:solidFill>
                  <a:schemeClr val="tx1"/>
                </a:solidFill>
              </a:rPr>
              <a:t>dispersare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perimetrul</a:t>
            </a:r>
            <a:r>
              <a:rPr lang="en-US" sz="1600" dirty="0">
                <a:solidFill>
                  <a:schemeClr val="tx1"/>
                </a:solidFill>
              </a:rPr>
              <a:t> III). </a:t>
            </a:r>
            <a:r>
              <a:rPr lang="en-US" sz="1600" dirty="0" err="1">
                <a:solidFill>
                  <a:schemeClr val="tx1"/>
                </a:solidFill>
              </a:rPr>
              <a:t>Alţi</a:t>
            </a:r>
            <a:r>
              <a:rPr lang="en-US" sz="1600" dirty="0">
                <a:solidFill>
                  <a:schemeClr val="tx1"/>
                </a:solidFill>
              </a:rPr>
              <a:t> </a:t>
            </a:r>
            <a:r>
              <a:rPr lang="en-US" sz="1600" dirty="0" err="1">
                <a:solidFill>
                  <a:schemeClr val="tx1"/>
                </a:solidFill>
              </a:rPr>
              <a:t>factori</a:t>
            </a:r>
            <a:r>
              <a:rPr lang="en-US" sz="1600" dirty="0">
                <a:solidFill>
                  <a:schemeClr val="tx1"/>
                </a:solidFill>
              </a:rPr>
              <a:t> care </a:t>
            </a:r>
            <a:r>
              <a:rPr lang="en-US" sz="1600" dirty="0" err="1">
                <a:solidFill>
                  <a:schemeClr val="tx1"/>
                </a:solidFill>
              </a:rPr>
              <a:t>limitează</a:t>
            </a:r>
            <a:r>
              <a:rPr lang="en-US" sz="1600" dirty="0">
                <a:solidFill>
                  <a:schemeClr val="tx1"/>
                </a:solidFill>
              </a:rPr>
              <a:t> </a:t>
            </a:r>
            <a:r>
              <a:rPr lang="en-US" sz="1600" dirty="0" err="1">
                <a:solidFill>
                  <a:schemeClr val="tx1"/>
                </a:solidFill>
              </a:rPr>
              <a:t>posibilitatea</a:t>
            </a:r>
            <a:r>
              <a:rPr lang="en-US" sz="1600" dirty="0">
                <a:solidFill>
                  <a:schemeClr val="tx1"/>
                </a:solidFill>
              </a:rPr>
              <a:t> de </a:t>
            </a:r>
            <a:r>
              <a:rPr lang="en-US" sz="1600" dirty="0" err="1">
                <a:solidFill>
                  <a:schemeClr val="tx1"/>
                </a:solidFill>
              </a:rPr>
              <a:t>răspîndire</a:t>
            </a:r>
            <a:r>
              <a:rPr lang="en-US" sz="1600" dirty="0">
                <a:solidFill>
                  <a:schemeClr val="tx1"/>
                </a:solidFill>
              </a:rPr>
              <a:t> a </a:t>
            </a:r>
            <a:r>
              <a:rPr lang="en-US" sz="1600" dirty="0" err="1">
                <a:solidFill>
                  <a:schemeClr val="tx1"/>
                </a:solidFill>
              </a:rPr>
              <a:t>microorganismelor</a:t>
            </a:r>
            <a:r>
              <a:rPr lang="en-US" sz="1600" dirty="0">
                <a:solidFill>
                  <a:schemeClr val="tx1"/>
                </a:solidFill>
              </a:rPr>
              <a:t> (</a:t>
            </a:r>
            <a:r>
              <a:rPr lang="en-US" sz="1600" dirty="0" err="1">
                <a:solidFill>
                  <a:schemeClr val="tx1"/>
                </a:solidFill>
              </a:rPr>
              <a:t>adsorbţia</a:t>
            </a:r>
            <a:r>
              <a:rPr lang="en-US" sz="1600" dirty="0">
                <a:solidFill>
                  <a:schemeClr val="tx1"/>
                </a:solidFill>
              </a:rPr>
              <a:t>, </a:t>
            </a:r>
            <a:r>
              <a:rPr lang="en-US" sz="1600" dirty="0" err="1">
                <a:solidFill>
                  <a:schemeClr val="tx1"/>
                </a:solidFill>
              </a:rPr>
              <a:t>temperatura</a:t>
            </a:r>
            <a:r>
              <a:rPr lang="en-US" sz="1600" dirty="0">
                <a:solidFill>
                  <a:schemeClr val="tx1"/>
                </a:solidFill>
              </a:rPr>
              <a:t> </a:t>
            </a:r>
            <a:r>
              <a:rPr lang="en-US" sz="1600" dirty="0" err="1">
                <a:solidFill>
                  <a:schemeClr val="tx1"/>
                </a:solidFill>
              </a:rPr>
              <a:t>apei</a:t>
            </a:r>
            <a:r>
              <a:rPr lang="en-US" sz="1600" dirty="0">
                <a:solidFill>
                  <a:schemeClr val="tx1"/>
                </a:solidFill>
              </a:rPr>
              <a:t> etc.),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capacitatea</a:t>
            </a:r>
            <a:r>
              <a:rPr lang="en-US" sz="1600" dirty="0">
                <a:solidFill>
                  <a:schemeClr val="tx1"/>
                </a:solidFill>
              </a:rPr>
              <a:t> </a:t>
            </a:r>
            <a:r>
              <a:rPr lang="en-US" sz="1600" dirty="0" err="1">
                <a:solidFill>
                  <a:schemeClr val="tx1"/>
                </a:solidFill>
              </a:rPr>
              <a:t>poluanţilor</a:t>
            </a:r>
            <a:r>
              <a:rPr lang="en-US" sz="1600" dirty="0">
                <a:solidFill>
                  <a:schemeClr val="tx1"/>
                </a:solidFill>
              </a:rPr>
              <a:t> de a se </a:t>
            </a:r>
            <a:r>
              <a:rPr lang="en-US" sz="1600" dirty="0" err="1">
                <a:solidFill>
                  <a:schemeClr val="tx1"/>
                </a:solidFill>
              </a:rPr>
              <a:t>transforma</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pierderea</a:t>
            </a:r>
            <a:r>
              <a:rPr lang="en-US" sz="1600" dirty="0">
                <a:solidFill>
                  <a:schemeClr val="tx1"/>
                </a:solidFill>
              </a:rPr>
              <a:t> </a:t>
            </a:r>
            <a:r>
              <a:rPr lang="en-US" sz="1600" dirty="0" err="1">
                <a:solidFill>
                  <a:schemeClr val="tx1"/>
                </a:solidFill>
              </a:rPr>
              <a:t>concentraţiei</a:t>
            </a:r>
            <a:r>
              <a:rPr lang="en-US" sz="1600" dirty="0">
                <a:solidFill>
                  <a:schemeClr val="tx1"/>
                </a:solidFill>
              </a:rPr>
              <a:t> </a:t>
            </a:r>
            <a:r>
              <a:rPr lang="en-US" sz="1600" dirty="0" err="1">
                <a:solidFill>
                  <a:schemeClr val="tx1"/>
                </a:solidFill>
              </a:rPr>
              <a:t>lor</a:t>
            </a:r>
            <a:r>
              <a:rPr lang="en-US" sz="1600" dirty="0">
                <a:solidFill>
                  <a:schemeClr val="tx1"/>
                </a:solidFill>
              </a:rPr>
              <a:t> sub </a:t>
            </a:r>
            <a:r>
              <a:rPr lang="en-US" sz="1600" dirty="0" err="1">
                <a:solidFill>
                  <a:schemeClr val="tx1"/>
                </a:solidFill>
              </a:rPr>
              <a:t>influenţa</a:t>
            </a:r>
            <a:r>
              <a:rPr lang="en-US" sz="1600" dirty="0">
                <a:solidFill>
                  <a:schemeClr val="tx1"/>
                </a:solidFill>
              </a:rPr>
              <a:t> </a:t>
            </a:r>
            <a:r>
              <a:rPr lang="en-US" sz="1600" dirty="0" err="1">
                <a:solidFill>
                  <a:schemeClr val="tx1"/>
                </a:solidFill>
              </a:rPr>
              <a:t>proceselor</a:t>
            </a:r>
            <a:r>
              <a:rPr lang="en-US" sz="1600" dirty="0">
                <a:solidFill>
                  <a:schemeClr val="tx1"/>
                </a:solidFill>
              </a:rPr>
              <a:t> </a:t>
            </a:r>
            <a:r>
              <a:rPr lang="en-US" sz="1600" dirty="0" err="1">
                <a:solidFill>
                  <a:schemeClr val="tx1"/>
                </a:solidFill>
              </a:rPr>
              <a:t>fizico-chimice</a:t>
            </a:r>
            <a:r>
              <a:rPr lang="en-US" sz="1600" dirty="0">
                <a:solidFill>
                  <a:schemeClr val="tx1"/>
                </a:solidFill>
              </a:rPr>
              <a:t> care au </a:t>
            </a:r>
            <a:r>
              <a:rPr lang="en-US" sz="1600" dirty="0" err="1">
                <a:solidFill>
                  <a:schemeClr val="tx1"/>
                </a:solidFill>
              </a:rPr>
              <a:t>loc</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sursele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sorbţia</a:t>
            </a:r>
            <a:r>
              <a:rPr lang="en-US" sz="1600" dirty="0">
                <a:solidFill>
                  <a:schemeClr val="tx1"/>
                </a:solidFill>
              </a:rPr>
              <a:t>, </a:t>
            </a:r>
            <a:r>
              <a:rPr lang="en-US" sz="1600" dirty="0" err="1">
                <a:solidFill>
                  <a:schemeClr val="tx1"/>
                </a:solidFill>
              </a:rPr>
              <a:t>precipitaţiile</a:t>
            </a:r>
            <a:r>
              <a:rPr lang="en-US" sz="1600" dirty="0">
                <a:solidFill>
                  <a:schemeClr val="tx1"/>
                </a:solidFill>
              </a:rPr>
              <a:t> etc.) pot fi </a:t>
            </a:r>
            <a:r>
              <a:rPr lang="en-US" sz="1600" dirty="0" err="1">
                <a:solidFill>
                  <a:schemeClr val="tx1"/>
                </a:solidFill>
              </a:rPr>
              <a:t>luate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considerare</a:t>
            </a:r>
            <a:r>
              <a:rPr lang="en-US" sz="1600" dirty="0">
                <a:solidFill>
                  <a:schemeClr val="tx1"/>
                </a:solidFill>
              </a:rPr>
              <a:t> </a:t>
            </a:r>
            <a:r>
              <a:rPr lang="en-US" sz="1600" dirty="0" err="1">
                <a:solidFill>
                  <a:schemeClr val="tx1"/>
                </a:solidFill>
              </a:rPr>
              <a:t>dacă</a:t>
            </a:r>
            <a:r>
              <a:rPr lang="en-US" sz="1600" dirty="0">
                <a:solidFill>
                  <a:schemeClr val="tx1"/>
                </a:solidFill>
              </a:rPr>
              <a:t> </a:t>
            </a:r>
            <a:r>
              <a:rPr lang="en-US" sz="1600" dirty="0" err="1">
                <a:solidFill>
                  <a:schemeClr val="tx1"/>
                </a:solidFill>
              </a:rPr>
              <a:t>regularităţile</a:t>
            </a:r>
            <a:r>
              <a:rPr lang="en-US" sz="1600" dirty="0">
                <a:solidFill>
                  <a:schemeClr val="tx1"/>
                </a:solidFill>
              </a:rPr>
              <a:t> </a:t>
            </a:r>
            <a:r>
              <a:rPr lang="en-US" sz="1600" dirty="0" err="1">
                <a:solidFill>
                  <a:schemeClr val="tx1"/>
                </a:solidFill>
              </a:rPr>
              <a:t>acestor</a:t>
            </a:r>
            <a:r>
              <a:rPr lang="en-US" sz="1600" dirty="0">
                <a:solidFill>
                  <a:schemeClr val="tx1"/>
                </a:solidFill>
              </a:rPr>
              <a:t> </a:t>
            </a:r>
            <a:r>
              <a:rPr lang="en-US" sz="1600" dirty="0" err="1">
                <a:solidFill>
                  <a:schemeClr val="tx1"/>
                </a:solidFill>
              </a:rPr>
              <a:t>procese</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suficient</a:t>
            </a:r>
            <a:r>
              <a:rPr lang="en-US" sz="1600" dirty="0">
                <a:solidFill>
                  <a:schemeClr val="tx1"/>
                </a:solidFill>
              </a:rPr>
              <a:t> </a:t>
            </a:r>
            <a:r>
              <a:rPr lang="en-US" sz="1600" dirty="0" err="1">
                <a:solidFill>
                  <a:schemeClr val="tx1"/>
                </a:solidFill>
              </a:rPr>
              <a:t>studiate</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r>
            <a:br>
              <a:rPr lang="ro-RO" sz="1600" dirty="0">
                <a:solidFill>
                  <a:schemeClr val="tx1"/>
                </a:solidFill>
              </a:rPr>
            </a:br>
            <a:r>
              <a:rPr lang="en-US" sz="1600" b="1" dirty="0" err="1">
                <a:solidFill>
                  <a:schemeClr val="tx1"/>
                </a:solidFill>
              </a:rPr>
              <a:t>Capitolul</a:t>
            </a:r>
            <a:r>
              <a:rPr lang="en-US" sz="1600" b="1" dirty="0">
                <a:solidFill>
                  <a:schemeClr val="tx1"/>
                </a:solidFill>
              </a:rPr>
              <a:t> V. </a:t>
            </a:r>
            <a:r>
              <a:rPr lang="en-US" sz="1600" b="1" dirty="0" err="1">
                <a:solidFill>
                  <a:schemeClr val="tx1"/>
                </a:solidFill>
              </a:rPr>
              <a:t>Delimitarea</a:t>
            </a:r>
            <a:r>
              <a:rPr lang="en-US" sz="1600" b="1" dirty="0">
                <a:solidFill>
                  <a:schemeClr val="tx1"/>
                </a:solidFill>
              </a:rPr>
              <a:t> </a:t>
            </a:r>
            <a:r>
              <a:rPr lang="en-US" sz="1600" b="1" dirty="0" err="1">
                <a:solidFill>
                  <a:schemeClr val="tx1"/>
                </a:solidFill>
              </a:rPr>
              <a:t>perimetrelor</a:t>
            </a:r>
            <a:r>
              <a:rPr lang="en-US" sz="1600" b="1" dirty="0">
                <a:solidFill>
                  <a:schemeClr val="tx1"/>
                </a:solidFill>
              </a:rPr>
              <a:t> </a:t>
            </a:r>
            <a:r>
              <a:rPr lang="en-US" sz="1600" b="1" dirty="0" err="1">
                <a:solidFill>
                  <a:schemeClr val="tx1"/>
                </a:solidFill>
              </a:rPr>
              <a:t>zonelor</a:t>
            </a:r>
            <a:r>
              <a:rPr lang="en-US" sz="1600" b="1" dirty="0">
                <a:solidFill>
                  <a:schemeClr val="tx1"/>
                </a:solidFill>
              </a:rPr>
              <a:t> de </a:t>
            </a:r>
            <a:r>
              <a:rPr lang="en-US" sz="1600" b="1" dirty="0" err="1">
                <a:solidFill>
                  <a:schemeClr val="tx1"/>
                </a:solidFill>
              </a:rPr>
              <a:t>protecţie</a:t>
            </a:r>
            <a:r>
              <a:rPr lang="en-US" sz="1600" b="1" dirty="0">
                <a:solidFill>
                  <a:schemeClr val="tx1"/>
                </a:solidFill>
              </a:rPr>
              <a:t> </a:t>
            </a:r>
            <a:br>
              <a:rPr lang="en-US" sz="1600" b="1" dirty="0">
                <a:solidFill>
                  <a:schemeClr val="tx1"/>
                </a:solidFill>
              </a:rPr>
            </a:br>
            <a:r>
              <a:rPr lang="en-US" sz="1600" b="1" dirty="0" err="1">
                <a:solidFill>
                  <a:schemeClr val="tx1"/>
                </a:solidFill>
              </a:rPr>
              <a:t>sanitară</a:t>
            </a:r>
            <a:r>
              <a:rPr lang="en-US" sz="1600" b="1" dirty="0">
                <a:solidFill>
                  <a:schemeClr val="tx1"/>
                </a:solidFill>
              </a:rPr>
              <a:t> </a:t>
            </a:r>
            <a:r>
              <a:rPr lang="en-US" sz="1600" b="1" dirty="0" err="1">
                <a:solidFill>
                  <a:schemeClr val="tx1"/>
                </a:solidFill>
              </a:rPr>
              <a:t>pentru</a:t>
            </a:r>
            <a:r>
              <a:rPr lang="en-US" sz="1600" b="1" dirty="0">
                <a:solidFill>
                  <a:schemeClr val="tx1"/>
                </a:solidFill>
              </a:rPr>
              <a:t> </a:t>
            </a:r>
            <a:r>
              <a:rPr lang="en-US" sz="1600" b="1" dirty="0" err="1">
                <a:solidFill>
                  <a:schemeClr val="tx1"/>
                </a:solidFill>
              </a:rPr>
              <a:t>prizele</a:t>
            </a:r>
            <a:r>
              <a:rPr lang="en-US" sz="1600" b="1" dirty="0">
                <a:solidFill>
                  <a:schemeClr val="tx1"/>
                </a:solidFill>
              </a:rPr>
              <a:t> de ape </a:t>
            </a:r>
            <a:r>
              <a:rPr lang="en-US" sz="1600" b="1" dirty="0" err="1">
                <a:solidFill>
                  <a:schemeClr val="tx1"/>
                </a:solidFill>
              </a:rPr>
              <a:t>subterane</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13. </a:t>
            </a:r>
            <a:r>
              <a:rPr lang="en-US" sz="1600" dirty="0" err="1">
                <a:solidFill>
                  <a:schemeClr val="tx1"/>
                </a:solidFill>
              </a:rPr>
              <a:t>Perimetrul</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prizei</a:t>
            </a:r>
            <a:r>
              <a:rPr lang="en-US" sz="1600" dirty="0">
                <a:solidFill>
                  <a:schemeClr val="tx1"/>
                </a:solidFill>
              </a:rPr>
              <a:t> de ape </a:t>
            </a:r>
            <a:r>
              <a:rPr lang="en-US" sz="1600" dirty="0" err="1">
                <a:solidFill>
                  <a:schemeClr val="tx1"/>
                </a:solidFill>
              </a:rPr>
              <a:t>subterane</a:t>
            </a:r>
            <a:r>
              <a:rPr lang="en-US" sz="1600" dirty="0">
                <a:solidFill>
                  <a:schemeClr val="tx1"/>
                </a:solidFill>
              </a:rPr>
              <a:t> include </a:t>
            </a:r>
            <a:r>
              <a:rPr lang="en-US" sz="1600" dirty="0" err="1">
                <a:solidFill>
                  <a:schemeClr val="tx1"/>
                </a:solidFill>
              </a:rPr>
              <a:t>teritoriul</a:t>
            </a:r>
            <a:r>
              <a:rPr lang="en-US" sz="1600" dirty="0">
                <a:solidFill>
                  <a:schemeClr val="tx1"/>
                </a:solidFill>
              </a:rPr>
              <a:t> </a:t>
            </a:r>
            <a:r>
              <a:rPr lang="en-US" sz="1600" dirty="0" err="1">
                <a:solidFill>
                  <a:schemeClr val="tx1"/>
                </a:solidFill>
              </a:rPr>
              <a:t>nemijlocit</a:t>
            </a:r>
            <a:r>
              <a:rPr lang="en-US" sz="1600" dirty="0">
                <a:solidFill>
                  <a:schemeClr val="tx1"/>
                </a:solidFill>
              </a:rPr>
              <a:t> al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afara</a:t>
            </a:r>
            <a:r>
              <a:rPr lang="en-US" sz="1600" dirty="0">
                <a:solidFill>
                  <a:schemeClr val="tx1"/>
                </a:solidFill>
              </a:rPr>
              <a:t> </a:t>
            </a:r>
            <a:r>
              <a:rPr lang="en-US" sz="1600" dirty="0" err="1">
                <a:solidFill>
                  <a:schemeClr val="tx1"/>
                </a:solidFill>
              </a:rPr>
              <a:t>zonelor</a:t>
            </a:r>
            <a:r>
              <a:rPr lang="en-US" sz="1600" dirty="0">
                <a:solidFill>
                  <a:schemeClr val="tx1"/>
                </a:solidFill>
              </a:rPr>
              <a:t> </a:t>
            </a:r>
            <a:r>
              <a:rPr lang="en-US" sz="1600" dirty="0" err="1">
                <a:solidFill>
                  <a:schemeClr val="tx1"/>
                </a:solidFill>
              </a:rPr>
              <a:t>industriale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rezidenţiale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numai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unor</a:t>
            </a:r>
            <a:r>
              <a:rPr lang="en-US" sz="1600" dirty="0">
                <a:solidFill>
                  <a:schemeClr val="tx1"/>
                </a:solidFill>
              </a:rPr>
              <a:t> </a:t>
            </a:r>
            <a:r>
              <a:rPr lang="en-US" sz="1600" dirty="0" err="1">
                <a:solidFill>
                  <a:schemeClr val="tx1"/>
                </a:solidFill>
              </a:rPr>
              <a:t>justificări</a:t>
            </a:r>
            <a:r>
              <a:rPr lang="en-US" sz="1600" dirty="0">
                <a:solidFill>
                  <a:schemeClr val="tx1"/>
                </a:solidFill>
              </a:rPr>
              <a:t> </a:t>
            </a:r>
            <a:r>
              <a:rPr lang="en-US" sz="1600" dirty="0" err="1">
                <a:solidFill>
                  <a:schemeClr val="tx1"/>
                </a:solidFill>
              </a:rPr>
              <a:t>adecvate</a:t>
            </a:r>
            <a:r>
              <a:rPr lang="en-US" sz="1600" dirty="0">
                <a:solidFill>
                  <a:schemeClr val="tx1"/>
                </a:solidFill>
              </a:rPr>
              <a:t>. </a:t>
            </a:r>
            <a:r>
              <a:rPr lang="en-US" sz="1600" dirty="0" err="1">
                <a:solidFill>
                  <a:schemeClr val="tx1"/>
                </a:solidFill>
              </a:rPr>
              <a:t>Perimetrul</a:t>
            </a:r>
            <a:r>
              <a:rPr lang="en-US" sz="1600" dirty="0">
                <a:solidFill>
                  <a:schemeClr val="tx1"/>
                </a:solidFill>
              </a:rPr>
              <a:t> I are un </a:t>
            </a:r>
            <a:r>
              <a:rPr lang="en-US" sz="1600" dirty="0" err="1">
                <a:solidFill>
                  <a:schemeClr val="tx1"/>
                </a:solidFill>
              </a:rPr>
              <a:t>diametru</a:t>
            </a:r>
            <a:r>
              <a:rPr lang="en-US" sz="1600" dirty="0">
                <a:solidFill>
                  <a:schemeClr val="tx1"/>
                </a:solidFill>
              </a:rPr>
              <a:t> de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30 </a:t>
            </a:r>
            <a:r>
              <a:rPr lang="en-US" sz="1600" dirty="0" err="1">
                <a:solidFill>
                  <a:schemeClr val="tx1"/>
                </a:solidFill>
              </a:rPr>
              <a:t>metri</a:t>
            </a:r>
            <a:r>
              <a:rPr lang="en-US" sz="1600" dirty="0">
                <a:solidFill>
                  <a:schemeClr val="tx1"/>
                </a:solidFill>
              </a:rPr>
              <a:t> de la </a:t>
            </a:r>
            <a:r>
              <a:rPr lang="en-US" sz="1600" dirty="0" err="1">
                <a:solidFill>
                  <a:schemeClr val="tx1"/>
                </a:solidFill>
              </a:rPr>
              <a:t>priză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protejate</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50 de </a:t>
            </a:r>
            <a:r>
              <a:rPr lang="en-US" sz="1600" dirty="0" err="1">
                <a:solidFill>
                  <a:schemeClr val="tx1"/>
                </a:solidFill>
              </a:rPr>
              <a:t>metri</a:t>
            </a:r>
            <a:r>
              <a:rPr lang="en-US" sz="1600" dirty="0">
                <a:solidFill>
                  <a:schemeClr val="tx1"/>
                </a:solidFill>
              </a:rPr>
              <a:t> –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insuficient</a:t>
            </a:r>
            <a:r>
              <a:rPr lang="en-US" sz="1600" dirty="0">
                <a:solidFill>
                  <a:schemeClr val="tx1"/>
                </a:solidFill>
              </a:rPr>
              <a:t> </a:t>
            </a:r>
            <a:r>
              <a:rPr lang="en-US" sz="1600" dirty="0" err="1">
                <a:solidFill>
                  <a:schemeClr val="tx1"/>
                </a:solidFill>
              </a:rPr>
              <a:t>protejate</a:t>
            </a:r>
            <a:r>
              <a:rPr lang="en-US" sz="1600" dirty="0">
                <a:solidFill>
                  <a:schemeClr val="tx1"/>
                </a:solidFill>
              </a:rPr>
              <a:t> de </a:t>
            </a:r>
            <a:r>
              <a:rPr lang="en-US" sz="1600" dirty="0" err="1">
                <a:solidFill>
                  <a:schemeClr val="tx1"/>
                </a:solidFill>
              </a:rPr>
              <a:t>contaminare</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89282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3"/>
            <a:ext cx="8839199" cy="4951303"/>
          </a:xfrm>
        </p:spPr>
        <p:txBody>
          <a:bodyPr/>
          <a:lstStyle/>
          <a:p>
            <a:r>
              <a:rPr lang="en-US" sz="1600" dirty="0">
                <a:solidFill>
                  <a:schemeClr val="tx1"/>
                </a:solidFill>
              </a:rPr>
              <a:t>14. </a:t>
            </a:r>
            <a:r>
              <a:rPr lang="en-US" sz="1600" dirty="0" err="1">
                <a:solidFill>
                  <a:schemeClr val="tx1"/>
                </a:solidFill>
              </a:rPr>
              <a:t>Perimetrul</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pentru</a:t>
            </a:r>
            <a:r>
              <a:rPr lang="en-US" sz="1600" dirty="0">
                <a:solidFill>
                  <a:schemeClr val="tx1"/>
                </a:solidFill>
              </a:rPr>
              <a:t> un </a:t>
            </a:r>
            <a:r>
              <a:rPr lang="en-US" sz="1600" dirty="0" err="1">
                <a:solidFill>
                  <a:schemeClr val="tx1"/>
                </a:solidFill>
              </a:rPr>
              <a:t>grup</a:t>
            </a:r>
            <a:r>
              <a:rPr lang="en-US" sz="1600" dirty="0">
                <a:solidFill>
                  <a:schemeClr val="tx1"/>
                </a:solidFill>
              </a:rPr>
              <a:t> de </a:t>
            </a:r>
            <a:r>
              <a:rPr lang="en-US" sz="1600" dirty="0" err="1">
                <a:solidFill>
                  <a:schemeClr val="tx1"/>
                </a:solidFill>
              </a:rPr>
              <a:t>sonde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stabilit</a:t>
            </a:r>
            <a:r>
              <a:rPr lang="en-US" sz="1600" dirty="0">
                <a:solidFill>
                  <a:schemeClr val="tx1"/>
                </a:solidFill>
              </a:rPr>
              <a:t> la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30 </a:t>
            </a:r>
            <a:r>
              <a:rPr lang="en-US" sz="1600" dirty="0" err="1">
                <a:solidFill>
                  <a:schemeClr val="tx1"/>
                </a:solidFill>
              </a:rPr>
              <a:t>sau</a:t>
            </a:r>
            <a:r>
              <a:rPr lang="en-US" sz="1600" dirty="0">
                <a:solidFill>
                  <a:schemeClr val="tx1"/>
                </a:solidFill>
              </a:rPr>
              <a:t> 50 m, </a:t>
            </a:r>
            <a:r>
              <a:rPr lang="en-US" sz="1600" dirty="0" err="1">
                <a:solidFill>
                  <a:schemeClr val="tx1"/>
                </a:solidFill>
              </a:rPr>
              <a:t>după</a:t>
            </a:r>
            <a:r>
              <a:rPr lang="en-US" sz="1600" dirty="0">
                <a:solidFill>
                  <a:schemeClr val="tx1"/>
                </a:solidFill>
              </a:rPr>
              <a:t> </a:t>
            </a:r>
            <a:r>
              <a:rPr lang="en-US" sz="1600" dirty="0" err="1">
                <a:solidFill>
                  <a:schemeClr val="tx1"/>
                </a:solidFill>
              </a:rPr>
              <a:t>caz</a:t>
            </a:r>
            <a:r>
              <a:rPr lang="en-US" sz="1600" dirty="0">
                <a:solidFill>
                  <a:schemeClr val="tx1"/>
                </a:solidFill>
              </a:rPr>
              <a:t>, de la </a:t>
            </a:r>
            <a:r>
              <a:rPr lang="en-US" sz="1600" dirty="0" err="1">
                <a:solidFill>
                  <a:schemeClr val="tx1"/>
                </a:solidFill>
              </a:rPr>
              <a:t>sondele</a:t>
            </a:r>
            <a:r>
              <a:rPr lang="en-US" sz="1600" dirty="0">
                <a:solidFill>
                  <a:schemeClr val="tx1"/>
                </a:solidFill>
              </a:rPr>
              <a:t> </a:t>
            </a:r>
            <a:r>
              <a:rPr lang="en-US" sz="1600" dirty="0" err="1">
                <a:solidFill>
                  <a:schemeClr val="tx1"/>
                </a:solidFill>
              </a:rPr>
              <a:t>arteziene</a:t>
            </a:r>
            <a:r>
              <a:rPr lang="en-US" sz="1600" dirty="0">
                <a:solidFill>
                  <a:schemeClr val="tx1"/>
                </a:solidFill>
              </a:rPr>
              <a:t> extreme. </a:t>
            </a:r>
            <a:r>
              <a:rPr lang="en-US" sz="1600" dirty="0" err="1">
                <a:solidFill>
                  <a:schemeClr val="tx1"/>
                </a:solidFill>
              </a:rPr>
              <a:t>Pentru</a:t>
            </a:r>
            <a:r>
              <a:rPr lang="en-US" sz="1600" dirty="0">
                <a:solidFill>
                  <a:schemeClr val="tx1"/>
                </a:solidFill>
              </a:rPr>
              <a:t> </a:t>
            </a:r>
            <a:r>
              <a:rPr lang="en-US" sz="1600" dirty="0" err="1">
                <a:solidFill>
                  <a:schemeClr val="tx1"/>
                </a:solidFill>
              </a:rPr>
              <a:t>prizele</a:t>
            </a:r>
            <a:r>
              <a:rPr lang="en-US" sz="1600" dirty="0">
                <a:solidFill>
                  <a:schemeClr val="tx1"/>
                </a:solidFill>
              </a:rPr>
              <a:t> cu </a:t>
            </a:r>
            <a:r>
              <a:rPr lang="en-US" sz="1600" dirty="0" err="1">
                <a:solidFill>
                  <a:schemeClr val="tx1"/>
                </a:solidFill>
              </a:rPr>
              <a:t>surse</a:t>
            </a:r>
            <a:r>
              <a:rPr lang="en-US" sz="1600" dirty="0">
                <a:solidFill>
                  <a:schemeClr val="tx1"/>
                </a:solidFill>
              </a:rPr>
              <a:t> </a:t>
            </a:r>
            <a:r>
              <a:rPr lang="en-US" sz="1600" dirty="0" err="1">
                <a:solidFill>
                  <a:schemeClr val="tx1"/>
                </a:solidFill>
              </a:rPr>
              <a:t>protejate</a:t>
            </a:r>
            <a:r>
              <a:rPr lang="en-US" sz="1600" dirty="0">
                <a:solidFill>
                  <a:schemeClr val="tx1"/>
                </a:solidFill>
              </a:rPr>
              <a:t>, </a:t>
            </a:r>
            <a:r>
              <a:rPr lang="en-US" sz="1600" dirty="0" err="1">
                <a:solidFill>
                  <a:schemeClr val="tx1"/>
                </a:solidFill>
              </a:rPr>
              <a:t>aflate</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teritoriul</a:t>
            </a:r>
            <a:r>
              <a:rPr lang="en-US" sz="1600" dirty="0">
                <a:solidFill>
                  <a:schemeClr val="tx1"/>
                </a:solidFill>
              </a:rPr>
              <a:t> </a:t>
            </a:r>
            <a:r>
              <a:rPr lang="en-US" sz="1600" dirty="0" err="1">
                <a:solidFill>
                  <a:schemeClr val="tx1"/>
                </a:solidFill>
              </a:rPr>
              <a:t>obiectului</a:t>
            </a:r>
            <a:r>
              <a:rPr lang="en-US" sz="1600" dirty="0">
                <a:solidFill>
                  <a:schemeClr val="tx1"/>
                </a:solidFill>
              </a:rPr>
              <a:t> care exclude </a:t>
            </a:r>
            <a:r>
              <a:rPr lang="en-US" sz="1600" dirty="0" err="1">
                <a:solidFill>
                  <a:schemeClr val="tx1"/>
                </a:solidFill>
              </a:rPr>
              <a:t>posibilitatea</a:t>
            </a:r>
            <a:r>
              <a:rPr lang="en-US" sz="1600" dirty="0">
                <a:solidFill>
                  <a:schemeClr val="tx1"/>
                </a:solidFill>
              </a:rPr>
              <a:t> de </a:t>
            </a:r>
            <a:r>
              <a:rPr lang="en-US" sz="1600" dirty="0" err="1">
                <a:solidFill>
                  <a:schemeClr val="tx1"/>
                </a:solidFill>
              </a:rPr>
              <a:t>contaminare</a:t>
            </a:r>
            <a:r>
              <a:rPr lang="en-US" sz="1600" dirty="0">
                <a:solidFill>
                  <a:schemeClr val="tx1"/>
                </a:solidFill>
              </a:rPr>
              <a:t> a </a:t>
            </a:r>
            <a:r>
              <a:rPr lang="en-US" sz="1600" dirty="0" err="1">
                <a:solidFill>
                  <a:schemeClr val="tx1"/>
                </a:solidFill>
              </a:rPr>
              <a:t>solului</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se </a:t>
            </a:r>
            <a:r>
              <a:rPr lang="en-US" sz="1600" dirty="0" err="1">
                <a:solidFill>
                  <a:schemeClr val="tx1"/>
                </a:solidFill>
              </a:rPr>
              <a:t>permite</a:t>
            </a:r>
            <a:r>
              <a:rPr lang="en-US" sz="1600" dirty="0">
                <a:solidFill>
                  <a:schemeClr val="tx1"/>
                </a:solidFill>
              </a:rPr>
              <a:t> </a:t>
            </a:r>
            <a:r>
              <a:rPr lang="en-US" sz="1600" dirty="0" err="1">
                <a:solidFill>
                  <a:schemeClr val="tx1"/>
                </a:solidFill>
              </a:rPr>
              <a:t>micşorarea</a:t>
            </a:r>
            <a:r>
              <a:rPr lang="en-US" sz="1600" dirty="0">
                <a:solidFill>
                  <a:schemeClr val="tx1"/>
                </a:solidFill>
              </a:rPr>
              <a:t> </a:t>
            </a:r>
            <a:r>
              <a:rPr lang="en-US" sz="1600" dirty="0" err="1">
                <a:solidFill>
                  <a:schemeClr val="tx1"/>
                </a:solidFill>
              </a:rPr>
              <a:t>dimensiunii</a:t>
            </a:r>
            <a:r>
              <a:rPr lang="en-US" sz="1600" dirty="0">
                <a:solidFill>
                  <a:schemeClr val="tx1"/>
                </a:solidFill>
              </a:rPr>
              <a:t> </a:t>
            </a:r>
            <a:r>
              <a:rPr lang="en-US" sz="1600" dirty="0" err="1">
                <a:solidFill>
                  <a:schemeClr val="tx1"/>
                </a:solidFill>
              </a:rPr>
              <a:t>perimetrului</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dar</a:t>
            </a:r>
            <a:r>
              <a:rPr lang="en-US" sz="1600" dirty="0">
                <a:solidFill>
                  <a:schemeClr val="tx1"/>
                </a:solidFill>
              </a:rPr>
              <a:t> nu </a:t>
            </a:r>
            <a:r>
              <a:rPr lang="en-US" sz="1600" dirty="0" err="1">
                <a:solidFill>
                  <a:schemeClr val="tx1"/>
                </a:solidFill>
              </a:rPr>
              <a:t>mai</a:t>
            </a:r>
            <a:r>
              <a:rPr lang="en-US" sz="1600" dirty="0">
                <a:solidFill>
                  <a:schemeClr val="tx1"/>
                </a:solidFill>
              </a:rPr>
              <a:t> </a:t>
            </a:r>
            <a:r>
              <a:rPr lang="en-US" sz="1600" dirty="0" err="1">
                <a:solidFill>
                  <a:schemeClr val="tx1"/>
                </a:solidFill>
              </a:rPr>
              <a:t>puţin</a:t>
            </a:r>
            <a:r>
              <a:rPr lang="en-US" sz="1600" dirty="0">
                <a:solidFill>
                  <a:schemeClr val="tx1"/>
                </a:solidFill>
              </a:rPr>
              <a:t> de 10 m </a:t>
            </a:r>
            <a:r>
              <a:rPr lang="en-US" sz="1600" dirty="0" err="1">
                <a:solidFill>
                  <a:schemeClr val="tx1"/>
                </a:solidFill>
              </a:rPr>
              <a:t>pentru</a:t>
            </a:r>
            <a:r>
              <a:rPr lang="en-US" sz="1600" dirty="0">
                <a:solidFill>
                  <a:schemeClr val="tx1"/>
                </a:solidFill>
              </a:rPr>
              <a:t> </a:t>
            </a:r>
            <a:r>
              <a:rPr lang="en-US" sz="1600" dirty="0" err="1">
                <a:solidFill>
                  <a:schemeClr val="tx1"/>
                </a:solidFill>
              </a:rPr>
              <a:t>straturile</a:t>
            </a:r>
            <a:r>
              <a:rPr lang="en-US" sz="1600" dirty="0">
                <a:solidFill>
                  <a:schemeClr val="tx1"/>
                </a:solidFill>
              </a:rPr>
              <a:t> </a:t>
            </a:r>
            <a:r>
              <a:rPr lang="en-US" sz="1600" dirty="0" err="1">
                <a:solidFill>
                  <a:schemeClr val="tx1"/>
                </a:solidFill>
              </a:rPr>
              <a:t>acvifere</a:t>
            </a:r>
            <a:r>
              <a:rPr lang="en-US" sz="1600" dirty="0">
                <a:solidFill>
                  <a:schemeClr val="tx1"/>
                </a:solidFill>
              </a:rPr>
              <a:t> bine </a:t>
            </a:r>
            <a:r>
              <a:rPr lang="en-US" sz="1600" dirty="0" err="1">
                <a:solidFill>
                  <a:schemeClr val="tx1"/>
                </a:solidFill>
              </a:rPr>
              <a:t>protejate</a:t>
            </a:r>
            <a:r>
              <a:rPr lang="en-US" sz="1600" dirty="0">
                <a:solidFill>
                  <a:schemeClr val="tx1"/>
                </a:solidFill>
              </a:rPr>
              <a:t> </a:t>
            </a:r>
            <a:r>
              <a:rPr lang="en-US" sz="1600" dirty="0" err="1">
                <a:solidFill>
                  <a:schemeClr val="tx1"/>
                </a:solidFill>
              </a:rPr>
              <a:t>şi</a:t>
            </a:r>
            <a:r>
              <a:rPr lang="en-US" sz="1600" dirty="0">
                <a:solidFill>
                  <a:schemeClr val="tx1"/>
                </a:solidFill>
              </a:rPr>
              <a:t> 30 m </a:t>
            </a:r>
            <a:r>
              <a:rPr lang="en-US" sz="1600" dirty="0" err="1">
                <a:solidFill>
                  <a:schemeClr val="tx1"/>
                </a:solidFill>
              </a:rPr>
              <a:t>pentru</a:t>
            </a:r>
            <a:r>
              <a:rPr lang="en-US" sz="1600" dirty="0">
                <a:solidFill>
                  <a:schemeClr val="tx1"/>
                </a:solidFill>
              </a:rPr>
              <a:t> </a:t>
            </a:r>
            <a:r>
              <a:rPr lang="en-US" sz="1600" dirty="0" err="1">
                <a:solidFill>
                  <a:schemeClr val="tx1"/>
                </a:solidFill>
              </a:rPr>
              <a:t>cele</a:t>
            </a:r>
            <a:r>
              <a:rPr lang="en-US" sz="1600" dirty="0">
                <a:solidFill>
                  <a:schemeClr val="tx1"/>
                </a:solidFill>
              </a:rPr>
              <a:t> slab </a:t>
            </a:r>
            <a:r>
              <a:rPr lang="en-US" sz="1600" dirty="0" err="1">
                <a:solidFill>
                  <a:schemeClr val="tx1"/>
                </a:solidFill>
              </a:rPr>
              <a:t>protejate</a:t>
            </a:r>
            <a:r>
              <a:rPr lang="en-US" sz="1600" dirty="0">
                <a:solidFill>
                  <a:schemeClr val="tx1"/>
                </a:solidFill>
              </a:rPr>
              <a:t>, cu </a:t>
            </a:r>
            <a:r>
              <a:rPr lang="en-US" sz="1600" dirty="0" err="1">
                <a:solidFill>
                  <a:schemeClr val="tx1"/>
                </a:solidFill>
              </a:rPr>
              <a:t>condiţia</a:t>
            </a:r>
            <a:r>
              <a:rPr lang="en-US" sz="1600" dirty="0">
                <a:solidFill>
                  <a:schemeClr val="tx1"/>
                </a:solidFill>
              </a:rPr>
              <a:t> </a:t>
            </a:r>
            <a:r>
              <a:rPr lang="en-US" sz="1600" dirty="0" err="1">
                <a:solidFill>
                  <a:schemeClr val="tx1"/>
                </a:solidFill>
              </a:rPr>
              <a:t>efectuării</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studiu</a:t>
            </a:r>
            <a:r>
              <a:rPr lang="en-US" sz="1600" dirty="0">
                <a:solidFill>
                  <a:schemeClr val="tx1"/>
                </a:solidFill>
              </a:rPr>
              <a:t> </a:t>
            </a:r>
            <a:r>
              <a:rPr lang="en-US" sz="1600" dirty="0" err="1">
                <a:solidFill>
                  <a:schemeClr val="tx1"/>
                </a:solidFill>
              </a:rPr>
              <a:t>hidrogeologic</a:t>
            </a:r>
            <a:r>
              <a:rPr lang="en-US" sz="1600" dirty="0">
                <a:solidFill>
                  <a:schemeClr val="tx1"/>
                </a:solidFill>
              </a:rPr>
              <a:t>, </a:t>
            </a:r>
            <a:r>
              <a:rPr lang="en-US" sz="1600" dirty="0" err="1">
                <a:solidFill>
                  <a:schemeClr val="tx1"/>
                </a:solidFill>
              </a:rPr>
              <a:t>avizat</a:t>
            </a:r>
            <a:r>
              <a:rPr lang="en-US" sz="1600" dirty="0">
                <a:solidFill>
                  <a:schemeClr val="tx1"/>
                </a:solidFill>
              </a:rPr>
              <a:t> de </a:t>
            </a:r>
            <a:r>
              <a:rPr lang="en-US" sz="1600" dirty="0" err="1">
                <a:solidFill>
                  <a:schemeClr val="tx1"/>
                </a:solidFill>
              </a:rPr>
              <a:t>Serviciul</a:t>
            </a:r>
            <a:r>
              <a:rPr lang="en-US" sz="1600" dirty="0">
                <a:solidFill>
                  <a:schemeClr val="tx1"/>
                </a:solidFill>
              </a:rPr>
              <a:t> de </a:t>
            </a:r>
            <a:r>
              <a:rPr lang="en-US" sz="1600" dirty="0" err="1">
                <a:solidFill>
                  <a:schemeClr val="tx1"/>
                </a:solidFill>
              </a:rPr>
              <a:t>Supraveghere</a:t>
            </a:r>
            <a:r>
              <a:rPr lang="en-US" sz="1600" dirty="0">
                <a:solidFill>
                  <a:schemeClr val="tx1"/>
                </a:solidFill>
              </a:rPr>
              <a:t> de Stat a </a:t>
            </a:r>
            <a:r>
              <a:rPr lang="en-US" sz="1600" dirty="0" err="1">
                <a:solidFill>
                  <a:schemeClr val="tx1"/>
                </a:solidFill>
              </a:rPr>
              <a:t>Sănătăţii</a:t>
            </a:r>
            <a:r>
              <a:rPr lang="en-US" sz="1600" dirty="0">
                <a:solidFill>
                  <a:schemeClr val="tx1"/>
                </a:solidFill>
              </a:rPr>
              <a:t> </a:t>
            </a:r>
            <a:r>
              <a:rPr lang="en-US" sz="1600" dirty="0" err="1">
                <a:solidFill>
                  <a:schemeClr val="tx1"/>
                </a:solidFill>
              </a:rPr>
              <a:t>Publice</a:t>
            </a:r>
            <a:r>
              <a:rPr lang="en-US" sz="1600" dirty="0">
                <a:solidFill>
                  <a:schemeClr val="tx1"/>
                </a:solidFill>
              </a:rPr>
              <a:t>. Nu pot fi </a:t>
            </a:r>
            <a:r>
              <a:rPr lang="en-US" sz="1600" dirty="0" err="1">
                <a:solidFill>
                  <a:schemeClr val="tx1"/>
                </a:solidFill>
              </a:rPr>
              <a:t>micşorate</a:t>
            </a:r>
            <a:r>
              <a:rPr lang="en-US" sz="1600" dirty="0">
                <a:solidFill>
                  <a:schemeClr val="tx1"/>
                </a:solidFill>
              </a:rPr>
              <a:t> </a:t>
            </a:r>
            <a:r>
              <a:rPr lang="en-US" sz="1600" dirty="0" err="1">
                <a:solidFill>
                  <a:schemeClr val="tx1"/>
                </a:solidFill>
              </a:rPr>
              <a:t>dimensiunile</a:t>
            </a:r>
            <a:r>
              <a:rPr lang="en-US" sz="1600" dirty="0">
                <a:solidFill>
                  <a:schemeClr val="tx1"/>
                </a:solidFill>
              </a:rPr>
              <a:t> </a:t>
            </a:r>
            <a:r>
              <a:rPr lang="en-US" sz="1600" dirty="0" err="1">
                <a:solidFill>
                  <a:schemeClr val="tx1"/>
                </a:solidFill>
              </a:rPr>
              <a:t>perimetrului</a:t>
            </a:r>
            <a:r>
              <a:rPr lang="en-US" sz="1600" dirty="0">
                <a:solidFill>
                  <a:schemeClr val="tx1"/>
                </a:solidFill>
              </a:rPr>
              <a:t> de </a:t>
            </a:r>
            <a:r>
              <a:rPr lang="en-US" sz="1600" dirty="0" err="1">
                <a:solidFill>
                  <a:schemeClr val="tx1"/>
                </a:solidFill>
              </a:rPr>
              <a:t>regim</a:t>
            </a:r>
            <a:r>
              <a:rPr lang="en-US" sz="1600" dirty="0">
                <a:solidFill>
                  <a:schemeClr val="tx1"/>
                </a:solidFill>
              </a:rPr>
              <a:t> sever </a:t>
            </a:r>
            <a:r>
              <a:rPr lang="en-US" sz="1600" dirty="0" err="1">
                <a:solidFill>
                  <a:schemeClr val="tx1"/>
                </a:solidFill>
              </a:rPr>
              <a:t>pentru</a:t>
            </a:r>
            <a:r>
              <a:rPr lang="en-US" sz="1600" dirty="0">
                <a:solidFill>
                  <a:schemeClr val="tx1"/>
                </a:solidFill>
              </a:rPr>
              <a:t> </a:t>
            </a:r>
            <a:r>
              <a:rPr lang="en-US" sz="1600" dirty="0" err="1">
                <a:solidFill>
                  <a:schemeClr val="tx1"/>
                </a:solidFill>
              </a:rPr>
              <a:t>prizele</a:t>
            </a:r>
            <a:r>
              <a:rPr lang="en-US" sz="1600" dirty="0">
                <a:solidFill>
                  <a:schemeClr val="tx1"/>
                </a:solidFill>
              </a:rPr>
              <a:t> de </a:t>
            </a:r>
            <a:r>
              <a:rPr lang="en-US" sz="1600" dirty="0" err="1">
                <a:solidFill>
                  <a:schemeClr val="tx1"/>
                </a:solidFill>
              </a:rPr>
              <a:t>apă</a:t>
            </a:r>
            <a:r>
              <a:rPr lang="en-US" sz="1600" dirty="0">
                <a:solidFill>
                  <a:schemeClr val="tx1"/>
                </a:solidFill>
              </a:rPr>
              <a:t> care </a:t>
            </a:r>
            <a:r>
              <a:rPr lang="en-US" sz="1600" dirty="0" err="1">
                <a:solidFill>
                  <a:schemeClr val="tx1"/>
                </a:solidFill>
              </a:rPr>
              <a:t>exploatează</a:t>
            </a:r>
            <a:r>
              <a:rPr lang="en-US" sz="1600" dirty="0">
                <a:solidFill>
                  <a:schemeClr val="tx1"/>
                </a:solidFill>
              </a:rPr>
              <a:t> </a:t>
            </a:r>
            <a:r>
              <a:rPr lang="en-US" sz="1600" dirty="0" err="1">
                <a:solidFill>
                  <a:schemeClr val="tx1"/>
                </a:solidFill>
              </a:rPr>
              <a:t>zăcăminte</a:t>
            </a:r>
            <a:r>
              <a:rPr lang="en-US" sz="1600" dirty="0">
                <a:solidFill>
                  <a:schemeClr val="tx1"/>
                </a:solidFill>
              </a:rPr>
              <a:t> de ape </a:t>
            </a:r>
            <a:r>
              <a:rPr lang="en-US" sz="1600" dirty="0" err="1">
                <a:solidFill>
                  <a:schemeClr val="tx1"/>
                </a:solidFill>
              </a:rPr>
              <a:t>minerale</a:t>
            </a:r>
            <a:r>
              <a:rPr lang="en-US" sz="1600" dirty="0">
                <a:solidFill>
                  <a:schemeClr val="tx1"/>
                </a:solidFill>
              </a:rPr>
              <a:t>.</a:t>
            </a:r>
            <a:br>
              <a:rPr lang="en-US" sz="1600" dirty="0">
                <a:solidFill>
                  <a:schemeClr val="tx1"/>
                </a:solidFill>
              </a:rPr>
            </a:br>
            <a:r>
              <a:rPr lang="en-US" sz="1600" dirty="0">
                <a:solidFill>
                  <a:schemeClr val="tx1"/>
                </a:solidFill>
              </a:rPr>
              <a:t>    15. </a:t>
            </a:r>
            <a:r>
              <a:rPr lang="en-US" sz="1600" dirty="0" err="1">
                <a:solidFill>
                  <a:schemeClr val="tx1"/>
                </a:solidFill>
              </a:rPr>
              <a:t>Drept</a:t>
            </a:r>
            <a:r>
              <a:rPr lang="en-US" sz="1600" dirty="0">
                <a:solidFill>
                  <a:schemeClr val="tx1"/>
                </a:solidFill>
              </a:rPr>
              <a:t> ape </a:t>
            </a:r>
            <a:r>
              <a:rPr lang="en-US" sz="1600" dirty="0" err="1">
                <a:solidFill>
                  <a:schemeClr val="tx1"/>
                </a:solidFill>
              </a:rPr>
              <a:t>subterane</a:t>
            </a:r>
            <a:r>
              <a:rPr lang="en-US" sz="1600" dirty="0">
                <a:solidFill>
                  <a:schemeClr val="tx1"/>
                </a:solidFill>
              </a:rPr>
              <a:t> </a:t>
            </a:r>
            <a:r>
              <a:rPr lang="en-US" sz="1600" dirty="0" err="1">
                <a:solidFill>
                  <a:schemeClr val="tx1"/>
                </a:solidFill>
              </a:rPr>
              <a:t>protejate</a:t>
            </a:r>
            <a:r>
              <a:rPr lang="en-US" sz="1600" dirty="0">
                <a:solidFill>
                  <a:schemeClr val="tx1"/>
                </a:solidFill>
              </a:rPr>
              <a:t> de </a:t>
            </a:r>
            <a:r>
              <a:rPr lang="en-US" sz="1600" dirty="0" err="1">
                <a:solidFill>
                  <a:schemeClr val="tx1"/>
                </a:solidFill>
              </a:rPr>
              <a:t>poluări</a:t>
            </a:r>
            <a:r>
              <a:rPr lang="en-US" sz="1600" dirty="0">
                <a:solidFill>
                  <a:schemeClr val="tx1"/>
                </a:solidFill>
              </a:rPr>
              <a:t> se </a:t>
            </a:r>
            <a:r>
              <a:rPr lang="en-US" sz="1600" dirty="0" err="1">
                <a:solidFill>
                  <a:schemeClr val="tx1"/>
                </a:solidFill>
              </a:rPr>
              <a:t>consideră</a:t>
            </a:r>
            <a:r>
              <a:rPr lang="en-US" sz="1600" dirty="0">
                <a:solidFill>
                  <a:schemeClr val="tx1"/>
                </a:solidFill>
              </a:rPr>
              <a:t> </a:t>
            </a:r>
            <a:r>
              <a:rPr lang="en-US" sz="1600" dirty="0" err="1">
                <a:solidFill>
                  <a:schemeClr val="tx1"/>
                </a:solidFill>
              </a:rPr>
              <a:t>apele</a:t>
            </a:r>
            <a:r>
              <a:rPr lang="en-US" sz="1600" dirty="0">
                <a:solidFill>
                  <a:schemeClr val="tx1"/>
                </a:solidFill>
              </a:rPr>
              <a:t> de </a:t>
            </a:r>
            <a:r>
              <a:rPr lang="en-US" sz="1600" dirty="0" err="1">
                <a:solidFill>
                  <a:schemeClr val="tx1"/>
                </a:solidFill>
              </a:rPr>
              <a:t>presiune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fără</a:t>
            </a:r>
            <a:r>
              <a:rPr lang="en-US" sz="1600" dirty="0">
                <a:solidFill>
                  <a:schemeClr val="tx1"/>
                </a:solidFill>
              </a:rPr>
              <a:t> </a:t>
            </a:r>
            <a:r>
              <a:rPr lang="en-US" sz="1600" dirty="0" err="1">
                <a:solidFill>
                  <a:schemeClr val="tx1"/>
                </a:solidFill>
              </a:rPr>
              <a:t>presiune</a:t>
            </a:r>
            <a:r>
              <a:rPr lang="en-US" sz="1600" dirty="0">
                <a:solidFill>
                  <a:schemeClr val="tx1"/>
                </a:solidFill>
              </a:rPr>
              <a:t> care au </a:t>
            </a:r>
            <a:r>
              <a:rPr lang="en-US" sz="1600" dirty="0" err="1">
                <a:solidFill>
                  <a:schemeClr val="tx1"/>
                </a:solidFill>
              </a:rPr>
              <a:t>în</a:t>
            </a:r>
            <a:r>
              <a:rPr lang="en-US" sz="1600" dirty="0">
                <a:solidFill>
                  <a:schemeClr val="tx1"/>
                </a:solidFill>
              </a:rPr>
              <a:t> </a:t>
            </a:r>
            <a:r>
              <a:rPr lang="en-US" sz="1600" dirty="0" err="1">
                <a:solidFill>
                  <a:schemeClr val="tx1"/>
                </a:solidFill>
              </a:rPr>
              <a:t>cadrul</a:t>
            </a:r>
            <a:r>
              <a:rPr lang="en-US" sz="1600" dirty="0">
                <a:solidFill>
                  <a:schemeClr val="tx1"/>
                </a:solidFill>
              </a:rPr>
              <a:t> </a:t>
            </a:r>
            <a:r>
              <a:rPr lang="en-US" sz="1600" dirty="0" err="1">
                <a:solidFill>
                  <a:schemeClr val="tx1"/>
                </a:solidFill>
              </a:rPr>
              <a:t>tuturor</a:t>
            </a:r>
            <a:r>
              <a:rPr lang="en-US" sz="1600" dirty="0">
                <a:solidFill>
                  <a:schemeClr val="tx1"/>
                </a:solidFill>
              </a:rPr>
              <a:t> </a:t>
            </a:r>
            <a:r>
              <a:rPr lang="en-US" sz="1600" dirty="0" err="1">
                <a:solidFill>
                  <a:schemeClr val="tx1"/>
                </a:solidFill>
              </a:rPr>
              <a:t>perimetrelor</a:t>
            </a:r>
            <a:r>
              <a:rPr lang="en-US" sz="1600" dirty="0">
                <a:solidFill>
                  <a:schemeClr val="tx1"/>
                </a:solidFill>
              </a:rPr>
              <a:t>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un </a:t>
            </a:r>
            <a:r>
              <a:rPr lang="en-US" sz="1600" dirty="0" err="1">
                <a:solidFill>
                  <a:schemeClr val="tx1"/>
                </a:solidFill>
              </a:rPr>
              <a:t>înveliş</a:t>
            </a:r>
            <a:r>
              <a:rPr lang="en-US" sz="1600" dirty="0">
                <a:solidFill>
                  <a:schemeClr val="tx1"/>
                </a:solidFill>
              </a:rPr>
              <a:t> </a:t>
            </a:r>
            <a:r>
              <a:rPr lang="en-US" sz="1600" dirty="0" err="1">
                <a:solidFill>
                  <a:schemeClr val="tx1"/>
                </a:solidFill>
              </a:rPr>
              <a:t>impermeabil</a:t>
            </a:r>
            <a:r>
              <a:rPr lang="en-US" sz="1600" dirty="0">
                <a:solidFill>
                  <a:schemeClr val="tx1"/>
                </a:solidFill>
              </a:rPr>
              <a:t> de </a:t>
            </a:r>
            <a:r>
              <a:rPr lang="en-US" sz="1600" dirty="0" err="1">
                <a:solidFill>
                  <a:schemeClr val="tx1"/>
                </a:solidFill>
              </a:rPr>
              <a:t>argilă</a:t>
            </a:r>
            <a:r>
              <a:rPr lang="en-US" sz="1600" dirty="0">
                <a:solidFill>
                  <a:schemeClr val="tx1"/>
                </a:solidFill>
              </a:rPr>
              <a:t> </a:t>
            </a:r>
            <a:r>
              <a:rPr lang="en-US" sz="1600" dirty="0" err="1">
                <a:solidFill>
                  <a:schemeClr val="tx1"/>
                </a:solidFill>
              </a:rPr>
              <a:t>densă</a:t>
            </a:r>
            <a:r>
              <a:rPr lang="en-US" sz="1600" dirty="0">
                <a:solidFill>
                  <a:schemeClr val="tx1"/>
                </a:solidFill>
              </a:rPr>
              <a:t>, </a:t>
            </a:r>
            <a:r>
              <a:rPr lang="en-US" sz="1600" dirty="0" err="1">
                <a:solidFill>
                  <a:schemeClr val="tx1"/>
                </a:solidFill>
              </a:rPr>
              <a:t>ce</a:t>
            </a:r>
            <a:r>
              <a:rPr lang="en-US" sz="1600" dirty="0">
                <a:solidFill>
                  <a:schemeClr val="tx1"/>
                </a:solidFill>
              </a:rPr>
              <a:t> exclude </a:t>
            </a:r>
            <a:r>
              <a:rPr lang="en-US" sz="1600" dirty="0" err="1">
                <a:solidFill>
                  <a:schemeClr val="tx1"/>
                </a:solidFill>
              </a:rPr>
              <a:t>posibilitatea</a:t>
            </a:r>
            <a:r>
              <a:rPr lang="en-US" sz="1600" dirty="0">
                <a:solidFill>
                  <a:schemeClr val="tx1"/>
                </a:solidFill>
              </a:rPr>
              <a:t> de </a:t>
            </a:r>
            <a:r>
              <a:rPr lang="en-US" sz="1600" dirty="0" err="1">
                <a:solidFill>
                  <a:schemeClr val="tx1"/>
                </a:solidFill>
              </a:rPr>
              <a:t>infiltrare</a:t>
            </a:r>
            <a:r>
              <a:rPr lang="en-US" sz="1600" dirty="0">
                <a:solidFill>
                  <a:schemeClr val="tx1"/>
                </a:solidFill>
              </a:rPr>
              <a:t> </a:t>
            </a:r>
            <a:r>
              <a:rPr lang="en-US" sz="1600" dirty="0" err="1">
                <a:solidFill>
                  <a:schemeClr val="tx1"/>
                </a:solidFill>
              </a:rPr>
              <a:t>locală</a:t>
            </a:r>
            <a:r>
              <a:rPr lang="en-US" sz="1600" dirty="0">
                <a:solidFill>
                  <a:schemeClr val="tx1"/>
                </a:solidFill>
              </a:rPr>
              <a:t> din </a:t>
            </a:r>
            <a:r>
              <a:rPr lang="en-US" sz="1600" dirty="0" err="1">
                <a:solidFill>
                  <a:schemeClr val="tx1"/>
                </a:solidFill>
              </a:rPr>
              <a:t>straturile</a:t>
            </a:r>
            <a:r>
              <a:rPr lang="en-US" sz="1600" dirty="0">
                <a:solidFill>
                  <a:schemeClr val="tx1"/>
                </a:solidFill>
              </a:rPr>
              <a:t> </a:t>
            </a:r>
            <a:r>
              <a:rPr lang="en-US" sz="1600" dirty="0" err="1">
                <a:solidFill>
                  <a:schemeClr val="tx1"/>
                </a:solidFill>
              </a:rPr>
              <a:t>acvifere</a:t>
            </a:r>
            <a:r>
              <a:rPr lang="en-US" sz="1600" dirty="0">
                <a:solidFill>
                  <a:schemeClr val="tx1"/>
                </a:solidFill>
              </a:rPr>
              <a:t> </a:t>
            </a:r>
            <a:r>
              <a:rPr lang="en-US" sz="1600" dirty="0" err="1">
                <a:solidFill>
                  <a:schemeClr val="tx1"/>
                </a:solidFill>
              </a:rPr>
              <a:t>superficiale</a:t>
            </a:r>
            <a:r>
              <a:rPr lang="en-US" sz="1600" dirty="0">
                <a:solidFill>
                  <a:schemeClr val="tx1"/>
                </a:solidFill>
              </a:rPr>
              <a:t> </a:t>
            </a:r>
            <a:r>
              <a:rPr lang="en-US" sz="1600" dirty="0" err="1">
                <a:solidFill>
                  <a:schemeClr val="tx1"/>
                </a:solidFill>
              </a:rPr>
              <a:t>insuficient</a:t>
            </a:r>
            <a:r>
              <a:rPr lang="en-US" sz="1600" dirty="0">
                <a:solidFill>
                  <a:schemeClr val="tx1"/>
                </a:solidFill>
              </a:rPr>
              <a:t> </a:t>
            </a:r>
            <a:r>
              <a:rPr lang="en-US" sz="1600" dirty="0" err="1">
                <a:solidFill>
                  <a:schemeClr val="tx1"/>
                </a:solidFill>
              </a:rPr>
              <a:t>protejate</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  16. </a:t>
            </a:r>
            <a:r>
              <a:rPr lang="en-US" sz="1600" dirty="0" err="1">
                <a:solidFill>
                  <a:schemeClr val="tx1"/>
                </a:solidFill>
              </a:rPr>
              <a:t>Drept</a:t>
            </a:r>
            <a:r>
              <a:rPr lang="en-US" sz="1600" dirty="0">
                <a:solidFill>
                  <a:schemeClr val="tx1"/>
                </a:solidFill>
              </a:rPr>
              <a:t> ape </a:t>
            </a:r>
            <a:r>
              <a:rPr lang="en-US" sz="1600" dirty="0" err="1">
                <a:solidFill>
                  <a:schemeClr val="tx1"/>
                </a:solidFill>
              </a:rPr>
              <a:t>subterane</a:t>
            </a:r>
            <a:r>
              <a:rPr lang="en-US" sz="1600" dirty="0">
                <a:solidFill>
                  <a:schemeClr val="tx1"/>
                </a:solidFill>
              </a:rPr>
              <a:t> slab </a:t>
            </a:r>
            <a:r>
              <a:rPr lang="en-US" sz="1600" dirty="0" err="1">
                <a:solidFill>
                  <a:schemeClr val="tx1"/>
                </a:solidFill>
              </a:rPr>
              <a:t>protejate</a:t>
            </a:r>
            <a:r>
              <a:rPr lang="en-US" sz="1600" dirty="0">
                <a:solidFill>
                  <a:schemeClr val="tx1"/>
                </a:solidFill>
              </a:rPr>
              <a:t> se </a:t>
            </a:r>
            <a:r>
              <a:rPr lang="en-US" sz="1600" dirty="0" err="1">
                <a:solidFill>
                  <a:schemeClr val="tx1"/>
                </a:solidFill>
              </a:rPr>
              <a:t>consideră</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apele</a:t>
            </a:r>
            <a:r>
              <a:rPr lang="en-US" sz="1600" dirty="0">
                <a:solidFill>
                  <a:schemeClr val="tx1"/>
                </a:solidFill>
              </a:rPr>
              <a:t> </a:t>
            </a:r>
            <a:r>
              <a:rPr lang="en-US" sz="1600" dirty="0" err="1">
                <a:solidFill>
                  <a:schemeClr val="tx1"/>
                </a:solidFill>
              </a:rPr>
              <a:t>freatice</a:t>
            </a:r>
            <a:r>
              <a:rPr lang="en-US" sz="1600" dirty="0">
                <a:solidFill>
                  <a:schemeClr val="tx1"/>
                </a:solidFill>
              </a:rPr>
              <a:t> din </a:t>
            </a:r>
            <a:r>
              <a:rPr lang="en-US" sz="1600" dirty="0" err="1">
                <a:solidFill>
                  <a:schemeClr val="tx1"/>
                </a:solidFill>
              </a:rPr>
              <a:t>primul</a:t>
            </a:r>
            <a:r>
              <a:rPr lang="en-US" sz="1600" dirty="0">
                <a:solidFill>
                  <a:schemeClr val="tx1"/>
                </a:solidFill>
              </a:rPr>
              <a:t> </a:t>
            </a:r>
            <a:r>
              <a:rPr lang="en-US" sz="1600" dirty="0" err="1">
                <a:solidFill>
                  <a:schemeClr val="tx1"/>
                </a:solidFill>
              </a:rPr>
              <a:t>strat</a:t>
            </a:r>
            <a:r>
              <a:rPr lang="en-US" sz="1600" dirty="0">
                <a:solidFill>
                  <a:schemeClr val="tx1"/>
                </a:solidFill>
              </a:rPr>
              <a:t> </a:t>
            </a:r>
            <a:r>
              <a:rPr lang="en-US" sz="1600" dirty="0" err="1">
                <a:solidFill>
                  <a:schemeClr val="tx1"/>
                </a:solidFill>
              </a:rPr>
              <a:t>acvifer</a:t>
            </a:r>
            <a:r>
              <a:rPr lang="en-US" sz="1600" dirty="0">
                <a:solidFill>
                  <a:schemeClr val="tx1"/>
                </a:solidFill>
              </a:rPr>
              <a:t> de la </a:t>
            </a:r>
            <a:r>
              <a:rPr lang="en-US" sz="1600" dirty="0" err="1">
                <a:solidFill>
                  <a:schemeClr val="tx1"/>
                </a:solidFill>
              </a:rPr>
              <a:t>suprafaţa</a:t>
            </a:r>
            <a:r>
              <a:rPr lang="en-US" sz="1600" dirty="0">
                <a:solidFill>
                  <a:schemeClr val="tx1"/>
                </a:solidFill>
              </a:rPr>
              <a:t> </a:t>
            </a:r>
            <a:r>
              <a:rPr lang="en-US" sz="1600" dirty="0" err="1">
                <a:solidFill>
                  <a:schemeClr val="tx1"/>
                </a:solidFill>
              </a:rPr>
              <a:t>pămîntului</a:t>
            </a:r>
            <a:r>
              <a:rPr lang="en-US" sz="1600" dirty="0">
                <a:solidFill>
                  <a:schemeClr val="tx1"/>
                </a:solidFill>
              </a:rPr>
              <a:t>, care se </a:t>
            </a:r>
            <a:r>
              <a:rPr lang="en-US" sz="1600" dirty="0" err="1">
                <a:solidFill>
                  <a:schemeClr val="tx1"/>
                </a:solidFill>
              </a:rPr>
              <a:t>alimentează</a:t>
            </a:r>
            <a:r>
              <a:rPr lang="en-US" sz="1600" dirty="0">
                <a:solidFill>
                  <a:schemeClr val="tx1"/>
                </a:solidFill>
              </a:rPr>
              <a:t> de </a:t>
            </a:r>
            <a:r>
              <a:rPr lang="en-US" sz="1600" dirty="0" err="1">
                <a:solidFill>
                  <a:schemeClr val="tx1"/>
                </a:solidFill>
              </a:rPr>
              <a:t>pe</a:t>
            </a:r>
            <a:r>
              <a:rPr lang="en-US" sz="1600" dirty="0">
                <a:solidFill>
                  <a:schemeClr val="tx1"/>
                </a:solidFill>
              </a:rPr>
              <a:t> </a:t>
            </a:r>
            <a:r>
              <a:rPr lang="en-US" sz="1600" dirty="0" err="1">
                <a:solidFill>
                  <a:schemeClr val="tx1"/>
                </a:solidFill>
              </a:rPr>
              <a:t>teritoriul</a:t>
            </a:r>
            <a:r>
              <a:rPr lang="en-US" sz="1600" dirty="0">
                <a:solidFill>
                  <a:schemeClr val="tx1"/>
                </a:solidFill>
              </a:rPr>
              <a:t> de </a:t>
            </a:r>
            <a:r>
              <a:rPr lang="en-US" sz="1600" dirty="0" err="1">
                <a:solidFill>
                  <a:schemeClr val="tx1"/>
                </a:solidFill>
              </a:rPr>
              <a:t>amplasare</a:t>
            </a:r>
            <a:r>
              <a:rPr lang="en-US" sz="1600" dirty="0">
                <a:solidFill>
                  <a:schemeClr val="tx1"/>
                </a:solidFill>
              </a:rPr>
              <a:t> a </a:t>
            </a:r>
            <a:r>
              <a:rPr lang="en-US" sz="1600" dirty="0" err="1">
                <a:solidFill>
                  <a:schemeClr val="tx1"/>
                </a:solidFill>
              </a:rPr>
              <a:t>sursei</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b) </a:t>
            </a:r>
            <a:r>
              <a:rPr lang="en-US" sz="1600" dirty="0" err="1">
                <a:solidFill>
                  <a:schemeClr val="tx1"/>
                </a:solidFill>
              </a:rPr>
              <a:t>apele</a:t>
            </a:r>
            <a:r>
              <a:rPr lang="en-US" sz="1600" dirty="0">
                <a:solidFill>
                  <a:schemeClr val="tx1"/>
                </a:solidFill>
              </a:rPr>
              <a:t> de </a:t>
            </a:r>
            <a:r>
              <a:rPr lang="en-US" sz="1600" dirty="0" err="1">
                <a:solidFill>
                  <a:schemeClr val="tx1"/>
                </a:solidFill>
              </a:rPr>
              <a:t>presiune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fără</a:t>
            </a:r>
            <a:r>
              <a:rPr lang="en-US" sz="1600" dirty="0">
                <a:solidFill>
                  <a:schemeClr val="tx1"/>
                </a:solidFill>
              </a:rPr>
              <a:t> </a:t>
            </a:r>
            <a:r>
              <a:rPr lang="en-US" sz="1600" dirty="0" err="1">
                <a:solidFill>
                  <a:schemeClr val="tx1"/>
                </a:solidFill>
              </a:rPr>
              <a:t>presiune</a:t>
            </a:r>
            <a:r>
              <a:rPr lang="en-US" sz="1600" dirty="0">
                <a:solidFill>
                  <a:schemeClr val="tx1"/>
                </a:solidFill>
              </a:rPr>
              <a:t> care, </a:t>
            </a:r>
            <a:r>
              <a:rPr lang="en-US" sz="1600" dirty="0" err="1">
                <a:solidFill>
                  <a:schemeClr val="tx1"/>
                </a:solidFill>
              </a:rPr>
              <a:t>în</a:t>
            </a:r>
            <a:r>
              <a:rPr lang="en-US" sz="1600" dirty="0">
                <a:solidFill>
                  <a:schemeClr val="tx1"/>
                </a:solidFill>
              </a:rPr>
              <a:t> </a:t>
            </a:r>
            <a:r>
              <a:rPr lang="en-US" sz="1600" dirty="0" err="1">
                <a:solidFill>
                  <a:schemeClr val="tx1"/>
                </a:solidFill>
              </a:rPr>
              <a:t>condiţii</a:t>
            </a:r>
            <a:r>
              <a:rPr lang="en-US" sz="1600" dirty="0">
                <a:solidFill>
                  <a:schemeClr val="tx1"/>
                </a:solidFill>
              </a:rPr>
              <a:t> </a:t>
            </a:r>
            <a:r>
              <a:rPr lang="en-US" sz="1600" dirty="0" err="1">
                <a:solidFill>
                  <a:schemeClr val="tx1"/>
                </a:solidFill>
              </a:rPr>
              <a:t>naturale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urma</a:t>
            </a:r>
            <a:r>
              <a:rPr lang="en-US" sz="1600" dirty="0">
                <a:solidFill>
                  <a:schemeClr val="tx1"/>
                </a:solidFill>
              </a:rPr>
              <a:t> </a:t>
            </a:r>
            <a:r>
              <a:rPr lang="en-US" sz="1600" dirty="0" err="1">
                <a:solidFill>
                  <a:schemeClr val="tx1"/>
                </a:solidFill>
              </a:rPr>
              <a:t>funcţionării</a:t>
            </a:r>
            <a:r>
              <a:rPr lang="en-US" sz="1600" dirty="0">
                <a:solidFill>
                  <a:schemeClr val="tx1"/>
                </a:solidFill>
              </a:rPr>
              <a:t>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 se </a:t>
            </a:r>
            <a:r>
              <a:rPr lang="en-US" sz="1600" dirty="0" err="1">
                <a:solidFill>
                  <a:schemeClr val="tx1"/>
                </a:solidFill>
              </a:rPr>
              <a:t>alimentează</a:t>
            </a:r>
            <a:r>
              <a:rPr lang="en-US" sz="1600" dirty="0">
                <a:solidFill>
                  <a:schemeClr val="tx1"/>
                </a:solidFill>
              </a:rPr>
              <a:t> de </a:t>
            </a:r>
            <a:r>
              <a:rPr lang="en-US" sz="1600" dirty="0" err="1">
                <a:solidFill>
                  <a:schemeClr val="tx1"/>
                </a:solidFill>
              </a:rPr>
              <a:t>pe</a:t>
            </a:r>
            <a:r>
              <a:rPr lang="en-US" sz="1600" dirty="0">
                <a:solidFill>
                  <a:schemeClr val="tx1"/>
                </a:solidFill>
              </a:rPr>
              <a:t> </a:t>
            </a:r>
            <a:r>
              <a:rPr lang="en-US" sz="1600" dirty="0" err="1">
                <a:solidFill>
                  <a:schemeClr val="tx1"/>
                </a:solidFill>
              </a:rPr>
              <a:t>teritoriul</a:t>
            </a:r>
            <a:r>
              <a:rPr lang="en-US" sz="1600" dirty="0">
                <a:solidFill>
                  <a:schemeClr val="tx1"/>
                </a:solidFill>
              </a:rPr>
              <a:t>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din </a:t>
            </a:r>
            <a:r>
              <a:rPr lang="en-US" sz="1600" dirty="0" err="1">
                <a:solidFill>
                  <a:schemeClr val="tx1"/>
                </a:solidFill>
              </a:rPr>
              <a:t>straturile</a:t>
            </a:r>
            <a:r>
              <a:rPr lang="en-US" sz="1600" dirty="0">
                <a:solidFill>
                  <a:schemeClr val="tx1"/>
                </a:solidFill>
              </a:rPr>
              <a:t> </a:t>
            </a:r>
            <a:r>
              <a:rPr lang="en-US" sz="1600" dirty="0" err="1">
                <a:solidFill>
                  <a:schemeClr val="tx1"/>
                </a:solidFill>
              </a:rPr>
              <a:t>acvifere</a:t>
            </a:r>
            <a:r>
              <a:rPr lang="en-US" sz="1600" dirty="0">
                <a:solidFill>
                  <a:schemeClr val="tx1"/>
                </a:solidFill>
              </a:rPr>
              <a:t> </a:t>
            </a:r>
            <a:r>
              <a:rPr lang="en-US" sz="1600" dirty="0" err="1">
                <a:solidFill>
                  <a:schemeClr val="tx1"/>
                </a:solidFill>
              </a:rPr>
              <a:t>superficiale</a:t>
            </a:r>
            <a:r>
              <a:rPr lang="en-US" sz="1600" dirty="0">
                <a:solidFill>
                  <a:schemeClr val="tx1"/>
                </a:solidFill>
              </a:rPr>
              <a:t> </a:t>
            </a:r>
            <a:r>
              <a:rPr lang="en-US" sz="1600" dirty="0" err="1">
                <a:solidFill>
                  <a:schemeClr val="tx1"/>
                </a:solidFill>
              </a:rPr>
              <a:t>insuficient</a:t>
            </a:r>
            <a:r>
              <a:rPr lang="en-US" sz="1600" dirty="0">
                <a:solidFill>
                  <a:schemeClr val="tx1"/>
                </a:solidFill>
              </a:rPr>
              <a:t> </a:t>
            </a:r>
            <a:r>
              <a:rPr lang="en-US" sz="1600" dirty="0" err="1">
                <a:solidFill>
                  <a:schemeClr val="tx1"/>
                </a:solidFill>
              </a:rPr>
              <a:t>protejate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ferestre</a:t>
            </a:r>
            <a:r>
              <a:rPr lang="en-US" sz="1600" dirty="0">
                <a:solidFill>
                  <a:schemeClr val="tx1"/>
                </a:solidFill>
              </a:rPr>
              <a:t> </a:t>
            </a:r>
            <a:r>
              <a:rPr lang="en-US" sz="1600" dirty="0" err="1">
                <a:solidFill>
                  <a:schemeClr val="tx1"/>
                </a:solidFill>
              </a:rPr>
              <a:t>hidrogeologice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roci</a:t>
            </a:r>
            <a:r>
              <a:rPr lang="en-US" sz="1600" dirty="0">
                <a:solidFill>
                  <a:schemeClr val="tx1"/>
                </a:solidFill>
              </a:rPr>
              <a:t> </a:t>
            </a:r>
            <a:r>
              <a:rPr lang="en-US" sz="1600" dirty="0" err="1">
                <a:solidFill>
                  <a:schemeClr val="tx1"/>
                </a:solidFill>
              </a:rPr>
              <a:t>permeabile</a:t>
            </a:r>
            <a:r>
              <a:rPr lang="en-US" sz="1600" dirty="0">
                <a:solidFill>
                  <a:schemeClr val="tx1"/>
                </a:solidFill>
              </a:rPr>
              <a:t> ale </a:t>
            </a:r>
            <a:r>
              <a:rPr lang="en-US" sz="1600" dirty="0" err="1">
                <a:solidFill>
                  <a:schemeClr val="tx1"/>
                </a:solidFill>
              </a:rPr>
              <a:t>învelişului</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din </a:t>
            </a:r>
            <a:r>
              <a:rPr lang="en-US" sz="1600" dirty="0" err="1">
                <a:solidFill>
                  <a:schemeClr val="tx1"/>
                </a:solidFill>
              </a:rPr>
              <a:t>rîuri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bazine</a:t>
            </a:r>
            <a:r>
              <a:rPr lang="en-US" sz="1600" dirty="0">
                <a:solidFill>
                  <a:schemeClr val="tx1"/>
                </a:solidFill>
              </a:rPr>
              <a:t> </a:t>
            </a:r>
            <a:r>
              <a:rPr lang="en-US" sz="1600" dirty="0" err="1">
                <a:solidFill>
                  <a:schemeClr val="tx1"/>
                </a:solidFill>
              </a:rPr>
              <a:t>acvatice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conexiunii</a:t>
            </a:r>
            <a:r>
              <a:rPr lang="en-US" sz="1600" dirty="0">
                <a:solidFill>
                  <a:schemeClr val="tx1"/>
                </a:solidFill>
              </a:rPr>
              <a:t> </a:t>
            </a:r>
            <a:r>
              <a:rPr lang="en-US" sz="1600" dirty="0" err="1">
                <a:solidFill>
                  <a:schemeClr val="tx1"/>
                </a:solidFill>
              </a:rPr>
              <a:t>hidraulice</a:t>
            </a:r>
            <a:r>
              <a:rPr lang="en-US" sz="1600" dirty="0">
                <a:solidFill>
                  <a:schemeClr val="tx1"/>
                </a:solidFill>
              </a:rPr>
              <a:t> </a:t>
            </a:r>
            <a:r>
              <a:rPr lang="en-US" sz="1600" dirty="0" err="1">
                <a:solidFill>
                  <a:schemeClr val="tx1"/>
                </a:solidFill>
              </a:rPr>
              <a:t>directe</a:t>
            </a:r>
            <a:r>
              <a:rPr lang="en-US" sz="1600" dirty="0">
                <a:solidFill>
                  <a:schemeClr val="tx1"/>
                </a:solidFill>
              </a:rPr>
              <a:t>.</a:t>
            </a:r>
            <a:br>
              <a:rPr lang="en-US" sz="1600" dirty="0">
                <a:solidFill>
                  <a:schemeClr val="tx1"/>
                </a:solidFill>
              </a:rPr>
            </a:br>
            <a:r>
              <a:rPr lang="en-US" sz="1600" dirty="0">
                <a:solidFill>
                  <a:schemeClr val="tx1"/>
                </a:solidFill>
              </a:rPr>
              <a:t/>
            </a:r>
            <a:br>
              <a:rPr lang="en-US" sz="1600" dirty="0">
                <a:solidFill>
                  <a:schemeClr val="tx1"/>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60638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625783"/>
            <a:ext cx="8839199" cy="4955217"/>
          </a:xfrm>
        </p:spPr>
        <p:txBody>
          <a:bodyPr/>
          <a:lstStyle/>
          <a:p>
            <a:r>
              <a:rPr lang="en-US" sz="1600" dirty="0">
                <a:solidFill>
                  <a:schemeClr val="tx1"/>
                </a:solidFill>
              </a:rPr>
              <a:t>         17. </a:t>
            </a:r>
            <a:r>
              <a:rPr lang="en-US" sz="1600" dirty="0" err="1">
                <a:solidFill>
                  <a:schemeClr val="tx1"/>
                </a:solidFill>
              </a:rPr>
              <a:t>Pentru</a:t>
            </a:r>
            <a:r>
              <a:rPr lang="en-US" sz="1600" dirty="0">
                <a:solidFill>
                  <a:schemeClr val="tx1"/>
                </a:solidFill>
              </a:rPr>
              <a:t> </a:t>
            </a:r>
            <a:r>
              <a:rPr lang="en-US" sz="1600" dirty="0" err="1">
                <a:solidFill>
                  <a:schemeClr val="tx1"/>
                </a:solidFill>
              </a:rPr>
              <a:t>prizele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reîncărcării</a:t>
            </a:r>
            <a:r>
              <a:rPr lang="en-US" sz="1600" dirty="0">
                <a:solidFill>
                  <a:schemeClr val="tx1"/>
                </a:solidFill>
              </a:rPr>
              <a:t> </a:t>
            </a:r>
            <a:r>
              <a:rPr lang="en-US" sz="1600" dirty="0" err="1">
                <a:solidFill>
                  <a:schemeClr val="tx1"/>
                </a:solidFill>
              </a:rPr>
              <a:t>artificiale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perimetrul</a:t>
            </a:r>
            <a:r>
              <a:rPr lang="en-US" sz="1600" dirty="0">
                <a:solidFill>
                  <a:schemeClr val="tx1"/>
                </a:solidFill>
              </a:rPr>
              <a:t> I </a:t>
            </a:r>
            <a:r>
              <a:rPr lang="en-US" sz="1600" dirty="0" err="1">
                <a:solidFill>
                  <a:schemeClr val="tx1"/>
                </a:solidFill>
              </a:rPr>
              <a:t>este</a:t>
            </a:r>
            <a:r>
              <a:rPr lang="en-US" sz="1600" dirty="0">
                <a:solidFill>
                  <a:schemeClr val="tx1"/>
                </a:solidFill>
              </a:rPr>
              <a:t> </a:t>
            </a:r>
            <a:r>
              <a:rPr lang="en-US" sz="1600" dirty="0" err="1">
                <a:solidFill>
                  <a:schemeClr val="tx1"/>
                </a:solidFill>
              </a:rPr>
              <a:t>stabilit</a:t>
            </a:r>
            <a:r>
              <a:rPr lang="en-US" sz="1600" dirty="0">
                <a:solidFill>
                  <a:schemeClr val="tx1"/>
                </a:solidFill>
              </a:rPr>
              <a:t> ca </a:t>
            </a:r>
            <a:r>
              <a:rPr lang="en-US" sz="1600" dirty="0" err="1">
                <a:solidFill>
                  <a:schemeClr val="tx1"/>
                </a:solidFill>
              </a:rPr>
              <a:t>şi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sursele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subterane</a:t>
            </a:r>
            <a:r>
              <a:rPr lang="en-US" sz="1600" dirty="0">
                <a:solidFill>
                  <a:schemeClr val="tx1"/>
                </a:solidFill>
              </a:rPr>
              <a:t> slab </a:t>
            </a:r>
            <a:r>
              <a:rPr lang="en-US" sz="1600" dirty="0" err="1">
                <a:solidFill>
                  <a:schemeClr val="tx1"/>
                </a:solidFill>
              </a:rPr>
              <a:t>protejate</a:t>
            </a:r>
            <a:r>
              <a:rPr lang="en-US" sz="1600" dirty="0">
                <a:solidFill>
                  <a:schemeClr val="tx1"/>
                </a:solidFill>
              </a:rPr>
              <a:t> la o </a:t>
            </a:r>
            <a:r>
              <a:rPr lang="en-US" sz="1600" dirty="0" err="1">
                <a:solidFill>
                  <a:schemeClr val="tx1"/>
                </a:solidFill>
              </a:rPr>
              <a:t>distanţă</a:t>
            </a:r>
            <a:r>
              <a:rPr lang="en-US" sz="1600" dirty="0">
                <a:solidFill>
                  <a:schemeClr val="tx1"/>
                </a:solidFill>
              </a:rPr>
              <a:t> de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50 m de la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100 m de la </a:t>
            </a:r>
            <a:r>
              <a:rPr lang="en-US" sz="1600" dirty="0" err="1">
                <a:solidFill>
                  <a:schemeClr val="tx1"/>
                </a:solidFill>
              </a:rPr>
              <a:t>instalaţiile</a:t>
            </a:r>
            <a:r>
              <a:rPr lang="en-US" sz="1600" dirty="0">
                <a:solidFill>
                  <a:schemeClr val="tx1"/>
                </a:solidFill>
              </a:rPr>
              <a:t> de </a:t>
            </a:r>
            <a:r>
              <a:rPr lang="en-US" sz="1600" dirty="0" err="1">
                <a:solidFill>
                  <a:schemeClr val="tx1"/>
                </a:solidFill>
              </a:rPr>
              <a:t>infiltrare</a:t>
            </a:r>
            <a:r>
              <a:rPr lang="en-US" sz="1600" dirty="0">
                <a:solidFill>
                  <a:schemeClr val="tx1"/>
                </a:solidFill>
              </a:rPr>
              <a:t> (piscine, </a:t>
            </a:r>
            <a:r>
              <a:rPr lang="en-US" sz="1600" dirty="0" err="1">
                <a:solidFill>
                  <a:schemeClr val="tx1"/>
                </a:solidFill>
              </a:rPr>
              <a:t>canale</a:t>
            </a:r>
            <a:r>
              <a:rPr lang="en-US" sz="1600" dirty="0">
                <a:solidFill>
                  <a:schemeClr val="tx1"/>
                </a:solidFill>
              </a:rPr>
              <a:t> etc.).</a:t>
            </a:r>
            <a:br>
              <a:rPr lang="en-US" sz="1600" dirty="0">
                <a:solidFill>
                  <a:schemeClr val="tx1"/>
                </a:solidFill>
              </a:rPr>
            </a:br>
            <a:r>
              <a:rPr lang="en-US" sz="1600" dirty="0">
                <a:solidFill>
                  <a:schemeClr val="tx1"/>
                </a:solidFill>
              </a:rPr>
              <a:t>    18. La </a:t>
            </a:r>
            <a:r>
              <a:rPr lang="en-US" sz="1600" dirty="0" err="1">
                <a:solidFill>
                  <a:schemeClr val="tx1"/>
                </a:solidFill>
              </a:rPr>
              <a:t>stabilirea</a:t>
            </a:r>
            <a:r>
              <a:rPr lang="en-US" sz="1600" dirty="0">
                <a:solidFill>
                  <a:schemeClr val="tx1"/>
                </a:solidFill>
              </a:rPr>
              <a:t> </a:t>
            </a:r>
            <a:r>
              <a:rPr lang="en-US" sz="1600" dirty="0" err="1">
                <a:solidFill>
                  <a:schemeClr val="tx1"/>
                </a:solidFill>
              </a:rPr>
              <a:t>perimetrelor</a:t>
            </a:r>
            <a:r>
              <a:rPr lang="en-US" sz="1600" dirty="0">
                <a:solidFill>
                  <a:schemeClr val="tx1"/>
                </a:solidFill>
              </a:rPr>
              <a:t> II </a:t>
            </a:r>
            <a:r>
              <a:rPr lang="en-US" sz="1600" dirty="0" err="1">
                <a:solidFill>
                  <a:schemeClr val="tx1"/>
                </a:solidFill>
              </a:rPr>
              <a:t>şi</a:t>
            </a:r>
            <a:r>
              <a:rPr lang="en-US" sz="1600" dirty="0">
                <a:solidFill>
                  <a:schemeClr val="tx1"/>
                </a:solidFill>
              </a:rPr>
              <a:t> III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se </a:t>
            </a:r>
            <a:r>
              <a:rPr lang="en-US" sz="1600" dirty="0" err="1">
                <a:solidFill>
                  <a:schemeClr val="tx1"/>
                </a:solidFill>
              </a:rPr>
              <a:t>ţină</a:t>
            </a:r>
            <a:r>
              <a:rPr lang="en-US" sz="1600" dirty="0">
                <a:solidFill>
                  <a:schemeClr val="tx1"/>
                </a:solidFill>
              </a:rPr>
              <a:t> </a:t>
            </a:r>
            <a:r>
              <a:rPr lang="en-US" sz="1600" dirty="0" err="1">
                <a:solidFill>
                  <a:schemeClr val="tx1"/>
                </a:solidFill>
              </a:rPr>
              <a:t>cont</a:t>
            </a:r>
            <a:r>
              <a:rPr lang="en-US" sz="1600" dirty="0">
                <a:solidFill>
                  <a:schemeClr val="tx1"/>
                </a:solidFill>
              </a:rPr>
              <a:t> de </a:t>
            </a:r>
            <a:r>
              <a:rPr lang="en-US" sz="1600" dirty="0" err="1">
                <a:solidFill>
                  <a:schemeClr val="tx1"/>
                </a:solidFill>
              </a:rPr>
              <a:t>faptul</a:t>
            </a:r>
            <a:r>
              <a:rPr lang="en-US" sz="1600" dirty="0">
                <a:solidFill>
                  <a:schemeClr val="tx1"/>
                </a:solidFill>
              </a:rPr>
              <a:t> </a:t>
            </a:r>
            <a:r>
              <a:rPr lang="en-US" sz="1600" dirty="0" err="1">
                <a:solidFill>
                  <a:schemeClr val="tx1"/>
                </a:solidFill>
              </a:rPr>
              <a:t>că</a:t>
            </a:r>
            <a:r>
              <a:rPr lang="en-US" sz="1600" dirty="0">
                <a:solidFill>
                  <a:schemeClr val="tx1"/>
                </a:solidFill>
              </a:rPr>
              <a:t> </a:t>
            </a:r>
            <a:r>
              <a:rPr lang="en-US" sz="1600" dirty="0" err="1">
                <a:solidFill>
                  <a:schemeClr val="tx1"/>
                </a:solidFill>
              </a:rPr>
              <a:t>refluxul</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subterană</a:t>
            </a:r>
            <a:r>
              <a:rPr lang="en-US" sz="1600" dirty="0">
                <a:solidFill>
                  <a:schemeClr val="tx1"/>
                </a:solidFill>
              </a:rPr>
              <a:t> din </a:t>
            </a:r>
            <a:r>
              <a:rPr lang="en-US" sz="1600" dirty="0" err="1">
                <a:solidFill>
                  <a:schemeClr val="tx1"/>
                </a:solidFill>
              </a:rPr>
              <a:t>acvifer</a:t>
            </a:r>
            <a:r>
              <a:rPr lang="en-US" sz="1600" dirty="0">
                <a:solidFill>
                  <a:schemeClr val="tx1"/>
                </a:solidFill>
              </a:rPr>
              <a:t> are </a:t>
            </a:r>
            <a:r>
              <a:rPr lang="en-US" sz="1600" dirty="0" err="1">
                <a:solidFill>
                  <a:schemeClr val="tx1"/>
                </a:solidFill>
              </a:rPr>
              <a:t>loc</a:t>
            </a:r>
            <a:r>
              <a:rPr lang="en-US" sz="1600" dirty="0">
                <a:solidFill>
                  <a:schemeClr val="tx1"/>
                </a:solidFill>
              </a:rPr>
              <a:t> </a:t>
            </a:r>
            <a:r>
              <a:rPr lang="en-US" sz="1600" dirty="0" err="1">
                <a:solidFill>
                  <a:schemeClr val="tx1"/>
                </a:solidFill>
              </a:rPr>
              <a:t>numai</a:t>
            </a:r>
            <a:r>
              <a:rPr lang="en-US" sz="1600" dirty="0">
                <a:solidFill>
                  <a:schemeClr val="tx1"/>
                </a:solidFill>
              </a:rPr>
              <a:t> din zona de </a:t>
            </a:r>
            <a:r>
              <a:rPr lang="en-US" sz="1600" dirty="0" err="1">
                <a:solidFill>
                  <a:schemeClr val="tx1"/>
                </a:solidFill>
              </a:rPr>
              <a:t>alimentare</a:t>
            </a:r>
            <a:r>
              <a:rPr lang="en-US" sz="1600" dirty="0">
                <a:solidFill>
                  <a:schemeClr val="tx1"/>
                </a:solidFill>
              </a:rPr>
              <a:t> a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 forma </a:t>
            </a:r>
            <a:r>
              <a:rPr lang="en-US" sz="1600" dirty="0" err="1">
                <a:solidFill>
                  <a:schemeClr val="tx1"/>
                </a:solidFill>
              </a:rPr>
              <a:t>şi</a:t>
            </a:r>
            <a:r>
              <a:rPr lang="en-US" sz="1600" dirty="0">
                <a:solidFill>
                  <a:schemeClr val="tx1"/>
                </a:solidFill>
              </a:rPr>
              <a:t> </a:t>
            </a:r>
            <a:r>
              <a:rPr lang="en-US" sz="1600" dirty="0" err="1">
                <a:solidFill>
                  <a:schemeClr val="tx1"/>
                </a:solidFill>
              </a:rPr>
              <a:t>dimensiunile</a:t>
            </a:r>
            <a:r>
              <a:rPr lang="en-US" sz="1600" dirty="0">
                <a:solidFill>
                  <a:schemeClr val="tx1"/>
                </a:solidFill>
              </a:rPr>
              <a:t> </a:t>
            </a:r>
            <a:r>
              <a:rPr lang="en-US" sz="1600" dirty="0" err="1">
                <a:solidFill>
                  <a:schemeClr val="tx1"/>
                </a:solidFill>
              </a:rPr>
              <a:t>căreia</a:t>
            </a:r>
            <a:r>
              <a:rPr lang="en-US" sz="1600" dirty="0">
                <a:solidFill>
                  <a:schemeClr val="tx1"/>
                </a:solidFill>
              </a:rPr>
              <a:t> </a:t>
            </a:r>
            <a:r>
              <a:rPr lang="en-US" sz="1600" dirty="0" err="1">
                <a:solidFill>
                  <a:schemeClr val="tx1"/>
                </a:solidFill>
              </a:rPr>
              <a:t>depind</a:t>
            </a:r>
            <a:r>
              <a:rPr lang="en-US" sz="1600" dirty="0">
                <a:solidFill>
                  <a:schemeClr val="tx1"/>
                </a:solidFill>
              </a:rPr>
              <a:t> de </a:t>
            </a:r>
            <a:r>
              <a:rPr lang="en-US" sz="1600" dirty="0" err="1">
                <a:solidFill>
                  <a:schemeClr val="tx1"/>
                </a:solidFill>
              </a:rPr>
              <a:t>tipul</a:t>
            </a:r>
            <a:r>
              <a:rPr lang="en-US" sz="1600" dirty="0">
                <a:solidFill>
                  <a:schemeClr val="tx1"/>
                </a:solidFill>
              </a:rPr>
              <a:t>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sonde</a:t>
            </a:r>
            <a:r>
              <a:rPr lang="en-US" sz="1600" dirty="0">
                <a:solidFill>
                  <a:schemeClr val="tx1"/>
                </a:solidFill>
              </a:rPr>
              <a:t> </a:t>
            </a:r>
            <a:r>
              <a:rPr lang="en-US" sz="1600" dirty="0" err="1">
                <a:solidFill>
                  <a:schemeClr val="tx1"/>
                </a:solidFill>
              </a:rPr>
              <a:t>individuale</a:t>
            </a:r>
            <a:r>
              <a:rPr lang="en-US" sz="1600" dirty="0">
                <a:solidFill>
                  <a:schemeClr val="tx1"/>
                </a:solidFill>
              </a:rPr>
              <a:t>, </a:t>
            </a:r>
            <a:r>
              <a:rPr lang="en-US" sz="1600" dirty="0" err="1">
                <a:solidFill>
                  <a:schemeClr val="tx1"/>
                </a:solidFill>
              </a:rPr>
              <a:t>grup</a:t>
            </a:r>
            <a:r>
              <a:rPr lang="en-US" sz="1600" dirty="0">
                <a:solidFill>
                  <a:schemeClr val="tx1"/>
                </a:solidFill>
              </a:rPr>
              <a:t> de </a:t>
            </a:r>
            <a:r>
              <a:rPr lang="en-US" sz="1600" dirty="0" err="1">
                <a:solidFill>
                  <a:schemeClr val="tx1"/>
                </a:solidFill>
              </a:rPr>
              <a:t>sonde</a:t>
            </a:r>
            <a:r>
              <a:rPr lang="en-US" sz="1600" dirty="0">
                <a:solidFill>
                  <a:schemeClr val="tx1"/>
                </a:solidFill>
              </a:rPr>
              <a:t>, o </a:t>
            </a:r>
            <a:r>
              <a:rPr lang="en-US" sz="1600" dirty="0" err="1">
                <a:solidFill>
                  <a:schemeClr val="tx1"/>
                </a:solidFill>
              </a:rPr>
              <a:t>serie</a:t>
            </a:r>
            <a:r>
              <a:rPr lang="en-US" sz="1600" dirty="0">
                <a:solidFill>
                  <a:schemeClr val="tx1"/>
                </a:solidFill>
              </a:rPr>
              <a:t> de </a:t>
            </a:r>
            <a:r>
              <a:rPr lang="en-US" sz="1600" dirty="0" err="1">
                <a:solidFill>
                  <a:schemeClr val="tx1"/>
                </a:solidFill>
              </a:rPr>
              <a:t>sonde</a:t>
            </a:r>
            <a:r>
              <a:rPr lang="en-US" sz="1600" dirty="0">
                <a:solidFill>
                  <a:schemeClr val="tx1"/>
                </a:solidFill>
              </a:rPr>
              <a:t> </a:t>
            </a:r>
            <a:r>
              <a:rPr lang="en-US" sz="1600" dirty="0" err="1">
                <a:solidFill>
                  <a:schemeClr val="tx1"/>
                </a:solidFill>
              </a:rPr>
              <a:t>amplasate</a:t>
            </a:r>
            <a:r>
              <a:rPr lang="en-US" sz="1600" dirty="0">
                <a:solidFill>
                  <a:schemeClr val="tx1"/>
                </a:solidFill>
              </a:rPr>
              <a:t> </a:t>
            </a:r>
            <a:r>
              <a:rPr lang="en-US" sz="1600" dirty="0" err="1">
                <a:solidFill>
                  <a:schemeClr val="tx1"/>
                </a:solidFill>
              </a:rPr>
              <a:t>liniar</a:t>
            </a:r>
            <a:r>
              <a:rPr lang="en-US" sz="1600" dirty="0">
                <a:solidFill>
                  <a:schemeClr val="tx1"/>
                </a:solidFill>
              </a:rPr>
              <a:t>, </a:t>
            </a:r>
            <a:r>
              <a:rPr lang="en-US" sz="1600" dirty="0" err="1">
                <a:solidFill>
                  <a:schemeClr val="tx1"/>
                </a:solidFill>
              </a:rPr>
              <a:t>drenaje</a:t>
            </a:r>
            <a:r>
              <a:rPr lang="en-US" sz="1600" dirty="0">
                <a:solidFill>
                  <a:schemeClr val="tx1"/>
                </a:solidFill>
              </a:rPr>
              <a:t> </a:t>
            </a:r>
            <a:r>
              <a:rPr lang="en-US" sz="1600" dirty="0" err="1">
                <a:solidFill>
                  <a:schemeClr val="tx1"/>
                </a:solidFill>
              </a:rPr>
              <a:t>orizontale</a:t>
            </a:r>
            <a:r>
              <a:rPr lang="en-US" sz="1600" dirty="0">
                <a:solidFill>
                  <a:schemeClr val="tx1"/>
                </a:solidFill>
              </a:rPr>
              <a:t> </a:t>
            </a:r>
            <a:r>
              <a:rPr lang="en-US" sz="1600" dirty="0" err="1">
                <a:solidFill>
                  <a:schemeClr val="tx1"/>
                </a:solidFill>
              </a:rPr>
              <a:t>etc</a:t>
            </a:r>
            <a:r>
              <a:rPr lang="en-US" sz="1600" dirty="0">
                <a:solidFill>
                  <a:schemeClr val="tx1"/>
                </a:solidFill>
              </a:rPr>
              <a:t>), de </a:t>
            </a:r>
            <a:r>
              <a:rPr lang="en-US" sz="1600" dirty="0" err="1">
                <a:solidFill>
                  <a:schemeClr val="tx1"/>
                </a:solidFill>
              </a:rPr>
              <a:t>capacitatea</a:t>
            </a:r>
            <a:r>
              <a:rPr lang="en-US" sz="1600" dirty="0">
                <a:solidFill>
                  <a:schemeClr val="tx1"/>
                </a:solidFill>
              </a:rPr>
              <a:t>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debitul</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scăderea</a:t>
            </a:r>
            <a:r>
              <a:rPr lang="en-US" sz="1600" dirty="0">
                <a:solidFill>
                  <a:schemeClr val="tx1"/>
                </a:solidFill>
              </a:rPr>
              <a:t> </a:t>
            </a:r>
            <a:r>
              <a:rPr lang="en-US" sz="1600" dirty="0" err="1">
                <a:solidFill>
                  <a:schemeClr val="tx1"/>
                </a:solidFill>
              </a:rPr>
              <a:t>nivelului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caracteristicile</a:t>
            </a:r>
            <a:r>
              <a:rPr lang="en-US" sz="1600" dirty="0">
                <a:solidFill>
                  <a:schemeClr val="tx1"/>
                </a:solidFill>
              </a:rPr>
              <a:t> </a:t>
            </a:r>
            <a:r>
              <a:rPr lang="en-US" sz="1600" dirty="0" err="1">
                <a:solidFill>
                  <a:schemeClr val="tx1"/>
                </a:solidFill>
              </a:rPr>
              <a:t>hidrologice</a:t>
            </a:r>
            <a:r>
              <a:rPr lang="en-US" sz="1600" dirty="0">
                <a:solidFill>
                  <a:schemeClr val="tx1"/>
                </a:solidFill>
              </a:rPr>
              <a:t> ale </a:t>
            </a:r>
            <a:r>
              <a:rPr lang="en-US" sz="1600" dirty="0" err="1">
                <a:solidFill>
                  <a:schemeClr val="tx1"/>
                </a:solidFill>
              </a:rPr>
              <a:t>acviferului</a:t>
            </a:r>
            <a:r>
              <a:rPr lang="en-US" sz="1600" dirty="0">
                <a:solidFill>
                  <a:schemeClr val="tx1"/>
                </a:solidFill>
              </a:rPr>
              <a:t>, </a:t>
            </a:r>
            <a:r>
              <a:rPr lang="en-US" sz="1600" dirty="0" err="1">
                <a:solidFill>
                  <a:schemeClr val="tx1"/>
                </a:solidFill>
              </a:rPr>
              <a:t>condiţiile</a:t>
            </a:r>
            <a:r>
              <a:rPr lang="en-US" sz="1600" dirty="0">
                <a:solidFill>
                  <a:schemeClr val="tx1"/>
                </a:solidFill>
              </a:rPr>
              <a:t> de </a:t>
            </a:r>
            <a:r>
              <a:rPr lang="en-US" sz="1600" dirty="0" err="1">
                <a:solidFill>
                  <a:schemeClr val="tx1"/>
                </a:solidFill>
              </a:rPr>
              <a:t>alimentare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drenaj</a:t>
            </a:r>
            <a:r>
              <a:rPr lang="en-US" sz="1600" dirty="0">
                <a:solidFill>
                  <a:schemeClr val="tx1"/>
                </a:solidFill>
              </a:rPr>
              <a:t>.</a:t>
            </a:r>
            <a:br>
              <a:rPr lang="en-US" sz="1600" dirty="0">
                <a:solidFill>
                  <a:schemeClr val="tx1"/>
                </a:solidFill>
              </a:rPr>
            </a:br>
            <a:r>
              <a:rPr lang="en-US" sz="1600" dirty="0">
                <a:solidFill>
                  <a:schemeClr val="tx1"/>
                </a:solidFill>
              </a:rPr>
              <a:t>    19. </a:t>
            </a:r>
            <a:r>
              <a:rPr lang="en-US" sz="1600" dirty="0" err="1">
                <a:solidFill>
                  <a:schemeClr val="tx1"/>
                </a:solidFill>
              </a:rPr>
              <a:t>Perimetrul</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se </a:t>
            </a:r>
            <a:r>
              <a:rPr lang="en-US" sz="1600" dirty="0" err="1">
                <a:solidFill>
                  <a:schemeClr val="tx1"/>
                </a:solidFill>
              </a:rPr>
              <a:t>determină</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calcule</a:t>
            </a:r>
            <a:r>
              <a:rPr lang="en-US" sz="1600" dirty="0">
                <a:solidFill>
                  <a:schemeClr val="tx1"/>
                </a:solidFill>
              </a:rPr>
              <a:t> </a:t>
            </a:r>
            <a:r>
              <a:rPr lang="en-US" sz="1600" dirty="0" err="1">
                <a:solidFill>
                  <a:schemeClr val="tx1"/>
                </a:solidFill>
              </a:rPr>
              <a:t>hidrodinamice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condiţiilor</a:t>
            </a:r>
            <a:r>
              <a:rPr lang="en-US" sz="1600" dirty="0">
                <a:solidFill>
                  <a:schemeClr val="tx1"/>
                </a:solidFill>
              </a:rPr>
              <a:t> </a:t>
            </a:r>
            <a:r>
              <a:rPr lang="en-US" sz="1600" dirty="0" err="1">
                <a:solidFill>
                  <a:schemeClr val="tx1"/>
                </a:solidFill>
              </a:rPr>
              <a:t>în</a:t>
            </a:r>
            <a:r>
              <a:rPr lang="en-US" sz="1600" dirty="0">
                <a:solidFill>
                  <a:schemeClr val="tx1"/>
                </a:solidFill>
              </a:rPr>
              <a:t> care </a:t>
            </a:r>
            <a:r>
              <a:rPr lang="en-US" sz="1600" dirty="0" err="1">
                <a:solidFill>
                  <a:schemeClr val="tx1"/>
                </a:solidFill>
              </a:rPr>
              <a:t>poluarea</a:t>
            </a:r>
            <a:r>
              <a:rPr lang="en-US" sz="1600" dirty="0">
                <a:solidFill>
                  <a:schemeClr val="tx1"/>
                </a:solidFill>
              </a:rPr>
              <a:t> </a:t>
            </a:r>
            <a:r>
              <a:rPr lang="en-US" sz="1600" dirty="0" err="1">
                <a:solidFill>
                  <a:schemeClr val="tx1"/>
                </a:solidFill>
              </a:rPr>
              <a:t>microbiană</a:t>
            </a:r>
            <a:r>
              <a:rPr lang="en-US" sz="1600" dirty="0">
                <a:solidFill>
                  <a:schemeClr val="tx1"/>
                </a:solidFill>
              </a:rPr>
              <a:t> care </a:t>
            </a:r>
            <a:r>
              <a:rPr lang="en-US" sz="1600" dirty="0" err="1">
                <a:solidFill>
                  <a:schemeClr val="tx1"/>
                </a:solidFill>
              </a:rPr>
              <a:t>intră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acvifer</a:t>
            </a:r>
            <a:r>
              <a:rPr lang="en-US" sz="1600" dirty="0">
                <a:solidFill>
                  <a:schemeClr val="tx1"/>
                </a:solidFill>
              </a:rPr>
              <a:t> din </a:t>
            </a:r>
            <a:r>
              <a:rPr lang="en-US" sz="1600" dirty="0" err="1">
                <a:solidFill>
                  <a:schemeClr val="tx1"/>
                </a:solidFill>
              </a:rPr>
              <a:t>afara</a:t>
            </a:r>
            <a:r>
              <a:rPr lang="en-US" sz="1600" dirty="0">
                <a:solidFill>
                  <a:schemeClr val="tx1"/>
                </a:solidFill>
              </a:rPr>
              <a:t> </a:t>
            </a:r>
            <a:r>
              <a:rPr lang="en-US" sz="1600" dirty="0" err="1">
                <a:solidFill>
                  <a:schemeClr val="tx1"/>
                </a:solidFill>
              </a:rPr>
              <a:t>hotarului</a:t>
            </a:r>
            <a:r>
              <a:rPr lang="en-US" sz="1600" dirty="0">
                <a:solidFill>
                  <a:schemeClr val="tx1"/>
                </a:solidFill>
              </a:rPr>
              <a:t> </a:t>
            </a:r>
            <a:r>
              <a:rPr lang="en-US" sz="1600" dirty="0" err="1">
                <a:solidFill>
                  <a:schemeClr val="tx1"/>
                </a:solidFill>
              </a:rPr>
              <a:t>acestuia</a:t>
            </a:r>
            <a:r>
              <a:rPr lang="en-US" sz="1600" dirty="0">
                <a:solidFill>
                  <a:schemeClr val="tx1"/>
                </a:solidFill>
              </a:rPr>
              <a:t> nu </a:t>
            </a:r>
            <a:r>
              <a:rPr lang="en-US" sz="1600" dirty="0" err="1">
                <a:solidFill>
                  <a:schemeClr val="tx1"/>
                </a:solidFill>
              </a:rPr>
              <a:t>ajunge</a:t>
            </a:r>
            <a:r>
              <a:rPr lang="en-US" sz="1600" dirty="0">
                <a:solidFill>
                  <a:schemeClr val="tx1"/>
                </a:solidFill>
              </a:rPr>
              <a:t> la </a:t>
            </a:r>
            <a:r>
              <a:rPr lang="en-US" sz="1600" dirty="0" err="1">
                <a:solidFill>
                  <a:schemeClr val="tx1"/>
                </a:solidFill>
              </a:rPr>
              <a:t>priză</a:t>
            </a:r>
            <a:r>
              <a:rPr lang="en-US" sz="1600" dirty="0">
                <a:solidFill>
                  <a:schemeClr val="tx1"/>
                </a:solidFill>
              </a:rPr>
              <a:t>.</a:t>
            </a:r>
            <a:br>
              <a:rPr lang="en-US" sz="1600" dirty="0">
                <a:solidFill>
                  <a:schemeClr val="tx1"/>
                </a:solidFill>
              </a:rPr>
            </a:br>
            <a:r>
              <a:rPr lang="en-US" sz="1600" dirty="0">
                <a:solidFill>
                  <a:schemeClr val="tx1"/>
                </a:solidFill>
              </a:rPr>
              <a:t>    20. </a:t>
            </a:r>
            <a:r>
              <a:rPr lang="en-US" sz="1600" dirty="0" err="1">
                <a:solidFill>
                  <a:schemeClr val="tx1"/>
                </a:solidFill>
              </a:rPr>
              <a:t>Parametrul</a:t>
            </a:r>
            <a:r>
              <a:rPr lang="en-US" sz="1600" dirty="0">
                <a:solidFill>
                  <a:schemeClr val="tx1"/>
                </a:solidFill>
              </a:rPr>
              <a:t> principal de </a:t>
            </a:r>
            <a:r>
              <a:rPr lang="en-US" sz="1600" dirty="0" err="1">
                <a:solidFill>
                  <a:schemeClr val="tx1"/>
                </a:solidFill>
              </a:rPr>
              <a:t>poluare</a:t>
            </a:r>
            <a:r>
              <a:rPr lang="en-US" sz="1600" dirty="0">
                <a:solidFill>
                  <a:schemeClr val="tx1"/>
                </a:solidFill>
              </a:rPr>
              <a:t> </a:t>
            </a:r>
            <a:r>
              <a:rPr lang="en-US" sz="1600" dirty="0" err="1">
                <a:solidFill>
                  <a:schemeClr val="tx1"/>
                </a:solidFill>
              </a:rPr>
              <a:t>microbiană</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determină</a:t>
            </a:r>
            <a:r>
              <a:rPr lang="en-US" sz="1600" dirty="0">
                <a:solidFill>
                  <a:schemeClr val="tx1"/>
                </a:solidFill>
              </a:rPr>
              <a:t> </a:t>
            </a:r>
            <a:r>
              <a:rPr lang="en-US" sz="1600" dirty="0" err="1">
                <a:solidFill>
                  <a:schemeClr val="tx1"/>
                </a:solidFill>
              </a:rPr>
              <a:t>distanţa</a:t>
            </a:r>
            <a:r>
              <a:rPr lang="en-US" sz="1600" dirty="0">
                <a:solidFill>
                  <a:schemeClr val="tx1"/>
                </a:solidFill>
              </a:rPr>
              <a:t> de la </a:t>
            </a:r>
            <a:r>
              <a:rPr lang="en-US" sz="1600" dirty="0" err="1">
                <a:solidFill>
                  <a:schemeClr val="tx1"/>
                </a:solidFill>
              </a:rPr>
              <a:t>perimetrul</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pînă</a:t>
            </a:r>
            <a:r>
              <a:rPr lang="en-US" sz="1600" dirty="0">
                <a:solidFill>
                  <a:schemeClr val="tx1"/>
                </a:solidFill>
              </a:rPr>
              <a:t> la </a:t>
            </a:r>
            <a:r>
              <a:rPr lang="en-US" sz="1600" dirty="0" err="1">
                <a:solidFill>
                  <a:schemeClr val="tx1"/>
                </a:solidFill>
              </a:rPr>
              <a:t>priză</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timpul</a:t>
            </a:r>
            <a:r>
              <a:rPr lang="en-US" sz="1600" dirty="0">
                <a:solidFill>
                  <a:schemeClr val="tx1"/>
                </a:solidFill>
              </a:rPr>
              <a:t> de </a:t>
            </a:r>
            <a:r>
              <a:rPr lang="en-US" sz="1600" dirty="0" err="1">
                <a:solidFill>
                  <a:schemeClr val="tx1"/>
                </a:solidFill>
              </a:rPr>
              <a:t>contaminare</a:t>
            </a:r>
            <a:r>
              <a:rPr lang="en-US" sz="1600" dirty="0">
                <a:solidFill>
                  <a:schemeClr val="tx1"/>
                </a:solidFill>
              </a:rPr>
              <a:t> </a:t>
            </a:r>
            <a:r>
              <a:rPr lang="en-US" sz="1600" dirty="0" err="1">
                <a:solidFill>
                  <a:schemeClr val="tx1"/>
                </a:solidFill>
              </a:rPr>
              <a:t>microbiană</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cursul</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spre</a:t>
            </a:r>
            <a:r>
              <a:rPr lang="en-US" sz="1600" dirty="0">
                <a:solidFill>
                  <a:schemeClr val="tx1"/>
                </a:solidFill>
              </a:rPr>
              <a:t>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21. </a:t>
            </a:r>
            <a:r>
              <a:rPr lang="en-US" sz="1600" dirty="0" err="1">
                <a:solidFill>
                  <a:schemeClr val="tx1"/>
                </a:solidFill>
              </a:rPr>
              <a:t>Perimetrul</a:t>
            </a:r>
            <a:r>
              <a:rPr lang="en-US" sz="1600" dirty="0">
                <a:solidFill>
                  <a:schemeClr val="tx1"/>
                </a:solidFill>
              </a:rPr>
              <a:t> III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destinat</a:t>
            </a:r>
            <a:r>
              <a:rPr lang="en-US" sz="1600" dirty="0">
                <a:solidFill>
                  <a:schemeClr val="tx1"/>
                </a:solidFill>
              </a:rPr>
              <a:t> </a:t>
            </a:r>
            <a:r>
              <a:rPr lang="en-US" sz="1600" dirty="0" err="1">
                <a:solidFill>
                  <a:schemeClr val="tx1"/>
                </a:solidFill>
              </a:rPr>
              <a:t>protecţiei</a:t>
            </a:r>
            <a:r>
              <a:rPr lang="en-US" sz="1600" dirty="0">
                <a:solidFill>
                  <a:schemeClr val="tx1"/>
                </a:solidFill>
              </a:rPr>
              <a:t> </a:t>
            </a:r>
            <a:r>
              <a:rPr lang="en-US" sz="1600" dirty="0" err="1">
                <a:solidFill>
                  <a:schemeClr val="tx1"/>
                </a:solidFill>
              </a:rPr>
              <a:t>împotriva</a:t>
            </a:r>
            <a:r>
              <a:rPr lang="en-US" sz="1600" dirty="0">
                <a:solidFill>
                  <a:schemeClr val="tx1"/>
                </a:solidFill>
              </a:rPr>
              <a:t> </a:t>
            </a:r>
            <a:r>
              <a:rPr lang="en-US" sz="1600" dirty="0" err="1">
                <a:solidFill>
                  <a:schemeClr val="tx1"/>
                </a:solidFill>
              </a:rPr>
              <a:t>poluării</a:t>
            </a:r>
            <a:r>
              <a:rPr lang="en-US" sz="1600" dirty="0">
                <a:solidFill>
                  <a:schemeClr val="tx1"/>
                </a:solidFill>
              </a:rPr>
              <a:t> </a:t>
            </a:r>
            <a:r>
              <a:rPr lang="en-US" sz="1600" dirty="0" err="1">
                <a:solidFill>
                  <a:schemeClr val="tx1"/>
                </a:solidFill>
              </a:rPr>
              <a:t>chimice</a:t>
            </a:r>
            <a:r>
              <a:rPr lang="en-US" sz="1600" dirty="0">
                <a:solidFill>
                  <a:schemeClr val="tx1"/>
                </a:solidFill>
              </a:rPr>
              <a:t>, se </a:t>
            </a:r>
            <a:r>
              <a:rPr lang="en-US" sz="1600" dirty="0" err="1">
                <a:solidFill>
                  <a:schemeClr val="tx1"/>
                </a:solidFill>
              </a:rPr>
              <a:t>determină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funcţie</a:t>
            </a:r>
            <a:r>
              <a:rPr lang="en-US" sz="1600" dirty="0">
                <a:solidFill>
                  <a:schemeClr val="tx1"/>
                </a:solidFill>
              </a:rPr>
              <a:t> de </a:t>
            </a:r>
            <a:r>
              <a:rPr lang="en-US" sz="1600" dirty="0" err="1">
                <a:solidFill>
                  <a:schemeClr val="tx1"/>
                </a:solidFill>
              </a:rPr>
              <a:t>calculele</a:t>
            </a:r>
            <a:r>
              <a:rPr lang="en-US" sz="1600" dirty="0">
                <a:solidFill>
                  <a:schemeClr val="tx1"/>
                </a:solidFill>
              </a:rPr>
              <a:t> </a:t>
            </a:r>
            <a:r>
              <a:rPr lang="en-US" sz="1600" dirty="0" err="1">
                <a:solidFill>
                  <a:schemeClr val="tx1"/>
                </a:solidFill>
              </a:rPr>
              <a:t>hidrodinamice</a:t>
            </a:r>
            <a:r>
              <a:rPr lang="en-US" sz="1600" dirty="0">
                <a:solidFill>
                  <a:schemeClr val="tx1"/>
                </a:solidFill>
              </a:rPr>
              <a:t>, </a:t>
            </a:r>
            <a:r>
              <a:rPr lang="en-US" sz="1600" dirty="0" err="1">
                <a:solidFill>
                  <a:schemeClr val="tx1"/>
                </a:solidFill>
              </a:rPr>
              <a:t>astfel</a:t>
            </a:r>
            <a:r>
              <a:rPr lang="en-US" sz="1600" dirty="0">
                <a:solidFill>
                  <a:schemeClr val="tx1"/>
                </a:solidFill>
              </a:rPr>
              <a:t> </a:t>
            </a:r>
            <a:r>
              <a:rPr lang="en-US" sz="1600" dirty="0" err="1">
                <a:solidFill>
                  <a:schemeClr val="tx1"/>
                </a:solidFill>
              </a:rPr>
              <a:t>încît</a:t>
            </a:r>
            <a:r>
              <a:rPr lang="en-US" sz="1600" dirty="0">
                <a:solidFill>
                  <a:schemeClr val="tx1"/>
                </a:solidFill>
              </a:rPr>
              <a:t> </a:t>
            </a:r>
            <a:r>
              <a:rPr lang="en-US" sz="1600" dirty="0" err="1">
                <a:solidFill>
                  <a:schemeClr val="tx1"/>
                </a:solidFill>
              </a:rPr>
              <a:t>timpul</a:t>
            </a:r>
            <a:r>
              <a:rPr lang="en-US" sz="1600" dirty="0">
                <a:solidFill>
                  <a:schemeClr val="tx1"/>
                </a:solidFill>
              </a:rPr>
              <a:t> </a:t>
            </a:r>
            <a:r>
              <a:rPr lang="en-US" sz="1600" dirty="0" err="1">
                <a:solidFill>
                  <a:schemeClr val="tx1"/>
                </a:solidFill>
              </a:rPr>
              <a:t>în</a:t>
            </a:r>
            <a:r>
              <a:rPr lang="en-US" sz="1600" dirty="0">
                <a:solidFill>
                  <a:schemeClr val="tx1"/>
                </a:solidFill>
              </a:rPr>
              <a:t> care are </a:t>
            </a:r>
            <a:r>
              <a:rPr lang="en-US" sz="1600" dirty="0" err="1">
                <a:solidFill>
                  <a:schemeClr val="tx1"/>
                </a:solidFill>
              </a:rPr>
              <a:t>loc</a:t>
            </a:r>
            <a:r>
              <a:rPr lang="en-US" sz="1600" dirty="0">
                <a:solidFill>
                  <a:schemeClr val="tx1"/>
                </a:solidFill>
              </a:rPr>
              <a:t> </a:t>
            </a:r>
            <a:r>
              <a:rPr lang="en-US" sz="1600" dirty="0" err="1">
                <a:solidFill>
                  <a:schemeClr val="tx1"/>
                </a:solidFill>
              </a:rPr>
              <a:t>contaminarea</a:t>
            </a:r>
            <a:r>
              <a:rPr lang="en-US" sz="1600" dirty="0">
                <a:solidFill>
                  <a:schemeClr val="tx1"/>
                </a:solidFill>
              </a:rPr>
              <a:t> </a:t>
            </a:r>
            <a:r>
              <a:rPr lang="en-US" sz="1600" dirty="0" err="1">
                <a:solidFill>
                  <a:schemeClr val="tx1"/>
                </a:solidFill>
              </a:rPr>
              <a:t>chimică</a:t>
            </a:r>
            <a:r>
              <a:rPr lang="en-US" sz="1600" dirty="0">
                <a:solidFill>
                  <a:schemeClr val="tx1"/>
                </a:solidFill>
              </a:rPr>
              <a:t> a </a:t>
            </a:r>
            <a:r>
              <a:rPr lang="en-US" sz="1600" dirty="0" err="1">
                <a:solidFill>
                  <a:schemeClr val="tx1"/>
                </a:solidFill>
              </a:rPr>
              <a:t>acviferului</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mai</a:t>
            </a:r>
            <a:r>
              <a:rPr lang="en-US" sz="1600" dirty="0">
                <a:solidFill>
                  <a:schemeClr val="tx1"/>
                </a:solidFill>
              </a:rPr>
              <a:t> mare </a:t>
            </a:r>
            <a:r>
              <a:rPr lang="en-US" sz="1600" dirty="0" err="1">
                <a:solidFill>
                  <a:schemeClr val="tx1"/>
                </a:solidFill>
              </a:rPr>
              <a:t>decît</a:t>
            </a:r>
            <a:r>
              <a:rPr lang="en-US" sz="1600" dirty="0">
                <a:solidFill>
                  <a:schemeClr val="tx1"/>
                </a:solidFill>
              </a:rPr>
              <a:t> </a:t>
            </a:r>
            <a:r>
              <a:rPr lang="en-US" sz="1600" dirty="0" err="1">
                <a:solidFill>
                  <a:schemeClr val="tx1"/>
                </a:solidFill>
              </a:rPr>
              <a:t>perioada</a:t>
            </a:r>
            <a:r>
              <a:rPr lang="en-US" sz="1600" dirty="0">
                <a:solidFill>
                  <a:schemeClr val="tx1"/>
                </a:solidFill>
              </a:rPr>
              <a:t> </a:t>
            </a:r>
            <a:r>
              <a:rPr lang="en-US" sz="1600" dirty="0" err="1">
                <a:solidFill>
                  <a:schemeClr val="tx1"/>
                </a:solidFill>
              </a:rPr>
              <a:t>calculată</a:t>
            </a:r>
            <a:r>
              <a:rPr lang="en-US" sz="1600" dirty="0">
                <a:solidFill>
                  <a:schemeClr val="tx1"/>
                </a:solidFill>
              </a:rPr>
              <a:t> de </a:t>
            </a:r>
            <a:r>
              <a:rPr lang="en-US" sz="1600" dirty="0" err="1">
                <a:solidFill>
                  <a:schemeClr val="tx1"/>
                </a:solidFill>
              </a:rPr>
              <a:t>exploatare</a:t>
            </a:r>
            <a:r>
              <a:rPr lang="en-US" sz="1600" dirty="0">
                <a:solidFill>
                  <a:schemeClr val="tx1"/>
                </a:solidFill>
              </a:rPr>
              <a:t> a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 (25 </a:t>
            </a:r>
            <a:r>
              <a:rPr lang="en-US" sz="1600" dirty="0" err="1">
                <a:solidFill>
                  <a:schemeClr val="tx1"/>
                </a:solidFill>
              </a:rPr>
              <a:t>ani</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78322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700356"/>
          </a:xfrm>
        </p:spPr>
        <p:txBody>
          <a:bodyPr/>
          <a:lstStyle/>
          <a:p>
            <a:r>
              <a:rPr lang="en-US" sz="1600" b="1" dirty="0" err="1">
                <a:solidFill>
                  <a:schemeClr val="tx1"/>
                </a:solidFill>
              </a:rPr>
              <a:t>Capitolul</a:t>
            </a:r>
            <a:r>
              <a:rPr lang="en-US" sz="1600" b="1" dirty="0">
                <a:solidFill>
                  <a:schemeClr val="tx1"/>
                </a:solidFill>
              </a:rPr>
              <a:t> VI. </a:t>
            </a:r>
            <a:r>
              <a:rPr lang="en-US" sz="1600" b="1" dirty="0" err="1">
                <a:solidFill>
                  <a:schemeClr val="tx1"/>
                </a:solidFill>
              </a:rPr>
              <a:t>Delimitarea</a:t>
            </a:r>
            <a:r>
              <a:rPr lang="en-US" sz="1600" b="1" dirty="0">
                <a:solidFill>
                  <a:schemeClr val="tx1"/>
                </a:solidFill>
              </a:rPr>
              <a:t> </a:t>
            </a:r>
            <a:r>
              <a:rPr lang="en-US" sz="1600" b="1" dirty="0" err="1">
                <a:solidFill>
                  <a:schemeClr val="tx1"/>
                </a:solidFill>
              </a:rPr>
              <a:t>perimetrelor</a:t>
            </a:r>
            <a:r>
              <a:rPr lang="en-US" sz="1600" b="1" dirty="0">
                <a:solidFill>
                  <a:schemeClr val="tx1"/>
                </a:solidFill>
              </a:rPr>
              <a:t> </a:t>
            </a:r>
            <a:r>
              <a:rPr lang="en-US" sz="1600" b="1" dirty="0" err="1">
                <a:solidFill>
                  <a:schemeClr val="tx1"/>
                </a:solidFill>
              </a:rPr>
              <a:t>zonelor</a:t>
            </a:r>
            <a:r>
              <a:rPr lang="en-US" sz="1600" b="1" dirty="0">
                <a:solidFill>
                  <a:schemeClr val="tx1"/>
                </a:solidFill>
              </a:rPr>
              <a:t> de </a:t>
            </a:r>
            <a:r>
              <a:rPr lang="en-US" sz="1600" b="1" dirty="0" err="1">
                <a:solidFill>
                  <a:schemeClr val="tx1"/>
                </a:solidFill>
              </a:rPr>
              <a:t>protecţie</a:t>
            </a:r>
            <a:r>
              <a:rPr lang="en-US" sz="1600" b="1" dirty="0">
                <a:solidFill>
                  <a:schemeClr val="tx1"/>
                </a:solidFill>
              </a:rPr>
              <a:t/>
            </a:r>
            <a:br>
              <a:rPr lang="en-US" sz="1600" b="1" dirty="0">
                <a:solidFill>
                  <a:schemeClr val="tx1"/>
                </a:solidFill>
              </a:rPr>
            </a:br>
            <a:r>
              <a:rPr lang="en-US" sz="1600" b="1" dirty="0" err="1">
                <a:solidFill>
                  <a:schemeClr val="tx1"/>
                </a:solidFill>
              </a:rPr>
              <a:t>sanitară</a:t>
            </a:r>
            <a:r>
              <a:rPr lang="en-US" sz="1600" b="1" dirty="0">
                <a:solidFill>
                  <a:schemeClr val="tx1"/>
                </a:solidFill>
              </a:rPr>
              <a:t> </a:t>
            </a:r>
            <a:r>
              <a:rPr lang="en-US" sz="1600" b="1" dirty="0" err="1">
                <a:solidFill>
                  <a:schemeClr val="tx1"/>
                </a:solidFill>
              </a:rPr>
              <a:t>pentru</a:t>
            </a:r>
            <a:r>
              <a:rPr lang="en-US" sz="1600" b="1" dirty="0">
                <a:solidFill>
                  <a:schemeClr val="tx1"/>
                </a:solidFill>
              </a:rPr>
              <a:t> </a:t>
            </a:r>
            <a:r>
              <a:rPr lang="en-US" sz="1600" b="1" dirty="0" err="1">
                <a:solidFill>
                  <a:schemeClr val="tx1"/>
                </a:solidFill>
              </a:rPr>
              <a:t>prizele</a:t>
            </a:r>
            <a:r>
              <a:rPr lang="en-US" sz="1600" b="1" dirty="0">
                <a:solidFill>
                  <a:schemeClr val="tx1"/>
                </a:solidFill>
              </a:rPr>
              <a:t> de </a:t>
            </a:r>
            <a:r>
              <a:rPr lang="en-US" sz="1600" b="1" dirty="0" err="1">
                <a:solidFill>
                  <a:schemeClr val="tx1"/>
                </a:solidFill>
              </a:rPr>
              <a:t>suprafaţă</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22. </a:t>
            </a:r>
            <a:r>
              <a:rPr lang="en-US" sz="1600" dirty="0" err="1">
                <a:solidFill>
                  <a:schemeClr val="tx1"/>
                </a:solidFill>
              </a:rPr>
              <a:t>Perimetrul</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apeductelor</a:t>
            </a:r>
            <a:r>
              <a:rPr lang="en-US" sz="1600" dirty="0">
                <a:solidFill>
                  <a:schemeClr val="tx1"/>
                </a:solidFill>
              </a:rPr>
              <a:t> din </a:t>
            </a:r>
            <a:r>
              <a:rPr lang="en-US" sz="1600" dirty="0" err="1">
                <a:solidFill>
                  <a:schemeClr val="tx1"/>
                </a:solidFill>
              </a:rPr>
              <a:t>surse</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stabilit</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următoarele</a:t>
            </a:r>
            <a:r>
              <a:rPr lang="en-US" sz="1600" dirty="0">
                <a:solidFill>
                  <a:schemeClr val="tx1"/>
                </a:solidFill>
              </a:rPr>
              <a:t> </a:t>
            </a:r>
            <a:r>
              <a:rPr lang="en-US" sz="1600" dirty="0" err="1">
                <a:solidFill>
                  <a:schemeClr val="tx1"/>
                </a:solidFill>
              </a:rPr>
              <a:t>limite</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pentru</a:t>
            </a:r>
            <a:r>
              <a:rPr lang="en-US" sz="1600" dirty="0">
                <a:solidFill>
                  <a:schemeClr val="tx1"/>
                </a:solidFill>
              </a:rPr>
              <a:t> </a:t>
            </a:r>
            <a:r>
              <a:rPr lang="en-US" sz="1600" dirty="0" err="1">
                <a:solidFill>
                  <a:schemeClr val="tx1"/>
                </a:solidFill>
              </a:rPr>
              <a:t>cursurile</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1) </a:t>
            </a:r>
            <a:r>
              <a:rPr lang="en-US" sz="1600" dirty="0" err="1">
                <a:solidFill>
                  <a:schemeClr val="tx1"/>
                </a:solidFill>
              </a:rPr>
              <a:t>în</a:t>
            </a:r>
            <a:r>
              <a:rPr lang="en-US" sz="1600" dirty="0">
                <a:solidFill>
                  <a:schemeClr val="tx1"/>
                </a:solidFill>
              </a:rPr>
              <a:t> </a:t>
            </a:r>
            <a:r>
              <a:rPr lang="en-US" sz="1600" dirty="0" err="1">
                <a:solidFill>
                  <a:schemeClr val="tx1"/>
                </a:solidFill>
              </a:rPr>
              <a:t>amonte</a:t>
            </a:r>
            <a:r>
              <a:rPr lang="en-US" sz="1600" dirty="0">
                <a:solidFill>
                  <a:schemeClr val="tx1"/>
                </a:solidFill>
              </a:rPr>
              <a:t> –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200 m de la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în</a:t>
            </a:r>
            <a:r>
              <a:rPr lang="en-US" sz="1600" dirty="0">
                <a:solidFill>
                  <a:schemeClr val="tx1"/>
                </a:solidFill>
              </a:rPr>
              <a:t> </a:t>
            </a:r>
            <a:r>
              <a:rPr lang="en-US" sz="1600" dirty="0" err="1">
                <a:solidFill>
                  <a:schemeClr val="tx1"/>
                </a:solidFill>
              </a:rPr>
              <a:t>aval</a:t>
            </a:r>
            <a:r>
              <a:rPr lang="en-US" sz="1600" dirty="0">
                <a:solidFill>
                  <a:schemeClr val="tx1"/>
                </a:solidFill>
              </a:rPr>
              <a:t> –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100 m de la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3) </a:t>
            </a:r>
            <a:r>
              <a:rPr lang="en-US" sz="1600" dirty="0" err="1">
                <a:solidFill>
                  <a:schemeClr val="tx1"/>
                </a:solidFill>
              </a:rPr>
              <a:t>pe</a:t>
            </a:r>
            <a:r>
              <a:rPr lang="en-US" sz="1600" dirty="0">
                <a:solidFill>
                  <a:schemeClr val="tx1"/>
                </a:solidFill>
              </a:rPr>
              <a:t> </a:t>
            </a:r>
            <a:r>
              <a:rPr lang="en-US" sz="1600" dirty="0" err="1">
                <a:solidFill>
                  <a:schemeClr val="tx1"/>
                </a:solidFill>
              </a:rPr>
              <a:t>malul</a:t>
            </a:r>
            <a:r>
              <a:rPr lang="en-US" sz="1600" dirty="0">
                <a:solidFill>
                  <a:schemeClr val="tx1"/>
                </a:solidFill>
              </a:rPr>
              <a:t> din </a:t>
            </a:r>
            <a:r>
              <a:rPr lang="en-US" sz="1600" dirty="0" err="1">
                <a:solidFill>
                  <a:schemeClr val="tx1"/>
                </a:solidFill>
              </a:rPr>
              <a:t>preajma</a:t>
            </a:r>
            <a:r>
              <a:rPr lang="en-US" sz="1600" dirty="0">
                <a:solidFill>
                  <a:schemeClr val="tx1"/>
                </a:solidFill>
              </a:rPr>
              <a:t> </a:t>
            </a:r>
            <a:r>
              <a:rPr lang="en-US" sz="1600" dirty="0" err="1">
                <a:solidFill>
                  <a:schemeClr val="tx1"/>
                </a:solidFill>
              </a:rPr>
              <a:t>prizei</a:t>
            </a:r>
            <a:r>
              <a:rPr lang="en-US" sz="1600" dirty="0">
                <a:solidFill>
                  <a:schemeClr val="tx1"/>
                </a:solidFill>
              </a:rPr>
              <a:t> de </a:t>
            </a:r>
            <a:r>
              <a:rPr lang="en-US" sz="1600" dirty="0" err="1">
                <a:solidFill>
                  <a:schemeClr val="tx1"/>
                </a:solidFill>
              </a:rPr>
              <a:t>apă</a:t>
            </a:r>
            <a:r>
              <a:rPr lang="en-US" sz="1600" dirty="0">
                <a:solidFill>
                  <a:schemeClr val="tx1"/>
                </a:solidFill>
              </a:rPr>
              <a:t> –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100 m de la </a:t>
            </a:r>
            <a:r>
              <a:rPr lang="en-US" sz="1600" dirty="0" err="1">
                <a:solidFill>
                  <a:schemeClr val="tx1"/>
                </a:solidFill>
              </a:rPr>
              <a:t>oglinda</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perioada</a:t>
            </a:r>
            <a:r>
              <a:rPr lang="en-US" sz="1600" dirty="0">
                <a:solidFill>
                  <a:schemeClr val="tx1"/>
                </a:solidFill>
              </a:rPr>
              <a:t> de </a:t>
            </a:r>
            <a:r>
              <a:rPr lang="en-US" sz="1600" dirty="0" err="1">
                <a:solidFill>
                  <a:schemeClr val="tx1"/>
                </a:solidFill>
              </a:rPr>
              <a:t>vară-toamnă</a:t>
            </a:r>
            <a:r>
              <a:rPr lang="en-US" sz="1600" dirty="0">
                <a:solidFill>
                  <a:schemeClr val="tx1"/>
                </a:solidFill>
              </a:rPr>
              <a:t>;</a:t>
            </a:r>
            <a:br>
              <a:rPr lang="en-US" sz="1600" dirty="0">
                <a:solidFill>
                  <a:schemeClr val="tx1"/>
                </a:solidFill>
              </a:rPr>
            </a:br>
            <a:r>
              <a:rPr lang="en-US" sz="1600" dirty="0">
                <a:solidFill>
                  <a:schemeClr val="tx1"/>
                </a:solidFill>
              </a:rPr>
              <a:t>    4) </a:t>
            </a:r>
            <a:r>
              <a:rPr lang="en-US" sz="1600" dirty="0" err="1">
                <a:solidFill>
                  <a:schemeClr val="tx1"/>
                </a:solidFill>
              </a:rPr>
              <a:t>în</a:t>
            </a:r>
            <a:r>
              <a:rPr lang="en-US" sz="1600" dirty="0">
                <a:solidFill>
                  <a:schemeClr val="tx1"/>
                </a:solidFill>
              </a:rPr>
              <a:t> </a:t>
            </a:r>
            <a:r>
              <a:rPr lang="en-US" sz="1600" dirty="0" err="1">
                <a:solidFill>
                  <a:schemeClr val="tx1"/>
                </a:solidFill>
              </a:rPr>
              <a:t>direcţia</a:t>
            </a:r>
            <a:r>
              <a:rPr lang="en-US" sz="1600" dirty="0">
                <a:solidFill>
                  <a:schemeClr val="tx1"/>
                </a:solidFill>
              </a:rPr>
              <a:t> </a:t>
            </a:r>
            <a:r>
              <a:rPr lang="en-US" sz="1600" dirty="0" err="1">
                <a:solidFill>
                  <a:schemeClr val="tx1"/>
                </a:solidFill>
              </a:rPr>
              <a:t>opusă</a:t>
            </a:r>
            <a:r>
              <a:rPr lang="en-US" sz="1600" dirty="0">
                <a:solidFill>
                  <a:schemeClr val="tx1"/>
                </a:solidFill>
              </a:rPr>
              <a:t> a </a:t>
            </a:r>
            <a:r>
              <a:rPr lang="en-US" sz="1600" dirty="0" err="1">
                <a:solidFill>
                  <a:schemeClr val="tx1"/>
                </a:solidFill>
              </a:rPr>
              <a:t>malului</a:t>
            </a:r>
            <a:r>
              <a:rPr lang="en-US" sz="1600" dirty="0">
                <a:solidFill>
                  <a:schemeClr val="tx1"/>
                </a:solidFill>
              </a:rPr>
              <a:t> </a:t>
            </a:r>
            <a:r>
              <a:rPr lang="en-US" sz="1600" dirty="0" err="1">
                <a:solidFill>
                  <a:schemeClr val="tx1"/>
                </a:solidFill>
              </a:rPr>
              <a:t>faţă</a:t>
            </a:r>
            <a:r>
              <a:rPr lang="en-US" sz="1600" dirty="0">
                <a:solidFill>
                  <a:schemeClr val="tx1"/>
                </a:solidFill>
              </a:rPr>
              <a:t> de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 –  la </a:t>
            </a:r>
            <a:r>
              <a:rPr lang="en-US" sz="1600" dirty="0" err="1">
                <a:solidFill>
                  <a:schemeClr val="tx1"/>
                </a:solidFill>
              </a:rPr>
              <a:t>lăţimea</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rîu</a:t>
            </a:r>
            <a:r>
              <a:rPr lang="en-US" sz="1600" dirty="0">
                <a:solidFill>
                  <a:schemeClr val="tx1"/>
                </a:solidFill>
              </a:rPr>
              <a:t> </a:t>
            </a:r>
            <a:r>
              <a:rPr lang="en-US" sz="1600" dirty="0" err="1">
                <a:solidFill>
                  <a:schemeClr val="tx1"/>
                </a:solidFill>
              </a:rPr>
              <a:t>sau</a:t>
            </a:r>
            <a:r>
              <a:rPr lang="en-US" sz="1600" dirty="0">
                <a:solidFill>
                  <a:schemeClr val="tx1"/>
                </a:solidFill>
              </a:rPr>
              <a:t> canal mic de 100 de </a:t>
            </a:r>
            <a:r>
              <a:rPr lang="en-US" sz="1600" dirty="0" err="1">
                <a:solidFill>
                  <a:schemeClr val="tx1"/>
                </a:solidFill>
              </a:rPr>
              <a:t>metri</a:t>
            </a:r>
            <a:r>
              <a:rPr lang="en-US" sz="1600" dirty="0">
                <a:solidFill>
                  <a:schemeClr val="tx1"/>
                </a:solidFill>
              </a:rPr>
              <a:t> </a:t>
            </a:r>
            <a:r>
              <a:rPr lang="en-US" sz="1600" dirty="0" err="1">
                <a:solidFill>
                  <a:schemeClr val="tx1"/>
                </a:solidFill>
              </a:rPr>
              <a:t>toată</a:t>
            </a:r>
            <a:r>
              <a:rPr lang="en-US" sz="1600" dirty="0">
                <a:solidFill>
                  <a:schemeClr val="tx1"/>
                </a:solidFill>
              </a:rPr>
              <a:t> zona </a:t>
            </a:r>
            <a:r>
              <a:rPr lang="en-US" sz="1600" dirty="0" err="1">
                <a:solidFill>
                  <a:schemeClr val="tx1"/>
                </a:solidFill>
              </a:rPr>
              <a:t>şi</a:t>
            </a:r>
            <a:r>
              <a:rPr lang="en-US" sz="1600" dirty="0">
                <a:solidFill>
                  <a:schemeClr val="tx1"/>
                </a:solidFill>
              </a:rPr>
              <a:t> </a:t>
            </a:r>
            <a:r>
              <a:rPr lang="en-US" sz="1600" dirty="0" err="1">
                <a:solidFill>
                  <a:schemeClr val="tx1"/>
                </a:solidFill>
              </a:rPr>
              <a:t>malul</a:t>
            </a:r>
            <a:r>
              <a:rPr lang="en-US" sz="1600" dirty="0">
                <a:solidFill>
                  <a:schemeClr val="tx1"/>
                </a:solidFill>
              </a:rPr>
              <a:t> opus cu </a:t>
            </a:r>
            <a:r>
              <a:rPr lang="en-US" sz="1600" dirty="0" err="1">
                <a:solidFill>
                  <a:schemeClr val="tx1"/>
                </a:solidFill>
              </a:rPr>
              <a:t>lăţimea</a:t>
            </a:r>
            <a:r>
              <a:rPr lang="en-US" sz="1600" dirty="0">
                <a:solidFill>
                  <a:schemeClr val="tx1"/>
                </a:solidFill>
              </a:rPr>
              <a:t> de 50 m de la </a:t>
            </a:r>
            <a:r>
              <a:rPr lang="en-US" sz="1600" dirty="0" err="1">
                <a:solidFill>
                  <a:schemeClr val="tx1"/>
                </a:solidFill>
              </a:rPr>
              <a:t>marginea</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perioada</a:t>
            </a:r>
            <a:r>
              <a:rPr lang="en-US" sz="1600" dirty="0">
                <a:solidFill>
                  <a:schemeClr val="tx1"/>
                </a:solidFill>
              </a:rPr>
              <a:t> de </a:t>
            </a:r>
            <a:r>
              <a:rPr lang="en-US" sz="1600" dirty="0" err="1">
                <a:solidFill>
                  <a:schemeClr val="tx1"/>
                </a:solidFill>
              </a:rPr>
              <a:t>vară-toamnă</a:t>
            </a:r>
            <a:r>
              <a:rPr lang="en-US" sz="1600" dirty="0">
                <a:solidFill>
                  <a:schemeClr val="tx1"/>
                </a:solidFill>
              </a:rPr>
              <a:t> cu volume </a:t>
            </a:r>
            <a:r>
              <a:rPr lang="en-US" sz="1600" dirty="0" err="1">
                <a:solidFill>
                  <a:schemeClr val="tx1"/>
                </a:solidFill>
              </a:rPr>
              <a:t>reduse</a:t>
            </a:r>
            <a:r>
              <a:rPr lang="en-US" sz="1600" dirty="0">
                <a:solidFill>
                  <a:schemeClr val="tx1"/>
                </a:solidFill>
              </a:rPr>
              <a:t>;</a:t>
            </a:r>
            <a:br>
              <a:rPr lang="en-US" sz="1600" dirty="0">
                <a:solidFill>
                  <a:schemeClr val="tx1"/>
                </a:solidFill>
              </a:rPr>
            </a:br>
            <a:r>
              <a:rPr lang="en-US" sz="1600" dirty="0">
                <a:solidFill>
                  <a:schemeClr val="tx1"/>
                </a:solidFill>
              </a:rPr>
              <a:t>    5) </a:t>
            </a:r>
            <a:r>
              <a:rPr lang="en-US" sz="1600" dirty="0" err="1">
                <a:solidFill>
                  <a:schemeClr val="tx1"/>
                </a:solidFill>
              </a:rPr>
              <a:t>pentru</a:t>
            </a:r>
            <a:r>
              <a:rPr lang="en-US" sz="1600" dirty="0">
                <a:solidFill>
                  <a:schemeClr val="tx1"/>
                </a:solidFill>
              </a:rPr>
              <a:t> </a:t>
            </a:r>
            <a:r>
              <a:rPr lang="en-US" sz="1600" dirty="0" err="1">
                <a:solidFill>
                  <a:schemeClr val="tx1"/>
                </a:solidFill>
              </a:rPr>
              <a:t>rîurile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canalele</a:t>
            </a:r>
            <a:r>
              <a:rPr lang="en-US" sz="1600" dirty="0">
                <a:solidFill>
                  <a:schemeClr val="tx1"/>
                </a:solidFill>
              </a:rPr>
              <a:t> cu </a:t>
            </a:r>
            <a:r>
              <a:rPr lang="en-US" sz="1600" dirty="0" err="1">
                <a:solidFill>
                  <a:schemeClr val="tx1"/>
                </a:solidFill>
              </a:rPr>
              <a:t>lăţimea</a:t>
            </a:r>
            <a:r>
              <a:rPr lang="en-US" sz="1600" dirty="0">
                <a:solidFill>
                  <a:schemeClr val="tx1"/>
                </a:solidFill>
              </a:rPr>
              <a:t> </a:t>
            </a:r>
            <a:r>
              <a:rPr lang="en-US" sz="1600" dirty="0" err="1">
                <a:solidFill>
                  <a:schemeClr val="tx1"/>
                </a:solidFill>
              </a:rPr>
              <a:t>mai</a:t>
            </a:r>
            <a:r>
              <a:rPr lang="en-US" sz="1600" dirty="0">
                <a:solidFill>
                  <a:schemeClr val="tx1"/>
                </a:solidFill>
              </a:rPr>
              <a:t> mare de 100 de </a:t>
            </a:r>
            <a:r>
              <a:rPr lang="en-US" sz="1600" dirty="0" err="1">
                <a:solidFill>
                  <a:schemeClr val="tx1"/>
                </a:solidFill>
              </a:rPr>
              <a:t>metri</a:t>
            </a:r>
            <a:r>
              <a:rPr lang="en-US" sz="1600" dirty="0">
                <a:solidFill>
                  <a:schemeClr val="tx1"/>
                </a:solidFill>
              </a:rPr>
              <a:t> – </a:t>
            </a:r>
            <a:r>
              <a:rPr lang="en-US" sz="1600" dirty="0" err="1">
                <a:solidFill>
                  <a:schemeClr val="tx1"/>
                </a:solidFill>
              </a:rPr>
              <a:t>în</a:t>
            </a:r>
            <a:r>
              <a:rPr lang="en-US" sz="1600" dirty="0">
                <a:solidFill>
                  <a:schemeClr val="tx1"/>
                </a:solidFill>
              </a:rPr>
              <a:t> </a:t>
            </a:r>
            <a:r>
              <a:rPr lang="en-US" sz="1600" dirty="0" err="1">
                <a:solidFill>
                  <a:schemeClr val="tx1"/>
                </a:solidFill>
              </a:rPr>
              <a:t>mărime</a:t>
            </a:r>
            <a:r>
              <a:rPr lang="en-US" sz="1600" dirty="0">
                <a:solidFill>
                  <a:schemeClr val="tx1"/>
                </a:solidFill>
              </a:rPr>
              <a:t> </a:t>
            </a:r>
            <a:r>
              <a:rPr lang="en-US" sz="1600" dirty="0" err="1">
                <a:solidFill>
                  <a:schemeClr val="tx1"/>
                </a:solidFill>
              </a:rPr>
              <a:t>minimă</a:t>
            </a:r>
            <a:r>
              <a:rPr lang="en-US" sz="1600" dirty="0">
                <a:solidFill>
                  <a:schemeClr val="tx1"/>
                </a:solidFill>
              </a:rPr>
              <a:t> de 100 m;</a:t>
            </a:r>
            <a:br>
              <a:rPr lang="en-US" sz="1600" dirty="0">
                <a:solidFill>
                  <a:schemeClr val="tx1"/>
                </a:solidFill>
              </a:rPr>
            </a:br>
            <a:r>
              <a:rPr lang="en-US" sz="1600" dirty="0">
                <a:solidFill>
                  <a:schemeClr val="tx1"/>
                </a:solidFill>
              </a:rPr>
              <a:t>    b) </a:t>
            </a:r>
            <a:r>
              <a:rPr lang="en-US" sz="1600" dirty="0" err="1">
                <a:solidFill>
                  <a:schemeClr val="tx1"/>
                </a:solidFill>
              </a:rPr>
              <a:t>pentru</a:t>
            </a:r>
            <a:r>
              <a:rPr lang="en-US" sz="1600" dirty="0">
                <a:solidFill>
                  <a:schemeClr val="tx1"/>
                </a:solidFill>
              </a:rPr>
              <a:t> </a:t>
            </a:r>
            <a:r>
              <a:rPr lang="en-US" sz="1600" dirty="0" err="1">
                <a:solidFill>
                  <a:schemeClr val="tx1"/>
                </a:solidFill>
              </a:rPr>
              <a:t>lacuri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alte</a:t>
            </a:r>
            <a:r>
              <a:rPr lang="en-US" sz="1600" dirty="0">
                <a:solidFill>
                  <a:schemeClr val="tx1"/>
                </a:solidFill>
              </a:rPr>
              <a:t> </a:t>
            </a:r>
            <a:r>
              <a:rPr lang="en-US" sz="1600" dirty="0" err="1">
                <a:solidFill>
                  <a:schemeClr val="tx1"/>
                </a:solidFill>
              </a:rPr>
              <a:t>acumulări</a:t>
            </a:r>
            <a:r>
              <a:rPr lang="en-US" sz="1600" dirty="0">
                <a:solidFill>
                  <a:schemeClr val="tx1"/>
                </a:solidFill>
              </a:rPr>
              <a:t> de </a:t>
            </a:r>
            <a:r>
              <a:rPr lang="en-US" sz="1600" dirty="0" err="1">
                <a:solidFill>
                  <a:schemeClr val="tx1"/>
                </a:solidFill>
              </a:rPr>
              <a:t>apă</a:t>
            </a:r>
            <a:r>
              <a:rPr lang="en-US" sz="1600" dirty="0">
                <a:solidFill>
                  <a:schemeClr val="tx1"/>
                </a:solidFill>
              </a:rPr>
              <a:t> –  </a:t>
            </a:r>
            <a:r>
              <a:rPr lang="en-US" sz="1600" dirty="0" err="1">
                <a:solidFill>
                  <a:schemeClr val="tx1"/>
                </a:solidFill>
              </a:rPr>
              <a:t>în</a:t>
            </a:r>
            <a:r>
              <a:rPr lang="en-US" sz="1600" dirty="0">
                <a:solidFill>
                  <a:schemeClr val="tx1"/>
                </a:solidFill>
              </a:rPr>
              <a:t> </a:t>
            </a:r>
            <a:r>
              <a:rPr lang="en-US" sz="1600" dirty="0" err="1">
                <a:solidFill>
                  <a:schemeClr val="tx1"/>
                </a:solidFill>
              </a:rPr>
              <a:t>funcţie</a:t>
            </a:r>
            <a:r>
              <a:rPr lang="en-US" sz="1600" dirty="0">
                <a:solidFill>
                  <a:schemeClr val="tx1"/>
                </a:solidFill>
              </a:rPr>
              <a:t> de </a:t>
            </a:r>
            <a:r>
              <a:rPr lang="en-US" sz="1600" dirty="0" err="1">
                <a:solidFill>
                  <a:schemeClr val="tx1"/>
                </a:solidFill>
              </a:rPr>
              <a:t>nivelul</a:t>
            </a:r>
            <a:r>
              <a:rPr lang="en-US" sz="1600" dirty="0">
                <a:solidFill>
                  <a:schemeClr val="tx1"/>
                </a:solidFill>
              </a:rPr>
              <a:t> local al </a:t>
            </a:r>
            <a:r>
              <a:rPr lang="en-US" sz="1600" dirty="0" err="1">
                <a:solidFill>
                  <a:schemeClr val="tx1"/>
                </a:solidFill>
              </a:rPr>
              <a:t>stării</a:t>
            </a:r>
            <a:r>
              <a:rPr lang="en-US" sz="1600" dirty="0">
                <a:solidFill>
                  <a:schemeClr val="tx1"/>
                </a:solidFill>
              </a:rPr>
              <a:t> </a:t>
            </a:r>
            <a:r>
              <a:rPr lang="en-US" sz="1600" dirty="0" err="1">
                <a:solidFill>
                  <a:schemeClr val="tx1"/>
                </a:solidFill>
              </a:rPr>
              <a:t>sanitare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condiţiile</a:t>
            </a:r>
            <a:r>
              <a:rPr lang="en-US" sz="1600" dirty="0">
                <a:solidFill>
                  <a:schemeClr val="tx1"/>
                </a:solidFill>
              </a:rPr>
              <a:t> </a:t>
            </a:r>
            <a:r>
              <a:rPr lang="en-US" sz="1600" dirty="0" err="1">
                <a:solidFill>
                  <a:schemeClr val="tx1"/>
                </a:solidFill>
              </a:rPr>
              <a:t>hidrologice</a:t>
            </a:r>
            <a:r>
              <a:rPr lang="en-US" sz="1600" dirty="0">
                <a:solidFill>
                  <a:schemeClr val="tx1"/>
                </a:solidFill>
              </a:rPr>
              <a:t>, </a:t>
            </a:r>
            <a:r>
              <a:rPr lang="en-US" sz="1600" dirty="0" err="1">
                <a:solidFill>
                  <a:schemeClr val="tx1"/>
                </a:solidFill>
              </a:rPr>
              <a:t>dar</a:t>
            </a:r>
            <a:r>
              <a:rPr lang="en-US" sz="1600" dirty="0">
                <a:solidFill>
                  <a:schemeClr val="tx1"/>
                </a:solidFill>
              </a:rPr>
              <a:t> cu </a:t>
            </a:r>
            <a:r>
              <a:rPr lang="en-US" sz="1600" dirty="0" err="1">
                <a:solidFill>
                  <a:schemeClr val="tx1"/>
                </a:solidFill>
              </a:rPr>
              <a:t>diametrul</a:t>
            </a:r>
            <a:r>
              <a:rPr lang="en-US" sz="1600" dirty="0">
                <a:solidFill>
                  <a:schemeClr val="tx1"/>
                </a:solidFill>
              </a:rPr>
              <a:t> de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100 m de la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23. La </a:t>
            </a:r>
            <a:r>
              <a:rPr lang="en-US" sz="1600" dirty="0" err="1">
                <a:solidFill>
                  <a:schemeClr val="tx1"/>
                </a:solidFill>
              </a:rPr>
              <a:t>prizele</a:t>
            </a:r>
            <a:r>
              <a:rPr lang="en-US" sz="1600" dirty="0">
                <a:solidFill>
                  <a:schemeClr val="tx1"/>
                </a:solidFill>
              </a:rPr>
              <a:t> de </a:t>
            </a:r>
            <a:r>
              <a:rPr lang="en-US" sz="1600" dirty="0" err="1">
                <a:solidFill>
                  <a:schemeClr val="tx1"/>
                </a:solidFill>
              </a:rPr>
              <a:t>apă</a:t>
            </a:r>
            <a:r>
              <a:rPr lang="en-US" sz="1600" dirty="0">
                <a:solidFill>
                  <a:schemeClr val="tx1"/>
                </a:solidFill>
              </a:rPr>
              <a:t> de tip </a:t>
            </a:r>
            <a:r>
              <a:rPr lang="en-US" sz="1600" dirty="0" err="1">
                <a:solidFill>
                  <a:schemeClr val="tx1"/>
                </a:solidFill>
              </a:rPr>
              <a:t>căuş</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se include </a:t>
            </a:r>
            <a:r>
              <a:rPr lang="en-US" sz="1600" dirty="0" err="1">
                <a:solidFill>
                  <a:schemeClr val="tx1"/>
                </a:solidFill>
              </a:rPr>
              <a:t>toată</a:t>
            </a:r>
            <a:r>
              <a:rPr lang="en-US" sz="1600" dirty="0">
                <a:solidFill>
                  <a:schemeClr val="tx1"/>
                </a:solidFill>
              </a:rPr>
              <a:t> zona </a:t>
            </a:r>
            <a:r>
              <a:rPr lang="en-US" sz="1600" dirty="0" err="1">
                <a:solidFill>
                  <a:schemeClr val="tx1"/>
                </a:solidFill>
              </a:rPr>
              <a:t>căuşului</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08311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622500"/>
          </a:xfrm>
        </p:spPr>
        <p:txBody>
          <a:bodyPr/>
          <a:lstStyle/>
          <a:p>
            <a:r>
              <a:rPr lang="en-US" sz="1600" dirty="0">
                <a:solidFill>
                  <a:schemeClr val="tx1"/>
                </a:solidFill>
              </a:rPr>
              <a:t>  24. </a:t>
            </a:r>
            <a:r>
              <a:rPr lang="en-US" sz="1600" dirty="0" err="1">
                <a:solidFill>
                  <a:schemeClr val="tx1"/>
                </a:solidFill>
              </a:rPr>
              <a:t>Perimetrul</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rîuri</a:t>
            </a:r>
            <a:r>
              <a:rPr lang="en-US" sz="1600" dirty="0">
                <a:solidFill>
                  <a:schemeClr val="tx1"/>
                </a:solidFill>
              </a:rPr>
              <a:t>, </a:t>
            </a:r>
            <a:r>
              <a:rPr lang="en-US" sz="1600" dirty="0" err="1">
                <a:solidFill>
                  <a:schemeClr val="tx1"/>
                </a:solidFill>
              </a:rPr>
              <a:t>canale</a:t>
            </a:r>
            <a:r>
              <a:rPr lang="en-US" sz="1600" dirty="0">
                <a:solidFill>
                  <a:schemeClr val="tx1"/>
                </a:solidFill>
              </a:rPr>
              <a:t>, </a:t>
            </a:r>
            <a:r>
              <a:rPr lang="en-US" sz="1600" dirty="0" err="1">
                <a:solidFill>
                  <a:schemeClr val="tx1"/>
                </a:solidFill>
              </a:rPr>
              <a:t>lacuri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acumulări</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delimitat</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funcţie</a:t>
            </a:r>
            <a:r>
              <a:rPr lang="en-US" sz="1600" dirty="0">
                <a:solidFill>
                  <a:schemeClr val="tx1"/>
                </a:solidFill>
              </a:rPr>
              <a:t> de </a:t>
            </a:r>
            <a:r>
              <a:rPr lang="en-US" sz="1600" dirty="0" err="1">
                <a:solidFill>
                  <a:schemeClr val="tx1"/>
                </a:solidFill>
              </a:rPr>
              <a:t>condiţiile</a:t>
            </a:r>
            <a:r>
              <a:rPr lang="en-US" sz="1600" dirty="0">
                <a:solidFill>
                  <a:schemeClr val="tx1"/>
                </a:solidFill>
              </a:rPr>
              <a:t> </a:t>
            </a:r>
            <a:r>
              <a:rPr lang="en-US" sz="1600" dirty="0" err="1">
                <a:solidFill>
                  <a:schemeClr val="tx1"/>
                </a:solidFill>
              </a:rPr>
              <a:t>naturale</a:t>
            </a:r>
            <a:r>
              <a:rPr lang="en-US" sz="1600" dirty="0">
                <a:solidFill>
                  <a:schemeClr val="tx1"/>
                </a:solidFill>
              </a:rPr>
              <a:t>, </a:t>
            </a:r>
            <a:r>
              <a:rPr lang="en-US" sz="1600" dirty="0" err="1">
                <a:solidFill>
                  <a:schemeClr val="tx1"/>
                </a:solidFill>
              </a:rPr>
              <a:t>climatice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hidrologice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amontele</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curgătoare</a:t>
            </a:r>
            <a:r>
              <a:rPr lang="en-US" sz="1600" dirty="0">
                <a:solidFill>
                  <a:schemeClr val="tx1"/>
                </a:solidFill>
              </a:rPr>
              <a:t> </a:t>
            </a:r>
            <a:r>
              <a:rPr lang="en-US" sz="1600" dirty="0" err="1">
                <a:solidFill>
                  <a:schemeClr val="tx1"/>
                </a:solidFill>
              </a:rPr>
              <a:t>distanţa</a:t>
            </a:r>
            <a:r>
              <a:rPr lang="en-US" sz="1600" dirty="0">
                <a:solidFill>
                  <a:schemeClr val="tx1"/>
                </a:solidFill>
              </a:rPr>
              <a:t> de la </a:t>
            </a:r>
            <a:r>
              <a:rPr lang="en-US" sz="1600" dirty="0" err="1">
                <a:solidFill>
                  <a:schemeClr val="tx1"/>
                </a:solidFill>
              </a:rPr>
              <a:t>priză</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permită</a:t>
            </a:r>
            <a:r>
              <a:rPr lang="en-US" sz="1600" dirty="0">
                <a:solidFill>
                  <a:schemeClr val="tx1"/>
                </a:solidFill>
              </a:rPr>
              <a:t> </a:t>
            </a:r>
            <a:r>
              <a:rPr lang="en-US" sz="1600" dirty="0" err="1">
                <a:solidFill>
                  <a:schemeClr val="tx1"/>
                </a:solidFill>
              </a:rPr>
              <a:t>autopurificarea</a:t>
            </a:r>
            <a:r>
              <a:rPr lang="en-US" sz="1600" dirty="0">
                <a:solidFill>
                  <a:schemeClr val="tx1"/>
                </a:solidFill>
              </a:rPr>
              <a:t> </a:t>
            </a:r>
            <a:r>
              <a:rPr lang="en-US" sz="1600" dirty="0" err="1">
                <a:solidFill>
                  <a:schemeClr val="tx1"/>
                </a:solidFill>
              </a:rPr>
              <a:t>microbiană</a:t>
            </a:r>
            <a:r>
              <a:rPr lang="en-US" sz="1600" dirty="0">
                <a:solidFill>
                  <a:schemeClr val="tx1"/>
                </a:solidFill>
              </a:rPr>
              <a:t> a </a:t>
            </a:r>
            <a:r>
              <a:rPr lang="en-US" sz="1600" dirty="0" err="1">
                <a:solidFill>
                  <a:schemeClr val="tx1"/>
                </a:solidFill>
              </a:rPr>
              <a:t>apei</a:t>
            </a:r>
            <a:r>
              <a:rPr lang="en-US" sz="1600" dirty="0">
                <a:solidFill>
                  <a:schemeClr val="tx1"/>
                </a:solidFill>
              </a:rPr>
              <a:t>, care la </a:t>
            </a:r>
            <a:r>
              <a:rPr lang="en-US" sz="1600" dirty="0" err="1">
                <a:solidFill>
                  <a:schemeClr val="tx1"/>
                </a:solidFill>
              </a:rPr>
              <a:t>valoarea</a:t>
            </a:r>
            <a:r>
              <a:rPr lang="en-US" sz="1600" dirty="0">
                <a:solidFill>
                  <a:schemeClr val="tx1"/>
                </a:solidFill>
              </a:rPr>
              <a:t> </a:t>
            </a:r>
            <a:r>
              <a:rPr lang="en-US" sz="1600" dirty="0" err="1">
                <a:solidFill>
                  <a:schemeClr val="tx1"/>
                </a:solidFill>
              </a:rPr>
              <a:t>debitului</a:t>
            </a:r>
            <a:r>
              <a:rPr lang="en-US" sz="1600" dirty="0">
                <a:solidFill>
                  <a:schemeClr val="tx1"/>
                </a:solidFill>
              </a:rPr>
              <a:t> </a:t>
            </a:r>
            <a:r>
              <a:rPr lang="en-US" sz="1600" dirty="0" err="1">
                <a:solidFill>
                  <a:schemeClr val="tx1"/>
                </a:solidFill>
              </a:rPr>
              <a:t>apei</a:t>
            </a:r>
            <a:r>
              <a:rPr lang="en-US" sz="1600" dirty="0">
                <a:solidFill>
                  <a:schemeClr val="tx1"/>
                </a:solidFill>
              </a:rPr>
              <a:t> de 95% </a:t>
            </a:r>
            <a:r>
              <a:rPr lang="en-US" sz="1600" dirty="0" err="1">
                <a:solidFill>
                  <a:schemeClr val="tx1"/>
                </a:solidFill>
              </a:rPr>
              <a:t>durează</a:t>
            </a:r>
            <a:r>
              <a:rPr lang="en-US" sz="1600" dirty="0">
                <a:solidFill>
                  <a:schemeClr val="tx1"/>
                </a:solidFill>
              </a:rPr>
              <a:t> </a:t>
            </a:r>
            <a:r>
              <a:rPr lang="en-US" sz="1600" dirty="0" err="1">
                <a:solidFill>
                  <a:schemeClr val="tx1"/>
                </a:solidFill>
              </a:rPr>
              <a:t>timp</a:t>
            </a:r>
            <a:r>
              <a:rPr lang="en-US" sz="1600" dirty="0">
                <a:solidFill>
                  <a:schemeClr val="tx1"/>
                </a:solidFill>
              </a:rPr>
              <a:t> de 3-5 </a:t>
            </a:r>
            <a:r>
              <a:rPr lang="en-US" sz="1600" dirty="0" err="1">
                <a:solidFill>
                  <a:schemeClr val="tx1"/>
                </a:solidFill>
              </a:rPr>
              <a:t>zile</a:t>
            </a:r>
            <a:r>
              <a:rPr lang="en-US" sz="1600" dirty="0">
                <a:solidFill>
                  <a:schemeClr val="tx1"/>
                </a:solidFill>
              </a:rPr>
              <a:t>.</a:t>
            </a:r>
            <a:br>
              <a:rPr lang="en-US" sz="1600" dirty="0">
                <a:solidFill>
                  <a:schemeClr val="tx1"/>
                </a:solidFill>
              </a:rPr>
            </a:br>
            <a:r>
              <a:rPr lang="en-US" sz="1600" dirty="0">
                <a:solidFill>
                  <a:schemeClr val="tx1"/>
                </a:solidFill>
              </a:rPr>
              <a:t>    25. </a:t>
            </a:r>
            <a:r>
              <a:rPr lang="en-US" sz="1600" dirty="0" err="1">
                <a:solidFill>
                  <a:schemeClr val="tx1"/>
                </a:solidFill>
              </a:rPr>
              <a:t>Viteza</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m/</a:t>
            </a:r>
            <a:r>
              <a:rPr lang="en-US" sz="1600" dirty="0" err="1">
                <a:solidFill>
                  <a:schemeClr val="tx1"/>
                </a:solidFill>
              </a:rPr>
              <a:t>zi</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calculată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medie</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lungimea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lăţimea</a:t>
            </a:r>
            <a:r>
              <a:rPr lang="en-US" sz="1600" dirty="0">
                <a:solidFill>
                  <a:schemeClr val="tx1"/>
                </a:solidFill>
              </a:rPr>
              <a:t> </a:t>
            </a:r>
            <a:r>
              <a:rPr lang="en-US" sz="1600" dirty="0" err="1">
                <a:solidFill>
                  <a:schemeClr val="tx1"/>
                </a:solidFill>
              </a:rPr>
              <a:t>cursului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sau</a:t>
            </a:r>
            <a:r>
              <a:rPr lang="en-US" sz="1600" dirty="0">
                <a:solidFill>
                  <a:schemeClr val="tx1"/>
                </a:solidFill>
              </a:rPr>
              <a:t> a </a:t>
            </a:r>
            <a:r>
              <a:rPr lang="en-US" sz="1600" dirty="0" err="1">
                <a:solidFill>
                  <a:schemeClr val="tx1"/>
                </a:solidFill>
              </a:rPr>
              <a:t>părţilor</a:t>
            </a:r>
            <a:r>
              <a:rPr lang="en-US" sz="1600" dirty="0">
                <a:solidFill>
                  <a:schemeClr val="tx1"/>
                </a:solidFill>
              </a:rPr>
              <a:t> sale </a:t>
            </a:r>
            <a:r>
              <a:rPr lang="en-US" sz="1600" dirty="0" err="1">
                <a:solidFill>
                  <a:schemeClr val="tx1"/>
                </a:solidFill>
              </a:rPr>
              <a:t>individuale</a:t>
            </a:r>
            <a:r>
              <a:rPr lang="en-US" sz="1600" dirty="0">
                <a:solidFill>
                  <a:schemeClr val="tx1"/>
                </a:solidFill>
              </a:rPr>
              <a:t>, cu </a:t>
            </a:r>
            <a:r>
              <a:rPr lang="en-US" sz="1600" dirty="0" err="1">
                <a:solidFill>
                  <a:schemeClr val="tx1"/>
                </a:solidFill>
              </a:rPr>
              <a:t>fluctuaţii</a:t>
            </a:r>
            <a:r>
              <a:rPr lang="en-US" sz="1600" dirty="0">
                <a:solidFill>
                  <a:schemeClr val="tx1"/>
                </a:solidFill>
              </a:rPr>
              <a:t> </a:t>
            </a:r>
            <a:r>
              <a:rPr lang="en-US" sz="1600" dirty="0" err="1">
                <a:solidFill>
                  <a:schemeClr val="tx1"/>
                </a:solidFill>
              </a:rPr>
              <a:t>bruşte</a:t>
            </a:r>
            <a:r>
              <a:rPr lang="en-US" sz="1600" dirty="0">
                <a:solidFill>
                  <a:schemeClr val="tx1"/>
                </a:solidFill>
              </a:rPr>
              <a:t> ale </a:t>
            </a:r>
            <a:r>
              <a:rPr lang="en-US" sz="1600" dirty="0" err="1">
                <a:solidFill>
                  <a:schemeClr val="tx1"/>
                </a:solidFill>
              </a:rPr>
              <a:t>vitezei</a:t>
            </a:r>
            <a:r>
              <a:rPr lang="en-US" sz="1600" dirty="0">
                <a:solidFill>
                  <a:schemeClr val="tx1"/>
                </a:solidFill>
              </a:rPr>
              <a:t> de </a:t>
            </a:r>
            <a:r>
              <a:rPr lang="en-US" sz="1600" dirty="0" err="1">
                <a:solidFill>
                  <a:schemeClr val="tx1"/>
                </a:solidFill>
              </a:rPr>
              <a:t>curgere</a:t>
            </a:r>
            <a:r>
              <a:rPr lang="en-US" sz="1600" dirty="0">
                <a:solidFill>
                  <a:schemeClr val="tx1"/>
                </a:solidFill>
              </a:rPr>
              <a:t>. </a:t>
            </a:r>
            <a:r>
              <a:rPr lang="en-US" sz="1600" dirty="0" err="1">
                <a:solidFill>
                  <a:schemeClr val="tx1"/>
                </a:solidFill>
              </a:rPr>
              <a:t>Limita</a:t>
            </a:r>
            <a:r>
              <a:rPr lang="en-US" sz="1600" dirty="0">
                <a:solidFill>
                  <a:schemeClr val="tx1"/>
                </a:solidFill>
              </a:rPr>
              <a:t> </a:t>
            </a:r>
            <a:r>
              <a:rPr lang="en-US" sz="1600" dirty="0" err="1">
                <a:solidFill>
                  <a:schemeClr val="tx1"/>
                </a:solidFill>
              </a:rPr>
              <a:t>perimetrului</a:t>
            </a:r>
            <a:r>
              <a:rPr lang="en-US" sz="1600" dirty="0">
                <a:solidFill>
                  <a:schemeClr val="tx1"/>
                </a:solidFill>
              </a:rPr>
              <a:t> II al </a:t>
            </a:r>
            <a:r>
              <a:rPr lang="en-US" sz="1600" dirty="0" err="1">
                <a:solidFill>
                  <a:schemeClr val="tx1"/>
                </a:solidFill>
              </a:rPr>
              <a:t>cursului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aval</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determinată</a:t>
            </a:r>
            <a:r>
              <a:rPr lang="en-US" sz="1600" dirty="0">
                <a:solidFill>
                  <a:schemeClr val="tx1"/>
                </a:solidFill>
              </a:rPr>
              <a:t> </a:t>
            </a:r>
            <a:r>
              <a:rPr lang="en-US" sz="1600" dirty="0" err="1">
                <a:solidFill>
                  <a:schemeClr val="tx1"/>
                </a:solidFill>
              </a:rPr>
              <a:t>luînd</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considerare</a:t>
            </a:r>
            <a:r>
              <a:rPr lang="en-US" sz="1600" dirty="0">
                <a:solidFill>
                  <a:schemeClr val="tx1"/>
                </a:solidFill>
              </a:rPr>
              <a:t> </a:t>
            </a:r>
            <a:r>
              <a:rPr lang="en-US" sz="1600" dirty="0" err="1">
                <a:solidFill>
                  <a:schemeClr val="tx1"/>
                </a:solidFill>
              </a:rPr>
              <a:t>excepţiile</a:t>
            </a:r>
            <a:r>
              <a:rPr lang="en-US" sz="1600" dirty="0">
                <a:solidFill>
                  <a:schemeClr val="tx1"/>
                </a:solidFill>
              </a:rPr>
              <a:t> </a:t>
            </a:r>
            <a:r>
              <a:rPr lang="en-US" sz="1600" dirty="0" err="1">
                <a:solidFill>
                  <a:schemeClr val="tx1"/>
                </a:solidFill>
              </a:rPr>
              <a:t>influenţei</a:t>
            </a:r>
            <a:r>
              <a:rPr lang="en-US" sz="1600" dirty="0">
                <a:solidFill>
                  <a:schemeClr val="tx1"/>
                </a:solidFill>
              </a:rPr>
              <a:t> </a:t>
            </a:r>
            <a:r>
              <a:rPr lang="en-US" sz="1600" dirty="0" err="1">
                <a:solidFill>
                  <a:schemeClr val="tx1"/>
                </a:solidFill>
              </a:rPr>
              <a:t>vîntului</a:t>
            </a:r>
            <a:r>
              <a:rPr lang="en-US" sz="1600" dirty="0">
                <a:solidFill>
                  <a:schemeClr val="tx1"/>
                </a:solidFill>
              </a:rPr>
              <a:t> cu </a:t>
            </a:r>
            <a:r>
              <a:rPr lang="en-US" sz="1600" dirty="0" err="1">
                <a:solidFill>
                  <a:schemeClr val="tx1"/>
                </a:solidFill>
              </a:rPr>
              <a:t>fluxuri</a:t>
            </a:r>
            <a:r>
              <a:rPr lang="en-US" sz="1600" dirty="0">
                <a:solidFill>
                  <a:schemeClr val="tx1"/>
                </a:solidFill>
              </a:rPr>
              <a:t> cu </a:t>
            </a:r>
            <a:r>
              <a:rPr lang="en-US" sz="1600" dirty="0" err="1">
                <a:solidFill>
                  <a:schemeClr val="tx1"/>
                </a:solidFill>
              </a:rPr>
              <a:t>direcţie</a:t>
            </a:r>
            <a:r>
              <a:rPr lang="en-US" sz="1600" dirty="0">
                <a:solidFill>
                  <a:schemeClr val="tx1"/>
                </a:solidFill>
              </a:rPr>
              <a:t> </a:t>
            </a:r>
            <a:r>
              <a:rPr lang="en-US" sz="1600" dirty="0" err="1">
                <a:solidFill>
                  <a:schemeClr val="tx1"/>
                </a:solidFill>
              </a:rPr>
              <a:t>inversă</a:t>
            </a:r>
            <a:r>
              <a:rPr lang="en-US" sz="1600" dirty="0">
                <a:solidFill>
                  <a:schemeClr val="tx1"/>
                </a:solidFill>
              </a:rPr>
              <a:t>, </a:t>
            </a:r>
            <a:r>
              <a:rPr lang="en-US" sz="1600" dirty="0" err="1">
                <a:solidFill>
                  <a:schemeClr val="tx1"/>
                </a:solidFill>
              </a:rPr>
              <a:t>dar</a:t>
            </a:r>
            <a:r>
              <a:rPr lang="en-US" sz="1600" dirty="0">
                <a:solidFill>
                  <a:schemeClr val="tx1"/>
                </a:solidFill>
              </a:rPr>
              <a:t> nu </a:t>
            </a:r>
            <a:r>
              <a:rPr lang="en-US" sz="1600" dirty="0" err="1">
                <a:solidFill>
                  <a:schemeClr val="tx1"/>
                </a:solidFill>
              </a:rPr>
              <a:t>mai</a:t>
            </a:r>
            <a:r>
              <a:rPr lang="en-US" sz="1600" dirty="0">
                <a:solidFill>
                  <a:schemeClr val="tx1"/>
                </a:solidFill>
              </a:rPr>
              <a:t> </a:t>
            </a:r>
            <a:r>
              <a:rPr lang="en-US" sz="1600" dirty="0" err="1">
                <a:solidFill>
                  <a:schemeClr val="tx1"/>
                </a:solidFill>
              </a:rPr>
              <a:t>mică</a:t>
            </a:r>
            <a:r>
              <a:rPr lang="en-US" sz="1600" dirty="0">
                <a:solidFill>
                  <a:schemeClr val="tx1"/>
                </a:solidFill>
              </a:rPr>
              <a:t> de 250 m de la </a:t>
            </a:r>
            <a:r>
              <a:rPr lang="en-US" sz="1600" dirty="0" err="1">
                <a:solidFill>
                  <a:schemeClr val="tx1"/>
                </a:solidFill>
              </a:rPr>
              <a:t>priză</a:t>
            </a:r>
            <a:r>
              <a:rPr lang="en-US" sz="1600" dirty="0">
                <a:solidFill>
                  <a:schemeClr val="tx1"/>
                </a:solidFill>
              </a:rPr>
              <a:t>. </a:t>
            </a:r>
            <a:r>
              <a:rPr lang="en-US" sz="1600" dirty="0" err="1">
                <a:solidFill>
                  <a:schemeClr val="tx1"/>
                </a:solidFill>
              </a:rPr>
              <a:t>Limitele</a:t>
            </a:r>
            <a:r>
              <a:rPr lang="en-US" sz="1600" dirty="0">
                <a:solidFill>
                  <a:schemeClr val="tx1"/>
                </a:solidFill>
              </a:rPr>
              <a:t> </a:t>
            </a:r>
            <a:r>
              <a:rPr lang="en-US" sz="1600" dirty="0" err="1">
                <a:solidFill>
                  <a:schemeClr val="tx1"/>
                </a:solidFill>
              </a:rPr>
              <a:t>laterale</a:t>
            </a:r>
            <a:r>
              <a:rPr lang="en-US" sz="1600" dirty="0">
                <a:solidFill>
                  <a:schemeClr val="tx1"/>
                </a:solidFill>
              </a:rPr>
              <a:t> ale </a:t>
            </a:r>
            <a:r>
              <a:rPr lang="en-US" sz="1600" dirty="0" err="1">
                <a:solidFill>
                  <a:schemeClr val="tx1"/>
                </a:solidFill>
              </a:rPr>
              <a:t>perimetrului</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de la </a:t>
            </a:r>
            <a:r>
              <a:rPr lang="en-US" sz="1600" dirty="0" err="1">
                <a:solidFill>
                  <a:schemeClr val="tx1"/>
                </a:solidFill>
              </a:rPr>
              <a:t>oglinda</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perioada</a:t>
            </a:r>
            <a:r>
              <a:rPr lang="en-US" sz="1600" dirty="0">
                <a:solidFill>
                  <a:schemeClr val="tx1"/>
                </a:solidFill>
              </a:rPr>
              <a:t> de </a:t>
            </a:r>
            <a:r>
              <a:rPr lang="en-US" sz="1600" dirty="0" err="1">
                <a:solidFill>
                  <a:schemeClr val="tx1"/>
                </a:solidFill>
              </a:rPr>
              <a:t>vară-toamnă</a:t>
            </a:r>
            <a:r>
              <a:rPr lang="en-US" sz="1600" dirty="0">
                <a:solidFill>
                  <a:schemeClr val="tx1"/>
                </a:solidFill>
              </a:rPr>
              <a:t> cu un </a:t>
            </a:r>
            <a:r>
              <a:rPr lang="en-US" sz="1600" dirty="0" err="1">
                <a:solidFill>
                  <a:schemeClr val="tx1"/>
                </a:solidFill>
              </a:rPr>
              <a:t>nivel</a:t>
            </a:r>
            <a:r>
              <a:rPr lang="en-US" sz="1600" dirty="0">
                <a:solidFill>
                  <a:schemeClr val="tx1"/>
                </a:solidFill>
              </a:rPr>
              <a:t> </a:t>
            </a:r>
            <a:r>
              <a:rPr lang="en-US" sz="1600" dirty="0" err="1">
                <a:solidFill>
                  <a:schemeClr val="tx1"/>
                </a:solidFill>
              </a:rPr>
              <a:t>scăzut</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amplasate</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pe</a:t>
            </a:r>
            <a:r>
              <a:rPr lang="en-US" sz="1600" dirty="0">
                <a:solidFill>
                  <a:schemeClr val="tx1"/>
                </a:solidFill>
              </a:rPr>
              <a:t> un </a:t>
            </a:r>
            <a:r>
              <a:rPr lang="en-US" sz="1600" dirty="0" err="1">
                <a:solidFill>
                  <a:schemeClr val="tx1"/>
                </a:solidFill>
              </a:rPr>
              <a:t>teren</a:t>
            </a:r>
            <a:r>
              <a:rPr lang="en-US" sz="1600" dirty="0">
                <a:solidFill>
                  <a:schemeClr val="tx1"/>
                </a:solidFill>
              </a:rPr>
              <a:t> plat –  la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500 m;</a:t>
            </a:r>
            <a:br>
              <a:rPr lang="en-US" sz="1600" dirty="0">
                <a:solidFill>
                  <a:schemeClr val="tx1"/>
                </a:solidFill>
              </a:rPr>
            </a:br>
            <a:r>
              <a:rPr lang="en-US" sz="1600" dirty="0">
                <a:solidFill>
                  <a:schemeClr val="tx1"/>
                </a:solidFill>
              </a:rPr>
              <a:t>    b) </a:t>
            </a:r>
            <a:r>
              <a:rPr lang="en-US" sz="1600" dirty="0" err="1">
                <a:solidFill>
                  <a:schemeClr val="tx1"/>
                </a:solidFill>
              </a:rPr>
              <a:t>pe</a:t>
            </a:r>
            <a:r>
              <a:rPr lang="en-US" sz="1600" dirty="0">
                <a:solidFill>
                  <a:schemeClr val="tx1"/>
                </a:solidFill>
              </a:rPr>
              <a:t> un </a:t>
            </a:r>
            <a:r>
              <a:rPr lang="en-US" sz="1600" dirty="0" err="1">
                <a:solidFill>
                  <a:schemeClr val="tx1"/>
                </a:solidFill>
              </a:rPr>
              <a:t>teren</a:t>
            </a:r>
            <a:r>
              <a:rPr lang="en-US" sz="1600" dirty="0">
                <a:solidFill>
                  <a:schemeClr val="tx1"/>
                </a:solidFill>
              </a:rPr>
              <a:t> </a:t>
            </a:r>
            <a:r>
              <a:rPr lang="en-US" sz="1600" dirty="0" err="1">
                <a:solidFill>
                  <a:schemeClr val="tx1"/>
                </a:solidFill>
              </a:rPr>
              <a:t>deluros</a:t>
            </a:r>
            <a:r>
              <a:rPr lang="en-US" sz="1600" dirty="0">
                <a:solidFill>
                  <a:schemeClr val="tx1"/>
                </a:solidFill>
              </a:rPr>
              <a:t> – </a:t>
            </a:r>
            <a:r>
              <a:rPr lang="en-US" sz="1600" dirty="0" err="1">
                <a:solidFill>
                  <a:schemeClr val="tx1"/>
                </a:solidFill>
              </a:rPr>
              <a:t>pînă</a:t>
            </a:r>
            <a:r>
              <a:rPr lang="en-US" sz="1600" dirty="0">
                <a:solidFill>
                  <a:schemeClr val="tx1"/>
                </a:solidFill>
              </a:rPr>
              <a:t> la </a:t>
            </a:r>
            <a:r>
              <a:rPr lang="en-US" sz="1600" dirty="0" err="1">
                <a:solidFill>
                  <a:schemeClr val="tx1"/>
                </a:solidFill>
              </a:rPr>
              <a:t>înălţimea</a:t>
            </a:r>
            <a:r>
              <a:rPr lang="en-US" sz="1600" dirty="0">
                <a:solidFill>
                  <a:schemeClr val="tx1"/>
                </a:solidFill>
              </a:rPr>
              <a:t> </a:t>
            </a:r>
            <a:r>
              <a:rPr lang="en-US" sz="1600" dirty="0" err="1">
                <a:solidFill>
                  <a:schemeClr val="tx1"/>
                </a:solidFill>
              </a:rPr>
              <a:t>primei</a:t>
            </a:r>
            <a:r>
              <a:rPr lang="en-US" sz="1600" dirty="0">
                <a:solidFill>
                  <a:schemeClr val="tx1"/>
                </a:solidFill>
              </a:rPr>
              <a:t> </a:t>
            </a:r>
            <a:r>
              <a:rPr lang="en-US" sz="1600" dirty="0" err="1">
                <a:solidFill>
                  <a:schemeClr val="tx1"/>
                </a:solidFill>
              </a:rPr>
              <a:t>pante</a:t>
            </a:r>
            <a:r>
              <a:rPr lang="en-US" sz="1600" dirty="0">
                <a:solidFill>
                  <a:schemeClr val="tx1"/>
                </a:solidFill>
              </a:rPr>
              <a:t>, situate </a:t>
            </a:r>
            <a:r>
              <a:rPr lang="en-US" sz="1600" dirty="0" err="1">
                <a:solidFill>
                  <a:schemeClr val="tx1"/>
                </a:solidFill>
              </a:rPr>
              <a:t>în</a:t>
            </a:r>
            <a:r>
              <a:rPr lang="en-US" sz="1600" dirty="0">
                <a:solidFill>
                  <a:schemeClr val="tx1"/>
                </a:solidFill>
              </a:rPr>
              <a:t> </a:t>
            </a:r>
            <a:r>
              <a:rPr lang="en-US" sz="1600" dirty="0" err="1">
                <a:solidFill>
                  <a:schemeClr val="tx1"/>
                </a:solidFill>
              </a:rPr>
              <a:t>direcţia</a:t>
            </a:r>
            <a:r>
              <a:rPr lang="en-US" sz="1600" dirty="0">
                <a:solidFill>
                  <a:schemeClr val="tx1"/>
                </a:solidFill>
              </a:rPr>
              <a:t> </a:t>
            </a:r>
            <a:r>
              <a:rPr lang="en-US" sz="1600" dirty="0" err="1">
                <a:solidFill>
                  <a:schemeClr val="tx1"/>
                </a:solidFill>
              </a:rPr>
              <a:t>sursei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dar</a:t>
            </a:r>
            <a:r>
              <a:rPr lang="en-US" sz="1600" dirty="0">
                <a:solidFill>
                  <a:schemeClr val="tx1"/>
                </a:solidFill>
              </a:rPr>
              <a:t> nu </a:t>
            </a:r>
            <a:r>
              <a:rPr lang="en-US" sz="1600" dirty="0" err="1">
                <a:solidFill>
                  <a:schemeClr val="tx1"/>
                </a:solidFill>
              </a:rPr>
              <a:t>mai</a:t>
            </a:r>
            <a:r>
              <a:rPr lang="en-US" sz="1600" dirty="0">
                <a:solidFill>
                  <a:schemeClr val="tx1"/>
                </a:solidFill>
              </a:rPr>
              <a:t> </a:t>
            </a:r>
            <a:r>
              <a:rPr lang="en-US" sz="1600" dirty="0" err="1">
                <a:solidFill>
                  <a:schemeClr val="tx1"/>
                </a:solidFill>
              </a:rPr>
              <a:t>puţin</a:t>
            </a:r>
            <a:r>
              <a:rPr lang="en-US" sz="1600" dirty="0">
                <a:solidFill>
                  <a:schemeClr val="tx1"/>
                </a:solidFill>
              </a:rPr>
              <a:t> de 750 m cu o </a:t>
            </a:r>
            <a:r>
              <a:rPr lang="en-US" sz="1600" dirty="0" err="1">
                <a:solidFill>
                  <a:schemeClr val="tx1"/>
                </a:solidFill>
              </a:rPr>
              <a:t>pantă</a:t>
            </a:r>
            <a:r>
              <a:rPr lang="en-US" sz="1600" dirty="0">
                <a:solidFill>
                  <a:schemeClr val="tx1"/>
                </a:solidFill>
              </a:rPr>
              <a:t> cu </a:t>
            </a:r>
            <a:r>
              <a:rPr lang="en-US" sz="1600" dirty="0" err="1">
                <a:solidFill>
                  <a:schemeClr val="tx1"/>
                </a:solidFill>
              </a:rPr>
              <a:t>înclinaţie</a:t>
            </a:r>
            <a:r>
              <a:rPr lang="en-US" sz="1600" dirty="0">
                <a:solidFill>
                  <a:schemeClr val="tx1"/>
                </a:solidFill>
              </a:rPr>
              <a:t> </a:t>
            </a:r>
            <a:r>
              <a:rPr lang="en-US" sz="1600" dirty="0" err="1">
                <a:solidFill>
                  <a:schemeClr val="tx1"/>
                </a:solidFill>
              </a:rPr>
              <a:t>uşoară</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lentă</a:t>
            </a:r>
            <a:r>
              <a:rPr lang="en-US" sz="1600" dirty="0">
                <a:solidFill>
                  <a:schemeClr val="tx1"/>
                </a:solidFill>
              </a:rPr>
              <a:t> </a:t>
            </a:r>
            <a:r>
              <a:rPr lang="en-US" sz="1600" dirty="0" err="1">
                <a:solidFill>
                  <a:schemeClr val="tx1"/>
                </a:solidFill>
              </a:rPr>
              <a:t>şi</a:t>
            </a:r>
            <a:r>
              <a:rPr lang="en-US" sz="1600" dirty="0">
                <a:solidFill>
                  <a:schemeClr val="tx1"/>
                </a:solidFill>
              </a:rPr>
              <a:t> nu </a:t>
            </a:r>
            <a:r>
              <a:rPr lang="en-US" sz="1600" dirty="0" err="1">
                <a:solidFill>
                  <a:schemeClr val="tx1"/>
                </a:solidFill>
              </a:rPr>
              <a:t>mai</a:t>
            </a:r>
            <a:r>
              <a:rPr lang="en-US" sz="1600" dirty="0">
                <a:solidFill>
                  <a:schemeClr val="tx1"/>
                </a:solidFill>
              </a:rPr>
              <a:t> </a:t>
            </a:r>
            <a:r>
              <a:rPr lang="en-US" sz="1600" dirty="0" err="1">
                <a:solidFill>
                  <a:schemeClr val="tx1"/>
                </a:solidFill>
              </a:rPr>
              <a:t>puţin</a:t>
            </a:r>
            <a:r>
              <a:rPr lang="en-US" sz="1600" dirty="0">
                <a:solidFill>
                  <a:schemeClr val="tx1"/>
                </a:solidFill>
              </a:rPr>
              <a:t> de 1000 m cu </a:t>
            </a:r>
            <a:r>
              <a:rPr lang="en-US" sz="1600" dirty="0" err="1">
                <a:solidFill>
                  <a:schemeClr val="tx1"/>
                </a:solidFill>
              </a:rPr>
              <a:t>pantă</a:t>
            </a:r>
            <a:r>
              <a:rPr lang="en-US" sz="1600" dirty="0">
                <a:solidFill>
                  <a:schemeClr val="tx1"/>
                </a:solidFill>
              </a:rPr>
              <a:t> </a:t>
            </a:r>
            <a:r>
              <a:rPr lang="en-US" sz="1600" dirty="0" err="1">
                <a:solidFill>
                  <a:schemeClr val="tx1"/>
                </a:solidFill>
              </a:rPr>
              <a:t>abruptă</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26. </a:t>
            </a:r>
            <a:r>
              <a:rPr lang="en-US" sz="1600" dirty="0" err="1">
                <a:solidFill>
                  <a:schemeClr val="tx1"/>
                </a:solidFill>
              </a:rPr>
              <a:t>Limitele</a:t>
            </a:r>
            <a:r>
              <a:rPr lang="en-US" sz="1600" dirty="0">
                <a:solidFill>
                  <a:schemeClr val="tx1"/>
                </a:solidFill>
              </a:rPr>
              <a:t> </a:t>
            </a:r>
            <a:r>
              <a:rPr lang="en-US" sz="1600" dirty="0" err="1">
                <a:solidFill>
                  <a:schemeClr val="tx1"/>
                </a:solidFill>
              </a:rPr>
              <a:t>perimetrului</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prizele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îndepărtate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ambele</a:t>
            </a:r>
            <a:r>
              <a:rPr lang="en-US" sz="1600" dirty="0">
                <a:solidFill>
                  <a:schemeClr val="tx1"/>
                </a:solidFill>
              </a:rPr>
              <a:t> </a:t>
            </a:r>
            <a:r>
              <a:rPr lang="en-US" sz="1600" dirty="0" err="1">
                <a:solidFill>
                  <a:schemeClr val="tx1"/>
                </a:solidFill>
              </a:rPr>
              <a:t>direcţii</a:t>
            </a:r>
            <a:r>
              <a:rPr lang="en-US" sz="1600" dirty="0">
                <a:solidFill>
                  <a:schemeClr val="tx1"/>
                </a:solidFill>
              </a:rPr>
              <a:t> de la </a:t>
            </a:r>
            <a:r>
              <a:rPr lang="en-US" sz="1600" dirty="0" err="1">
                <a:solidFill>
                  <a:schemeClr val="tx1"/>
                </a:solidFill>
              </a:rPr>
              <a:t>priză</a:t>
            </a:r>
            <a:r>
              <a:rPr lang="en-US" sz="1600" dirty="0">
                <a:solidFill>
                  <a:schemeClr val="tx1"/>
                </a:solidFill>
              </a:rPr>
              <a:t> la o </a:t>
            </a:r>
            <a:r>
              <a:rPr lang="en-US" sz="1600" dirty="0" err="1">
                <a:solidFill>
                  <a:schemeClr val="tx1"/>
                </a:solidFill>
              </a:rPr>
              <a:t>distanţă</a:t>
            </a:r>
            <a:r>
              <a:rPr lang="en-US" sz="1600" dirty="0">
                <a:solidFill>
                  <a:schemeClr val="tx1"/>
                </a:solidFill>
              </a:rPr>
              <a:t> de 3 km la </a:t>
            </a:r>
            <a:r>
              <a:rPr lang="en-US" sz="1600" dirty="0" err="1">
                <a:solidFill>
                  <a:schemeClr val="tx1"/>
                </a:solidFill>
              </a:rPr>
              <a:t>prezenţa</a:t>
            </a:r>
            <a:r>
              <a:rPr lang="en-US" sz="1600" dirty="0">
                <a:solidFill>
                  <a:schemeClr val="tx1"/>
                </a:solidFill>
              </a:rPr>
              <a:t> </a:t>
            </a:r>
            <a:r>
              <a:rPr lang="en-US" sz="1600" dirty="0" err="1">
                <a:solidFill>
                  <a:schemeClr val="tx1"/>
                </a:solidFill>
              </a:rPr>
              <a:t>direcţiei</a:t>
            </a:r>
            <a:r>
              <a:rPr lang="en-US" sz="1600" dirty="0">
                <a:solidFill>
                  <a:schemeClr val="tx1"/>
                </a:solidFill>
              </a:rPr>
              <a:t> </a:t>
            </a:r>
            <a:r>
              <a:rPr lang="en-US" sz="1600" dirty="0" err="1">
                <a:solidFill>
                  <a:schemeClr val="tx1"/>
                </a:solidFill>
              </a:rPr>
              <a:t>predominante</a:t>
            </a:r>
            <a:r>
              <a:rPr lang="en-US" sz="1600" dirty="0">
                <a:solidFill>
                  <a:schemeClr val="tx1"/>
                </a:solidFill>
              </a:rPr>
              <a:t> a </a:t>
            </a:r>
            <a:r>
              <a:rPr lang="en-US" sz="1600" dirty="0" err="1">
                <a:solidFill>
                  <a:schemeClr val="tx1"/>
                </a:solidFill>
              </a:rPr>
              <a:t>vînturilor</a:t>
            </a:r>
            <a:r>
              <a:rPr lang="en-US" sz="1600" dirty="0">
                <a:solidFill>
                  <a:schemeClr val="tx1"/>
                </a:solidFill>
              </a:rPr>
              <a:t> </a:t>
            </a:r>
            <a:r>
              <a:rPr lang="en-US" sz="1600" dirty="0" err="1">
                <a:solidFill>
                  <a:schemeClr val="tx1"/>
                </a:solidFill>
              </a:rPr>
              <a:t>pînă</a:t>
            </a:r>
            <a:r>
              <a:rPr lang="en-US" sz="1600" dirty="0">
                <a:solidFill>
                  <a:schemeClr val="tx1"/>
                </a:solidFill>
              </a:rPr>
              <a:t> la 10 % </a:t>
            </a:r>
            <a:r>
              <a:rPr lang="en-US" sz="1600" dirty="0" err="1">
                <a:solidFill>
                  <a:schemeClr val="tx1"/>
                </a:solidFill>
              </a:rPr>
              <a:t>şi</a:t>
            </a:r>
            <a:r>
              <a:rPr lang="en-US" sz="1600" dirty="0">
                <a:solidFill>
                  <a:schemeClr val="tx1"/>
                </a:solidFill>
              </a:rPr>
              <a:t> la o </a:t>
            </a:r>
            <a:r>
              <a:rPr lang="en-US" sz="1600" dirty="0" err="1">
                <a:solidFill>
                  <a:schemeClr val="tx1"/>
                </a:solidFill>
              </a:rPr>
              <a:t>distanţă</a:t>
            </a:r>
            <a:r>
              <a:rPr lang="en-US" sz="1600" dirty="0">
                <a:solidFill>
                  <a:schemeClr val="tx1"/>
                </a:solidFill>
              </a:rPr>
              <a:t> de 5 km la </a:t>
            </a:r>
            <a:r>
              <a:rPr lang="en-US" sz="1600" dirty="0" err="1">
                <a:solidFill>
                  <a:schemeClr val="tx1"/>
                </a:solidFill>
              </a:rPr>
              <a:t>prezenţa</a:t>
            </a:r>
            <a:r>
              <a:rPr lang="en-US" sz="1600" dirty="0">
                <a:solidFill>
                  <a:schemeClr val="tx1"/>
                </a:solidFill>
              </a:rPr>
              <a:t> </a:t>
            </a:r>
            <a:r>
              <a:rPr lang="en-US" sz="1600" dirty="0" err="1">
                <a:solidFill>
                  <a:schemeClr val="tx1"/>
                </a:solidFill>
              </a:rPr>
              <a:t>direcţiei</a:t>
            </a:r>
            <a:r>
              <a:rPr lang="en-US" sz="1600" dirty="0">
                <a:solidFill>
                  <a:schemeClr val="tx1"/>
                </a:solidFill>
              </a:rPr>
              <a:t> </a:t>
            </a:r>
            <a:r>
              <a:rPr lang="en-US" sz="1600" dirty="0" err="1">
                <a:solidFill>
                  <a:schemeClr val="tx1"/>
                </a:solidFill>
              </a:rPr>
              <a:t>predominante</a:t>
            </a:r>
            <a:r>
              <a:rPr lang="en-US" sz="1600" dirty="0">
                <a:solidFill>
                  <a:schemeClr val="tx1"/>
                </a:solidFill>
              </a:rPr>
              <a:t> a </a:t>
            </a:r>
            <a:r>
              <a:rPr lang="en-US" sz="1600" dirty="0" err="1">
                <a:solidFill>
                  <a:schemeClr val="tx1"/>
                </a:solidFill>
              </a:rPr>
              <a:t>vînturilor</a:t>
            </a:r>
            <a:r>
              <a:rPr lang="en-US" sz="1600" dirty="0">
                <a:solidFill>
                  <a:schemeClr val="tx1"/>
                </a:solidFill>
              </a:rPr>
              <a:t> </a:t>
            </a:r>
            <a:r>
              <a:rPr lang="en-US" sz="1600" dirty="0" err="1">
                <a:solidFill>
                  <a:schemeClr val="tx1"/>
                </a:solidFill>
              </a:rPr>
              <a:t>mai</a:t>
            </a:r>
            <a:r>
              <a:rPr lang="en-US" sz="1600" dirty="0">
                <a:solidFill>
                  <a:schemeClr val="tx1"/>
                </a:solidFill>
              </a:rPr>
              <a:t> </a:t>
            </a:r>
            <a:r>
              <a:rPr lang="en-US" sz="1600" dirty="0" err="1">
                <a:solidFill>
                  <a:schemeClr val="tx1"/>
                </a:solidFill>
              </a:rPr>
              <a:t>mult</a:t>
            </a:r>
            <a:r>
              <a:rPr lang="en-US" sz="1600" dirty="0">
                <a:solidFill>
                  <a:schemeClr val="tx1"/>
                </a:solidFill>
              </a:rPr>
              <a:t> de 10 %.</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14486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solidFill>
                  <a:schemeClr val="tx1"/>
                </a:solidFill>
              </a:rPr>
              <a:t>27. </a:t>
            </a:r>
            <a:r>
              <a:rPr lang="en-US" sz="1600" dirty="0" err="1">
                <a:solidFill>
                  <a:schemeClr val="tx1"/>
                </a:solidFill>
              </a:rPr>
              <a:t>Limitele</a:t>
            </a:r>
            <a:r>
              <a:rPr lang="en-US" sz="1600" dirty="0">
                <a:solidFill>
                  <a:schemeClr val="tx1"/>
                </a:solidFill>
              </a:rPr>
              <a:t> </a:t>
            </a:r>
            <a:r>
              <a:rPr lang="en-US" sz="1600" dirty="0" err="1">
                <a:solidFill>
                  <a:schemeClr val="tx1"/>
                </a:solidFill>
              </a:rPr>
              <a:t>perimetrului</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bazinele</a:t>
            </a:r>
            <a:r>
              <a:rPr lang="en-US" sz="1600" dirty="0">
                <a:solidFill>
                  <a:schemeClr val="tx1"/>
                </a:solidFill>
              </a:rPr>
              <a:t> </a:t>
            </a:r>
            <a:r>
              <a:rPr lang="en-US" sz="1600" dirty="0" err="1">
                <a:solidFill>
                  <a:schemeClr val="tx1"/>
                </a:solidFill>
              </a:rPr>
              <a:t>acvatice</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orientate </a:t>
            </a:r>
            <a:r>
              <a:rPr lang="en-US" sz="1600" dirty="0" err="1">
                <a:solidFill>
                  <a:schemeClr val="tx1"/>
                </a:solidFill>
              </a:rPr>
              <a:t>în</a:t>
            </a:r>
            <a:r>
              <a:rPr lang="en-US" sz="1600" dirty="0">
                <a:solidFill>
                  <a:schemeClr val="tx1"/>
                </a:solidFill>
              </a:rPr>
              <a:t> </a:t>
            </a:r>
            <a:r>
              <a:rPr lang="en-US" sz="1600" dirty="0" err="1">
                <a:solidFill>
                  <a:schemeClr val="tx1"/>
                </a:solidFill>
              </a:rPr>
              <a:t>ambele</a:t>
            </a:r>
            <a:r>
              <a:rPr lang="en-US" sz="1600" dirty="0">
                <a:solidFill>
                  <a:schemeClr val="tx1"/>
                </a:solidFill>
              </a:rPr>
              <a:t> </a:t>
            </a:r>
            <a:r>
              <a:rPr lang="en-US" sz="1600" dirty="0" err="1">
                <a:solidFill>
                  <a:schemeClr val="tx1"/>
                </a:solidFill>
              </a:rPr>
              <a:t>direcţii</a:t>
            </a:r>
            <a:r>
              <a:rPr lang="en-US" sz="1600" dirty="0">
                <a:solidFill>
                  <a:schemeClr val="tx1"/>
                </a:solidFill>
              </a:rPr>
              <a:t> de-a </a:t>
            </a:r>
            <a:r>
              <a:rPr lang="en-US" sz="1600" dirty="0" err="1">
                <a:solidFill>
                  <a:schemeClr val="tx1"/>
                </a:solidFill>
              </a:rPr>
              <a:t>lungul</a:t>
            </a:r>
            <a:r>
              <a:rPr lang="en-US" sz="1600" dirty="0">
                <a:solidFill>
                  <a:schemeClr val="tx1"/>
                </a:solidFill>
              </a:rPr>
              <a:t> </a:t>
            </a:r>
            <a:r>
              <a:rPr lang="en-US" sz="1600" dirty="0" err="1">
                <a:solidFill>
                  <a:schemeClr val="tx1"/>
                </a:solidFill>
              </a:rPr>
              <a:t>coastei</a:t>
            </a:r>
            <a:r>
              <a:rPr lang="en-US" sz="1600" dirty="0">
                <a:solidFill>
                  <a:schemeClr val="tx1"/>
                </a:solidFill>
              </a:rPr>
              <a:t> cu 3 </a:t>
            </a:r>
            <a:r>
              <a:rPr lang="en-US" sz="1600" dirty="0" err="1">
                <a:solidFill>
                  <a:schemeClr val="tx1"/>
                </a:solidFill>
              </a:rPr>
              <a:t>sau</a:t>
            </a:r>
            <a:r>
              <a:rPr lang="en-US" sz="1600" dirty="0">
                <a:solidFill>
                  <a:schemeClr val="tx1"/>
                </a:solidFill>
              </a:rPr>
              <a:t> 5 km,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punctul</a:t>
            </a:r>
            <a:r>
              <a:rPr lang="en-US" sz="1600" dirty="0">
                <a:solidFill>
                  <a:schemeClr val="tx1"/>
                </a:solidFill>
              </a:rPr>
              <a:t> 26 al </a:t>
            </a:r>
            <a:r>
              <a:rPr lang="en-US" sz="1600" dirty="0" err="1">
                <a:solidFill>
                  <a:schemeClr val="tx1"/>
                </a:solidFill>
              </a:rPr>
              <a:t>prezentului</a:t>
            </a:r>
            <a:r>
              <a:rPr lang="en-US" sz="1600" dirty="0">
                <a:solidFill>
                  <a:schemeClr val="tx1"/>
                </a:solidFill>
              </a:rPr>
              <a:t> </a:t>
            </a:r>
            <a:r>
              <a:rPr lang="en-US" sz="1600" dirty="0" err="1">
                <a:solidFill>
                  <a:schemeClr val="tx1"/>
                </a:solidFill>
              </a:rPr>
              <a:t>Regulament</a:t>
            </a:r>
            <a:r>
              <a:rPr lang="en-US" sz="1600" dirty="0">
                <a:solidFill>
                  <a:schemeClr val="tx1"/>
                </a:solidFill>
              </a:rPr>
              <a:t> </a:t>
            </a:r>
            <a:r>
              <a:rPr lang="en-US" sz="1600" dirty="0" err="1">
                <a:solidFill>
                  <a:schemeClr val="tx1"/>
                </a:solidFill>
              </a:rPr>
              <a:t>şi</a:t>
            </a:r>
            <a:r>
              <a:rPr lang="en-US" sz="1600" dirty="0">
                <a:solidFill>
                  <a:schemeClr val="tx1"/>
                </a:solidFill>
              </a:rPr>
              <a:t> 500-1000 m de la </a:t>
            </a:r>
            <a:r>
              <a:rPr lang="en-US" sz="1600" dirty="0" err="1">
                <a:solidFill>
                  <a:schemeClr val="tx1"/>
                </a:solidFill>
              </a:rPr>
              <a:t>oglinda</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nivelului</a:t>
            </a:r>
            <a:r>
              <a:rPr lang="en-US" sz="1600" dirty="0">
                <a:solidFill>
                  <a:schemeClr val="tx1"/>
                </a:solidFill>
              </a:rPr>
              <a:t> normal.. </a:t>
            </a:r>
            <a:r>
              <a:rPr lang="en-US" sz="1600" dirty="0" err="1">
                <a:solidFill>
                  <a:schemeClr val="tx1"/>
                </a:solidFill>
              </a:rPr>
              <a:t>În</a:t>
            </a:r>
            <a:r>
              <a:rPr lang="en-US" sz="1600" dirty="0">
                <a:solidFill>
                  <a:schemeClr val="tx1"/>
                </a:solidFill>
              </a:rPr>
              <a:t> </a:t>
            </a:r>
            <a:r>
              <a:rPr lang="en-US" sz="1600" dirty="0" err="1">
                <a:solidFill>
                  <a:schemeClr val="tx1"/>
                </a:solidFill>
              </a:rPr>
              <a:t>unele</a:t>
            </a:r>
            <a:r>
              <a:rPr lang="en-US" sz="1600" dirty="0">
                <a:solidFill>
                  <a:schemeClr val="tx1"/>
                </a:solidFill>
              </a:rPr>
              <a:t> </a:t>
            </a:r>
            <a:r>
              <a:rPr lang="en-US" sz="1600" dirty="0" err="1">
                <a:solidFill>
                  <a:schemeClr val="tx1"/>
                </a:solidFill>
              </a:rPr>
              <a:t>cazuri</a:t>
            </a:r>
            <a:r>
              <a:rPr lang="en-US" sz="1600" dirty="0">
                <a:solidFill>
                  <a:schemeClr val="tx1"/>
                </a:solidFill>
              </a:rPr>
              <a:t>, </a:t>
            </a:r>
            <a:r>
              <a:rPr lang="en-US" sz="1600" dirty="0" err="1">
                <a:solidFill>
                  <a:schemeClr val="tx1"/>
                </a:solidFill>
              </a:rPr>
              <a:t>ţinînd</a:t>
            </a:r>
            <a:r>
              <a:rPr lang="en-US" sz="1600" dirty="0">
                <a:solidFill>
                  <a:schemeClr val="tx1"/>
                </a:solidFill>
              </a:rPr>
              <a:t> </a:t>
            </a:r>
            <a:r>
              <a:rPr lang="en-US" sz="1600" dirty="0" err="1">
                <a:solidFill>
                  <a:schemeClr val="tx1"/>
                </a:solidFill>
              </a:rPr>
              <a:t>seama</a:t>
            </a:r>
            <a:r>
              <a:rPr lang="en-US" sz="1600" dirty="0">
                <a:solidFill>
                  <a:schemeClr val="tx1"/>
                </a:solidFill>
              </a:rPr>
              <a:t> de </a:t>
            </a:r>
            <a:r>
              <a:rPr lang="en-US" sz="1600" dirty="0" err="1">
                <a:solidFill>
                  <a:schemeClr val="tx1"/>
                </a:solidFill>
              </a:rPr>
              <a:t>situaţia</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specifică</a:t>
            </a:r>
            <a:r>
              <a:rPr lang="en-US" sz="1600" dirty="0">
                <a:solidFill>
                  <a:schemeClr val="tx1"/>
                </a:solidFill>
              </a:rPr>
              <a:t>, cu o </a:t>
            </a:r>
            <a:r>
              <a:rPr lang="en-US" sz="1600" dirty="0" err="1">
                <a:solidFill>
                  <a:schemeClr val="tx1"/>
                </a:solidFill>
              </a:rPr>
              <a:t>justificare</a:t>
            </a:r>
            <a:r>
              <a:rPr lang="en-US" sz="1600" dirty="0">
                <a:solidFill>
                  <a:schemeClr val="tx1"/>
                </a:solidFill>
              </a:rPr>
              <a:t> </a:t>
            </a:r>
            <a:r>
              <a:rPr lang="en-US" sz="1600" dirty="0" err="1">
                <a:solidFill>
                  <a:schemeClr val="tx1"/>
                </a:solidFill>
              </a:rPr>
              <a:t>corespunzătoare</a:t>
            </a:r>
            <a:r>
              <a:rPr lang="en-US" sz="1600" dirty="0">
                <a:solidFill>
                  <a:schemeClr val="tx1"/>
                </a:solidFill>
              </a:rPr>
              <a:t>, </a:t>
            </a:r>
            <a:r>
              <a:rPr lang="en-US" sz="1600" dirty="0" err="1">
                <a:solidFill>
                  <a:schemeClr val="tx1"/>
                </a:solidFill>
              </a:rPr>
              <a:t>limitele</a:t>
            </a:r>
            <a:r>
              <a:rPr lang="en-US" sz="1600" dirty="0">
                <a:solidFill>
                  <a:schemeClr val="tx1"/>
                </a:solidFill>
              </a:rPr>
              <a:t> </a:t>
            </a:r>
            <a:r>
              <a:rPr lang="en-US" sz="1600" dirty="0" err="1">
                <a:solidFill>
                  <a:schemeClr val="tx1"/>
                </a:solidFill>
              </a:rPr>
              <a:t>perimetrului</a:t>
            </a:r>
            <a:r>
              <a:rPr lang="en-US" sz="1600" dirty="0">
                <a:solidFill>
                  <a:schemeClr val="tx1"/>
                </a:solidFill>
              </a:rPr>
              <a:t> II pot fi </a:t>
            </a:r>
            <a:r>
              <a:rPr lang="en-US" sz="1600" dirty="0" err="1">
                <a:solidFill>
                  <a:schemeClr val="tx1"/>
                </a:solidFill>
              </a:rPr>
              <a:t>majorate</a:t>
            </a:r>
            <a:r>
              <a:rPr lang="en-US" sz="1600" dirty="0">
                <a:solidFill>
                  <a:schemeClr val="tx1"/>
                </a:solidFill>
              </a:rPr>
              <a:t>.</a:t>
            </a:r>
            <a:br>
              <a:rPr lang="en-US" sz="1600" dirty="0">
                <a:solidFill>
                  <a:schemeClr val="tx1"/>
                </a:solidFill>
              </a:rPr>
            </a:br>
            <a:r>
              <a:rPr lang="en-US" sz="1600" dirty="0">
                <a:solidFill>
                  <a:schemeClr val="tx1"/>
                </a:solidFill>
              </a:rPr>
              <a:t>    28. </a:t>
            </a:r>
            <a:r>
              <a:rPr lang="en-US" sz="1600" dirty="0" err="1">
                <a:solidFill>
                  <a:schemeClr val="tx1"/>
                </a:solidFill>
              </a:rPr>
              <a:t>Limitele</a:t>
            </a:r>
            <a:r>
              <a:rPr lang="en-US" sz="1600" dirty="0">
                <a:solidFill>
                  <a:schemeClr val="tx1"/>
                </a:solidFill>
              </a:rPr>
              <a:t> </a:t>
            </a:r>
            <a:r>
              <a:rPr lang="en-US" sz="1600" dirty="0" err="1">
                <a:solidFill>
                  <a:schemeClr val="tx1"/>
                </a:solidFill>
              </a:rPr>
              <a:t>perimetrului</a:t>
            </a:r>
            <a:r>
              <a:rPr lang="en-US" sz="1600" dirty="0">
                <a:solidFill>
                  <a:schemeClr val="tx1"/>
                </a:solidFill>
              </a:rPr>
              <a:t> III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fluxul</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pînă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aval</a:t>
            </a:r>
            <a:r>
              <a:rPr lang="en-US" sz="1600" dirty="0">
                <a:solidFill>
                  <a:schemeClr val="tx1"/>
                </a:solidFill>
              </a:rPr>
              <a:t> </a:t>
            </a:r>
            <a:r>
              <a:rPr lang="en-US" sz="1600" dirty="0" err="1">
                <a:solidFill>
                  <a:schemeClr val="tx1"/>
                </a:solidFill>
              </a:rPr>
              <a:t>coincid</a:t>
            </a:r>
            <a:r>
              <a:rPr lang="en-US" sz="1600" dirty="0">
                <a:solidFill>
                  <a:schemeClr val="tx1"/>
                </a:solidFill>
              </a:rPr>
              <a:t> cu </a:t>
            </a:r>
            <a:r>
              <a:rPr lang="en-US" sz="1600" dirty="0" err="1">
                <a:solidFill>
                  <a:schemeClr val="tx1"/>
                </a:solidFill>
              </a:rPr>
              <a:t>hotarele</a:t>
            </a:r>
            <a:r>
              <a:rPr lang="en-US" sz="1600" dirty="0">
                <a:solidFill>
                  <a:schemeClr val="tx1"/>
                </a:solidFill>
              </a:rPr>
              <a:t> </a:t>
            </a:r>
            <a:r>
              <a:rPr lang="en-US" sz="1600" dirty="0" err="1">
                <a:solidFill>
                  <a:schemeClr val="tx1"/>
                </a:solidFill>
              </a:rPr>
              <a:t>perimetrului</a:t>
            </a:r>
            <a:r>
              <a:rPr lang="en-US" sz="1600" dirty="0">
                <a:solidFill>
                  <a:schemeClr val="tx1"/>
                </a:solidFill>
              </a:rPr>
              <a:t> II. </a:t>
            </a:r>
            <a:r>
              <a:rPr lang="en-US" sz="1600" dirty="0" err="1">
                <a:solidFill>
                  <a:schemeClr val="tx1"/>
                </a:solidFill>
              </a:rPr>
              <a:t>Limitele</a:t>
            </a:r>
            <a:r>
              <a:rPr lang="en-US" sz="1600" dirty="0">
                <a:solidFill>
                  <a:schemeClr val="tx1"/>
                </a:solidFill>
              </a:rPr>
              <a:t> </a:t>
            </a:r>
            <a:r>
              <a:rPr lang="en-US" sz="1600" dirty="0" err="1">
                <a:solidFill>
                  <a:schemeClr val="tx1"/>
                </a:solidFill>
              </a:rPr>
              <a:t>laterale</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treacă</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linia</a:t>
            </a:r>
            <a:r>
              <a:rPr lang="en-US" sz="1600" dirty="0">
                <a:solidFill>
                  <a:schemeClr val="tx1"/>
                </a:solidFill>
              </a:rPr>
              <a:t> </a:t>
            </a:r>
            <a:r>
              <a:rPr lang="en-US" sz="1600" dirty="0" err="1">
                <a:solidFill>
                  <a:schemeClr val="tx1"/>
                </a:solidFill>
              </a:rPr>
              <a:t>despărţiturii</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limita</a:t>
            </a:r>
            <a:r>
              <a:rPr lang="en-US" sz="1600" dirty="0">
                <a:solidFill>
                  <a:schemeClr val="tx1"/>
                </a:solidFill>
              </a:rPr>
              <a:t> de 3-5 km, </a:t>
            </a:r>
            <a:r>
              <a:rPr lang="en-US" sz="1600" dirty="0" err="1">
                <a:solidFill>
                  <a:schemeClr val="tx1"/>
                </a:solidFill>
              </a:rPr>
              <a:t>inclusiv</a:t>
            </a:r>
            <a:r>
              <a:rPr lang="en-US" sz="1600" dirty="0">
                <a:solidFill>
                  <a:schemeClr val="tx1"/>
                </a:solidFill>
              </a:rPr>
              <a:t> a </a:t>
            </a:r>
            <a:r>
              <a:rPr lang="en-US" sz="1600" dirty="0" err="1">
                <a:solidFill>
                  <a:schemeClr val="tx1"/>
                </a:solidFill>
              </a:rPr>
              <a:t>afluenţilor</a:t>
            </a:r>
            <a:r>
              <a:rPr lang="en-US" sz="1600" dirty="0">
                <a:solidFill>
                  <a:schemeClr val="tx1"/>
                </a:solidFill>
              </a:rPr>
              <a:t>. </a:t>
            </a:r>
            <a:r>
              <a:rPr lang="en-US" sz="1600" dirty="0" err="1">
                <a:solidFill>
                  <a:schemeClr val="tx1"/>
                </a:solidFill>
              </a:rPr>
              <a:t>Limitele</a:t>
            </a:r>
            <a:r>
              <a:rPr lang="en-US" sz="1600" dirty="0">
                <a:solidFill>
                  <a:schemeClr val="tx1"/>
                </a:solidFill>
              </a:rPr>
              <a:t> </a:t>
            </a:r>
            <a:r>
              <a:rPr lang="en-US" sz="1600" dirty="0" err="1">
                <a:solidFill>
                  <a:schemeClr val="tx1"/>
                </a:solidFill>
              </a:rPr>
              <a:t>perimetrului</a:t>
            </a:r>
            <a:r>
              <a:rPr lang="en-US" sz="1600" dirty="0">
                <a:solidFill>
                  <a:schemeClr val="tx1"/>
                </a:solidFill>
              </a:rPr>
              <a:t> III al </a:t>
            </a:r>
            <a:r>
              <a:rPr lang="en-US" sz="1600" dirty="0" err="1">
                <a:solidFill>
                  <a:schemeClr val="tx1"/>
                </a:solidFill>
              </a:rPr>
              <a:t>sursei</a:t>
            </a:r>
            <a:r>
              <a:rPr lang="en-US" sz="1600" dirty="0">
                <a:solidFill>
                  <a:schemeClr val="tx1"/>
                </a:solidFill>
              </a:rPr>
              <a:t> de </a:t>
            </a:r>
            <a:r>
              <a:rPr lang="en-US" sz="1600" dirty="0" err="1">
                <a:solidFill>
                  <a:schemeClr val="tx1"/>
                </a:solidFill>
              </a:rPr>
              <a:t>apă</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bazine</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stătătoare</a:t>
            </a:r>
            <a:r>
              <a:rPr lang="en-US" sz="1600" dirty="0">
                <a:solidFill>
                  <a:schemeClr val="tx1"/>
                </a:solidFill>
              </a:rPr>
              <a:t> </a:t>
            </a:r>
            <a:r>
              <a:rPr lang="en-US" sz="1600" dirty="0" err="1">
                <a:solidFill>
                  <a:schemeClr val="tx1"/>
                </a:solidFill>
              </a:rPr>
              <a:t>coincid</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deplin</a:t>
            </a:r>
            <a:r>
              <a:rPr lang="en-US" sz="1600" dirty="0">
                <a:solidFill>
                  <a:schemeClr val="tx1"/>
                </a:solidFill>
              </a:rPr>
              <a:t> cu </a:t>
            </a:r>
            <a:r>
              <a:rPr lang="en-US" sz="1600" dirty="0" err="1">
                <a:solidFill>
                  <a:schemeClr val="tx1"/>
                </a:solidFill>
              </a:rPr>
              <a:t>cele</a:t>
            </a:r>
            <a:r>
              <a:rPr lang="en-US" sz="1600" dirty="0">
                <a:solidFill>
                  <a:schemeClr val="tx1"/>
                </a:solidFill>
              </a:rPr>
              <a:t> ale </a:t>
            </a:r>
            <a:r>
              <a:rPr lang="en-US" sz="1600" dirty="0" err="1">
                <a:solidFill>
                  <a:schemeClr val="tx1"/>
                </a:solidFill>
              </a:rPr>
              <a:t>perimetrului</a:t>
            </a:r>
            <a:r>
              <a:rPr lang="en-US" sz="1600" dirty="0">
                <a:solidFill>
                  <a:schemeClr val="tx1"/>
                </a:solidFill>
              </a:rPr>
              <a:t> II.</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78328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52400" y="1649368"/>
            <a:ext cx="8839199" cy="4416167"/>
          </a:xfrm>
        </p:spPr>
        <p:txBody>
          <a:bodyPr/>
          <a:lstStyle/>
          <a:p>
            <a:r>
              <a:rPr lang="en-US" sz="1600" b="1" i="1" dirty="0" err="1">
                <a:solidFill>
                  <a:schemeClr val="tx1"/>
                </a:solidFill>
              </a:rPr>
              <a:t>sistemul</a:t>
            </a:r>
            <a:r>
              <a:rPr lang="en-US" sz="1600" b="1" i="1" dirty="0">
                <a:solidFill>
                  <a:schemeClr val="tx1"/>
                </a:solidFill>
              </a:rPr>
              <a:t> </a:t>
            </a:r>
            <a:r>
              <a:rPr lang="en-US" sz="1600" b="1" i="1" dirty="0" err="1">
                <a:solidFill>
                  <a:schemeClr val="tx1"/>
                </a:solidFill>
              </a:rPr>
              <a:t>naţional</a:t>
            </a:r>
            <a:r>
              <a:rPr lang="en-US" sz="1600" b="1" i="1" dirty="0">
                <a:solidFill>
                  <a:schemeClr val="tx1"/>
                </a:solidFill>
              </a:rPr>
              <a:t> de </a:t>
            </a:r>
            <a:r>
              <a:rPr lang="en-US" sz="1600" b="1" i="1" dirty="0" err="1">
                <a:solidFill>
                  <a:schemeClr val="tx1"/>
                </a:solidFill>
              </a:rPr>
              <a:t>monitorizare</a:t>
            </a:r>
            <a:r>
              <a:rPr lang="en-US" sz="1600" b="1" dirty="0">
                <a:solidFill>
                  <a:schemeClr val="tx1"/>
                </a:solidFill>
              </a:rPr>
              <a:t> </a:t>
            </a:r>
            <a:r>
              <a:rPr lang="en-US" sz="1600" dirty="0">
                <a:solidFill>
                  <a:schemeClr val="tx1"/>
                </a:solidFill>
              </a:rPr>
              <a:t>– </a:t>
            </a:r>
            <a:r>
              <a:rPr lang="en-US" sz="1600" dirty="0" err="1">
                <a:solidFill>
                  <a:schemeClr val="tx1"/>
                </a:solidFill>
              </a:rPr>
              <a:t>sistem</a:t>
            </a:r>
            <a:r>
              <a:rPr lang="en-US" sz="1600" dirty="0">
                <a:solidFill>
                  <a:schemeClr val="tx1"/>
                </a:solidFill>
              </a:rPr>
              <a:t>, </a:t>
            </a:r>
            <a:r>
              <a:rPr lang="en-US" sz="1600" dirty="0" err="1">
                <a:solidFill>
                  <a:schemeClr val="tx1"/>
                </a:solidFill>
              </a:rPr>
              <a:t>prin</a:t>
            </a:r>
            <a:r>
              <a:rPr lang="en-US" sz="1600" dirty="0">
                <a:solidFill>
                  <a:schemeClr val="tx1"/>
                </a:solidFill>
              </a:rPr>
              <a:t> care </a:t>
            </a:r>
            <a:r>
              <a:rPr lang="en-US" sz="1600" dirty="0" err="1">
                <a:solidFill>
                  <a:schemeClr val="tx1"/>
                </a:solidFill>
              </a:rPr>
              <a:t>statul</a:t>
            </a:r>
            <a:r>
              <a:rPr lang="en-US" sz="1600" dirty="0">
                <a:solidFill>
                  <a:schemeClr val="tx1"/>
                </a:solidFill>
              </a:rPr>
              <a:t> </a:t>
            </a:r>
            <a:r>
              <a:rPr lang="en-US" sz="1600" dirty="0" err="1">
                <a:solidFill>
                  <a:schemeClr val="tx1"/>
                </a:solidFill>
              </a:rPr>
              <a:t>supraveghează</a:t>
            </a:r>
            <a:r>
              <a:rPr lang="en-US" sz="1600" dirty="0">
                <a:solidFill>
                  <a:schemeClr val="tx1"/>
                </a:solidFill>
              </a:rPr>
              <a:t> permanent </a:t>
            </a:r>
            <a:r>
              <a:rPr lang="en-US" sz="1600" dirty="0" err="1">
                <a:solidFill>
                  <a:schemeClr val="tx1"/>
                </a:solidFill>
              </a:rPr>
              <a:t>starea</a:t>
            </a:r>
            <a:r>
              <a:rPr lang="en-US" sz="1600" dirty="0">
                <a:solidFill>
                  <a:schemeClr val="tx1"/>
                </a:solidFill>
              </a:rPr>
              <a:t> </a:t>
            </a:r>
            <a:r>
              <a:rPr lang="en-US" sz="1600" dirty="0" err="1">
                <a:solidFill>
                  <a:schemeClr val="tx1"/>
                </a:solidFill>
              </a:rPr>
              <a:t>resurselor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impactului</a:t>
            </a:r>
            <a:r>
              <a:rPr lang="en-US" sz="1600" dirty="0">
                <a:solidFill>
                  <a:schemeClr val="tx1"/>
                </a:solidFill>
              </a:rPr>
              <a:t> </a:t>
            </a:r>
            <a:r>
              <a:rPr lang="en-US" sz="1600" dirty="0" err="1">
                <a:solidFill>
                  <a:schemeClr val="tx1"/>
                </a:solidFill>
              </a:rPr>
              <a:t>antropic</a:t>
            </a:r>
            <a:r>
              <a:rPr lang="en-US" sz="1600" dirty="0">
                <a:solidFill>
                  <a:schemeClr val="tx1"/>
                </a:solidFill>
              </a:rPr>
              <a:t>, </a:t>
            </a:r>
            <a:r>
              <a:rPr lang="en-US" sz="1600" dirty="0" err="1">
                <a:solidFill>
                  <a:schemeClr val="tx1"/>
                </a:solidFill>
              </a:rPr>
              <a:t>bazat</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parametri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indici</a:t>
            </a:r>
            <a:r>
              <a:rPr lang="en-US" sz="1600" dirty="0">
                <a:solidFill>
                  <a:schemeClr val="tx1"/>
                </a:solidFill>
              </a:rPr>
              <a:t> cu </a:t>
            </a:r>
            <a:r>
              <a:rPr lang="en-US" sz="1600" dirty="0" err="1">
                <a:solidFill>
                  <a:schemeClr val="tx1"/>
                </a:solidFill>
              </a:rPr>
              <a:t>acoperire</a:t>
            </a:r>
            <a:r>
              <a:rPr lang="en-US" sz="1600" dirty="0">
                <a:solidFill>
                  <a:schemeClr val="tx1"/>
                </a:solidFill>
              </a:rPr>
              <a:t> </a:t>
            </a:r>
            <a:r>
              <a:rPr lang="en-US" sz="1600" dirty="0" err="1">
                <a:solidFill>
                  <a:schemeClr val="tx1"/>
                </a:solidFill>
              </a:rPr>
              <a:t>spaţială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temporală</a:t>
            </a:r>
            <a:r>
              <a:rPr lang="en-US" sz="1600" dirty="0">
                <a:solidFill>
                  <a:schemeClr val="tx1"/>
                </a:solidFill>
              </a:rPr>
              <a:t>, care </a:t>
            </a:r>
            <a:r>
              <a:rPr lang="en-US" sz="1600" dirty="0" err="1">
                <a:solidFill>
                  <a:schemeClr val="tx1"/>
                </a:solidFill>
              </a:rPr>
              <a:t>asigură</a:t>
            </a:r>
            <a:r>
              <a:rPr lang="en-US" sz="1600" dirty="0">
                <a:solidFill>
                  <a:schemeClr val="tx1"/>
                </a:solidFill>
              </a:rPr>
              <a:t> </a:t>
            </a:r>
            <a:r>
              <a:rPr lang="en-US" sz="1600" dirty="0" err="1">
                <a:solidFill>
                  <a:schemeClr val="tx1"/>
                </a:solidFill>
              </a:rPr>
              <a:t>cadrul</a:t>
            </a:r>
            <a:r>
              <a:rPr lang="en-US" sz="1600" dirty="0">
                <a:solidFill>
                  <a:schemeClr val="tx1"/>
                </a:solidFill>
              </a:rPr>
              <a:t> </a:t>
            </a:r>
            <a:r>
              <a:rPr lang="en-US" sz="1600" dirty="0" err="1">
                <a:solidFill>
                  <a:schemeClr val="tx1"/>
                </a:solidFill>
              </a:rPr>
              <a:t>informaţional</a:t>
            </a:r>
            <a:r>
              <a:rPr lang="en-US" sz="1600" dirty="0">
                <a:solidFill>
                  <a:schemeClr val="tx1"/>
                </a:solidFill>
              </a:rPr>
              <a:t> </a:t>
            </a:r>
            <a:r>
              <a:rPr lang="en-US" sz="1600" dirty="0" err="1">
                <a:solidFill>
                  <a:schemeClr val="tx1"/>
                </a:solidFill>
              </a:rPr>
              <a:t>necesar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elaborarea</a:t>
            </a:r>
            <a:r>
              <a:rPr lang="en-US" sz="1600" dirty="0">
                <a:solidFill>
                  <a:schemeClr val="tx1"/>
                </a:solidFill>
              </a:rPr>
              <a:t> </a:t>
            </a:r>
            <a:r>
              <a:rPr lang="en-US" sz="1600" dirty="0" err="1">
                <a:solidFill>
                  <a:schemeClr val="tx1"/>
                </a:solidFill>
              </a:rPr>
              <a:t>strategiei</a:t>
            </a:r>
            <a:r>
              <a:rPr lang="en-US" sz="1600" dirty="0">
                <a:solidFill>
                  <a:schemeClr val="tx1"/>
                </a:solidFill>
              </a:rPr>
              <a:t>, </a:t>
            </a:r>
            <a:r>
              <a:rPr lang="en-US" sz="1600" dirty="0" err="1">
                <a:solidFill>
                  <a:schemeClr val="tx1"/>
                </a:solidFill>
              </a:rPr>
              <a:t>măsurilor</a:t>
            </a:r>
            <a:r>
              <a:rPr lang="en-US" sz="1600" dirty="0">
                <a:solidFill>
                  <a:schemeClr val="tx1"/>
                </a:solidFill>
              </a:rPr>
              <a:t> de </a:t>
            </a:r>
            <a:r>
              <a:rPr lang="en-US" sz="1600" dirty="0" err="1">
                <a:solidFill>
                  <a:schemeClr val="tx1"/>
                </a:solidFill>
              </a:rPr>
              <a:t>prevenire</a:t>
            </a:r>
            <a:r>
              <a:rPr lang="en-US" sz="1600" dirty="0">
                <a:solidFill>
                  <a:schemeClr val="tx1"/>
                </a:solidFill>
              </a:rPr>
              <a:t> a </a:t>
            </a:r>
            <a:r>
              <a:rPr lang="en-US" sz="1600" dirty="0" err="1">
                <a:solidFill>
                  <a:schemeClr val="tx1"/>
                </a:solidFill>
              </a:rPr>
              <a:t>consecinţelor</a:t>
            </a:r>
            <a:r>
              <a:rPr lang="en-US" sz="1600" dirty="0">
                <a:solidFill>
                  <a:schemeClr val="tx1"/>
                </a:solidFill>
              </a:rPr>
              <a:t> </a:t>
            </a:r>
            <a:r>
              <a:rPr lang="en-US" sz="1600" dirty="0" err="1">
                <a:solidFill>
                  <a:schemeClr val="tx1"/>
                </a:solidFill>
              </a:rPr>
              <a:t>antropice</a:t>
            </a:r>
            <a:r>
              <a:rPr lang="en-US" sz="1600" dirty="0">
                <a:solidFill>
                  <a:schemeClr val="tx1"/>
                </a:solidFill>
              </a:rPr>
              <a:t>, </a:t>
            </a:r>
            <a:r>
              <a:rPr lang="en-US" sz="1600" dirty="0" err="1">
                <a:solidFill>
                  <a:schemeClr val="tx1"/>
                </a:solidFill>
              </a:rPr>
              <a:t>calamităţilor</a:t>
            </a:r>
            <a:r>
              <a:rPr lang="en-US" sz="1600" dirty="0">
                <a:solidFill>
                  <a:schemeClr val="tx1"/>
                </a:solidFill>
              </a:rPr>
              <a:t> </a:t>
            </a:r>
            <a:r>
              <a:rPr lang="en-US" sz="1600" dirty="0" err="1">
                <a:solidFill>
                  <a:schemeClr val="tx1"/>
                </a:solidFill>
              </a:rPr>
              <a:t>naturale</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remediere</a:t>
            </a:r>
            <a:r>
              <a:rPr lang="en-US" sz="1600" dirty="0">
                <a:solidFill>
                  <a:schemeClr val="tx1"/>
                </a:solidFill>
              </a:rPr>
              <a:t> a </a:t>
            </a:r>
            <a:r>
              <a:rPr lang="en-US" sz="1600" dirty="0" err="1">
                <a:solidFill>
                  <a:schemeClr val="tx1"/>
                </a:solidFill>
              </a:rPr>
              <a:t>situaţiei</a:t>
            </a:r>
            <a:r>
              <a:rPr lang="en-US" sz="1600" dirty="0">
                <a:solidFill>
                  <a:schemeClr val="tx1"/>
                </a:solidFill>
              </a:rPr>
              <a:t> </a:t>
            </a:r>
            <a:r>
              <a:rPr lang="en-US" sz="1600" dirty="0" err="1">
                <a:solidFill>
                  <a:schemeClr val="tx1"/>
                </a:solidFill>
              </a:rPr>
              <a:t>ecologice</a:t>
            </a:r>
            <a:r>
              <a:rPr lang="en-US" sz="1600" dirty="0">
                <a:solidFill>
                  <a:schemeClr val="tx1"/>
                </a:solidFill>
              </a:rPr>
              <a:t>;</a:t>
            </a:r>
            <a:br>
              <a:rPr lang="en-US"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r>
              <a:rPr lang="en-US" sz="1600" b="1" i="1" dirty="0" err="1">
                <a:solidFill>
                  <a:schemeClr val="tx1"/>
                </a:solidFill>
              </a:rPr>
              <a:t>tendinţă</a:t>
            </a:r>
            <a:r>
              <a:rPr lang="en-US" sz="1600" b="1" i="1" dirty="0">
                <a:solidFill>
                  <a:schemeClr val="tx1"/>
                </a:solidFill>
              </a:rPr>
              <a:t> </a:t>
            </a:r>
            <a:r>
              <a:rPr lang="en-US" sz="1600" b="1" i="1" dirty="0" err="1">
                <a:solidFill>
                  <a:schemeClr val="tx1"/>
                </a:solidFill>
              </a:rPr>
              <a:t>ascendentă</a:t>
            </a:r>
            <a:r>
              <a:rPr lang="en-US" sz="1600" b="1" i="1" dirty="0">
                <a:solidFill>
                  <a:schemeClr val="tx1"/>
                </a:solidFill>
              </a:rPr>
              <a:t> </a:t>
            </a:r>
            <a:r>
              <a:rPr lang="en-US" sz="1600" b="1" i="1" dirty="0" err="1">
                <a:solidFill>
                  <a:schemeClr val="tx1"/>
                </a:solidFill>
              </a:rPr>
              <a:t>semnificativă</a:t>
            </a:r>
            <a:r>
              <a:rPr lang="en-US" sz="1600" b="1" dirty="0">
                <a:solidFill>
                  <a:schemeClr val="tx1"/>
                </a:solidFill>
              </a:rPr>
              <a:t> </a:t>
            </a:r>
            <a:r>
              <a:rPr lang="en-US" sz="1600" dirty="0">
                <a:solidFill>
                  <a:schemeClr val="tx1"/>
                </a:solidFill>
              </a:rPr>
              <a:t>– </a:t>
            </a:r>
            <a:r>
              <a:rPr lang="en-US" sz="1600" dirty="0" err="1">
                <a:solidFill>
                  <a:schemeClr val="tx1"/>
                </a:solidFill>
              </a:rPr>
              <a:t>creştere</a:t>
            </a:r>
            <a:r>
              <a:rPr lang="en-US" sz="1600" dirty="0">
                <a:solidFill>
                  <a:schemeClr val="tx1"/>
                </a:solidFill>
              </a:rPr>
              <a:t> </a:t>
            </a:r>
            <a:r>
              <a:rPr lang="en-US" sz="1600" dirty="0" err="1">
                <a:solidFill>
                  <a:schemeClr val="tx1"/>
                </a:solidFill>
              </a:rPr>
              <a:t>semnificativă</a:t>
            </a:r>
            <a:r>
              <a:rPr lang="en-US" sz="1600" dirty="0">
                <a:solidFill>
                  <a:schemeClr val="tx1"/>
                </a:solidFill>
              </a:rPr>
              <a:t> din </a:t>
            </a:r>
            <a:r>
              <a:rPr lang="en-US" sz="1600" dirty="0" err="1">
                <a:solidFill>
                  <a:schemeClr val="tx1"/>
                </a:solidFill>
              </a:rPr>
              <a:t>punct</a:t>
            </a:r>
            <a:r>
              <a:rPr lang="en-US" sz="1600" dirty="0">
                <a:solidFill>
                  <a:schemeClr val="tx1"/>
                </a:solidFill>
              </a:rPr>
              <a:t> de </a:t>
            </a:r>
            <a:r>
              <a:rPr lang="en-US" sz="1600" dirty="0" err="1">
                <a:solidFill>
                  <a:schemeClr val="tx1"/>
                </a:solidFill>
              </a:rPr>
              <a:t>vedere</a:t>
            </a:r>
            <a:r>
              <a:rPr lang="en-US" sz="1600" dirty="0">
                <a:solidFill>
                  <a:schemeClr val="tx1"/>
                </a:solidFill>
              </a:rPr>
              <a:t> statistic </a:t>
            </a:r>
            <a:r>
              <a:rPr lang="en-US" sz="1600" dirty="0" err="1">
                <a:solidFill>
                  <a:schemeClr val="tx1"/>
                </a:solidFill>
              </a:rPr>
              <a:t>şi</a:t>
            </a:r>
            <a:r>
              <a:rPr lang="en-US" sz="1600" dirty="0">
                <a:solidFill>
                  <a:schemeClr val="tx1"/>
                </a:solidFill>
              </a:rPr>
              <a:t> al </a:t>
            </a:r>
            <a:r>
              <a:rPr lang="en-US" sz="1600" dirty="0" err="1">
                <a:solidFill>
                  <a:schemeClr val="tx1"/>
                </a:solidFill>
              </a:rPr>
              <a:t>mediului</a:t>
            </a:r>
            <a:r>
              <a:rPr lang="en-US" sz="1600" dirty="0">
                <a:solidFill>
                  <a:schemeClr val="tx1"/>
                </a:solidFill>
              </a:rPr>
              <a:t> a </a:t>
            </a:r>
            <a:r>
              <a:rPr lang="en-US" sz="1600" dirty="0" err="1">
                <a:solidFill>
                  <a:schemeClr val="tx1"/>
                </a:solidFill>
              </a:rPr>
              <a:t>concentraţiei</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poluant</a:t>
            </a:r>
            <a:r>
              <a:rPr lang="en-US" sz="1600" dirty="0">
                <a:solidFill>
                  <a:schemeClr val="tx1"/>
                </a:solidFill>
              </a:rPr>
              <a:t>, </a:t>
            </a:r>
            <a:r>
              <a:rPr lang="en-US" sz="1600" dirty="0" err="1">
                <a:solidFill>
                  <a:schemeClr val="tx1"/>
                </a:solidFill>
              </a:rPr>
              <a:t>grup</a:t>
            </a:r>
            <a:r>
              <a:rPr lang="en-US" sz="1600" dirty="0">
                <a:solidFill>
                  <a:schemeClr val="tx1"/>
                </a:solidFill>
              </a:rPr>
              <a:t> de </a:t>
            </a:r>
            <a:r>
              <a:rPr lang="en-US" sz="1600" dirty="0" err="1">
                <a:solidFill>
                  <a:schemeClr val="tx1"/>
                </a:solidFill>
              </a:rPr>
              <a:t>poluanţi</a:t>
            </a:r>
            <a:r>
              <a:rPr lang="en-US" sz="1600" dirty="0">
                <a:solidFill>
                  <a:schemeClr val="tx1"/>
                </a:solidFill>
              </a:rPr>
              <a:t> </a:t>
            </a:r>
            <a:r>
              <a:rPr lang="en-US" sz="1600" dirty="0" err="1">
                <a:solidFill>
                  <a:schemeClr val="tx1"/>
                </a:solidFill>
              </a:rPr>
              <a:t>sau</a:t>
            </a:r>
            <a:r>
              <a:rPr lang="en-US" sz="1600" dirty="0">
                <a:solidFill>
                  <a:schemeClr val="tx1"/>
                </a:solidFill>
              </a:rPr>
              <a:t> a </a:t>
            </a:r>
            <a:r>
              <a:rPr lang="en-US" sz="1600" dirty="0" err="1">
                <a:solidFill>
                  <a:schemeClr val="tx1"/>
                </a:solidFill>
              </a:rPr>
              <a:t>unui</a:t>
            </a:r>
            <a:r>
              <a:rPr lang="en-US" sz="1600" dirty="0">
                <a:solidFill>
                  <a:schemeClr val="tx1"/>
                </a:solidFill>
              </a:rPr>
              <a:t> indicator al </a:t>
            </a:r>
            <a:r>
              <a:rPr lang="en-US" sz="1600" dirty="0" err="1">
                <a:solidFill>
                  <a:schemeClr val="tx1"/>
                </a:solidFill>
              </a:rPr>
              <a:t>poluării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apă</a:t>
            </a:r>
            <a:r>
              <a:rPr lang="en-US" sz="1600" dirty="0">
                <a:solidFill>
                  <a:schemeClr val="tx1"/>
                </a:solidFill>
              </a:rPr>
              <a:t> </a:t>
            </a:r>
            <a:r>
              <a:rPr lang="en-US" sz="1600" dirty="0" err="1">
                <a:solidFill>
                  <a:schemeClr val="tx1"/>
                </a:solidFill>
              </a:rPr>
              <a:t>pentru</a:t>
            </a:r>
            <a:r>
              <a:rPr lang="en-US" sz="1600" dirty="0">
                <a:solidFill>
                  <a:schemeClr val="tx1"/>
                </a:solidFill>
              </a:rPr>
              <a:t> care se </a:t>
            </a:r>
            <a:r>
              <a:rPr lang="en-US" sz="1600" dirty="0" err="1">
                <a:solidFill>
                  <a:schemeClr val="tx1"/>
                </a:solidFill>
              </a:rPr>
              <a:t>consideră</a:t>
            </a:r>
            <a:r>
              <a:rPr lang="en-US" sz="1600" dirty="0">
                <a:solidFill>
                  <a:schemeClr val="tx1"/>
                </a:solidFill>
              </a:rPr>
              <a:t> </a:t>
            </a:r>
            <a:r>
              <a:rPr lang="en-US" sz="1600" dirty="0" err="1">
                <a:solidFill>
                  <a:schemeClr val="tx1"/>
                </a:solidFill>
              </a:rPr>
              <a:t>necesară</a:t>
            </a:r>
            <a:r>
              <a:rPr lang="en-US" sz="1600" dirty="0">
                <a:solidFill>
                  <a:schemeClr val="tx1"/>
                </a:solidFill>
              </a:rPr>
              <a:t> o </a:t>
            </a:r>
            <a:r>
              <a:rPr lang="en-US" sz="1600" dirty="0" err="1">
                <a:solidFill>
                  <a:schemeClr val="tx1"/>
                </a:solidFill>
              </a:rPr>
              <a:t>inversare</a:t>
            </a:r>
            <a:r>
              <a:rPr lang="en-US" sz="1600" dirty="0">
                <a:solidFill>
                  <a:schemeClr val="tx1"/>
                </a:solidFill>
              </a:rPr>
              <a:t> a </a:t>
            </a:r>
            <a:r>
              <a:rPr lang="en-US" sz="1600" dirty="0" err="1">
                <a:solidFill>
                  <a:schemeClr val="tx1"/>
                </a:solidFill>
              </a:rPr>
              <a:t>tendinţei</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r>
            <a:br>
              <a:rPr lang="ro-RO" sz="1600" dirty="0">
                <a:solidFill>
                  <a:schemeClr val="tx1"/>
                </a:solidFill>
              </a:rPr>
            </a:br>
            <a:r>
              <a:rPr lang="en-US" sz="1600" dirty="0"/>
              <a:t>  </a:t>
            </a:r>
            <a:r>
              <a:rPr lang="en-US" sz="1600" b="1" dirty="0"/>
              <a:t> </a:t>
            </a:r>
            <a:r>
              <a:rPr lang="en-US" sz="1600" b="1" dirty="0">
                <a:solidFill>
                  <a:schemeClr val="tx1"/>
                </a:solidFill>
              </a:rPr>
              <a:t>3. </a:t>
            </a:r>
            <a:r>
              <a:rPr lang="en-US" sz="1600" b="1" dirty="0" err="1">
                <a:solidFill>
                  <a:schemeClr val="tx1"/>
                </a:solidFill>
              </a:rPr>
              <a:t>Tipurile</a:t>
            </a:r>
            <a:r>
              <a:rPr lang="en-US" sz="1600" b="1" dirty="0">
                <a:solidFill>
                  <a:schemeClr val="tx1"/>
                </a:solidFill>
              </a:rPr>
              <a:t> de </a:t>
            </a:r>
            <a:r>
              <a:rPr lang="en-US" sz="1600" b="1" dirty="0" err="1">
                <a:solidFill>
                  <a:schemeClr val="tx1"/>
                </a:solidFill>
              </a:rPr>
              <a:t>monitorizare</a:t>
            </a:r>
            <a:r>
              <a:rPr lang="en-US" sz="1600" b="1" dirty="0">
                <a:solidFill>
                  <a:schemeClr val="tx1"/>
                </a:solidFill>
              </a:rPr>
              <a:t> </a:t>
            </a:r>
            <a:r>
              <a:rPr lang="en-US" sz="1600" b="1" dirty="0" err="1">
                <a:solidFill>
                  <a:schemeClr val="tx1"/>
                </a:solidFill>
              </a:rPr>
              <a:t>sînt</a:t>
            </a:r>
            <a:r>
              <a:rPr lang="en-US" sz="1600" b="1" dirty="0">
                <a:solidFill>
                  <a:schemeClr val="tx1"/>
                </a:solidFill>
              </a:rPr>
              <a:t>:</a:t>
            </a:r>
            <a:r>
              <a:rPr lang="en-US" sz="1600" dirty="0">
                <a:solidFill>
                  <a:schemeClr val="tx1"/>
                </a:solidFill>
              </a:rPr>
              <a:t/>
            </a:r>
            <a:br>
              <a:rPr lang="en-US" sz="1600" dirty="0">
                <a:solidFill>
                  <a:schemeClr val="tx1"/>
                </a:solidFill>
              </a:rPr>
            </a:br>
            <a:r>
              <a:rPr lang="en-US" sz="1600" dirty="0">
                <a:solidFill>
                  <a:schemeClr val="tx1"/>
                </a:solidFill>
              </a:rPr>
              <a:t>   </a:t>
            </a:r>
            <a:r>
              <a:rPr lang="en-US" sz="1600" b="1" dirty="0">
                <a:solidFill>
                  <a:schemeClr val="tx1"/>
                </a:solidFill>
              </a:rPr>
              <a:t> </a:t>
            </a:r>
            <a:r>
              <a:rPr lang="en-US" sz="1600" b="1" i="1" dirty="0">
                <a:solidFill>
                  <a:schemeClr val="tx1"/>
                </a:solidFill>
              </a:rPr>
              <a:t>1) </a:t>
            </a:r>
            <a:r>
              <a:rPr lang="en-US" sz="1600" b="1" i="1" dirty="0" err="1">
                <a:solidFill>
                  <a:schemeClr val="tx1"/>
                </a:solidFill>
              </a:rPr>
              <a:t>monitorizarea</a:t>
            </a:r>
            <a:r>
              <a:rPr lang="en-US" sz="1600" b="1" i="1" dirty="0">
                <a:solidFill>
                  <a:schemeClr val="tx1"/>
                </a:solidFill>
              </a:rPr>
              <a:t> de </a:t>
            </a:r>
            <a:r>
              <a:rPr lang="en-US" sz="1600" b="1" i="1" dirty="0" err="1">
                <a:solidFill>
                  <a:schemeClr val="tx1"/>
                </a:solidFill>
              </a:rPr>
              <a:t>supraveghere</a:t>
            </a:r>
            <a:r>
              <a:rPr lang="en-US" sz="1600" b="1" i="1" dirty="0">
                <a:solidFill>
                  <a:schemeClr val="tx1"/>
                </a:solidFill>
              </a:rPr>
              <a:t> (S)</a:t>
            </a:r>
            <a:r>
              <a:rPr lang="en-US" sz="1600" b="1" dirty="0">
                <a:solidFill>
                  <a:schemeClr val="tx1"/>
                </a:solidFill>
              </a:rPr>
              <a:t> </a:t>
            </a:r>
            <a:r>
              <a:rPr lang="en-US" sz="1600" dirty="0">
                <a:solidFill>
                  <a:schemeClr val="tx1"/>
                </a:solidFill>
              </a:rPr>
              <a:t>– are ca </a:t>
            </a:r>
            <a:r>
              <a:rPr lang="en-US" sz="1600" dirty="0" err="1">
                <a:solidFill>
                  <a:schemeClr val="tx1"/>
                </a:solidFill>
              </a:rPr>
              <a:t>scop</a:t>
            </a:r>
            <a:r>
              <a:rPr lang="en-US" sz="1600" dirty="0">
                <a:solidFill>
                  <a:schemeClr val="tx1"/>
                </a:solidFill>
              </a:rPr>
              <a:t> </a:t>
            </a:r>
            <a:r>
              <a:rPr lang="en-US" sz="1600" dirty="0" err="1">
                <a:solidFill>
                  <a:schemeClr val="tx1"/>
                </a:solidFill>
              </a:rPr>
              <a:t>evaluarea</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tuturor</a:t>
            </a:r>
            <a:r>
              <a:rPr lang="en-US" sz="1600" dirty="0">
                <a:solidFill>
                  <a:schemeClr val="tx1"/>
                </a:solidFill>
              </a:rPr>
              <a:t> </a:t>
            </a:r>
            <a:r>
              <a:rPr lang="en-US" sz="1600" dirty="0" err="1">
                <a:solidFill>
                  <a:schemeClr val="tx1"/>
                </a:solidFill>
              </a:rPr>
              <a:t>apelor</a:t>
            </a:r>
            <a:r>
              <a:rPr lang="en-US" sz="1600" dirty="0">
                <a:solidFill>
                  <a:schemeClr val="tx1"/>
                </a:solidFill>
              </a:rPr>
              <a:t> din </a:t>
            </a:r>
            <a:r>
              <a:rPr lang="en-US" sz="1600" dirty="0" err="1">
                <a:solidFill>
                  <a:schemeClr val="tx1"/>
                </a:solidFill>
              </a:rPr>
              <a:t>cadrul</a:t>
            </a:r>
            <a:r>
              <a:rPr lang="en-US" sz="1600" dirty="0">
                <a:solidFill>
                  <a:schemeClr val="tx1"/>
                </a:solidFill>
              </a:rPr>
              <a:t> </a:t>
            </a:r>
            <a:r>
              <a:rPr lang="en-US" sz="1600" dirty="0" err="1">
                <a:solidFill>
                  <a:schemeClr val="tx1"/>
                </a:solidFill>
              </a:rPr>
              <a:t>fiecărui</a:t>
            </a:r>
            <a:r>
              <a:rPr lang="en-US" sz="1600" dirty="0">
                <a:solidFill>
                  <a:schemeClr val="tx1"/>
                </a:solidFill>
              </a:rPr>
              <a:t> </a:t>
            </a:r>
            <a:r>
              <a:rPr lang="en-US" sz="1600" dirty="0" err="1">
                <a:solidFill>
                  <a:schemeClr val="tx1"/>
                </a:solidFill>
              </a:rPr>
              <a:t>bazin</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subbazin</a:t>
            </a:r>
            <a:r>
              <a:rPr lang="en-US" sz="1600" dirty="0">
                <a:solidFill>
                  <a:schemeClr val="tx1"/>
                </a:solidFill>
              </a:rPr>
              <a:t> </a:t>
            </a:r>
            <a:r>
              <a:rPr lang="en-US" sz="1600" dirty="0" err="1">
                <a:solidFill>
                  <a:schemeClr val="tx1"/>
                </a:solidFill>
              </a:rPr>
              <a:t>hidrografic</a:t>
            </a:r>
            <a:r>
              <a:rPr lang="en-US" sz="1600" dirty="0">
                <a:solidFill>
                  <a:schemeClr val="tx1"/>
                </a:solidFill>
              </a:rPr>
              <a:t>, </a:t>
            </a:r>
            <a:r>
              <a:rPr lang="en-US" sz="1600" dirty="0" err="1">
                <a:solidFill>
                  <a:schemeClr val="tx1"/>
                </a:solidFill>
              </a:rPr>
              <a:t>furnizînd</a:t>
            </a:r>
            <a:r>
              <a:rPr lang="en-US" sz="1600" dirty="0">
                <a:solidFill>
                  <a:schemeClr val="tx1"/>
                </a:solidFill>
              </a:rPr>
              <a:t> </a:t>
            </a:r>
            <a:r>
              <a:rPr lang="en-US" sz="1600" dirty="0" err="1">
                <a:solidFill>
                  <a:schemeClr val="tx1"/>
                </a:solidFill>
              </a:rPr>
              <a:t>informaţii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validarea</a:t>
            </a:r>
            <a:r>
              <a:rPr lang="en-US" sz="1600" dirty="0">
                <a:solidFill>
                  <a:schemeClr val="tx1"/>
                </a:solidFill>
              </a:rPr>
              <a:t> </a:t>
            </a:r>
            <a:r>
              <a:rPr lang="en-US" sz="1600" dirty="0" err="1">
                <a:solidFill>
                  <a:schemeClr val="tx1"/>
                </a:solidFill>
              </a:rPr>
              <a:t>procedurii</a:t>
            </a:r>
            <a:r>
              <a:rPr lang="en-US" sz="1600" dirty="0">
                <a:solidFill>
                  <a:schemeClr val="tx1"/>
                </a:solidFill>
              </a:rPr>
              <a:t> de </a:t>
            </a:r>
            <a:r>
              <a:rPr lang="en-US" sz="1600" dirty="0" err="1">
                <a:solidFill>
                  <a:schemeClr val="tx1"/>
                </a:solidFill>
              </a:rPr>
              <a:t>evaluare</a:t>
            </a:r>
            <a:r>
              <a:rPr lang="en-US" sz="1600" dirty="0">
                <a:solidFill>
                  <a:schemeClr val="tx1"/>
                </a:solidFill>
              </a:rPr>
              <a:t> a </a:t>
            </a:r>
            <a:r>
              <a:rPr lang="en-US" sz="1600" dirty="0" err="1">
                <a:solidFill>
                  <a:schemeClr val="tx1"/>
                </a:solidFill>
              </a:rPr>
              <a:t>impactului</a:t>
            </a:r>
            <a:r>
              <a:rPr lang="en-US" sz="1600" dirty="0">
                <a:solidFill>
                  <a:schemeClr val="tx1"/>
                </a:solidFill>
              </a:rPr>
              <a:t>, </a:t>
            </a:r>
            <a:r>
              <a:rPr lang="en-US" sz="1600" dirty="0" err="1">
                <a:solidFill>
                  <a:schemeClr val="tx1"/>
                </a:solidFill>
              </a:rPr>
              <a:t>elaborarea</a:t>
            </a:r>
            <a:r>
              <a:rPr lang="en-US" sz="1600" dirty="0">
                <a:solidFill>
                  <a:schemeClr val="tx1"/>
                </a:solidFill>
              </a:rPr>
              <a:t> </a:t>
            </a:r>
            <a:r>
              <a:rPr lang="en-US" sz="1600" dirty="0" err="1">
                <a:solidFill>
                  <a:schemeClr val="tx1"/>
                </a:solidFill>
              </a:rPr>
              <a:t>eficientă</a:t>
            </a:r>
            <a:r>
              <a:rPr lang="en-US" sz="1600" dirty="0">
                <a:solidFill>
                  <a:schemeClr val="tx1"/>
                </a:solidFill>
              </a:rPr>
              <a:t> a </a:t>
            </a:r>
            <a:r>
              <a:rPr lang="en-US" sz="1600" dirty="0" err="1">
                <a:solidFill>
                  <a:schemeClr val="tx1"/>
                </a:solidFill>
              </a:rPr>
              <a:t>programelor</a:t>
            </a:r>
            <a:r>
              <a:rPr lang="en-US" sz="1600" dirty="0">
                <a:solidFill>
                  <a:schemeClr val="tx1"/>
                </a:solidFill>
              </a:rPr>
              <a:t> </a:t>
            </a:r>
            <a:r>
              <a:rPr lang="en-US" sz="1600" dirty="0" err="1">
                <a:solidFill>
                  <a:schemeClr val="tx1"/>
                </a:solidFill>
              </a:rPr>
              <a:t>ulterioare</a:t>
            </a:r>
            <a:r>
              <a:rPr lang="en-US" sz="1600" dirty="0">
                <a:solidFill>
                  <a:schemeClr val="tx1"/>
                </a:solidFill>
              </a:rPr>
              <a:t> de </a:t>
            </a:r>
            <a:r>
              <a:rPr lang="en-US" sz="1600" dirty="0" err="1">
                <a:solidFill>
                  <a:schemeClr val="tx1"/>
                </a:solidFill>
              </a:rPr>
              <a:t>monitorizare</a:t>
            </a:r>
            <a:r>
              <a:rPr lang="en-US" sz="1600" dirty="0">
                <a:solidFill>
                  <a:schemeClr val="tx1"/>
                </a:solidFill>
              </a:rPr>
              <a:t>, </a:t>
            </a:r>
            <a:r>
              <a:rPr lang="en-US" sz="1600" dirty="0" err="1">
                <a:solidFill>
                  <a:schemeClr val="tx1"/>
                </a:solidFill>
              </a:rPr>
              <a:t>evaluarea</a:t>
            </a:r>
            <a:r>
              <a:rPr lang="en-US" sz="1600" dirty="0">
                <a:solidFill>
                  <a:schemeClr val="tx1"/>
                </a:solidFill>
              </a:rPr>
              <a:t> </a:t>
            </a:r>
            <a:r>
              <a:rPr lang="en-US" sz="1600" dirty="0" err="1">
                <a:solidFill>
                  <a:schemeClr val="tx1"/>
                </a:solidFill>
              </a:rPr>
              <a:t>tendinţei</a:t>
            </a:r>
            <a:r>
              <a:rPr lang="en-US" sz="1600" dirty="0">
                <a:solidFill>
                  <a:schemeClr val="tx1"/>
                </a:solidFill>
              </a:rPr>
              <a:t> de </a:t>
            </a:r>
            <a:r>
              <a:rPr lang="en-US" sz="1600" dirty="0" err="1">
                <a:solidFill>
                  <a:schemeClr val="tx1"/>
                </a:solidFill>
              </a:rPr>
              <a:t>variaţie</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termen</a:t>
            </a:r>
            <a:r>
              <a:rPr lang="en-US" sz="1600" dirty="0">
                <a:solidFill>
                  <a:schemeClr val="tx1"/>
                </a:solidFill>
              </a:rPr>
              <a:t> lung a </a:t>
            </a:r>
            <a:r>
              <a:rPr lang="en-US" sz="1600" dirty="0" err="1">
                <a:solidFill>
                  <a:schemeClr val="tx1"/>
                </a:solidFill>
              </a:rPr>
              <a:t>calităţii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cantităţii</a:t>
            </a:r>
            <a:r>
              <a:rPr lang="en-US" sz="1600" dirty="0">
                <a:solidFill>
                  <a:schemeClr val="tx1"/>
                </a:solidFill>
              </a:rPr>
              <a:t> </a:t>
            </a:r>
            <a:r>
              <a:rPr lang="en-US" sz="1600" dirty="0" err="1">
                <a:solidFill>
                  <a:schemeClr val="tx1"/>
                </a:solidFill>
              </a:rPr>
              <a:t>resurselor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elaborarea</a:t>
            </a:r>
            <a:r>
              <a:rPr lang="en-US" sz="1600" dirty="0">
                <a:solidFill>
                  <a:schemeClr val="tx1"/>
                </a:solidFill>
              </a:rPr>
              <a:t> </a:t>
            </a:r>
            <a:r>
              <a:rPr lang="en-US" sz="1600" dirty="0" err="1">
                <a:solidFill>
                  <a:schemeClr val="tx1"/>
                </a:solidFill>
              </a:rPr>
              <a:t>criteriilor</a:t>
            </a:r>
            <a:r>
              <a:rPr lang="en-US" sz="1600" dirty="0">
                <a:solidFill>
                  <a:schemeClr val="tx1"/>
                </a:solidFill>
              </a:rPr>
              <a:t> de </a:t>
            </a:r>
            <a:r>
              <a:rPr lang="en-US" sz="1600" dirty="0" err="1">
                <a:solidFill>
                  <a:schemeClr val="tx1"/>
                </a:solidFill>
              </a:rPr>
              <a:t>evidenţiere</a:t>
            </a:r>
            <a:r>
              <a:rPr lang="en-US" sz="1600" dirty="0">
                <a:solidFill>
                  <a:schemeClr val="tx1"/>
                </a:solidFill>
              </a:rPr>
              <a:t> a </a:t>
            </a:r>
            <a:r>
              <a:rPr lang="en-US" sz="1600" dirty="0" err="1">
                <a:solidFill>
                  <a:schemeClr val="tx1"/>
                </a:solidFill>
              </a:rPr>
              <a:t>corpurilor</a:t>
            </a:r>
            <a:r>
              <a:rPr lang="en-US" sz="1600" dirty="0">
                <a:solidFill>
                  <a:schemeClr val="tx1"/>
                </a:solidFill>
              </a:rPr>
              <a:t> de </a:t>
            </a:r>
            <a:r>
              <a:rPr lang="en-US" sz="1600" dirty="0" err="1">
                <a:solidFill>
                  <a:schemeClr val="tx1"/>
                </a:solidFill>
              </a:rPr>
              <a:t>apă</a:t>
            </a:r>
            <a:r>
              <a:rPr lang="en-US" sz="1600" dirty="0">
                <a:solidFill>
                  <a:schemeClr val="tx1"/>
                </a:solidFill>
              </a:rPr>
              <a:t> la </a:t>
            </a:r>
            <a:r>
              <a:rPr lang="en-US" sz="1600" dirty="0" err="1">
                <a:solidFill>
                  <a:schemeClr val="tx1"/>
                </a:solidFill>
              </a:rPr>
              <a:t>nivel</a:t>
            </a:r>
            <a:r>
              <a:rPr lang="en-US" sz="1600" dirty="0">
                <a:solidFill>
                  <a:schemeClr val="tx1"/>
                </a:solidFill>
              </a:rPr>
              <a:t> </a:t>
            </a:r>
            <a:r>
              <a:rPr lang="en-US" sz="1600" dirty="0" err="1">
                <a:solidFill>
                  <a:schemeClr val="tx1"/>
                </a:solidFill>
              </a:rPr>
              <a:t>administrativ-teritorial</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argumentarea</a:t>
            </a:r>
            <a:r>
              <a:rPr lang="en-US" sz="1600" dirty="0">
                <a:solidFill>
                  <a:schemeClr val="tx1"/>
                </a:solidFill>
              </a:rPr>
              <a:t> </a:t>
            </a:r>
            <a:r>
              <a:rPr lang="en-US" sz="1600" dirty="0" err="1">
                <a:solidFill>
                  <a:schemeClr val="tx1"/>
                </a:solidFill>
              </a:rPr>
              <a:t>optimizării</a:t>
            </a:r>
            <a:r>
              <a:rPr lang="en-US" sz="1600" dirty="0">
                <a:solidFill>
                  <a:schemeClr val="tx1"/>
                </a:solidFill>
              </a:rPr>
              <a:t> </a:t>
            </a:r>
            <a:r>
              <a:rPr lang="en-US" sz="1600" dirty="0" err="1">
                <a:solidFill>
                  <a:schemeClr val="tx1"/>
                </a:solidFill>
              </a:rPr>
              <a:t>sistemului</a:t>
            </a:r>
            <a:r>
              <a:rPr lang="en-US" sz="1600" dirty="0">
                <a:solidFill>
                  <a:schemeClr val="tx1"/>
                </a:solidFill>
              </a:rPr>
              <a:t> </a:t>
            </a:r>
            <a:r>
              <a:rPr lang="en-US" sz="1600" dirty="0" err="1">
                <a:solidFill>
                  <a:schemeClr val="tx1"/>
                </a:solidFill>
              </a:rPr>
              <a:t>naţional</a:t>
            </a:r>
            <a:r>
              <a:rPr lang="en-US" sz="1600" dirty="0">
                <a:solidFill>
                  <a:schemeClr val="tx1"/>
                </a:solidFill>
              </a:rPr>
              <a:t> de </a:t>
            </a:r>
            <a:r>
              <a:rPr lang="en-US" sz="1600" dirty="0" err="1">
                <a:solidFill>
                  <a:schemeClr val="tx1"/>
                </a:solidFill>
              </a:rPr>
              <a:t>monitorizare</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51114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b="1" dirty="0" err="1">
                <a:solidFill>
                  <a:schemeClr val="tx1"/>
                </a:solidFill>
              </a:rPr>
              <a:t>Capitolul</a:t>
            </a:r>
            <a:r>
              <a:rPr lang="en-US" sz="1600" b="1" dirty="0">
                <a:solidFill>
                  <a:schemeClr val="tx1"/>
                </a:solidFill>
              </a:rPr>
              <a:t> VII. </a:t>
            </a:r>
            <a:r>
              <a:rPr lang="en-US" sz="1600" b="1" dirty="0" err="1">
                <a:solidFill>
                  <a:schemeClr val="tx1"/>
                </a:solidFill>
              </a:rPr>
              <a:t>Cerinţe</a:t>
            </a:r>
            <a:r>
              <a:rPr lang="en-US" sz="1600" b="1" dirty="0">
                <a:solidFill>
                  <a:schemeClr val="tx1"/>
                </a:solidFill>
              </a:rPr>
              <a:t> </a:t>
            </a:r>
            <a:r>
              <a:rPr lang="en-US" sz="1600" b="1" dirty="0" err="1">
                <a:solidFill>
                  <a:schemeClr val="tx1"/>
                </a:solidFill>
              </a:rPr>
              <a:t>sanitare</a:t>
            </a:r>
            <a:r>
              <a:rPr lang="en-US" sz="1600" b="1" dirty="0">
                <a:solidFill>
                  <a:schemeClr val="tx1"/>
                </a:solidFill>
              </a:rPr>
              <a:t> </a:t>
            </a:r>
            <a:r>
              <a:rPr lang="en-US" sz="1600" b="1" dirty="0" err="1">
                <a:solidFill>
                  <a:schemeClr val="tx1"/>
                </a:solidFill>
              </a:rPr>
              <a:t>faţă</a:t>
            </a:r>
            <a:r>
              <a:rPr lang="en-US" sz="1600" b="1" dirty="0">
                <a:solidFill>
                  <a:schemeClr val="tx1"/>
                </a:solidFill>
              </a:rPr>
              <a:t> de </a:t>
            </a:r>
            <a:r>
              <a:rPr lang="en-US" sz="1600" b="1" dirty="0" err="1">
                <a:solidFill>
                  <a:schemeClr val="tx1"/>
                </a:solidFill>
              </a:rPr>
              <a:t>activităţile</a:t>
            </a:r>
            <a:r>
              <a:rPr lang="en-US" sz="1600" b="1" dirty="0">
                <a:solidFill>
                  <a:schemeClr val="tx1"/>
                </a:solidFill>
              </a:rPr>
              <a:t> care </a:t>
            </a:r>
            <a:br>
              <a:rPr lang="en-US" sz="1600" b="1" dirty="0">
                <a:solidFill>
                  <a:schemeClr val="tx1"/>
                </a:solidFill>
              </a:rPr>
            </a:br>
            <a:r>
              <a:rPr lang="en-US" sz="1600" b="1" dirty="0">
                <a:solidFill>
                  <a:schemeClr val="tx1"/>
                </a:solidFill>
              </a:rPr>
              <a:t>pot fi </a:t>
            </a:r>
            <a:r>
              <a:rPr lang="en-US" sz="1600" b="1" dirty="0" err="1">
                <a:solidFill>
                  <a:schemeClr val="tx1"/>
                </a:solidFill>
              </a:rPr>
              <a:t>întreprinse</a:t>
            </a:r>
            <a:r>
              <a:rPr lang="en-US" sz="1600" b="1" dirty="0">
                <a:solidFill>
                  <a:schemeClr val="tx1"/>
                </a:solidFill>
              </a:rPr>
              <a:t> </a:t>
            </a:r>
            <a:r>
              <a:rPr lang="en-US" sz="1600" b="1" dirty="0" err="1">
                <a:solidFill>
                  <a:schemeClr val="tx1"/>
                </a:solidFill>
              </a:rPr>
              <a:t>pe</a:t>
            </a:r>
            <a:r>
              <a:rPr lang="en-US" sz="1600" b="1" dirty="0">
                <a:solidFill>
                  <a:schemeClr val="tx1"/>
                </a:solidFill>
              </a:rPr>
              <a:t> </a:t>
            </a:r>
            <a:r>
              <a:rPr lang="en-US" sz="1600" b="1" dirty="0" err="1">
                <a:solidFill>
                  <a:schemeClr val="tx1"/>
                </a:solidFill>
              </a:rPr>
              <a:t>teritoriul</a:t>
            </a:r>
            <a:r>
              <a:rPr lang="en-US" sz="1600" b="1" dirty="0">
                <a:solidFill>
                  <a:schemeClr val="tx1"/>
                </a:solidFill>
              </a:rPr>
              <a:t> </a:t>
            </a:r>
            <a:r>
              <a:rPr lang="en-US" sz="1600" b="1" dirty="0" err="1">
                <a:solidFill>
                  <a:schemeClr val="tx1"/>
                </a:solidFill>
              </a:rPr>
              <a:t>zonelor</a:t>
            </a:r>
            <a:r>
              <a:rPr lang="en-US" sz="1600" b="1" dirty="0">
                <a:solidFill>
                  <a:schemeClr val="tx1"/>
                </a:solidFill>
              </a:rPr>
              <a:t> de </a:t>
            </a:r>
            <a:r>
              <a:rPr lang="en-US" sz="1600" b="1" dirty="0" err="1">
                <a:solidFill>
                  <a:schemeClr val="tx1"/>
                </a:solidFill>
              </a:rPr>
              <a:t>protecţie</a:t>
            </a:r>
            <a:r>
              <a:rPr lang="en-US" sz="1600" b="1" dirty="0">
                <a:solidFill>
                  <a:schemeClr val="tx1"/>
                </a:solidFill>
              </a:rPr>
              <a:t> </a:t>
            </a:r>
            <a:br>
              <a:rPr lang="en-US" sz="1600" b="1" dirty="0">
                <a:solidFill>
                  <a:schemeClr val="tx1"/>
                </a:solidFill>
              </a:rPr>
            </a:br>
            <a:r>
              <a:rPr lang="en-US" sz="1600" b="1" dirty="0" err="1">
                <a:solidFill>
                  <a:schemeClr val="tx1"/>
                </a:solidFill>
              </a:rPr>
              <a:t>sanitară</a:t>
            </a:r>
            <a:r>
              <a:rPr lang="en-US" sz="1600" b="1" dirty="0">
                <a:solidFill>
                  <a:schemeClr val="tx1"/>
                </a:solidFill>
              </a:rPr>
              <a:t> ale </a:t>
            </a:r>
            <a:r>
              <a:rPr lang="en-US" sz="1600" b="1" dirty="0" err="1">
                <a:solidFill>
                  <a:schemeClr val="tx1"/>
                </a:solidFill>
              </a:rPr>
              <a:t>prizelor</a:t>
            </a:r>
            <a:r>
              <a:rPr lang="en-US" sz="1600" b="1" dirty="0">
                <a:solidFill>
                  <a:schemeClr val="tx1"/>
                </a:solidFill>
              </a:rPr>
              <a:t> de </a:t>
            </a:r>
            <a:r>
              <a:rPr lang="en-US" sz="1600" b="1" dirty="0" err="1">
                <a:solidFill>
                  <a:schemeClr val="tx1"/>
                </a:solidFill>
              </a:rPr>
              <a:t>apă</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29. </a:t>
            </a:r>
            <a:r>
              <a:rPr lang="en-US" sz="1600" dirty="0" err="1">
                <a:solidFill>
                  <a:schemeClr val="tx1"/>
                </a:solidFill>
              </a:rPr>
              <a:t>Activităţile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teritoriul</a:t>
            </a:r>
            <a:r>
              <a:rPr lang="en-US" sz="1600" dirty="0">
                <a:solidFill>
                  <a:schemeClr val="tx1"/>
                </a:solidFill>
              </a:rPr>
              <a:t> </a:t>
            </a:r>
            <a:r>
              <a:rPr lang="en-US" sz="1600" dirty="0" err="1">
                <a:solidFill>
                  <a:schemeClr val="tx1"/>
                </a:solidFill>
              </a:rPr>
              <a:t>perimetrului</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amenajat</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direcţiona</a:t>
            </a:r>
            <a:r>
              <a:rPr lang="en-US" sz="1600" dirty="0">
                <a:solidFill>
                  <a:schemeClr val="tx1"/>
                </a:solidFill>
              </a:rPr>
              <a:t> </a:t>
            </a:r>
            <a:r>
              <a:rPr lang="en-US" sz="1600" dirty="0" err="1">
                <a:solidFill>
                  <a:schemeClr val="tx1"/>
                </a:solidFill>
              </a:rPr>
              <a:t>scurgerile</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afara</a:t>
            </a:r>
            <a:r>
              <a:rPr lang="en-US" sz="1600" dirty="0">
                <a:solidFill>
                  <a:schemeClr val="tx1"/>
                </a:solidFill>
              </a:rPr>
              <a:t> </a:t>
            </a:r>
            <a:r>
              <a:rPr lang="en-US" sz="1600" dirty="0" err="1">
                <a:solidFill>
                  <a:schemeClr val="tx1"/>
                </a:solidFill>
              </a:rPr>
              <a:t>lui</a:t>
            </a:r>
            <a:r>
              <a:rPr lang="en-US" sz="1600" dirty="0">
                <a:solidFill>
                  <a:schemeClr val="tx1"/>
                </a:solidFill>
              </a:rPr>
              <a:t>, </a:t>
            </a:r>
            <a:r>
              <a:rPr lang="en-US" sz="1600" dirty="0" err="1">
                <a:solidFill>
                  <a:schemeClr val="tx1"/>
                </a:solidFill>
              </a:rPr>
              <a:t>înverzit</a:t>
            </a:r>
            <a:r>
              <a:rPr lang="en-US" sz="1600" dirty="0">
                <a:solidFill>
                  <a:schemeClr val="tx1"/>
                </a:solidFill>
              </a:rPr>
              <a:t>, </a:t>
            </a:r>
            <a:r>
              <a:rPr lang="en-US" sz="1600" dirty="0" err="1">
                <a:solidFill>
                  <a:schemeClr val="tx1"/>
                </a:solidFill>
              </a:rPr>
              <a:t>îngrădit</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păzit</a:t>
            </a:r>
            <a:r>
              <a:rPr lang="en-US" sz="1600" dirty="0">
                <a:solidFill>
                  <a:schemeClr val="tx1"/>
                </a:solidFill>
              </a:rPr>
              <a:t>. </a:t>
            </a:r>
            <a:r>
              <a:rPr lang="en-US" sz="1600" dirty="0" err="1">
                <a:solidFill>
                  <a:schemeClr val="tx1"/>
                </a:solidFill>
              </a:rPr>
              <a:t>Căile</a:t>
            </a:r>
            <a:r>
              <a:rPr lang="en-US" sz="1600" dirty="0">
                <a:solidFill>
                  <a:schemeClr val="tx1"/>
                </a:solidFill>
              </a:rPr>
              <a:t> </a:t>
            </a:r>
            <a:r>
              <a:rPr lang="en-US" sz="1600" dirty="0" err="1">
                <a:solidFill>
                  <a:schemeClr val="tx1"/>
                </a:solidFill>
              </a:rPr>
              <a:t>spre</a:t>
            </a:r>
            <a:r>
              <a:rPr lang="en-US" sz="1600" dirty="0">
                <a:solidFill>
                  <a:schemeClr val="tx1"/>
                </a:solidFill>
              </a:rPr>
              <a:t> </a:t>
            </a:r>
            <a:r>
              <a:rPr lang="en-US" sz="1600" dirty="0" err="1">
                <a:solidFill>
                  <a:schemeClr val="tx1"/>
                </a:solidFill>
              </a:rPr>
              <a:t>instalaţii</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pavate</a:t>
            </a:r>
            <a:r>
              <a:rPr lang="en-US" sz="1600" dirty="0">
                <a:solidFill>
                  <a:schemeClr val="tx1"/>
                </a:solidFill>
              </a:rPr>
              <a:t>;</a:t>
            </a:r>
            <a:br>
              <a:rPr lang="en-US" sz="1600" dirty="0">
                <a:solidFill>
                  <a:schemeClr val="tx1"/>
                </a:solidFill>
              </a:rPr>
            </a:br>
            <a:r>
              <a:rPr lang="en-US" sz="1600" dirty="0">
                <a:solidFill>
                  <a:schemeClr val="tx1"/>
                </a:solidFill>
              </a:rPr>
              <a:t>    b) nu se </a:t>
            </a:r>
            <a:r>
              <a:rPr lang="en-US" sz="1600" dirty="0" err="1">
                <a:solidFill>
                  <a:schemeClr val="tx1"/>
                </a:solidFill>
              </a:rPr>
              <a:t>permite</a:t>
            </a:r>
            <a:r>
              <a:rPr lang="en-US" sz="1600" dirty="0">
                <a:solidFill>
                  <a:schemeClr val="tx1"/>
                </a:solidFill>
              </a:rPr>
              <a:t> </a:t>
            </a:r>
            <a:r>
              <a:rPr lang="en-US" sz="1600" dirty="0" err="1">
                <a:solidFill>
                  <a:schemeClr val="tx1"/>
                </a:solidFill>
              </a:rPr>
              <a:t>plantarea</a:t>
            </a:r>
            <a:r>
              <a:rPr lang="en-US" sz="1600" dirty="0">
                <a:solidFill>
                  <a:schemeClr val="tx1"/>
                </a:solidFill>
              </a:rPr>
              <a:t> de </a:t>
            </a:r>
            <a:r>
              <a:rPr lang="en-US" sz="1600" dirty="0" err="1">
                <a:solidFill>
                  <a:schemeClr val="tx1"/>
                </a:solidFill>
              </a:rPr>
              <a:t>arbori</a:t>
            </a:r>
            <a:r>
              <a:rPr lang="en-US" sz="1600" dirty="0">
                <a:solidFill>
                  <a:schemeClr val="tx1"/>
                </a:solidFill>
              </a:rPr>
              <a:t> </a:t>
            </a:r>
            <a:r>
              <a:rPr lang="en-US" sz="1600" dirty="0" err="1">
                <a:solidFill>
                  <a:schemeClr val="tx1"/>
                </a:solidFill>
              </a:rPr>
              <a:t>înalţi</a:t>
            </a:r>
            <a:r>
              <a:rPr lang="en-US" sz="1600" dirty="0">
                <a:solidFill>
                  <a:schemeClr val="tx1"/>
                </a:solidFill>
              </a:rPr>
              <a:t>, </a:t>
            </a:r>
            <a:r>
              <a:rPr lang="en-US" sz="1600" dirty="0" err="1">
                <a:solidFill>
                  <a:schemeClr val="tx1"/>
                </a:solidFill>
              </a:rPr>
              <a:t>toate</a:t>
            </a:r>
            <a:r>
              <a:rPr lang="en-US" sz="1600" dirty="0">
                <a:solidFill>
                  <a:schemeClr val="tx1"/>
                </a:solidFill>
              </a:rPr>
              <a:t> </a:t>
            </a:r>
            <a:r>
              <a:rPr lang="en-US" sz="1600" dirty="0" err="1">
                <a:solidFill>
                  <a:schemeClr val="tx1"/>
                </a:solidFill>
              </a:rPr>
              <a:t>tipurile</a:t>
            </a:r>
            <a:r>
              <a:rPr lang="en-US" sz="1600" dirty="0">
                <a:solidFill>
                  <a:schemeClr val="tx1"/>
                </a:solidFill>
              </a:rPr>
              <a:t> de </a:t>
            </a:r>
            <a:r>
              <a:rPr lang="en-US" sz="1600" dirty="0" err="1">
                <a:solidFill>
                  <a:schemeClr val="tx1"/>
                </a:solidFill>
              </a:rPr>
              <a:t>construcţii</a:t>
            </a:r>
            <a:r>
              <a:rPr lang="en-US" sz="1600" dirty="0">
                <a:solidFill>
                  <a:schemeClr val="tx1"/>
                </a:solidFill>
              </a:rPr>
              <a:t> </a:t>
            </a:r>
            <a:r>
              <a:rPr lang="en-US" sz="1600" dirty="0" err="1">
                <a:solidFill>
                  <a:schemeClr val="tx1"/>
                </a:solidFill>
              </a:rPr>
              <a:t>ce</a:t>
            </a:r>
            <a:r>
              <a:rPr lang="en-US" sz="1600" dirty="0">
                <a:solidFill>
                  <a:schemeClr val="tx1"/>
                </a:solidFill>
              </a:rPr>
              <a:t> nu au </a:t>
            </a:r>
            <a:r>
              <a:rPr lang="en-US" sz="1600" dirty="0" err="1">
                <a:solidFill>
                  <a:schemeClr val="tx1"/>
                </a:solidFill>
              </a:rPr>
              <a:t>nici</a:t>
            </a:r>
            <a:r>
              <a:rPr lang="en-US" sz="1600" dirty="0">
                <a:solidFill>
                  <a:schemeClr val="tx1"/>
                </a:solidFill>
              </a:rPr>
              <a:t> o </a:t>
            </a:r>
            <a:r>
              <a:rPr lang="en-US" sz="1600" dirty="0" err="1">
                <a:solidFill>
                  <a:schemeClr val="tx1"/>
                </a:solidFill>
              </a:rPr>
              <a:t>relaţie</a:t>
            </a:r>
            <a:r>
              <a:rPr lang="en-US" sz="1600" dirty="0">
                <a:solidFill>
                  <a:schemeClr val="tx1"/>
                </a:solidFill>
              </a:rPr>
              <a:t> </a:t>
            </a:r>
            <a:r>
              <a:rPr lang="en-US" sz="1600" dirty="0" err="1">
                <a:solidFill>
                  <a:schemeClr val="tx1"/>
                </a:solidFill>
              </a:rPr>
              <a:t>directă</a:t>
            </a:r>
            <a:r>
              <a:rPr lang="en-US" sz="1600" dirty="0">
                <a:solidFill>
                  <a:schemeClr val="tx1"/>
                </a:solidFill>
              </a:rPr>
              <a:t> cu </a:t>
            </a:r>
            <a:r>
              <a:rPr lang="en-US" sz="1600" dirty="0" err="1">
                <a:solidFill>
                  <a:schemeClr val="tx1"/>
                </a:solidFill>
              </a:rPr>
              <a:t>exploatarea</a:t>
            </a:r>
            <a:r>
              <a:rPr lang="en-US" sz="1600" dirty="0">
                <a:solidFill>
                  <a:schemeClr val="tx1"/>
                </a:solidFill>
              </a:rPr>
              <a:t>, </a:t>
            </a:r>
            <a:r>
              <a:rPr lang="en-US" sz="1600" dirty="0" err="1">
                <a:solidFill>
                  <a:schemeClr val="tx1"/>
                </a:solidFill>
              </a:rPr>
              <a:t>reabilitarea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extinderea</a:t>
            </a:r>
            <a:r>
              <a:rPr lang="en-US" sz="1600" dirty="0">
                <a:solidFill>
                  <a:schemeClr val="tx1"/>
                </a:solidFill>
              </a:rPr>
              <a:t> </a:t>
            </a:r>
            <a:r>
              <a:rPr lang="en-US" sz="1600" dirty="0" err="1">
                <a:solidFill>
                  <a:schemeClr val="tx1"/>
                </a:solidFill>
              </a:rPr>
              <a:t>instalaţiilor</a:t>
            </a:r>
            <a:r>
              <a:rPr lang="en-US" sz="1600" dirty="0">
                <a:solidFill>
                  <a:schemeClr val="tx1"/>
                </a:solidFill>
              </a:rPr>
              <a:t> de </a:t>
            </a:r>
            <a:r>
              <a:rPr lang="en-US" sz="1600" dirty="0" err="1">
                <a:solidFill>
                  <a:schemeClr val="tx1"/>
                </a:solidFill>
              </a:rPr>
              <a:t>alimentare</a:t>
            </a:r>
            <a:r>
              <a:rPr lang="en-US" sz="1600" dirty="0">
                <a:solidFill>
                  <a:schemeClr val="tx1"/>
                </a:solidFill>
              </a:rPr>
              <a:t> cu </a:t>
            </a:r>
            <a:r>
              <a:rPr lang="en-US" sz="1600" dirty="0" err="1">
                <a:solidFill>
                  <a:schemeClr val="tx1"/>
                </a:solidFill>
              </a:rPr>
              <a:t>apă</a:t>
            </a:r>
            <a:r>
              <a:rPr lang="en-US" sz="1600" dirty="0">
                <a:solidFill>
                  <a:schemeClr val="tx1"/>
                </a:solidFill>
              </a:rPr>
              <a:t>, </a:t>
            </a:r>
            <a:r>
              <a:rPr lang="en-US" sz="1600" dirty="0" err="1">
                <a:solidFill>
                  <a:schemeClr val="tx1"/>
                </a:solidFill>
              </a:rPr>
              <a:t>inclusiv</a:t>
            </a:r>
            <a:r>
              <a:rPr lang="en-US" sz="1600" dirty="0">
                <a:solidFill>
                  <a:schemeClr val="tx1"/>
                </a:solidFill>
              </a:rPr>
              <a:t> a </a:t>
            </a:r>
            <a:r>
              <a:rPr lang="en-US" sz="1600" dirty="0" err="1">
                <a:solidFill>
                  <a:schemeClr val="tx1"/>
                </a:solidFill>
              </a:rPr>
              <a:t>conductelor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diferite</a:t>
            </a:r>
            <a:r>
              <a:rPr lang="en-US" sz="1600" dirty="0">
                <a:solidFill>
                  <a:schemeClr val="tx1"/>
                </a:solidFill>
              </a:rPr>
              <a:t> </a:t>
            </a:r>
            <a:r>
              <a:rPr lang="en-US" sz="1600" dirty="0" err="1">
                <a:solidFill>
                  <a:schemeClr val="tx1"/>
                </a:solidFill>
              </a:rPr>
              <a:t>scopuri</a:t>
            </a:r>
            <a:r>
              <a:rPr lang="en-US" sz="1600" dirty="0">
                <a:solidFill>
                  <a:schemeClr val="tx1"/>
                </a:solidFill>
              </a:rPr>
              <a:t>, </a:t>
            </a:r>
            <a:r>
              <a:rPr lang="en-US" sz="1600" dirty="0" err="1">
                <a:solidFill>
                  <a:schemeClr val="tx1"/>
                </a:solidFill>
              </a:rPr>
              <a:t>amplasarea</a:t>
            </a:r>
            <a:r>
              <a:rPr lang="en-US" sz="1600" dirty="0">
                <a:solidFill>
                  <a:schemeClr val="tx1"/>
                </a:solidFill>
              </a:rPr>
              <a:t> </a:t>
            </a:r>
            <a:r>
              <a:rPr lang="en-US" sz="1600" dirty="0" err="1">
                <a:solidFill>
                  <a:schemeClr val="tx1"/>
                </a:solidFill>
              </a:rPr>
              <a:t>clădirilor</a:t>
            </a:r>
            <a:r>
              <a:rPr lang="en-US" sz="1600" dirty="0">
                <a:solidFill>
                  <a:schemeClr val="tx1"/>
                </a:solidFill>
              </a:rPr>
              <a:t> </a:t>
            </a:r>
            <a:r>
              <a:rPr lang="en-US" sz="1600" dirty="0" err="1">
                <a:solidFill>
                  <a:schemeClr val="tx1"/>
                </a:solidFill>
              </a:rPr>
              <a:t>rezidenţiale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clădirilor</a:t>
            </a:r>
            <a:r>
              <a:rPr lang="en-US" sz="1600" dirty="0">
                <a:solidFill>
                  <a:schemeClr val="tx1"/>
                </a:solidFill>
              </a:rPr>
              <a:t> </a:t>
            </a:r>
            <a:r>
              <a:rPr lang="en-US" sz="1600" dirty="0" err="1">
                <a:solidFill>
                  <a:schemeClr val="tx1"/>
                </a:solidFill>
              </a:rPr>
              <a:t>sociale</a:t>
            </a:r>
            <a:r>
              <a:rPr lang="en-US" sz="1600" dirty="0">
                <a:solidFill>
                  <a:schemeClr val="tx1"/>
                </a:solidFill>
              </a:rPr>
              <a:t>, </a:t>
            </a:r>
            <a:r>
              <a:rPr lang="en-US" sz="1600" dirty="0" err="1">
                <a:solidFill>
                  <a:schemeClr val="tx1"/>
                </a:solidFill>
              </a:rPr>
              <a:t>aşezămintelor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trai</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utilizarea</a:t>
            </a:r>
            <a:r>
              <a:rPr lang="en-US" sz="1600" dirty="0">
                <a:solidFill>
                  <a:schemeClr val="tx1"/>
                </a:solidFill>
              </a:rPr>
              <a:t> </a:t>
            </a:r>
            <a:r>
              <a:rPr lang="en-US" sz="1600" dirty="0" err="1">
                <a:solidFill>
                  <a:schemeClr val="tx1"/>
                </a:solidFill>
              </a:rPr>
              <a:t>pesticidelor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îngrăşămintelor</a:t>
            </a:r>
            <a:r>
              <a:rPr lang="en-US" sz="1600" dirty="0">
                <a:solidFill>
                  <a:schemeClr val="tx1"/>
                </a:solidFill>
              </a:rPr>
              <a:t>;</a:t>
            </a:r>
            <a:br>
              <a:rPr lang="en-US" sz="1600" dirty="0">
                <a:solidFill>
                  <a:schemeClr val="tx1"/>
                </a:solidFill>
              </a:rPr>
            </a:br>
            <a:r>
              <a:rPr lang="en-US" sz="1600" dirty="0">
                <a:solidFill>
                  <a:schemeClr val="tx1"/>
                </a:solidFill>
              </a:rPr>
              <a:t>    c) </a:t>
            </a:r>
            <a:r>
              <a:rPr lang="en-US" sz="1600" dirty="0" err="1">
                <a:solidFill>
                  <a:schemeClr val="tx1"/>
                </a:solidFill>
              </a:rPr>
              <a:t>clădirile</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echipate</a:t>
            </a:r>
            <a:r>
              <a:rPr lang="en-US" sz="1600" dirty="0">
                <a:solidFill>
                  <a:schemeClr val="tx1"/>
                </a:solidFill>
              </a:rPr>
              <a:t> cu </a:t>
            </a:r>
            <a:r>
              <a:rPr lang="en-US" sz="1600" dirty="0" err="1">
                <a:solidFill>
                  <a:schemeClr val="tx1"/>
                </a:solidFill>
              </a:rPr>
              <a:t>sisteme</a:t>
            </a:r>
            <a:r>
              <a:rPr lang="en-US" sz="1600" dirty="0">
                <a:solidFill>
                  <a:schemeClr val="tx1"/>
                </a:solidFill>
              </a:rPr>
              <a:t> de </a:t>
            </a:r>
            <a:r>
              <a:rPr lang="en-US" sz="1600" dirty="0" err="1">
                <a:solidFill>
                  <a:schemeClr val="tx1"/>
                </a:solidFill>
              </a:rPr>
              <a:t>canalizare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racordate</a:t>
            </a:r>
            <a:r>
              <a:rPr lang="en-US" sz="1600" dirty="0">
                <a:solidFill>
                  <a:schemeClr val="tx1"/>
                </a:solidFill>
              </a:rPr>
              <a:t> la </a:t>
            </a:r>
            <a:r>
              <a:rPr lang="en-US" sz="1600" dirty="0" err="1">
                <a:solidFill>
                  <a:schemeClr val="tx1"/>
                </a:solidFill>
              </a:rPr>
              <a:t>sistemul</a:t>
            </a:r>
            <a:r>
              <a:rPr lang="en-US" sz="1600" dirty="0">
                <a:solidFill>
                  <a:schemeClr val="tx1"/>
                </a:solidFill>
              </a:rPr>
              <a:t> de </a:t>
            </a:r>
            <a:r>
              <a:rPr lang="en-US" sz="1600" dirty="0" err="1">
                <a:solidFill>
                  <a:schemeClr val="tx1"/>
                </a:solidFill>
              </a:rPr>
              <a:t>canalizare</a:t>
            </a:r>
            <a:r>
              <a:rPr lang="en-US" sz="1600" dirty="0">
                <a:solidFill>
                  <a:schemeClr val="tx1"/>
                </a:solidFill>
              </a:rPr>
              <a:t> </a:t>
            </a:r>
            <a:r>
              <a:rPr lang="en-US" sz="1600" dirty="0" err="1">
                <a:solidFill>
                  <a:schemeClr val="tx1"/>
                </a:solidFill>
              </a:rPr>
              <a:t>menajeră</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industrială</a:t>
            </a:r>
            <a:r>
              <a:rPr lang="en-US" sz="1600" dirty="0">
                <a:solidFill>
                  <a:schemeClr val="tx1"/>
                </a:solidFill>
              </a:rPr>
              <a:t> din </a:t>
            </a:r>
            <a:r>
              <a:rPr lang="en-US" sz="1600" dirty="0" err="1">
                <a:solidFill>
                  <a:schemeClr val="tx1"/>
                </a:solidFill>
              </a:rPr>
              <a:t>apropiere</a:t>
            </a:r>
            <a:r>
              <a:rPr lang="en-US" sz="1600" dirty="0">
                <a:solidFill>
                  <a:schemeClr val="tx1"/>
                </a:solidFill>
              </a:rPr>
              <a:t> </a:t>
            </a:r>
            <a:r>
              <a:rPr lang="en-US" sz="1600" dirty="0" err="1">
                <a:solidFill>
                  <a:schemeClr val="tx1"/>
                </a:solidFill>
              </a:rPr>
              <a:t>sau</a:t>
            </a:r>
            <a:r>
              <a:rPr lang="en-US" sz="1600" dirty="0">
                <a:solidFill>
                  <a:schemeClr val="tx1"/>
                </a:solidFill>
              </a:rPr>
              <a:t> la </a:t>
            </a:r>
            <a:r>
              <a:rPr lang="en-US" sz="1600" dirty="0" err="1">
                <a:solidFill>
                  <a:schemeClr val="tx1"/>
                </a:solidFill>
              </a:rPr>
              <a:t>posturile</a:t>
            </a:r>
            <a:r>
              <a:rPr lang="en-US" sz="1600" dirty="0">
                <a:solidFill>
                  <a:schemeClr val="tx1"/>
                </a:solidFill>
              </a:rPr>
              <a:t> locale ale </a:t>
            </a:r>
            <a:r>
              <a:rPr lang="en-US" sz="1600" dirty="0" err="1">
                <a:solidFill>
                  <a:schemeClr val="tx1"/>
                </a:solidFill>
              </a:rPr>
              <a:t>instalaţiilor</a:t>
            </a:r>
            <a:r>
              <a:rPr lang="en-US" sz="1600" dirty="0">
                <a:solidFill>
                  <a:schemeClr val="tx1"/>
                </a:solidFill>
              </a:rPr>
              <a:t> de </a:t>
            </a:r>
            <a:r>
              <a:rPr lang="en-US" sz="1600" dirty="0" err="1">
                <a:solidFill>
                  <a:schemeClr val="tx1"/>
                </a:solidFill>
              </a:rPr>
              <a:t>epurare</a:t>
            </a:r>
            <a:r>
              <a:rPr lang="en-US" sz="1600" dirty="0">
                <a:solidFill>
                  <a:schemeClr val="tx1"/>
                </a:solidFill>
              </a:rPr>
              <a:t> situate </a:t>
            </a:r>
            <a:r>
              <a:rPr lang="en-US" sz="1600" dirty="0" err="1">
                <a:solidFill>
                  <a:schemeClr val="tx1"/>
                </a:solidFill>
              </a:rPr>
              <a:t>în</a:t>
            </a:r>
            <a:r>
              <a:rPr lang="en-US" sz="1600" dirty="0">
                <a:solidFill>
                  <a:schemeClr val="tx1"/>
                </a:solidFill>
              </a:rPr>
              <a:t> </a:t>
            </a:r>
            <a:r>
              <a:rPr lang="en-US" sz="1600" dirty="0" err="1">
                <a:solidFill>
                  <a:schemeClr val="tx1"/>
                </a:solidFill>
              </a:rPr>
              <a:t>afara</a:t>
            </a:r>
            <a:r>
              <a:rPr lang="en-US" sz="1600" dirty="0">
                <a:solidFill>
                  <a:schemeClr val="tx1"/>
                </a:solidFill>
              </a:rPr>
              <a:t> </a:t>
            </a:r>
            <a:r>
              <a:rPr lang="en-US" sz="1600" dirty="0" err="1">
                <a:solidFill>
                  <a:schemeClr val="tx1"/>
                </a:solidFill>
              </a:rPr>
              <a:t>perimetrului</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tinînd</a:t>
            </a:r>
            <a:r>
              <a:rPr lang="en-US" sz="1600" dirty="0">
                <a:solidFill>
                  <a:schemeClr val="tx1"/>
                </a:solidFill>
              </a:rPr>
              <a:t> </a:t>
            </a:r>
            <a:r>
              <a:rPr lang="en-US" sz="1600" dirty="0" err="1">
                <a:solidFill>
                  <a:schemeClr val="tx1"/>
                </a:solidFill>
              </a:rPr>
              <a:t>cont</a:t>
            </a:r>
            <a:r>
              <a:rPr lang="en-US" sz="1600" dirty="0">
                <a:solidFill>
                  <a:schemeClr val="tx1"/>
                </a:solidFill>
              </a:rPr>
              <a:t> de </a:t>
            </a:r>
            <a:r>
              <a:rPr lang="en-US" sz="1600" dirty="0" err="1">
                <a:solidFill>
                  <a:schemeClr val="tx1"/>
                </a:solidFill>
              </a:rPr>
              <a:t>regimul</a:t>
            </a:r>
            <a:r>
              <a:rPr lang="en-US" sz="1600" dirty="0">
                <a:solidFill>
                  <a:schemeClr val="tx1"/>
                </a:solidFill>
              </a:rPr>
              <a:t> </a:t>
            </a:r>
            <a:r>
              <a:rPr lang="en-US" sz="1600" dirty="0" err="1">
                <a:solidFill>
                  <a:schemeClr val="tx1"/>
                </a:solidFill>
              </a:rPr>
              <a:t>sanitar</a:t>
            </a:r>
            <a:r>
              <a:rPr lang="en-US" sz="1600" dirty="0">
                <a:solidFill>
                  <a:schemeClr val="tx1"/>
                </a:solidFill>
              </a:rPr>
              <a:t> din </a:t>
            </a:r>
            <a:r>
              <a:rPr lang="en-US" sz="1600" dirty="0" err="1">
                <a:solidFill>
                  <a:schemeClr val="tx1"/>
                </a:solidFill>
              </a:rPr>
              <a:t>perimetrul</a:t>
            </a:r>
            <a:r>
              <a:rPr lang="en-US" sz="1600" dirty="0">
                <a:solidFill>
                  <a:schemeClr val="tx1"/>
                </a:solidFill>
              </a:rPr>
              <a:t> II;</a:t>
            </a:r>
            <a:br>
              <a:rPr lang="en-US" sz="1600" dirty="0">
                <a:solidFill>
                  <a:schemeClr val="tx1"/>
                </a:solidFill>
              </a:rPr>
            </a:br>
            <a:r>
              <a:rPr lang="en-US" sz="1600" dirty="0">
                <a:solidFill>
                  <a:schemeClr val="tx1"/>
                </a:solidFill>
              </a:rPr>
              <a:t>    d) </a:t>
            </a:r>
            <a:r>
              <a:rPr lang="en-US" sz="1600" dirty="0" err="1">
                <a:solidFill>
                  <a:schemeClr val="tx1"/>
                </a:solidFill>
              </a:rPr>
              <a:t>în</a:t>
            </a:r>
            <a:r>
              <a:rPr lang="en-US" sz="1600" dirty="0">
                <a:solidFill>
                  <a:schemeClr val="tx1"/>
                </a:solidFill>
              </a:rPr>
              <a:t> </a:t>
            </a:r>
            <a:r>
              <a:rPr lang="en-US" sz="1600" dirty="0" err="1">
                <a:solidFill>
                  <a:schemeClr val="tx1"/>
                </a:solidFill>
              </a:rPr>
              <a:t>cazuri</a:t>
            </a:r>
            <a:r>
              <a:rPr lang="en-US" sz="1600" dirty="0">
                <a:solidFill>
                  <a:schemeClr val="tx1"/>
                </a:solidFill>
              </a:rPr>
              <a:t> </a:t>
            </a:r>
            <a:r>
              <a:rPr lang="en-US" sz="1600" dirty="0" err="1">
                <a:solidFill>
                  <a:schemeClr val="tx1"/>
                </a:solidFill>
              </a:rPr>
              <a:t>excepţionale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absenţa</a:t>
            </a:r>
            <a:r>
              <a:rPr lang="en-US" sz="1600" dirty="0">
                <a:solidFill>
                  <a:schemeClr val="tx1"/>
                </a:solidFill>
              </a:rPr>
              <a:t> </a:t>
            </a:r>
            <a:r>
              <a:rPr lang="en-US" sz="1600" dirty="0" err="1">
                <a:solidFill>
                  <a:schemeClr val="tx1"/>
                </a:solidFill>
              </a:rPr>
              <a:t>sistemului</a:t>
            </a:r>
            <a:r>
              <a:rPr lang="en-US" sz="1600" dirty="0">
                <a:solidFill>
                  <a:schemeClr val="tx1"/>
                </a:solidFill>
              </a:rPr>
              <a:t> de </a:t>
            </a:r>
            <a:r>
              <a:rPr lang="en-US" sz="1600" dirty="0" err="1">
                <a:solidFill>
                  <a:schemeClr val="tx1"/>
                </a:solidFill>
              </a:rPr>
              <a:t>canalizare</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montate</a:t>
            </a:r>
            <a:r>
              <a:rPr lang="en-US" sz="1600" dirty="0">
                <a:solidFill>
                  <a:schemeClr val="tx1"/>
                </a:solidFill>
              </a:rPr>
              <a:t> </a:t>
            </a:r>
            <a:r>
              <a:rPr lang="en-US" sz="1600" dirty="0" err="1">
                <a:solidFill>
                  <a:schemeClr val="tx1"/>
                </a:solidFill>
              </a:rPr>
              <a:t>receptoare</a:t>
            </a:r>
            <a:r>
              <a:rPr lang="en-US" sz="1600" dirty="0">
                <a:solidFill>
                  <a:schemeClr val="tx1"/>
                </a:solidFill>
              </a:rPr>
              <a:t> </a:t>
            </a:r>
            <a:r>
              <a:rPr lang="en-US" sz="1600" dirty="0" err="1">
                <a:solidFill>
                  <a:schemeClr val="tx1"/>
                </a:solidFill>
              </a:rPr>
              <a:t>impermeabile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deşeuri</a:t>
            </a:r>
            <a:r>
              <a:rPr lang="en-US" sz="1600" dirty="0">
                <a:solidFill>
                  <a:schemeClr val="tx1"/>
                </a:solidFill>
              </a:rPr>
              <a:t> </a:t>
            </a:r>
            <a:r>
              <a:rPr lang="en-US" sz="1600" dirty="0" err="1">
                <a:solidFill>
                  <a:schemeClr val="tx1"/>
                </a:solidFill>
              </a:rPr>
              <a:t>lichide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deşeuri</a:t>
            </a:r>
            <a:r>
              <a:rPr lang="en-US" sz="1600" dirty="0">
                <a:solidFill>
                  <a:schemeClr val="tx1"/>
                </a:solidFill>
              </a:rPr>
              <a:t> </a:t>
            </a:r>
            <a:r>
              <a:rPr lang="en-US" sz="1600" dirty="0" err="1">
                <a:solidFill>
                  <a:schemeClr val="tx1"/>
                </a:solidFill>
              </a:rPr>
              <a:t>menajere</a:t>
            </a:r>
            <a:r>
              <a:rPr lang="en-US" sz="1600" dirty="0">
                <a:solidFill>
                  <a:schemeClr val="tx1"/>
                </a:solidFill>
              </a:rPr>
              <a:t>, situate </a:t>
            </a:r>
            <a:r>
              <a:rPr lang="en-US" sz="1600" dirty="0" err="1">
                <a:solidFill>
                  <a:schemeClr val="tx1"/>
                </a:solidFill>
              </a:rPr>
              <a:t>în</a:t>
            </a:r>
            <a:r>
              <a:rPr lang="en-US" sz="1600" dirty="0">
                <a:solidFill>
                  <a:schemeClr val="tx1"/>
                </a:solidFill>
              </a:rPr>
              <a:t> </a:t>
            </a:r>
            <a:r>
              <a:rPr lang="en-US" sz="1600" dirty="0" err="1">
                <a:solidFill>
                  <a:schemeClr val="tx1"/>
                </a:solidFill>
              </a:rPr>
              <a:t>locuri</a:t>
            </a:r>
            <a:r>
              <a:rPr lang="en-US" sz="1600" dirty="0">
                <a:solidFill>
                  <a:schemeClr val="tx1"/>
                </a:solidFill>
              </a:rPr>
              <a:t> care </a:t>
            </a:r>
            <a:r>
              <a:rPr lang="en-US" sz="1600" dirty="0" err="1">
                <a:solidFill>
                  <a:schemeClr val="tx1"/>
                </a:solidFill>
              </a:rPr>
              <a:t>exclud</a:t>
            </a:r>
            <a:r>
              <a:rPr lang="en-US" sz="1600" dirty="0">
                <a:solidFill>
                  <a:schemeClr val="tx1"/>
                </a:solidFill>
              </a:rPr>
              <a:t> </a:t>
            </a:r>
            <a:r>
              <a:rPr lang="en-US" sz="1600" dirty="0" err="1">
                <a:solidFill>
                  <a:schemeClr val="tx1"/>
                </a:solidFill>
              </a:rPr>
              <a:t>poluarea</a:t>
            </a:r>
            <a:r>
              <a:rPr lang="en-US" sz="1600" dirty="0">
                <a:solidFill>
                  <a:schemeClr val="tx1"/>
                </a:solidFill>
              </a:rPr>
              <a:t> </a:t>
            </a:r>
            <a:r>
              <a:rPr lang="en-US" sz="1600" dirty="0" err="1">
                <a:solidFill>
                  <a:schemeClr val="tx1"/>
                </a:solidFill>
              </a:rPr>
              <a:t>perimetrului</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la </a:t>
            </a:r>
            <a:r>
              <a:rPr lang="en-US" sz="1600" dirty="0" err="1">
                <a:solidFill>
                  <a:schemeClr val="tx1"/>
                </a:solidFill>
              </a:rPr>
              <a:t>evacuarea</a:t>
            </a:r>
            <a:r>
              <a:rPr lang="en-US" sz="1600" dirty="0">
                <a:solidFill>
                  <a:schemeClr val="tx1"/>
                </a:solidFill>
              </a:rPr>
              <a:t> </a:t>
            </a:r>
            <a:r>
              <a:rPr lang="en-US" sz="1600" dirty="0" err="1">
                <a:solidFill>
                  <a:schemeClr val="tx1"/>
                </a:solidFill>
              </a:rPr>
              <a:t>acestora</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283589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solidFill>
                  <a:schemeClr val="tx1"/>
                </a:solidFill>
              </a:rPr>
              <a:t>   e) </a:t>
            </a:r>
            <a:r>
              <a:rPr lang="en-US" sz="1600" dirty="0" err="1">
                <a:solidFill>
                  <a:schemeClr val="tx1"/>
                </a:solidFill>
              </a:rPr>
              <a:t>instalaţiile</a:t>
            </a:r>
            <a:r>
              <a:rPr lang="en-US" sz="1600" dirty="0">
                <a:solidFill>
                  <a:schemeClr val="tx1"/>
                </a:solidFill>
              </a:rPr>
              <a:t> de </a:t>
            </a:r>
            <a:r>
              <a:rPr lang="en-US" sz="1600" dirty="0" err="1">
                <a:solidFill>
                  <a:schemeClr val="tx1"/>
                </a:solidFill>
              </a:rPr>
              <a:t>aprovizionare</a:t>
            </a:r>
            <a:r>
              <a:rPr lang="en-US" sz="1600" dirty="0">
                <a:solidFill>
                  <a:schemeClr val="tx1"/>
                </a:solidFill>
              </a:rPr>
              <a:t> cu </a:t>
            </a:r>
            <a:r>
              <a:rPr lang="en-US" sz="1600" dirty="0" err="1">
                <a:solidFill>
                  <a:schemeClr val="tx1"/>
                </a:solidFill>
              </a:rPr>
              <a:t>apă</a:t>
            </a:r>
            <a:r>
              <a:rPr lang="en-US" sz="1600" dirty="0">
                <a:solidFill>
                  <a:schemeClr val="tx1"/>
                </a:solidFill>
              </a:rPr>
              <a:t>, situate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dotate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vederea</a:t>
            </a:r>
            <a:r>
              <a:rPr lang="en-US" sz="1600" dirty="0">
                <a:solidFill>
                  <a:schemeClr val="tx1"/>
                </a:solidFill>
              </a:rPr>
              <a:t> </a:t>
            </a:r>
            <a:r>
              <a:rPr lang="en-US" sz="1600" dirty="0" err="1">
                <a:solidFill>
                  <a:schemeClr val="tx1"/>
                </a:solidFill>
              </a:rPr>
              <a:t>evitării</a:t>
            </a:r>
            <a:r>
              <a:rPr lang="en-US" sz="1600" dirty="0">
                <a:solidFill>
                  <a:schemeClr val="tx1"/>
                </a:solidFill>
              </a:rPr>
              <a:t> </a:t>
            </a:r>
            <a:r>
              <a:rPr lang="en-US" sz="1600" dirty="0" err="1">
                <a:solidFill>
                  <a:schemeClr val="tx1"/>
                </a:solidFill>
              </a:rPr>
              <a:t>poluării</a:t>
            </a:r>
            <a:r>
              <a:rPr lang="en-US" sz="1600" dirty="0">
                <a:solidFill>
                  <a:schemeClr val="tx1"/>
                </a:solidFill>
              </a:rPr>
              <a:t> </a:t>
            </a:r>
            <a:r>
              <a:rPr lang="en-US" sz="1600" dirty="0" err="1">
                <a:solidFill>
                  <a:schemeClr val="tx1"/>
                </a:solidFill>
              </a:rPr>
              <a:t>apei</a:t>
            </a:r>
            <a:r>
              <a:rPr lang="en-US" sz="1600" dirty="0">
                <a:solidFill>
                  <a:schemeClr val="tx1"/>
                </a:solidFill>
              </a:rPr>
              <a:t> </a:t>
            </a:r>
            <a:r>
              <a:rPr lang="en-US" sz="1600" dirty="0" err="1">
                <a:solidFill>
                  <a:schemeClr val="tx1"/>
                </a:solidFill>
              </a:rPr>
              <a:t>potabile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fisurile</a:t>
            </a:r>
            <a:r>
              <a:rPr lang="en-US" sz="1600" dirty="0">
                <a:solidFill>
                  <a:schemeClr val="tx1"/>
                </a:solidFill>
              </a:rPr>
              <a:t> din </a:t>
            </a:r>
            <a:r>
              <a:rPr lang="en-US" sz="1600" dirty="0" err="1">
                <a:solidFill>
                  <a:schemeClr val="tx1"/>
                </a:solidFill>
              </a:rPr>
              <a:t>teren</a:t>
            </a:r>
            <a:r>
              <a:rPr lang="en-US" sz="1600" dirty="0">
                <a:solidFill>
                  <a:schemeClr val="tx1"/>
                </a:solidFill>
              </a:rPr>
              <a:t>, </a:t>
            </a:r>
            <a:r>
              <a:rPr lang="en-US" sz="1600" dirty="0" err="1">
                <a:solidFill>
                  <a:schemeClr val="tx1"/>
                </a:solidFill>
              </a:rPr>
              <a:t>gura</a:t>
            </a:r>
            <a:r>
              <a:rPr lang="en-US" sz="1600" dirty="0">
                <a:solidFill>
                  <a:schemeClr val="tx1"/>
                </a:solidFill>
              </a:rPr>
              <a:t> </a:t>
            </a:r>
            <a:r>
              <a:rPr lang="en-US" sz="1600" dirty="0" err="1">
                <a:solidFill>
                  <a:schemeClr val="tx1"/>
                </a:solidFill>
              </a:rPr>
              <a:t>sondei</a:t>
            </a:r>
            <a:r>
              <a:rPr lang="en-US" sz="1600" dirty="0">
                <a:solidFill>
                  <a:schemeClr val="tx1"/>
                </a:solidFill>
              </a:rPr>
              <a:t>, </a:t>
            </a:r>
            <a:r>
              <a:rPr lang="en-US" sz="1600" dirty="0" err="1">
                <a:solidFill>
                  <a:schemeClr val="tx1"/>
                </a:solidFill>
              </a:rPr>
              <a:t>magazie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ţevi</a:t>
            </a:r>
            <a:r>
              <a:rPr lang="en-US" sz="1600" dirty="0">
                <a:solidFill>
                  <a:schemeClr val="tx1"/>
                </a:solidFill>
              </a:rPr>
              <a:t>, </a:t>
            </a:r>
            <a:r>
              <a:rPr lang="en-US" sz="1600" dirty="0" err="1">
                <a:solidFill>
                  <a:schemeClr val="tx1"/>
                </a:solidFill>
              </a:rPr>
              <a:t>rezervoare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pompele</a:t>
            </a:r>
            <a:r>
              <a:rPr lang="en-US" sz="1600" dirty="0">
                <a:solidFill>
                  <a:schemeClr val="tx1"/>
                </a:solidFill>
              </a:rPr>
              <a:t> de </a:t>
            </a:r>
            <a:r>
              <a:rPr lang="en-US" sz="1600" dirty="0" err="1">
                <a:solidFill>
                  <a:schemeClr val="tx1"/>
                </a:solidFill>
              </a:rPr>
              <a:t>umplere</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t> </a:t>
            </a:r>
            <a:r>
              <a:rPr lang="en-US" sz="1600" dirty="0">
                <a:solidFill>
                  <a:schemeClr val="tx1"/>
                </a:solidFill>
              </a:rPr>
              <a:t> 30. </a:t>
            </a:r>
            <a:r>
              <a:rPr lang="en-US" sz="1600" dirty="0" err="1">
                <a:solidFill>
                  <a:schemeClr val="tx1"/>
                </a:solidFill>
              </a:rPr>
              <a:t>Activităţile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perimetrele</a:t>
            </a:r>
            <a:r>
              <a:rPr lang="en-US" sz="1600" dirty="0">
                <a:solidFill>
                  <a:schemeClr val="tx1"/>
                </a:solidFill>
              </a:rPr>
              <a:t> II </a:t>
            </a:r>
            <a:r>
              <a:rPr lang="en-US" sz="1600" dirty="0" err="1">
                <a:solidFill>
                  <a:schemeClr val="tx1"/>
                </a:solidFill>
              </a:rPr>
              <a:t>şi</a:t>
            </a:r>
            <a:r>
              <a:rPr lang="en-US" sz="1600" dirty="0">
                <a:solidFill>
                  <a:schemeClr val="tx1"/>
                </a:solidFill>
              </a:rPr>
              <a:t> III ale </a:t>
            </a:r>
            <a:r>
              <a:rPr lang="en-US" sz="1600" dirty="0" err="1">
                <a:solidFill>
                  <a:schemeClr val="tx1"/>
                </a:solidFill>
              </a:rPr>
              <a:t>surselor</a:t>
            </a:r>
            <a:r>
              <a:rPr lang="en-US" sz="1600" dirty="0">
                <a:solidFill>
                  <a:schemeClr val="tx1"/>
                </a:solidFill>
              </a:rPr>
              <a:t> </a:t>
            </a:r>
            <a:r>
              <a:rPr lang="en-US" sz="1600" dirty="0" err="1">
                <a:solidFill>
                  <a:schemeClr val="tx1"/>
                </a:solidFill>
              </a:rPr>
              <a:t>subterane</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este</a:t>
            </a:r>
            <a:r>
              <a:rPr lang="en-US" sz="1600" dirty="0">
                <a:solidFill>
                  <a:schemeClr val="tx1"/>
                </a:solidFill>
              </a:rPr>
              <a:t> </a:t>
            </a:r>
            <a:r>
              <a:rPr lang="en-US" sz="1600" dirty="0" err="1">
                <a:solidFill>
                  <a:schemeClr val="tx1"/>
                </a:solidFill>
              </a:rPr>
              <a:t>necesară</a:t>
            </a:r>
            <a:r>
              <a:rPr lang="en-US" sz="1600" dirty="0">
                <a:solidFill>
                  <a:schemeClr val="tx1"/>
                </a:solidFill>
              </a:rPr>
              <a:t> </a:t>
            </a:r>
            <a:r>
              <a:rPr lang="en-US" sz="1600" dirty="0" err="1">
                <a:solidFill>
                  <a:schemeClr val="tx1"/>
                </a:solidFill>
              </a:rPr>
              <a:t>identificarea</a:t>
            </a:r>
            <a:r>
              <a:rPr lang="en-US" sz="1600" dirty="0">
                <a:solidFill>
                  <a:schemeClr val="tx1"/>
                </a:solidFill>
              </a:rPr>
              <a:t>, </a:t>
            </a:r>
            <a:r>
              <a:rPr lang="en-US" sz="1600" dirty="0" err="1">
                <a:solidFill>
                  <a:schemeClr val="tx1"/>
                </a:solidFill>
              </a:rPr>
              <a:t>tamponarea</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restaurarea</a:t>
            </a:r>
            <a:r>
              <a:rPr lang="en-US" sz="1600" dirty="0">
                <a:solidFill>
                  <a:schemeClr val="tx1"/>
                </a:solidFill>
              </a:rPr>
              <a:t> </a:t>
            </a:r>
            <a:r>
              <a:rPr lang="en-US" sz="1600" dirty="0" err="1">
                <a:solidFill>
                  <a:schemeClr val="tx1"/>
                </a:solidFill>
              </a:rPr>
              <a:t>tuturor</a:t>
            </a:r>
            <a:r>
              <a:rPr lang="en-US" sz="1600" dirty="0">
                <a:solidFill>
                  <a:schemeClr val="tx1"/>
                </a:solidFill>
              </a:rPr>
              <a:t> </a:t>
            </a:r>
            <a:r>
              <a:rPr lang="en-US" sz="1600" dirty="0" err="1">
                <a:solidFill>
                  <a:schemeClr val="tx1"/>
                </a:solidFill>
              </a:rPr>
              <a:t>sondelor</a:t>
            </a:r>
            <a:r>
              <a:rPr lang="en-US" sz="1600" dirty="0">
                <a:solidFill>
                  <a:schemeClr val="tx1"/>
                </a:solidFill>
              </a:rPr>
              <a:t> </a:t>
            </a:r>
            <a:r>
              <a:rPr lang="en-US" sz="1600" dirty="0" err="1">
                <a:solidFill>
                  <a:schemeClr val="tx1"/>
                </a:solidFill>
              </a:rPr>
              <a:t>vechi</a:t>
            </a:r>
            <a:r>
              <a:rPr lang="en-US" sz="1600" dirty="0">
                <a:solidFill>
                  <a:schemeClr val="tx1"/>
                </a:solidFill>
              </a:rPr>
              <a:t>, inactive, </a:t>
            </a:r>
            <a:r>
              <a:rPr lang="en-US" sz="1600" dirty="0" err="1">
                <a:solidFill>
                  <a:schemeClr val="tx1"/>
                </a:solidFill>
              </a:rPr>
              <a:t>defectate</a:t>
            </a:r>
            <a:r>
              <a:rPr lang="en-US" sz="1600" dirty="0">
                <a:solidFill>
                  <a:schemeClr val="tx1"/>
                </a:solidFill>
              </a:rPr>
              <a:t> </a:t>
            </a:r>
            <a:r>
              <a:rPr lang="en-US" sz="1600" dirty="0" err="1">
                <a:solidFill>
                  <a:schemeClr val="tx1"/>
                </a:solidFill>
              </a:rPr>
              <a:t>sau</a:t>
            </a:r>
            <a:r>
              <a:rPr lang="en-US" sz="1600" dirty="0">
                <a:solidFill>
                  <a:schemeClr val="tx1"/>
                </a:solidFill>
              </a:rPr>
              <a:t> </a:t>
            </a:r>
            <a:r>
              <a:rPr lang="en-US" sz="1600" dirty="0" err="1">
                <a:solidFill>
                  <a:schemeClr val="tx1"/>
                </a:solidFill>
              </a:rPr>
              <a:t>incorect</a:t>
            </a:r>
            <a:r>
              <a:rPr lang="en-US" sz="1600" dirty="0">
                <a:solidFill>
                  <a:schemeClr val="tx1"/>
                </a:solidFill>
              </a:rPr>
              <a:t> operate, care </a:t>
            </a:r>
            <a:r>
              <a:rPr lang="en-US" sz="1600" dirty="0" err="1">
                <a:solidFill>
                  <a:schemeClr val="tx1"/>
                </a:solidFill>
              </a:rPr>
              <a:t>sînt</a:t>
            </a:r>
            <a:r>
              <a:rPr lang="en-US" sz="1600" dirty="0">
                <a:solidFill>
                  <a:schemeClr val="tx1"/>
                </a:solidFill>
              </a:rPr>
              <a:t> </a:t>
            </a:r>
            <a:r>
              <a:rPr lang="en-US" sz="1600" dirty="0" err="1">
                <a:solidFill>
                  <a:schemeClr val="tx1"/>
                </a:solidFill>
              </a:rPr>
              <a:t>periculoase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ceea</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priveşte</a:t>
            </a:r>
            <a:r>
              <a:rPr lang="en-US" sz="1600" dirty="0">
                <a:solidFill>
                  <a:schemeClr val="tx1"/>
                </a:solidFill>
              </a:rPr>
              <a:t> </a:t>
            </a:r>
            <a:r>
              <a:rPr lang="en-US" sz="1600" dirty="0" err="1">
                <a:solidFill>
                  <a:schemeClr val="tx1"/>
                </a:solidFill>
              </a:rPr>
              <a:t>posibilitatea</a:t>
            </a:r>
            <a:r>
              <a:rPr lang="en-US" sz="1600" dirty="0">
                <a:solidFill>
                  <a:schemeClr val="tx1"/>
                </a:solidFill>
              </a:rPr>
              <a:t> de </a:t>
            </a:r>
            <a:r>
              <a:rPr lang="en-US" sz="1600" dirty="0" err="1">
                <a:solidFill>
                  <a:schemeClr val="tx1"/>
                </a:solidFill>
              </a:rPr>
              <a:t>contaminare</a:t>
            </a:r>
            <a:r>
              <a:rPr lang="en-US" sz="1600" dirty="0">
                <a:solidFill>
                  <a:schemeClr val="tx1"/>
                </a:solidFill>
              </a:rPr>
              <a:t> a </a:t>
            </a:r>
            <a:r>
              <a:rPr lang="en-US" sz="1600" dirty="0" err="1">
                <a:solidFill>
                  <a:schemeClr val="tx1"/>
                </a:solidFill>
              </a:rPr>
              <a:t>acviferelor</a:t>
            </a:r>
            <a:r>
              <a:rPr lang="en-US" sz="1600" dirty="0">
                <a:solidFill>
                  <a:schemeClr val="tx1"/>
                </a:solidFill>
              </a:rPr>
              <a:t>;</a:t>
            </a:r>
            <a:br>
              <a:rPr lang="en-US" sz="1600" dirty="0">
                <a:solidFill>
                  <a:schemeClr val="tx1"/>
                </a:solidFill>
              </a:rPr>
            </a:br>
            <a:r>
              <a:rPr lang="en-US" sz="1600" dirty="0">
                <a:solidFill>
                  <a:schemeClr val="tx1"/>
                </a:solidFill>
              </a:rPr>
              <a:t>    b) </a:t>
            </a:r>
            <a:r>
              <a:rPr lang="en-US" sz="1600" dirty="0" err="1">
                <a:solidFill>
                  <a:schemeClr val="tx1"/>
                </a:solidFill>
              </a:rPr>
              <a:t>autorizaţiile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construcţiile</a:t>
            </a:r>
            <a:r>
              <a:rPr lang="en-US" sz="1600" dirty="0">
                <a:solidFill>
                  <a:schemeClr val="tx1"/>
                </a:solidFill>
              </a:rPr>
              <a:t> </a:t>
            </a:r>
            <a:r>
              <a:rPr lang="en-US" sz="1600" dirty="0" err="1">
                <a:solidFill>
                  <a:schemeClr val="tx1"/>
                </a:solidFill>
              </a:rPr>
              <a:t>noi</a:t>
            </a:r>
            <a:r>
              <a:rPr lang="en-US" sz="1600" dirty="0">
                <a:solidFill>
                  <a:schemeClr val="tx1"/>
                </a:solidFill>
              </a:rPr>
              <a:t> </a:t>
            </a:r>
            <a:r>
              <a:rPr lang="en-US" sz="1600" dirty="0" err="1">
                <a:solidFill>
                  <a:schemeClr val="tx1"/>
                </a:solidFill>
              </a:rPr>
              <a:t>asociate</a:t>
            </a:r>
            <a:r>
              <a:rPr lang="en-US" sz="1600" dirty="0">
                <a:solidFill>
                  <a:schemeClr val="tx1"/>
                </a:solidFill>
              </a:rPr>
              <a:t> cu </a:t>
            </a:r>
            <a:r>
              <a:rPr lang="en-US" sz="1600" dirty="0" err="1">
                <a:solidFill>
                  <a:schemeClr val="tx1"/>
                </a:solidFill>
              </a:rPr>
              <a:t>afectarea</a:t>
            </a:r>
            <a:r>
              <a:rPr lang="en-US" sz="1600" dirty="0">
                <a:solidFill>
                  <a:schemeClr val="tx1"/>
                </a:solidFill>
              </a:rPr>
              <a:t> </a:t>
            </a:r>
            <a:r>
              <a:rPr lang="en-US" sz="1600" dirty="0" err="1">
                <a:solidFill>
                  <a:schemeClr val="tx1"/>
                </a:solidFill>
              </a:rPr>
              <a:t>stratului</a:t>
            </a:r>
            <a:r>
              <a:rPr lang="en-US" sz="1600" dirty="0">
                <a:solidFill>
                  <a:schemeClr val="tx1"/>
                </a:solidFill>
              </a:rPr>
              <a:t> de sol se emit cu </a:t>
            </a:r>
            <a:r>
              <a:rPr lang="en-US" sz="1600" dirty="0" err="1">
                <a:solidFill>
                  <a:schemeClr val="tx1"/>
                </a:solidFill>
              </a:rPr>
              <a:t>coordonarea</a:t>
            </a:r>
            <a:r>
              <a:rPr lang="en-US" sz="1600" dirty="0">
                <a:solidFill>
                  <a:schemeClr val="tx1"/>
                </a:solidFill>
              </a:rPr>
              <a:t> </a:t>
            </a:r>
            <a:r>
              <a:rPr lang="en-US" sz="1600" dirty="0" err="1">
                <a:solidFill>
                  <a:schemeClr val="tx1"/>
                </a:solidFill>
              </a:rPr>
              <a:t>obligatorie</a:t>
            </a:r>
            <a:r>
              <a:rPr lang="en-US" sz="1600" dirty="0">
                <a:solidFill>
                  <a:schemeClr val="tx1"/>
                </a:solidFill>
              </a:rPr>
              <a:t> a </a:t>
            </a:r>
            <a:r>
              <a:rPr lang="en-US" sz="1600" dirty="0" err="1">
                <a:solidFill>
                  <a:schemeClr val="tx1"/>
                </a:solidFill>
              </a:rPr>
              <a:t>Serviciului</a:t>
            </a:r>
            <a:r>
              <a:rPr lang="en-US" sz="1600" dirty="0">
                <a:solidFill>
                  <a:schemeClr val="tx1"/>
                </a:solidFill>
              </a:rPr>
              <a:t> </a:t>
            </a:r>
            <a:r>
              <a:rPr lang="en-US" sz="1600" dirty="0" err="1">
                <a:solidFill>
                  <a:schemeClr val="tx1"/>
                </a:solidFill>
              </a:rPr>
              <a:t>Supraveghere</a:t>
            </a:r>
            <a:r>
              <a:rPr lang="en-US" sz="1600" dirty="0">
                <a:solidFill>
                  <a:schemeClr val="tx1"/>
                </a:solidFill>
              </a:rPr>
              <a:t> de Stat a </a:t>
            </a:r>
            <a:r>
              <a:rPr lang="en-US" sz="1600" dirty="0" err="1">
                <a:solidFill>
                  <a:schemeClr val="tx1"/>
                </a:solidFill>
              </a:rPr>
              <a:t>Sănătăţii</a:t>
            </a:r>
            <a:r>
              <a:rPr lang="en-US" sz="1600" dirty="0">
                <a:solidFill>
                  <a:schemeClr val="tx1"/>
                </a:solidFill>
              </a:rPr>
              <a:t> </a:t>
            </a:r>
            <a:r>
              <a:rPr lang="en-US" sz="1600" dirty="0" err="1">
                <a:solidFill>
                  <a:schemeClr val="tx1"/>
                </a:solidFill>
              </a:rPr>
              <a:t>Publice</a:t>
            </a:r>
            <a:r>
              <a:rPr lang="en-US" sz="1600" dirty="0">
                <a:solidFill>
                  <a:schemeClr val="tx1"/>
                </a:solidFill>
              </a:rPr>
              <a:t>;</a:t>
            </a:r>
            <a:br>
              <a:rPr lang="en-US" sz="1600" dirty="0">
                <a:solidFill>
                  <a:schemeClr val="tx1"/>
                </a:solidFill>
              </a:rPr>
            </a:br>
            <a:r>
              <a:rPr lang="en-US" sz="1600" dirty="0">
                <a:solidFill>
                  <a:schemeClr val="tx1"/>
                </a:solidFill>
              </a:rPr>
              <a:t>    c) se </a:t>
            </a:r>
            <a:r>
              <a:rPr lang="en-US" sz="1600" dirty="0" err="1">
                <a:solidFill>
                  <a:schemeClr val="tx1"/>
                </a:solidFill>
              </a:rPr>
              <a:t>interzice</a:t>
            </a:r>
            <a:r>
              <a:rPr lang="en-US" sz="1600" dirty="0">
                <a:solidFill>
                  <a:schemeClr val="tx1"/>
                </a:solidFill>
              </a:rPr>
              <a:t> </a:t>
            </a:r>
            <a:r>
              <a:rPr lang="en-US" sz="1600" dirty="0" err="1">
                <a:solidFill>
                  <a:schemeClr val="tx1"/>
                </a:solidFill>
              </a:rPr>
              <a:t>amplasarea</a:t>
            </a:r>
            <a:r>
              <a:rPr lang="en-US" sz="1600" dirty="0">
                <a:solidFill>
                  <a:schemeClr val="tx1"/>
                </a:solidFill>
              </a:rPr>
              <a:t> </a:t>
            </a:r>
            <a:r>
              <a:rPr lang="en-US" sz="1600" dirty="0" err="1">
                <a:solidFill>
                  <a:schemeClr val="tx1"/>
                </a:solidFill>
              </a:rPr>
              <a:t>depozitelor</a:t>
            </a:r>
            <a:r>
              <a:rPr lang="en-US" sz="1600" dirty="0">
                <a:solidFill>
                  <a:schemeClr val="tx1"/>
                </a:solidFill>
              </a:rPr>
              <a:t> de </a:t>
            </a:r>
            <a:r>
              <a:rPr lang="en-US" sz="1600" dirty="0" err="1">
                <a:solidFill>
                  <a:schemeClr val="tx1"/>
                </a:solidFill>
              </a:rPr>
              <a:t>combustibil</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lubrifianţi</a:t>
            </a:r>
            <a:r>
              <a:rPr lang="en-US" sz="1600" dirty="0">
                <a:solidFill>
                  <a:schemeClr val="tx1"/>
                </a:solidFill>
              </a:rPr>
              <a:t>, </a:t>
            </a:r>
            <a:r>
              <a:rPr lang="en-US" sz="1600" dirty="0" err="1">
                <a:solidFill>
                  <a:schemeClr val="tx1"/>
                </a:solidFill>
              </a:rPr>
              <a:t>produse</a:t>
            </a:r>
            <a:r>
              <a:rPr lang="en-US" sz="1600" dirty="0">
                <a:solidFill>
                  <a:schemeClr val="tx1"/>
                </a:solidFill>
              </a:rPr>
              <a:t> </a:t>
            </a:r>
            <a:r>
              <a:rPr lang="en-US" sz="1600" dirty="0" err="1">
                <a:solidFill>
                  <a:schemeClr val="tx1"/>
                </a:solidFill>
              </a:rPr>
              <a:t>chimice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îngrăşăminte</a:t>
            </a:r>
            <a:r>
              <a:rPr lang="en-US" sz="1600" dirty="0">
                <a:solidFill>
                  <a:schemeClr val="tx1"/>
                </a:solidFill>
              </a:rPr>
              <a:t> </a:t>
            </a:r>
            <a:r>
              <a:rPr lang="en-US" sz="1600" dirty="0" err="1">
                <a:solidFill>
                  <a:schemeClr val="tx1"/>
                </a:solidFill>
              </a:rPr>
              <a:t>agricole</a:t>
            </a:r>
            <a:r>
              <a:rPr lang="en-US" sz="1600" dirty="0">
                <a:solidFill>
                  <a:schemeClr val="tx1"/>
                </a:solidFill>
              </a:rPr>
              <a:t>, </a:t>
            </a:r>
            <a:r>
              <a:rPr lang="en-US" sz="1600" dirty="0" err="1">
                <a:solidFill>
                  <a:schemeClr val="tx1"/>
                </a:solidFill>
              </a:rPr>
              <a:t>depozitarea</a:t>
            </a:r>
            <a:r>
              <a:rPr lang="en-US" sz="1600" dirty="0">
                <a:solidFill>
                  <a:schemeClr val="tx1"/>
                </a:solidFill>
              </a:rPr>
              <a:t> de </a:t>
            </a:r>
            <a:r>
              <a:rPr lang="en-US" sz="1600" dirty="0" err="1">
                <a:solidFill>
                  <a:schemeClr val="tx1"/>
                </a:solidFill>
              </a:rPr>
              <a:t>deşeuri</a:t>
            </a:r>
            <a:r>
              <a:rPr lang="en-US" sz="1600" dirty="0">
                <a:solidFill>
                  <a:schemeClr val="tx1"/>
                </a:solidFill>
              </a:rPr>
              <a:t> </a:t>
            </a:r>
            <a:r>
              <a:rPr lang="en-US" sz="1600" dirty="0" err="1">
                <a:solidFill>
                  <a:schemeClr val="tx1"/>
                </a:solidFill>
              </a:rPr>
              <a:t>industriale</a:t>
            </a:r>
            <a:r>
              <a:rPr lang="en-US" sz="1600" dirty="0">
                <a:solidFill>
                  <a:schemeClr val="tx1"/>
                </a:solidFill>
              </a:rPr>
              <a:t>, </a:t>
            </a:r>
            <a:r>
              <a:rPr lang="en-US" sz="1600" dirty="0" err="1">
                <a:solidFill>
                  <a:schemeClr val="tx1"/>
                </a:solidFill>
              </a:rPr>
              <a:t>nămol</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alte</a:t>
            </a:r>
            <a:r>
              <a:rPr lang="en-US" sz="1600" dirty="0">
                <a:solidFill>
                  <a:schemeClr val="tx1"/>
                </a:solidFill>
              </a:rPr>
              <a:t> </a:t>
            </a:r>
            <a:r>
              <a:rPr lang="en-US" sz="1600" dirty="0" err="1">
                <a:solidFill>
                  <a:schemeClr val="tx1"/>
                </a:solidFill>
              </a:rPr>
              <a:t>obiecte</a:t>
            </a:r>
            <a:r>
              <a:rPr lang="en-US" sz="1600" dirty="0">
                <a:solidFill>
                  <a:schemeClr val="tx1"/>
                </a:solidFill>
              </a:rPr>
              <a:t>, care pot </a:t>
            </a:r>
            <a:r>
              <a:rPr lang="en-US" sz="1600" dirty="0" err="1">
                <a:solidFill>
                  <a:schemeClr val="tx1"/>
                </a:solidFill>
              </a:rPr>
              <a:t>provoca</a:t>
            </a:r>
            <a:r>
              <a:rPr lang="en-US" sz="1600" dirty="0">
                <a:solidFill>
                  <a:schemeClr val="tx1"/>
                </a:solidFill>
              </a:rPr>
              <a:t> </a:t>
            </a:r>
            <a:r>
              <a:rPr lang="en-US" sz="1600" dirty="0" err="1">
                <a:solidFill>
                  <a:schemeClr val="tx1"/>
                </a:solidFill>
              </a:rPr>
              <a:t>pericol</a:t>
            </a:r>
            <a:r>
              <a:rPr lang="en-US" sz="1600" dirty="0">
                <a:solidFill>
                  <a:schemeClr val="tx1"/>
                </a:solidFill>
              </a:rPr>
              <a:t> de </a:t>
            </a:r>
            <a:r>
              <a:rPr lang="en-US" sz="1600" dirty="0" err="1">
                <a:solidFill>
                  <a:schemeClr val="tx1"/>
                </a:solidFill>
              </a:rPr>
              <a:t>contaminare</a:t>
            </a:r>
            <a:r>
              <a:rPr lang="en-US" sz="1600" dirty="0">
                <a:solidFill>
                  <a:schemeClr val="tx1"/>
                </a:solidFill>
              </a:rPr>
              <a:t> </a:t>
            </a:r>
            <a:r>
              <a:rPr lang="en-US" sz="1600" dirty="0" err="1">
                <a:solidFill>
                  <a:schemeClr val="tx1"/>
                </a:solidFill>
              </a:rPr>
              <a:t>chimică</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Se </a:t>
            </a:r>
            <a:r>
              <a:rPr lang="en-US" sz="1600" dirty="0" err="1">
                <a:solidFill>
                  <a:schemeClr val="tx1"/>
                </a:solidFill>
              </a:rPr>
              <a:t>permite</a:t>
            </a:r>
            <a:r>
              <a:rPr lang="en-US" sz="1600" dirty="0">
                <a:solidFill>
                  <a:schemeClr val="tx1"/>
                </a:solidFill>
              </a:rPr>
              <a:t> </a:t>
            </a:r>
            <a:r>
              <a:rPr lang="en-US" sz="1600" dirty="0" err="1">
                <a:solidFill>
                  <a:schemeClr val="tx1"/>
                </a:solidFill>
              </a:rPr>
              <a:t>plasarea</a:t>
            </a:r>
            <a:r>
              <a:rPr lang="en-US" sz="1600" dirty="0">
                <a:solidFill>
                  <a:schemeClr val="tx1"/>
                </a:solidFill>
              </a:rPr>
              <a:t> </a:t>
            </a:r>
            <a:r>
              <a:rPr lang="en-US" sz="1600" dirty="0" err="1">
                <a:solidFill>
                  <a:schemeClr val="tx1"/>
                </a:solidFill>
              </a:rPr>
              <a:t>acestor</a:t>
            </a:r>
            <a:r>
              <a:rPr lang="en-US" sz="1600" dirty="0">
                <a:solidFill>
                  <a:schemeClr val="tx1"/>
                </a:solidFill>
              </a:rPr>
              <a:t> </a:t>
            </a:r>
            <a:r>
              <a:rPr lang="en-US" sz="1600" dirty="0" err="1">
                <a:solidFill>
                  <a:schemeClr val="tx1"/>
                </a:solidFill>
              </a:rPr>
              <a:t>obiecte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numai</a:t>
            </a:r>
            <a:r>
              <a:rPr lang="en-US" sz="1600" dirty="0">
                <a:solidFill>
                  <a:schemeClr val="tx1"/>
                </a:solidFill>
              </a:rPr>
              <a:t> </a:t>
            </a:r>
            <a:r>
              <a:rPr lang="en-US" sz="1600" dirty="0" err="1">
                <a:solidFill>
                  <a:schemeClr val="tx1"/>
                </a:solidFill>
              </a:rPr>
              <a:t>atunci</a:t>
            </a:r>
            <a:r>
              <a:rPr lang="en-US" sz="1600" dirty="0">
                <a:solidFill>
                  <a:schemeClr val="tx1"/>
                </a:solidFill>
              </a:rPr>
              <a:t> </a:t>
            </a:r>
            <a:r>
              <a:rPr lang="en-US" sz="1600" dirty="0" err="1">
                <a:solidFill>
                  <a:schemeClr val="tx1"/>
                </a:solidFill>
              </a:rPr>
              <a:t>cînd</a:t>
            </a:r>
            <a:r>
              <a:rPr lang="en-US" sz="1600" dirty="0">
                <a:solidFill>
                  <a:schemeClr val="tx1"/>
                </a:solidFill>
              </a:rPr>
              <a:t> se </a:t>
            </a:r>
            <a:r>
              <a:rPr lang="en-US" sz="1600" dirty="0" err="1">
                <a:solidFill>
                  <a:schemeClr val="tx1"/>
                </a:solidFill>
              </a:rPr>
              <a:t>utilizează</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protejate</a:t>
            </a:r>
            <a:r>
              <a:rPr lang="en-US" sz="1600" dirty="0">
                <a:solidFill>
                  <a:schemeClr val="tx1"/>
                </a:solidFill>
              </a:rPr>
              <a:t>, cu </a:t>
            </a:r>
            <a:r>
              <a:rPr lang="en-US" sz="1600" dirty="0" err="1">
                <a:solidFill>
                  <a:schemeClr val="tx1"/>
                </a:solidFill>
              </a:rPr>
              <a:t>condiţia</a:t>
            </a:r>
            <a:r>
              <a:rPr lang="en-US" sz="1600" dirty="0">
                <a:solidFill>
                  <a:schemeClr val="tx1"/>
                </a:solidFill>
              </a:rPr>
              <a:t> </a:t>
            </a:r>
            <a:r>
              <a:rPr lang="en-US" sz="1600" dirty="0" err="1">
                <a:solidFill>
                  <a:schemeClr val="tx1"/>
                </a:solidFill>
              </a:rPr>
              <a:t>îndeplinirii</a:t>
            </a:r>
            <a:r>
              <a:rPr lang="en-US" sz="1600" dirty="0">
                <a:solidFill>
                  <a:schemeClr val="tx1"/>
                </a:solidFill>
              </a:rPr>
              <a:t> </a:t>
            </a:r>
            <a:r>
              <a:rPr lang="en-US" sz="1600" dirty="0" err="1">
                <a:solidFill>
                  <a:schemeClr val="tx1"/>
                </a:solidFill>
              </a:rPr>
              <a:t>unor</a:t>
            </a:r>
            <a:r>
              <a:rPr lang="en-US" sz="1600" dirty="0">
                <a:solidFill>
                  <a:schemeClr val="tx1"/>
                </a:solidFill>
              </a:rPr>
              <a:t> </a:t>
            </a:r>
            <a:r>
              <a:rPr lang="en-US" sz="1600" dirty="0" err="1">
                <a:solidFill>
                  <a:schemeClr val="tx1"/>
                </a:solidFill>
              </a:rPr>
              <a:t>măsuri</a:t>
            </a:r>
            <a:r>
              <a:rPr lang="en-US" sz="1600" dirty="0">
                <a:solidFill>
                  <a:schemeClr val="tx1"/>
                </a:solidFill>
              </a:rPr>
              <a:t> </a:t>
            </a:r>
            <a:r>
              <a:rPr lang="en-US" sz="1600" dirty="0" err="1">
                <a:solidFill>
                  <a:schemeClr val="tx1"/>
                </a:solidFill>
              </a:rPr>
              <a:t>speciale</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proteja</a:t>
            </a:r>
            <a:r>
              <a:rPr lang="en-US" sz="1600" dirty="0">
                <a:solidFill>
                  <a:schemeClr val="tx1"/>
                </a:solidFill>
              </a:rPr>
              <a:t> </a:t>
            </a:r>
            <a:r>
              <a:rPr lang="en-US" sz="1600" dirty="0" err="1">
                <a:solidFill>
                  <a:schemeClr val="tx1"/>
                </a:solidFill>
              </a:rPr>
              <a:t>stratul</a:t>
            </a:r>
            <a:r>
              <a:rPr lang="en-US" sz="1600" dirty="0">
                <a:solidFill>
                  <a:schemeClr val="tx1"/>
                </a:solidFill>
              </a:rPr>
              <a:t> </a:t>
            </a:r>
            <a:r>
              <a:rPr lang="en-US" sz="1600" dirty="0" err="1">
                <a:solidFill>
                  <a:schemeClr val="tx1"/>
                </a:solidFill>
              </a:rPr>
              <a:t>acvifer</a:t>
            </a:r>
            <a:r>
              <a:rPr lang="en-US" sz="1600" dirty="0">
                <a:solidFill>
                  <a:schemeClr val="tx1"/>
                </a:solidFill>
              </a:rPr>
              <a:t> de </a:t>
            </a:r>
            <a:r>
              <a:rPr lang="en-US" sz="1600" dirty="0" err="1">
                <a:solidFill>
                  <a:schemeClr val="tx1"/>
                </a:solidFill>
              </a:rPr>
              <a:t>poluare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prezenţa</a:t>
            </a:r>
            <a:r>
              <a:rPr lang="en-US" sz="1600" dirty="0">
                <a:solidFill>
                  <a:schemeClr val="tx1"/>
                </a:solidFill>
              </a:rPr>
              <a:t> </a:t>
            </a:r>
            <a:r>
              <a:rPr lang="en-US" sz="1600" dirty="0" err="1">
                <a:solidFill>
                  <a:schemeClr val="tx1"/>
                </a:solidFill>
              </a:rPr>
              <a:t>unei</a:t>
            </a:r>
            <a:r>
              <a:rPr lang="en-US" sz="1600" dirty="0">
                <a:solidFill>
                  <a:schemeClr val="tx1"/>
                </a:solidFill>
              </a:rPr>
              <a:t> </a:t>
            </a:r>
            <a:r>
              <a:rPr lang="en-US" sz="1600" dirty="0" err="1">
                <a:solidFill>
                  <a:schemeClr val="tx1"/>
                </a:solidFill>
              </a:rPr>
              <a:t>încheierii</a:t>
            </a:r>
            <a:r>
              <a:rPr lang="en-US" sz="1600" dirty="0">
                <a:solidFill>
                  <a:schemeClr val="tx1"/>
                </a:solidFill>
              </a:rPr>
              <a:t> </a:t>
            </a:r>
            <a:r>
              <a:rPr lang="en-US" sz="1600" dirty="0" err="1">
                <a:solidFill>
                  <a:schemeClr val="tx1"/>
                </a:solidFill>
              </a:rPr>
              <a:t>sanitare</a:t>
            </a:r>
            <a:r>
              <a:rPr lang="en-US" sz="1600" dirty="0">
                <a:solidFill>
                  <a:schemeClr val="tx1"/>
                </a:solidFill>
              </a:rPr>
              <a:t> a </a:t>
            </a:r>
            <a:r>
              <a:rPr lang="en-US" sz="1600" dirty="0" err="1">
                <a:solidFill>
                  <a:schemeClr val="tx1"/>
                </a:solidFill>
              </a:rPr>
              <a:t>Serviciului</a:t>
            </a:r>
            <a:r>
              <a:rPr lang="en-US" sz="1600" dirty="0">
                <a:solidFill>
                  <a:schemeClr val="tx1"/>
                </a:solidFill>
              </a:rPr>
              <a:t> </a:t>
            </a:r>
            <a:r>
              <a:rPr lang="en-US" sz="1600" dirty="0" err="1">
                <a:solidFill>
                  <a:schemeClr val="tx1"/>
                </a:solidFill>
              </a:rPr>
              <a:t>Supraveghere</a:t>
            </a:r>
            <a:r>
              <a:rPr lang="en-US" sz="1600" dirty="0">
                <a:solidFill>
                  <a:schemeClr val="tx1"/>
                </a:solidFill>
              </a:rPr>
              <a:t> de Stat a </a:t>
            </a:r>
            <a:r>
              <a:rPr lang="en-US" sz="1600" dirty="0" err="1">
                <a:solidFill>
                  <a:schemeClr val="tx1"/>
                </a:solidFill>
              </a:rPr>
              <a:t>Sănătăţii</a:t>
            </a:r>
            <a:r>
              <a:rPr lang="en-US" sz="1600" dirty="0">
                <a:solidFill>
                  <a:schemeClr val="tx1"/>
                </a:solidFill>
              </a:rPr>
              <a:t> </a:t>
            </a:r>
            <a:r>
              <a:rPr lang="en-US" sz="1600" dirty="0" err="1">
                <a:solidFill>
                  <a:schemeClr val="tx1"/>
                </a:solidFill>
              </a:rPr>
              <a:t>Publice</a:t>
            </a:r>
            <a:r>
              <a:rPr lang="en-US" sz="1600" dirty="0">
                <a:solidFill>
                  <a:schemeClr val="tx1"/>
                </a:solidFill>
              </a:rPr>
              <a:t>, </a:t>
            </a:r>
            <a:r>
              <a:rPr lang="en-US" sz="1600" dirty="0" err="1">
                <a:solidFill>
                  <a:schemeClr val="tx1"/>
                </a:solidFill>
              </a:rPr>
              <a:t>emis</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avizului</a:t>
            </a:r>
            <a:r>
              <a:rPr lang="en-US" sz="1600" dirty="0">
                <a:solidFill>
                  <a:schemeClr val="tx1"/>
                </a:solidFill>
              </a:rPr>
              <a:t> </a:t>
            </a:r>
            <a:r>
              <a:rPr lang="en-US" sz="1600" dirty="0" err="1">
                <a:solidFill>
                  <a:schemeClr val="tx1"/>
                </a:solidFill>
              </a:rPr>
              <a:t>organului</a:t>
            </a:r>
            <a:r>
              <a:rPr lang="en-US" sz="1600" dirty="0">
                <a:solidFill>
                  <a:schemeClr val="tx1"/>
                </a:solidFill>
              </a:rPr>
              <a:t> de stat – </a:t>
            </a:r>
            <a:r>
              <a:rPr lang="en-US" sz="1600" dirty="0" err="1">
                <a:solidFill>
                  <a:schemeClr val="tx1"/>
                </a:solidFill>
              </a:rPr>
              <a:t>Agenţia</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Geologie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Resurse</a:t>
            </a:r>
            <a:r>
              <a:rPr lang="en-US" sz="1600" dirty="0">
                <a:solidFill>
                  <a:schemeClr val="tx1"/>
                </a:solidFill>
              </a:rPr>
              <a:t> </a:t>
            </a:r>
            <a:r>
              <a:rPr lang="en-US" sz="1600" dirty="0" err="1">
                <a:solidFill>
                  <a:schemeClr val="tx1"/>
                </a:solidFill>
              </a:rPr>
              <a:t>Minerale</a:t>
            </a:r>
            <a:r>
              <a:rPr lang="en-US" sz="1600" dirty="0"/>
              <a:t>.</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72762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t>   </a:t>
            </a:r>
            <a:r>
              <a:rPr lang="en-US" sz="1600" dirty="0">
                <a:solidFill>
                  <a:schemeClr val="tx1"/>
                </a:solidFill>
              </a:rPr>
              <a:t> 31. </a:t>
            </a:r>
            <a:r>
              <a:rPr lang="en-US" sz="1600" dirty="0" err="1">
                <a:solidFill>
                  <a:schemeClr val="tx1"/>
                </a:solidFill>
              </a:rPr>
              <a:t>Activităţile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II al </a:t>
            </a:r>
            <a:r>
              <a:rPr lang="en-US" sz="1600" dirty="0" err="1">
                <a:solidFill>
                  <a:schemeClr val="tx1"/>
                </a:solidFill>
              </a:rPr>
              <a:t>surselor</a:t>
            </a:r>
            <a:r>
              <a:rPr lang="en-US" sz="1600" dirty="0">
                <a:solidFill>
                  <a:schemeClr val="tx1"/>
                </a:solidFill>
              </a:rPr>
              <a:t> </a:t>
            </a:r>
            <a:r>
              <a:rPr lang="en-US" sz="1600" dirty="0" err="1">
                <a:solidFill>
                  <a:schemeClr val="tx1"/>
                </a:solidFill>
              </a:rPr>
              <a:t>subterane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lîngă</a:t>
            </a:r>
            <a:r>
              <a:rPr lang="en-US" sz="1600" dirty="0">
                <a:solidFill>
                  <a:schemeClr val="tx1"/>
                </a:solidFill>
              </a:rPr>
              <a:t> </a:t>
            </a:r>
            <a:r>
              <a:rPr lang="en-US" sz="1600" dirty="0" err="1">
                <a:solidFill>
                  <a:schemeClr val="tx1"/>
                </a:solidFill>
              </a:rPr>
              <a:t>activităţile</a:t>
            </a:r>
            <a:r>
              <a:rPr lang="en-US" sz="1600" dirty="0">
                <a:solidFill>
                  <a:schemeClr val="tx1"/>
                </a:solidFill>
              </a:rPr>
              <a:t> </a:t>
            </a:r>
            <a:r>
              <a:rPr lang="en-US" sz="1600" dirty="0" err="1">
                <a:solidFill>
                  <a:schemeClr val="tx1"/>
                </a:solidFill>
              </a:rPr>
              <a:t>specificate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punctul</a:t>
            </a:r>
            <a:r>
              <a:rPr lang="en-US" sz="1600" dirty="0">
                <a:solidFill>
                  <a:schemeClr val="tx1"/>
                </a:solidFill>
              </a:rPr>
              <a:t> 30 al </a:t>
            </a:r>
            <a:r>
              <a:rPr lang="en-US" sz="1600" dirty="0" err="1">
                <a:solidFill>
                  <a:schemeClr val="tx1"/>
                </a:solidFill>
              </a:rPr>
              <a:t>prezentului</a:t>
            </a:r>
            <a:r>
              <a:rPr lang="en-US" sz="1600" dirty="0">
                <a:solidFill>
                  <a:schemeClr val="tx1"/>
                </a:solidFill>
              </a:rPr>
              <a:t> </a:t>
            </a:r>
            <a:r>
              <a:rPr lang="en-US" sz="1600" dirty="0" err="1">
                <a:solidFill>
                  <a:schemeClr val="tx1"/>
                </a:solidFill>
              </a:rPr>
              <a:t>Regulament</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surselor</a:t>
            </a:r>
            <a:r>
              <a:rPr lang="en-US" sz="1600" dirty="0">
                <a:solidFill>
                  <a:schemeClr val="tx1"/>
                </a:solidFill>
              </a:rPr>
              <a:t> </a:t>
            </a:r>
            <a:r>
              <a:rPr lang="en-US" sz="1600" dirty="0" err="1">
                <a:solidFill>
                  <a:schemeClr val="tx1"/>
                </a:solidFill>
              </a:rPr>
              <a:t>subterane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supuse</a:t>
            </a:r>
            <a:r>
              <a:rPr lang="en-US" sz="1600" dirty="0">
                <a:solidFill>
                  <a:schemeClr val="tx1"/>
                </a:solidFill>
              </a:rPr>
              <a:t> </a:t>
            </a:r>
            <a:r>
              <a:rPr lang="en-US" sz="1600" dirty="0" err="1">
                <a:solidFill>
                  <a:schemeClr val="tx1"/>
                </a:solidFill>
              </a:rPr>
              <a:t>următoarelor</a:t>
            </a:r>
            <a:r>
              <a:rPr lang="en-US" sz="1600" dirty="0">
                <a:solidFill>
                  <a:schemeClr val="tx1"/>
                </a:solidFill>
              </a:rPr>
              <a:t> </a:t>
            </a:r>
            <a:r>
              <a:rPr lang="en-US" sz="1600" dirty="0" err="1">
                <a:solidFill>
                  <a:schemeClr val="tx1"/>
                </a:solidFill>
              </a:rPr>
              <a:t>interdicţii</a:t>
            </a:r>
            <a:r>
              <a:rPr lang="en-US" sz="1600" dirty="0">
                <a:solidFill>
                  <a:schemeClr val="tx1"/>
                </a:solidFill>
              </a:rPr>
              <a:t> </a:t>
            </a:r>
            <a:r>
              <a:rPr lang="en-US" sz="1600" dirty="0" err="1">
                <a:solidFill>
                  <a:schemeClr val="tx1"/>
                </a:solidFill>
              </a:rPr>
              <a:t>suplimentare</a:t>
            </a:r>
            <a:r>
              <a:rPr lang="en-US" sz="1600" dirty="0">
                <a:solidFill>
                  <a:schemeClr val="tx1"/>
                </a:solidFill>
              </a:rPr>
              <a:t>:</a:t>
            </a:r>
            <a:br>
              <a:rPr lang="en-US" sz="1600" dirty="0">
                <a:solidFill>
                  <a:schemeClr val="tx1"/>
                </a:solidFill>
              </a:rPr>
            </a:br>
            <a:r>
              <a:rPr lang="en-US" sz="1600" dirty="0">
                <a:solidFill>
                  <a:schemeClr val="tx1"/>
                </a:solidFill>
              </a:rPr>
              <a:t>    a) nu se </a:t>
            </a:r>
            <a:r>
              <a:rPr lang="en-US" sz="1600" dirty="0" err="1">
                <a:solidFill>
                  <a:schemeClr val="tx1"/>
                </a:solidFill>
              </a:rPr>
              <a:t>admite</a:t>
            </a:r>
            <a:r>
              <a:rPr lang="en-US" sz="1600" dirty="0">
                <a:solidFill>
                  <a:schemeClr val="tx1"/>
                </a:solidFill>
              </a:rPr>
              <a:t> </a:t>
            </a:r>
            <a:r>
              <a:rPr lang="en-US" sz="1600" dirty="0" err="1">
                <a:solidFill>
                  <a:schemeClr val="tx1"/>
                </a:solidFill>
              </a:rPr>
              <a:t>amplasarea</a:t>
            </a:r>
            <a:r>
              <a:rPr lang="en-US" sz="1600" dirty="0">
                <a:solidFill>
                  <a:schemeClr val="tx1"/>
                </a:solidFill>
              </a:rPr>
              <a:t> </a:t>
            </a:r>
            <a:r>
              <a:rPr lang="en-US" sz="1600" dirty="0" err="1">
                <a:solidFill>
                  <a:schemeClr val="tx1"/>
                </a:solidFill>
              </a:rPr>
              <a:t>cimitirelor</a:t>
            </a:r>
            <a:r>
              <a:rPr lang="en-US" sz="1600" dirty="0">
                <a:solidFill>
                  <a:schemeClr val="tx1"/>
                </a:solidFill>
              </a:rPr>
              <a:t>, </a:t>
            </a:r>
            <a:r>
              <a:rPr lang="en-US" sz="1600" dirty="0" err="1">
                <a:solidFill>
                  <a:schemeClr val="tx1"/>
                </a:solidFill>
              </a:rPr>
              <a:t>cimitirelor</a:t>
            </a:r>
            <a:r>
              <a:rPr lang="en-US" sz="1600" dirty="0">
                <a:solidFill>
                  <a:schemeClr val="tx1"/>
                </a:solidFill>
              </a:rPr>
              <a:t> de </a:t>
            </a:r>
            <a:r>
              <a:rPr lang="en-US" sz="1600" dirty="0" err="1">
                <a:solidFill>
                  <a:schemeClr val="tx1"/>
                </a:solidFill>
              </a:rPr>
              <a:t>animale</a:t>
            </a:r>
            <a:r>
              <a:rPr lang="en-US" sz="1600" dirty="0">
                <a:solidFill>
                  <a:schemeClr val="tx1"/>
                </a:solidFill>
              </a:rPr>
              <a:t>, </a:t>
            </a:r>
            <a:r>
              <a:rPr lang="en-US" sz="1600" dirty="0" err="1">
                <a:solidFill>
                  <a:schemeClr val="tx1"/>
                </a:solidFill>
              </a:rPr>
              <a:t>cîmpurilor</a:t>
            </a:r>
            <a:r>
              <a:rPr lang="en-US" sz="1600" dirty="0">
                <a:solidFill>
                  <a:schemeClr val="tx1"/>
                </a:solidFill>
              </a:rPr>
              <a:t> de </a:t>
            </a:r>
            <a:r>
              <a:rPr lang="en-US" sz="1600" dirty="0" err="1">
                <a:solidFill>
                  <a:schemeClr val="tx1"/>
                </a:solidFill>
              </a:rPr>
              <a:t>asanare</a:t>
            </a:r>
            <a:r>
              <a:rPr lang="en-US" sz="1600" dirty="0">
                <a:solidFill>
                  <a:schemeClr val="tx1"/>
                </a:solidFill>
              </a:rPr>
              <a:t>, </a:t>
            </a:r>
            <a:r>
              <a:rPr lang="en-US" sz="1600" dirty="0" err="1">
                <a:solidFill>
                  <a:schemeClr val="tx1"/>
                </a:solidFill>
              </a:rPr>
              <a:t>cîmpurilor</a:t>
            </a:r>
            <a:r>
              <a:rPr lang="en-US" sz="1600" dirty="0">
                <a:solidFill>
                  <a:schemeClr val="tx1"/>
                </a:solidFill>
              </a:rPr>
              <a:t> de </a:t>
            </a:r>
            <a:r>
              <a:rPr lang="en-US" sz="1600" dirty="0" err="1">
                <a:solidFill>
                  <a:schemeClr val="tx1"/>
                </a:solidFill>
              </a:rPr>
              <a:t>filtrare</a:t>
            </a:r>
            <a:r>
              <a:rPr lang="en-US" sz="1600" dirty="0">
                <a:solidFill>
                  <a:schemeClr val="tx1"/>
                </a:solidFill>
              </a:rPr>
              <a:t>, </a:t>
            </a:r>
            <a:r>
              <a:rPr lang="en-US" sz="1600" dirty="0" err="1">
                <a:solidFill>
                  <a:schemeClr val="tx1"/>
                </a:solidFill>
              </a:rPr>
              <a:t>acumulărilor</a:t>
            </a:r>
            <a:r>
              <a:rPr lang="en-US" sz="1600" dirty="0">
                <a:solidFill>
                  <a:schemeClr val="tx1"/>
                </a:solidFill>
              </a:rPr>
              <a:t> de </a:t>
            </a:r>
            <a:r>
              <a:rPr lang="en-US" sz="1600" dirty="0" err="1">
                <a:solidFill>
                  <a:schemeClr val="tx1"/>
                </a:solidFill>
              </a:rPr>
              <a:t>băligar</a:t>
            </a:r>
            <a:r>
              <a:rPr lang="en-US" sz="1600" dirty="0">
                <a:solidFill>
                  <a:schemeClr val="tx1"/>
                </a:solidFill>
              </a:rPr>
              <a:t>, </a:t>
            </a:r>
            <a:r>
              <a:rPr lang="en-US" sz="1600" dirty="0" err="1">
                <a:solidFill>
                  <a:schemeClr val="tx1"/>
                </a:solidFill>
              </a:rPr>
              <a:t>tranşeelor</a:t>
            </a:r>
            <a:r>
              <a:rPr lang="en-US" sz="1600" dirty="0">
                <a:solidFill>
                  <a:schemeClr val="tx1"/>
                </a:solidFill>
              </a:rPr>
              <a:t> de </a:t>
            </a:r>
            <a:r>
              <a:rPr lang="en-US" sz="1600" dirty="0" err="1">
                <a:solidFill>
                  <a:schemeClr val="tx1"/>
                </a:solidFill>
              </a:rPr>
              <a:t>siloz</a:t>
            </a:r>
            <a:r>
              <a:rPr lang="en-US" sz="1600" dirty="0">
                <a:solidFill>
                  <a:schemeClr val="tx1"/>
                </a:solidFill>
              </a:rPr>
              <a:t>, </a:t>
            </a:r>
            <a:r>
              <a:rPr lang="en-US" sz="1600" dirty="0" err="1">
                <a:solidFill>
                  <a:schemeClr val="tx1"/>
                </a:solidFill>
              </a:rPr>
              <a:t>întreprinderilor</a:t>
            </a:r>
            <a:r>
              <a:rPr lang="en-US" sz="1600" dirty="0">
                <a:solidFill>
                  <a:schemeClr val="tx1"/>
                </a:solidFill>
              </a:rPr>
              <a:t> </a:t>
            </a:r>
            <a:r>
              <a:rPr lang="en-US" sz="1600" dirty="0" err="1">
                <a:solidFill>
                  <a:schemeClr val="tx1"/>
                </a:solidFill>
              </a:rPr>
              <a:t>zootehnice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animale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păsări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alte</a:t>
            </a:r>
            <a:r>
              <a:rPr lang="en-US" sz="1600" dirty="0">
                <a:solidFill>
                  <a:schemeClr val="tx1"/>
                </a:solidFill>
              </a:rPr>
              <a:t> </a:t>
            </a:r>
            <a:r>
              <a:rPr lang="en-US" sz="1600" dirty="0" err="1">
                <a:solidFill>
                  <a:schemeClr val="tx1"/>
                </a:solidFill>
              </a:rPr>
              <a:t>obiecte</a:t>
            </a:r>
            <a:r>
              <a:rPr lang="en-US" sz="1600" dirty="0">
                <a:solidFill>
                  <a:schemeClr val="tx1"/>
                </a:solidFill>
              </a:rPr>
              <a:t> </a:t>
            </a:r>
            <a:r>
              <a:rPr lang="en-US" sz="1600" dirty="0" err="1">
                <a:solidFill>
                  <a:schemeClr val="tx1"/>
                </a:solidFill>
              </a:rPr>
              <a:t>ce</a:t>
            </a:r>
            <a:r>
              <a:rPr lang="en-US" sz="1600" dirty="0">
                <a:solidFill>
                  <a:schemeClr val="tx1"/>
                </a:solidFill>
              </a:rPr>
              <a:t> pot </a:t>
            </a:r>
            <a:r>
              <a:rPr lang="en-US" sz="1600" dirty="0" err="1">
                <a:solidFill>
                  <a:schemeClr val="tx1"/>
                </a:solidFill>
              </a:rPr>
              <a:t>prezenta</a:t>
            </a:r>
            <a:r>
              <a:rPr lang="en-US" sz="1600" dirty="0">
                <a:solidFill>
                  <a:schemeClr val="tx1"/>
                </a:solidFill>
              </a:rPr>
              <a:t> </a:t>
            </a:r>
            <a:r>
              <a:rPr lang="en-US" sz="1600" dirty="0" err="1">
                <a:solidFill>
                  <a:schemeClr val="tx1"/>
                </a:solidFill>
              </a:rPr>
              <a:t>pericol</a:t>
            </a:r>
            <a:r>
              <a:rPr lang="en-US" sz="1600" dirty="0">
                <a:solidFill>
                  <a:schemeClr val="tx1"/>
                </a:solidFill>
              </a:rPr>
              <a:t> de </a:t>
            </a:r>
            <a:r>
              <a:rPr lang="en-US" sz="1600" dirty="0" err="1">
                <a:solidFill>
                  <a:schemeClr val="tx1"/>
                </a:solidFill>
              </a:rPr>
              <a:t>contaminare</a:t>
            </a:r>
            <a:r>
              <a:rPr lang="en-US" sz="1600" dirty="0">
                <a:solidFill>
                  <a:schemeClr val="tx1"/>
                </a:solidFill>
              </a:rPr>
              <a:t> </a:t>
            </a:r>
            <a:r>
              <a:rPr lang="en-US" sz="1600" dirty="0" err="1">
                <a:solidFill>
                  <a:schemeClr val="tx1"/>
                </a:solidFill>
              </a:rPr>
              <a:t>microbiană</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b) </a:t>
            </a:r>
            <a:r>
              <a:rPr lang="en-US" sz="1600" dirty="0" err="1">
                <a:solidFill>
                  <a:schemeClr val="tx1"/>
                </a:solidFill>
              </a:rPr>
              <a:t>utilizarea</a:t>
            </a:r>
            <a:r>
              <a:rPr lang="en-US" sz="1600" dirty="0">
                <a:solidFill>
                  <a:schemeClr val="tx1"/>
                </a:solidFill>
              </a:rPr>
              <a:t> de </a:t>
            </a:r>
            <a:r>
              <a:rPr lang="en-US" sz="1600" dirty="0" err="1">
                <a:solidFill>
                  <a:schemeClr val="tx1"/>
                </a:solidFill>
              </a:rPr>
              <a:t>îngrăşăminte</a:t>
            </a:r>
            <a:r>
              <a:rPr lang="en-US" sz="1600" dirty="0">
                <a:solidFill>
                  <a:schemeClr val="tx1"/>
                </a:solidFill>
              </a:rPr>
              <a:t> </a:t>
            </a:r>
            <a:r>
              <a:rPr lang="en-US" sz="1600" dirty="0" err="1">
                <a:solidFill>
                  <a:schemeClr val="tx1"/>
                </a:solidFill>
              </a:rPr>
              <a:t>şi</a:t>
            </a:r>
            <a:r>
              <a:rPr lang="en-US" sz="1600" dirty="0">
                <a:solidFill>
                  <a:schemeClr val="tx1"/>
                </a:solidFill>
              </a:rPr>
              <a:t> pesticide;</a:t>
            </a:r>
            <a:br>
              <a:rPr lang="en-US" sz="1600" dirty="0">
                <a:solidFill>
                  <a:schemeClr val="tx1"/>
                </a:solidFill>
              </a:rPr>
            </a:br>
            <a:r>
              <a:rPr lang="en-US" sz="1600" dirty="0">
                <a:solidFill>
                  <a:schemeClr val="tx1"/>
                </a:solidFill>
              </a:rPr>
              <a:t>    c) </a:t>
            </a:r>
            <a:r>
              <a:rPr lang="en-US" sz="1600" dirty="0" err="1">
                <a:solidFill>
                  <a:schemeClr val="tx1"/>
                </a:solidFill>
              </a:rPr>
              <a:t>defrişări</a:t>
            </a:r>
            <a:r>
              <a:rPr lang="en-US" sz="1600" dirty="0">
                <a:solidFill>
                  <a:schemeClr val="tx1"/>
                </a:solidFill>
              </a:rPr>
              <a:t> de </a:t>
            </a:r>
            <a:r>
              <a:rPr lang="en-US" sz="1600" dirty="0" err="1">
                <a:solidFill>
                  <a:schemeClr val="tx1"/>
                </a:solidFill>
              </a:rPr>
              <a:t>păduri</a:t>
            </a:r>
            <a:r>
              <a:rPr lang="en-US" sz="1600" dirty="0">
                <a:solidFill>
                  <a:schemeClr val="tx1"/>
                </a:solidFill>
              </a:rPr>
              <a:t>;</a:t>
            </a:r>
            <a:br>
              <a:rPr lang="en-US" sz="1600" dirty="0">
                <a:solidFill>
                  <a:schemeClr val="tx1"/>
                </a:solidFill>
              </a:rPr>
            </a:br>
            <a:r>
              <a:rPr lang="en-US" sz="1600" dirty="0">
                <a:solidFill>
                  <a:schemeClr val="tx1"/>
                </a:solidFill>
              </a:rPr>
              <a:t>    d) </a:t>
            </a:r>
            <a:r>
              <a:rPr lang="en-US" sz="1600" dirty="0" err="1">
                <a:solidFill>
                  <a:schemeClr val="tx1"/>
                </a:solidFill>
              </a:rPr>
              <a:t>efectuarea</a:t>
            </a:r>
            <a:r>
              <a:rPr lang="en-US" sz="1600" dirty="0">
                <a:solidFill>
                  <a:schemeClr val="tx1"/>
                </a:solidFill>
              </a:rPr>
              <a:t> </a:t>
            </a:r>
            <a:r>
              <a:rPr lang="en-US" sz="1600" dirty="0" err="1">
                <a:solidFill>
                  <a:schemeClr val="tx1"/>
                </a:solidFill>
              </a:rPr>
              <a:t>activităţilor</a:t>
            </a:r>
            <a:r>
              <a:rPr lang="en-US" sz="1600" dirty="0">
                <a:solidFill>
                  <a:schemeClr val="tx1"/>
                </a:solidFill>
              </a:rPr>
              <a:t> de </a:t>
            </a:r>
            <a:r>
              <a:rPr lang="en-US" sz="1600" dirty="0" err="1">
                <a:solidFill>
                  <a:schemeClr val="tx1"/>
                </a:solidFill>
              </a:rPr>
              <a:t>amenajare</a:t>
            </a:r>
            <a:r>
              <a:rPr lang="en-US" sz="1600" dirty="0">
                <a:solidFill>
                  <a:schemeClr val="tx1"/>
                </a:solidFill>
              </a:rPr>
              <a:t> a </a:t>
            </a:r>
            <a:r>
              <a:rPr lang="en-US" sz="1600" dirty="0" err="1">
                <a:solidFill>
                  <a:schemeClr val="tx1"/>
                </a:solidFill>
              </a:rPr>
              <a:t>teritoriului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zonele</a:t>
            </a:r>
            <a:r>
              <a:rPr lang="en-US" sz="1600" dirty="0">
                <a:solidFill>
                  <a:schemeClr val="tx1"/>
                </a:solidFill>
              </a:rPr>
              <a:t> </a:t>
            </a:r>
            <a:r>
              <a:rPr lang="en-US" sz="1600" dirty="0" err="1">
                <a:solidFill>
                  <a:schemeClr val="tx1"/>
                </a:solidFill>
              </a:rPr>
              <a:t>rezidenţiale</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altor</a:t>
            </a:r>
            <a:r>
              <a:rPr lang="en-US" sz="1600" dirty="0">
                <a:solidFill>
                  <a:schemeClr val="tx1"/>
                </a:solidFill>
              </a:rPr>
              <a:t> </a:t>
            </a:r>
            <a:r>
              <a:rPr lang="en-US" sz="1600" dirty="0" err="1">
                <a:solidFill>
                  <a:schemeClr val="tx1"/>
                </a:solidFill>
              </a:rPr>
              <a:t>obiecte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instalaţii</a:t>
            </a:r>
            <a:r>
              <a:rPr lang="en-US" sz="1600" dirty="0">
                <a:solidFill>
                  <a:schemeClr val="tx1"/>
                </a:solidFill>
              </a:rPr>
              <a:t> (</a:t>
            </a:r>
            <a:r>
              <a:rPr lang="en-US" sz="1600" dirty="0" err="1">
                <a:solidFill>
                  <a:schemeClr val="tx1"/>
                </a:solidFill>
              </a:rPr>
              <a:t>echipamente</a:t>
            </a:r>
            <a:r>
              <a:rPr lang="en-US" sz="1600" dirty="0">
                <a:solidFill>
                  <a:schemeClr val="tx1"/>
                </a:solidFill>
              </a:rPr>
              <a:t> </a:t>
            </a:r>
            <a:r>
              <a:rPr lang="en-US" sz="1600" dirty="0" err="1">
                <a:solidFill>
                  <a:schemeClr val="tx1"/>
                </a:solidFill>
              </a:rPr>
              <a:t>sanitare</a:t>
            </a:r>
            <a:r>
              <a:rPr lang="en-US" sz="1600" dirty="0">
                <a:solidFill>
                  <a:schemeClr val="tx1"/>
                </a:solidFill>
              </a:rPr>
              <a:t>, </a:t>
            </a:r>
            <a:r>
              <a:rPr lang="en-US" sz="1600" dirty="0" err="1">
                <a:solidFill>
                  <a:schemeClr val="tx1"/>
                </a:solidFill>
              </a:rPr>
              <a:t>construcţia</a:t>
            </a:r>
            <a:r>
              <a:rPr lang="en-US" sz="1600" dirty="0">
                <a:solidFill>
                  <a:schemeClr val="tx1"/>
                </a:solidFill>
              </a:rPr>
              <a:t> </a:t>
            </a:r>
            <a:r>
              <a:rPr lang="en-US" sz="1600" dirty="0" err="1">
                <a:solidFill>
                  <a:schemeClr val="tx1"/>
                </a:solidFill>
              </a:rPr>
              <a:t>depozitelor</a:t>
            </a:r>
            <a:r>
              <a:rPr lang="en-US" sz="1600" dirty="0">
                <a:solidFill>
                  <a:schemeClr val="tx1"/>
                </a:solidFill>
              </a:rPr>
              <a:t>, </a:t>
            </a:r>
            <a:r>
              <a:rPr lang="en-US" sz="1600" dirty="0" err="1">
                <a:solidFill>
                  <a:schemeClr val="tx1"/>
                </a:solidFill>
              </a:rPr>
              <a:t>organizarea</a:t>
            </a:r>
            <a:r>
              <a:rPr lang="en-US" sz="1600" dirty="0">
                <a:solidFill>
                  <a:schemeClr val="tx1"/>
                </a:solidFill>
              </a:rPr>
              <a:t> </a:t>
            </a:r>
            <a:r>
              <a:rPr lang="en-US" sz="1600" dirty="0" err="1">
                <a:solidFill>
                  <a:schemeClr val="tx1"/>
                </a:solidFill>
              </a:rPr>
              <a:t>scurgerilor</a:t>
            </a:r>
            <a:r>
              <a:rPr lang="en-US" sz="1600" dirty="0">
                <a:solidFill>
                  <a:schemeClr val="tx1"/>
                </a:solidFill>
              </a:rPr>
              <a:t> de </a:t>
            </a:r>
            <a:r>
              <a:rPr lang="en-US" sz="1600" dirty="0" err="1">
                <a:solidFill>
                  <a:schemeClr val="tx1"/>
                </a:solidFill>
              </a:rPr>
              <a:t>drenaj</a:t>
            </a:r>
            <a:r>
              <a:rPr lang="en-US" sz="1600" dirty="0">
                <a:solidFill>
                  <a:schemeClr val="tx1"/>
                </a:solidFill>
              </a:rPr>
              <a:t> etc.);</a:t>
            </a:r>
            <a:br>
              <a:rPr lang="en-US" sz="1600" dirty="0">
                <a:solidFill>
                  <a:schemeClr val="tx1"/>
                </a:solidFill>
              </a:rPr>
            </a:br>
            <a:r>
              <a:rPr lang="en-US" sz="1600" dirty="0">
                <a:solidFill>
                  <a:schemeClr val="tx1"/>
                </a:solidFill>
              </a:rPr>
              <a:t>    e) </a:t>
            </a:r>
            <a:r>
              <a:rPr lang="en-US" sz="1600" dirty="0" err="1">
                <a:solidFill>
                  <a:schemeClr val="tx1"/>
                </a:solidFill>
              </a:rPr>
              <a:t>spălarea</a:t>
            </a:r>
            <a:r>
              <a:rPr lang="en-US" sz="1600" dirty="0">
                <a:solidFill>
                  <a:schemeClr val="tx1"/>
                </a:solidFill>
              </a:rPr>
              <a:t> </a:t>
            </a:r>
            <a:r>
              <a:rPr lang="en-US" sz="1600" dirty="0" err="1">
                <a:solidFill>
                  <a:schemeClr val="tx1"/>
                </a:solidFill>
              </a:rPr>
              <a:t>vehiculelor</a:t>
            </a:r>
            <a:r>
              <a:rPr lang="en-US" sz="1600" dirty="0">
                <a:solidFill>
                  <a:schemeClr val="tx1"/>
                </a:solidFill>
              </a:rPr>
              <a:t>, </a:t>
            </a:r>
            <a:r>
              <a:rPr lang="en-US" sz="1600" dirty="0" err="1">
                <a:solidFill>
                  <a:schemeClr val="tx1"/>
                </a:solidFill>
              </a:rPr>
              <a:t>utilajelor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ambalajelor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sursele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potabilă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preajma</a:t>
            </a:r>
            <a:r>
              <a:rPr lang="en-US" sz="1600" dirty="0">
                <a:solidFill>
                  <a:schemeClr val="tx1"/>
                </a:solidFill>
              </a:rPr>
              <a:t> </a:t>
            </a:r>
            <a:r>
              <a:rPr lang="en-US" sz="1600" dirty="0" err="1">
                <a:solidFill>
                  <a:schemeClr val="tx1"/>
                </a:solidFill>
              </a:rPr>
              <a:t>acestora</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t>  </a:t>
            </a:r>
            <a:r>
              <a:rPr lang="en-US" sz="1600" dirty="0">
                <a:solidFill>
                  <a:schemeClr val="tx1"/>
                </a:solidFill>
              </a:rPr>
              <a:t> 32. </a:t>
            </a:r>
            <a:r>
              <a:rPr lang="en-US" sz="1600" dirty="0" err="1">
                <a:solidFill>
                  <a:schemeClr val="tx1"/>
                </a:solidFill>
              </a:rPr>
              <a:t>Activităţile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perimetrul</a:t>
            </a:r>
            <a:r>
              <a:rPr lang="en-US" sz="1600" dirty="0">
                <a:solidFill>
                  <a:schemeClr val="tx1"/>
                </a:solidFill>
              </a:rPr>
              <a:t> I al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de </a:t>
            </a:r>
            <a:r>
              <a:rPr lang="en-US" sz="1600" dirty="0" err="1">
                <a:solidFill>
                  <a:schemeClr val="tx1"/>
                </a:solidFill>
              </a:rPr>
              <a:t>suprafaţă</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pe</a:t>
            </a:r>
            <a:r>
              <a:rPr lang="en-US" sz="1600" dirty="0">
                <a:solidFill>
                  <a:schemeClr val="tx1"/>
                </a:solidFill>
              </a:rPr>
              <a:t> </a:t>
            </a:r>
            <a:r>
              <a:rPr lang="en-US" sz="1600" dirty="0" err="1">
                <a:solidFill>
                  <a:schemeClr val="tx1"/>
                </a:solidFill>
              </a:rPr>
              <a:t>teritoriul</a:t>
            </a:r>
            <a:r>
              <a:rPr lang="en-US" sz="1600" dirty="0">
                <a:solidFill>
                  <a:schemeClr val="tx1"/>
                </a:solidFill>
              </a:rPr>
              <a:t> </a:t>
            </a:r>
            <a:r>
              <a:rPr lang="en-US" sz="1600" dirty="0" err="1">
                <a:solidFill>
                  <a:schemeClr val="tx1"/>
                </a:solidFill>
              </a:rPr>
              <a:t>perimetrului</a:t>
            </a:r>
            <a:r>
              <a:rPr lang="en-US" sz="1600" dirty="0">
                <a:solidFill>
                  <a:schemeClr val="tx1"/>
                </a:solidFill>
              </a:rPr>
              <a:t> 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surselor</a:t>
            </a:r>
            <a:r>
              <a:rPr lang="en-US" sz="1600" dirty="0">
                <a:solidFill>
                  <a:schemeClr val="tx1"/>
                </a:solidFill>
              </a:rPr>
              <a:t> de </a:t>
            </a:r>
            <a:r>
              <a:rPr lang="en-US" sz="1600" dirty="0" err="1">
                <a:solidFill>
                  <a:schemeClr val="tx1"/>
                </a:solidFill>
              </a:rPr>
              <a:t>apă</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prevăzute</a:t>
            </a:r>
            <a:r>
              <a:rPr lang="en-US" sz="1600" dirty="0">
                <a:solidFill>
                  <a:schemeClr val="tx1"/>
                </a:solidFill>
              </a:rPr>
              <a:t> </a:t>
            </a:r>
            <a:r>
              <a:rPr lang="en-US" sz="1600" dirty="0" err="1">
                <a:solidFill>
                  <a:schemeClr val="tx1"/>
                </a:solidFill>
              </a:rPr>
              <a:t>acţiuni</a:t>
            </a:r>
            <a:r>
              <a:rPr lang="en-US" sz="1600" dirty="0">
                <a:solidFill>
                  <a:schemeClr val="tx1"/>
                </a:solidFill>
              </a:rPr>
              <a:t> </a:t>
            </a:r>
            <a:r>
              <a:rPr lang="en-US" sz="1600" dirty="0" err="1">
                <a:solidFill>
                  <a:schemeClr val="tx1"/>
                </a:solidFill>
              </a:rPr>
              <a:t>după</a:t>
            </a:r>
            <a:r>
              <a:rPr lang="en-US" sz="1600" dirty="0">
                <a:solidFill>
                  <a:schemeClr val="tx1"/>
                </a:solidFill>
              </a:rPr>
              <a:t> cum se </a:t>
            </a:r>
            <a:r>
              <a:rPr lang="en-US" sz="1600" dirty="0" err="1">
                <a:solidFill>
                  <a:schemeClr val="tx1"/>
                </a:solidFill>
              </a:rPr>
              <a:t>menţionează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punctul</a:t>
            </a:r>
            <a:r>
              <a:rPr lang="en-US" sz="1600" dirty="0">
                <a:solidFill>
                  <a:schemeClr val="tx1"/>
                </a:solidFill>
              </a:rPr>
              <a:t> 29 al </a:t>
            </a:r>
            <a:r>
              <a:rPr lang="en-US" sz="1600" dirty="0" err="1">
                <a:solidFill>
                  <a:schemeClr val="tx1"/>
                </a:solidFill>
              </a:rPr>
              <a:t>prezentului</a:t>
            </a:r>
            <a:r>
              <a:rPr lang="en-US" sz="1600" dirty="0">
                <a:solidFill>
                  <a:schemeClr val="tx1"/>
                </a:solidFill>
              </a:rPr>
              <a:t> </a:t>
            </a:r>
            <a:r>
              <a:rPr lang="en-US" sz="1600" dirty="0" err="1">
                <a:solidFill>
                  <a:schemeClr val="tx1"/>
                </a:solidFill>
              </a:rPr>
              <a:t>Regulament</a:t>
            </a:r>
            <a:r>
              <a:rPr lang="en-US" sz="1600" dirty="0">
                <a:solidFill>
                  <a:schemeClr val="tx1"/>
                </a:solidFill>
              </a:rPr>
              <a:t>;</a:t>
            </a:r>
            <a:br>
              <a:rPr lang="en-US" sz="1600" dirty="0">
                <a:solidFill>
                  <a:schemeClr val="tx1"/>
                </a:solidFill>
              </a:rPr>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88386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t> </a:t>
            </a:r>
            <a:r>
              <a:rPr lang="en-US" sz="1600" dirty="0">
                <a:solidFill>
                  <a:schemeClr val="tx1"/>
                </a:solidFill>
              </a:rPr>
              <a:t> b) nu se admit </a:t>
            </a:r>
            <a:r>
              <a:rPr lang="en-US" sz="1600" dirty="0" err="1">
                <a:solidFill>
                  <a:schemeClr val="tx1"/>
                </a:solidFill>
              </a:rPr>
              <a:t>deversările</a:t>
            </a:r>
            <a:r>
              <a:rPr lang="en-US" sz="1600" dirty="0">
                <a:solidFill>
                  <a:schemeClr val="tx1"/>
                </a:solidFill>
              </a:rPr>
              <a:t> de ape </a:t>
            </a:r>
            <a:r>
              <a:rPr lang="en-US" sz="1600" dirty="0" err="1">
                <a:solidFill>
                  <a:schemeClr val="tx1"/>
                </a:solidFill>
              </a:rPr>
              <a:t>reziduale</a:t>
            </a:r>
            <a:r>
              <a:rPr lang="en-US" sz="1600" dirty="0">
                <a:solidFill>
                  <a:schemeClr val="tx1"/>
                </a:solidFill>
              </a:rPr>
              <a:t>, </a:t>
            </a:r>
            <a:r>
              <a:rPr lang="en-US" sz="1600" dirty="0" err="1">
                <a:solidFill>
                  <a:schemeClr val="tx1"/>
                </a:solidFill>
              </a:rPr>
              <a:t>inclusiv</a:t>
            </a:r>
            <a:r>
              <a:rPr lang="en-US" sz="1600" dirty="0">
                <a:solidFill>
                  <a:schemeClr val="tx1"/>
                </a:solidFill>
              </a:rPr>
              <a:t> de ape </a:t>
            </a:r>
            <a:r>
              <a:rPr lang="en-US" sz="1600" dirty="0" err="1">
                <a:solidFill>
                  <a:schemeClr val="tx1"/>
                </a:solidFill>
              </a:rPr>
              <a:t>reziduale</a:t>
            </a:r>
            <a:r>
              <a:rPr lang="en-US" sz="1600" dirty="0">
                <a:solidFill>
                  <a:schemeClr val="tx1"/>
                </a:solidFill>
              </a:rPr>
              <a:t> de </a:t>
            </a:r>
            <a:r>
              <a:rPr lang="en-US" sz="1600" dirty="0" err="1">
                <a:solidFill>
                  <a:schemeClr val="tx1"/>
                </a:solidFill>
              </a:rPr>
              <a:t>pe</a:t>
            </a:r>
            <a:r>
              <a:rPr lang="en-US" sz="1600" dirty="0">
                <a:solidFill>
                  <a:schemeClr val="tx1"/>
                </a:solidFill>
              </a:rPr>
              <a:t> </a:t>
            </a:r>
            <a:r>
              <a:rPr lang="en-US" sz="1600" dirty="0" err="1">
                <a:solidFill>
                  <a:schemeClr val="tx1"/>
                </a:solidFill>
              </a:rPr>
              <a:t>mijloacele</a:t>
            </a:r>
            <a:r>
              <a:rPr lang="en-US" sz="1600" dirty="0">
                <a:solidFill>
                  <a:schemeClr val="tx1"/>
                </a:solidFill>
              </a:rPr>
              <a:t> de transport naval, </a:t>
            </a:r>
            <a:r>
              <a:rPr lang="en-US" sz="1600" dirty="0" err="1">
                <a:solidFill>
                  <a:schemeClr val="tx1"/>
                </a:solidFill>
              </a:rPr>
              <a:t>scăldatul</a:t>
            </a:r>
            <a:r>
              <a:rPr lang="en-US" sz="1600" dirty="0">
                <a:solidFill>
                  <a:schemeClr val="tx1"/>
                </a:solidFill>
              </a:rPr>
              <a:t>, </a:t>
            </a:r>
            <a:r>
              <a:rPr lang="en-US" sz="1600" dirty="0" err="1">
                <a:solidFill>
                  <a:schemeClr val="tx1"/>
                </a:solidFill>
              </a:rPr>
              <a:t>spălatul</a:t>
            </a:r>
            <a:r>
              <a:rPr lang="en-US" sz="1600" dirty="0">
                <a:solidFill>
                  <a:schemeClr val="tx1"/>
                </a:solidFill>
              </a:rPr>
              <a:t> </a:t>
            </a:r>
            <a:r>
              <a:rPr lang="en-US" sz="1600" dirty="0" err="1">
                <a:solidFill>
                  <a:schemeClr val="tx1"/>
                </a:solidFill>
              </a:rPr>
              <a:t>hainelor</a:t>
            </a:r>
            <a:r>
              <a:rPr lang="en-US" sz="1600" dirty="0">
                <a:solidFill>
                  <a:schemeClr val="tx1"/>
                </a:solidFill>
              </a:rPr>
              <a:t>, </a:t>
            </a:r>
            <a:r>
              <a:rPr lang="en-US" sz="1600" dirty="0" err="1">
                <a:solidFill>
                  <a:schemeClr val="tx1"/>
                </a:solidFill>
              </a:rPr>
              <a:t>adăparea</a:t>
            </a:r>
            <a:r>
              <a:rPr lang="en-US" sz="1600" dirty="0">
                <a:solidFill>
                  <a:schemeClr val="tx1"/>
                </a:solidFill>
              </a:rPr>
              <a:t> </a:t>
            </a:r>
            <a:r>
              <a:rPr lang="en-US" sz="1600" dirty="0" err="1">
                <a:solidFill>
                  <a:schemeClr val="tx1"/>
                </a:solidFill>
              </a:rPr>
              <a:t>vitelor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alte</a:t>
            </a:r>
            <a:r>
              <a:rPr lang="en-US" sz="1600" dirty="0">
                <a:solidFill>
                  <a:schemeClr val="tx1"/>
                </a:solidFill>
              </a:rPr>
              <a:t> </a:t>
            </a:r>
            <a:r>
              <a:rPr lang="en-US" sz="1600" dirty="0" err="1">
                <a:solidFill>
                  <a:schemeClr val="tx1"/>
                </a:solidFill>
              </a:rPr>
              <a:t>utilizări</a:t>
            </a:r>
            <a:r>
              <a:rPr lang="en-US" sz="1600" dirty="0">
                <a:solidFill>
                  <a:schemeClr val="tx1"/>
                </a:solidFill>
              </a:rPr>
              <a:t> ale </a:t>
            </a:r>
            <a:r>
              <a:rPr lang="en-US" sz="1600" dirty="0" err="1">
                <a:solidFill>
                  <a:schemeClr val="tx1"/>
                </a:solidFill>
              </a:rPr>
              <a:t>apei</a:t>
            </a:r>
            <a:r>
              <a:rPr lang="en-US" sz="1600" dirty="0">
                <a:solidFill>
                  <a:schemeClr val="tx1"/>
                </a:solidFill>
              </a:rPr>
              <a:t> care </a:t>
            </a:r>
            <a:r>
              <a:rPr lang="en-US" sz="1600" dirty="0" err="1">
                <a:solidFill>
                  <a:schemeClr val="tx1"/>
                </a:solidFill>
              </a:rPr>
              <a:t>influenţează</a:t>
            </a:r>
            <a:r>
              <a:rPr lang="en-US" sz="1600" dirty="0">
                <a:solidFill>
                  <a:schemeClr val="tx1"/>
                </a:solidFill>
              </a:rPr>
              <a:t> </a:t>
            </a:r>
            <a:r>
              <a:rPr lang="en-US" sz="1600" dirty="0" err="1">
                <a:solidFill>
                  <a:schemeClr val="tx1"/>
                </a:solidFill>
              </a:rPr>
              <a:t>calitatea</a:t>
            </a:r>
            <a:r>
              <a:rPr lang="en-US" sz="1600" dirty="0">
                <a:solidFill>
                  <a:schemeClr val="tx1"/>
                </a:solidFill>
              </a:rPr>
              <a:t> </a:t>
            </a:r>
            <a:r>
              <a:rPr lang="en-US" sz="1600" dirty="0" err="1">
                <a:solidFill>
                  <a:schemeClr val="tx1"/>
                </a:solidFill>
              </a:rPr>
              <a:t>apei</a:t>
            </a:r>
            <a:r>
              <a:rPr lang="en-US" sz="1600" dirty="0">
                <a:solidFill>
                  <a:schemeClr val="tx1"/>
                </a:solidFill>
              </a:rPr>
              <a:t> din </a:t>
            </a:r>
            <a:r>
              <a:rPr lang="en-US" sz="1600" dirty="0" err="1">
                <a:solidFill>
                  <a:schemeClr val="tx1"/>
                </a:solidFill>
              </a:rPr>
              <a:t>sursă</a:t>
            </a:r>
            <a:r>
              <a:rPr lang="en-US" sz="1600" dirty="0">
                <a:solidFill>
                  <a:schemeClr val="tx1"/>
                </a:solidFill>
              </a:rPr>
              <a:t>;</a:t>
            </a:r>
            <a:br>
              <a:rPr lang="en-US" sz="1600" dirty="0">
                <a:solidFill>
                  <a:schemeClr val="tx1"/>
                </a:solidFill>
              </a:rPr>
            </a:br>
            <a:r>
              <a:rPr lang="en-US" sz="1600" dirty="0">
                <a:solidFill>
                  <a:schemeClr val="tx1"/>
                </a:solidFill>
              </a:rPr>
              <a:t>    c) zona de </a:t>
            </a:r>
            <a:r>
              <a:rPr lang="en-US" sz="1600" dirty="0" err="1">
                <a:solidFill>
                  <a:schemeClr val="tx1"/>
                </a:solidFill>
              </a:rPr>
              <a:t>apă</a:t>
            </a:r>
            <a:r>
              <a:rPr lang="en-US" sz="1600" dirty="0">
                <a:solidFill>
                  <a:schemeClr val="tx1"/>
                </a:solidFill>
              </a:rPr>
              <a:t> din </a:t>
            </a:r>
            <a:r>
              <a:rPr lang="en-US" sz="1600" dirty="0" err="1">
                <a:solidFill>
                  <a:schemeClr val="tx1"/>
                </a:solidFill>
              </a:rPr>
              <a:t>perimetrul</a:t>
            </a:r>
            <a:r>
              <a:rPr lang="en-US" sz="1600" dirty="0">
                <a:solidFill>
                  <a:schemeClr val="tx1"/>
                </a:solidFill>
              </a:rPr>
              <a:t> I de </a:t>
            </a:r>
            <a:r>
              <a:rPr lang="en-US" sz="1600" dirty="0" err="1">
                <a:solidFill>
                  <a:schemeClr val="tx1"/>
                </a:solidFill>
              </a:rPr>
              <a:t>restricţii</a:t>
            </a:r>
            <a:r>
              <a:rPr lang="en-US" sz="1600" dirty="0">
                <a:solidFill>
                  <a:schemeClr val="tx1"/>
                </a:solidFill>
              </a:rPr>
              <a:t> se </a:t>
            </a:r>
            <a:r>
              <a:rPr lang="en-US" sz="1600" dirty="0" err="1">
                <a:solidFill>
                  <a:schemeClr val="tx1"/>
                </a:solidFill>
              </a:rPr>
              <a:t>îngrădeşte</a:t>
            </a:r>
            <a:r>
              <a:rPr lang="en-US" sz="1600" dirty="0">
                <a:solidFill>
                  <a:schemeClr val="tx1"/>
                </a:solidFill>
              </a:rPr>
              <a:t> cu </a:t>
            </a:r>
            <a:r>
              <a:rPr lang="en-US" sz="1600" dirty="0" err="1">
                <a:solidFill>
                  <a:schemeClr val="tx1"/>
                </a:solidFill>
              </a:rPr>
              <a:t>indicatori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alte</a:t>
            </a:r>
            <a:r>
              <a:rPr lang="en-US" sz="1600" dirty="0">
                <a:solidFill>
                  <a:schemeClr val="tx1"/>
                </a:solidFill>
              </a:rPr>
              <a:t> </a:t>
            </a:r>
            <a:r>
              <a:rPr lang="en-US" sz="1600" dirty="0" err="1">
                <a:solidFill>
                  <a:schemeClr val="tx1"/>
                </a:solidFill>
              </a:rPr>
              <a:t>semne</a:t>
            </a:r>
            <a:r>
              <a:rPr lang="en-US" sz="1600" dirty="0">
                <a:solidFill>
                  <a:schemeClr val="tx1"/>
                </a:solidFill>
              </a:rPr>
              <a:t> de </a:t>
            </a:r>
            <a:r>
              <a:rPr lang="en-US" sz="1600" dirty="0" err="1">
                <a:solidFill>
                  <a:schemeClr val="tx1"/>
                </a:solidFill>
              </a:rPr>
              <a:t>avertizare</a:t>
            </a:r>
            <a:r>
              <a:rPr lang="en-US" sz="1600" dirty="0">
                <a:solidFill>
                  <a:schemeClr val="tx1"/>
                </a:solidFill>
              </a:rPr>
              <a:t>, se </a:t>
            </a:r>
            <a:r>
              <a:rPr lang="en-US" sz="1600" dirty="0" err="1">
                <a:solidFill>
                  <a:schemeClr val="tx1"/>
                </a:solidFill>
              </a:rPr>
              <a:t>marchează</a:t>
            </a:r>
            <a:r>
              <a:rPr lang="en-US" sz="1600" dirty="0">
                <a:solidFill>
                  <a:schemeClr val="tx1"/>
                </a:solidFill>
              </a:rPr>
              <a:t> cu </a:t>
            </a:r>
            <a:r>
              <a:rPr lang="en-US" sz="1600" dirty="0" err="1">
                <a:solidFill>
                  <a:schemeClr val="tx1"/>
                </a:solidFill>
              </a:rPr>
              <a:t>semnele</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indică</a:t>
            </a:r>
            <a:r>
              <a:rPr lang="en-US" sz="1600" dirty="0">
                <a:solidFill>
                  <a:schemeClr val="tx1"/>
                </a:solidFill>
              </a:rPr>
              <a:t> </a:t>
            </a:r>
            <a:r>
              <a:rPr lang="en-US" sz="1600" dirty="0" err="1">
                <a:solidFill>
                  <a:schemeClr val="tx1"/>
                </a:solidFill>
              </a:rPr>
              <a:t>pericol</a:t>
            </a:r>
            <a:r>
              <a:rPr lang="en-US" sz="1600" dirty="0">
                <a:solidFill>
                  <a:schemeClr val="tx1"/>
                </a:solidFill>
              </a:rPr>
              <a:t> de </a:t>
            </a:r>
            <a:r>
              <a:rPr lang="en-US" sz="1600" dirty="0" err="1">
                <a:solidFill>
                  <a:schemeClr val="tx1"/>
                </a:solidFill>
              </a:rPr>
              <a:t>navigaţie</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apele</a:t>
            </a:r>
            <a:r>
              <a:rPr lang="en-US" sz="1600" dirty="0">
                <a:solidFill>
                  <a:schemeClr val="tx1"/>
                </a:solidFill>
              </a:rPr>
              <a:t> </a:t>
            </a:r>
            <a:r>
              <a:rPr lang="en-US" sz="1600" dirty="0" err="1">
                <a:solidFill>
                  <a:schemeClr val="tx1"/>
                </a:solidFill>
              </a:rPr>
              <a:t>navigabile</a:t>
            </a:r>
            <a:r>
              <a:rPr lang="en-US" sz="1600" dirty="0">
                <a:solidFill>
                  <a:schemeClr val="tx1"/>
                </a:solidFill>
              </a:rPr>
              <a:t> ale </a:t>
            </a:r>
            <a:r>
              <a:rPr lang="en-US" sz="1600" dirty="0" err="1">
                <a:solidFill>
                  <a:schemeClr val="tx1"/>
                </a:solidFill>
              </a:rPr>
              <a:t>apei</a:t>
            </a:r>
            <a:r>
              <a:rPr lang="en-US" sz="1600" dirty="0">
                <a:solidFill>
                  <a:schemeClr val="tx1"/>
                </a:solidFill>
              </a:rPr>
              <a:t> </a:t>
            </a:r>
            <a:r>
              <a:rPr lang="en-US" sz="1600" dirty="0" err="1">
                <a:solidFill>
                  <a:schemeClr val="tx1"/>
                </a:solidFill>
              </a:rPr>
              <a:t>receptoare</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instalate</a:t>
            </a:r>
            <a:r>
              <a:rPr lang="en-US" sz="1600" dirty="0">
                <a:solidFill>
                  <a:schemeClr val="tx1"/>
                </a:solidFill>
              </a:rPr>
              <a:t> </a:t>
            </a:r>
            <a:r>
              <a:rPr lang="en-US" sz="1600" dirty="0" err="1">
                <a:solidFill>
                  <a:schemeClr val="tx1"/>
                </a:solidFill>
              </a:rPr>
              <a:t>geamanduri</a:t>
            </a:r>
            <a:r>
              <a:rPr lang="en-US" sz="1600" dirty="0">
                <a:solidFill>
                  <a:schemeClr val="tx1"/>
                </a:solidFill>
              </a:rPr>
              <a:t> cu </a:t>
            </a:r>
            <a:r>
              <a:rPr lang="en-US" sz="1600" dirty="0" err="1">
                <a:solidFill>
                  <a:schemeClr val="tx1"/>
                </a:solidFill>
              </a:rPr>
              <a:t>lumini</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t> </a:t>
            </a:r>
            <a:r>
              <a:rPr lang="en-US" sz="1600" dirty="0">
                <a:solidFill>
                  <a:schemeClr val="tx1"/>
                </a:solidFill>
              </a:rPr>
              <a:t>  33. </a:t>
            </a:r>
            <a:r>
              <a:rPr lang="en-US" sz="1600" dirty="0" err="1">
                <a:solidFill>
                  <a:schemeClr val="tx1"/>
                </a:solidFill>
              </a:rPr>
              <a:t>Activităţile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perimetrele</a:t>
            </a:r>
            <a:r>
              <a:rPr lang="en-US" sz="1600" dirty="0">
                <a:solidFill>
                  <a:schemeClr val="tx1"/>
                </a:solidFill>
              </a:rPr>
              <a:t> II </a:t>
            </a:r>
            <a:r>
              <a:rPr lang="en-US" sz="1600" dirty="0" err="1">
                <a:solidFill>
                  <a:schemeClr val="tx1"/>
                </a:solidFill>
              </a:rPr>
              <a:t>şi</a:t>
            </a:r>
            <a:r>
              <a:rPr lang="en-US" sz="1600" dirty="0">
                <a:solidFill>
                  <a:schemeClr val="tx1"/>
                </a:solidFill>
              </a:rPr>
              <a:t> III ale </a:t>
            </a:r>
            <a:r>
              <a:rPr lang="en-US" sz="1600" dirty="0" err="1">
                <a:solidFill>
                  <a:schemeClr val="tx1"/>
                </a:solidFill>
              </a:rPr>
              <a:t>prizelor</a:t>
            </a:r>
            <a:r>
              <a:rPr lang="en-US" sz="1600" dirty="0">
                <a:solidFill>
                  <a:schemeClr val="tx1"/>
                </a:solidFill>
              </a:rPr>
              <a:t> de </a:t>
            </a:r>
            <a:r>
              <a:rPr lang="en-US" sz="1600" dirty="0" err="1">
                <a:solidFill>
                  <a:schemeClr val="tx1"/>
                </a:solidFill>
              </a:rPr>
              <a:t>apă</a:t>
            </a:r>
            <a:r>
              <a:rPr lang="en-US" sz="1600" dirty="0">
                <a:solidFill>
                  <a:schemeClr val="tx1"/>
                </a:solidFill>
              </a:rPr>
              <a:t> de </a:t>
            </a:r>
            <a:r>
              <a:rPr lang="en-US" sz="1600" dirty="0" err="1">
                <a:solidFill>
                  <a:schemeClr val="tx1"/>
                </a:solidFill>
              </a:rPr>
              <a:t>suprafaţă</a:t>
            </a:r>
            <a:r>
              <a:rPr lang="en-US" sz="1600" dirty="0">
                <a:solidFill>
                  <a:schemeClr val="tx1"/>
                </a:solidFill>
              </a:rPr>
              <a:t>:</a:t>
            </a:r>
            <a:br>
              <a:rPr lang="en-US" sz="1600" dirty="0">
                <a:solidFill>
                  <a:schemeClr val="tx1"/>
                </a:solidFill>
              </a:rPr>
            </a:br>
            <a:r>
              <a:rPr lang="en-US" sz="1600" dirty="0">
                <a:solidFill>
                  <a:schemeClr val="tx1"/>
                </a:solidFill>
              </a:rPr>
              <a:t>    a) </a:t>
            </a:r>
            <a:r>
              <a:rPr lang="en-US" sz="1600" dirty="0" err="1">
                <a:solidFill>
                  <a:schemeClr val="tx1"/>
                </a:solidFill>
              </a:rPr>
              <a:t>planurile</a:t>
            </a:r>
            <a:r>
              <a:rPr lang="en-US" sz="1600" dirty="0">
                <a:solidFill>
                  <a:schemeClr val="tx1"/>
                </a:solidFill>
              </a:rPr>
              <a:t> de </a:t>
            </a:r>
            <a:r>
              <a:rPr lang="en-US" sz="1600" dirty="0" err="1">
                <a:solidFill>
                  <a:schemeClr val="tx1"/>
                </a:solidFill>
              </a:rPr>
              <a:t>încadrare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teritoriu</a:t>
            </a:r>
            <a:r>
              <a:rPr lang="en-US" sz="1600" dirty="0">
                <a:solidFill>
                  <a:schemeClr val="tx1"/>
                </a:solidFill>
              </a:rPr>
              <a:t>, </a:t>
            </a:r>
            <a:r>
              <a:rPr lang="en-US" sz="1600" dirty="0" err="1">
                <a:solidFill>
                  <a:schemeClr val="tx1"/>
                </a:solidFill>
              </a:rPr>
              <a:t>amplasările</a:t>
            </a:r>
            <a:r>
              <a:rPr lang="en-US" sz="1600" dirty="0">
                <a:solidFill>
                  <a:schemeClr val="tx1"/>
                </a:solidFill>
              </a:rPr>
              <a:t> </a:t>
            </a:r>
            <a:r>
              <a:rPr lang="en-US" sz="1600" dirty="0" err="1">
                <a:solidFill>
                  <a:schemeClr val="tx1"/>
                </a:solidFill>
              </a:rPr>
              <a:t>obiectivelor</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teritoriile</a:t>
            </a:r>
            <a:r>
              <a:rPr lang="en-US" sz="1600" dirty="0">
                <a:solidFill>
                  <a:schemeClr val="tx1"/>
                </a:solidFill>
              </a:rPr>
              <a:t> </a:t>
            </a:r>
            <a:r>
              <a:rPr lang="en-US" sz="1600" dirty="0" err="1">
                <a:solidFill>
                  <a:schemeClr val="tx1"/>
                </a:solidFill>
              </a:rPr>
              <a:t>desemnate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construire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coordonarea</a:t>
            </a:r>
            <a:r>
              <a:rPr lang="en-US" sz="1600" dirty="0">
                <a:solidFill>
                  <a:schemeClr val="tx1"/>
                </a:solidFill>
              </a:rPr>
              <a:t> </a:t>
            </a:r>
            <a:r>
              <a:rPr lang="en-US" sz="1600" dirty="0" err="1">
                <a:solidFill>
                  <a:schemeClr val="tx1"/>
                </a:solidFill>
              </a:rPr>
              <a:t>schimbărilor</a:t>
            </a:r>
            <a:r>
              <a:rPr lang="en-US" sz="1600" dirty="0">
                <a:solidFill>
                  <a:schemeClr val="tx1"/>
                </a:solidFill>
              </a:rPr>
              <a:t> </a:t>
            </a:r>
            <a:r>
              <a:rPr lang="en-US" sz="1600" dirty="0" err="1">
                <a:solidFill>
                  <a:schemeClr val="tx1"/>
                </a:solidFill>
              </a:rPr>
              <a:t>tehnologice</a:t>
            </a:r>
            <a:r>
              <a:rPr lang="en-US" sz="1600" dirty="0">
                <a:solidFill>
                  <a:schemeClr val="tx1"/>
                </a:solidFill>
              </a:rPr>
              <a:t> de </a:t>
            </a:r>
            <a:r>
              <a:rPr lang="en-US" sz="1600" dirty="0" err="1">
                <a:solidFill>
                  <a:schemeClr val="tx1"/>
                </a:solidFill>
              </a:rPr>
              <a:t>funcţionare</a:t>
            </a:r>
            <a:r>
              <a:rPr lang="en-US" sz="1600" dirty="0">
                <a:solidFill>
                  <a:schemeClr val="tx1"/>
                </a:solidFill>
              </a:rPr>
              <a:t> a </a:t>
            </a:r>
            <a:r>
              <a:rPr lang="en-US" sz="1600" dirty="0" err="1">
                <a:solidFill>
                  <a:schemeClr val="tx1"/>
                </a:solidFill>
              </a:rPr>
              <a:t>întreprinderilor</a:t>
            </a:r>
            <a:r>
              <a:rPr lang="en-US" sz="1600" dirty="0">
                <a:solidFill>
                  <a:schemeClr val="tx1"/>
                </a:solidFill>
              </a:rPr>
              <a:t> </a:t>
            </a:r>
            <a:r>
              <a:rPr lang="en-US" sz="1600" dirty="0" err="1">
                <a:solidFill>
                  <a:schemeClr val="tx1"/>
                </a:solidFill>
              </a:rPr>
              <a:t>industriale</a:t>
            </a:r>
            <a:r>
              <a:rPr lang="en-US" sz="1600" dirty="0">
                <a:solidFill>
                  <a:schemeClr val="tx1"/>
                </a:solidFill>
              </a:rPr>
              <a:t> </a:t>
            </a:r>
            <a:r>
              <a:rPr lang="en-US" sz="1600" dirty="0" err="1">
                <a:solidFill>
                  <a:schemeClr val="tx1"/>
                </a:solidFill>
              </a:rPr>
              <a:t>existente</a:t>
            </a:r>
            <a:r>
              <a:rPr lang="en-US" sz="1600" dirty="0">
                <a:solidFill>
                  <a:schemeClr val="tx1"/>
                </a:solidFill>
              </a:rPr>
              <a:t>, </a:t>
            </a:r>
            <a:r>
              <a:rPr lang="en-US" sz="1600" dirty="0" err="1">
                <a:solidFill>
                  <a:schemeClr val="tx1"/>
                </a:solidFill>
              </a:rPr>
              <a:t>asociate</a:t>
            </a:r>
            <a:r>
              <a:rPr lang="en-US" sz="1600" dirty="0">
                <a:solidFill>
                  <a:schemeClr val="tx1"/>
                </a:solidFill>
              </a:rPr>
              <a:t> cu </a:t>
            </a:r>
            <a:r>
              <a:rPr lang="en-US" sz="1600" dirty="0" err="1">
                <a:solidFill>
                  <a:schemeClr val="tx1"/>
                </a:solidFill>
              </a:rPr>
              <a:t>creşterea</a:t>
            </a:r>
            <a:r>
              <a:rPr lang="en-US" sz="1600" dirty="0">
                <a:solidFill>
                  <a:schemeClr val="tx1"/>
                </a:solidFill>
              </a:rPr>
              <a:t> </a:t>
            </a:r>
            <a:r>
              <a:rPr lang="en-US" sz="1600" dirty="0" err="1">
                <a:solidFill>
                  <a:schemeClr val="tx1"/>
                </a:solidFill>
              </a:rPr>
              <a:t>riscului</a:t>
            </a:r>
            <a:r>
              <a:rPr lang="en-US" sz="1600" dirty="0">
                <a:solidFill>
                  <a:schemeClr val="tx1"/>
                </a:solidFill>
              </a:rPr>
              <a:t> </a:t>
            </a:r>
            <a:r>
              <a:rPr lang="en-US" sz="1600" dirty="0" err="1">
                <a:solidFill>
                  <a:schemeClr val="tx1"/>
                </a:solidFill>
              </a:rPr>
              <a:t>poluării</a:t>
            </a:r>
            <a:r>
              <a:rPr lang="en-US" sz="1600" dirty="0">
                <a:solidFill>
                  <a:schemeClr val="tx1"/>
                </a:solidFill>
              </a:rPr>
              <a:t> </a:t>
            </a:r>
            <a:r>
              <a:rPr lang="en-US" sz="1600" dirty="0" err="1">
                <a:solidFill>
                  <a:schemeClr val="tx1"/>
                </a:solidFill>
              </a:rPr>
              <a:t>sursei</a:t>
            </a:r>
            <a:r>
              <a:rPr lang="en-US" sz="1600" dirty="0">
                <a:solidFill>
                  <a:schemeClr val="tx1"/>
                </a:solidFill>
              </a:rPr>
              <a:t> de </a:t>
            </a:r>
            <a:r>
              <a:rPr lang="en-US" sz="1600" dirty="0" err="1">
                <a:solidFill>
                  <a:schemeClr val="tx1"/>
                </a:solidFill>
              </a:rPr>
              <a:t>apă</a:t>
            </a:r>
            <a:r>
              <a:rPr lang="en-US" sz="1600" dirty="0">
                <a:solidFill>
                  <a:schemeClr val="tx1"/>
                </a:solidFill>
              </a:rPr>
              <a:t> cu ape </a:t>
            </a:r>
            <a:r>
              <a:rPr lang="en-US" sz="1600" dirty="0" err="1">
                <a:solidFill>
                  <a:schemeClr val="tx1"/>
                </a:solidFill>
              </a:rPr>
              <a:t>reziduale</a:t>
            </a:r>
            <a:r>
              <a:rPr lang="en-US" sz="1600" dirty="0">
                <a:solidFill>
                  <a:schemeClr val="tx1"/>
                </a:solidFill>
              </a:rPr>
              <a:t>;</a:t>
            </a:r>
            <a:br>
              <a:rPr lang="en-US" sz="1600" dirty="0">
                <a:solidFill>
                  <a:schemeClr val="tx1"/>
                </a:solidFill>
              </a:rPr>
            </a:br>
            <a:r>
              <a:rPr lang="en-US" sz="1600" dirty="0">
                <a:solidFill>
                  <a:schemeClr val="tx1"/>
                </a:solidFill>
              </a:rPr>
              <a:t>    b) </a:t>
            </a:r>
            <a:r>
              <a:rPr lang="en-US" sz="1600" dirty="0" err="1">
                <a:solidFill>
                  <a:schemeClr val="tx1"/>
                </a:solidFill>
              </a:rPr>
              <a:t>toate</a:t>
            </a:r>
            <a:r>
              <a:rPr lang="en-US" sz="1600" dirty="0">
                <a:solidFill>
                  <a:schemeClr val="tx1"/>
                </a:solidFill>
              </a:rPr>
              <a:t> </a:t>
            </a:r>
            <a:r>
              <a:rPr lang="en-US" sz="1600" dirty="0" err="1">
                <a:solidFill>
                  <a:schemeClr val="tx1"/>
                </a:solidFill>
              </a:rPr>
              <a:t>lucrările</a:t>
            </a:r>
            <a:r>
              <a:rPr lang="en-US" sz="1600" dirty="0">
                <a:solidFill>
                  <a:schemeClr val="tx1"/>
                </a:solidFill>
              </a:rPr>
              <a:t> de </a:t>
            </a:r>
            <a:r>
              <a:rPr lang="en-US" sz="1600" dirty="0" err="1">
                <a:solidFill>
                  <a:schemeClr val="tx1"/>
                </a:solidFill>
              </a:rPr>
              <a:t>adîncire</a:t>
            </a:r>
            <a:r>
              <a:rPr lang="en-US" sz="1600" dirty="0">
                <a:solidFill>
                  <a:schemeClr val="tx1"/>
                </a:solidFill>
              </a:rPr>
              <a:t> a </a:t>
            </a:r>
            <a:r>
              <a:rPr lang="en-US" sz="1600" dirty="0" err="1">
                <a:solidFill>
                  <a:schemeClr val="tx1"/>
                </a:solidFill>
              </a:rPr>
              <a:t>fundului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regiunea</a:t>
            </a:r>
            <a:r>
              <a:rPr lang="en-US" sz="1600" dirty="0">
                <a:solidFill>
                  <a:schemeClr val="tx1"/>
                </a:solidFill>
              </a:rPr>
              <a:t> </a:t>
            </a:r>
            <a:r>
              <a:rPr lang="en-US" sz="1600" dirty="0" err="1">
                <a:solidFill>
                  <a:schemeClr val="tx1"/>
                </a:solidFill>
              </a:rPr>
              <a:t>zonelor</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se </a:t>
            </a:r>
            <a:r>
              <a:rPr lang="en-US" sz="1600" dirty="0" err="1">
                <a:solidFill>
                  <a:schemeClr val="tx1"/>
                </a:solidFill>
              </a:rPr>
              <a:t>permise</a:t>
            </a:r>
            <a:r>
              <a:rPr lang="en-US" sz="1600" dirty="0">
                <a:solidFill>
                  <a:schemeClr val="tx1"/>
                </a:solidFill>
              </a:rPr>
              <a:t> </a:t>
            </a:r>
            <a:r>
              <a:rPr lang="en-US" sz="1600" dirty="0" err="1">
                <a:solidFill>
                  <a:schemeClr val="tx1"/>
                </a:solidFill>
              </a:rPr>
              <a:t>după</a:t>
            </a:r>
            <a:r>
              <a:rPr lang="en-US" sz="1600" dirty="0">
                <a:solidFill>
                  <a:schemeClr val="tx1"/>
                </a:solidFill>
              </a:rPr>
              <a:t> </a:t>
            </a:r>
            <a:r>
              <a:rPr lang="en-US" sz="1600" dirty="0" err="1">
                <a:solidFill>
                  <a:schemeClr val="tx1"/>
                </a:solidFill>
              </a:rPr>
              <a:t>avizarea</a:t>
            </a:r>
            <a:r>
              <a:rPr lang="en-US" sz="1600" dirty="0">
                <a:solidFill>
                  <a:schemeClr val="tx1"/>
                </a:solidFill>
              </a:rPr>
              <a:t> </a:t>
            </a:r>
            <a:r>
              <a:rPr lang="en-US" sz="1600" dirty="0" err="1">
                <a:solidFill>
                  <a:schemeClr val="tx1"/>
                </a:solidFill>
              </a:rPr>
              <a:t>Agenției</a:t>
            </a:r>
            <a:r>
              <a:rPr lang="en-US" sz="1600" dirty="0">
                <a:solidFill>
                  <a:schemeClr val="tx1"/>
                </a:solidFill>
              </a:rPr>
              <a:t> </a:t>
            </a:r>
            <a:r>
              <a:rPr lang="en-US" sz="1600" dirty="0" err="1">
                <a:solidFill>
                  <a:schemeClr val="tx1"/>
                </a:solidFill>
              </a:rPr>
              <a:t>Națională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Sănătate</a:t>
            </a:r>
            <a:r>
              <a:rPr lang="en-US" sz="1600" dirty="0">
                <a:solidFill>
                  <a:schemeClr val="tx1"/>
                </a:solidFill>
              </a:rPr>
              <a:t> </a:t>
            </a:r>
            <a:r>
              <a:rPr lang="en-US" sz="1600" dirty="0" err="1">
                <a:solidFill>
                  <a:schemeClr val="tx1"/>
                </a:solidFill>
              </a:rPr>
              <a:t>Publică</a:t>
            </a:r>
            <a:r>
              <a:rPr lang="en-US" sz="1600" dirty="0">
                <a:solidFill>
                  <a:schemeClr val="tx1"/>
                </a:solidFill>
              </a:rPr>
              <a:t> </a:t>
            </a:r>
            <a:r>
              <a:rPr lang="en-US" sz="1600" dirty="0" err="1">
                <a:solidFill>
                  <a:schemeClr val="tx1"/>
                </a:solidFill>
              </a:rPr>
              <a:t>numai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justificării</a:t>
            </a:r>
            <a:r>
              <a:rPr lang="en-US" sz="1600" dirty="0">
                <a:solidFill>
                  <a:schemeClr val="tx1"/>
                </a:solidFill>
              </a:rPr>
              <a:t> </a:t>
            </a:r>
            <a:r>
              <a:rPr lang="en-US" sz="1600" dirty="0" err="1">
                <a:solidFill>
                  <a:schemeClr val="tx1"/>
                </a:solidFill>
              </a:rPr>
              <a:t>lipsei</a:t>
            </a:r>
            <a:r>
              <a:rPr lang="en-US" sz="1600" dirty="0">
                <a:solidFill>
                  <a:schemeClr val="tx1"/>
                </a:solidFill>
              </a:rPr>
              <a:t> </a:t>
            </a:r>
            <a:r>
              <a:rPr lang="en-US" sz="1600" dirty="0" err="1">
                <a:solidFill>
                  <a:schemeClr val="tx1"/>
                </a:solidFill>
              </a:rPr>
              <a:t>înrăutăţirii</a:t>
            </a:r>
            <a:r>
              <a:rPr lang="en-US" sz="1600" dirty="0">
                <a:solidFill>
                  <a:schemeClr val="tx1"/>
                </a:solidFill>
              </a:rPr>
              <a:t> </a:t>
            </a:r>
            <a:r>
              <a:rPr lang="en-US" sz="1600" dirty="0" err="1">
                <a:solidFill>
                  <a:schemeClr val="tx1"/>
                </a:solidFill>
              </a:rPr>
              <a:t>calităţii</a:t>
            </a:r>
            <a:r>
              <a:rPr lang="en-US" sz="1600" dirty="0">
                <a:solidFill>
                  <a:schemeClr val="tx1"/>
                </a:solidFill>
              </a:rPr>
              <a:t> </a:t>
            </a:r>
            <a:r>
              <a:rPr lang="en-US" sz="1600" dirty="0" err="1">
                <a:solidFill>
                  <a:schemeClr val="tx1"/>
                </a:solidFill>
              </a:rPr>
              <a:t>apei</a:t>
            </a:r>
            <a:r>
              <a:rPr lang="en-US" sz="1600" dirty="0">
                <a:solidFill>
                  <a:schemeClr val="tx1"/>
                </a:solidFill>
              </a:rPr>
              <a:t> la </a:t>
            </a:r>
            <a:r>
              <a:rPr lang="en-US" sz="1600" dirty="0" err="1">
                <a:solidFill>
                  <a:schemeClr val="tx1"/>
                </a:solidFill>
              </a:rPr>
              <a:t>priza</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c) </a:t>
            </a:r>
            <a:r>
              <a:rPr lang="en-US" sz="1600" dirty="0" err="1">
                <a:solidFill>
                  <a:schemeClr val="tx1"/>
                </a:solidFill>
              </a:rPr>
              <a:t>utilizarea</a:t>
            </a:r>
            <a:r>
              <a:rPr lang="en-US" sz="1600" dirty="0">
                <a:solidFill>
                  <a:schemeClr val="tx1"/>
                </a:solidFill>
              </a:rPr>
              <a:t> </a:t>
            </a:r>
            <a:r>
              <a:rPr lang="en-US" sz="1600" dirty="0" err="1">
                <a:solidFill>
                  <a:schemeClr val="tx1"/>
                </a:solidFill>
              </a:rPr>
              <a:t>unor</a:t>
            </a:r>
            <a:r>
              <a:rPr lang="en-US" sz="1600" dirty="0">
                <a:solidFill>
                  <a:schemeClr val="tx1"/>
                </a:solidFill>
              </a:rPr>
              <a:t> </a:t>
            </a:r>
            <a:r>
              <a:rPr lang="en-US" sz="1600" dirty="0" err="1">
                <a:solidFill>
                  <a:schemeClr val="tx1"/>
                </a:solidFill>
              </a:rPr>
              <a:t>metode</a:t>
            </a:r>
            <a:r>
              <a:rPr lang="en-US" sz="1600" dirty="0">
                <a:solidFill>
                  <a:schemeClr val="tx1"/>
                </a:solidFill>
              </a:rPr>
              <a:t> </a:t>
            </a:r>
            <a:r>
              <a:rPr lang="en-US" sz="1600" dirty="0" err="1">
                <a:solidFill>
                  <a:schemeClr val="tx1"/>
                </a:solidFill>
              </a:rPr>
              <a:t>chimice</a:t>
            </a:r>
            <a:r>
              <a:rPr lang="en-US" sz="1600" dirty="0">
                <a:solidFill>
                  <a:schemeClr val="tx1"/>
                </a:solidFill>
              </a:rPr>
              <a:t> de </a:t>
            </a:r>
            <a:r>
              <a:rPr lang="en-US" sz="1600" dirty="0" err="1">
                <a:solidFill>
                  <a:schemeClr val="tx1"/>
                </a:solidFill>
              </a:rPr>
              <a:t>combatere</a:t>
            </a:r>
            <a:r>
              <a:rPr lang="en-US" sz="1600" dirty="0">
                <a:solidFill>
                  <a:schemeClr val="tx1"/>
                </a:solidFill>
              </a:rPr>
              <a:t> a </a:t>
            </a:r>
            <a:r>
              <a:rPr lang="en-US" sz="1600" dirty="0" err="1">
                <a:solidFill>
                  <a:schemeClr val="tx1"/>
                </a:solidFill>
              </a:rPr>
              <a:t>eutrofizării</a:t>
            </a:r>
            <a:r>
              <a:rPr lang="en-US" sz="1600" dirty="0">
                <a:solidFill>
                  <a:schemeClr val="tx1"/>
                </a:solidFill>
              </a:rPr>
              <a:t> </a:t>
            </a:r>
            <a:r>
              <a:rPr lang="en-US" sz="1600" dirty="0" err="1">
                <a:solidFill>
                  <a:schemeClr val="tx1"/>
                </a:solidFill>
              </a:rPr>
              <a:t>bazinelor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permisă</a:t>
            </a:r>
            <a:r>
              <a:rPr lang="en-US" sz="1600" dirty="0">
                <a:solidFill>
                  <a:schemeClr val="tx1"/>
                </a:solidFill>
              </a:rPr>
              <a:t> cu </a:t>
            </a:r>
            <a:r>
              <a:rPr lang="en-US" sz="1600" dirty="0" err="1">
                <a:solidFill>
                  <a:schemeClr val="tx1"/>
                </a:solidFill>
              </a:rPr>
              <a:t>condiţia</a:t>
            </a:r>
            <a:r>
              <a:rPr lang="en-US" sz="1600" dirty="0">
                <a:solidFill>
                  <a:schemeClr val="tx1"/>
                </a:solidFill>
              </a:rPr>
              <a:t> </a:t>
            </a:r>
            <a:r>
              <a:rPr lang="en-US" sz="1600" dirty="0" err="1">
                <a:solidFill>
                  <a:schemeClr val="tx1"/>
                </a:solidFill>
              </a:rPr>
              <a:t>că</a:t>
            </a:r>
            <a:r>
              <a:rPr lang="en-US" sz="1600" dirty="0">
                <a:solidFill>
                  <a:schemeClr val="tx1"/>
                </a:solidFill>
              </a:rPr>
              <a:t> </a:t>
            </a:r>
            <a:r>
              <a:rPr lang="en-US" sz="1600" dirty="0" err="1">
                <a:solidFill>
                  <a:schemeClr val="tx1"/>
                </a:solidFill>
              </a:rPr>
              <a:t>folosirea</a:t>
            </a:r>
            <a:r>
              <a:rPr lang="en-US" sz="1600" dirty="0">
                <a:solidFill>
                  <a:schemeClr val="tx1"/>
                </a:solidFill>
              </a:rPr>
              <a:t> de </a:t>
            </a:r>
            <a:r>
              <a:rPr lang="en-US" sz="1600" dirty="0" err="1">
                <a:solidFill>
                  <a:schemeClr val="tx1"/>
                </a:solidFill>
              </a:rPr>
              <a:t>preparate</a:t>
            </a:r>
            <a:r>
              <a:rPr lang="en-US" sz="1600" dirty="0">
                <a:solidFill>
                  <a:schemeClr val="tx1"/>
                </a:solidFill>
              </a:rPr>
              <a:t> </a:t>
            </a:r>
            <a:r>
              <a:rPr lang="en-US" sz="1600" dirty="0" err="1">
                <a:solidFill>
                  <a:schemeClr val="tx1"/>
                </a:solidFill>
              </a:rPr>
              <a:t>chimice</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autorizată</a:t>
            </a:r>
            <a:r>
              <a:rPr lang="en-US" sz="1600" dirty="0">
                <a:solidFill>
                  <a:schemeClr val="tx1"/>
                </a:solidFill>
              </a:rPr>
              <a:t> </a:t>
            </a:r>
            <a:r>
              <a:rPr lang="en-US" sz="1600" dirty="0" err="1">
                <a:solidFill>
                  <a:schemeClr val="tx1"/>
                </a:solidFill>
              </a:rPr>
              <a:t>pozitiv</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Agenția</a:t>
            </a:r>
            <a:r>
              <a:rPr lang="en-US" sz="1600" dirty="0">
                <a:solidFill>
                  <a:schemeClr val="tx1"/>
                </a:solidFill>
              </a:rPr>
              <a:t> </a:t>
            </a:r>
            <a:r>
              <a:rPr lang="en-US" sz="1600" dirty="0" err="1">
                <a:solidFill>
                  <a:schemeClr val="tx1"/>
                </a:solidFill>
              </a:rPr>
              <a:t>Națională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Sănătate</a:t>
            </a:r>
            <a:r>
              <a:rPr lang="en-US" sz="1600" dirty="0">
                <a:solidFill>
                  <a:schemeClr val="tx1"/>
                </a:solidFill>
              </a:rPr>
              <a:t> </a:t>
            </a:r>
            <a:r>
              <a:rPr lang="en-US" sz="1600" dirty="0" err="1">
                <a:solidFill>
                  <a:schemeClr val="tx1"/>
                </a:solidFill>
              </a:rPr>
              <a:t>Publică</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51376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solidFill>
                  <a:schemeClr val="tx1"/>
                </a:solidFill>
              </a:rPr>
              <a:t>  d) </a:t>
            </a:r>
            <a:r>
              <a:rPr lang="en-US" sz="1600" dirty="0" err="1">
                <a:solidFill>
                  <a:schemeClr val="tx1"/>
                </a:solidFill>
              </a:rPr>
              <a:t>în</a:t>
            </a:r>
            <a:r>
              <a:rPr lang="en-US" sz="1600" dirty="0">
                <a:solidFill>
                  <a:schemeClr val="tx1"/>
                </a:solidFill>
              </a:rPr>
              <a:t> </a:t>
            </a:r>
            <a:r>
              <a:rPr lang="en-US" sz="1600" dirty="0" err="1">
                <a:solidFill>
                  <a:schemeClr val="tx1"/>
                </a:solidFill>
              </a:rPr>
              <a:t>cazul</a:t>
            </a:r>
            <a:r>
              <a:rPr lang="en-US" sz="1600" dirty="0">
                <a:solidFill>
                  <a:schemeClr val="tx1"/>
                </a:solidFill>
              </a:rPr>
              <a:t> </a:t>
            </a:r>
            <a:r>
              <a:rPr lang="en-US" sz="1600" dirty="0" err="1">
                <a:solidFill>
                  <a:schemeClr val="tx1"/>
                </a:solidFill>
              </a:rPr>
              <a:t>existenţei</a:t>
            </a:r>
            <a:r>
              <a:rPr lang="en-US" sz="1600" dirty="0">
                <a:solidFill>
                  <a:schemeClr val="tx1"/>
                </a:solidFill>
              </a:rPr>
              <a:t> </a:t>
            </a:r>
            <a:r>
              <a:rPr lang="en-US" sz="1600" dirty="0" err="1">
                <a:solidFill>
                  <a:schemeClr val="tx1"/>
                </a:solidFill>
              </a:rPr>
              <a:t>transportului</a:t>
            </a:r>
            <a:r>
              <a:rPr lang="en-US" sz="1600" dirty="0">
                <a:solidFill>
                  <a:schemeClr val="tx1"/>
                </a:solidFill>
              </a:rPr>
              <a:t> fluvial </a:t>
            </a:r>
            <a:r>
              <a:rPr lang="en-US" sz="1600" dirty="0" err="1">
                <a:solidFill>
                  <a:schemeClr val="tx1"/>
                </a:solidFill>
              </a:rPr>
              <a:t>este</a:t>
            </a:r>
            <a:r>
              <a:rPr lang="en-US" sz="1600" dirty="0">
                <a:solidFill>
                  <a:schemeClr val="tx1"/>
                </a:solidFill>
              </a:rPr>
              <a:t> </a:t>
            </a:r>
            <a:r>
              <a:rPr lang="en-US" sz="1600" dirty="0" err="1">
                <a:solidFill>
                  <a:schemeClr val="tx1"/>
                </a:solidFill>
              </a:rPr>
              <a:t>necesară</a:t>
            </a:r>
            <a:r>
              <a:rPr lang="en-US" sz="1600" dirty="0">
                <a:solidFill>
                  <a:schemeClr val="tx1"/>
                </a:solidFill>
              </a:rPr>
              <a:t> </a:t>
            </a:r>
            <a:r>
              <a:rPr lang="en-US" sz="1600" dirty="0" err="1">
                <a:solidFill>
                  <a:schemeClr val="tx1"/>
                </a:solidFill>
              </a:rPr>
              <a:t>echiparea</a:t>
            </a:r>
            <a:r>
              <a:rPr lang="en-US" sz="1600" dirty="0">
                <a:solidFill>
                  <a:schemeClr val="tx1"/>
                </a:solidFill>
              </a:rPr>
              <a:t> </a:t>
            </a:r>
            <a:r>
              <a:rPr lang="en-US" sz="1600" dirty="0" err="1">
                <a:solidFill>
                  <a:schemeClr val="tx1"/>
                </a:solidFill>
              </a:rPr>
              <a:t>navelor</a:t>
            </a:r>
            <a:r>
              <a:rPr lang="en-US" sz="1600" dirty="0">
                <a:solidFill>
                  <a:schemeClr val="tx1"/>
                </a:solidFill>
              </a:rPr>
              <a:t>, </a:t>
            </a:r>
            <a:r>
              <a:rPr lang="en-US" sz="1600" dirty="0" err="1">
                <a:solidFill>
                  <a:schemeClr val="tx1"/>
                </a:solidFill>
              </a:rPr>
              <a:t>debarcaderelor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altor</a:t>
            </a:r>
            <a:r>
              <a:rPr lang="en-US" sz="1600" dirty="0">
                <a:solidFill>
                  <a:schemeClr val="tx1"/>
                </a:solidFill>
              </a:rPr>
              <a:t> vase cu </a:t>
            </a:r>
            <a:r>
              <a:rPr lang="en-US" sz="1600" dirty="0" err="1">
                <a:solidFill>
                  <a:schemeClr val="tx1"/>
                </a:solidFill>
              </a:rPr>
              <a:t>mijloace</a:t>
            </a:r>
            <a:r>
              <a:rPr lang="en-US" sz="1600" dirty="0">
                <a:solidFill>
                  <a:schemeClr val="tx1"/>
                </a:solidFill>
              </a:rPr>
              <a:t> de </a:t>
            </a:r>
            <a:r>
              <a:rPr lang="en-US" sz="1600" dirty="0" err="1">
                <a:solidFill>
                  <a:schemeClr val="tx1"/>
                </a:solidFill>
              </a:rPr>
              <a:t>colectare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reziduale</a:t>
            </a:r>
            <a:r>
              <a:rPr lang="en-US" sz="1600" dirty="0">
                <a:solidFill>
                  <a:schemeClr val="tx1"/>
                </a:solidFill>
              </a:rPr>
              <a:t>, a </a:t>
            </a:r>
            <a:r>
              <a:rPr lang="en-US" sz="1600" dirty="0" err="1">
                <a:solidFill>
                  <a:schemeClr val="tx1"/>
                </a:solidFill>
              </a:rPr>
              <a:t>apei</a:t>
            </a:r>
            <a:r>
              <a:rPr lang="en-US" sz="1600" dirty="0">
                <a:solidFill>
                  <a:schemeClr val="tx1"/>
                </a:solidFill>
              </a:rPr>
              <a:t> de </a:t>
            </a:r>
            <a:r>
              <a:rPr lang="en-US" sz="1600" dirty="0" err="1">
                <a:solidFill>
                  <a:schemeClr val="tx1"/>
                </a:solidFill>
              </a:rPr>
              <a:t>santină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deşeuri</a:t>
            </a:r>
            <a:r>
              <a:rPr lang="en-US" sz="1600" dirty="0">
                <a:solidFill>
                  <a:schemeClr val="tx1"/>
                </a:solidFill>
              </a:rPr>
              <a:t> </a:t>
            </a:r>
            <a:r>
              <a:rPr lang="en-US" sz="1600" dirty="0" err="1">
                <a:solidFill>
                  <a:schemeClr val="tx1"/>
                </a:solidFill>
              </a:rPr>
              <a:t>solide</a:t>
            </a:r>
            <a:r>
              <a:rPr lang="en-US" sz="1600" dirty="0">
                <a:solidFill>
                  <a:schemeClr val="tx1"/>
                </a:solidFill>
              </a:rPr>
              <a:t>; </a:t>
            </a:r>
            <a:r>
              <a:rPr lang="en-US" sz="1600" dirty="0" err="1">
                <a:solidFill>
                  <a:schemeClr val="tx1"/>
                </a:solidFill>
              </a:rPr>
              <a:t>echiparea</a:t>
            </a:r>
            <a:r>
              <a:rPr lang="en-US" sz="1600" dirty="0">
                <a:solidFill>
                  <a:schemeClr val="tx1"/>
                </a:solidFill>
              </a:rPr>
              <a:t> </a:t>
            </a:r>
            <a:r>
              <a:rPr lang="en-US" sz="1600" dirty="0" err="1">
                <a:solidFill>
                  <a:schemeClr val="tx1"/>
                </a:solidFill>
              </a:rPr>
              <a:t>docurilor</a:t>
            </a:r>
            <a:r>
              <a:rPr lang="en-US" sz="1600" dirty="0">
                <a:solidFill>
                  <a:schemeClr val="tx1"/>
                </a:solidFill>
              </a:rPr>
              <a:t> cu </a:t>
            </a:r>
            <a:r>
              <a:rPr lang="en-US" sz="1600" dirty="0" err="1">
                <a:solidFill>
                  <a:schemeClr val="tx1"/>
                </a:solidFill>
              </a:rPr>
              <a:t>staţie</a:t>
            </a:r>
            <a:r>
              <a:rPr lang="en-US" sz="1600" dirty="0">
                <a:solidFill>
                  <a:schemeClr val="tx1"/>
                </a:solidFill>
              </a:rPr>
              <a:t> de </a:t>
            </a:r>
            <a:r>
              <a:rPr lang="en-US" sz="1600" dirty="0" err="1">
                <a:solidFill>
                  <a:schemeClr val="tx1"/>
                </a:solidFill>
              </a:rPr>
              <a:t>descărcare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reziduale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receptoare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descărcarea</a:t>
            </a:r>
            <a:r>
              <a:rPr lang="en-US" sz="1600" dirty="0">
                <a:solidFill>
                  <a:schemeClr val="tx1"/>
                </a:solidFill>
              </a:rPr>
              <a:t> </a:t>
            </a:r>
            <a:r>
              <a:rPr lang="en-US" sz="1600" dirty="0" err="1">
                <a:solidFill>
                  <a:schemeClr val="tx1"/>
                </a:solidFill>
              </a:rPr>
              <a:t>deşeurilor</a:t>
            </a:r>
            <a:r>
              <a:rPr lang="en-US" sz="1600" dirty="0">
                <a:solidFill>
                  <a:schemeClr val="tx1"/>
                </a:solidFill>
              </a:rPr>
              <a:t> </a:t>
            </a:r>
            <a:r>
              <a:rPr lang="en-US" sz="1600" dirty="0" err="1">
                <a:solidFill>
                  <a:schemeClr val="tx1"/>
                </a:solidFill>
              </a:rPr>
              <a:t>solide</a:t>
            </a:r>
            <a:r>
              <a:rPr lang="en-US" sz="1600" dirty="0">
                <a:solidFill>
                  <a:schemeClr val="tx1"/>
                </a:solidFill>
              </a:rPr>
              <a:t>;</a:t>
            </a:r>
            <a:br>
              <a:rPr lang="en-US" sz="1600" dirty="0">
                <a:solidFill>
                  <a:schemeClr val="tx1"/>
                </a:solidFill>
              </a:rPr>
            </a:br>
            <a:r>
              <a:rPr lang="en-US" sz="1600" dirty="0">
                <a:solidFill>
                  <a:schemeClr val="tx1"/>
                </a:solidFill>
              </a:rPr>
              <a:t>    e) se </a:t>
            </a:r>
            <a:r>
              <a:rPr lang="en-US" sz="1600" dirty="0" err="1">
                <a:solidFill>
                  <a:schemeClr val="tx1"/>
                </a:solidFill>
              </a:rPr>
              <a:t>interzice</a:t>
            </a:r>
            <a:r>
              <a:rPr lang="en-US" sz="1600" dirty="0">
                <a:solidFill>
                  <a:schemeClr val="tx1"/>
                </a:solidFill>
              </a:rPr>
              <a:t> </a:t>
            </a:r>
            <a:r>
              <a:rPr lang="en-US" sz="1600" dirty="0" err="1">
                <a:solidFill>
                  <a:schemeClr val="tx1"/>
                </a:solidFill>
              </a:rPr>
              <a:t>tuturor</a:t>
            </a:r>
            <a:r>
              <a:rPr lang="en-US" sz="1600" dirty="0">
                <a:solidFill>
                  <a:schemeClr val="tx1"/>
                </a:solidFill>
              </a:rPr>
              <a:t> </a:t>
            </a:r>
            <a:r>
              <a:rPr lang="en-US" sz="1600" dirty="0" err="1">
                <a:solidFill>
                  <a:schemeClr val="tx1"/>
                </a:solidFill>
              </a:rPr>
              <a:t>mijloacelor</a:t>
            </a:r>
            <a:r>
              <a:rPr lang="en-US" sz="1600" dirty="0">
                <a:solidFill>
                  <a:schemeClr val="tx1"/>
                </a:solidFill>
              </a:rPr>
              <a:t> </a:t>
            </a:r>
            <a:r>
              <a:rPr lang="en-US" sz="1600" dirty="0" err="1">
                <a:solidFill>
                  <a:schemeClr val="tx1"/>
                </a:solidFill>
              </a:rPr>
              <a:t>plutitoare</a:t>
            </a:r>
            <a:r>
              <a:rPr lang="en-US" sz="1600" dirty="0">
                <a:solidFill>
                  <a:schemeClr val="tx1"/>
                </a:solidFill>
              </a:rPr>
              <a:t> </a:t>
            </a:r>
            <a:r>
              <a:rPr lang="en-US" sz="1600" dirty="0" err="1">
                <a:solidFill>
                  <a:schemeClr val="tx1"/>
                </a:solidFill>
              </a:rPr>
              <a:t>aflate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zonele</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t>
            </a:r>
            <a:r>
              <a:rPr lang="en-US" sz="1600" dirty="0" err="1">
                <a:solidFill>
                  <a:schemeClr val="tx1"/>
                </a:solidFill>
              </a:rPr>
              <a:t>deversarea</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reziduale</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34. </a:t>
            </a:r>
            <a:r>
              <a:rPr lang="en-US" sz="1600" dirty="0" err="1">
                <a:solidFill>
                  <a:schemeClr val="tx1"/>
                </a:solidFill>
              </a:rPr>
              <a:t>În</a:t>
            </a:r>
            <a:r>
              <a:rPr lang="en-US" sz="1600" dirty="0">
                <a:solidFill>
                  <a:schemeClr val="tx1"/>
                </a:solidFill>
              </a:rPr>
              <a:t> </a:t>
            </a:r>
            <a:r>
              <a:rPr lang="en-US" sz="1600" dirty="0" err="1">
                <a:solidFill>
                  <a:schemeClr val="tx1"/>
                </a:solidFill>
              </a:rPr>
              <a:t>interiorul</a:t>
            </a:r>
            <a:r>
              <a:rPr lang="en-US" sz="1600" dirty="0">
                <a:solidFill>
                  <a:schemeClr val="tx1"/>
                </a:solidFill>
              </a:rPr>
              <a:t> </a:t>
            </a:r>
            <a:r>
              <a:rPr lang="en-US" sz="1600" dirty="0" err="1">
                <a:solidFill>
                  <a:schemeClr val="tx1"/>
                </a:solidFill>
              </a:rPr>
              <a:t>perimetrului</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a </a:t>
            </a:r>
            <a:r>
              <a:rPr lang="en-US" sz="1600" dirty="0" err="1">
                <a:solidFill>
                  <a:schemeClr val="tx1"/>
                </a:solidFill>
              </a:rPr>
              <a:t>surselor</a:t>
            </a:r>
            <a:r>
              <a:rPr lang="en-US" sz="1600" dirty="0">
                <a:solidFill>
                  <a:schemeClr val="tx1"/>
                </a:solidFill>
              </a:rPr>
              <a:t> de </a:t>
            </a:r>
            <a:r>
              <a:rPr lang="en-US" sz="1600" dirty="0" err="1">
                <a:solidFill>
                  <a:schemeClr val="tx1"/>
                </a:solidFill>
              </a:rPr>
              <a:t>apă</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întreprinse</a:t>
            </a:r>
            <a:r>
              <a:rPr lang="en-US" sz="1600" dirty="0">
                <a:solidFill>
                  <a:schemeClr val="tx1"/>
                </a:solidFill>
              </a:rPr>
              <a:t> </a:t>
            </a:r>
            <a:r>
              <a:rPr lang="en-US" sz="1600" dirty="0" err="1">
                <a:solidFill>
                  <a:schemeClr val="tx1"/>
                </a:solidFill>
              </a:rPr>
              <a:t>următoarele</a:t>
            </a:r>
            <a:r>
              <a:rPr lang="en-US" sz="1600" dirty="0">
                <a:solidFill>
                  <a:schemeClr val="tx1"/>
                </a:solidFill>
              </a:rPr>
              <a:t> </a:t>
            </a:r>
            <a:r>
              <a:rPr lang="en-US" sz="1600" dirty="0" err="1">
                <a:solidFill>
                  <a:schemeClr val="tx1"/>
                </a:solidFill>
              </a:rPr>
              <a:t>măsuri</a:t>
            </a:r>
            <a:r>
              <a:rPr lang="en-US" sz="1600" dirty="0">
                <a:solidFill>
                  <a:schemeClr val="tx1"/>
                </a:solidFill>
              </a:rPr>
              <a:t>:</a:t>
            </a:r>
            <a:br>
              <a:rPr lang="en-US" sz="1600" dirty="0">
                <a:solidFill>
                  <a:schemeClr val="tx1"/>
                </a:solidFill>
              </a:rPr>
            </a:br>
            <a:r>
              <a:rPr lang="en-US" sz="1600" dirty="0">
                <a:solidFill>
                  <a:schemeClr val="tx1"/>
                </a:solidFill>
              </a:rPr>
              <a:t>    a) nu se </a:t>
            </a:r>
            <a:r>
              <a:rPr lang="en-US" sz="1600" dirty="0" err="1">
                <a:solidFill>
                  <a:schemeClr val="tx1"/>
                </a:solidFill>
              </a:rPr>
              <a:t>permite</a:t>
            </a:r>
            <a:r>
              <a:rPr lang="en-US" sz="1600" dirty="0">
                <a:solidFill>
                  <a:schemeClr val="tx1"/>
                </a:solidFill>
              </a:rPr>
              <a:t> </a:t>
            </a:r>
            <a:r>
              <a:rPr lang="en-US" sz="1600" dirty="0" err="1">
                <a:solidFill>
                  <a:schemeClr val="tx1"/>
                </a:solidFill>
              </a:rPr>
              <a:t>defrişarea</a:t>
            </a:r>
            <a:r>
              <a:rPr lang="en-US" sz="1600" dirty="0">
                <a:solidFill>
                  <a:schemeClr val="tx1"/>
                </a:solidFill>
              </a:rPr>
              <a:t> </a:t>
            </a:r>
            <a:r>
              <a:rPr lang="en-US" sz="1600" dirty="0" err="1">
                <a:solidFill>
                  <a:schemeClr val="tx1"/>
                </a:solidFill>
              </a:rPr>
              <a:t>pădurii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locul</a:t>
            </a:r>
            <a:r>
              <a:rPr lang="en-US" sz="1600" dirty="0">
                <a:solidFill>
                  <a:schemeClr val="tx1"/>
                </a:solidFill>
              </a:rPr>
              <a:t> de </a:t>
            </a:r>
            <a:r>
              <a:rPr lang="en-US" sz="1600" dirty="0" err="1">
                <a:solidFill>
                  <a:schemeClr val="tx1"/>
                </a:solidFill>
              </a:rPr>
              <a:t>folosinţă</a:t>
            </a:r>
            <a:r>
              <a:rPr lang="en-US" sz="1600" dirty="0">
                <a:solidFill>
                  <a:schemeClr val="tx1"/>
                </a:solidFill>
              </a:rPr>
              <a:t> </a:t>
            </a:r>
            <a:r>
              <a:rPr lang="en-US" sz="1600" dirty="0" err="1">
                <a:solidFill>
                  <a:schemeClr val="tx1"/>
                </a:solidFill>
              </a:rPr>
              <a:t>principală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renovare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întărirea</a:t>
            </a:r>
            <a:r>
              <a:rPr lang="en-US" sz="1600" dirty="0">
                <a:solidFill>
                  <a:schemeClr val="tx1"/>
                </a:solidFill>
              </a:rPr>
              <a:t> </a:t>
            </a:r>
            <a:r>
              <a:rPr lang="en-US" sz="1600" dirty="0" err="1">
                <a:solidFill>
                  <a:schemeClr val="tx1"/>
                </a:solidFill>
              </a:rPr>
              <a:t>după</a:t>
            </a:r>
            <a:r>
              <a:rPr lang="en-US" sz="1600" dirty="0">
                <a:solidFill>
                  <a:schemeClr val="tx1"/>
                </a:solidFill>
              </a:rPr>
              <a:t> </a:t>
            </a:r>
            <a:r>
              <a:rPr lang="en-US" sz="1600" dirty="0" err="1">
                <a:solidFill>
                  <a:schemeClr val="tx1"/>
                </a:solidFill>
              </a:rPr>
              <a:t>companiile</a:t>
            </a:r>
            <a:r>
              <a:rPr lang="en-US" sz="1600" dirty="0">
                <a:solidFill>
                  <a:schemeClr val="tx1"/>
                </a:solidFill>
              </a:rPr>
              <a:t> </a:t>
            </a:r>
            <a:r>
              <a:rPr lang="en-US" sz="1600" dirty="0" err="1">
                <a:solidFill>
                  <a:schemeClr val="tx1"/>
                </a:solidFill>
              </a:rPr>
              <a:t>specializate</a:t>
            </a:r>
            <a:r>
              <a:rPr lang="en-US" sz="1600" dirty="0">
                <a:solidFill>
                  <a:schemeClr val="tx1"/>
                </a:solidFill>
              </a:rPr>
              <a:t> de </a:t>
            </a:r>
            <a:r>
              <a:rPr lang="en-US" sz="1600" dirty="0" err="1">
                <a:solidFill>
                  <a:schemeClr val="tx1"/>
                </a:solidFill>
              </a:rPr>
              <a:t>realizare</a:t>
            </a:r>
            <a:r>
              <a:rPr lang="en-US" sz="1600" dirty="0">
                <a:solidFill>
                  <a:schemeClr val="tx1"/>
                </a:solidFill>
              </a:rPr>
              <a:t> a </a:t>
            </a:r>
            <a:r>
              <a:rPr lang="en-US" sz="1600" dirty="0" err="1">
                <a:solidFill>
                  <a:schemeClr val="tx1"/>
                </a:solidFill>
              </a:rPr>
              <a:t>materialului</a:t>
            </a:r>
            <a:r>
              <a:rPr lang="en-US" sz="1600" dirty="0">
                <a:solidFill>
                  <a:schemeClr val="tx1"/>
                </a:solidFill>
              </a:rPr>
              <a:t> </a:t>
            </a:r>
            <a:r>
              <a:rPr lang="en-US" sz="1600" dirty="0" err="1">
                <a:solidFill>
                  <a:schemeClr val="tx1"/>
                </a:solidFill>
              </a:rPr>
              <a:t>lemnos</a:t>
            </a:r>
            <a:r>
              <a:rPr lang="en-US" sz="1600" dirty="0">
                <a:solidFill>
                  <a:schemeClr val="tx1"/>
                </a:solidFill>
              </a:rPr>
              <a:t> </a:t>
            </a:r>
            <a:r>
              <a:rPr lang="en-US" sz="1600" dirty="0" err="1">
                <a:solidFill>
                  <a:schemeClr val="tx1"/>
                </a:solidFill>
              </a:rPr>
              <a:t>defrişarea</a:t>
            </a:r>
            <a:r>
              <a:rPr lang="en-US" sz="1600" dirty="0">
                <a:solidFill>
                  <a:schemeClr val="tx1"/>
                </a:solidFill>
              </a:rPr>
              <a:t> de la </a:t>
            </a:r>
            <a:r>
              <a:rPr lang="en-US" sz="1600" dirty="0" err="1">
                <a:solidFill>
                  <a:schemeClr val="tx1"/>
                </a:solidFill>
              </a:rPr>
              <a:t>rădăcină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utilizarea</a:t>
            </a:r>
            <a:r>
              <a:rPr lang="en-US" sz="1600" dirty="0">
                <a:solidFill>
                  <a:schemeClr val="tx1"/>
                </a:solidFill>
              </a:rPr>
              <a:t> </a:t>
            </a:r>
            <a:r>
              <a:rPr lang="en-US" sz="1600" dirty="0" err="1">
                <a:solidFill>
                  <a:schemeClr val="tx1"/>
                </a:solidFill>
              </a:rPr>
              <a:t>ai</a:t>
            </a:r>
            <a:r>
              <a:rPr lang="en-US" sz="1600" dirty="0">
                <a:solidFill>
                  <a:schemeClr val="tx1"/>
                </a:solidFill>
              </a:rPr>
              <a:t> </a:t>
            </a:r>
            <a:r>
              <a:rPr lang="en-US" sz="1600" dirty="0" err="1">
                <a:solidFill>
                  <a:schemeClr val="tx1"/>
                </a:solidFill>
              </a:rPr>
              <a:t>fondurilor</a:t>
            </a:r>
            <a:r>
              <a:rPr lang="en-US" sz="1600" dirty="0">
                <a:solidFill>
                  <a:schemeClr val="tx1"/>
                </a:solidFill>
              </a:rPr>
              <a:t> de </a:t>
            </a:r>
            <a:r>
              <a:rPr lang="en-US" sz="1600" dirty="0" err="1">
                <a:solidFill>
                  <a:schemeClr val="tx1"/>
                </a:solidFill>
              </a:rPr>
              <a:t>defrişare</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termen</a:t>
            </a:r>
            <a:r>
              <a:rPr lang="en-US" sz="1600" dirty="0">
                <a:solidFill>
                  <a:schemeClr val="tx1"/>
                </a:solidFill>
              </a:rPr>
              <a:t> lung. Se </a:t>
            </a:r>
            <a:r>
              <a:rPr lang="en-US" sz="1600" dirty="0" err="1">
                <a:solidFill>
                  <a:schemeClr val="tx1"/>
                </a:solidFill>
              </a:rPr>
              <a:t>permite</a:t>
            </a:r>
            <a:r>
              <a:rPr lang="en-US" sz="1600" dirty="0">
                <a:solidFill>
                  <a:schemeClr val="tx1"/>
                </a:solidFill>
              </a:rPr>
              <a:t> </a:t>
            </a:r>
            <a:r>
              <a:rPr lang="en-US" sz="1600" dirty="0" err="1">
                <a:solidFill>
                  <a:schemeClr val="tx1"/>
                </a:solidFill>
              </a:rPr>
              <a:t>numai</a:t>
            </a:r>
            <a:r>
              <a:rPr lang="en-US" sz="1600" dirty="0">
                <a:solidFill>
                  <a:schemeClr val="tx1"/>
                </a:solidFill>
              </a:rPr>
              <a:t> </a:t>
            </a:r>
            <a:r>
              <a:rPr lang="en-US" sz="1600" dirty="0" err="1">
                <a:solidFill>
                  <a:schemeClr val="tx1"/>
                </a:solidFill>
              </a:rPr>
              <a:t>efectuarea</a:t>
            </a:r>
            <a:r>
              <a:rPr lang="en-US" sz="1600" dirty="0">
                <a:solidFill>
                  <a:schemeClr val="tx1"/>
                </a:solidFill>
              </a:rPr>
              <a:t> </a:t>
            </a:r>
            <a:r>
              <a:rPr lang="en-US" sz="1600" dirty="0" err="1">
                <a:solidFill>
                  <a:schemeClr val="tx1"/>
                </a:solidFill>
              </a:rPr>
              <a:t>defrişărilor</a:t>
            </a:r>
            <a:r>
              <a:rPr lang="en-US" sz="1600" dirty="0">
                <a:solidFill>
                  <a:schemeClr val="tx1"/>
                </a:solidFill>
              </a:rPr>
              <a:t> </a:t>
            </a:r>
            <a:r>
              <a:rPr lang="en-US" sz="1600" dirty="0" err="1">
                <a:solidFill>
                  <a:schemeClr val="tx1"/>
                </a:solidFill>
              </a:rPr>
              <a:t>sanitare</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îngrijire</a:t>
            </a:r>
            <a:r>
              <a:rPr lang="en-US" sz="1600" dirty="0">
                <a:solidFill>
                  <a:schemeClr val="tx1"/>
                </a:solidFill>
              </a:rPr>
              <a:t> a </a:t>
            </a:r>
            <a:r>
              <a:rPr lang="en-US" sz="1600" dirty="0" err="1">
                <a:solidFill>
                  <a:schemeClr val="tx1"/>
                </a:solidFill>
              </a:rPr>
              <a:t>pădurilor</a:t>
            </a:r>
            <a:r>
              <a:rPr lang="en-US" sz="1600" dirty="0">
                <a:solidFill>
                  <a:schemeClr val="tx1"/>
                </a:solidFill>
              </a:rPr>
              <a:t>;</a:t>
            </a:r>
            <a:br>
              <a:rPr lang="en-US" sz="1600" dirty="0">
                <a:solidFill>
                  <a:schemeClr val="tx1"/>
                </a:solidFill>
              </a:rPr>
            </a:br>
            <a:r>
              <a:rPr lang="en-US" sz="1600" dirty="0">
                <a:solidFill>
                  <a:schemeClr val="tx1"/>
                </a:solidFill>
              </a:rPr>
              <a:t>    b) se </a:t>
            </a:r>
            <a:r>
              <a:rPr lang="en-US" sz="1600" dirty="0" err="1">
                <a:solidFill>
                  <a:schemeClr val="tx1"/>
                </a:solidFill>
              </a:rPr>
              <a:t>interzice</a:t>
            </a:r>
            <a:r>
              <a:rPr lang="en-US" sz="1600" dirty="0">
                <a:solidFill>
                  <a:schemeClr val="tx1"/>
                </a:solidFill>
              </a:rPr>
              <a:t> </a:t>
            </a:r>
            <a:r>
              <a:rPr lang="en-US" sz="1600" dirty="0" err="1">
                <a:solidFill>
                  <a:schemeClr val="tx1"/>
                </a:solidFill>
              </a:rPr>
              <a:t>amplasarea</a:t>
            </a:r>
            <a:r>
              <a:rPr lang="en-US" sz="1600" dirty="0">
                <a:solidFill>
                  <a:schemeClr val="tx1"/>
                </a:solidFill>
              </a:rPr>
              <a:t> </a:t>
            </a:r>
            <a:r>
              <a:rPr lang="en-US" sz="1600" dirty="0" err="1">
                <a:solidFill>
                  <a:schemeClr val="tx1"/>
                </a:solidFill>
              </a:rPr>
              <a:t>fermelor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locurilor</a:t>
            </a:r>
            <a:r>
              <a:rPr lang="en-US" sz="1600" dirty="0">
                <a:solidFill>
                  <a:schemeClr val="tx1"/>
                </a:solidFill>
              </a:rPr>
              <a:t> de </a:t>
            </a:r>
            <a:r>
              <a:rPr lang="en-US" sz="1600" dirty="0" err="1">
                <a:solidFill>
                  <a:schemeClr val="tx1"/>
                </a:solidFill>
              </a:rPr>
              <a:t>păşunat</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orice</a:t>
            </a:r>
            <a:r>
              <a:rPr lang="en-US" sz="1600" dirty="0">
                <a:solidFill>
                  <a:schemeClr val="tx1"/>
                </a:solidFill>
              </a:rPr>
              <a:t> </a:t>
            </a:r>
            <a:r>
              <a:rPr lang="en-US" sz="1600" dirty="0" err="1">
                <a:solidFill>
                  <a:schemeClr val="tx1"/>
                </a:solidFill>
              </a:rPr>
              <a:t>altă</a:t>
            </a:r>
            <a:r>
              <a:rPr lang="en-US" sz="1600" dirty="0">
                <a:solidFill>
                  <a:schemeClr val="tx1"/>
                </a:solidFill>
              </a:rPr>
              <a:t> </a:t>
            </a:r>
            <a:r>
              <a:rPr lang="en-US" sz="1600" dirty="0" err="1">
                <a:solidFill>
                  <a:schemeClr val="tx1"/>
                </a:solidFill>
              </a:rPr>
              <a:t>utilizare</a:t>
            </a:r>
            <a:r>
              <a:rPr lang="en-US" sz="1600" dirty="0">
                <a:solidFill>
                  <a:schemeClr val="tx1"/>
                </a:solidFill>
              </a:rPr>
              <a:t> a </a:t>
            </a:r>
            <a:r>
              <a:rPr lang="en-US" sz="1600" dirty="0" err="1">
                <a:solidFill>
                  <a:schemeClr val="tx1"/>
                </a:solidFill>
              </a:rPr>
              <a:t>lacurilor</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terenurilor</a:t>
            </a:r>
            <a:r>
              <a:rPr lang="en-US" sz="1600" dirty="0">
                <a:solidFill>
                  <a:schemeClr val="tx1"/>
                </a:solidFill>
              </a:rPr>
              <a:t>, </a:t>
            </a:r>
            <a:r>
              <a:rPr lang="en-US" sz="1600" dirty="0" err="1">
                <a:solidFill>
                  <a:schemeClr val="tx1"/>
                </a:solidFill>
              </a:rPr>
              <a:t>terenurilor</a:t>
            </a:r>
            <a:r>
              <a:rPr lang="en-US" sz="1600" dirty="0">
                <a:solidFill>
                  <a:schemeClr val="tx1"/>
                </a:solidFill>
              </a:rPr>
              <a:t> </a:t>
            </a:r>
            <a:r>
              <a:rPr lang="en-US" sz="1600" dirty="0" err="1">
                <a:solidFill>
                  <a:schemeClr val="tx1"/>
                </a:solidFill>
              </a:rPr>
              <a:t>forestiere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bandă</a:t>
            </a:r>
            <a:r>
              <a:rPr lang="en-US" sz="1600" dirty="0">
                <a:solidFill>
                  <a:schemeClr val="tx1"/>
                </a:solidFill>
              </a:rPr>
              <a:t> de </a:t>
            </a:r>
            <a:r>
              <a:rPr lang="en-US" sz="1600" dirty="0" err="1">
                <a:solidFill>
                  <a:schemeClr val="tx1"/>
                </a:solidFill>
              </a:rPr>
              <a:t>coastă</a:t>
            </a:r>
            <a:r>
              <a:rPr lang="en-US" sz="1600" dirty="0">
                <a:solidFill>
                  <a:schemeClr val="tx1"/>
                </a:solidFill>
              </a:rPr>
              <a:t> cu o </a:t>
            </a:r>
            <a:r>
              <a:rPr lang="en-US" sz="1600" dirty="0" err="1">
                <a:solidFill>
                  <a:schemeClr val="tx1"/>
                </a:solidFill>
              </a:rPr>
              <a:t>lăţime</a:t>
            </a:r>
            <a:r>
              <a:rPr lang="en-US" sz="1600" dirty="0">
                <a:solidFill>
                  <a:schemeClr val="tx1"/>
                </a:solidFill>
              </a:rPr>
              <a:t> de </a:t>
            </a:r>
            <a:r>
              <a:rPr lang="en-US" sz="1600" dirty="0" err="1">
                <a:solidFill>
                  <a:schemeClr val="tx1"/>
                </a:solidFill>
              </a:rPr>
              <a:t>cel</a:t>
            </a:r>
            <a:r>
              <a:rPr lang="en-US" sz="1600" dirty="0">
                <a:solidFill>
                  <a:schemeClr val="tx1"/>
                </a:solidFill>
              </a:rPr>
              <a:t> </a:t>
            </a:r>
            <a:r>
              <a:rPr lang="en-US" sz="1600" dirty="0" err="1">
                <a:solidFill>
                  <a:schemeClr val="tx1"/>
                </a:solidFill>
              </a:rPr>
              <a:t>puţin</a:t>
            </a:r>
            <a:r>
              <a:rPr lang="en-US" sz="1600" dirty="0">
                <a:solidFill>
                  <a:schemeClr val="tx1"/>
                </a:solidFill>
              </a:rPr>
              <a:t> 500 m, care </a:t>
            </a:r>
            <a:r>
              <a:rPr lang="en-US" sz="1600" dirty="0" err="1">
                <a:solidFill>
                  <a:schemeClr val="tx1"/>
                </a:solidFill>
              </a:rPr>
              <a:t>poate</a:t>
            </a:r>
            <a:r>
              <a:rPr lang="en-US" sz="1600" dirty="0">
                <a:solidFill>
                  <a:schemeClr val="tx1"/>
                </a:solidFill>
              </a:rPr>
              <a:t> conduce la o </a:t>
            </a:r>
            <a:r>
              <a:rPr lang="en-US" sz="1600" dirty="0" err="1">
                <a:solidFill>
                  <a:schemeClr val="tx1"/>
                </a:solidFill>
              </a:rPr>
              <a:t>înrăutăţire</a:t>
            </a:r>
            <a:r>
              <a:rPr lang="en-US" sz="1600" dirty="0">
                <a:solidFill>
                  <a:schemeClr val="tx1"/>
                </a:solidFill>
              </a:rPr>
              <a:t> a </a:t>
            </a:r>
            <a:r>
              <a:rPr lang="en-US" sz="1600" dirty="0" err="1">
                <a:solidFill>
                  <a:schemeClr val="tx1"/>
                </a:solidFill>
              </a:rPr>
              <a:t>calităţii</a:t>
            </a:r>
            <a:r>
              <a:rPr lang="en-US" sz="1600" dirty="0">
                <a:solidFill>
                  <a:schemeClr val="tx1"/>
                </a:solidFill>
              </a:rPr>
              <a:t> </a:t>
            </a:r>
            <a:r>
              <a:rPr lang="en-US" sz="1600" dirty="0" err="1">
                <a:solidFill>
                  <a:schemeClr val="tx1"/>
                </a:solidFill>
              </a:rPr>
              <a:t>sau</a:t>
            </a:r>
            <a:r>
              <a:rPr lang="en-US" sz="1600" dirty="0">
                <a:solidFill>
                  <a:schemeClr val="tx1"/>
                </a:solidFill>
              </a:rPr>
              <a:t> la </a:t>
            </a:r>
            <a:r>
              <a:rPr lang="en-US" sz="1600" dirty="0" err="1">
                <a:solidFill>
                  <a:schemeClr val="tx1"/>
                </a:solidFill>
              </a:rPr>
              <a:t>reducerea</a:t>
            </a:r>
            <a:r>
              <a:rPr lang="en-US" sz="1600" dirty="0">
                <a:solidFill>
                  <a:schemeClr val="tx1"/>
                </a:solidFill>
              </a:rPr>
              <a:t> </a:t>
            </a:r>
            <a:r>
              <a:rPr lang="en-US" sz="1600" dirty="0" err="1">
                <a:solidFill>
                  <a:schemeClr val="tx1"/>
                </a:solidFill>
              </a:rPr>
              <a:t>cantităţii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sursa</a:t>
            </a:r>
            <a:r>
              <a:rPr lang="en-US" sz="1600" dirty="0">
                <a:solidFill>
                  <a:schemeClr val="tx1"/>
                </a:solidFill>
              </a:rPr>
              <a:t> de </a:t>
            </a:r>
            <a:r>
              <a:rPr lang="en-US" sz="1600" dirty="0" err="1">
                <a:solidFill>
                  <a:schemeClr val="tx1"/>
                </a:solidFill>
              </a:rPr>
              <a:t>alimentare</a:t>
            </a:r>
            <a:r>
              <a:rPr lang="en-US" sz="1600" dirty="0">
                <a:solidFill>
                  <a:schemeClr val="tx1"/>
                </a:solidFill>
              </a:rPr>
              <a:t> cu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c) se </a:t>
            </a:r>
            <a:r>
              <a:rPr lang="en-US" sz="1600" dirty="0" err="1">
                <a:solidFill>
                  <a:schemeClr val="tx1"/>
                </a:solidFill>
              </a:rPr>
              <a:t>permite</a:t>
            </a:r>
            <a:r>
              <a:rPr lang="en-US" sz="1600" dirty="0">
                <a:solidFill>
                  <a:schemeClr val="tx1"/>
                </a:solidFill>
              </a:rPr>
              <a:t> </a:t>
            </a:r>
            <a:r>
              <a:rPr lang="en-US" sz="1600" dirty="0" err="1">
                <a:solidFill>
                  <a:schemeClr val="tx1"/>
                </a:solidFill>
              </a:rPr>
              <a:t>utilizarea</a:t>
            </a:r>
            <a:r>
              <a:rPr lang="en-US" sz="1600" dirty="0">
                <a:solidFill>
                  <a:schemeClr val="tx1"/>
                </a:solidFill>
              </a:rPr>
              <a:t> </a:t>
            </a:r>
            <a:r>
              <a:rPr lang="en-US" sz="1600" dirty="0" err="1">
                <a:solidFill>
                  <a:schemeClr val="tx1"/>
                </a:solidFill>
              </a:rPr>
              <a:t>surselor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înot</a:t>
            </a:r>
            <a:r>
              <a:rPr lang="en-US" sz="1600" dirty="0">
                <a:solidFill>
                  <a:schemeClr val="tx1"/>
                </a:solidFill>
              </a:rPr>
              <a:t>, </a:t>
            </a:r>
            <a:r>
              <a:rPr lang="en-US" sz="1600" dirty="0" err="1">
                <a:solidFill>
                  <a:schemeClr val="tx1"/>
                </a:solidFill>
              </a:rPr>
              <a:t>turism</a:t>
            </a:r>
            <a:r>
              <a:rPr lang="en-US" sz="1600" dirty="0">
                <a:solidFill>
                  <a:schemeClr val="tx1"/>
                </a:solidFill>
              </a:rPr>
              <a:t>, </a:t>
            </a:r>
            <a:r>
              <a:rPr lang="en-US" sz="1600" dirty="0" err="1">
                <a:solidFill>
                  <a:schemeClr val="tx1"/>
                </a:solidFill>
              </a:rPr>
              <a:t>sporturi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pescuit</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zonele</a:t>
            </a:r>
            <a:r>
              <a:rPr lang="en-US" sz="1600" dirty="0">
                <a:solidFill>
                  <a:schemeClr val="tx1"/>
                </a:solidFill>
              </a:rPr>
              <a:t> </a:t>
            </a:r>
            <a:r>
              <a:rPr lang="en-US" sz="1600" dirty="0" err="1">
                <a:solidFill>
                  <a:schemeClr val="tx1"/>
                </a:solidFill>
              </a:rPr>
              <a:t>desemnate</a:t>
            </a:r>
            <a:r>
              <a:rPr lang="en-US" sz="1600" dirty="0">
                <a:solidFill>
                  <a:schemeClr val="tx1"/>
                </a:solidFill>
              </a:rPr>
              <a:t>, cu </a:t>
            </a:r>
            <a:r>
              <a:rPr lang="en-US" sz="1600" dirty="0" err="1">
                <a:solidFill>
                  <a:schemeClr val="tx1"/>
                </a:solidFill>
              </a:rPr>
              <a:t>condiţia</a:t>
            </a:r>
            <a:r>
              <a:rPr lang="en-US" sz="1600" dirty="0">
                <a:solidFill>
                  <a:schemeClr val="tx1"/>
                </a:solidFill>
              </a:rPr>
              <a:t> </a:t>
            </a:r>
            <a:r>
              <a:rPr lang="en-US" sz="1600" dirty="0" err="1">
                <a:solidFill>
                  <a:schemeClr val="tx1"/>
                </a:solidFill>
              </a:rPr>
              <a:t>respectării</a:t>
            </a:r>
            <a:r>
              <a:rPr lang="en-US" sz="1600" dirty="0">
                <a:solidFill>
                  <a:schemeClr val="tx1"/>
                </a:solidFill>
              </a:rPr>
              <a:t> </a:t>
            </a:r>
            <a:r>
              <a:rPr lang="en-US" sz="1600" dirty="0" err="1">
                <a:solidFill>
                  <a:schemeClr val="tx1"/>
                </a:solidFill>
              </a:rPr>
              <a:t>cerinţelor</a:t>
            </a:r>
            <a:r>
              <a:rPr lang="en-US" sz="1600" dirty="0">
                <a:solidFill>
                  <a:schemeClr val="tx1"/>
                </a:solidFill>
              </a:rPr>
              <a:t> </a:t>
            </a:r>
            <a:r>
              <a:rPr lang="en-US" sz="1600" dirty="0" err="1">
                <a:solidFill>
                  <a:schemeClr val="tx1"/>
                </a:solidFill>
              </a:rPr>
              <a:t>igienice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protecţia</a:t>
            </a:r>
            <a:r>
              <a:rPr lang="en-US" sz="1600" dirty="0">
                <a:solidFill>
                  <a:schemeClr val="tx1"/>
                </a:solidFill>
              </a:rPr>
              <a:t> </a:t>
            </a:r>
            <a:r>
              <a:rPr lang="en-US" sz="1600" dirty="0" err="1">
                <a:solidFill>
                  <a:schemeClr val="tx1"/>
                </a:solidFill>
              </a:rPr>
              <a:t>apelor</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cerinţelor</a:t>
            </a:r>
            <a:r>
              <a:rPr lang="en-US" sz="1600" dirty="0">
                <a:solidFill>
                  <a:schemeClr val="tx1"/>
                </a:solidFill>
              </a:rPr>
              <a:t> de </a:t>
            </a:r>
            <a:r>
              <a:rPr lang="en-US" sz="1600" dirty="0" err="1">
                <a:solidFill>
                  <a:schemeClr val="tx1"/>
                </a:solidFill>
              </a:rPr>
              <a:t>igienă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zonele</a:t>
            </a:r>
            <a:r>
              <a:rPr lang="en-US" sz="1600" dirty="0">
                <a:solidFill>
                  <a:schemeClr val="tx1"/>
                </a:solidFill>
              </a:rPr>
              <a:t> de </a:t>
            </a:r>
            <a:r>
              <a:rPr lang="en-US" sz="1600" dirty="0" err="1">
                <a:solidFill>
                  <a:schemeClr val="tx1"/>
                </a:solidFill>
              </a:rPr>
              <a:t>agrement</a:t>
            </a:r>
            <a:r>
              <a:rPr lang="en-US" sz="1600" dirty="0">
                <a:solidFill>
                  <a:schemeClr val="tx1"/>
                </a:solidFill>
              </a:rPr>
              <a:t> a </a:t>
            </a:r>
            <a:r>
              <a:rPr lang="en-US" sz="1600" dirty="0" err="1">
                <a:solidFill>
                  <a:schemeClr val="tx1"/>
                </a:solidFill>
              </a:rPr>
              <a:t>bazinelor</a:t>
            </a:r>
            <a:r>
              <a:rPr lang="en-US" sz="1600" dirty="0">
                <a:solidFill>
                  <a:schemeClr val="tx1"/>
                </a:solidFill>
              </a:rPr>
              <a:t> de </a:t>
            </a:r>
            <a:r>
              <a:rPr lang="en-US" sz="1600" dirty="0" err="1">
                <a:solidFill>
                  <a:schemeClr val="tx1"/>
                </a:solidFill>
              </a:rPr>
              <a:t>apă</a:t>
            </a:r>
            <a:r>
              <a:rPr lang="en-US" sz="1600" dirty="0">
                <a:solidFill>
                  <a:schemeClr val="tx1"/>
                </a:solidFill>
              </a:rPr>
              <a:t>;</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51722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1600" dirty="0">
                <a:solidFill>
                  <a:schemeClr val="tx1"/>
                </a:solidFill>
              </a:rPr>
              <a:t>  d) se </a:t>
            </a:r>
            <a:r>
              <a:rPr lang="en-US" sz="1600" dirty="0" err="1">
                <a:solidFill>
                  <a:schemeClr val="tx1"/>
                </a:solidFill>
              </a:rPr>
              <a:t>interzice</a:t>
            </a:r>
            <a:r>
              <a:rPr lang="en-US" sz="1600" dirty="0">
                <a:solidFill>
                  <a:schemeClr val="tx1"/>
                </a:solidFill>
              </a:rPr>
              <a:t> </a:t>
            </a:r>
            <a:r>
              <a:rPr lang="en-US" sz="1600" dirty="0" err="1">
                <a:solidFill>
                  <a:schemeClr val="tx1"/>
                </a:solidFill>
              </a:rPr>
              <a:t>deversarea</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uzate</a:t>
            </a:r>
            <a:r>
              <a:rPr lang="en-US" sz="1600" dirty="0">
                <a:solidFill>
                  <a:schemeClr val="tx1"/>
                </a:solidFill>
              </a:rPr>
              <a:t> </a:t>
            </a:r>
            <a:r>
              <a:rPr lang="en-US" sz="1600" dirty="0" err="1">
                <a:solidFill>
                  <a:schemeClr val="tx1"/>
                </a:solidFill>
              </a:rPr>
              <a:t>industriale</a:t>
            </a:r>
            <a:r>
              <a:rPr lang="en-US" sz="1600" dirty="0">
                <a:solidFill>
                  <a:schemeClr val="tx1"/>
                </a:solidFill>
              </a:rPr>
              <a:t>, </a:t>
            </a:r>
            <a:r>
              <a:rPr lang="en-US" sz="1600" dirty="0" err="1">
                <a:solidFill>
                  <a:schemeClr val="tx1"/>
                </a:solidFill>
              </a:rPr>
              <a:t>agricole</a:t>
            </a:r>
            <a:r>
              <a:rPr lang="en-US" sz="1600" dirty="0">
                <a:solidFill>
                  <a:schemeClr val="tx1"/>
                </a:solidFill>
              </a:rPr>
              <a:t>, urbane </a:t>
            </a:r>
            <a:r>
              <a:rPr lang="en-US" sz="1600" dirty="0" err="1">
                <a:solidFill>
                  <a:schemeClr val="tx1"/>
                </a:solidFill>
              </a:rPr>
              <a:t>şi</a:t>
            </a:r>
            <a:r>
              <a:rPr lang="en-US" sz="1600" dirty="0">
                <a:solidFill>
                  <a:schemeClr val="tx1"/>
                </a:solidFill>
              </a:rPr>
              <a:t> </a:t>
            </a:r>
            <a:r>
              <a:rPr lang="en-US" sz="1600" dirty="0" err="1">
                <a:solidFill>
                  <a:schemeClr val="tx1"/>
                </a:solidFill>
              </a:rPr>
              <a:t>pluviale</a:t>
            </a:r>
            <a:r>
              <a:rPr lang="en-US" sz="1600" dirty="0">
                <a:solidFill>
                  <a:schemeClr val="tx1"/>
                </a:solidFill>
              </a:rPr>
              <a:t>, </a:t>
            </a:r>
            <a:r>
              <a:rPr lang="en-US" sz="1600" dirty="0" err="1">
                <a:solidFill>
                  <a:schemeClr val="tx1"/>
                </a:solidFill>
              </a:rPr>
              <a:t>în</a:t>
            </a:r>
            <a:r>
              <a:rPr lang="en-US" sz="1600" dirty="0">
                <a:solidFill>
                  <a:schemeClr val="tx1"/>
                </a:solidFill>
              </a:rPr>
              <a:t> care </a:t>
            </a:r>
            <a:r>
              <a:rPr lang="en-US" sz="1600" dirty="0" err="1">
                <a:solidFill>
                  <a:schemeClr val="tx1"/>
                </a:solidFill>
              </a:rPr>
              <a:t>conţinutul</a:t>
            </a:r>
            <a:r>
              <a:rPr lang="en-US" sz="1600" dirty="0">
                <a:solidFill>
                  <a:schemeClr val="tx1"/>
                </a:solidFill>
              </a:rPr>
              <a:t> de </a:t>
            </a:r>
            <a:r>
              <a:rPr lang="en-US" sz="1600" dirty="0" err="1">
                <a:solidFill>
                  <a:schemeClr val="tx1"/>
                </a:solidFill>
              </a:rPr>
              <a:t>substanţe</a:t>
            </a:r>
            <a:r>
              <a:rPr lang="en-US" sz="1600" dirty="0">
                <a:solidFill>
                  <a:schemeClr val="tx1"/>
                </a:solidFill>
              </a:rPr>
              <a:t> </a:t>
            </a:r>
            <a:r>
              <a:rPr lang="en-US" sz="1600" dirty="0" err="1">
                <a:solidFill>
                  <a:schemeClr val="tx1"/>
                </a:solidFill>
              </a:rPr>
              <a:t>chimice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microorganisme</a:t>
            </a:r>
            <a:r>
              <a:rPr lang="en-US" sz="1600" dirty="0">
                <a:solidFill>
                  <a:schemeClr val="tx1"/>
                </a:solidFill>
              </a:rPr>
              <a:t> </a:t>
            </a:r>
            <a:r>
              <a:rPr lang="en-US" sz="1600" dirty="0" err="1">
                <a:solidFill>
                  <a:schemeClr val="tx1"/>
                </a:solidFill>
              </a:rPr>
              <a:t>depăşeşte</a:t>
            </a:r>
            <a:r>
              <a:rPr lang="en-US" sz="1600" dirty="0">
                <a:solidFill>
                  <a:schemeClr val="tx1"/>
                </a:solidFill>
              </a:rPr>
              <a:t> </a:t>
            </a:r>
            <a:r>
              <a:rPr lang="en-US" sz="1600" dirty="0" err="1">
                <a:solidFill>
                  <a:schemeClr val="tx1"/>
                </a:solidFill>
              </a:rPr>
              <a:t>normele</a:t>
            </a:r>
            <a:r>
              <a:rPr lang="en-US" sz="1600" dirty="0">
                <a:solidFill>
                  <a:schemeClr val="tx1"/>
                </a:solidFill>
              </a:rPr>
              <a:t> </a:t>
            </a:r>
            <a:r>
              <a:rPr lang="en-US" sz="1600" dirty="0" err="1">
                <a:solidFill>
                  <a:schemeClr val="tx1"/>
                </a:solidFill>
              </a:rPr>
              <a:t>sanitare</a:t>
            </a:r>
            <a:r>
              <a:rPr lang="en-US" sz="1600" dirty="0">
                <a:solidFill>
                  <a:schemeClr val="tx1"/>
                </a:solidFill>
              </a:rPr>
              <a:t> ale </a:t>
            </a:r>
            <a:r>
              <a:rPr lang="en-US" sz="1600" dirty="0" err="1">
                <a:solidFill>
                  <a:schemeClr val="tx1"/>
                </a:solidFill>
              </a:rPr>
              <a:t>calităţii</a:t>
            </a:r>
            <a:r>
              <a:rPr lang="en-US" sz="1600" dirty="0">
                <a:solidFill>
                  <a:schemeClr val="tx1"/>
                </a:solidFill>
              </a:rPr>
              <a:t> </a:t>
            </a:r>
            <a:r>
              <a:rPr lang="en-US" sz="1600" dirty="0" err="1">
                <a:solidFill>
                  <a:schemeClr val="tx1"/>
                </a:solidFill>
              </a:rPr>
              <a:t>apei</a:t>
            </a:r>
            <a:r>
              <a:rPr lang="en-US" sz="1600" dirty="0">
                <a:solidFill>
                  <a:schemeClr val="tx1"/>
                </a:solidFill>
              </a:rPr>
              <a:t>;</a:t>
            </a:r>
            <a:br>
              <a:rPr lang="en-US" sz="1600" dirty="0">
                <a:solidFill>
                  <a:schemeClr val="tx1"/>
                </a:solidFill>
              </a:rPr>
            </a:br>
            <a:r>
              <a:rPr lang="en-US" sz="1600" dirty="0">
                <a:solidFill>
                  <a:schemeClr val="tx1"/>
                </a:solidFill>
              </a:rPr>
              <a:t>    e) </a:t>
            </a:r>
            <a:r>
              <a:rPr lang="en-US" sz="1600" dirty="0" err="1">
                <a:solidFill>
                  <a:schemeClr val="tx1"/>
                </a:solidFill>
              </a:rPr>
              <a:t>perimetrul</a:t>
            </a:r>
            <a:r>
              <a:rPr lang="en-US" sz="1600" dirty="0">
                <a:solidFill>
                  <a:schemeClr val="tx1"/>
                </a:solidFill>
              </a:rPr>
              <a:t> II al </a:t>
            </a:r>
            <a:r>
              <a:rPr lang="en-US" sz="1600" dirty="0" err="1">
                <a:solidFill>
                  <a:schemeClr val="tx1"/>
                </a:solidFill>
              </a:rPr>
              <a:t>zonei</a:t>
            </a:r>
            <a:r>
              <a:rPr lang="en-US" sz="1600" dirty="0">
                <a:solidFill>
                  <a:schemeClr val="tx1"/>
                </a:solidFill>
              </a:rPr>
              <a:t> de </a:t>
            </a:r>
            <a:r>
              <a:rPr lang="en-US" sz="1600" dirty="0" err="1">
                <a:solidFill>
                  <a:schemeClr val="tx1"/>
                </a:solidFill>
              </a:rPr>
              <a:t>protecţie</a:t>
            </a:r>
            <a:r>
              <a:rPr lang="en-US" sz="1600" dirty="0">
                <a:solidFill>
                  <a:schemeClr val="tx1"/>
                </a:solidFill>
              </a:rPr>
              <a:t> </a:t>
            </a:r>
            <a:r>
              <a:rPr lang="en-US" sz="1600" dirty="0" err="1">
                <a:solidFill>
                  <a:schemeClr val="tx1"/>
                </a:solidFill>
              </a:rPr>
              <a:t>sanitară</a:t>
            </a:r>
            <a:r>
              <a:rPr lang="en-US" sz="1600" dirty="0">
                <a:solidFill>
                  <a:schemeClr val="tx1"/>
                </a:solidFill>
              </a:rPr>
              <a:t> la </a:t>
            </a:r>
            <a:r>
              <a:rPr lang="en-US" sz="1600" dirty="0" err="1">
                <a:solidFill>
                  <a:schemeClr val="tx1"/>
                </a:solidFill>
              </a:rPr>
              <a:t>intersecţia</a:t>
            </a:r>
            <a:r>
              <a:rPr lang="en-US" sz="1600" dirty="0">
                <a:solidFill>
                  <a:schemeClr val="tx1"/>
                </a:solidFill>
              </a:rPr>
              <a:t> de </a:t>
            </a:r>
            <a:r>
              <a:rPr lang="en-US" sz="1600" dirty="0" err="1">
                <a:solidFill>
                  <a:schemeClr val="tx1"/>
                </a:solidFill>
              </a:rPr>
              <a:t>drumuri</a:t>
            </a:r>
            <a:r>
              <a:rPr lang="en-US" sz="1600" dirty="0">
                <a:solidFill>
                  <a:schemeClr val="tx1"/>
                </a:solidFill>
              </a:rPr>
              <a:t>, </a:t>
            </a:r>
            <a:r>
              <a:rPr lang="en-US" sz="1600" dirty="0" err="1">
                <a:solidFill>
                  <a:schemeClr val="tx1"/>
                </a:solidFill>
              </a:rPr>
              <a:t>poteci</a:t>
            </a:r>
            <a:r>
              <a:rPr lang="en-US" sz="1600" dirty="0">
                <a:solidFill>
                  <a:schemeClr val="tx1"/>
                </a:solidFill>
              </a:rPr>
              <a:t> etc. </a:t>
            </a:r>
            <a:r>
              <a:rPr lang="en-US" sz="1600" dirty="0" err="1">
                <a:solidFill>
                  <a:schemeClr val="tx1"/>
                </a:solidFill>
              </a:rPr>
              <a:t>este</a:t>
            </a:r>
            <a:r>
              <a:rPr lang="en-US" sz="1600" dirty="0">
                <a:solidFill>
                  <a:schemeClr val="tx1"/>
                </a:solidFill>
              </a:rPr>
              <a:t> </a:t>
            </a:r>
            <a:r>
              <a:rPr lang="en-US" sz="1600" dirty="0" err="1">
                <a:solidFill>
                  <a:schemeClr val="tx1"/>
                </a:solidFill>
              </a:rPr>
              <a:t>delimitată</a:t>
            </a:r>
            <a:r>
              <a:rPr lang="en-US" sz="1600" dirty="0">
                <a:solidFill>
                  <a:schemeClr val="tx1"/>
                </a:solidFill>
              </a:rPr>
              <a:t> cu </a:t>
            </a:r>
            <a:r>
              <a:rPr lang="en-US" sz="1600" dirty="0" err="1">
                <a:solidFill>
                  <a:schemeClr val="tx1"/>
                </a:solidFill>
              </a:rPr>
              <a:t>coloane</a:t>
            </a:r>
            <a:r>
              <a:rPr lang="en-US" sz="1600" dirty="0">
                <a:solidFill>
                  <a:schemeClr val="tx1"/>
                </a:solidFill>
              </a:rPr>
              <a:t> cu </a:t>
            </a:r>
            <a:r>
              <a:rPr lang="en-US" sz="1600" dirty="0" err="1">
                <a:solidFill>
                  <a:schemeClr val="tx1"/>
                </a:solidFill>
              </a:rPr>
              <a:t>caractere</a:t>
            </a:r>
            <a:r>
              <a:rPr lang="en-US" sz="1600" dirty="0">
                <a:solidFill>
                  <a:schemeClr val="tx1"/>
                </a:solidFill>
              </a:rPr>
              <a:t> </a:t>
            </a:r>
            <a:r>
              <a:rPr lang="en-US" sz="1600" dirty="0" err="1">
                <a:solidFill>
                  <a:schemeClr val="tx1"/>
                </a:solidFill>
              </a:rPr>
              <a:t>speciale</a:t>
            </a:r>
            <a:r>
              <a:rPr lang="en-US" sz="1600" dirty="0">
                <a:solidFill>
                  <a:schemeClr val="tx1"/>
                </a:solidFill>
              </a:rPr>
              <a:t>.</a:t>
            </a:r>
            <a:br>
              <a:rPr lang="en-US" sz="1600" dirty="0">
                <a:solidFill>
                  <a:schemeClr val="tx1"/>
                </a:solidFill>
              </a:rPr>
            </a:br>
            <a:r>
              <a:rPr lang="en-US" sz="1600" dirty="0"/>
              <a:t/>
            </a:r>
            <a:br>
              <a:rPr lang="en-US" sz="1600" dirty="0"/>
            </a:br>
            <a:r>
              <a:rPr lang="en-US" sz="1600" dirty="0"/>
              <a:t/>
            </a:r>
            <a:br>
              <a:rPr lang="en-US" sz="1600" dirty="0"/>
            </a:br>
            <a:r>
              <a:rPr lang="ro-RO" sz="1600" dirty="0">
                <a:solidFill>
                  <a:schemeClr val="tx1"/>
                </a:solidFill>
              </a:rPr>
              <a:t>În anexă la regulament sunt stipulate </a:t>
            </a:r>
            <a:r>
              <a:rPr lang="en-US" sz="1600" b="1" dirty="0" err="1">
                <a:solidFill>
                  <a:schemeClr val="tx1"/>
                </a:solidFill>
              </a:rPr>
              <a:t>Cerinţe</a:t>
            </a:r>
            <a:r>
              <a:rPr lang="ro-RO" sz="1600" b="1" dirty="0">
                <a:solidFill>
                  <a:schemeClr val="tx1"/>
                </a:solidFill>
              </a:rPr>
              <a:t>le</a:t>
            </a:r>
            <a:r>
              <a:rPr lang="en-US" sz="1600" b="1" dirty="0">
                <a:solidFill>
                  <a:schemeClr val="tx1"/>
                </a:solidFill>
              </a:rPr>
              <a:t> </a:t>
            </a:r>
            <a:r>
              <a:rPr lang="en-US" sz="1600" b="1" dirty="0" err="1">
                <a:solidFill>
                  <a:schemeClr val="tx1"/>
                </a:solidFill>
              </a:rPr>
              <a:t>minime</a:t>
            </a:r>
            <a:r>
              <a:rPr lang="en-US" sz="1600" b="1" dirty="0">
                <a:solidFill>
                  <a:schemeClr val="tx1"/>
                </a:solidFill>
              </a:rPr>
              <a:t> </a:t>
            </a:r>
            <a:r>
              <a:rPr lang="en-US" sz="1600" b="1" dirty="0" err="1">
                <a:solidFill>
                  <a:schemeClr val="tx1"/>
                </a:solidFill>
              </a:rPr>
              <a:t>privind</a:t>
            </a:r>
            <a:r>
              <a:rPr lang="en-US" sz="1600" b="1" dirty="0">
                <a:solidFill>
                  <a:schemeClr val="tx1"/>
                </a:solidFill>
              </a:rPr>
              <a:t> </a:t>
            </a:r>
            <a:r>
              <a:rPr lang="en-US" sz="1600" b="1" dirty="0" err="1">
                <a:solidFill>
                  <a:schemeClr val="tx1"/>
                </a:solidFill>
              </a:rPr>
              <a:t>conţinutul</a:t>
            </a:r>
            <a:r>
              <a:rPr lang="en-US" sz="1600" b="1" dirty="0">
                <a:solidFill>
                  <a:schemeClr val="tx1"/>
                </a:solidFill>
              </a:rPr>
              <a:t> </a:t>
            </a:r>
            <a:r>
              <a:rPr lang="en-US" sz="1600" b="1" dirty="0" err="1">
                <a:solidFill>
                  <a:schemeClr val="tx1"/>
                </a:solidFill>
              </a:rPr>
              <a:t>proiectului</a:t>
            </a:r>
            <a:r>
              <a:rPr lang="en-US" sz="1600" b="1" dirty="0">
                <a:solidFill>
                  <a:schemeClr val="tx1"/>
                </a:solidFill>
              </a:rPr>
              <a:t> </a:t>
            </a:r>
            <a:br>
              <a:rPr lang="en-US" sz="1600" b="1" dirty="0">
                <a:solidFill>
                  <a:schemeClr val="tx1"/>
                </a:solidFill>
              </a:rPr>
            </a:br>
            <a:r>
              <a:rPr lang="en-US" sz="1600" b="1" dirty="0" err="1">
                <a:solidFill>
                  <a:schemeClr val="tx1"/>
                </a:solidFill>
              </a:rPr>
              <a:t>tehnic</a:t>
            </a:r>
            <a:r>
              <a:rPr lang="en-US" sz="1600" b="1" dirty="0">
                <a:solidFill>
                  <a:schemeClr val="tx1"/>
                </a:solidFill>
              </a:rPr>
              <a:t> </a:t>
            </a:r>
            <a:r>
              <a:rPr lang="en-US" sz="1600" b="1" dirty="0" err="1">
                <a:solidFill>
                  <a:schemeClr val="tx1"/>
                </a:solidFill>
              </a:rPr>
              <a:t>pentru</a:t>
            </a:r>
            <a:r>
              <a:rPr lang="en-US" sz="1600" b="1" dirty="0">
                <a:solidFill>
                  <a:schemeClr val="tx1"/>
                </a:solidFill>
              </a:rPr>
              <a:t> </a:t>
            </a:r>
            <a:r>
              <a:rPr lang="en-US" sz="1600" b="1" dirty="0" err="1">
                <a:solidFill>
                  <a:schemeClr val="tx1"/>
                </a:solidFill>
              </a:rPr>
              <a:t>delimitarea</a:t>
            </a:r>
            <a:r>
              <a:rPr lang="en-US" sz="1600" b="1" dirty="0">
                <a:solidFill>
                  <a:schemeClr val="tx1"/>
                </a:solidFill>
              </a:rPr>
              <a:t> </a:t>
            </a:r>
            <a:r>
              <a:rPr lang="en-US" sz="1600" b="1" dirty="0" err="1">
                <a:solidFill>
                  <a:schemeClr val="tx1"/>
                </a:solidFill>
              </a:rPr>
              <a:t>zonelor</a:t>
            </a:r>
            <a:r>
              <a:rPr lang="en-US" sz="1600" b="1" dirty="0">
                <a:solidFill>
                  <a:schemeClr val="tx1"/>
                </a:solidFill>
              </a:rPr>
              <a:t> de </a:t>
            </a:r>
            <a:r>
              <a:rPr lang="en-US" sz="1600" b="1" dirty="0" err="1">
                <a:solidFill>
                  <a:schemeClr val="tx1"/>
                </a:solidFill>
              </a:rPr>
              <a:t>protecţie</a:t>
            </a:r>
            <a:r>
              <a:rPr lang="en-US" sz="1600" b="1" dirty="0">
                <a:solidFill>
                  <a:schemeClr val="tx1"/>
                </a:solidFill>
              </a:rPr>
              <a:t> </a:t>
            </a:r>
            <a:r>
              <a:rPr lang="en-US" sz="1600" b="1" dirty="0" err="1">
                <a:solidFill>
                  <a:schemeClr val="tx1"/>
                </a:solidFill>
              </a:rPr>
              <a:t>sanitară</a:t>
            </a:r>
            <a:r>
              <a:rPr lang="en-US" sz="1600" b="1" dirty="0">
                <a:solidFill>
                  <a:schemeClr val="tx1"/>
                </a:solidFill>
              </a:rPr>
              <a:t> a </a:t>
            </a:r>
            <a:r>
              <a:rPr lang="en-US" sz="1600" b="1" dirty="0" err="1">
                <a:solidFill>
                  <a:schemeClr val="tx1"/>
                </a:solidFill>
              </a:rPr>
              <a:t>prizelor</a:t>
            </a:r>
            <a:r>
              <a:rPr lang="en-US" sz="1600" b="1" dirty="0">
                <a:solidFill>
                  <a:schemeClr val="tx1"/>
                </a:solidFill>
              </a:rPr>
              <a:t> de </a:t>
            </a:r>
            <a:r>
              <a:rPr lang="en-US" sz="1600" b="1" dirty="0" err="1">
                <a:solidFill>
                  <a:schemeClr val="tx1"/>
                </a:solidFill>
              </a:rPr>
              <a:t>apă</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2878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1600" dirty="0">
                <a:solidFill>
                  <a:schemeClr val="tx1"/>
                </a:solidFill>
              </a:rPr>
              <a:t> </a:t>
            </a:r>
            <a:endParaRPr lang="ro-RO" sz="1600" b="1" dirty="0">
              <a:solidFill>
                <a:schemeClr val="tx1"/>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61257" y="1591294"/>
            <a:ext cx="8573985" cy="5058888"/>
          </a:xfrm>
        </p:spPr>
        <p:txBody>
          <a:bodyPr/>
          <a:lstStyle/>
          <a:p>
            <a:pPr marL="36000" indent="0">
              <a:spcBef>
                <a:spcPts val="0"/>
              </a:spcBef>
              <a:spcAft>
                <a:spcPts val="0"/>
              </a:spcAft>
              <a:buNone/>
            </a:pPr>
            <a:r>
              <a:rPr lang="vi-VN" b="1" dirty="0">
                <a:solidFill>
                  <a:srgbClr val="1E26C4"/>
                </a:solidFill>
              </a:rPr>
              <a:t>Regulamentului sanitar privind</a:t>
            </a:r>
            <a:r>
              <a:rPr lang="ru-RU" b="1" dirty="0">
                <a:solidFill>
                  <a:srgbClr val="1E26C4"/>
                </a:solidFill>
              </a:rPr>
              <a:t> </a:t>
            </a:r>
            <a:r>
              <a:rPr lang="vi-VN" b="1" dirty="0">
                <a:solidFill>
                  <a:srgbClr val="1E26C4"/>
                </a:solidFill>
              </a:rPr>
              <a:t>sistemele mici de alimentare cu apă potabilă</a:t>
            </a:r>
            <a:r>
              <a:rPr lang="ru-RU" b="1" dirty="0">
                <a:solidFill>
                  <a:srgbClr val="1E26C4"/>
                </a:solidFill>
              </a:rPr>
              <a:t>, </a:t>
            </a:r>
            <a:r>
              <a:rPr lang="ru-RU" b="1" dirty="0" err="1">
                <a:solidFill>
                  <a:srgbClr val="1E26C4"/>
                </a:solidFill>
              </a:rPr>
              <a:t>aprobat</a:t>
            </a:r>
            <a:r>
              <a:rPr lang="ro-RO" b="1" dirty="0">
                <a:solidFill>
                  <a:srgbClr val="1E26C4"/>
                </a:solidFill>
              </a:rPr>
              <a:t>a prin HG Nr. 1466 din  30.12.2016</a:t>
            </a:r>
            <a:r>
              <a:rPr lang="ru-RU" b="1" dirty="0">
                <a:solidFill>
                  <a:srgbClr val="1E26C4"/>
                </a:solidFill>
              </a:rPr>
              <a:t> </a:t>
            </a:r>
            <a:endParaRPr lang="ro-RO" b="1" dirty="0">
              <a:solidFill>
                <a:srgbClr val="1E26C4"/>
              </a:solidFill>
            </a:endParaRPr>
          </a:p>
          <a:p>
            <a:pPr marL="36000" indent="0">
              <a:spcBef>
                <a:spcPts val="0"/>
              </a:spcBef>
              <a:spcAft>
                <a:spcPts val="0"/>
              </a:spcAft>
              <a:buNone/>
            </a:pPr>
            <a:r>
              <a:rPr lang="ro-RO" dirty="0">
                <a:hlinkClick r:id="rId2"/>
              </a:rPr>
              <a:t>http://lex.justice.md/index.php?action=view&amp;view=doc&amp;lang=1&amp;id=369026</a:t>
            </a:r>
            <a:endParaRPr lang="ro-RO" dirty="0"/>
          </a:p>
          <a:p>
            <a:pPr marL="36000" indent="0">
              <a:spcBef>
                <a:spcPts val="0"/>
              </a:spcBef>
              <a:spcAft>
                <a:spcPts val="0"/>
              </a:spcAft>
              <a:buNone/>
            </a:pPr>
            <a:endParaRPr lang="ro-RO" b="1" dirty="0">
              <a:solidFill>
                <a:srgbClr val="1E26C4"/>
              </a:solidFill>
            </a:endParaRPr>
          </a:p>
          <a:p>
            <a:pPr marL="0" indent="0">
              <a:spcBef>
                <a:spcPts val="0"/>
              </a:spcBef>
              <a:spcAft>
                <a:spcPts val="0"/>
              </a:spcAft>
              <a:buNone/>
            </a:pPr>
            <a:r>
              <a:rPr lang="vi-VN" dirty="0"/>
              <a:t>  </a:t>
            </a:r>
            <a:r>
              <a:rPr lang="vi-VN" dirty="0">
                <a:solidFill>
                  <a:schemeClr val="tx1"/>
                </a:solidFill>
              </a:rPr>
              <a:t>În temeiul art.10 alin.(3) din Legea nr. 10-XVI din 3 februarie 2009 privind supravegherea de stat a sănătăţii publice  (Monitorul Oficial al Republicii Moldova, 2009, nr.67, art.183), cu modificările şi completările ulterioare, Guvernul Hotărăşte:</a:t>
            </a:r>
            <a:br>
              <a:rPr lang="vi-VN" dirty="0">
                <a:solidFill>
                  <a:schemeClr val="tx1"/>
                </a:solidFill>
              </a:rPr>
            </a:br>
            <a:r>
              <a:rPr lang="vi-VN" dirty="0">
                <a:solidFill>
                  <a:schemeClr val="tx1"/>
                </a:solidFill>
              </a:rPr>
              <a:t>    1. Se aprobă  Regulamentul sanitar privind sistemele mici de alimentare cu apă potabilă (se anexează). </a:t>
            </a:r>
            <a:br>
              <a:rPr lang="vi-VN" dirty="0">
                <a:solidFill>
                  <a:schemeClr val="tx1"/>
                </a:solidFill>
              </a:rPr>
            </a:br>
            <a:r>
              <a:rPr lang="vi-VN" dirty="0">
                <a:solidFill>
                  <a:schemeClr val="tx1"/>
                </a:solidFill>
              </a:rPr>
              <a:t>    2. Controlul asupra executării prezentei hotărîri se pune în sarcina Ministerului Sănătății, Muncii și Protecției Sociale. </a:t>
            </a:r>
            <a:endParaRPr lang="ro-RO" dirty="0">
              <a:solidFill>
                <a:schemeClr val="tx1"/>
              </a:solidFill>
            </a:endParaRPr>
          </a:p>
          <a:p>
            <a:pPr marL="0" indent="0">
              <a:spcBef>
                <a:spcPts val="0"/>
              </a:spcBef>
              <a:spcAft>
                <a:spcPts val="0"/>
              </a:spcAft>
              <a:buNone/>
            </a:pPr>
            <a:r>
              <a:rPr lang="vi-VN" b="1" dirty="0">
                <a:solidFill>
                  <a:schemeClr val="tx1"/>
                </a:solidFill>
              </a:rPr>
              <a:t>I. Noţiuni generale şi domeniul de aplicare</a:t>
            </a:r>
            <a:endParaRPr lang="ro-RO" dirty="0">
              <a:solidFill>
                <a:schemeClr val="tx1"/>
              </a:solidFill>
            </a:endParaRPr>
          </a:p>
          <a:p>
            <a:pPr marL="0" indent="0">
              <a:spcBef>
                <a:spcPts val="0"/>
              </a:spcBef>
              <a:spcAft>
                <a:spcPts val="0"/>
              </a:spcAft>
              <a:buNone/>
            </a:pPr>
            <a:r>
              <a:rPr lang="vi-VN" dirty="0">
                <a:solidFill>
                  <a:schemeClr val="tx1"/>
                </a:solidFill>
              </a:rPr>
              <a:t> 1. Regulamentul sanitar privind sistemele mici de alimentare cu apă potabilă (în continuare – </a:t>
            </a:r>
            <a:r>
              <a:rPr lang="vi-VN" i="1" dirty="0">
                <a:solidFill>
                  <a:schemeClr val="tx1"/>
                </a:solidFill>
              </a:rPr>
              <a:t>Regulament</a:t>
            </a:r>
            <a:r>
              <a:rPr lang="vi-VN" dirty="0">
                <a:solidFill>
                  <a:schemeClr val="tx1"/>
                </a:solidFill>
              </a:rPr>
              <a:t>), este elaborat în baza Legii nr. 10-XVI din 3 februarie 2009 privind supravegherea de stat a sănătăţii publice, Legii nr.272-XIV din 10 februarie 1999 cu privire la apa potabilă şi în conformitate cu prevederile Normelor sanitare privind calitatea apei potabile, aprobate prin Hotărîrea Guvernului nr.934  din 15 august 2007.</a:t>
            </a:r>
            <a:endParaRPr lang="ru-RU" b="1"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28787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1600" dirty="0">
                <a:solidFill>
                  <a:schemeClr val="tx1"/>
                </a:solidFill>
              </a:rPr>
              <a:t> </a:t>
            </a:r>
            <a:endParaRPr lang="ro-RO" sz="1600" b="1" dirty="0">
              <a:solidFill>
                <a:schemeClr val="tx1"/>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85007" y="1567543"/>
            <a:ext cx="8526483" cy="4696457"/>
          </a:xfrm>
        </p:spPr>
        <p:txBody>
          <a:bodyPr/>
          <a:lstStyle/>
          <a:p>
            <a:pPr marL="0">
              <a:spcBef>
                <a:spcPts val="0"/>
              </a:spcBef>
              <a:spcAft>
                <a:spcPts val="0"/>
              </a:spcAft>
              <a:buNone/>
            </a:pPr>
            <a:r>
              <a:rPr lang="ro-RO" dirty="0">
                <a:solidFill>
                  <a:schemeClr val="tx1"/>
                </a:solidFill>
              </a:rPr>
              <a:t>    </a:t>
            </a:r>
            <a:r>
              <a:rPr lang="vi-VN" dirty="0">
                <a:solidFill>
                  <a:schemeClr val="tx1"/>
                </a:solidFill>
              </a:rPr>
              <a:t>2. Prezentul Regulament stabileşte cerinţe de sănătate publică faţă de calitatea apei, alegerea locului de amplasare, amenajare şi exploatare a instalaţiilor de captare, acumulare şi distribuire a apei, precum şi a teritoriului aferent.</a:t>
            </a:r>
            <a:br>
              <a:rPr lang="vi-VN" dirty="0">
                <a:solidFill>
                  <a:schemeClr val="tx1"/>
                </a:solidFill>
              </a:rPr>
            </a:br>
            <a:r>
              <a:rPr lang="vi-VN" dirty="0">
                <a:solidFill>
                  <a:schemeClr val="tx1"/>
                </a:solidFill>
              </a:rPr>
              <a:t>    3. Regulamentul are ca scop reglementarea asigurării alimentării cu apă potabilă sigură a populaţiei din comunităţile mici, prevenirii şi lichidării poluării posibile a sistemelor mici de alimentare cu apă potabilă.</a:t>
            </a:r>
            <a:br>
              <a:rPr lang="vi-VN" dirty="0">
                <a:solidFill>
                  <a:schemeClr val="tx1"/>
                </a:solidFill>
              </a:rPr>
            </a:br>
            <a:r>
              <a:rPr lang="vi-VN" dirty="0">
                <a:solidFill>
                  <a:schemeClr val="tx1"/>
                </a:solidFill>
              </a:rPr>
              <a:t>    4. </a:t>
            </a:r>
            <a:r>
              <a:rPr lang="vi-VN" b="1" u="sng" dirty="0">
                <a:solidFill>
                  <a:schemeClr val="tx1"/>
                </a:solidFill>
              </a:rPr>
              <a:t>Regulamentul se aplică sistemelor mici de alimentare cu apă potabilă, în stare funcţională sau proiectate, care furnizează mai puţin de 200 m</a:t>
            </a:r>
            <a:r>
              <a:rPr lang="vi-VN" b="1" u="sng" baseline="30000" dirty="0">
                <a:solidFill>
                  <a:schemeClr val="tx1"/>
                </a:solidFill>
              </a:rPr>
              <a:t>3</a:t>
            </a:r>
            <a:r>
              <a:rPr lang="vi-VN" b="1" u="sng" dirty="0">
                <a:solidFill>
                  <a:schemeClr val="tx1"/>
                </a:solidFill>
              </a:rPr>
              <a:t> în medie/zi sau care deservesc comunităţi mai mici de 2000 persoane şi servesc pentru satisfacerea cerinţelor populaţiei în apă potabilă şi menajeră. </a:t>
            </a:r>
            <a:r>
              <a:rPr lang="vi-VN" dirty="0">
                <a:solidFill>
                  <a:schemeClr val="tx1"/>
                </a:solidFill>
              </a:rPr>
              <a:t/>
            </a:r>
            <a:br>
              <a:rPr lang="vi-VN" dirty="0">
                <a:solidFill>
                  <a:schemeClr val="tx1"/>
                </a:solidFill>
              </a:rPr>
            </a:br>
            <a:r>
              <a:rPr lang="vi-VN" dirty="0">
                <a:solidFill>
                  <a:schemeClr val="tx1"/>
                </a:solidFill>
              </a:rPr>
              <a:t>    5. Regulamentul nu se aplică sistemelor publice de alimentare cu apă potabilă cu o capacitate mai mare de 200 m</a:t>
            </a:r>
            <a:r>
              <a:rPr lang="vi-VN" baseline="30000" dirty="0">
                <a:solidFill>
                  <a:schemeClr val="tx1"/>
                </a:solidFill>
              </a:rPr>
              <a:t>3</a:t>
            </a:r>
            <a:r>
              <a:rPr lang="vi-VN" dirty="0">
                <a:solidFill>
                  <a:schemeClr val="tx1"/>
                </a:solidFill>
              </a:rPr>
              <a:t>/zi sau care deservesc mai mult de 2000 persoane, care cad sub incidenţa Normelor sanitare privind calitatea apei potabile, aprobate prin Hotărîrea Guvernului nr.934 din 15 august 2007.</a:t>
            </a:r>
            <a:endParaRPr lang="ru-RU"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2878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51379"/>
            <a:ext cx="8839199" cy="4831308"/>
          </a:xfrm>
        </p:spPr>
        <p:txBody>
          <a:bodyPr/>
          <a:lstStyle/>
          <a:p>
            <a:r>
              <a:rPr lang="vi-VN" sz="1600" dirty="0"/>
              <a:t> </a:t>
            </a:r>
            <a:r>
              <a:rPr lang="vi-VN" sz="1600" dirty="0">
                <a:solidFill>
                  <a:schemeClr val="tx1"/>
                </a:solidFill>
              </a:rPr>
              <a:t> 6. Respectarea prezentului </a:t>
            </a:r>
            <a:r>
              <a:rPr lang="vi-VN" sz="1600" b="1" u="sng" dirty="0">
                <a:solidFill>
                  <a:schemeClr val="tx1"/>
                </a:solidFill>
              </a:rPr>
              <a:t>Regulament este obligatorie pentru toate organizaţiile şi persoanele care au în posesie sau sînt responsabile de gestionarea sistemelor mici de alimentare cu apă potabilă.</a:t>
            </a:r>
            <a:r>
              <a:rPr lang="ro-RO" sz="1600" b="1" u="sng" dirty="0">
                <a:solidFill>
                  <a:schemeClr val="tx1"/>
                </a:solidFill>
              </a:rPr>
              <a:t/>
            </a:r>
            <a:br>
              <a:rPr lang="ro-RO" sz="1600" b="1" u="sng" dirty="0">
                <a:solidFill>
                  <a:schemeClr val="tx1"/>
                </a:solidFill>
              </a:rPr>
            </a:br>
            <a:r>
              <a:rPr lang="vi-VN" sz="1600" dirty="0"/>
              <a:t> </a:t>
            </a:r>
            <a:r>
              <a:rPr lang="vi-VN" sz="1600" dirty="0">
                <a:solidFill>
                  <a:schemeClr val="tx1"/>
                </a:solidFill>
              </a:rPr>
              <a:t>7.  Controlul respectării îndeplinirii prezentului Regulament se efectuează de către Centrul Naţional de Sănătate Publică, în conformitate cu Legea nr.10-XVI din 3 februarie 2009 privind supravegherea de stat a sănătăţii publice.</a:t>
            </a:r>
            <a:r>
              <a:rPr lang="ro-RO" sz="1600" dirty="0">
                <a:solidFill>
                  <a:schemeClr val="tx1"/>
                </a:solidFill>
              </a:rPr>
              <a:t/>
            </a:r>
            <a:br>
              <a:rPr lang="ro-RO" sz="1600" dirty="0">
                <a:solidFill>
                  <a:schemeClr val="tx1"/>
                </a:solidFill>
              </a:rPr>
            </a:br>
            <a:r>
              <a:rPr lang="vi-VN" sz="1600" b="1" dirty="0">
                <a:solidFill>
                  <a:schemeClr val="tx1"/>
                </a:solidFill>
              </a:rPr>
              <a:t> II. Cerinţe sanitare privind selectarea terenului pentru amplasarea sistemelor mici de alimentare cu apă potabilă</a:t>
            </a:r>
            <a:r>
              <a:rPr lang="ro-RO" sz="1600" b="1" dirty="0">
                <a:solidFill>
                  <a:schemeClr val="tx1"/>
                </a:solidFill>
              </a:rPr>
              <a:t>. </a:t>
            </a:r>
            <a:r>
              <a:rPr lang="vi-VN" sz="1600" b="1" dirty="0">
                <a:solidFill>
                  <a:schemeClr val="tx1"/>
                </a:solidFill>
              </a:rPr>
              <a:t>Zonele de protecţie sanitară</a:t>
            </a:r>
            <a:r>
              <a:rPr lang="vi-VN" sz="1600" dirty="0">
                <a:solidFill>
                  <a:schemeClr val="tx1"/>
                </a:solidFill>
              </a:rPr>
              <a:t/>
            </a:r>
            <a:br>
              <a:rPr lang="vi-VN" sz="1600" dirty="0">
                <a:solidFill>
                  <a:schemeClr val="tx1"/>
                </a:solidFill>
              </a:rPr>
            </a:br>
            <a:r>
              <a:rPr lang="vi-VN" sz="1600" b="1" dirty="0"/>
              <a:t> </a:t>
            </a:r>
            <a:r>
              <a:rPr lang="vi-VN" sz="1600" b="1" dirty="0">
                <a:solidFill>
                  <a:schemeClr val="tx1"/>
                </a:solidFill>
              </a:rPr>
              <a:t>III. Cerinţe privind proiectarea sistemelor mici</a:t>
            </a:r>
            <a:r>
              <a:rPr lang="ro-RO" sz="1600" b="1" dirty="0">
                <a:solidFill>
                  <a:schemeClr val="tx1"/>
                </a:solidFill>
              </a:rPr>
              <a:t> </a:t>
            </a:r>
            <a:r>
              <a:rPr lang="vi-VN" sz="1600" b="1" dirty="0">
                <a:solidFill>
                  <a:schemeClr val="tx1"/>
                </a:solidFill>
              </a:rPr>
              <a:t>de alimentare cu apă potabilă</a:t>
            </a:r>
            <a:r>
              <a:rPr lang="ro-RO" sz="1600" b="1" dirty="0">
                <a:solidFill>
                  <a:schemeClr val="tx1"/>
                </a:solidFill>
              </a:rPr>
              <a:t/>
            </a:r>
            <a:br>
              <a:rPr lang="ro-RO" sz="1600" b="1" dirty="0">
                <a:solidFill>
                  <a:schemeClr val="tx1"/>
                </a:solidFill>
              </a:rPr>
            </a:br>
            <a:r>
              <a:rPr lang="vi-VN" sz="1600" b="1" dirty="0"/>
              <a:t> </a:t>
            </a:r>
            <a:r>
              <a:rPr lang="vi-VN" sz="1600" b="1" dirty="0">
                <a:solidFill>
                  <a:schemeClr val="tx1"/>
                </a:solidFill>
              </a:rPr>
              <a:t>IV. Cerinţe privind construcţia şi amenajarea</a:t>
            </a:r>
            <a:r>
              <a:rPr lang="ro-RO" sz="1600" b="1" dirty="0">
                <a:solidFill>
                  <a:schemeClr val="tx1"/>
                </a:solidFill>
              </a:rPr>
              <a:t> </a:t>
            </a:r>
            <a:r>
              <a:rPr lang="vi-VN" sz="1600" b="1" dirty="0">
                <a:solidFill>
                  <a:schemeClr val="tx1"/>
                </a:solidFill>
              </a:rPr>
              <a:t>fîntînilor şi izvoarelor de apă potabilă</a:t>
            </a:r>
            <a:r>
              <a:rPr lang="ro-RO" sz="1600" b="1" dirty="0">
                <a:solidFill>
                  <a:schemeClr val="tx1"/>
                </a:solidFill>
              </a:rPr>
              <a:t>.</a:t>
            </a:r>
            <a:r>
              <a:rPr lang="vi-VN" sz="1600" dirty="0">
                <a:solidFill>
                  <a:schemeClr val="tx1"/>
                </a:solidFill>
              </a:rPr>
              <a:t/>
            </a:r>
            <a:br>
              <a:rPr lang="vi-VN" sz="1600" dirty="0">
                <a:solidFill>
                  <a:schemeClr val="tx1"/>
                </a:solidFill>
              </a:rPr>
            </a:br>
            <a:r>
              <a:rPr lang="vi-VN" sz="1600" b="1" dirty="0">
                <a:solidFill>
                  <a:schemeClr val="tx1"/>
                </a:solidFill>
              </a:rPr>
              <a:t>Cerinţe sanitare la construcţia fîntînilor freatice</a:t>
            </a:r>
            <a:r>
              <a:rPr lang="ro-RO" sz="1600" b="1" dirty="0">
                <a:solidFill>
                  <a:schemeClr val="tx1"/>
                </a:solidFill>
              </a:rPr>
              <a:t/>
            </a:r>
            <a:br>
              <a:rPr lang="ro-RO" sz="1600" b="1" dirty="0">
                <a:solidFill>
                  <a:schemeClr val="tx1"/>
                </a:solidFill>
              </a:rPr>
            </a:br>
            <a:r>
              <a:rPr lang="ro-RO" sz="1600" b="1" dirty="0">
                <a:solidFill>
                  <a:schemeClr val="tx1"/>
                </a:solidFill>
              </a:rPr>
              <a:t> V. Dezinfecţia apei </a:t>
            </a:r>
            <a:br>
              <a:rPr lang="ro-RO" sz="1600" b="1" dirty="0">
                <a:solidFill>
                  <a:schemeClr val="tx1"/>
                </a:solidFill>
              </a:rPr>
            </a:br>
            <a:r>
              <a:rPr lang="vi-VN" sz="1600" b="1" dirty="0"/>
              <a:t> </a:t>
            </a:r>
            <a:r>
              <a:rPr lang="vi-VN" sz="1600" b="1" dirty="0">
                <a:solidFill>
                  <a:schemeClr val="tx1"/>
                </a:solidFill>
              </a:rPr>
              <a:t>VI. Norme de sănătate publică fată de calitatea apei din</a:t>
            </a:r>
            <a:br>
              <a:rPr lang="vi-VN" sz="1600" b="1" dirty="0">
                <a:solidFill>
                  <a:schemeClr val="tx1"/>
                </a:solidFill>
              </a:rPr>
            </a:br>
            <a:r>
              <a:rPr lang="vi-VN" sz="1600" b="1" dirty="0">
                <a:solidFill>
                  <a:schemeClr val="tx1"/>
                </a:solidFill>
              </a:rPr>
              <a:t>sistemele mici de alimentare cu apă potabilă</a:t>
            </a:r>
            <a:r>
              <a:rPr lang="vi-VN" sz="1600" dirty="0">
                <a:solidFill>
                  <a:schemeClr val="tx1"/>
                </a:solidFill>
              </a:rPr>
              <a:t/>
            </a:r>
            <a:br>
              <a:rPr lang="vi-VN" sz="1600" dirty="0">
                <a:solidFill>
                  <a:schemeClr val="tx1"/>
                </a:solidFill>
              </a:rPr>
            </a:br>
            <a:r>
              <a:rPr lang="vi-VN" sz="1600" dirty="0">
                <a:solidFill>
                  <a:schemeClr val="tx1"/>
                </a:solidFill>
              </a:rPr>
              <a:t/>
            </a:r>
            <a:br>
              <a:rPr lang="vi-VN" sz="1600" dirty="0">
                <a:solidFill>
                  <a:schemeClr val="tx1"/>
                </a:solidFill>
              </a:rPr>
            </a:br>
            <a:r>
              <a:rPr lang="vi-VN" sz="1600" dirty="0">
                <a:solidFill>
                  <a:schemeClr val="tx1"/>
                </a:solidFill>
              </a:rPr>
              <a:t> </a:t>
            </a:r>
            <a:br>
              <a:rPr lang="vi-VN" sz="1600" dirty="0">
                <a:solidFill>
                  <a:schemeClr val="tx1"/>
                </a:solidFill>
              </a:rPr>
            </a:br>
            <a:endParaRPr lang="ro-RO" sz="1600" b="1" u="sng"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graphicFrame>
        <p:nvGraphicFramePr>
          <p:cNvPr id="19" name="Содержимое 18"/>
          <p:cNvGraphicFramePr>
            <a:graphicFrameLocks noGrp="1"/>
          </p:cNvGraphicFramePr>
          <p:nvPr>
            <p:ph idx="1"/>
          </p:nvPr>
        </p:nvGraphicFramePr>
        <p:xfrm>
          <a:off x="937614" y="3396343"/>
          <a:ext cx="7054479" cy="3028210"/>
        </p:xfrm>
        <a:graphic>
          <a:graphicData uri="http://schemas.openxmlformats.org/drawingml/2006/table">
            <a:tbl>
              <a:tblPr firstRow="1" bandRow="1">
                <a:tableStyleId>{5C22544A-7EE6-4342-B048-85BDC9FD1C3A}</a:tableStyleId>
              </a:tblPr>
              <a:tblGrid>
                <a:gridCol w="2351493">
                  <a:extLst>
                    <a:ext uri="{9D8B030D-6E8A-4147-A177-3AD203B41FA5}">
                      <a16:colId xmlns:a16="http://schemas.microsoft.com/office/drawing/2014/main" val="20000"/>
                    </a:ext>
                  </a:extLst>
                </a:gridCol>
                <a:gridCol w="1731385">
                  <a:extLst>
                    <a:ext uri="{9D8B030D-6E8A-4147-A177-3AD203B41FA5}">
                      <a16:colId xmlns:a16="http://schemas.microsoft.com/office/drawing/2014/main" val="20001"/>
                    </a:ext>
                  </a:extLst>
                </a:gridCol>
                <a:gridCol w="2971601">
                  <a:extLst>
                    <a:ext uri="{9D8B030D-6E8A-4147-A177-3AD203B41FA5}">
                      <a16:colId xmlns:a16="http://schemas.microsoft.com/office/drawing/2014/main" val="20002"/>
                    </a:ext>
                  </a:extLst>
                </a:gridCol>
              </a:tblGrid>
              <a:tr h="302821">
                <a:tc>
                  <a:txBody>
                    <a:bodyPr/>
                    <a:lstStyle/>
                    <a:p>
                      <a:pPr algn="ctr"/>
                      <a:r>
                        <a:rPr lang="ro-RO" sz="1200" b="1" dirty="0">
                          <a:solidFill>
                            <a:srgbClr val="000000"/>
                          </a:solidFill>
                          <a:latin typeface="Times New Roman"/>
                        </a:rPr>
                        <a:t>Parametri</a:t>
                      </a:r>
                      <a:endParaRPr lang="ro-RO" sz="1200" dirty="0">
                        <a:solidFill>
                          <a:srgbClr val="000000"/>
                        </a:solidFill>
                        <a:latin typeface="Times New Roman"/>
                      </a:endParaRPr>
                    </a:p>
                  </a:txBody>
                  <a:tcPr marL="0" marR="0" marT="0" marB="0"/>
                </a:tc>
                <a:tc>
                  <a:txBody>
                    <a:bodyPr/>
                    <a:lstStyle/>
                    <a:p>
                      <a:pPr algn="ctr"/>
                      <a:r>
                        <a:rPr lang="vi-VN" sz="1200" b="1">
                          <a:solidFill>
                            <a:srgbClr val="000000"/>
                          </a:solidFill>
                          <a:latin typeface="Times New Roman"/>
                        </a:rPr>
                        <a:t>Unităţi de măsură</a:t>
                      </a:r>
                      <a:endParaRPr lang="vi-VN" sz="1200">
                        <a:solidFill>
                          <a:srgbClr val="000000"/>
                        </a:solidFill>
                        <a:latin typeface="Times New Roman"/>
                      </a:endParaRPr>
                    </a:p>
                  </a:txBody>
                  <a:tcPr marL="0" marR="0" marT="0" marB="0"/>
                </a:tc>
                <a:tc>
                  <a:txBody>
                    <a:bodyPr/>
                    <a:lstStyle/>
                    <a:p>
                      <a:pPr algn="ctr"/>
                      <a:r>
                        <a:rPr lang="ro-RO" sz="1200" b="1" dirty="0">
                          <a:solidFill>
                            <a:srgbClr val="000000"/>
                          </a:solidFill>
                          <a:latin typeface="Times New Roman"/>
                        </a:rPr>
                        <a:t>Valori admise</a:t>
                      </a:r>
                      <a:endParaRPr lang="ro-RO" sz="1200" dirty="0">
                        <a:solidFill>
                          <a:srgbClr val="000000"/>
                        </a:solidFill>
                        <a:latin typeface="Times New Roman"/>
                      </a:endParaRPr>
                    </a:p>
                  </a:txBody>
                  <a:tcPr marL="0" marR="0" marT="0" marB="0"/>
                </a:tc>
                <a:extLst>
                  <a:ext uri="{0D108BD9-81ED-4DB2-BD59-A6C34878D82A}">
                    <a16:rowId xmlns:a16="http://schemas.microsoft.com/office/drawing/2014/main" val="10000"/>
                  </a:ext>
                </a:extLst>
              </a:tr>
              <a:tr h="302821">
                <a:tc>
                  <a:txBody>
                    <a:bodyPr/>
                    <a:lstStyle/>
                    <a:p>
                      <a:r>
                        <a:rPr lang="ro-RO" sz="1200">
                          <a:solidFill>
                            <a:srgbClr val="000000"/>
                          </a:solidFill>
                          <a:latin typeface="Times New Roman"/>
                        </a:rPr>
                        <a:t>Amoniu</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a:solidFill>
                            <a:srgbClr val="000000"/>
                          </a:solidFill>
                          <a:latin typeface="Times New Roman"/>
                        </a:rPr>
                        <a:t>2</a:t>
                      </a:r>
                    </a:p>
                  </a:txBody>
                  <a:tcPr marL="0" marR="0" marT="0" marB="0"/>
                </a:tc>
                <a:extLst>
                  <a:ext uri="{0D108BD9-81ED-4DB2-BD59-A6C34878D82A}">
                    <a16:rowId xmlns:a16="http://schemas.microsoft.com/office/drawing/2014/main" val="10001"/>
                  </a:ext>
                </a:extLst>
              </a:tr>
              <a:tr h="302821">
                <a:tc>
                  <a:txBody>
                    <a:bodyPr/>
                    <a:lstStyle/>
                    <a:p>
                      <a:r>
                        <a:rPr lang="ro-RO" sz="1200">
                          <a:solidFill>
                            <a:srgbClr val="000000"/>
                          </a:solidFill>
                          <a:latin typeface="Times New Roman"/>
                        </a:rPr>
                        <a:t>Bor</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a:solidFill>
                            <a:srgbClr val="000000"/>
                          </a:solidFill>
                          <a:latin typeface="Times New Roman"/>
                        </a:rPr>
                        <a:t>1</a:t>
                      </a:r>
                    </a:p>
                  </a:txBody>
                  <a:tcPr marL="0" marR="0" marT="0" marB="0"/>
                </a:tc>
                <a:extLst>
                  <a:ext uri="{0D108BD9-81ED-4DB2-BD59-A6C34878D82A}">
                    <a16:rowId xmlns:a16="http://schemas.microsoft.com/office/drawing/2014/main" val="10002"/>
                  </a:ext>
                </a:extLst>
              </a:tr>
              <a:tr h="302821">
                <a:tc>
                  <a:txBody>
                    <a:bodyPr/>
                    <a:lstStyle/>
                    <a:p>
                      <a:r>
                        <a:rPr lang="ro-RO" sz="1200">
                          <a:solidFill>
                            <a:srgbClr val="000000"/>
                          </a:solidFill>
                          <a:latin typeface="Times New Roman"/>
                        </a:rPr>
                        <a:t>Cloruri</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a:solidFill>
                            <a:srgbClr val="000000"/>
                          </a:solidFill>
                          <a:latin typeface="Times New Roman"/>
                        </a:rPr>
                        <a:t>350</a:t>
                      </a:r>
                    </a:p>
                  </a:txBody>
                  <a:tcPr marL="0" marR="0" marT="0" marB="0"/>
                </a:tc>
                <a:extLst>
                  <a:ext uri="{0D108BD9-81ED-4DB2-BD59-A6C34878D82A}">
                    <a16:rowId xmlns:a16="http://schemas.microsoft.com/office/drawing/2014/main" val="10003"/>
                  </a:ext>
                </a:extLst>
              </a:tr>
              <a:tr h="302821">
                <a:tc>
                  <a:txBody>
                    <a:bodyPr/>
                    <a:lstStyle/>
                    <a:p>
                      <a:r>
                        <a:rPr lang="ro-RO" sz="1200">
                          <a:solidFill>
                            <a:srgbClr val="000000"/>
                          </a:solidFill>
                          <a:latin typeface="Times New Roman"/>
                        </a:rPr>
                        <a:t>Fier</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a:solidFill>
                            <a:srgbClr val="000000"/>
                          </a:solidFill>
                          <a:latin typeface="Times New Roman"/>
                        </a:rPr>
                        <a:t>1</a:t>
                      </a:r>
                    </a:p>
                  </a:txBody>
                  <a:tcPr marL="0" marR="0" marT="0" marB="0"/>
                </a:tc>
                <a:extLst>
                  <a:ext uri="{0D108BD9-81ED-4DB2-BD59-A6C34878D82A}">
                    <a16:rowId xmlns:a16="http://schemas.microsoft.com/office/drawing/2014/main" val="10004"/>
                  </a:ext>
                </a:extLst>
              </a:tr>
              <a:tr h="302821">
                <a:tc>
                  <a:txBody>
                    <a:bodyPr/>
                    <a:lstStyle/>
                    <a:p>
                      <a:r>
                        <a:rPr lang="ro-RO" sz="1200">
                          <a:solidFill>
                            <a:srgbClr val="000000"/>
                          </a:solidFill>
                          <a:latin typeface="Times New Roman"/>
                        </a:rPr>
                        <a:t>Hidrogen sulfurat</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a:solidFill>
                            <a:srgbClr val="000000"/>
                          </a:solidFill>
                          <a:latin typeface="Times New Roman"/>
                        </a:rPr>
                        <a:t>1</a:t>
                      </a:r>
                    </a:p>
                  </a:txBody>
                  <a:tcPr marL="0" marR="0" marT="0" marB="0"/>
                </a:tc>
                <a:extLst>
                  <a:ext uri="{0D108BD9-81ED-4DB2-BD59-A6C34878D82A}">
                    <a16:rowId xmlns:a16="http://schemas.microsoft.com/office/drawing/2014/main" val="10005"/>
                  </a:ext>
                </a:extLst>
              </a:tr>
              <a:tr h="302821">
                <a:tc>
                  <a:txBody>
                    <a:bodyPr/>
                    <a:lstStyle/>
                    <a:p>
                      <a:r>
                        <a:rPr lang="ro-RO" sz="1200">
                          <a:solidFill>
                            <a:srgbClr val="000000"/>
                          </a:solidFill>
                          <a:latin typeface="Times New Roman"/>
                        </a:rPr>
                        <a:t>Mangan</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a:solidFill>
                            <a:srgbClr val="000000"/>
                          </a:solidFill>
                          <a:latin typeface="Times New Roman"/>
                        </a:rPr>
                        <a:t>0,5</a:t>
                      </a:r>
                    </a:p>
                  </a:txBody>
                  <a:tcPr marL="0" marR="0" marT="0" marB="0"/>
                </a:tc>
                <a:extLst>
                  <a:ext uri="{0D108BD9-81ED-4DB2-BD59-A6C34878D82A}">
                    <a16:rowId xmlns:a16="http://schemas.microsoft.com/office/drawing/2014/main" val="10006"/>
                  </a:ext>
                </a:extLst>
              </a:tr>
              <a:tr h="302821">
                <a:tc>
                  <a:txBody>
                    <a:bodyPr/>
                    <a:lstStyle/>
                    <a:p>
                      <a:r>
                        <a:rPr lang="ro-RO" sz="1200">
                          <a:solidFill>
                            <a:srgbClr val="000000"/>
                          </a:solidFill>
                          <a:latin typeface="Times New Roman"/>
                        </a:rPr>
                        <a:t>Nitriţi</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a:solidFill>
                            <a:srgbClr val="000000"/>
                          </a:solidFill>
                          <a:latin typeface="Times New Roman"/>
                        </a:rPr>
                        <a:t>2</a:t>
                      </a:r>
                    </a:p>
                  </a:txBody>
                  <a:tcPr marL="0" marR="0" marT="0" marB="0"/>
                </a:tc>
                <a:extLst>
                  <a:ext uri="{0D108BD9-81ED-4DB2-BD59-A6C34878D82A}">
                    <a16:rowId xmlns:a16="http://schemas.microsoft.com/office/drawing/2014/main" val="10007"/>
                  </a:ext>
                </a:extLst>
              </a:tr>
              <a:tr h="302821">
                <a:tc>
                  <a:txBody>
                    <a:bodyPr/>
                    <a:lstStyle/>
                    <a:p>
                      <a:r>
                        <a:rPr lang="ro-RO" sz="1200">
                          <a:solidFill>
                            <a:srgbClr val="000000"/>
                          </a:solidFill>
                          <a:latin typeface="Times New Roman"/>
                        </a:rPr>
                        <a:t>Sulfaţi</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dirty="0">
                          <a:solidFill>
                            <a:srgbClr val="000000"/>
                          </a:solidFill>
                          <a:latin typeface="Times New Roman"/>
                        </a:rPr>
                        <a:t>500</a:t>
                      </a:r>
                    </a:p>
                  </a:txBody>
                  <a:tcPr marL="0" marR="0" marT="0" marB="0"/>
                </a:tc>
                <a:extLst>
                  <a:ext uri="{0D108BD9-81ED-4DB2-BD59-A6C34878D82A}">
                    <a16:rowId xmlns:a16="http://schemas.microsoft.com/office/drawing/2014/main" val="10008"/>
                  </a:ext>
                </a:extLst>
              </a:tr>
              <a:tr h="302821">
                <a:tc>
                  <a:txBody>
                    <a:bodyPr/>
                    <a:lstStyle/>
                    <a:p>
                      <a:r>
                        <a:rPr lang="ro-RO" sz="1200">
                          <a:solidFill>
                            <a:srgbClr val="000000"/>
                          </a:solidFill>
                          <a:latin typeface="Times New Roman"/>
                        </a:rPr>
                        <a:t>Turbiditate</a:t>
                      </a:r>
                    </a:p>
                  </a:txBody>
                  <a:tcPr marL="0" marR="0" marT="0" marB="0"/>
                </a:tc>
                <a:tc>
                  <a:txBody>
                    <a:bodyPr/>
                    <a:lstStyle/>
                    <a:p>
                      <a:pPr algn="ctr"/>
                      <a:r>
                        <a:rPr lang="ro-RO" sz="1200">
                          <a:solidFill>
                            <a:srgbClr val="000000"/>
                          </a:solidFill>
                          <a:latin typeface="Times New Roman"/>
                        </a:rPr>
                        <a:t>mg/l</a:t>
                      </a:r>
                    </a:p>
                  </a:txBody>
                  <a:tcPr marL="0" marR="0" marT="0" marB="0"/>
                </a:tc>
                <a:tc>
                  <a:txBody>
                    <a:bodyPr/>
                    <a:lstStyle/>
                    <a:p>
                      <a:pPr algn="ctr"/>
                      <a:r>
                        <a:rPr lang="ru-RU" sz="1200" dirty="0">
                          <a:solidFill>
                            <a:srgbClr val="000000"/>
                          </a:solidFill>
                          <a:latin typeface="Times New Roman"/>
                        </a:rPr>
                        <a:t>2</a:t>
                      </a:r>
                    </a:p>
                  </a:txBody>
                  <a:tcPr marL="0" marR="0" marT="0" marB="0"/>
                </a:tc>
                <a:extLst>
                  <a:ext uri="{0D108BD9-81ED-4DB2-BD59-A6C34878D82A}">
                    <a16:rowId xmlns:a16="http://schemas.microsoft.com/office/drawing/2014/main" val="10009"/>
                  </a:ext>
                </a:extLst>
              </a:tr>
            </a:tbl>
          </a:graphicData>
        </a:graphic>
      </p:graphicFrame>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0" name="Прямоугольник 19"/>
          <p:cNvSpPr/>
          <p:nvPr/>
        </p:nvSpPr>
        <p:spPr>
          <a:xfrm>
            <a:off x="463138" y="1729773"/>
            <a:ext cx="8253350" cy="2277547"/>
          </a:xfrm>
          <a:prstGeom prst="rect">
            <a:avLst/>
          </a:prstGeom>
        </p:spPr>
        <p:txBody>
          <a:bodyPr wrap="square">
            <a:spAutoFit/>
          </a:bodyPr>
          <a:lstStyle/>
          <a:p>
            <a:r>
              <a:rPr lang="vi-VN" sz="1600" dirty="0">
                <a:solidFill>
                  <a:schemeClr val="tx1"/>
                </a:solidFill>
              </a:rPr>
              <a:t>VI. Norme de sănătate publică fată de calitatea apei din</a:t>
            </a:r>
            <a:r>
              <a:rPr lang="ro-RO" sz="1600" dirty="0">
                <a:solidFill>
                  <a:schemeClr val="tx1"/>
                </a:solidFill>
              </a:rPr>
              <a:t> </a:t>
            </a:r>
            <a:r>
              <a:rPr lang="vi-VN" sz="1600" dirty="0">
                <a:solidFill>
                  <a:schemeClr val="tx1"/>
                </a:solidFill>
              </a:rPr>
              <a:t>sistemele mici de alimentare cu apă potabilă</a:t>
            </a:r>
            <a:endParaRPr lang="ro-RO" sz="1600" dirty="0">
              <a:solidFill>
                <a:schemeClr val="tx1"/>
              </a:solidFill>
            </a:endParaRPr>
          </a:p>
          <a:p>
            <a:r>
              <a:rPr lang="vi-VN" sz="1600" b="0" dirty="0">
                <a:solidFill>
                  <a:schemeClr val="tx1"/>
                </a:solidFill>
              </a:rPr>
              <a:t>   48. Calitatea apei potabile din sistemele mici de alimentare cu apă potabilă trebuie să corespundă Normelor sanitare privind calitatea apei potabile, aprobate prin Hotărîrea Guvernului  nr.934 din 15 august 2007, </a:t>
            </a:r>
            <a:r>
              <a:rPr lang="vi-VN" sz="1600" u="sng" dirty="0">
                <a:solidFill>
                  <a:schemeClr val="tx1"/>
                </a:solidFill>
              </a:rPr>
              <a:t>cu excepţia următorilor parametri pentru care se stabilesc valori admise, conform tabelului de mai jos. </a:t>
            </a:r>
            <a:endParaRPr lang="ro-RO" sz="1600" u="sng" dirty="0">
              <a:solidFill>
                <a:schemeClr val="tx1"/>
              </a:solidFill>
            </a:endParaRPr>
          </a:p>
          <a:p>
            <a:endParaRPr lang="ro-RO" sz="2400" dirty="0">
              <a:solidFill>
                <a:schemeClr val="tx1"/>
              </a:solidFill>
            </a:endParaRPr>
          </a:p>
          <a:p>
            <a:endParaRPr lang="ru-RU" dirty="0"/>
          </a:p>
        </p:txBody>
      </p:sp>
    </p:spTree>
    <p:extLst>
      <p:ext uri="{BB962C8B-B14F-4D97-AF65-F5344CB8AC3E}">
        <p14:creationId xmlns:p14="http://schemas.microsoft.com/office/powerpoint/2010/main" val="19970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49368"/>
            <a:ext cx="8839199" cy="4612107"/>
          </a:xfrm>
        </p:spPr>
        <p:txBody>
          <a:bodyPr/>
          <a:lstStyle/>
          <a:p>
            <a:r>
              <a:rPr lang="en-US" sz="1600" dirty="0"/>
              <a:t> </a:t>
            </a:r>
            <a:r>
              <a:rPr lang="en-US" sz="1600" i="1" dirty="0">
                <a:solidFill>
                  <a:schemeClr val="tx1"/>
                </a:solidFill>
              </a:rPr>
              <a:t> </a:t>
            </a:r>
            <a:r>
              <a:rPr lang="en-US" sz="1600" b="1" i="1" dirty="0">
                <a:solidFill>
                  <a:schemeClr val="tx1"/>
                </a:solidFill>
              </a:rPr>
              <a:t>2) </a:t>
            </a:r>
            <a:r>
              <a:rPr lang="en-US" sz="1600" b="1" i="1" dirty="0" err="1">
                <a:solidFill>
                  <a:schemeClr val="tx1"/>
                </a:solidFill>
              </a:rPr>
              <a:t>monitorizarea</a:t>
            </a:r>
            <a:r>
              <a:rPr lang="en-US" sz="1600" b="1" i="1" dirty="0">
                <a:solidFill>
                  <a:schemeClr val="tx1"/>
                </a:solidFill>
              </a:rPr>
              <a:t> </a:t>
            </a:r>
            <a:r>
              <a:rPr lang="en-US" sz="1600" b="1" i="1" dirty="0" err="1">
                <a:solidFill>
                  <a:schemeClr val="tx1"/>
                </a:solidFill>
              </a:rPr>
              <a:t>operaţională</a:t>
            </a:r>
            <a:r>
              <a:rPr lang="en-US" sz="1600" b="1" i="1" dirty="0">
                <a:solidFill>
                  <a:schemeClr val="tx1"/>
                </a:solidFill>
              </a:rPr>
              <a:t> (O) </a:t>
            </a:r>
            <a:r>
              <a:rPr lang="en-US" sz="1600" dirty="0">
                <a:solidFill>
                  <a:schemeClr val="tx1"/>
                </a:solidFill>
              </a:rPr>
              <a:t>– are ca </a:t>
            </a:r>
            <a:r>
              <a:rPr lang="en-US" sz="1600" dirty="0" err="1">
                <a:solidFill>
                  <a:schemeClr val="tx1"/>
                </a:solidFill>
              </a:rPr>
              <a:t>scop</a:t>
            </a:r>
            <a:r>
              <a:rPr lang="en-US" sz="1600" dirty="0">
                <a:solidFill>
                  <a:schemeClr val="tx1"/>
                </a:solidFill>
              </a:rPr>
              <a:t> </a:t>
            </a:r>
            <a:r>
              <a:rPr lang="en-US" sz="1600" dirty="0" err="1">
                <a:solidFill>
                  <a:schemeClr val="tx1"/>
                </a:solidFill>
              </a:rPr>
              <a:t>stabilirea</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acelor</a:t>
            </a:r>
            <a:r>
              <a:rPr lang="en-US" sz="1600" dirty="0">
                <a:solidFill>
                  <a:schemeClr val="tx1"/>
                </a:solidFill>
              </a:rPr>
              <a:t> </a:t>
            </a:r>
            <a:r>
              <a:rPr lang="en-US" sz="1600" dirty="0" err="1">
                <a:solidFill>
                  <a:schemeClr val="tx1"/>
                </a:solidFill>
              </a:rPr>
              <a:t>corpuri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identificate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urma</a:t>
            </a:r>
            <a:r>
              <a:rPr lang="en-US" sz="1600" dirty="0">
                <a:solidFill>
                  <a:schemeClr val="tx1"/>
                </a:solidFill>
              </a:rPr>
              <a:t> </a:t>
            </a:r>
            <a:r>
              <a:rPr lang="en-US" sz="1600" dirty="0" err="1">
                <a:solidFill>
                  <a:schemeClr val="tx1"/>
                </a:solidFill>
              </a:rPr>
              <a:t>monitoringului</a:t>
            </a:r>
            <a:r>
              <a:rPr lang="en-US" sz="1600" dirty="0">
                <a:solidFill>
                  <a:schemeClr val="tx1"/>
                </a:solidFill>
              </a:rPr>
              <a:t> de </a:t>
            </a:r>
            <a:r>
              <a:rPr lang="en-US" sz="1600" dirty="0" err="1">
                <a:solidFill>
                  <a:schemeClr val="tx1"/>
                </a:solidFill>
              </a:rPr>
              <a:t>supraveghere</a:t>
            </a:r>
            <a:r>
              <a:rPr lang="en-US" sz="1600" dirty="0">
                <a:solidFill>
                  <a:schemeClr val="tx1"/>
                </a:solidFill>
              </a:rPr>
              <a:t>, ca </a:t>
            </a:r>
            <a:r>
              <a:rPr lang="en-US" sz="1600" dirty="0" err="1">
                <a:solidFill>
                  <a:schemeClr val="tx1"/>
                </a:solidFill>
              </a:rPr>
              <a:t>prezentînd</a:t>
            </a:r>
            <a:r>
              <a:rPr lang="en-US" sz="1600" dirty="0">
                <a:solidFill>
                  <a:schemeClr val="tx1"/>
                </a:solidFill>
              </a:rPr>
              <a:t> </a:t>
            </a:r>
            <a:r>
              <a:rPr lang="en-US" sz="1600" dirty="0" err="1">
                <a:solidFill>
                  <a:schemeClr val="tx1"/>
                </a:solidFill>
              </a:rPr>
              <a:t>riscul</a:t>
            </a:r>
            <a:r>
              <a:rPr lang="en-US" sz="1600" dirty="0">
                <a:solidFill>
                  <a:schemeClr val="tx1"/>
                </a:solidFill>
              </a:rPr>
              <a:t> de a nu </a:t>
            </a:r>
            <a:r>
              <a:rPr lang="en-US" sz="1600" dirty="0" err="1">
                <a:solidFill>
                  <a:schemeClr val="tx1"/>
                </a:solidFill>
              </a:rPr>
              <a:t>îndeplini</a:t>
            </a:r>
            <a:r>
              <a:rPr lang="en-US" sz="1600" dirty="0">
                <a:solidFill>
                  <a:schemeClr val="tx1"/>
                </a:solidFill>
              </a:rPr>
              <a:t> </a:t>
            </a:r>
            <a:r>
              <a:rPr lang="en-US" sz="1600" dirty="0" err="1">
                <a:solidFill>
                  <a:schemeClr val="tx1"/>
                </a:solidFill>
              </a:rPr>
              <a:t>obiectivele</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pentru</a:t>
            </a:r>
            <a:r>
              <a:rPr lang="en-US" sz="1600" dirty="0">
                <a:solidFill>
                  <a:schemeClr val="tx1"/>
                </a:solidFill>
              </a:rPr>
              <a:t> ape,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evaluarea</a:t>
            </a:r>
            <a:r>
              <a:rPr lang="en-US" sz="1600" dirty="0">
                <a:solidFill>
                  <a:schemeClr val="tx1"/>
                </a:solidFill>
              </a:rPr>
              <a:t> </a:t>
            </a:r>
            <a:r>
              <a:rPr lang="en-US" sz="1600" dirty="0" err="1">
                <a:solidFill>
                  <a:schemeClr val="tx1"/>
                </a:solidFill>
              </a:rPr>
              <a:t>schimbărilor</a:t>
            </a:r>
            <a:r>
              <a:rPr lang="en-US" sz="1600" dirty="0">
                <a:solidFill>
                  <a:schemeClr val="tx1"/>
                </a:solidFill>
              </a:rPr>
              <a:t> </a:t>
            </a:r>
            <a:r>
              <a:rPr lang="en-US" sz="1600" dirty="0" err="1">
                <a:solidFill>
                  <a:schemeClr val="tx1"/>
                </a:solidFill>
              </a:rPr>
              <a:t>apărute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urma</a:t>
            </a:r>
            <a:r>
              <a:rPr lang="en-US" sz="1600" dirty="0">
                <a:solidFill>
                  <a:schemeClr val="tx1"/>
                </a:solidFill>
              </a:rPr>
              <a:t> </a:t>
            </a:r>
            <a:r>
              <a:rPr lang="en-US" sz="1600" dirty="0" err="1">
                <a:solidFill>
                  <a:schemeClr val="tx1"/>
                </a:solidFill>
              </a:rPr>
              <a:t>aplicării</a:t>
            </a:r>
            <a:r>
              <a:rPr lang="en-US" sz="1600" dirty="0">
                <a:solidFill>
                  <a:schemeClr val="tx1"/>
                </a:solidFill>
              </a:rPr>
              <a:t> </a:t>
            </a:r>
            <a:r>
              <a:rPr lang="en-US" sz="1600" dirty="0" err="1">
                <a:solidFill>
                  <a:schemeClr val="tx1"/>
                </a:solidFill>
              </a:rPr>
              <a:t>programului</a:t>
            </a:r>
            <a:r>
              <a:rPr lang="en-US" sz="1600" dirty="0">
                <a:solidFill>
                  <a:schemeClr val="tx1"/>
                </a:solidFill>
              </a:rPr>
              <a:t> de </a:t>
            </a:r>
            <a:r>
              <a:rPr lang="en-US" sz="1600" dirty="0" err="1">
                <a:solidFill>
                  <a:schemeClr val="tx1"/>
                </a:solidFill>
              </a:rPr>
              <a:t>măsuri</a:t>
            </a:r>
            <a:r>
              <a:rPr lang="en-US" sz="1600" dirty="0">
                <a:solidFill>
                  <a:schemeClr val="tx1"/>
                </a:solidFill>
              </a:rPr>
              <a:t>, </a:t>
            </a:r>
            <a:r>
              <a:rPr lang="en-US" sz="1600" dirty="0" err="1">
                <a:solidFill>
                  <a:schemeClr val="tx1"/>
                </a:solidFill>
              </a:rPr>
              <a:t>inclus</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planul</a:t>
            </a:r>
            <a:r>
              <a:rPr lang="en-US" sz="1600" dirty="0">
                <a:solidFill>
                  <a:schemeClr val="tx1"/>
                </a:solidFill>
              </a:rPr>
              <a:t> de </a:t>
            </a:r>
            <a:r>
              <a:rPr lang="en-US" sz="1600" dirty="0" err="1">
                <a:solidFill>
                  <a:schemeClr val="tx1"/>
                </a:solidFill>
              </a:rPr>
              <a:t>gestionare</a:t>
            </a:r>
            <a:r>
              <a:rPr lang="en-US" sz="1600" dirty="0">
                <a:solidFill>
                  <a:schemeClr val="tx1"/>
                </a:solidFill>
              </a:rPr>
              <a:t> a </a:t>
            </a:r>
            <a:r>
              <a:rPr lang="en-US" sz="1600" dirty="0" err="1">
                <a:solidFill>
                  <a:schemeClr val="tx1"/>
                </a:solidFill>
              </a:rPr>
              <a:t>bazinului</a:t>
            </a:r>
            <a:r>
              <a:rPr lang="en-US" sz="1600" dirty="0">
                <a:solidFill>
                  <a:schemeClr val="tx1"/>
                </a:solidFill>
              </a:rPr>
              <a:t> </a:t>
            </a:r>
            <a:r>
              <a:rPr lang="en-US" sz="1600" dirty="0" err="1">
                <a:solidFill>
                  <a:schemeClr val="tx1"/>
                </a:solidFill>
              </a:rPr>
              <a:t>hidrografic</a:t>
            </a:r>
            <a:r>
              <a:rPr lang="en-US" sz="1600" dirty="0">
                <a:solidFill>
                  <a:schemeClr val="tx1"/>
                </a:solidFill>
              </a:rPr>
              <a:t>;</a:t>
            </a:r>
            <a:r>
              <a:rPr lang="ro-RO" sz="1600" dirty="0">
                <a:solidFill>
                  <a:schemeClr val="tx1"/>
                </a:solidFill>
              </a:rPr>
              <a:t/>
            </a:r>
            <a:br>
              <a:rPr lang="ro-RO"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a:t>
            </a:r>
            <a:r>
              <a:rPr lang="en-US" sz="1600" b="1" i="1" dirty="0">
                <a:solidFill>
                  <a:schemeClr val="tx1"/>
                </a:solidFill>
              </a:rPr>
              <a:t>3) </a:t>
            </a:r>
            <a:r>
              <a:rPr lang="en-US" sz="1600" b="1" i="1" dirty="0" err="1">
                <a:solidFill>
                  <a:schemeClr val="tx1"/>
                </a:solidFill>
              </a:rPr>
              <a:t>monitorizarea</a:t>
            </a:r>
            <a:r>
              <a:rPr lang="en-US" sz="1600" b="1" i="1" dirty="0">
                <a:solidFill>
                  <a:schemeClr val="tx1"/>
                </a:solidFill>
              </a:rPr>
              <a:t> de </a:t>
            </a:r>
            <a:r>
              <a:rPr lang="en-US" sz="1600" b="1" i="1" dirty="0" err="1">
                <a:solidFill>
                  <a:schemeClr val="tx1"/>
                </a:solidFill>
              </a:rPr>
              <a:t>investigare</a:t>
            </a:r>
            <a:r>
              <a:rPr lang="en-US" sz="1600" b="1" i="1" dirty="0">
                <a:solidFill>
                  <a:schemeClr val="tx1"/>
                </a:solidFill>
              </a:rPr>
              <a:t> (I)</a:t>
            </a:r>
            <a:r>
              <a:rPr lang="en-US" sz="1600" b="1" dirty="0">
                <a:solidFill>
                  <a:schemeClr val="tx1"/>
                </a:solidFill>
              </a:rPr>
              <a:t> </a:t>
            </a:r>
            <a:r>
              <a:rPr lang="en-US" sz="1600" dirty="0">
                <a:solidFill>
                  <a:schemeClr val="tx1"/>
                </a:solidFill>
              </a:rPr>
              <a:t>– are ca </a:t>
            </a:r>
            <a:r>
              <a:rPr lang="en-US" sz="1600" dirty="0" err="1">
                <a:solidFill>
                  <a:schemeClr val="tx1"/>
                </a:solidFill>
              </a:rPr>
              <a:t>scop</a:t>
            </a:r>
            <a:r>
              <a:rPr lang="en-US" sz="1600" dirty="0">
                <a:solidFill>
                  <a:schemeClr val="tx1"/>
                </a:solidFill>
              </a:rPr>
              <a:t> </a:t>
            </a:r>
            <a:r>
              <a:rPr lang="en-US" sz="1600" dirty="0" err="1">
                <a:solidFill>
                  <a:schemeClr val="tx1"/>
                </a:solidFill>
              </a:rPr>
              <a:t>identificarea</a:t>
            </a:r>
            <a:r>
              <a:rPr lang="en-US" sz="1600" dirty="0">
                <a:solidFill>
                  <a:schemeClr val="tx1"/>
                </a:solidFill>
              </a:rPr>
              <a:t> </a:t>
            </a:r>
            <a:r>
              <a:rPr lang="en-US" sz="1600" dirty="0" err="1">
                <a:solidFill>
                  <a:schemeClr val="tx1"/>
                </a:solidFill>
              </a:rPr>
              <a:t>cauzelor</a:t>
            </a:r>
            <a:r>
              <a:rPr lang="en-US" sz="1600" dirty="0">
                <a:solidFill>
                  <a:schemeClr val="tx1"/>
                </a:solidFill>
              </a:rPr>
              <a:t> </a:t>
            </a:r>
            <a:r>
              <a:rPr lang="en-US" sz="1600" dirty="0" err="1">
                <a:solidFill>
                  <a:schemeClr val="tx1"/>
                </a:solidFill>
              </a:rPr>
              <a:t>depăşirilor</a:t>
            </a:r>
            <a:r>
              <a:rPr lang="en-US" sz="1600" dirty="0">
                <a:solidFill>
                  <a:schemeClr val="tx1"/>
                </a:solidFill>
              </a:rPr>
              <a:t> </a:t>
            </a:r>
            <a:r>
              <a:rPr lang="en-US" sz="1600" dirty="0" err="1">
                <a:solidFill>
                  <a:schemeClr val="tx1"/>
                </a:solidFill>
              </a:rPr>
              <a:t>limitelor</a:t>
            </a:r>
            <a:r>
              <a:rPr lang="en-US" sz="1600" dirty="0">
                <a:solidFill>
                  <a:schemeClr val="tx1"/>
                </a:solidFill>
              </a:rPr>
              <a:t> </a:t>
            </a:r>
            <a:r>
              <a:rPr lang="en-US" sz="1600" dirty="0" err="1">
                <a:solidFill>
                  <a:schemeClr val="tx1"/>
                </a:solidFill>
              </a:rPr>
              <a:t>cerinţelor</a:t>
            </a:r>
            <a:r>
              <a:rPr lang="en-US" sz="1600" dirty="0">
                <a:solidFill>
                  <a:schemeClr val="tx1"/>
                </a:solidFill>
              </a:rPr>
              <a:t> de </a:t>
            </a:r>
            <a:r>
              <a:rPr lang="en-US" sz="1600" dirty="0" err="1">
                <a:solidFill>
                  <a:schemeClr val="tx1"/>
                </a:solidFill>
              </a:rPr>
              <a:t>calitate</a:t>
            </a:r>
            <a:r>
              <a:rPr lang="en-US" sz="1600" dirty="0">
                <a:solidFill>
                  <a:schemeClr val="tx1"/>
                </a:solidFill>
              </a:rPr>
              <a:t> </a:t>
            </a:r>
            <a:r>
              <a:rPr lang="en-US" sz="1600" dirty="0" err="1">
                <a:solidFill>
                  <a:schemeClr val="tx1"/>
                </a:solidFill>
              </a:rPr>
              <a:t>pentru</a:t>
            </a:r>
            <a:r>
              <a:rPr lang="en-US" sz="1600" dirty="0">
                <a:solidFill>
                  <a:schemeClr val="tx1"/>
                </a:solidFill>
              </a:rPr>
              <a:t> ape, </a:t>
            </a:r>
            <a:r>
              <a:rPr lang="en-US" sz="1600" dirty="0" err="1">
                <a:solidFill>
                  <a:schemeClr val="tx1"/>
                </a:solidFill>
              </a:rPr>
              <a:t>pentru</a:t>
            </a:r>
            <a:r>
              <a:rPr lang="en-US" sz="1600" dirty="0">
                <a:solidFill>
                  <a:schemeClr val="tx1"/>
                </a:solidFill>
              </a:rPr>
              <a:t> </a:t>
            </a:r>
            <a:r>
              <a:rPr lang="en-US" sz="1600" dirty="0" err="1">
                <a:solidFill>
                  <a:schemeClr val="tx1"/>
                </a:solidFill>
              </a:rPr>
              <a:t>certificarea</a:t>
            </a:r>
            <a:r>
              <a:rPr lang="en-US" sz="1600" dirty="0">
                <a:solidFill>
                  <a:schemeClr val="tx1"/>
                </a:solidFill>
              </a:rPr>
              <a:t> </a:t>
            </a:r>
            <a:r>
              <a:rPr lang="en-US" sz="1600" dirty="0" err="1">
                <a:solidFill>
                  <a:schemeClr val="tx1"/>
                </a:solidFill>
              </a:rPr>
              <a:t>cauzelor</a:t>
            </a:r>
            <a:r>
              <a:rPr lang="en-US" sz="1600" dirty="0">
                <a:solidFill>
                  <a:schemeClr val="tx1"/>
                </a:solidFill>
              </a:rPr>
              <a:t> </a:t>
            </a:r>
            <a:r>
              <a:rPr lang="en-US" sz="1600" dirty="0" err="1">
                <a:solidFill>
                  <a:schemeClr val="tx1"/>
                </a:solidFill>
              </a:rPr>
              <a:t>pentru</a:t>
            </a:r>
            <a:r>
              <a:rPr lang="en-US" sz="1600" dirty="0">
                <a:solidFill>
                  <a:schemeClr val="tx1"/>
                </a:solidFill>
              </a:rPr>
              <a:t> care un </a:t>
            </a:r>
            <a:r>
              <a:rPr lang="en-US" sz="1600" dirty="0" err="1">
                <a:solidFill>
                  <a:schemeClr val="tx1"/>
                </a:solidFill>
              </a:rPr>
              <a:t>corp</a:t>
            </a:r>
            <a:r>
              <a:rPr lang="en-US" sz="1600" dirty="0">
                <a:solidFill>
                  <a:schemeClr val="tx1"/>
                </a:solidFill>
              </a:rPr>
              <a:t> de </a:t>
            </a:r>
            <a:r>
              <a:rPr lang="en-US" sz="1600" dirty="0" err="1">
                <a:solidFill>
                  <a:schemeClr val="tx1"/>
                </a:solidFill>
              </a:rPr>
              <a:t>apă</a:t>
            </a:r>
            <a:r>
              <a:rPr lang="en-US" sz="1600" dirty="0">
                <a:solidFill>
                  <a:schemeClr val="tx1"/>
                </a:solidFill>
              </a:rPr>
              <a:t> nu </a:t>
            </a:r>
            <a:r>
              <a:rPr lang="en-US" sz="1600" dirty="0" err="1">
                <a:solidFill>
                  <a:schemeClr val="tx1"/>
                </a:solidFill>
              </a:rPr>
              <a:t>poate</a:t>
            </a:r>
            <a:r>
              <a:rPr lang="en-US" sz="1600" dirty="0">
                <a:solidFill>
                  <a:schemeClr val="tx1"/>
                </a:solidFill>
              </a:rPr>
              <a:t> </a:t>
            </a:r>
            <a:r>
              <a:rPr lang="en-US" sz="1600" dirty="0" err="1">
                <a:solidFill>
                  <a:schemeClr val="tx1"/>
                </a:solidFill>
              </a:rPr>
              <a:t>atinge</a:t>
            </a:r>
            <a:r>
              <a:rPr lang="en-US" sz="1600" dirty="0">
                <a:solidFill>
                  <a:schemeClr val="tx1"/>
                </a:solidFill>
              </a:rPr>
              <a:t> </a:t>
            </a:r>
            <a:r>
              <a:rPr lang="en-US" sz="1600" dirty="0" err="1">
                <a:solidFill>
                  <a:schemeClr val="tx1"/>
                </a:solidFill>
              </a:rPr>
              <a:t>obiectivele</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acolo</a:t>
            </a:r>
            <a:r>
              <a:rPr lang="en-US" sz="1600" dirty="0">
                <a:solidFill>
                  <a:schemeClr val="tx1"/>
                </a:solidFill>
              </a:rPr>
              <a:t> </a:t>
            </a:r>
            <a:r>
              <a:rPr lang="en-US" sz="1600" dirty="0" err="1">
                <a:solidFill>
                  <a:schemeClr val="tx1"/>
                </a:solidFill>
              </a:rPr>
              <a:t>unde</a:t>
            </a:r>
            <a:r>
              <a:rPr lang="en-US" sz="1600" dirty="0">
                <a:solidFill>
                  <a:schemeClr val="tx1"/>
                </a:solidFill>
              </a:rPr>
              <a:t> </a:t>
            </a:r>
            <a:r>
              <a:rPr lang="en-US" sz="1600" dirty="0" err="1">
                <a:solidFill>
                  <a:schemeClr val="tx1"/>
                </a:solidFill>
              </a:rPr>
              <a:t>monitoringul</a:t>
            </a:r>
            <a:r>
              <a:rPr lang="en-US" sz="1600" dirty="0">
                <a:solidFill>
                  <a:schemeClr val="tx1"/>
                </a:solidFill>
              </a:rPr>
              <a:t> de </a:t>
            </a:r>
            <a:r>
              <a:rPr lang="en-US" sz="1600" dirty="0" err="1">
                <a:solidFill>
                  <a:schemeClr val="tx1"/>
                </a:solidFill>
              </a:rPr>
              <a:t>supraveghere</a:t>
            </a:r>
            <a:r>
              <a:rPr lang="en-US" sz="1600" dirty="0">
                <a:solidFill>
                  <a:schemeClr val="tx1"/>
                </a:solidFill>
              </a:rPr>
              <a:t> </a:t>
            </a:r>
            <a:r>
              <a:rPr lang="en-US" sz="1600" dirty="0" err="1">
                <a:solidFill>
                  <a:schemeClr val="tx1"/>
                </a:solidFill>
              </a:rPr>
              <a:t>arată</a:t>
            </a:r>
            <a:r>
              <a:rPr lang="en-US" sz="1600" dirty="0">
                <a:solidFill>
                  <a:schemeClr val="tx1"/>
                </a:solidFill>
              </a:rPr>
              <a:t> </a:t>
            </a:r>
            <a:r>
              <a:rPr lang="en-US" sz="1600" dirty="0" err="1">
                <a:solidFill>
                  <a:schemeClr val="tx1"/>
                </a:solidFill>
              </a:rPr>
              <a:t>că</a:t>
            </a:r>
            <a:r>
              <a:rPr lang="en-US" sz="1600" dirty="0">
                <a:solidFill>
                  <a:schemeClr val="tx1"/>
                </a:solidFill>
              </a:rPr>
              <a:t> </a:t>
            </a:r>
            <a:r>
              <a:rPr lang="en-US" sz="1600" dirty="0" err="1">
                <a:solidFill>
                  <a:schemeClr val="tx1"/>
                </a:solidFill>
              </a:rPr>
              <a:t>obiectivele</a:t>
            </a:r>
            <a:r>
              <a:rPr lang="en-US" sz="1600" dirty="0">
                <a:solidFill>
                  <a:schemeClr val="tx1"/>
                </a:solidFill>
              </a:rPr>
              <a:t> </a:t>
            </a:r>
            <a:r>
              <a:rPr lang="en-US" sz="1600" dirty="0" err="1">
                <a:solidFill>
                  <a:schemeClr val="tx1"/>
                </a:solidFill>
              </a:rPr>
              <a:t>stabilite</a:t>
            </a:r>
            <a:r>
              <a:rPr lang="en-US" sz="1600" dirty="0">
                <a:solidFill>
                  <a:schemeClr val="tx1"/>
                </a:solidFill>
              </a:rPr>
              <a:t> </a:t>
            </a:r>
            <a:r>
              <a:rPr lang="en-US" sz="1600" dirty="0" err="1">
                <a:solidFill>
                  <a:schemeClr val="tx1"/>
                </a:solidFill>
              </a:rPr>
              <a:t>pentru</a:t>
            </a:r>
            <a:r>
              <a:rPr lang="en-US" sz="1600" dirty="0">
                <a:solidFill>
                  <a:schemeClr val="tx1"/>
                </a:solidFill>
              </a:rPr>
              <a:t> un </a:t>
            </a:r>
            <a:r>
              <a:rPr lang="en-US" sz="1600" dirty="0" err="1">
                <a:solidFill>
                  <a:schemeClr val="tx1"/>
                </a:solidFill>
              </a:rPr>
              <a:t>corp</a:t>
            </a:r>
            <a:r>
              <a:rPr lang="en-US" sz="1600" dirty="0">
                <a:solidFill>
                  <a:schemeClr val="tx1"/>
                </a:solidFill>
              </a:rPr>
              <a:t> de </a:t>
            </a:r>
            <a:r>
              <a:rPr lang="en-US" sz="1600" dirty="0" err="1">
                <a:solidFill>
                  <a:schemeClr val="tx1"/>
                </a:solidFill>
              </a:rPr>
              <a:t>apă</a:t>
            </a:r>
            <a:r>
              <a:rPr lang="en-US" sz="1600" dirty="0">
                <a:solidFill>
                  <a:schemeClr val="tx1"/>
                </a:solidFill>
              </a:rPr>
              <a:t> nu se pot </a:t>
            </a:r>
            <a:r>
              <a:rPr lang="en-US" sz="1600" dirty="0" err="1">
                <a:solidFill>
                  <a:schemeClr val="tx1"/>
                </a:solidFill>
              </a:rPr>
              <a:t>realiza</a:t>
            </a:r>
            <a:r>
              <a:rPr lang="en-US" sz="1600" dirty="0">
                <a:solidFill>
                  <a:schemeClr val="tx1"/>
                </a:solidFill>
              </a:rPr>
              <a:t>, </a:t>
            </a:r>
            <a:r>
              <a:rPr lang="en-US" sz="1600" dirty="0" err="1">
                <a:solidFill>
                  <a:schemeClr val="tx1"/>
                </a:solidFill>
              </a:rPr>
              <a:t>iar</a:t>
            </a:r>
            <a:r>
              <a:rPr lang="en-US" sz="1600" dirty="0">
                <a:solidFill>
                  <a:schemeClr val="tx1"/>
                </a:solidFill>
              </a:rPr>
              <a:t> </a:t>
            </a:r>
            <a:r>
              <a:rPr lang="en-US" sz="1600" dirty="0" err="1">
                <a:solidFill>
                  <a:schemeClr val="tx1"/>
                </a:solidFill>
              </a:rPr>
              <a:t>monitoringul</a:t>
            </a:r>
            <a:r>
              <a:rPr lang="en-US" sz="1600" dirty="0">
                <a:solidFill>
                  <a:schemeClr val="tx1"/>
                </a:solidFill>
              </a:rPr>
              <a:t> </a:t>
            </a:r>
            <a:r>
              <a:rPr lang="en-US" sz="1600" dirty="0" err="1">
                <a:solidFill>
                  <a:schemeClr val="tx1"/>
                </a:solidFill>
              </a:rPr>
              <a:t>operaţional</a:t>
            </a:r>
            <a:r>
              <a:rPr lang="en-US" sz="1600" dirty="0">
                <a:solidFill>
                  <a:schemeClr val="tx1"/>
                </a:solidFill>
              </a:rPr>
              <a:t> nu a </a:t>
            </a:r>
            <a:r>
              <a:rPr lang="en-US" sz="1600" dirty="0" err="1">
                <a:solidFill>
                  <a:schemeClr val="tx1"/>
                </a:solidFill>
              </a:rPr>
              <a:t>fost</a:t>
            </a:r>
            <a:r>
              <a:rPr lang="en-US" sz="1600" dirty="0">
                <a:solidFill>
                  <a:schemeClr val="tx1"/>
                </a:solidFill>
              </a:rPr>
              <a:t> </a:t>
            </a:r>
            <a:r>
              <a:rPr lang="en-US" sz="1600" dirty="0" err="1">
                <a:solidFill>
                  <a:schemeClr val="tx1"/>
                </a:solidFill>
              </a:rPr>
              <a:t>încă</a:t>
            </a:r>
            <a:r>
              <a:rPr lang="en-US" sz="1600" dirty="0">
                <a:solidFill>
                  <a:schemeClr val="tx1"/>
                </a:solidFill>
              </a:rPr>
              <a:t> </a:t>
            </a:r>
            <a:r>
              <a:rPr lang="en-US" sz="1600" dirty="0" err="1">
                <a:solidFill>
                  <a:schemeClr val="tx1"/>
                </a:solidFill>
              </a:rPr>
              <a:t>stabilit</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pentru</a:t>
            </a:r>
            <a:r>
              <a:rPr lang="en-US" sz="1600" dirty="0">
                <a:solidFill>
                  <a:schemeClr val="tx1"/>
                </a:solidFill>
              </a:rPr>
              <a:t> a </a:t>
            </a:r>
            <a:r>
              <a:rPr lang="en-US" sz="1600" dirty="0" err="1">
                <a:solidFill>
                  <a:schemeClr val="tx1"/>
                </a:solidFill>
              </a:rPr>
              <a:t>identifica</a:t>
            </a:r>
            <a:r>
              <a:rPr lang="en-US" sz="1600" dirty="0">
                <a:solidFill>
                  <a:schemeClr val="tx1"/>
                </a:solidFill>
              </a:rPr>
              <a:t> </a:t>
            </a:r>
            <a:r>
              <a:rPr lang="en-US" sz="1600" dirty="0" err="1">
                <a:solidFill>
                  <a:schemeClr val="tx1"/>
                </a:solidFill>
              </a:rPr>
              <a:t>amploarea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impactul</a:t>
            </a:r>
            <a:r>
              <a:rPr lang="en-US" sz="1600" dirty="0">
                <a:solidFill>
                  <a:schemeClr val="tx1"/>
                </a:solidFill>
              </a:rPr>
              <a:t> </a:t>
            </a:r>
            <a:r>
              <a:rPr lang="en-US" sz="1600" dirty="0" err="1">
                <a:solidFill>
                  <a:schemeClr val="tx1"/>
                </a:solidFill>
              </a:rPr>
              <a:t>poluarilor</a:t>
            </a:r>
            <a:r>
              <a:rPr lang="en-US" sz="1600" dirty="0">
                <a:solidFill>
                  <a:schemeClr val="tx1"/>
                </a:solidFill>
              </a:rPr>
              <a:t> </a:t>
            </a:r>
            <a:r>
              <a:rPr lang="en-US" sz="1600" dirty="0" err="1">
                <a:solidFill>
                  <a:schemeClr val="tx1"/>
                </a:solidFill>
              </a:rPr>
              <a:t>accidentale</a:t>
            </a:r>
            <a:r>
              <a:rPr lang="en-US" sz="1600" dirty="0">
                <a:solidFill>
                  <a:schemeClr val="tx1"/>
                </a:solidFill>
              </a:rPr>
              <a:t>. </a:t>
            </a:r>
            <a:r>
              <a:rPr lang="en-US" sz="1600" dirty="0" err="1">
                <a:solidFill>
                  <a:schemeClr val="tx1"/>
                </a:solidFill>
              </a:rPr>
              <a:t>Acest</a:t>
            </a:r>
            <a:r>
              <a:rPr lang="en-US" sz="1600" dirty="0">
                <a:solidFill>
                  <a:schemeClr val="tx1"/>
                </a:solidFill>
              </a:rPr>
              <a:t> tip de </a:t>
            </a:r>
            <a:r>
              <a:rPr lang="en-US" sz="1600" dirty="0" err="1">
                <a:solidFill>
                  <a:schemeClr val="tx1"/>
                </a:solidFill>
              </a:rPr>
              <a:t>monitorizare</a:t>
            </a:r>
            <a:r>
              <a:rPr lang="en-US" sz="1600" dirty="0">
                <a:solidFill>
                  <a:schemeClr val="tx1"/>
                </a:solidFill>
              </a:rPr>
              <a:t> </a:t>
            </a:r>
            <a:r>
              <a:rPr lang="en-US" sz="1600" dirty="0" err="1">
                <a:solidFill>
                  <a:schemeClr val="tx1"/>
                </a:solidFill>
              </a:rPr>
              <a:t>furnizează</a:t>
            </a:r>
            <a:r>
              <a:rPr lang="en-US" sz="1600" dirty="0">
                <a:solidFill>
                  <a:schemeClr val="tx1"/>
                </a:solidFill>
              </a:rPr>
              <a:t> </a:t>
            </a:r>
            <a:r>
              <a:rPr lang="en-US" sz="1600" dirty="0" err="1">
                <a:solidFill>
                  <a:schemeClr val="tx1"/>
                </a:solidFill>
              </a:rPr>
              <a:t>informaţii</a:t>
            </a:r>
            <a:r>
              <a:rPr lang="en-US" sz="1600" dirty="0">
                <a:solidFill>
                  <a:schemeClr val="tx1"/>
                </a:solidFill>
              </a:rPr>
              <a:t> </a:t>
            </a:r>
            <a:r>
              <a:rPr lang="en-US" sz="1600" dirty="0" err="1">
                <a:solidFill>
                  <a:schemeClr val="tx1"/>
                </a:solidFill>
              </a:rPr>
              <a:t>necesare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întocmirea</a:t>
            </a:r>
            <a:r>
              <a:rPr lang="en-US" sz="1600" dirty="0">
                <a:solidFill>
                  <a:schemeClr val="tx1"/>
                </a:solidFill>
              </a:rPr>
              <a:t> </a:t>
            </a:r>
            <a:r>
              <a:rPr lang="en-US" sz="1600" dirty="0" err="1">
                <a:solidFill>
                  <a:schemeClr val="tx1"/>
                </a:solidFill>
              </a:rPr>
              <a:t>unui</a:t>
            </a:r>
            <a:r>
              <a:rPr lang="en-US" sz="1600" dirty="0">
                <a:solidFill>
                  <a:schemeClr val="tx1"/>
                </a:solidFill>
              </a:rPr>
              <a:t> program de </a:t>
            </a:r>
            <a:r>
              <a:rPr lang="en-US" sz="1600" dirty="0" err="1">
                <a:solidFill>
                  <a:schemeClr val="tx1"/>
                </a:solidFill>
              </a:rPr>
              <a:t>măsuri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vederea</a:t>
            </a:r>
            <a:r>
              <a:rPr lang="en-US" sz="1600" dirty="0">
                <a:solidFill>
                  <a:schemeClr val="tx1"/>
                </a:solidFill>
              </a:rPr>
              <a:t> </a:t>
            </a:r>
            <a:r>
              <a:rPr lang="en-US" sz="1600" dirty="0" err="1">
                <a:solidFill>
                  <a:schemeClr val="tx1"/>
                </a:solidFill>
              </a:rPr>
              <a:t>realizării</a:t>
            </a:r>
            <a:r>
              <a:rPr lang="en-US" sz="1600" dirty="0">
                <a:solidFill>
                  <a:schemeClr val="tx1"/>
                </a:solidFill>
              </a:rPr>
              <a:t> </a:t>
            </a:r>
            <a:r>
              <a:rPr lang="en-US" sz="1600" dirty="0" err="1">
                <a:solidFill>
                  <a:schemeClr val="tx1"/>
                </a:solidFill>
              </a:rPr>
              <a:t>obiectivelor</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şi</a:t>
            </a:r>
            <a:r>
              <a:rPr lang="en-US" sz="1600" dirty="0">
                <a:solidFill>
                  <a:schemeClr val="tx1"/>
                </a:solidFill>
              </a:rPr>
              <a:t> de </a:t>
            </a:r>
            <a:r>
              <a:rPr lang="en-US" sz="1600" dirty="0" err="1">
                <a:solidFill>
                  <a:schemeClr val="tx1"/>
                </a:solidFill>
              </a:rPr>
              <a:t>măsuri</a:t>
            </a:r>
            <a:r>
              <a:rPr lang="en-US" sz="1600" dirty="0">
                <a:solidFill>
                  <a:schemeClr val="tx1"/>
                </a:solidFill>
              </a:rPr>
              <a:t> </a:t>
            </a:r>
            <a:r>
              <a:rPr lang="en-US" sz="1600" dirty="0" err="1">
                <a:solidFill>
                  <a:schemeClr val="tx1"/>
                </a:solidFill>
              </a:rPr>
              <a:t>speciale</a:t>
            </a:r>
            <a:r>
              <a:rPr lang="en-US" sz="1600" dirty="0">
                <a:solidFill>
                  <a:schemeClr val="tx1"/>
                </a:solidFill>
              </a:rPr>
              <a:t> de </a:t>
            </a:r>
            <a:r>
              <a:rPr lang="en-US" sz="1600" dirty="0" err="1">
                <a:solidFill>
                  <a:schemeClr val="tx1"/>
                </a:solidFill>
              </a:rPr>
              <a:t>remediere</a:t>
            </a:r>
            <a:r>
              <a:rPr lang="en-US" sz="1600" dirty="0">
                <a:solidFill>
                  <a:schemeClr val="tx1"/>
                </a:solidFill>
              </a:rPr>
              <a:t> a </a:t>
            </a:r>
            <a:r>
              <a:rPr lang="en-US" sz="1600" dirty="0" err="1">
                <a:solidFill>
                  <a:schemeClr val="tx1"/>
                </a:solidFill>
              </a:rPr>
              <a:t>efectelor</a:t>
            </a:r>
            <a:r>
              <a:rPr lang="en-US" sz="1600" dirty="0">
                <a:solidFill>
                  <a:schemeClr val="tx1"/>
                </a:solidFill>
              </a:rPr>
              <a:t> </a:t>
            </a:r>
            <a:r>
              <a:rPr lang="en-US" sz="1600" dirty="0" err="1">
                <a:solidFill>
                  <a:schemeClr val="tx1"/>
                </a:solidFill>
              </a:rPr>
              <a:t>poluarii</a:t>
            </a:r>
            <a:r>
              <a:rPr lang="en-US" sz="1600" dirty="0">
                <a:solidFill>
                  <a:schemeClr val="tx1"/>
                </a:solidFill>
              </a:rPr>
              <a:t> </a:t>
            </a:r>
            <a:r>
              <a:rPr lang="en-US" sz="1600" dirty="0" err="1">
                <a:solidFill>
                  <a:schemeClr val="tx1"/>
                </a:solidFill>
              </a:rPr>
              <a:t>accidentale</a:t>
            </a:r>
            <a:r>
              <a:rPr lang="en-US" sz="1600" dirty="0">
                <a:solidFill>
                  <a:schemeClr val="tx1"/>
                </a:solidFill>
              </a:rPr>
              <a:t>.</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286985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4" name="Содержимое 13"/>
          <p:cNvSpPr>
            <a:spLocks noGrp="1"/>
          </p:cNvSpPr>
          <p:nvPr>
            <p:ph idx="1"/>
          </p:nvPr>
        </p:nvSpPr>
        <p:spPr>
          <a:xfrm>
            <a:off x="273132" y="1567543"/>
            <a:ext cx="8704613" cy="5082639"/>
          </a:xfrm>
        </p:spPr>
        <p:txBody>
          <a:bodyPr/>
          <a:lstStyle/>
          <a:p>
            <a:pPr marL="0">
              <a:spcBef>
                <a:spcPts val="0"/>
              </a:spcBef>
              <a:spcAft>
                <a:spcPts val="0"/>
              </a:spcAft>
              <a:buNone/>
            </a:pPr>
            <a:r>
              <a:rPr lang="vi-VN" sz="1600" dirty="0"/>
              <a:t> </a:t>
            </a:r>
            <a:r>
              <a:rPr lang="vi-VN" sz="1600" dirty="0">
                <a:solidFill>
                  <a:schemeClr val="tx1"/>
                </a:solidFill>
              </a:rPr>
              <a:t>49. În funcţie de situaţia de sănătate publică din teritoriu, de condiţiile naturale şi igienice locale, setul de parametri cercetaţi se stabileşte de către Centrul Naţional de Sănătate Publică. În acest caz, parametrii cercetaţi suplimentar se normează conform Normelor sanitare privind calitatea apei potabile, aprobate prin Hotărîrea Guvernului nr.934 din 15 august 2007.</a:t>
            </a:r>
            <a:endParaRPr lang="ro-RO" sz="1600" dirty="0">
              <a:solidFill>
                <a:schemeClr val="tx1"/>
              </a:solidFill>
            </a:endParaRPr>
          </a:p>
          <a:p>
            <a:pPr marL="0">
              <a:spcBef>
                <a:spcPts val="0"/>
              </a:spcBef>
              <a:spcAft>
                <a:spcPts val="0"/>
              </a:spcAft>
              <a:buNone/>
            </a:pPr>
            <a:r>
              <a:rPr lang="vi-VN" sz="1600" b="1" dirty="0">
                <a:solidFill>
                  <a:schemeClr val="tx1"/>
                </a:solidFill>
              </a:rPr>
              <a:t>VII. Responsabilităţile operatorilor şi cerinţe sanitare privind menţinerea sistemelor mici de alimentare cu apă potabilă, dezinfecţia apei potabile</a:t>
            </a:r>
            <a:r>
              <a:rPr lang="vi-VN" sz="1600" dirty="0">
                <a:solidFill>
                  <a:schemeClr val="tx1"/>
                </a:solidFill>
              </a:rPr>
              <a:t/>
            </a:r>
            <a:br>
              <a:rPr lang="vi-VN" sz="1600" dirty="0">
                <a:solidFill>
                  <a:schemeClr val="tx1"/>
                </a:solidFill>
              </a:rPr>
            </a:br>
            <a:r>
              <a:rPr lang="vi-VN" sz="1600" dirty="0">
                <a:solidFill>
                  <a:schemeClr val="tx1"/>
                </a:solidFill>
              </a:rPr>
              <a:t>50.  Menţinerea şi exploatarea corectă a sistemelor mici de alimentare cu apă potabilă asigură prevenirea poluării bacteriene şi chimice a apei potabile. </a:t>
            </a:r>
            <a:r>
              <a:rPr lang="vi-VN" sz="1600" b="1" dirty="0">
                <a:solidFill>
                  <a:schemeClr val="tx1"/>
                </a:solidFill>
              </a:rPr>
              <a:t>Responsabili de menţinerea acestor sisteme în stare tehnico-sanitară corespunzătoare sînt autorităţile administraţiei publice locale, proprietarii colectivi şi individuali.</a:t>
            </a:r>
            <a:r>
              <a:rPr lang="vi-VN" sz="1600" dirty="0">
                <a:solidFill>
                  <a:schemeClr val="tx1"/>
                </a:solidFill>
              </a:rPr>
              <a:t/>
            </a:r>
            <a:br>
              <a:rPr lang="vi-VN" sz="1600" dirty="0">
                <a:solidFill>
                  <a:schemeClr val="tx1"/>
                </a:solidFill>
              </a:rPr>
            </a:br>
            <a:r>
              <a:rPr lang="vi-VN" sz="1600" dirty="0">
                <a:solidFill>
                  <a:schemeClr val="tx1"/>
                </a:solidFill>
              </a:rPr>
              <a:t>    51. Fiecare deţinător de sistem cu reţea de distribuţie (autoritate publică locală, proprietar):</a:t>
            </a:r>
            <a:br>
              <a:rPr lang="vi-VN" sz="1600" dirty="0">
                <a:solidFill>
                  <a:schemeClr val="tx1"/>
                </a:solidFill>
              </a:rPr>
            </a:br>
            <a:r>
              <a:rPr lang="vi-VN" sz="1600" dirty="0">
                <a:solidFill>
                  <a:schemeClr val="tx1"/>
                </a:solidFill>
              </a:rPr>
              <a:t>    a) desemnează un operator care va avea responsabilitatea primară în ceea ce priveşte îndeplinirea atribuţiilor operatorului în conformitate cu prezentul Regulament, cu privire la cerinţele pentru menţinerea sistemului, prelevarea de probe, testarea şi primirea rezultatelor şi prezentarea rapoartelor;</a:t>
            </a:r>
            <a:br>
              <a:rPr lang="vi-VN" sz="1600" dirty="0">
                <a:solidFill>
                  <a:schemeClr val="tx1"/>
                </a:solidFill>
              </a:rPr>
            </a:br>
            <a:r>
              <a:rPr lang="vi-VN" sz="1600" dirty="0">
                <a:solidFill>
                  <a:schemeClr val="tx1"/>
                </a:solidFill>
              </a:rPr>
              <a:t>    b) informează Centrul Naţional de Sănătate Publică privind numele şi adresa operatorului desemnat în temeiul prezentei subsecţiuni, precum şi despre orice schimbare a operatorului, numelui sau adresei acestuia;</a:t>
            </a:r>
            <a:br>
              <a:rPr lang="vi-VN" sz="1600" dirty="0">
                <a:solidFill>
                  <a:schemeClr val="tx1"/>
                </a:solidFill>
              </a:rPr>
            </a:br>
            <a:r>
              <a:rPr lang="vi-VN" sz="1600" dirty="0">
                <a:solidFill>
                  <a:schemeClr val="tx1"/>
                </a:solidFill>
              </a:rPr>
              <a:t>    c) se asigură că fiecare operator de sistem este instruit în operarea şi menţinerea unui sistem de alimentare cu apă şi aplicarea procedurilor relevante de siguranţă şi urgenţe.</a:t>
            </a:r>
            <a:endParaRPr lang="ru-RU" sz="1600" dirty="0">
              <a:solidFill>
                <a:schemeClr val="tx1"/>
              </a:solidFill>
            </a:endParaRPr>
          </a:p>
        </p:txBody>
      </p:sp>
    </p:spTree>
    <p:extLst>
      <p:ext uri="{BB962C8B-B14F-4D97-AF65-F5344CB8AC3E}">
        <p14:creationId xmlns:p14="http://schemas.microsoft.com/office/powerpoint/2010/main" val="199705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37505" y="1555668"/>
            <a:ext cx="8716489" cy="5082638"/>
          </a:xfrm>
        </p:spPr>
        <p:txBody>
          <a:bodyPr/>
          <a:lstStyle/>
          <a:p>
            <a:pPr>
              <a:spcBef>
                <a:spcPts val="0"/>
              </a:spcBef>
              <a:spcAft>
                <a:spcPts val="0"/>
              </a:spcAft>
              <a:buNone/>
            </a:pPr>
            <a:r>
              <a:rPr lang="vi-VN" sz="1600" b="1" dirty="0">
                <a:solidFill>
                  <a:schemeClr val="tx1"/>
                </a:solidFill>
              </a:rPr>
              <a:t>52. Fiecare deţinător şi operator de sistem mic trebuie:</a:t>
            </a:r>
            <a:endParaRPr lang="ro-RO" sz="1600" b="1" dirty="0">
              <a:solidFill>
                <a:schemeClr val="tx1"/>
              </a:solidFill>
            </a:endParaRPr>
          </a:p>
          <a:p>
            <a:pPr>
              <a:spcBef>
                <a:spcPts val="0"/>
              </a:spcBef>
              <a:spcAft>
                <a:spcPts val="0"/>
              </a:spcAft>
              <a:buNone/>
            </a:pPr>
            <a:r>
              <a:rPr lang="ro-RO" sz="1600" dirty="0">
                <a:solidFill>
                  <a:schemeClr val="tx1"/>
                </a:solidFill>
              </a:rPr>
              <a:t>a) </a:t>
            </a:r>
            <a:r>
              <a:rPr lang="vi-VN" sz="1600" dirty="0">
                <a:solidFill>
                  <a:schemeClr val="tx1"/>
                </a:solidFill>
              </a:rPr>
              <a:t>să asigure menţinerea sistemului mic de alimentare cu apă potabilă şi a echipamentelor</a:t>
            </a:r>
            <a:r>
              <a:rPr lang="ro-RO" sz="1600" dirty="0">
                <a:solidFill>
                  <a:schemeClr val="tx1"/>
                </a:solidFill>
              </a:rPr>
              <a:t> </a:t>
            </a:r>
            <a:r>
              <a:rPr lang="vi-VN" sz="1600" dirty="0">
                <a:solidFill>
                  <a:schemeClr val="tx1"/>
                </a:solidFill>
              </a:rPr>
              <a:t>acestuia în condiţii sanitare salubre şi de siguranţă;</a:t>
            </a:r>
            <a:endParaRPr lang="ro-RO" sz="1600" dirty="0">
              <a:solidFill>
                <a:schemeClr val="tx1"/>
              </a:solidFill>
            </a:endParaRPr>
          </a:p>
          <a:p>
            <a:pPr>
              <a:spcBef>
                <a:spcPts val="0"/>
              </a:spcBef>
              <a:spcAft>
                <a:spcPts val="0"/>
              </a:spcAft>
              <a:buNone/>
            </a:pPr>
            <a:r>
              <a:rPr lang="vi-VN" sz="1600" dirty="0">
                <a:solidFill>
                  <a:schemeClr val="tx1"/>
                </a:solidFill>
              </a:rPr>
              <a:t>b) să se asigure că toate apele furnizate de sistemul şi punctul în care sistemul este conectat la sistemul de instalaţii de utilizator îndeplineşte cerinţele stabilite prin prezentul Regulament sau Normele sanitare privind calitatea apei potabile;</a:t>
            </a:r>
            <a:endParaRPr lang="ro-RO" sz="1600" dirty="0">
              <a:solidFill>
                <a:schemeClr val="tx1"/>
              </a:solidFill>
            </a:endParaRPr>
          </a:p>
          <a:p>
            <a:pPr>
              <a:spcBef>
                <a:spcPts val="0"/>
              </a:spcBef>
              <a:spcAft>
                <a:spcPts val="0"/>
              </a:spcAft>
              <a:buNone/>
            </a:pPr>
            <a:r>
              <a:rPr lang="vi-VN" sz="1600" dirty="0">
                <a:solidFill>
                  <a:schemeClr val="tx1"/>
                </a:solidFill>
              </a:rPr>
              <a:t>c) să se asigure că, în orice moment, în care este în funcţiune, sistemul de apă potabilă:</a:t>
            </a:r>
            <a:endParaRPr lang="ro-RO" sz="1600" dirty="0">
              <a:solidFill>
                <a:schemeClr val="tx1"/>
              </a:solidFill>
            </a:endParaRPr>
          </a:p>
          <a:p>
            <a:pPr marL="400050" indent="-400050">
              <a:spcBef>
                <a:spcPts val="0"/>
              </a:spcBef>
              <a:spcAft>
                <a:spcPts val="0"/>
              </a:spcAft>
              <a:buNone/>
            </a:pPr>
            <a:r>
              <a:rPr lang="ro-RO" sz="1600" dirty="0">
                <a:solidFill>
                  <a:schemeClr val="tx1"/>
                </a:solidFill>
              </a:rPr>
              <a:t>i) </a:t>
            </a:r>
            <a:r>
              <a:rPr lang="vi-VN" sz="1600" dirty="0">
                <a:solidFill>
                  <a:schemeClr val="tx1"/>
                </a:solidFill>
              </a:rPr>
              <a:t>este operat în conformitate cu cerinţele prevăzute în prezentul Regulament; precum şi</a:t>
            </a:r>
            <a:endParaRPr lang="ro-RO" sz="1600" dirty="0">
              <a:solidFill>
                <a:schemeClr val="tx1"/>
              </a:solidFill>
            </a:endParaRPr>
          </a:p>
          <a:p>
            <a:pPr marL="400050" indent="-400050">
              <a:spcBef>
                <a:spcPts val="0"/>
              </a:spcBef>
              <a:spcAft>
                <a:spcPts val="0"/>
              </a:spcAft>
              <a:buNone/>
            </a:pPr>
            <a:r>
              <a:rPr lang="vi-VN" sz="1600" dirty="0">
                <a:solidFill>
                  <a:schemeClr val="tx1"/>
                </a:solidFill>
              </a:rPr>
              <a:t> ii) este menţinut în stare de reparaţie; şi</a:t>
            </a:r>
            <a:endParaRPr lang="ro-RO" sz="1600" dirty="0">
              <a:solidFill>
                <a:schemeClr val="tx1"/>
              </a:solidFill>
            </a:endParaRPr>
          </a:p>
          <a:p>
            <a:pPr marL="400050" indent="-400050">
              <a:spcBef>
                <a:spcPts val="0"/>
              </a:spcBef>
              <a:spcAft>
                <a:spcPts val="0"/>
              </a:spcAft>
              <a:buNone/>
            </a:pPr>
            <a:r>
              <a:rPr lang="vi-VN" sz="1600" dirty="0">
                <a:solidFill>
                  <a:schemeClr val="tx1"/>
                </a:solidFill>
              </a:rPr>
              <a:t>d) să se asigure că toate cerinţele de eşantionare, testare, monitorizare şi raportare prevăzute de prezentul Regulament sînt respectate.</a:t>
            </a:r>
            <a:endParaRPr lang="ro-RO" sz="1600" dirty="0">
              <a:solidFill>
                <a:schemeClr val="tx1"/>
              </a:solidFill>
            </a:endParaRPr>
          </a:p>
          <a:p>
            <a:pPr marL="0" indent="-400050">
              <a:spcBef>
                <a:spcPts val="0"/>
              </a:spcBef>
              <a:spcAft>
                <a:spcPts val="0"/>
              </a:spcAft>
              <a:buNone/>
            </a:pPr>
            <a:r>
              <a:rPr lang="vi-VN" sz="1600" b="1" dirty="0">
                <a:solidFill>
                  <a:schemeClr val="tx1"/>
                </a:solidFill>
              </a:rPr>
              <a:t>53. Proprietarul şi operatorul unui sistem mic de alimentare cu apă potabilă care furnizează apă ce nu respectă cerinţele de calitate a apei potabile în conformitate cu prevederile prezentului Regulament, se asigură că sînt luate măsurile corective corespunzătoare, şi anume:</a:t>
            </a:r>
            <a:r>
              <a:rPr lang="vi-VN" sz="1600" dirty="0">
                <a:solidFill>
                  <a:schemeClr val="tx1"/>
                </a:solidFill>
              </a:rPr>
              <a:t/>
            </a:r>
            <a:br>
              <a:rPr lang="vi-VN" sz="1600" dirty="0">
                <a:solidFill>
                  <a:schemeClr val="tx1"/>
                </a:solidFill>
              </a:rPr>
            </a:br>
            <a:r>
              <a:rPr lang="vi-VN" sz="1600" dirty="0">
                <a:solidFill>
                  <a:schemeClr val="tx1"/>
                </a:solidFill>
              </a:rPr>
              <a:t>    a) în cazul poluării microbiene – stoparea livrării apei, pînă la înlăturarea cauzelor poluării, efectuarea măsurilor corective şi a dezinfecţiei apei şi obţinerii cel puţin a unui rezultat de analiză care confirmă lipsa poluării;</a:t>
            </a:r>
            <a:br>
              <a:rPr lang="vi-VN" sz="1600" dirty="0">
                <a:solidFill>
                  <a:schemeClr val="tx1"/>
                </a:solidFill>
              </a:rPr>
            </a:br>
            <a:r>
              <a:rPr lang="vi-VN" sz="1600" dirty="0">
                <a:solidFill>
                  <a:schemeClr val="tx1"/>
                </a:solidFill>
              </a:rPr>
              <a:t>   </a:t>
            </a:r>
            <a:endParaRPr lang="ru-RU"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190005" y="1484416"/>
            <a:ext cx="8775865" cy="5189516"/>
          </a:xfrm>
        </p:spPr>
        <p:txBody>
          <a:bodyPr/>
          <a:lstStyle/>
          <a:p>
            <a:pPr marL="0">
              <a:spcBef>
                <a:spcPts val="0"/>
              </a:spcBef>
              <a:spcAft>
                <a:spcPts val="0"/>
              </a:spcAft>
              <a:buNone/>
            </a:pPr>
            <a:r>
              <a:rPr lang="vi-VN" sz="1600" dirty="0">
                <a:solidFill>
                  <a:schemeClr val="tx1"/>
                </a:solidFill>
              </a:rPr>
              <a:t> b) în cazul neconformităţii apei la parametrii chimici − informarea tuturor consumatorilor privind neutilizarea apei în scopuri potabile, inclusiv cu postarea informaţiei în locurile publice, cu implementarea măsurilor de conformare a calităţii apei în termenele coordonate cu Centrul Naţional de Sănătate Publică.</a:t>
            </a:r>
            <a:endParaRPr lang="ro-RO" sz="1600" dirty="0">
              <a:solidFill>
                <a:schemeClr val="tx1"/>
              </a:solidFill>
            </a:endParaRPr>
          </a:p>
          <a:p>
            <a:pPr marL="0">
              <a:spcBef>
                <a:spcPts val="0"/>
              </a:spcBef>
              <a:spcAft>
                <a:spcPts val="0"/>
              </a:spcAft>
              <a:buNone/>
            </a:pPr>
            <a:r>
              <a:rPr lang="vi-VN" sz="1600" dirty="0"/>
              <a:t>  </a:t>
            </a:r>
            <a:r>
              <a:rPr lang="vi-VN" sz="1600" dirty="0">
                <a:solidFill>
                  <a:schemeClr val="tx1"/>
                </a:solidFill>
              </a:rPr>
              <a:t>54. Zona de protecţie sanitară pentru fîntînile freatice de uz public se stabileşte în rază de 50m de la sursele de poluare microbiană şi chimică situate în amonte pe direcţia curentului de apă şi 30m de la cele situate în aval. Pentru fîntînile individuale în fiecare caz concret Centrul Naţional de Sănătate Publică poate micşora zona de protecţie sanitară pînă la 20m, cu prescrierea efectuării unor măsuri de protecţie a sursei de apă. In limitele zonei de protecţie sanitară nu se admite spălatul automobilelor, spălatul şi clătirea albiturilor, depozitarea deşeurilor zootehnice şi menajere şi alte forme de activitate, care pot contribui la poluarea apei. Se interzice adăpatul animalelor din găleata publică. Pentru aceasta, în caz de necesitate, în afara terenului îngrădit al fîntînii sau cişmelei se instalează uluce (jgheaburi) sau alte vase speciale.</a:t>
            </a:r>
            <a:endParaRPr lang="ro-RO" sz="1600" dirty="0">
              <a:solidFill>
                <a:schemeClr val="tx1"/>
              </a:solidFill>
            </a:endParaRPr>
          </a:p>
          <a:p>
            <a:pPr marL="0">
              <a:spcBef>
                <a:spcPts val="0"/>
              </a:spcBef>
              <a:spcAft>
                <a:spcPts val="0"/>
              </a:spcAft>
              <a:buNone/>
            </a:pPr>
            <a:r>
              <a:rPr lang="vi-VN" sz="1600" dirty="0">
                <a:solidFill>
                  <a:schemeClr val="tx1"/>
                </a:solidFill>
              </a:rPr>
              <a:t>57. Curăţarea fîntînii (cişmelei)  trebuie să se efectueze la prima cerinţă a Centrului Naţional de Sănătate Publică, însă nu mai rar de o dată pe an, concomitent cu efectuarea reparaţiei curente a utilajului şi dispozitivelor de fixare.</a:t>
            </a:r>
            <a:endParaRPr lang="ro-RO" sz="1600" dirty="0">
              <a:solidFill>
                <a:schemeClr val="tx1"/>
              </a:solidFill>
            </a:endParaRPr>
          </a:p>
          <a:p>
            <a:endParaRPr lang="ru-RU" sz="160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5" name="Содержимое 14"/>
          <p:cNvSpPr>
            <a:spLocks noGrp="1"/>
          </p:cNvSpPr>
          <p:nvPr>
            <p:ph idx="1"/>
          </p:nvPr>
        </p:nvSpPr>
        <p:spPr>
          <a:xfrm>
            <a:off x="213755" y="1484416"/>
            <a:ext cx="8787741" cy="5225142"/>
          </a:xfrm>
        </p:spPr>
        <p:txBody>
          <a:bodyPr/>
          <a:lstStyle/>
          <a:p>
            <a:pPr marL="0">
              <a:spcBef>
                <a:spcPts val="0"/>
              </a:spcBef>
              <a:spcAft>
                <a:spcPts val="0"/>
              </a:spcAft>
              <a:buNone/>
            </a:pPr>
            <a:r>
              <a:rPr lang="vi-VN" sz="1600" dirty="0">
                <a:solidFill>
                  <a:schemeClr val="tx1"/>
                </a:solidFill>
              </a:rPr>
              <a:t>58. După fiecare curăţare sau reparaţie obligator se efectuează dezinfectarea instalaţiilor de captare a apei cu reagenţi clorigeni sau alte substanţe dezinfectante înregistrate de Ministerul Sănătății, Muncii și Protecției Sociale pentru dezinfecţia apei potabile, precum şi spălarea lor ulterioară. Curăţarea, dezinfectarea şi spălarea instalaţiilor de captare a apei se efectuează din contul mijloacelor bugetului local sau mijloacelor colectivelor şi proprietarilor individuali, în funcţie de apartenenţa sistemelor mici de alimentare cu apă.</a:t>
            </a:r>
            <a:endParaRPr lang="ro-RO" sz="1600" dirty="0">
              <a:solidFill>
                <a:schemeClr val="tx1"/>
              </a:solidFill>
            </a:endParaRPr>
          </a:p>
          <a:p>
            <a:pPr marL="0">
              <a:spcBef>
                <a:spcPts val="0"/>
              </a:spcBef>
              <a:spcAft>
                <a:spcPts val="0"/>
              </a:spcAft>
              <a:buNone/>
            </a:pPr>
            <a:endParaRPr lang="ru-RU" sz="1600" dirty="0">
              <a:solidFill>
                <a:schemeClr val="tx1"/>
              </a:solidFill>
            </a:endParaRPr>
          </a:p>
          <a:p>
            <a:pPr marL="0">
              <a:spcBef>
                <a:spcPts val="0"/>
              </a:spcBef>
              <a:spcAft>
                <a:spcPts val="0"/>
              </a:spcAft>
              <a:buNone/>
            </a:pPr>
            <a:r>
              <a:rPr lang="it-IT" sz="1600" b="1" dirty="0">
                <a:solidFill>
                  <a:schemeClr val="tx1"/>
                </a:solidFill>
              </a:rPr>
              <a:t>VIII. Monitorizarea calităţii apei din sistemele mici de alimentare cu apă şi informarea</a:t>
            </a:r>
            <a:endParaRPr lang="ro-RO" sz="1600" b="1" dirty="0">
              <a:solidFill>
                <a:schemeClr val="tx1"/>
              </a:solidFill>
            </a:endParaRPr>
          </a:p>
          <a:p>
            <a:pPr marL="0">
              <a:spcBef>
                <a:spcPts val="0"/>
              </a:spcBef>
              <a:spcAft>
                <a:spcPts val="0"/>
              </a:spcAft>
              <a:buNone/>
            </a:pPr>
            <a:r>
              <a:rPr lang="vi-VN" sz="1600" dirty="0">
                <a:solidFill>
                  <a:schemeClr val="tx1"/>
                </a:solidFill>
              </a:rPr>
              <a:t>70. Centrul Naţional de Sănătate Publică efectuează, o dată în 2 ani, controlul planificat asupra calităţii apei fîntînilor şi cişmelelor de uz public, care sînt supuse autorizării sanitare. Periodicitatea controlului de laborator al calităţii apei din alte tipuri de surse sau sisteme se efectuează în funcţie de condiţiile locale şi situaţia epidemiologică, precum şi la solicitarea consumatorilor individuali. Costurile de prelevare şi analiză a probelor de apă sînt suportate de către proprietarul (gestionarul) sursei sau sistemului mic de alimentare cu apă.</a:t>
            </a:r>
            <a:endParaRPr lang="ro-RO" sz="1600" dirty="0">
              <a:solidFill>
                <a:schemeClr val="tx1"/>
              </a:solidFill>
            </a:endParaRPr>
          </a:p>
          <a:p>
            <a:pPr marL="0">
              <a:spcBef>
                <a:spcPts val="0"/>
              </a:spcBef>
              <a:spcAft>
                <a:spcPts val="0"/>
              </a:spcAft>
              <a:buNone/>
            </a:pPr>
            <a:r>
              <a:rPr lang="vi-VN" sz="1600" dirty="0">
                <a:solidFill>
                  <a:schemeClr val="tx1"/>
                </a:solidFill>
              </a:rPr>
              <a:t>73.Centrul Naţional de Sănătate Publică trebuie să asigure disponibilitatea informaţiei în ceea ce priveşte calitatea apei potabile, avizarea consumatorilor despre posibilele efecte asupra sănătăţii şi despre măsurile de remediere luate sau care se impun a fi luate de către autorităţile competente ori de către consumatorii în cauză. Informaţia trebuie să fie corectă, clară, furnizată la timp şi actualizată. Datele privind starea de apă potabilă sau apă nepotabilă, constatată în baza analizelor efectuate de un laborator abilitat, trebuie să fie amplasate în locurile publice din localitate, sau direct pe sau în vecinătatea sursei de apă într-un loc vizibil. Autorităţile publice locale sînt responsabile de fixarea şi menţinerea inscripţiilor privind calitatea apei pe sursele investigate.</a:t>
            </a:r>
            <a:endParaRPr lang="ru-RU"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178129" y="1401288"/>
            <a:ext cx="8704613" cy="4862712"/>
          </a:xfrm>
        </p:spPr>
        <p:txBody>
          <a:bodyPr/>
          <a:lstStyle/>
          <a:p>
            <a:pPr marL="0">
              <a:spcBef>
                <a:spcPts val="0"/>
              </a:spcBef>
              <a:spcAft>
                <a:spcPts val="0"/>
              </a:spcAft>
              <a:buNone/>
            </a:pPr>
            <a:r>
              <a:rPr lang="vi-VN" sz="1600" dirty="0">
                <a:solidFill>
                  <a:schemeClr val="tx1"/>
                </a:solidFill>
              </a:rPr>
              <a:t>73.Centrul Naţional de Sănătate Publică trebuie să asigure disponibilitatea informaţiei în ceea ce priveşte calitatea apei potabile, avizarea consumatorilor despre posibilele efecte asupra sănătăţii şi despre măsurile de remediere luate sau care se impun a fi luate de către autorităţile competente ori de către consumatorii în cauză. Informaţia trebuie să fie corectă, clară, furnizată la timp şi actualizată. Datele privind starea de apă potabilă sau apă nepotabilă, constatată în baza analizelor efectuate de un laborator abilitat, trebuie să fie amplasate în locurile publice din localitate, sau direct pe sau în vecinătatea sursei de apă într-un loc vizibil. Autorităţile publice locale sînt responsabile de fixarea şi menţinerea inscripţiilor privind calitatea apei pe sursele investigate.</a:t>
            </a:r>
            <a:endParaRPr lang="ro-RO" sz="1600" dirty="0">
              <a:solidFill>
                <a:schemeClr val="tx1"/>
              </a:solidFill>
            </a:endParaRPr>
          </a:p>
          <a:p>
            <a:pPr marL="0">
              <a:spcBef>
                <a:spcPts val="0"/>
              </a:spcBef>
              <a:spcAft>
                <a:spcPts val="0"/>
              </a:spcAft>
              <a:buNone/>
            </a:pPr>
            <a:r>
              <a:rPr lang="it-IT" sz="1600" b="1" dirty="0">
                <a:solidFill>
                  <a:schemeClr val="tx1"/>
                </a:solidFill>
              </a:rPr>
              <a:t>IX. Inspecţia sanitară şi planificarea siguranţei apei potabile</a:t>
            </a:r>
            <a:endParaRPr lang="ro-RO" sz="1600" b="1" dirty="0">
              <a:solidFill>
                <a:schemeClr val="tx1"/>
              </a:solidFill>
            </a:endParaRPr>
          </a:p>
          <a:p>
            <a:pPr marL="0">
              <a:spcBef>
                <a:spcPts val="0"/>
              </a:spcBef>
              <a:spcAft>
                <a:spcPts val="0"/>
              </a:spcAft>
              <a:buNone/>
            </a:pPr>
            <a:r>
              <a:rPr lang="vi-VN" sz="1600" dirty="0"/>
              <a:t> </a:t>
            </a:r>
            <a:r>
              <a:rPr lang="vi-VN" sz="1600" dirty="0">
                <a:solidFill>
                  <a:schemeClr val="tx1"/>
                </a:solidFill>
              </a:rPr>
              <a:t>78. Responsabilitatea pentru starea igienică  a terenului, calitatea şi inofensivitatea apei o poartă autorităţile administraţiei publice locale, agenţii economici sau  proprietarii, în posesia cărora se află instalaţiile de captare a apei şi construcţiile de utilizare publică a ei.</a:t>
            </a:r>
            <a:br>
              <a:rPr lang="vi-VN" sz="1600" dirty="0">
                <a:solidFill>
                  <a:schemeClr val="tx1"/>
                </a:solidFill>
              </a:rPr>
            </a:br>
            <a:r>
              <a:rPr lang="vi-VN" sz="1600" dirty="0">
                <a:solidFill>
                  <a:schemeClr val="tx1"/>
                </a:solidFill>
              </a:rPr>
              <a:t>    79. Aceste organizaţii sau persoane sînt obligate să asigure starea tehnică corespunzătoare a instalaţiilor de captare a apei, dezinfectarea şi curăţarea periodică a sursei de apă, menţinerea şi exploatarea lor corectă şi menţinerea în stare salubră a terenurilor adiacente. Menţinerea şi igienizarea fîntînilor şi a cişmelelor va fi organizată de instituţiile şi persoanele responsabile de aceste surse de apă.</a:t>
            </a:r>
            <a:endParaRPr lang="ru-RU"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dirty="0"/>
              <a:t/>
            </a:r>
            <a:br>
              <a:rPr lang="ro-RO"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178129" y="1401288"/>
            <a:ext cx="8704613" cy="4862712"/>
          </a:xfrm>
        </p:spPr>
        <p:txBody>
          <a:bodyPr/>
          <a:lstStyle/>
          <a:p>
            <a:pPr marL="0">
              <a:spcBef>
                <a:spcPts val="0"/>
              </a:spcBef>
              <a:spcAft>
                <a:spcPts val="0"/>
              </a:spcAft>
              <a:buNone/>
            </a:pPr>
            <a:r>
              <a:rPr lang="ro-RO" sz="1600" b="1" dirty="0">
                <a:solidFill>
                  <a:schemeClr val="tx1"/>
                </a:solidFill>
              </a:rPr>
              <a:t>X. </a:t>
            </a:r>
            <a:r>
              <a:rPr lang="vi-VN" sz="1600" b="1" dirty="0">
                <a:solidFill>
                  <a:schemeClr val="tx1"/>
                </a:solidFill>
              </a:rPr>
              <a:t>Evidenţa sistemelor mici de alimentare cu apă potabilă, </a:t>
            </a:r>
            <a:br>
              <a:rPr lang="vi-VN" sz="1600" b="1" dirty="0">
                <a:solidFill>
                  <a:schemeClr val="tx1"/>
                </a:solidFill>
              </a:rPr>
            </a:br>
            <a:r>
              <a:rPr lang="vi-VN" sz="1600" b="1" dirty="0">
                <a:solidFill>
                  <a:schemeClr val="tx1"/>
                </a:solidFill>
              </a:rPr>
              <a:t>autorizarea sanitară  şi raportarea</a:t>
            </a:r>
            <a:r>
              <a:rPr lang="vi-VN" sz="1600" dirty="0">
                <a:solidFill>
                  <a:schemeClr val="tx1"/>
                </a:solidFill>
              </a:rPr>
              <a:t/>
            </a:r>
            <a:br>
              <a:rPr lang="vi-VN" sz="1600" dirty="0">
                <a:solidFill>
                  <a:schemeClr val="tx1"/>
                </a:solidFill>
              </a:rPr>
            </a:br>
            <a:r>
              <a:rPr lang="vi-VN" sz="1600" dirty="0">
                <a:solidFill>
                  <a:schemeClr val="tx1"/>
                </a:solidFill>
              </a:rPr>
              <a:t>81. Evidenţa sistemelor mici de alimentare cu apă potabilă se efectuează de către Centrul Naţional de Sănătate Publică, conform registrului de evidenţă statistică a obiectivelor, cu indicarea localităţii, capacităţii sistemului, numărului de consumatori, datei şi rezultatelor inspecţiei sanitare şi de prelevare a probelor de apă.</a:t>
            </a:r>
            <a:br>
              <a:rPr lang="vi-VN" sz="1600" dirty="0">
                <a:solidFill>
                  <a:schemeClr val="tx1"/>
                </a:solidFill>
              </a:rPr>
            </a:br>
            <a:r>
              <a:rPr lang="vi-VN" sz="1600" dirty="0">
                <a:solidFill>
                  <a:schemeClr val="tx1"/>
                </a:solidFill>
              </a:rPr>
              <a:t>    82. Sistemele mici de alimentare cu apă potabilă cu reţea de distribuţie sînt supuse autorizării sanitare în conformitate cu prevederile art. 21 din Legea nr. 10-XVI din 3 februarie 2009 privind supravegherea de stat a sănătăţii publice. Se interzice funcţionarea sistemului de apeduct în lipsa autorizaţiei sanitare.</a:t>
            </a:r>
            <a:br>
              <a:rPr lang="vi-VN" sz="1600" dirty="0">
                <a:solidFill>
                  <a:schemeClr val="tx1"/>
                </a:solidFill>
              </a:rPr>
            </a:br>
            <a:r>
              <a:rPr lang="vi-VN" sz="1600" dirty="0">
                <a:solidFill>
                  <a:schemeClr val="tx1"/>
                </a:solidFill>
              </a:rPr>
              <a:t>    83. Evidenţa surselor locale de apă fără reţea de distribuţie se ţine de către primării, cu efectuarea periodică, cel puţin o dată la 10 ani a inventarierii fîntînilor din localitate şi întocmirea Registrului surselor, conform modelului expus în anexa la prezentul Regulament.</a:t>
            </a:r>
            <a:br>
              <a:rPr lang="vi-VN" sz="1600" dirty="0">
                <a:solidFill>
                  <a:schemeClr val="tx1"/>
                </a:solidFill>
              </a:rPr>
            </a:br>
            <a:endParaRPr lang="ru-RU"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51379"/>
            <a:ext cx="8839199" cy="4831308"/>
          </a:xfrm>
        </p:spPr>
        <p:txBody>
          <a:bodyPr/>
          <a:lstStyle/>
          <a:p>
            <a:r>
              <a:rPr lang="ro-RO" sz="1600" dirty="0"/>
              <a:t/>
            </a:r>
            <a:br>
              <a:rPr lang="ro-RO" sz="1600" dirty="0"/>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4" name="Рисунок 13">
            <a:extLst>
              <a:ext uri="{FF2B5EF4-FFF2-40B4-BE49-F238E27FC236}">
                <a16:creationId xmlns:a16="http://schemas.microsoft.com/office/drawing/2014/main" id="{D0B04C1F-6A14-4573-81C4-45F5465239D7}"/>
              </a:ext>
            </a:extLst>
          </p:cNvPr>
          <p:cNvPicPr>
            <a:picLocks noChangeAspect="1"/>
          </p:cNvPicPr>
          <p:nvPr/>
        </p:nvPicPr>
        <p:blipFill>
          <a:blip r:embed="rId7"/>
          <a:stretch>
            <a:fillRect/>
          </a:stretch>
        </p:blipFill>
        <p:spPr>
          <a:xfrm>
            <a:off x="1282890" y="238290"/>
            <a:ext cx="6168787" cy="6473295"/>
          </a:xfrm>
          <a:prstGeom prst="rect">
            <a:avLst/>
          </a:prstGeom>
        </p:spPr>
      </p:pic>
    </p:spTree>
    <p:extLst>
      <p:ext uri="{BB962C8B-B14F-4D97-AF65-F5344CB8AC3E}">
        <p14:creationId xmlns:p14="http://schemas.microsoft.com/office/powerpoint/2010/main" val="199705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51379"/>
            <a:ext cx="8839199" cy="4831308"/>
          </a:xfrm>
        </p:spPr>
        <p:txBody>
          <a:bodyPr/>
          <a:lstStyle/>
          <a:p>
            <a:r>
              <a:rPr lang="ro-RO" sz="1600" b="1" dirty="0">
                <a:solidFill>
                  <a:srgbClr val="0000FF"/>
                </a:solidFill>
                <a:latin typeface="Times New Roman" panose="02020603050405020304" pitchFamily="18" charset="0"/>
                <a:cs typeface="Times New Roman" panose="02020603050405020304" pitchFamily="18" charset="0"/>
              </a:rPr>
              <a:t>REGULAMENTUL privind exploatarea tehnică a sistemelor şi instalaţiilor publice de alimentare cu apă şi de canalizare (ediţia a doua)</a:t>
            </a:r>
            <a:r>
              <a:rPr lang="ro-RO" sz="1600" dirty="0">
                <a:solidFill>
                  <a:srgbClr val="0000FF"/>
                </a:solidFill>
                <a:latin typeface="Times New Roman" panose="02020603050405020304" pitchFamily="18" charset="0"/>
                <a:cs typeface="Times New Roman" panose="02020603050405020304" pitchFamily="18" charset="0"/>
              </a:rPr>
              <a:t/>
            </a:r>
            <a:br>
              <a:rPr lang="ro-RO" sz="1600" dirty="0">
                <a:solidFill>
                  <a:srgbClr val="0000FF"/>
                </a:solidFill>
                <a:latin typeface="Times New Roman" panose="02020603050405020304" pitchFamily="18" charset="0"/>
                <a:cs typeface="Times New Roman" panose="02020603050405020304" pitchFamily="18" charset="0"/>
              </a:rPr>
            </a:br>
            <a:r>
              <a:rPr lang="ro-RO" sz="1600" dirty="0">
                <a:solidFill>
                  <a:srgbClr val="00B050"/>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http://madrm.gov.md/ro/content/regulamentul-privind-exploatarea-tehnic%C4%83-sistemelor-%C5%9Fi-instala%C5%A3iilor-publice-de-alimentare</a:t>
            </a:r>
            <a:r>
              <a:rPr lang="ro-RO" sz="1600" dirty="0">
                <a:solidFill>
                  <a:srgbClr val="00B050"/>
                </a:solidFill>
                <a:latin typeface="Times New Roman" panose="02020603050405020304" pitchFamily="18" charset="0"/>
                <a:cs typeface="Times New Roman" panose="02020603050405020304" pitchFamily="18" charset="0"/>
              </a:rPr>
              <a:t/>
            </a:r>
            <a:br>
              <a:rPr lang="ro-RO" sz="1600" dirty="0">
                <a:solidFill>
                  <a:srgbClr val="00B050"/>
                </a:solidFill>
                <a:latin typeface="Times New Roman" panose="02020603050405020304" pitchFamily="18" charset="0"/>
                <a:cs typeface="Times New Roman" panose="02020603050405020304" pitchFamily="18" charset="0"/>
              </a:rPr>
            </a:br>
            <a:r>
              <a:rPr lang="ro-RO" sz="1600" b="1" dirty="0">
                <a:solidFill>
                  <a:srgbClr val="00B050"/>
                </a:solidFill>
                <a:latin typeface="Times New Roman" panose="02020603050405020304" pitchFamily="18" charset="0"/>
                <a:cs typeface="Times New Roman" panose="02020603050405020304" pitchFamily="18" charset="0"/>
              </a:rPr>
              <a:t/>
            </a:r>
            <a:br>
              <a:rPr lang="ro-RO" sz="1600" b="1" dirty="0">
                <a:solidFill>
                  <a:srgbClr val="00B050"/>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CUPRINS:</a:t>
            </a:r>
            <a:br>
              <a:rPr lang="ro-RO" sz="1600" b="1"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Capitolul 1. Clauze/condiţii generale</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1.1.	Aspecte general</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1.2.	Personalul de exploatare şi pregătirea lui</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1.3.	Obligaţiile personalului de serviciu</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1.4.	Obligaţiile personalului administrativ-tehnic</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1.5.	Responsabilitatea pentru nerespectarea Regulamentului de exploatare tehnică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1.6.	Documentaţia tehnică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1.7.	Instrucţiuni de serviciu şi de exploatare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1.8.	Rapoarte tehnice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1.9.	Reparaţii preventive planificate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1.10.	Supravegherea tehnică a construcţiilor şi a dării în exploatare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1.11.	Darea în exploatare a instalaţiilor de tratare şi epurare a apelor</a:t>
            </a:r>
            <a:br>
              <a:rPr lang="ro-RO"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24084"/>
            <a:ext cx="8839199" cy="4637392"/>
          </a:xfrm>
        </p:spPr>
        <p:txBody>
          <a:bodyPr/>
          <a:lstStyle/>
          <a:p>
            <a:r>
              <a:rPr lang="ro-RO" sz="1600" b="1" dirty="0">
                <a:solidFill>
                  <a:schemeClr val="tx1"/>
                </a:solidFill>
                <a:latin typeface="Times New Roman" panose="02020603050405020304" pitchFamily="18" charset="0"/>
                <a:cs typeface="Times New Roman" panose="02020603050405020304" pitchFamily="18" charset="0"/>
              </a:rPr>
              <a:t>Capitolul 2. Sistemele de alimentare cu apă</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2.1. Aspecte generale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2.2. Captări de apă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2.3. Prizele de ape de suprafaţă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2.4. Captările de ape subterane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2.5. Zonele de protecţie sanitară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2.6. Instalaţii şi dispozitive/utilaje de tratare a apei</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2.7. Exploatarea instalaţiilor şi utilajului de tratare a apelor de suprafaţă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2.8. Instalaţii şi utilaje de tratare a apelor subterane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2.9. Aducţiuni şi reţele de alimentare cu apă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2.10. Rezervoare şi turnuri de apă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2.11. Evidenţa livrării şi realizării apei. Reducerea pierderilor de apă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Capitolul 3. Sistemele de canalizare</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1.1.	Aspecte generale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1.2.	Reţele de canalizare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1.3.	Instalaţii şi utilaj de epurare a apelor uzate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1.4.	Instalaţii de epurare mecanică a apelor uzate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1.5.	Instalaţii de epurare biologică a apelor uzate</a:t>
            </a:r>
            <a:br>
              <a:rPr lang="ro-RO"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chemeClr val="tx1"/>
                </a:solidFill>
                <a:latin typeface="Times New Roman" panose="02020603050405020304" pitchFamily="18" charset="0"/>
                <a:cs typeface="Times New Roman" panose="02020603050405020304" pitchFamily="18" charset="0"/>
              </a:rPr>
              <a:t>Capitolul 4. Instalaţii şi utilaje pentru dezinfecţia apei potabile şi apelor uzate</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4.1. Aspecte generale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4.2. Instalaţii şi utilaje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4.3. Instalaţii pentru dezinfecţia apei cu agenţi de clor</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4.4. Instalaţii pentru dezinfecţia apei cu radiație ultravioletă (UV) și cu ozon</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Capitolul 5. Instalaţii şi utilaje pentru tratarea nămolurilor</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5.1. Aspecte generale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5.2. Nămolurile de la tratarea apelor naturale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5.3. Nămolurile de la epurarea apelor uzate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5.4. Decontaminarea/sterilizarea nămolurilor</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Capitolul 6. Staţii de pompare</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6.1. Aspecte generale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6.2. Întreţinerea operativă a staţiilor de pompare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6.3. Lucrările de reparaţie a staţiilor de pompare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6.4. Exploatarea agregatelor de pompare şi a mecanismelor auxiliare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6.5. Evidenţa indicatorilor tehnico-economici</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0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25784"/>
            <a:ext cx="8839199" cy="4635691"/>
          </a:xfrm>
        </p:spPr>
        <p:txBody>
          <a:bodyPr/>
          <a:lstStyle/>
          <a:p>
            <a:r>
              <a:rPr lang="ro-RO" sz="1600" b="1" dirty="0">
                <a:solidFill>
                  <a:schemeClr val="tx1"/>
                </a:solidFill>
              </a:rPr>
              <a:t>4</a:t>
            </a:r>
            <a:r>
              <a:rPr lang="en-US" sz="1600" b="1" dirty="0">
                <a:solidFill>
                  <a:schemeClr val="tx1"/>
                </a:solidFill>
              </a:rPr>
              <a:t>. </a:t>
            </a:r>
            <a:r>
              <a:rPr lang="en-US" sz="1600" b="1" dirty="0" err="1">
                <a:solidFill>
                  <a:schemeClr val="tx1"/>
                </a:solidFill>
              </a:rPr>
              <a:t>Sistemul</a:t>
            </a:r>
            <a:r>
              <a:rPr lang="en-US" sz="1600" b="1" dirty="0">
                <a:solidFill>
                  <a:schemeClr val="tx1"/>
                </a:solidFill>
              </a:rPr>
              <a:t> </a:t>
            </a:r>
            <a:r>
              <a:rPr lang="en-US" sz="1600" b="1" dirty="0" err="1">
                <a:solidFill>
                  <a:schemeClr val="tx1"/>
                </a:solidFill>
              </a:rPr>
              <a:t>naţional</a:t>
            </a:r>
            <a:r>
              <a:rPr lang="en-US" sz="1600" b="1" dirty="0">
                <a:solidFill>
                  <a:schemeClr val="tx1"/>
                </a:solidFill>
              </a:rPr>
              <a:t> de </a:t>
            </a:r>
            <a:r>
              <a:rPr lang="en-US" sz="1600" b="1" dirty="0" err="1">
                <a:solidFill>
                  <a:schemeClr val="tx1"/>
                </a:solidFill>
              </a:rPr>
              <a:t>monitorizare</a:t>
            </a:r>
            <a:r>
              <a:rPr lang="en-US" sz="1600" b="1" dirty="0">
                <a:solidFill>
                  <a:schemeClr val="tx1"/>
                </a:solidFill>
              </a:rPr>
              <a:t> a </a:t>
            </a:r>
            <a:r>
              <a:rPr lang="en-US" sz="1600" b="1" dirty="0" err="1">
                <a:solidFill>
                  <a:schemeClr val="tx1"/>
                </a:solidFill>
              </a:rPr>
              <a:t>apelor</a:t>
            </a:r>
            <a:r>
              <a:rPr lang="en-US" sz="1600" b="1" dirty="0">
                <a:solidFill>
                  <a:schemeClr val="tx1"/>
                </a:solidFill>
              </a:rPr>
              <a:t> </a:t>
            </a:r>
            <a:r>
              <a:rPr lang="en-US" sz="1600" b="1" dirty="0" err="1">
                <a:solidFill>
                  <a:schemeClr val="tx1"/>
                </a:solidFill>
              </a:rPr>
              <a:t>cuprinde</a:t>
            </a:r>
            <a:r>
              <a:rPr lang="en-US" sz="1600" b="1" dirty="0">
                <a:solidFill>
                  <a:schemeClr val="tx1"/>
                </a:solidFill>
              </a:rPr>
              <a:t> </a:t>
            </a:r>
            <a:r>
              <a:rPr lang="en-US" sz="1600" b="1" dirty="0" err="1">
                <a:solidFill>
                  <a:schemeClr val="tx1"/>
                </a:solidFill>
              </a:rPr>
              <a:t>două</a:t>
            </a:r>
            <a:r>
              <a:rPr lang="en-US" sz="1600" b="1" dirty="0">
                <a:solidFill>
                  <a:schemeClr val="tx1"/>
                </a:solidFill>
              </a:rPr>
              <a:t> </a:t>
            </a:r>
            <a:r>
              <a:rPr lang="en-US" sz="1600" b="1" dirty="0" err="1">
                <a:solidFill>
                  <a:schemeClr val="tx1"/>
                </a:solidFill>
              </a:rPr>
              <a:t>tipuri</a:t>
            </a:r>
            <a:r>
              <a:rPr lang="en-US" sz="1600" b="1" dirty="0">
                <a:solidFill>
                  <a:schemeClr val="tx1"/>
                </a:solidFill>
              </a:rPr>
              <a:t> de </a:t>
            </a:r>
            <a:r>
              <a:rPr lang="en-US" sz="1600" b="1" dirty="0" err="1">
                <a:solidFill>
                  <a:schemeClr val="tx1"/>
                </a:solidFill>
              </a:rPr>
              <a:t>monitorizare</a:t>
            </a:r>
            <a:r>
              <a:rPr lang="en-US" sz="1600" b="1" dirty="0">
                <a:solidFill>
                  <a:schemeClr val="tx1"/>
                </a:solidFill>
              </a:rPr>
              <a:t>, conform </a:t>
            </a:r>
            <a:r>
              <a:rPr lang="en-US" sz="1600" b="1" dirty="0" err="1">
                <a:solidFill>
                  <a:schemeClr val="tx1"/>
                </a:solidFill>
              </a:rPr>
              <a:t>cerinţelor</a:t>
            </a:r>
            <a:r>
              <a:rPr lang="en-US" sz="1600" b="1" dirty="0">
                <a:solidFill>
                  <a:schemeClr val="tx1"/>
                </a:solidFill>
              </a:rPr>
              <a:t> </a:t>
            </a:r>
            <a:r>
              <a:rPr lang="en-US" sz="1600" b="1" dirty="0" err="1">
                <a:solidFill>
                  <a:schemeClr val="tx1"/>
                </a:solidFill>
              </a:rPr>
              <a:t>legislaţiei</a:t>
            </a:r>
            <a:r>
              <a:rPr lang="en-US" sz="1600" b="1" dirty="0">
                <a:solidFill>
                  <a:schemeClr val="tx1"/>
                </a:solidFill>
              </a:rPr>
              <a:t> </a:t>
            </a:r>
            <a:r>
              <a:rPr lang="en-US" sz="1600" b="1" dirty="0" err="1">
                <a:solidFill>
                  <a:schemeClr val="tx1"/>
                </a:solidFill>
              </a:rPr>
              <a:t>în</a:t>
            </a:r>
            <a:r>
              <a:rPr lang="en-US" sz="1600" b="1" dirty="0">
                <a:solidFill>
                  <a:schemeClr val="tx1"/>
                </a:solidFill>
              </a:rPr>
              <a:t> </a:t>
            </a:r>
            <a:r>
              <a:rPr lang="en-US" sz="1600" b="1" dirty="0" err="1">
                <a:solidFill>
                  <a:schemeClr val="tx1"/>
                </a:solidFill>
              </a:rPr>
              <a:t>domeniu</a:t>
            </a:r>
            <a:r>
              <a:rPr lang="en-US" sz="1600" b="1" dirty="0">
                <a:solidFill>
                  <a:schemeClr val="tx1"/>
                </a:solidFill>
              </a:rPr>
              <a:t>: </a:t>
            </a:r>
            <a:r>
              <a:rPr lang="en-US" sz="1600" dirty="0" err="1">
                <a:solidFill>
                  <a:schemeClr val="tx1"/>
                </a:solidFill>
              </a:rPr>
              <a:t>monitorizarea</a:t>
            </a:r>
            <a:r>
              <a:rPr lang="en-US" sz="1600" dirty="0">
                <a:solidFill>
                  <a:schemeClr val="tx1"/>
                </a:solidFill>
              </a:rPr>
              <a:t> de </a:t>
            </a:r>
            <a:r>
              <a:rPr lang="en-US" sz="1600" dirty="0" err="1">
                <a:solidFill>
                  <a:schemeClr val="tx1"/>
                </a:solidFill>
              </a:rPr>
              <a:t>supraveghere</a:t>
            </a:r>
            <a:r>
              <a:rPr lang="en-US" sz="1600" dirty="0">
                <a:solidFill>
                  <a:schemeClr val="tx1"/>
                </a:solidFill>
              </a:rPr>
              <a:t>, care are </a:t>
            </a:r>
            <a:r>
              <a:rPr lang="en-US" sz="1600" dirty="0" err="1">
                <a:solidFill>
                  <a:schemeClr val="tx1"/>
                </a:solidFill>
              </a:rPr>
              <a:t>rolul</a:t>
            </a:r>
            <a:r>
              <a:rPr lang="en-US" sz="1600" dirty="0">
                <a:solidFill>
                  <a:schemeClr val="tx1"/>
                </a:solidFill>
              </a:rPr>
              <a:t> de a </a:t>
            </a:r>
            <a:r>
              <a:rPr lang="en-US" sz="1600" dirty="0" err="1">
                <a:solidFill>
                  <a:schemeClr val="tx1"/>
                </a:solidFill>
              </a:rPr>
              <a:t>evalua</a:t>
            </a:r>
            <a:r>
              <a:rPr lang="en-US" sz="1600" dirty="0">
                <a:solidFill>
                  <a:schemeClr val="tx1"/>
                </a:solidFill>
              </a:rPr>
              <a:t> </a:t>
            </a:r>
            <a:r>
              <a:rPr lang="en-US" sz="1600" dirty="0" err="1">
                <a:solidFill>
                  <a:schemeClr val="tx1"/>
                </a:solidFill>
              </a:rPr>
              <a:t>starea</a:t>
            </a:r>
            <a:r>
              <a:rPr lang="en-US" sz="1600" dirty="0">
                <a:solidFill>
                  <a:schemeClr val="tx1"/>
                </a:solidFill>
              </a:rPr>
              <a:t> </a:t>
            </a:r>
            <a:r>
              <a:rPr lang="en-US" sz="1600" dirty="0" err="1">
                <a:solidFill>
                  <a:schemeClr val="tx1"/>
                </a:solidFill>
              </a:rPr>
              <a:t>tuturor</a:t>
            </a:r>
            <a:r>
              <a:rPr lang="en-US" sz="1600" dirty="0">
                <a:solidFill>
                  <a:schemeClr val="tx1"/>
                </a:solidFill>
              </a:rPr>
              <a:t> </a:t>
            </a:r>
            <a:r>
              <a:rPr lang="en-US" sz="1600" dirty="0" err="1">
                <a:solidFill>
                  <a:schemeClr val="tx1"/>
                </a:solidFill>
              </a:rPr>
              <a:t>corpurilor</a:t>
            </a:r>
            <a:r>
              <a:rPr lang="en-US" sz="1600" dirty="0">
                <a:solidFill>
                  <a:schemeClr val="tx1"/>
                </a:solidFill>
              </a:rPr>
              <a:t> de </a:t>
            </a:r>
            <a:r>
              <a:rPr lang="en-US" sz="1600" dirty="0" err="1">
                <a:solidFill>
                  <a:schemeClr val="tx1"/>
                </a:solidFill>
              </a:rPr>
              <a:t>apă</a:t>
            </a:r>
            <a:r>
              <a:rPr lang="en-US" sz="1600" dirty="0">
                <a:solidFill>
                  <a:schemeClr val="tx1"/>
                </a:solidFill>
              </a:rPr>
              <a:t> din </a:t>
            </a:r>
            <a:r>
              <a:rPr lang="en-US" sz="1600" dirty="0" err="1">
                <a:solidFill>
                  <a:schemeClr val="tx1"/>
                </a:solidFill>
              </a:rPr>
              <a:t>cadrul</a:t>
            </a:r>
            <a:r>
              <a:rPr lang="en-US" sz="1600" dirty="0">
                <a:solidFill>
                  <a:schemeClr val="tx1"/>
                </a:solidFill>
              </a:rPr>
              <a:t> </a:t>
            </a:r>
            <a:r>
              <a:rPr lang="en-US" sz="1600" dirty="0" err="1">
                <a:solidFill>
                  <a:schemeClr val="tx1"/>
                </a:solidFill>
              </a:rPr>
              <a:t>bazinelor</a:t>
            </a:r>
            <a:r>
              <a:rPr lang="en-US" sz="1600" dirty="0">
                <a:solidFill>
                  <a:schemeClr val="tx1"/>
                </a:solidFill>
              </a:rPr>
              <a:t> </a:t>
            </a:r>
            <a:r>
              <a:rPr lang="en-US" sz="1600" dirty="0" err="1">
                <a:solidFill>
                  <a:schemeClr val="tx1"/>
                </a:solidFill>
              </a:rPr>
              <a:t>hidrografice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monitorizarea</a:t>
            </a:r>
            <a:r>
              <a:rPr lang="en-US" sz="1600" dirty="0">
                <a:solidFill>
                  <a:schemeClr val="tx1"/>
                </a:solidFill>
              </a:rPr>
              <a:t> </a:t>
            </a:r>
            <a:r>
              <a:rPr lang="en-US" sz="1600" dirty="0" err="1">
                <a:solidFill>
                  <a:schemeClr val="tx1"/>
                </a:solidFill>
              </a:rPr>
              <a:t>operaţională</a:t>
            </a:r>
            <a:r>
              <a:rPr lang="en-US" sz="1600" dirty="0">
                <a:solidFill>
                  <a:schemeClr val="tx1"/>
                </a:solidFill>
              </a:rPr>
              <a:t> (</a:t>
            </a:r>
            <a:r>
              <a:rPr lang="en-US" sz="1600" dirty="0" err="1">
                <a:solidFill>
                  <a:schemeClr val="tx1"/>
                </a:solidFill>
              </a:rPr>
              <a:t>integrată</a:t>
            </a:r>
            <a:r>
              <a:rPr lang="en-US" sz="1600" dirty="0">
                <a:solidFill>
                  <a:schemeClr val="tx1"/>
                </a:solidFill>
              </a:rPr>
              <a:t> </a:t>
            </a:r>
            <a:r>
              <a:rPr lang="en-US" sz="1600" dirty="0" err="1">
                <a:solidFill>
                  <a:schemeClr val="tx1"/>
                </a:solidFill>
              </a:rPr>
              <a:t>monitorizării</a:t>
            </a:r>
            <a:r>
              <a:rPr lang="en-US" sz="1600" dirty="0">
                <a:solidFill>
                  <a:schemeClr val="tx1"/>
                </a:solidFill>
              </a:rPr>
              <a:t> de </a:t>
            </a:r>
            <a:r>
              <a:rPr lang="en-US" sz="1600" dirty="0" err="1">
                <a:solidFill>
                  <a:schemeClr val="tx1"/>
                </a:solidFill>
              </a:rPr>
              <a:t>supraveghere</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corpurile</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riscă</a:t>
            </a:r>
            <a:r>
              <a:rPr lang="en-US" sz="1600" dirty="0">
                <a:solidFill>
                  <a:schemeClr val="tx1"/>
                </a:solidFill>
              </a:rPr>
              <a:t> </a:t>
            </a:r>
            <a:r>
              <a:rPr lang="en-US" sz="1600" dirty="0" err="1">
                <a:solidFill>
                  <a:schemeClr val="tx1"/>
                </a:solidFill>
              </a:rPr>
              <a:t>să</a:t>
            </a:r>
            <a:r>
              <a:rPr lang="en-US" sz="1600" dirty="0">
                <a:solidFill>
                  <a:schemeClr val="tx1"/>
                </a:solidFill>
              </a:rPr>
              <a:t> nu </a:t>
            </a:r>
            <a:r>
              <a:rPr lang="en-US" sz="1600" dirty="0" err="1">
                <a:solidFill>
                  <a:schemeClr val="tx1"/>
                </a:solidFill>
              </a:rPr>
              <a:t>îndeplinească</a:t>
            </a:r>
            <a:r>
              <a:rPr lang="en-US" sz="1600" dirty="0">
                <a:solidFill>
                  <a:schemeClr val="tx1"/>
                </a:solidFill>
              </a:rPr>
              <a:t> </a:t>
            </a:r>
            <a:r>
              <a:rPr lang="en-US" sz="1600" dirty="0" err="1">
                <a:solidFill>
                  <a:schemeClr val="tx1"/>
                </a:solidFill>
              </a:rPr>
              <a:t>obiectivele</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pentru</a:t>
            </a:r>
            <a:r>
              <a:rPr lang="en-US" sz="1600" dirty="0">
                <a:solidFill>
                  <a:schemeClr val="tx1"/>
                </a:solidFill>
              </a:rPr>
              <a:t> ape, </a:t>
            </a:r>
            <a:r>
              <a:rPr lang="en-US" sz="1600" dirty="0" err="1">
                <a:solidFill>
                  <a:schemeClr val="tx1"/>
                </a:solidFill>
              </a:rPr>
              <a:t>stabilite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planurile</a:t>
            </a:r>
            <a:r>
              <a:rPr lang="en-US" sz="1600" dirty="0">
                <a:solidFill>
                  <a:schemeClr val="tx1"/>
                </a:solidFill>
              </a:rPr>
              <a:t> de </a:t>
            </a:r>
            <a:r>
              <a:rPr lang="en-US" sz="1600" dirty="0" err="1">
                <a:solidFill>
                  <a:schemeClr val="tx1"/>
                </a:solidFill>
              </a:rPr>
              <a:t>gestionare</a:t>
            </a:r>
            <a:r>
              <a:rPr lang="en-US" sz="1600" dirty="0">
                <a:solidFill>
                  <a:schemeClr val="tx1"/>
                </a:solidFill>
              </a:rPr>
              <a:t> a </a:t>
            </a:r>
            <a:r>
              <a:rPr lang="en-US" sz="1600" dirty="0" err="1">
                <a:solidFill>
                  <a:schemeClr val="tx1"/>
                </a:solidFill>
              </a:rPr>
              <a:t>districtelor</a:t>
            </a:r>
            <a:r>
              <a:rPr lang="en-US" sz="1600" dirty="0">
                <a:solidFill>
                  <a:schemeClr val="tx1"/>
                </a:solidFill>
              </a:rPr>
              <a:t> </a:t>
            </a:r>
            <a:r>
              <a:rPr lang="en-US" sz="1600" dirty="0" err="1">
                <a:solidFill>
                  <a:schemeClr val="tx1"/>
                </a:solidFill>
              </a:rPr>
              <a:t>bazinelor</a:t>
            </a:r>
            <a:r>
              <a:rPr lang="en-US" sz="1600" dirty="0">
                <a:solidFill>
                  <a:schemeClr val="tx1"/>
                </a:solidFill>
              </a:rPr>
              <a:t> </a:t>
            </a:r>
            <a:r>
              <a:rPr lang="en-US" sz="1600" dirty="0" err="1">
                <a:solidFill>
                  <a:schemeClr val="tx1"/>
                </a:solidFill>
              </a:rPr>
              <a:t>hidrografice</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r>
            <a:br>
              <a:rPr lang="ro-RO" sz="1600" dirty="0">
                <a:solidFill>
                  <a:schemeClr val="tx1"/>
                </a:solidFill>
              </a:rPr>
            </a:br>
            <a:r>
              <a:rPr lang="en-US" sz="1600" dirty="0">
                <a:solidFill>
                  <a:schemeClr val="tx1"/>
                </a:solidFill>
              </a:rPr>
              <a:t>5. </a:t>
            </a:r>
            <a:r>
              <a:rPr lang="en-US" sz="1600" dirty="0" err="1">
                <a:solidFill>
                  <a:schemeClr val="tx1"/>
                </a:solidFill>
              </a:rPr>
              <a:t>În</a:t>
            </a:r>
            <a:r>
              <a:rPr lang="en-US" sz="1600" dirty="0">
                <a:solidFill>
                  <a:schemeClr val="tx1"/>
                </a:solidFill>
              </a:rPr>
              <a:t> </a:t>
            </a:r>
            <a:r>
              <a:rPr lang="en-US" sz="1600" dirty="0" err="1">
                <a:solidFill>
                  <a:schemeClr val="tx1"/>
                </a:solidFill>
              </a:rPr>
              <a:t>cazurile</a:t>
            </a:r>
            <a:r>
              <a:rPr lang="en-US" sz="1600" dirty="0">
                <a:solidFill>
                  <a:schemeClr val="tx1"/>
                </a:solidFill>
              </a:rPr>
              <a:t> de </a:t>
            </a:r>
            <a:r>
              <a:rPr lang="en-US" sz="1600" dirty="0" err="1">
                <a:solidFill>
                  <a:schemeClr val="tx1"/>
                </a:solidFill>
              </a:rPr>
              <a:t>poluare</a:t>
            </a:r>
            <a:r>
              <a:rPr lang="en-US" sz="1600" dirty="0">
                <a:solidFill>
                  <a:schemeClr val="tx1"/>
                </a:solidFill>
              </a:rPr>
              <a:t> </a:t>
            </a:r>
            <a:r>
              <a:rPr lang="en-US" sz="1600" dirty="0" err="1">
                <a:solidFill>
                  <a:schemeClr val="tx1"/>
                </a:solidFill>
              </a:rPr>
              <a:t>accidentală</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luarea</a:t>
            </a:r>
            <a:r>
              <a:rPr lang="en-US" sz="1600" dirty="0">
                <a:solidFill>
                  <a:schemeClr val="tx1"/>
                </a:solidFill>
              </a:rPr>
              <a:t> </a:t>
            </a:r>
            <a:r>
              <a:rPr lang="en-US" sz="1600" dirty="0" err="1">
                <a:solidFill>
                  <a:schemeClr val="tx1"/>
                </a:solidFill>
              </a:rPr>
              <a:t>deciziilor</a:t>
            </a:r>
            <a:r>
              <a:rPr lang="en-US" sz="1600" dirty="0">
                <a:solidFill>
                  <a:schemeClr val="tx1"/>
                </a:solidFill>
              </a:rPr>
              <a:t> </a:t>
            </a:r>
            <a:r>
              <a:rPr lang="en-US" sz="1600" dirty="0" err="1">
                <a:solidFill>
                  <a:schemeClr val="tx1"/>
                </a:solidFill>
              </a:rPr>
              <a:t>prompte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scopul</a:t>
            </a:r>
            <a:r>
              <a:rPr lang="en-US" sz="1600" dirty="0">
                <a:solidFill>
                  <a:schemeClr val="tx1"/>
                </a:solidFill>
              </a:rPr>
              <a:t> </a:t>
            </a:r>
            <a:r>
              <a:rPr lang="en-US" sz="1600" dirty="0" err="1">
                <a:solidFill>
                  <a:schemeClr val="tx1"/>
                </a:solidFill>
              </a:rPr>
              <a:t>protecţiei</a:t>
            </a:r>
            <a:r>
              <a:rPr lang="en-US" sz="1600" dirty="0">
                <a:solidFill>
                  <a:schemeClr val="tx1"/>
                </a:solidFill>
              </a:rPr>
              <a:t> </a:t>
            </a:r>
            <a:r>
              <a:rPr lang="en-US" sz="1600" dirty="0" err="1">
                <a:solidFill>
                  <a:schemeClr val="tx1"/>
                </a:solidFill>
              </a:rPr>
              <a:t>calităţii</a:t>
            </a:r>
            <a:r>
              <a:rPr lang="en-US" sz="1600" dirty="0">
                <a:solidFill>
                  <a:schemeClr val="tx1"/>
                </a:solidFill>
              </a:rPr>
              <a:t> </a:t>
            </a:r>
            <a:r>
              <a:rPr lang="en-US" sz="1600" dirty="0" err="1">
                <a:solidFill>
                  <a:schemeClr val="tx1"/>
                </a:solidFill>
              </a:rPr>
              <a:t>resurselor</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prevenirii</a:t>
            </a:r>
            <a:r>
              <a:rPr lang="en-US" sz="1600" dirty="0">
                <a:solidFill>
                  <a:schemeClr val="tx1"/>
                </a:solidFill>
              </a:rPr>
              <a:t> </a:t>
            </a:r>
            <a:r>
              <a:rPr lang="en-US" sz="1600" dirty="0" err="1">
                <a:solidFill>
                  <a:schemeClr val="tx1"/>
                </a:solidFill>
              </a:rPr>
              <a:t>situaţiilor</a:t>
            </a:r>
            <a:r>
              <a:rPr lang="en-US" sz="1600" dirty="0">
                <a:solidFill>
                  <a:schemeClr val="tx1"/>
                </a:solidFill>
              </a:rPr>
              <a:t> de </a:t>
            </a:r>
            <a:r>
              <a:rPr lang="en-US" sz="1600" dirty="0" err="1">
                <a:solidFill>
                  <a:schemeClr val="tx1"/>
                </a:solidFill>
              </a:rPr>
              <a:t>urgenţă</a:t>
            </a:r>
            <a:r>
              <a:rPr lang="en-US" sz="1600" dirty="0">
                <a:solidFill>
                  <a:schemeClr val="tx1"/>
                </a:solidFill>
              </a:rPr>
              <a:t>, se </a:t>
            </a:r>
            <a:r>
              <a:rPr lang="en-US" sz="1600" dirty="0" err="1">
                <a:solidFill>
                  <a:schemeClr val="tx1"/>
                </a:solidFill>
              </a:rPr>
              <a:t>efectuează</a:t>
            </a:r>
            <a:r>
              <a:rPr lang="en-US" sz="1600" dirty="0">
                <a:solidFill>
                  <a:schemeClr val="tx1"/>
                </a:solidFill>
              </a:rPr>
              <a:t> </a:t>
            </a:r>
            <a:r>
              <a:rPr lang="en-US" sz="1600" dirty="0" err="1">
                <a:solidFill>
                  <a:schemeClr val="tx1"/>
                </a:solidFill>
              </a:rPr>
              <a:t>monitorizarea</a:t>
            </a:r>
            <a:r>
              <a:rPr lang="en-US" sz="1600" dirty="0">
                <a:solidFill>
                  <a:schemeClr val="tx1"/>
                </a:solidFill>
              </a:rPr>
              <a:t> de </a:t>
            </a:r>
            <a:r>
              <a:rPr lang="en-US" sz="1600" dirty="0" err="1">
                <a:solidFill>
                  <a:schemeClr val="tx1"/>
                </a:solidFill>
              </a:rPr>
              <a:t>investigare</a:t>
            </a:r>
            <a:r>
              <a:rPr lang="en-US" sz="1600" dirty="0">
                <a:solidFill>
                  <a:schemeClr val="tx1"/>
                </a:solidFill>
              </a:rPr>
              <a:t>, care </a:t>
            </a:r>
            <a:r>
              <a:rPr lang="en-US" sz="1600" dirty="0" err="1">
                <a:solidFill>
                  <a:schemeClr val="tx1"/>
                </a:solidFill>
              </a:rPr>
              <a:t>furnizează</a:t>
            </a:r>
            <a:r>
              <a:rPr lang="en-US" sz="1600" dirty="0">
                <a:solidFill>
                  <a:schemeClr val="tx1"/>
                </a:solidFill>
              </a:rPr>
              <a:t> </a:t>
            </a:r>
            <a:r>
              <a:rPr lang="en-US" sz="1600" dirty="0" err="1">
                <a:solidFill>
                  <a:schemeClr val="tx1"/>
                </a:solidFill>
              </a:rPr>
              <a:t>informaţii</a:t>
            </a:r>
            <a:r>
              <a:rPr lang="en-US" sz="1600" dirty="0">
                <a:solidFill>
                  <a:schemeClr val="tx1"/>
                </a:solidFill>
              </a:rPr>
              <a:t> </a:t>
            </a:r>
            <a:r>
              <a:rPr lang="en-US" sz="1600" dirty="0" err="1">
                <a:solidFill>
                  <a:schemeClr val="tx1"/>
                </a:solidFill>
              </a:rPr>
              <a:t>suplimentare</a:t>
            </a:r>
            <a:r>
              <a:rPr lang="en-US" sz="1600" dirty="0">
                <a:solidFill>
                  <a:schemeClr val="tx1"/>
                </a:solidFill>
              </a:rPr>
              <a:t> cu </a:t>
            </a:r>
            <a:r>
              <a:rPr lang="en-US" sz="1600" dirty="0" err="1">
                <a:solidFill>
                  <a:schemeClr val="tx1"/>
                </a:solidFill>
              </a:rPr>
              <a:t>privire</a:t>
            </a:r>
            <a:r>
              <a:rPr lang="en-US" sz="1600" dirty="0">
                <a:solidFill>
                  <a:schemeClr val="tx1"/>
                </a:solidFill>
              </a:rPr>
              <a:t> la </a:t>
            </a:r>
            <a:r>
              <a:rPr lang="en-US" sz="1600" dirty="0" err="1">
                <a:solidFill>
                  <a:schemeClr val="tx1"/>
                </a:solidFill>
              </a:rPr>
              <a:t>starea</a:t>
            </a:r>
            <a:r>
              <a:rPr lang="en-US" sz="1600" dirty="0">
                <a:solidFill>
                  <a:schemeClr val="tx1"/>
                </a:solidFill>
              </a:rPr>
              <a:t> </a:t>
            </a:r>
            <a:r>
              <a:rPr lang="en-US" sz="1600" dirty="0" err="1">
                <a:solidFill>
                  <a:schemeClr val="tx1"/>
                </a:solidFill>
              </a:rPr>
              <a:t>corpurilor</a:t>
            </a:r>
            <a:r>
              <a:rPr lang="en-US" sz="1600" dirty="0">
                <a:solidFill>
                  <a:schemeClr val="tx1"/>
                </a:solidFill>
              </a:rPr>
              <a:t> de </a:t>
            </a:r>
            <a:r>
              <a:rPr lang="en-US" sz="1600" dirty="0" err="1">
                <a:solidFill>
                  <a:schemeClr val="tx1"/>
                </a:solidFill>
              </a:rPr>
              <a:t>apă</a:t>
            </a:r>
            <a:r>
              <a:rPr lang="en-US" sz="1600" dirty="0">
                <a:solidFill>
                  <a:schemeClr val="tx1"/>
                </a:solidFill>
              </a:rPr>
              <a:t>, care nu pot fi </a:t>
            </a:r>
            <a:r>
              <a:rPr lang="en-US" sz="1600" dirty="0" err="1">
                <a:solidFill>
                  <a:schemeClr val="tx1"/>
                </a:solidFill>
              </a:rPr>
              <a:t>obţinute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monitoringului</a:t>
            </a:r>
            <a:r>
              <a:rPr lang="en-US" sz="1600" dirty="0">
                <a:solidFill>
                  <a:schemeClr val="tx1"/>
                </a:solidFill>
              </a:rPr>
              <a:t> </a:t>
            </a:r>
            <a:r>
              <a:rPr lang="en-US" sz="1600" dirty="0" err="1">
                <a:solidFill>
                  <a:schemeClr val="tx1"/>
                </a:solidFill>
              </a:rPr>
              <a:t>operaţional</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acestor</a:t>
            </a:r>
            <a:r>
              <a:rPr lang="en-US" sz="1600" dirty="0">
                <a:solidFill>
                  <a:schemeClr val="tx1"/>
                </a:solidFill>
              </a:rPr>
              <a:t> </a:t>
            </a:r>
            <a:r>
              <a:rPr lang="en-US" sz="1600" dirty="0" err="1">
                <a:solidFill>
                  <a:schemeClr val="tx1"/>
                </a:solidFill>
              </a:rPr>
              <a:t>informaţii</a:t>
            </a:r>
            <a:r>
              <a:rPr lang="en-US" sz="1600" dirty="0">
                <a:solidFill>
                  <a:schemeClr val="tx1"/>
                </a:solidFill>
              </a:rPr>
              <a:t> </a:t>
            </a:r>
            <a:r>
              <a:rPr lang="en-US" sz="1600" dirty="0" err="1">
                <a:solidFill>
                  <a:schemeClr val="tx1"/>
                </a:solidFill>
              </a:rPr>
              <a:t>sînt</a:t>
            </a:r>
            <a:r>
              <a:rPr lang="en-US" sz="1600" dirty="0">
                <a:solidFill>
                  <a:schemeClr val="tx1"/>
                </a:solidFill>
              </a:rPr>
              <a:t> elaborate </a:t>
            </a:r>
            <a:r>
              <a:rPr lang="en-US" sz="1600" dirty="0" err="1">
                <a:solidFill>
                  <a:schemeClr val="tx1"/>
                </a:solidFill>
              </a:rPr>
              <a:t>măsuri</a:t>
            </a:r>
            <a:r>
              <a:rPr lang="en-US" sz="1600" dirty="0">
                <a:solidFill>
                  <a:schemeClr val="tx1"/>
                </a:solidFill>
              </a:rPr>
              <a:t> </a:t>
            </a:r>
            <a:r>
              <a:rPr lang="en-US" sz="1600" dirty="0" err="1">
                <a:solidFill>
                  <a:schemeClr val="tx1"/>
                </a:solidFill>
              </a:rPr>
              <a:t>speciale</a:t>
            </a:r>
            <a:r>
              <a:rPr lang="en-US" sz="1600" dirty="0">
                <a:solidFill>
                  <a:schemeClr val="tx1"/>
                </a:solidFill>
              </a:rPr>
              <a:t> de </a:t>
            </a:r>
            <a:r>
              <a:rPr lang="en-US" sz="1600" dirty="0" err="1">
                <a:solidFill>
                  <a:schemeClr val="tx1"/>
                </a:solidFill>
              </a:rPr>
              <a:t>remediere</a:t>
            </a:r>
            <a:r>
              <a:rPr lang="en-US" sz="1600" dirty="0">
                <a:solidFill>
                  <a:schemeClr val="tx1"/>
                </a:solidFill>
              </a:rPr>
              <a:t> a </a:t>
            </a:r>
            <a:r>
              <a:rPr lang="en-US" sz="1600" dirty="0" err="1">
                <a:solidFill>
                  <a:schemeClr val="tx1"/>
                </a:solidFill>
              </a:rPr>
              <a:t>efectelor</a:t>
            </a:r>
            <a:r>
              <a:rPr lang="en-US" sz="1600" dirty="0">
                <a:solidFill>
                  <a:schemeClr val="tx1"/>
                </a:solidFill>
              </a:rPr>
              <a:t> </a:t>
            </a:r>
            <a:r>
              <a:rPr lang="en-US" sz="1600" dirty="0" err="1">
                <a:solidFill>
                  <a:schemeClr val="tx1"/>
                </a:solidFill>
              </a:rPr>
              <a:t>poluarii</a:t>
            </a:r>
            <a:r>
              <a:rPr lang="en-US" sz="1600" dirty="0">
                <a:solidFill>
                  <a:schemeClr val="tx1"/>
                </a:solidFill>
              </a:rPr>
              <a:t> </a:t>
            </a:r>
            <a:r>
              <a:rPr lang="en-US" sz="1600" dirty="0" err="1">
                <a:solidFill>
                  <a:schemeClr val="tx1"/>
                </a:solidFill>
              </a:rPr>
              <a:t>accidentale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măsuri</a:t>
            </a:r>
            <a:r>
              <a:rPr lang="en-US" sz="1600" dirty="0">
                <a:solidFill>
                  <a:schemeClr val="tx1"/>
                </a:solidFill>
              </a:rPr>
              <a:t> </a:t>
            </a:r>
            <a:r>
              <a:rPr lang="en-US" sz="1600" dirty="0" err="1">
                <a:solidFill>
                  <a:schemeClr val="tx1"/>
                </a:solidFill>
              </a:rPr>
              <a:t>specifice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vederea</a:t>
            </a:r>
            <a:r>
              <a:rPr lang="en-US" sz="1600" dirty="0">
                <a:solidFill>
                  <a:schemeClr val="tx1"/>
                </a:solidFill>
              </a:rPr>
              <a:t> </a:t>
            </a:r>
            <a:r>
              <a:rPr lang="en-US" sz="1600" dirty="0" err="1">
                <a:solidFill>
                  <a:schemeClr val="tx1"/>
                </a:solidFill>
              </a:rPr>
              <a:t>realizării</a:t>
            </a:r>
            <a:r>
              <a:rPr lang="en-US" sz="1600" dirty="0">
                <a:solidFill>
                  <a:schemeClr val="tx1"/>
                </a:solidFill>
              </a:rPr>
              <a:t> </a:t>
            </a:r>
            <a:r>
              <a:rPr lang="en-US" sz="1600" dirty="0" err="1">
                <a:solidFill>
                  <a:schemeClr val="tx1"/>
                </a:solidFill>
              </a:rPr>
              <a:t>obiectivelor</a:t>
            </a:r>
            <a:r>
              <a:rPr lang="en-US" sz="1600" dirty="0">
                <a:solidFill>
                  <a:schemeClr val="tx1"/>
                </a:solidFill>
              </a:rPr>
              <a:t> de </a:t>
            </a:r>
            <a:r>
              <a:rPr lang="en-US" sz="1600" dirty="0" err="1">
                <a:solidFill>
                  <a:schemeClr val="tx1"/>
                </a:solidFill>
              </a:rPr>
              <a:t>mediu</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corpul</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respectiv</a:t>
            </a:r>
            <a:r>
              <a:rPr lang="en-US" sz="1600" dirty="0">
                <a:solidFill>
                  <a:schemeClr val="tx1"/>
                </a:solidFill>
              </a:rPr>
              <a:t>, </a:t>
            </a:r>
            <a:r>
              <a:rPr lang="en-US" sz="1600" dirty="0" err="1">
                <a:solidFill>
                  <a:schemeClr val="tx1"/>
                </a:solidFill>
              </a:rPr>
              <a:t>prevăzute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planul</a:t>
            </a:r>
            <a:r>
              <a:rPr lang="en-US" sz="1600" dirty="0">
                <a:solidFill>
                  <a:schemeClr val="tx1"/>
                </a:solidFill>
              </a:rPr>
              <a:t> de </a:t>
            </a:r>
            <a:r>
              <a:rPr lang="en-US" sz="1600" dirty="0" err="1">
                <a:solidFill>
                  <a:schemeClr val="tx1"/>
                </a:solidFill>
              </a:rPr>
              <a:t>gestionare</a:t>
            </a:r>
            <a:r>
              <a:rPr lang="en-US" sz="1600" dirty="0">
                <a:solidFill>
                  <a:schemeClr val="tx1"/>
                </a:solidFill>
              </a:rPr>
              <a:t> a </a:t>
            </a:r>
            <a:r>
              <a:rPr lang="en-US" sz="1600" dirty="0" err="1">
                <a:solidFill>
                  <a:schemeClr val="tx1"/>
                </a:solidFill>
              </a:rPr>
              <a:t>districtului</a:t>
            </a:r>
            <a:r>
              <a:rPr lang="en-US" sz="1600" dirty="0">
                <a:solidFill>
                  <a:schemeClr val="tx1"/>
                </a:solidFill>
              </a:rPr>
              <a:t> </a:t>
            </a:r>
            <a:r>
              <a:rPr lang="en-US" sz="1600" dirty="0" err="1">
                <a:solidFill>
                  <a:schemeClr val="tx1"/>
                </a:solidFill>
              </a:rPr>
              <a:t>bazinului</a:t>
            </a:r>
            <a:r>
              <a:rPr lang="en-US" sz="1600" dirty="0">
                <a:solidFill>
                  <a:schemeClr val="tx1"/>
                </a:solidFill>
              </a:rPr>
              <a:t> </a:t>
            </a:r>
            <a:r>
              <a:rPr lang="en-US" sz="1600" dirty="0" err="1">
                <a:solidFill>
                  <a:schemeClr val="tx1"/>
                </a:solidFill>
              </a:rPr>
              <a:t>hidrografic</a:t>
            </a:r>
            <a:r>
              <a:rPr lang="en-US" sz="1600" dirty="0">
                <a:solidFill>
                  <a:schemeClr val="tx1"/>
                </a:solidFill>
              </a:rPr>
              <a:t> </a:t>
            </a:r>
            <a:r>
              <a:rPr lang="en-US" sz="1600" dirty="0" err="1">
                <a:solidFill>
                  <a:schemeClr val="tx1"/>
                </a:solidFill>
              </a:rPr>
              <a:t>vizat</a:t>
            </a: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chemeClr val="tx1"/>
                </a:solidFill>
                <a:latin typeface="Times New Roman" panose="02020603050405020304" pitchFamily="18" charset="0"/>
                <a:cs typeface="Times New Roman" panose="02020603050405020304" pitchFamily="18" charset="0"/>
              </a:rPr>
              <a:t>Capitolul 7. Mijloace de automatizare şi dispecerizare</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7.1. Aspecte generale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7.2. Dotarea serviciului ACM şi A</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Capitolul 8. Dispecerizarea</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8.1. Aspecte generale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8.2. Dotarea punctelor de dispecerat</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8.3. Organizarea activității punctelor de dispecerat</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Anexa 1. Reguli privind efectuarea reparațiilor preventive planificate a sistemelor și instalațiilor de alimentare cu apă și de canalizare</a:t>
            </a:r>
            <a:br>
              <a:rPr lang="ro-RO" sz="1600" b="1"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Anexa 2. Documente normative și tehnice de bază utilizate la elaborarea Regulamentului privind exploatarea tehnică a sistemelor și instalațiilor publice de alimentare cu apă și de canalizare (conform situației din 01.01.2017)</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912743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00FF"/>
                </a:solidFill>
                <a:latin typeface="Times New Roman" panose="02020603050405020304" pitchFamily="18" charset="0"/>
                <a:cs typeface="Times New Roman" panose="02020603050405020304" pitchFamily="18" charset="0"/>
              </a:rPr>
              <a:t>CP G.03.07-2014 (MCH 4.01-02) „Instalații interioare de apă şi canalizare”</a:t>
            </a:r>
            <a:r>
              <a:rPr lang="ro-RO" sz="1600" dirty="0"/>
              <a:t> </a:t>
            </a:r>
            <a:r>
              <a:rPr lang="ru-RU" sz="1600" dirty="0"/>
              <a:t> </a:t>
            </a:r>
            <a:r>
              <a:rPr lang="ro-RO" sz="1600" b="1" dirty="0">
                <a:solidFill>
                  <a:schemeClr val="tx1"/>
                </a:solidFill>
              </a:rPr>
              <a:t>ÎNLOCUIEŞTE </a:t>
            </a:r>
            <a:r>
              <a:rPr lang="ru-RU" sz="1600" b="1" dirty="0" err="1">
                <a:solidFill>
                  <a:schemeClr val="tx1"/>
                </a:solidFill>
              </a:rPr>
              <a:t>СНиП</a:t>
            </a:r>
            <a:r>
              <a:rPr lang="ru-RU" sz="1600" b="1" dirty="0">
                <a:solidFill>
                  <a:schemeClr val="tx1"/>
                </a:solidFill>
              </a:rPr>
              <a:t> 2.04.01-85</a:t>
            </a:r>
            <a:r>
              <a:rPr lang="ru-RU" sz="1600" dirty="0"/>
              <a:t/>
            </a:r>
            <a:br>
              <a:rPr lang="ru-RU" sz="1600" dirty="0"/>
            </a:br>
            <a:r>
              <a:rPr lang="ro-RO" sz="1600" dirty="0">
                <a:solidFill>
                  <a:schemeClr val="tx1"/>
                </a:solidFill>
                <a:latin typeface="Times New Roman" panose="02020603050405020304" pitchFamily="18" charset="0"/>
                <a:cs typeface="Times New Roman" panose="02020603050405020304" pitchFamily="18" charset="0"/>
              </a:rPr>
              <a:t>Prezentul Cod practic în construcţii reprezintă adaptarea prin metoda pagi-nii de copertă la condiţiile naţionale ale Republicii Moldova a normativului Fede-raţiei Ruse </a:t>
            </a:r>
            <a:r>
              <a:rPr lang="ru-RU" sz="1600" dirty="0">
                <a:solidFill>
                  <a:schemeClr val="tx1"/>
                </a:solidFill>
                <a:latin typeface="Times New Roman" panose="02020603050405020304" pitchFamily="18" charset="0"/>
                <a:cs typeface="Times New Roman" panose="02020603050405020304" pitchFamily="18" charset="0"/>
              </a:rPr>
              <a:t>МСН 4.01-02 „Внутренний водопровод и канализация”. </a:t>
            </a:r>
            <a:r>
              <a:rPr lang="ro-RO" sz="1600" dirty="0">
                <a:solidFill>
                  <a:schemeClr val="tx1"/>
                </a:solidFill>
                <a:latin typeface="Times New Roman" panose="02020603050405020304" pitchFamily="18" charset="0"/>
                <a:cs typeface="Times New Roman" panose="02020603050405020304" pitchFamily="18" charset="0"/>
              </a:rPr>
              <a:t>Prezentul Cod practic este armonizat cu cerinţele directivelor europene.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Prezentul Cod practic se referă la sistemele interioare de alimentare cu apă rece, apă caldă, canalizare şi de scurgere a apei pluviale.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Prezentul Cod practic conţine următoarele capitole: domeniu de aplicare; referinţe normative; termeni şi definiţii; prevederi generale; determinarea debitelor de calcul de apă şi de canalizare; calitatea, temperatura şi presiunea în reţelele de apă; sisteme de alimentare cu apă rece şi caldă; sisteme de alimentare cu apă pen-tru combaterea incendiilor; conducte şi armaturi; reţele interioare de apă rece şi apă caldă; calculul reţelelor interioare de apă rece; calculul reţelelor interioare de apă caldă; dispozitive de măsurare a consumului de apă; instalaţii de pompare; rezervoare de rezervă şi de înălţime; cerinţe suplimentare pentru reţelele interioare de alimentare cu apă, în condiţii naturale şi climatice specifice; sisteme de canali-zare; obiecte sanitare şi receptoare de ape uzate; reţele de canalizare interioară; calculul reţelelor de canalizare; instalaţii locale pentru epurarea şi pomparea ape-lor uzate; instalaţii interioare de ape meteorice; cerinţe suplimentare pentru sis-temele şi instalaţiile interioare de canalizare în condiţii specifice de mediu şi climă.</a:t>
            </a:r>
            <a:br>
              <a:rPr lang="ro-RO"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96787"/>
            <a:ext cx="8839199" cy="4954137"/>
          </a:xfrm>
        </p:spPr>
        <p:txBody>
          <a:bodyPr/>
          <a:lstStyle/>
          <a:p>
            <a:r>
              <a:rPr lang="ro-RO" sz="1600" dirty="0">
                <a:solidFill>
                  <a:schemeClr val="tx1"/>
                </a:solidFill>
                <a:latin typeface="Times New Roman" panose="02020603050405020304" pitchFamily="18" charset="0"/>
                <a:cs typeface="Times New Roman" panose="02020603050405020304" pitchFamily="18" charset="0"/>
              </a:rPr>
              <a:t>Documentul conţine următoarele anexe:</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Anexa A: Lista documentelor normative, la care se fac referinţe în prezentul cod practic în construcţii;</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Anexa B: Termeni şi definiţii;</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Anexa C: Debite de calcul de apă;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Anexa D: Nomograme pentru determinarea pierderilor de sarcină în contoarele de apă.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Codul practic în construcţii CP G.03.07-2014 (</a:t>
            </a:r>
            <a:r>
              <a:rPr lang="ru-RU" sz="1600" dirty="0">
                <a:solidFill>
                  <a:schemeClr val="tx1"/>
                </a:solidFill>
                <a:latin typeface="Times New Roman" panose="02020603050405020304" pitchFamily="18" charset="0"/>
                <a:cs typeface="Times New Roman" panose="02020603050405020304" pitchFamily="18" charset="0"/>
              </a:rPr>
              <a:t>МСН 4.01-02) </a:t>
            </a:r>
            <a:r>
              <a:rPr lang="ro-RO" sz="1600" dirty="0">
                <a:solidFill>
                  <a:schemeClr val="tx1"/>
                </a:solidFill>
                <a:latin typeface="Times New Roman" panose="02020603050405020304" pitchFamily="18" charset="0"/>
                <a:cs typeface="Times New Roman" panose="02020603050405020304" pitchFamily="18" charset="0"/>
              </a:rPr>
              <a:t>se adoptă pentru prima dată.</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rgbClr val="0000FF"/>
                </a:solidFill>
                <a:latin typeface="Times New Roman" panose="02020603050405020304" pitchFamily="18" charset="0"/>
                <a:cs typeface="Times New Roman" panose="02020603050405020304" pitchFamily="18" charset="0"/>
              </a:rPr>
              <a:t>NCM G.03.02:2015 „Rețele şi instalații exterioare de canalizare”. </a:t>
            </a:r>
            <a:r>
              <a:rPr lang="ro-RO" sz="1600" dirty="0">
                <a:solidFill>
                  <a:srgbClr val="0000FF"/>
                </a:solidFill>
                <a:latin typeface="Times New Roman" panose="02020603050405020304" pitchFamily="18" charset="0"/>
                <a:cs typeface="Times New Roman" panose="02020603050405020304" pitchFamily="18" charset="0"/>
              </a:rPr>
              <a:t/>
            </a:r>
            <a:br>
              <a:rPr lang="ro-RO" sz="1600" dirty="0">
                <a:solidFill>
                  <a:srgbClr val="0000FF"/>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1. ELABORAT de către Universitatea Agrară de Stat din Moldova.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La elaborarea prezentului Cod practic au luat parte: confereniarul universitar, d.ș.t. D. Ungureanu, confereniarul  universitar,  d.ș.t.  I.  Ioneț,  conferențiarul  universitar,  d.ș.a.  O.  Horjan,  profesorul  universitar,  d.ș.t.  T.  Coşuleanu,  conferenţiarul universitar d.ș.t. P.</a:t>
            </a:r>
            <a:r>
              <a:rPr lang="ru-RU"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Pleșca, inginer O. Cojocaru, inginer Irina Ciobanu.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Redactarea      generală    este    realizată   conferenţiarul    universitar   al  catedrei    „Ecotehnica,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Menegement Ecologic şi Ingineria Apelor”, doctorul în ştiinţe tehnice D. Ungureanu.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2. ACCEPTAT de către Comitetul tehnic pentru normare tehnică în construcţii CTC.01  "Instalaţii şi      reţele de alimentare cu apă şi canalizare", procesul-verbal nr. </a:t>
            </a:r>
            <a:r>
              <a:rPr lang="en-US" sz="1600" dirty="0">
                <a:solidFill>
                  <a:schemeClr val="tx1"/>
                </a:solidFill>
                <a:latin typeface="Times New Roman" panose="02020603050405020304" pitchFamily="18" charset="0"/>
                <a:cs typeface="Times New Roman" panose="02020603050405020304" pitchFamily="18" charset="0"/>
              </a:rPr>
              <a:t>…</a:t>
            </a:r>
            <a:r>
              <a:rPr lang="ro-RO" sz="1600" dirty="0">
                <a:solidFill>
                  <a:schemeClr val="tx1"/>
                </a:solidFill>
                <a:latin typeface="Times New Roman" panose="02020603050405020304" pitchFamily="18" charset="0"/>
                <a:cs typeface="Times New Roman" panose="02020603050405020304" pitchFamily="18" charset="0"/>
              </a:rPr>
              <a:t>  din  2015.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3. APROBAT ŞI PUS ÎN APLICARE prin ordinul Ministrului Dezvoltării Regionale şi Construcţiilor nr. 56 din aprilie 2015. </a:t>
            </a:r>
            <a:br>
              <a:rPr lang="ro-RO"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dirty="0">
                <a:solidFill>
                  <a:schemeClr val="tx1"/>
                </a:solidFill>
                <a:latin typeface="Times New Roman" panose="02020603050405020304" pitchFamily="18" charset="0"/>
                <a:cs typeface="Times New Roman" panose="02020603050405020304" pitchFamily="18" charset="0"/>
              </a:rPr>
              <a:t>4. ÎNLOCUIEŞTE </a:t>
            </a:r>
            <a:r>
              <a:rPr lang="ru-RU" sz="1600" dirty="0" err="1">
                <a:solidFill>
                  <a:schemeClr val="tx1"/>
                </a:solidFill>
                <a:latin typeface="Times New Roman" panose="02020603050405020304" pitchFamily="18" charset="0"/>
                <a:cs typeface="Times New Roman" panose="02020603050405020304" pitchFamily="18" charset="0"/>
              </a:rPr>
              <a:t>СНиП</a:t>
            </a:r>
            <a:r>
              <a:rPr lang="ru-RU" sz="1600" dirty="0">
                <a:solidFill>
                  <a:schemeClr val="tx1"/>
                </a:solidFill>
                <a:latin typeface="Times New Roman" panose="02020603050405020304" pitchFamily="18" charset="0"/>
                <a:cs typeface="Times New Roman" panose="02020603050405020304" pitchFamily="18" charset="0"/>
              </a:rPr>
              <a:t> 2.04.03-85 “Наружные сети и сооружения канализации”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Important Odată cu intrarea în vigoare a ordinului </a:t>
            </a:r>
            <a:r>
              <a:rPr lang="nn-NO" sz="1600" dirty="0">
                <a:solidFill>
                  <a:schemeClr val="tx1"/>
                </a:solidFill>
                <a:latin typeface="Times New Roman" panose="02020603050405020304" pitchFamily="18" charset="0"/>
                <a:cs typeface="Times New Roman" panose="02020603050405020304" pitchFamily="18" charset="0"/>
              </a:rPr>
              <a:t>nr. 56 din aprilie 2015</a:t>
            </a:r>
            <a:r>
              <a:rPr lang="ro-RO" sz="1600" dirty="0">
                <a:solidFill>
                  <a:schemeClr val="tx1"/>
                </a:solidFill>
                <a:latin typeface="Times New Roman" panose="02020603050405020304" pitchFamily="18" charset="0"/>
                <a:cs typeface="Times New Roman" panose="02020603050405020304" pitchFamily="18" charset="0"/>
              </a:rPr>
              <a:t> se abrogă </a:t>
            </a:r>
            <a:r>
              <a:rPr lang="ru-RU" sz="1600" b="1" dirty="0" err="1">
                <a:solidFill>
                  <a:schemeClr val="tx1"/>
                </a:solidFill>
                <a:latin typeface="Times New Roman" panose="02020603050405020304" pitchFamily="18" charset="0"/>
                <a:cs typeface="Times New Roman" panose="02020603050405020304" pitchFamily="18" charset="0"/>
              </a:rPr>
              <a:t>СНиП</a:t>
            </a:r>
            <a:r>
              <a:rPr lang="ru-RU" sz="1600" b="1" dirty="0">
                <a:solidFill>
                  <a:schemeClr val="tx1"/>
                </a:solidFill>
                <a:latin typeface="Times New Roman" panose="02020603050405020304" pitchFamily="18" charset="0"/>
                <a:cs typeface="Times New Roman" panose="02020603050405020304" pitchFamily="18" charset="0"/>
              </a:rPr>
              <a:t> 2.04.03-85 “Наружные сети и сооружения канализации”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b="1" dirty="0">
                <a:solidFill>
                  <a:srgbClr val="0000FF"/>
                </a:solidFill>
                <a:latin typeface="Times New Roman" panose="02020603050405020304" pitchFamily="18" charset="0"/>
                <a:cs typeface="Times New Roman" panose="02020603050405020304" pitchFamily="18" charset="0"/>
              </a:rPr>
              <a:t>NCM G.03.03:2015 (MCH 4.01-02). Instalații interioare de alimentare cu apă şi canalizare</a:t>
            </a:r>
            <a:r>
              <a:rPr lang="ro-RO" sz="1600" dirty="0">
                <a:solidFill>
                  <a:srgbClr val="0000FF"/>
                </a:solidFill>
                <a:latin typeface="Times New Roman" panose="02020603050405020304" pitchFamily="18" charset="0"/>
                <a:cs typeface="Times New Roman" panose="02020603050405020304" pitchFamily="18" charset="0"/>
              </a:rPr>
              <a:t/>
            </a:r>
            <a:br>
              <a:rPr lang="ro-RO" sz="1600" dirty="0">
                <a:solidFill>
                  <a:srgbClr val="0000FF"/>
                </a:solidFill>
                <a:latin typeface="Times New Roman" panose="02020603050405020304" pitchFamily="18" charset="0"/>
                <a:cs typeface="Times New Roman" panose="02020603050405020304" pitchFamily="18" charset="0"/>
              </a:rPr>
            </a:br>
            <a:r>
              <a:rPr lang="ro-RO" sz="1600" dirty="0">
                <a:solidFill>
                  <a:srgbClr val="0000FF"/>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1. ADAPTAT de către ICŞC „lNCERCOM„ Î.S.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2. ACCEPTAT de către Comitetul Tehnic pentru  Normare  Tehnică şi Standardizare  in Construcţii                  CT-C O9,,lnstalaţii şi reţele de alimentare cu apă şi canalizare",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3. Aprobat şi pus în aplicare prin ordinul Ministrului  dezvoltării regionale şi construcțiilor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4.  </a:t>
            </a:r>
            <a:r>
              <a:rPr lang="ro-RO" sz="1600" b="1" dirty="0">
                <a:solidFill>
                  <a:schemeClr val="tx1"/>
                </a:solidFill>
                <a:latin typeface="Times New Roman" panose="02020603050405020304" pitchFamily="18" charset="0"/>
                <a:cs typeface="Times New Roman" panose="02020603050405020304" pitchFamily="18" charset="0"/>
              </a:rPr>
              <a:t>ÎNLOCUIŞTE  </a:t>
            </a:r>
            <a:r>
              <a:rPr lang="ru-RU" sz="1600" b="1" dirty="0" err="1">
                <a:solidFill>
                  <a:schemeClr val="tx1"/>
                </a:solidFill>
                <a:latin typeface="Times New Roman" panose="02020603050405020304" pitchFamily="18" charset="0"/>
                <a:cs typeface="Times New Roman" panose="02020603050405020304" pitchFamily="18" charset="0"/>
              </a:rPr>
              <a:t>СНиП</a:t>
            </a:r>
            <a:r>
              <a:rPr lang="ru-RU" sz="1600" b="1" dirty="0">
                <a:solidFill>
                  <a:schemeClr val="tx1"/>
                </a:solidFill>
                <a:latin typeface="Times New Roman" panose="02020603050405020304" pitchFamily="18" charset="0"/>
                <a:cs typeface="Times New Roman" panose="02020603050405020304" pitchFamily="18" charset="0"/>
              </a:rPr>
              <a:t> </a:t>
            </a:r>
            <a:r>
              <a:rPr lang="ro-RO" sz="1600" b="1" dirty="0">
                <a:solidFill>
                  <a:schemeClr val="tx1"/>
                </a:solidFill>
                <a:latin typeface="Times New Roman" panose="02020603050405020304" pitchFamily="18" charset="0"/>
                <a:cs typeface="Times New Roman" panose="02020603050405020304" pitchFamily="18" charset="0"/>
              </a:rPr>
              <a:t>2.04.01-85. </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o-RO" sz="1600" b="1" dirty="0">
                <a:solidFill>
                  <a:srgbClr val="0000FF"/>
                </a:solidFill>
                <a:latin typeface="Times New Roman" panose="02020603050405020304" pitchFamily="18" charset="0"/>
                <a:cs typeface="Times New Roman" panose="02020603050405020304" pitchFamily="18" charset="0"/>
              </a:rPr>
              <a:t>NCM E. 03.02-2001 Protecția împotriva incendiilor clădirilor şi instalațiilor</a:t>
            </a:r>
            <a:r>
              <a:rPr lang="ru-RU" sz="1600" dirty="0">
                <a:solidFill>
                  <a:srgbClr val="0000FF"/>
                </a:solidFill>
                <a:latin typeface="Times New Roman" panose="02020603050405020304" pitchFamily="18" charset="0"/>
                <a:cs typeface="Times New Roman" panose="02020603050405020304" pitchFamily="18" charset="0"/>
              </a:rPr>
              <a:t/>
            </a:r>
            <a:br>
              <a:rPr lang="ru-RU" sz="1600" dirty="0">
                <a:solidFill>
                  <a:srgbClr val="0000FF"/>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APROBAT de Ministerul ecologiei, construcţiilor şi dezvoltării teritoriului prin</a:t>
            </a:r>
            <a:r>
              <a:rPr lang="ru-RU"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ordinul nr. 19 din 29 iunie 2001, cu aplicare din 1 iulie 2001.</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Odată cu intrarea în vigoare a prezentului normativ se abrogă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СНиП</a:t>
            </a:r>
            <a:r>
              <a:rPr lang="ru-RU" sz="1600" dirty="0">
                <a:solidFill>
                  <a:schemeClr val="tx1"/>
                </a:solidFill>
                <a:latin typeface="Times New Roman" panose="02020603050405020304" pitchFamily="18" charset="0"/>
                <a:cs typeface="Times New Roman" panose="02020603050405020304" pitchFamily="18" charset="0"/>
              </a:rPr>
              <a:t> 2.01.02-85* “</a:t>
            </a:r>
            <a:r>
              <a:rPr lang="ru-RU" sz="1600" dirty="0" err="1">
                <a:solidFill>
                  <a:schemeClr val="tx1"/>
                </a:solidFill>
                <a:latin typeface="Times New Roman" panose="02020603050405020304" pitchFamily="18" charset="0"/>
                <a:cs typeface="Times New Roman" panose="02020603050405020304" pitchFamily="18" charset="0"/>
              </a:rPr>
              <a:t>Противожарные</a:t>
            </a:r>
            <a:r>
              <a:rPr lang="ru-RU" sz="1600" dirty="0">
                <a:solidFill>
                  <a:schemeClr val="tx1"/>
                </a:solidFill>
                <a:latin typeface="Times New Roman" panose="02020603050405020304" pitchFamily="18" charset="0"/>
                <a:cs typeface="Times New Roman" panose="02020603050405020304" pitchFamily="18" charset="0"/>
              </a:rPr>
              <a:t> нормы”</a:t>
            </a:r>
            <a:br>
              <a:rPr lang="ru-RU"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La punerea în aplicare a prezentului normativ se stabileşte ca principiile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СНиП</a:t>
            </a:r>
            <a:r>
              <a:rPr lang="ru-RU" sz="1600" dirty="0">
                <a:solidFill>
                  <a:schemeClr val="tx1"/>
                </a:solidFill>
                <a:latin typeface="Times New Roman" panose="02020603050405020304" pitchFamily="18" charset="0"/>
                <a:cs typeface="Times New Roman" panose="02020603050405020304" pitchFamily="18" charset="0"/>
              </a:rPr>
              <a:t> 2.01.02-85* </a:t>
            </a:r>
            <a:r>
              <a:rPr lang="ro-RO" sz="1600" dirty="0">
                <a:solidFill>
                  <a:schemeClr val="tx1"/>
                </a:solidFill>
                <a:latin typeface="Times New Roman" panose="02020603050405020304" pitchFamily="18" charset="0"/>
                <a:cs typeface="Times New Roman" panose="02020603050405020304" pitchFamily="18" charset="0"/>
              </a:rPr>
              <a:t>pe care sunt bazate prevederile normativelor în construcţii pentru</a:t>
            </a:r>
            <a:r>
              <a:rPr lang="ru-RU"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anumite tipuri concrete de producţie în construcţii vor rămîne în vigoare pînă la</a:t>
            </a:r>
            <a:r>
              <a:rPr lang="ru-RU"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revizuirea acestor documente.</a:t>
            </a:r>
            <a:br>
              <a:rPr lang="ro-RO"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37731"/>
            <a:ext cx="8839199" cy="4763069"/>
          </a:xfrm>
        </p:spPr>
        <p:txBody>
          <a:bodyPr/>
          <a:lstStyle/>
          <a:p>
            <a:r>
              <a:rPr lang="ru-RU" sz="1600" b="1" dirty="0" err="1">
                <a:solidFill>
                  <a:srgbClr val="0000FF"/>
                </a:solidFill>
                <a:latin typeface="Times New Roman" panose="02020603050405020304" pitchFamily="18" charset="0"/>
                <a:cs typeface="Times New Roman" panose="02020603050405020304" pitchFamily="18" charset="0"/>
              </a:rPr>
              <a:t>СНиП</a:t>
            </a:r>
            <a:r>
              <a:rPr lang="ru-RU" sz="1600" b="1" dirty="0">
                <a:solidFill>
                  <a:srgbClr val="0000FF"/>
                </a:solidFill>
                <a:latin typeface="Times New Roman" panose="02020603050405020304" pitchFamily="18" charset="0"/>
                <a:cs typeface="Times New Roman" panose="02020603050405020304" pitchFamily="18" charset="0"/>
              </a:rPr>
              <a:t> 3.05.04-85* НАРУЖНЫЕ СЕТИ И СООРУЖЕНИЯ</a:t>
            </a:r>
            <a:r>
              <a:rPr lang="en-US" sz="1600" b="1" dirty="0">
                <a:solidFill>
                  <a:srgbClr val="0000FF"/>
                </a:solidFill>
                <a:latin typeface="Times New Roman" panose="02020603050405020304" pitchFamily="18" charset="0"/>
                <a:cs typeface="Times New Roman" panose="02020603050405020304" pitchFamily="18" charset="0"/>
              </a:rPr>
              <a:t> </a:t>
            </a:r>
            <a:r>
              <a:rPr lang="ru-RU" sz="1600" b="1" dirty="0">
                <a:solidFill>
                  <a:srgbClr val="0000FF"/>
                </a:solidFill>
                <a:latin typeface="Times New Roman" panose="02020603050405020304" pitchFamily="18" charset="0"/>
                <a:cs typeface="Times New Roman" panose="02020603050405020304" pitchFamily="18" charset="0"/>
              </a:rPr>
              <a:t>ВОДОСНАБЖЕНИЯ И КАНАЛИЗАЦИИ</a:t>
            </a:r>
            <a:r>
              <a:rPr lang="ru-RU" sz="1600" dirty="0">
                <a:solidFill>
                  <a:srgbClr val="0000FF"/>
                </a:solidFill>
                <a:latin typeface="Times New Roman" panose="02020603050405020304" pitchFamily="18" charset="0"/>
                <a:cs typeface="Times New Roman" panose="02020603050405020304" pitchFamily="18" charset="0"/>
              </a:rPr>
              <a:t/>
            </a:r>
            <a:br>
              <a:rPr lang="ru-RU" sz="1600" dirty="0">
                <a:solidFill>
                  <a:srgbClr val="0000FF"/>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СОДЕРЖАНИЕ</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1. 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2. Земляные работы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3. Монтаж трубопроводов</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Общие положения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Стальные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Чугунные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Асбестоцементные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Железобетонные и бетонные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Трубопроводы из керамических труб</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Трубопроводы из пластмассовых труб*</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4. Переходы трубопроводов через естественные и искусственные преграды</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96788"/>
            <a:ext cx="8839199" cy="4664688"/>
          </a:xfrm>
        </p:spPr>
        <p:txBody>
          <a:bodyPr/>
          <a:lstStyle/>
          <a:p>
            <a:r>
              <a:rPr lang="ru-RU" sz="1600" dirty="0">
                <a:solidFill>
                  <a:schemeClr val="tx1"/>
                </a:solidFill>
                <a:latin typeface="Times New Roman" panose="02020603050405020304" pitchFamily="18" charset="0"/>
                <a:cs typeface="Times New Roman" panose="02020603050405020304" pitchFamily="18" charset="0"/>
              </a:rPr>
              <a:t>5. Сооружения водоснабжения и канализации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Сооружения для забора поверхностной 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Водозаборные скважины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Емкостные сооружения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6. Дополнительные требования к строительству трубопроводов и сооружений водоснабжения и канализации в особых природных и климатических условиях</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7. Испытание трубопроводов и сооружений</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Напорные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Безнапорные трубопроводы</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Емкостные сооружения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1. Обязательное. Акт о проведении приемочного гидравлического испытания напорного трубопровода на прочность и герметичность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2. Рекомендуемое. Порядок проведения гидравлического испытания напорного трубопровода на прочность и герметичность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3. Обязательное. Акт о проведении пневматического испытания напорного трубопровода на прочность и герметичность</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4. Обязательное. Акт о проведении приемочного гидравлического испытания безнапорного трубопровода на герметичность</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55845"/>
            <a:ext cx="8839199" cy="4705631"/>
          </a:xfrm>
        </p:spPr>
        <p:txBody>
          <a:bodyPr/>
          <a:lstStyle/>
          <a:p>
            <a:r>
              <a:rPr lang="ru-RU" sz="1600" dirty="0">
                <a:solidFill>
                  <a:schemeClr val="tx1"/>
                </a:solidFill>
                <a:latin typeface="Times New Roman" panose="02020603050405020304" pitchFamily="18" charset="0"/>
                <a:cs typeface="Times New Roman" panose="02020603050405020304" pitchFamily="18" charset="0"/>
              </a:rPr>
              <a:t>Приложение 5. Рекомендуемое. Порядок проведения промывки и дезинфекции трубопроводов и сооружений хозяйственно-питьевого водоснабжения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Приложение 6. Обязательное. Акт о проведении промывки и дезинфекции трубопроводов (сооружений) хозяйственно-питьевого водоснабжения</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rPr>
              <a:t>Водоснабжение. Наружные сети и сооружения Apeduct. Reţelele exterioare şi instalaţiile</a:t>
            </a:r>
            <a:r>
              <a:rPr lang="ru-RU" sz="1600" b="1" dirty="0">
                <a:solidFill>
                  <a:schemeClr val="tx1"/>
                </a:solidFill>
              </a:rPr>
              <a:t> </a:t>
            </a:r>
            <a:r>
              <a:rPr lang="ro-RO" sz="1600" b="1" dirty="0">
                <a:solidFill>
                  <a:schemeClr val="tx1"/>
                </a:solidFill>
              </a:rPr>
              <a:t>СНиП 2.04.02-84</a:t>
            </a:r>
            <a:r>
              <a:rPr lang="ru-RU" sz="1600" b="1" dirty="0">
                <a:solidFill>
                  <a:schemeClr val="tx1"/>
                </a:solidFill>
              </a:rPr>
              <a:t>* (Для ознакомления)</a:t>
            </a:r>
            <a:r>
              <a:rPr lang="ru-RU" sz="1600" dirty="0"/>
              <a:t/>
            </a:r>
            <a:br>
              <a:rPr lang="ru-RU" sz="1600" dirty="0"/>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55845"/>
            <a:ext cx="8839199" cy="4705631"/>
          </a:xfrm>
        </p:spPr>
        <p:txBody>
          <a:bodyPr/>
          <a:lstStyle/>
          <a:p>
            <a:r>
              <a:rPr lang="vi-VN" sz="1600" b="1" dirty="0">
                <a:solidFill>
                  <a:srgbClr val="3333CC"/>
                </a:solidFill>
              </a:rPr>
              <a:t>Regulamentul privind cerinţele de colectare,</a:t>
            </a:r>
            <a:r>
              <a:rPr lang="ru-RU" sz="1600" b="1" dirty="0">
                <a:solidFill>
                  <a:srgbClr val="3333CC"/>
                </a:solidFill>
              </a:rPr>
              <a:t> </a:t>
            </a:r>
            <a:r>
              <a:rPr lang="vi-VN" sz="1600" b="1" dirty="0">
                <a:solidFill>
                  <a:srgbClr val="3333CC"/>
                </a:solidFill>
              </a:rPr>
              <a:t>epurare şi deversare a apelor uzate în sistemul de canalizare şi/sau în emisaruri de apă pentru localităţile urbane şi rurale</a:t>
            </a:r>
            <a:r>
              <a:rPr lang="ro-RO" sz="1600" b="1" dirty="0">
                <a:solidFill>
                  <a:srgbClr val="3333CC"/>
                </a:solidFill>
              </a:rPr>
              <a:t>, aprobat prin HG nr.</a:t>
            </a:r>
            <a:r>
              <a:rPr lang="ru-RU" sz="1600" b="1" dirty="0">
                <a:solidFill>
                  <a:srgbClr val="3333CC"/>
                </a:solidFill>
              </a:rPr>
              <a:t> </a:t>
            </a:r>
            <a:r>
              <a:rPr lang="ro-RO" sz="1600" b="1" dirty="0">
                <a:solidFill>
                  <a:srgbClr val="3333CC"/>
                </a:solidFill>
              </a:rPr>
              <a:t>950 din  25.11.2013</a:t>
            </a:r>
            <a:br>
              <a:rPr lang="ro-RO" sz="1600" b="1" dirty="0">
                <a:solidFill>
                  <a:srgbClr val="3333CC"/>
                </a:solidFill>
              </a:rPr>
            </a:br>
            <a:r>
              <a:rPr lang="ro-RO" sz="1600" dirty="0">
                <a:hlinkClick r:id="rId3"/>
              </a:rPr>
              <a:t>http://lex.justice.md/index.php?action=view&amp;view=doc&amp;lang=1&amp;id=350537</a:t>
            </a:r>
            <a:r>
              <a:rPr lang="ro-RO" sz="1600" dirty="0"/>
              <a:t/>
            </a:r>
            <a:br>
              <a:rPr lang="ro-RO" sz="1600" dirty="0"/>
            </a:br>
            <a:r>
              <a:rPr lang="ru-RU" sz="1600" dirty="0"/>
              <a:t/>
            </a:r>
            <a:br>
              <a:rPr lang="ru-RU" sz="1600" dirty="0"/>
            </a:br>
            <a:r>
              <a:rPr lang="vi-VN" sz="1600" dirty="0"/>
              <a:t> </a:t>
            </a:r>
            <a:r>
              <a:rPr lang="vi-VN" sz="1600" dirty="0">
                <a:solidFill>
                  <a:schemeClr val="tx1"/>
                </a:solidFill>
              </a:rPr>
              <a:t>În temeiul art. 39 şi 40 din Legea apelor nr.272 din 23 decembrie 2011 (Monitorul Oficial al Republicii Moldova, 2012, nr. 81, art. 264), Guvernul HOTĂRĂŞTE:</a:t>
            </a:r>
            <a:br>
              <a:rPr lang="vi-VN" sz="1600" dirty="0">
                <a:solidFill>
                  <a:schemeClr val="tx1"/>
                </a:solidFill>
              </a:rPr>
            </a:br>
            <a:r>
              <a:rPr lang="vi-VN" sz="1600" dirty="0">
                <a:solidFill>
                  <a:schemeClr val="tx1"/>
                </a:solidFill>
              </a:rPr>
              <a:t>    1. Se aprobă Regulamentul privind cerinţele de colectare, epurare şi deversare a apelor uzate în sistemul de canalizare şi/sau în emisaruri pentru localităţile urbane şi rurale (se anexează).</a:t>
            </a:r>
            <a:br>
              <a:rPr lang="vi-VN" sz="1600" dirty="0">
                <a:solidFill>
                  <a:schemeClr val="tx1"/>
                </a:solidFill>
              </a:rPr>
            </a:br>
            <a:r>
              <a:rPr lang="vi-VN" sz="1600" dirty="0">
                <a:solidFill>
                  <a:schemeClr val="tx1"/>
                </a:solidFill>
              </a:rPr>
              <a:t>   2. Se abrogă Hotărîrea Guvernului nr. 1141 din 10 octombrie 2008 „Pentru aprobarea Regulamentului privind condiţiile de evacuare a apelor urbane uzate în receptori naturali” (Monitorul Oficial al Republicii Moldova, 2008, nr.189, art.1163).</a:t>
            </a:r>
            <a:br>
              <a:rPr lang="vi-VN" sz="1600" dirty="0">
                <a:solidFill>
                  <a:schemeClr val="tx1"/>
                </a:solidFill>
              </a:rPr>
            </a:br>
            <a:r>
              <a:rPr lang="vi-VN" sz="1600" dirty="0">
                <a:solidFill>
                  <a:schemeClr val="tx1"/>
                </a:solidFill>
              </a:rPr>
              <a:t>    3. Controlul asupra executării prezentei hotărîri se pune în sarcina Ministerului Agriculturii, Dezvoltării Regionale și Mediului.</a:t>
            </a:r>
            <a:r>
              <a:rPr lang="ru-RU" sz="1600" b="1" dirty="0">
                <a:solidFill>
                  <a:srgbClr val="3333CC"/>
                </a:solidFill>
              </a:rPr>
              <a:t/>
            </a:r>
            <a:br>
              <a:rPr lang="ru-RU" sz="1600" b="1" dirty="0">
                <a:solidFill>
                  <a:srgbClr val="3333CC"/>
                </a:solidFill>
              </a:rPr>
            </a:b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pic>
        <p:nvPicPr>
          <p:cNvPr id="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55845"/>
            <a:ext cx="8839199" cy="4705631"/>
          </a:xfrm>
        </p:spPr>
        <p:txBody>
          <a:bodyPr/>
          <a:lstStyle/>
          <a:p>
            <a:r>
              <a:rPr lang="vi-VN" sz="1600" dirty="0"/>
              <a:t> </a:t>
            </a:r>
            <a:r>
              <a:rPr lang="vi-VN" sz="1600" dirty="0">
                <a:solidFill>
                  <a:schemeClr val="tx1"/>
                </a:solidFill>
              </a:rPr>
              <a:t> </a:t>
            </a:r>
            <a:r>
              <a:rPr lang="ro-RO" sz="1600" b="1" dirty="0">
                <a:solidFill>
                  <a:schemeClr val="tx1"/>
                </a:solidFill>
              </a:rPr>
              <a:t>Capitolul I </a:t>
            </a:r>
            <a:r>
              <a:rPr lang="ro-RO" sz="1600" dirty="0">
                <a:solidFill>
                  <a:schemeClr val="tx1"/>
                </a:solidFill>
              </a:rPr>
              <a:t/>
            </a:r>
            <a:br>
              <a:rPr lang="ro-RO" sz="1600" dirty="0">
                <a:solidFill>
                  <a:schemeClr val="tx1"/>
                </a:solidFill>
              </a:rPr>
            </a:br>
            <a:r>
              <a:rPr lang="ro-RO" sz="1600" b="1" dirty="0">
                <a:solidFill>
                  <a:schemeClr val="tx1"/>
                </a:solidFill>
              </a:rPr>
              <a:t>Dispoziţii generale</a:t>
            </a:r>
            <a:r>
              <a:rPr lang="ro-RO" sz="1600" dirty="0">
                <a:solidFill>
                  <a:schemeClr val="tx1"/>
                </a:solidFill>
              </a:rPr>
              <a:t/>
            </a:r>
            <a:br>
              <a:rPr lang="ro-RO" sz="1600" dirty="0">
                <a:solidFill>
                  <a:schemeClr val="tx1"/>
                </a:solidFill>
              </a:rPr>
            </a:br>
            <a:r>
              <a:rPr lang="vi-VN" sz="1600" dirty="0">
                <a:solidFill>
                  <a:schemeClr val="tx1"/>
                </a:solidFill>
              </a:rPr>
              <a:t>1. Regulamentul privind cerinţele de colectare, epurare şi deversare a apelor uzate în sistemul de canalizare şi/sau în emisaruri pentru localităţile urbane şi rurale (în continuare – </a:t>
            </a:r>
            <a:r>
              <a:rPr lang="vi-VN" sz="1600" i="1" dirty="0">
                <a:solidFill>
                  <a:schemeClr val="tx1"/>
                </a:solidFill>
              </a:rPr>
              <a:t>Regulament</a:t>
            </a:r>
            <a:r>
              <a:rPr lang="vi-VN" sz="1600" dirty="0">
                <a:solidFill>
                  <a:schemeClr val="tx1"/>
                </a:solidFill>
              </a:rPr>
              <a:t>) transpune parţial prevederile Directivei Consiliului nr. 91/271/CEE din 21 mai 1991 privind tratarea apelor urbane reziduale.</a:t>
            </a:r>
            <a:br>
              <a:rPr lang="vi-VN" sz="1600" dirty="0">
                <a:solidFill>
                  <a:schemeClr val="tx1"/>
                </a:solidFill>
              </a:rPr>
            </a:br>
            <a:r>
              <a:rPr lang="vi-VN" sz="1600" dirty="0">
                <a:solidFill>
                  <a:schemeClr val="tx1"/>
                </a:solidFill>
              </a:rPr>
              <a:t>    2. Prezentul Regulament are drept scop:</a:t>
            </a:r>
            <a:br>
              <a:rPr lang="vi-VN" sz="1600" dirty="0">
                <a:solidFill>
                  <a:schemeClr val="tx1"/>
                </a:solidFill>
              </a:rPr>
            </a:br>
            <a:r>
              <a:rPr lang="vi-VN" sz="1600" dirty="0">
                <a:solidFill>
                  <a:schemeClr val="tx1"/>
                </a:solidFill>
              </a:rPr>
              <a:t>    1) stabilirea cerinţelor pentru exploatarea sistemelor de colectare a apelor uzate în localităţile urbane şi pentru exploatarea staţiilor de epurare, care trebuie să conţină prevederi referitor la: </a:t>
            </a:r>
            <a:br>
              <a:rPr lang="vi-VN" sz="1600" dirty="0">
                <a:solidFill>
                  <a:schemeClr val="tx1"/>
                </a:solidFill>
              </a:rPr>
            </a:br>
            <a:r>
              <a:rPr lang="vi-VN" sz="1600" dirty="0">
                <a:solidFill>
                  <a:schemeClr val="tx1"/>
                </a:solidFill>
              </a:rPr>
              <a:t>    a) metoda şi gradul de epurare care trebuie asigurate în funcţie de numărul de locuitori/de mărimea localităţii deservite sau care urmează să fie deservită de un sistem de colectare şi de o staţie de epurare şi/sau de calitatea apelor receptoare în care se deversează apele uzate epurate;</a:t>
            </a:r>
            <a:br>
              <a:rPr lang="vi-VN" sz="1600" dirty="0">
                <a:solidFill>
                  <a:schemeClr val="tx1"/>
                </a:solidFill>
              </a:rPr>
            </a:br>
            <a:r>
              <a:rPr lang="vi-VN" sz="1600" dirty="0">
                <a:solidFill>
                  <a:schemeClr val="tx1"/>
                </a:solidFill>
              </a:rPr>
              <a:t>    b) identificarea şi clasificarea unor astfel de ape receptoare, desemnate ca zone sensibile sau mai puțin sensibile;</a:t>
            </a:r>
            <a:br>
              <a:rPr lang="vi-VN" sz="1600" dirty="0">
                <a:solidFill>
                  <a:schemeClr val="tx1"/>
                </a:solidFill>
              </a:rPr>
            </a:br>
            <a:r>
              <a:rPr lang="vi-VN" sz="1600" dirty="0">
                <a:solidFill>
                  <a:schemeClr val="tx1"/>
                </a:solidFill>
              </a:rPr>
              <a:t>   c) obligativitatea deversării tuturor apelor industriale uzate într-un sistem de colectare în localităţile urbane, care trebuie să aibă loc în baza unui contract și/sau aviz eliberat de operator;</a:t>
            </a:r>
            <a:br>
              <a:rPr lang="vi-VN" sz="1600" dirty="0">
                <a:solidFill>
                  <a:schemeClr val="tx1"/>
                </a:solidFill>
              </a:rPr>
            </a:br>
            <a:r>
              <a:rPr lang="vi-VN" sz="1600" dirty="0">
                <a:solidFill>
                  <a:schemeClr val="tx1"/>
                </a:solidFill>
              </a:rPr>
              <a:t>    d) condiţiile privind gestionarea nămolurilor ce rezultă din procesul de epurare; </a:t>
            </a:r>
            <a:br>
              <a:rPr lang="vi-VN" sz="1600" dirty="0">
                <a:solidFill>
                  <a:schemeClr val="tx1"/>
                </a:solidFill>
              </a:rPr>
            </a:br>
            <a:r>
              <a:rPr lang="vi-VN" sz="1600" dirty="0">
                <a:solidFill>
                  <a:schemeClr val="tx1"/>
                </a:solidFill>
              </a:rPr>
              <a:t>    e) obligativitatea monitorizării evacuărilor de deşeuri lichide şi a monitorizării efectelor acestora, precum şi faţă de cerinţele de raportare;</a:t>
            </a:r>
            <a:br>
              <a:rPr lang="vi-VN" sz="1600" dirty="0">
                <a:solidFill>
                  <a:schemeClr val="tx1"/>
                </a:solidFill>
              </a:rPr>
            </a:br>
            <a:r>
              <a:rPr lang="vi-VN" sz="1600" dirty="0">
                <a:solidFill>
                  <a:schemeClr val="tx1"/>
                </a:solidFill>
              </a:rPr>
              <a:t>  </a:t>
            </a:r>
            <a:r>
              <a:rPr lang="vi-VN" sz="1600" dirty="0"/>
              <a:t/>
            </a:r>
            <a:br>
              <a:rPr lang="vi-VN" sz="1600" dirty="0"/>
            </a:br>
            <a:r>
              <a:rPr lang="vi-VN" sz="1600" dirty="0"/>
              <a:t>   </a:t>
            </a:r>
            <a:endParaRPr lang="ro-RO" sz="1600"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vi-VN" sz="1600" dirty="0"/>
              <a:t> </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308758" y="1472539"/>
            <a:ext cx="8538359" cy="4952011"/>
          </a:xfrm>
        </p:spPr>
        <p:txBody>
          <a:bodyPr/>
          <a:lstStyle/>
          <a:p>
            <a:pPr algn="just">
              <a:buNone/>
            </a:pPr>
            <a:r>
              <a:rPr lang="vi-VN" sz="1600" dirty="0">
                <a:solidFill>
                  <a:schemeClr val="tx1"/>
                </a:solidFill>
              </a:rPr>
              <a:t>  f) alte aspecte relevante.</a:t>
            </a:r>
            <a:endParaRPr lang="ro-RO" sz="1600" dirty="0">
              <a:solidFill>
                <a:schemeClr val="tx1"/>
              </a:solidFill>
            </a:endParaRPr>
          </a:p>
          <a:p>
            <a:pPr algn="just">
              <a:buNone/>
            </a:pPr>
            <a:r>
              <a:rPr lang="vi-VN" sz="1600" dirty="0">
                <a:solidFill>
                  <a:schemeClr val="tx1"/>
                </a:solidFill>
              </a:rPr>
              <a:t>2) stabilirea cerinţelor de epurare a apelor uzate în localităţile rurale privind colectarea, depozitarea, epurarea şi deversarea apelor uzate casnice în localităţile rurale, inclusiv a cerinţelor de exploatare a sistemelor de colectare locale, a staţiilor şi a proceselor de epurare alternative, a tehnologiilor şi a proceselor adecvate.</a:t>
            </a:r>
            <a:endParaRPr lang="ro-RO" sz="1600" dirty="0">
              <a:solidFill>
                <a:schemeClr val="tx1"/>
              </a:solidFill>
            </a:endParaRPr>
          </a:p>
          <a:p>
            <a:pPr algn="just">
              <a:buNone/>
            </a:pPr>
            <a:r>
              <a:rPr lang="vi-VN" sz="1600" dirty="0">
                <a:solidFill>
                  <a:schemeClr val="tx1"/>
                </a:solidFill>
              </a:rPr>
              <a:t>3. Pentru realizarea condiţiilor expuse în Regulament fiecare autoritate responsabilă de colectarea şi epurarea apelor uzate va prevedea resurse financiare în acest scop. </a:t>
            </a:r>
            <a:endParaRPr lang="ro-RO" sz="1600" dirty="0">
              <a:solidFill>
                <a:schemeClr val="tx1"/>
              </a:solidFill>
            </a:endParaRPr>
          </a:p>
          <a:p>
            <a:pPr>
              <a:buNone/>
            </a:pPr>
            <a:r>
              <a:rPr lang="vi-VN" sz="1600" b="1" dirty="0">
                <a:solidFill>
                  <a:schemeClr val="tx1"/>
                </a:solidFill>
              </a:rPr>
              <a:t>Capitolul I</a:t>
            </a:r>
            <a:r>
              <a:rPr lang="ro-RO" sz="1600" b="1" dirty="0">
                <a:solidFill>
                  <a:schemeClr val="tx1"/>
                </a:solidFill>
              </a:rPr>
              <a:t>I </a:t>
            </a:r>
            <a:r>
              <a:rPr lang="vi-VN" sz="1600" b="1" dirty="0">
                <a:solidFill>
                  <a:schemeClr val="tx1"/>
                </a:solidFill>
              </a:rPr>
              <a:t>Domeniul de aplicare</a:t>
            </a:r>
            <a:endParaRPr lang="ro-RO" sz="1600" b="1" dirty="0">
              <a:solidFill>
                <a:schemeClr val="tx1"/>
              </a:solidFill>
            </a:endParaRPr>
          </a:p>
          <a:p>
            <a:pPr>
              <a:buNone/>
            </a:pPr>
            <a:r>
              <a:rPr lang="vi-VN" sz="1600" dirty="0">
                <a:solidFill>
                  <a:schemeClr val="tx1"/>
                </a:solidFill>
              </a:rPr>
              <a:t>4. Prezentul capitol se referă la cerinţele pentru exploatarea sistemelor de colectare şi epurare a apelor uzate în localităţile urbane .</a:t>
            </a:r>
            <a:endParaRPr lang="ro-RO" sz="1600" dirty="0">
              <a:solidFill>
                <a:schemeClr val="tx1"/>
              </a:solidFill>
            </a:endParaRPr>
          </a:p>
          <a:p>
            <a:pPr>
              <a:buNone/>
            </a:pPr>
            <a:r>
              <a:rPr lang="ro-RO" sz="1600" dirty="0">
                <a:solidFill>
                  <a:schemeClr val="tx1"/>
                </a:solidFill>
              </a:rPr>
              <a:t>5</a:t>
            </a:r>
            <a:r>
              <a:rPr lang="vi-VN" sz="1600" dirty="0">
                <a:solidFill>
                  <a:schemeClr val="tx1"/>
                </a:solidFill>
              </a:rPr>
              <a:t>. Pentru staţiile de epurare încărcarea cu poluanţi a apelor uzate se exprimă în locuitori echivalenţi (EL) şi se calculează în baza încărcării medii maxime săptămînale în consum biochimic de oxigen (CBO5) intrat în staţia de epurare în cursul unui an, exceptînd situaţiile de fenomene hidrometeorologice neobişnuite, excepţionale, cum sînt precipitaţiile abundente.</a:t>
            </a:r>
            <a:r>
              <a:rPr lang="ro-RO" sz="1600" dirty="0">
                <a:solidFill>
                  <a:schemeClr val="tx1"/>
                </a:solidFill>
              </a:rPr>
              <a:t> </a:t>
            </a:r>
            <a:r>
              <a:rPr lang="ro-RO" sz="1600" i="1" dirty="0">
                <a:solidFill>
                  <a:schemeClr val="tx1"/>
                </a:solidFill>
              </a:rPr>
              <a:t>E</a:t>
            </a:r>
            <a:r>
              <a:rPr lang="vi-VN" sz="1600" i="1" dirty="0">
                <a:solidFill>
                  <a:schemeClr val="tx1"/>
                </a:solidFill>
              </a:rPr>
              <a:t>chivalent-locuitor (EL) – încărcarea organica biodegradabilă avînd un consum biochimic de oxigen la 5 zile – CBO</a:t>
            </a:r>
            <a:r>
              <a:rPr lang="vi-VN" sz="1600" i="1" baseline="-25000" dirty="0">
                <a:solidFill>
                  <a:schemeClr val="tx1"/>
                </a:solidFill>
              </a:rPr>
              <a:t>5</a:t>
            </a:r>
            <a:r>
              <a:rPr lang="vi-VN" sz="1600" i="1" dirty="0">
                <a:solidFill>
                  <a:schemeClr val="tx1"/>
                </a:solidFill>
              </a:rPr>
              <a:t> - de 60 g O</a:t>
            </a:r>
            <a:r>
              <a:rPr lang="vi-VN" sz="1600" i="1" baseline="-25000" dirty="0">
                <a:solidFill>
                  <a:schemeClr val="tx1"/>
                </a:solidFill>
              </a:rPr>
              <a:t>2</a:t>
            </a:r>
            <a:r>
              <a:rPr lang="vi-VN" sz="1600" i="1" dirty="0">
                <a:solidFill>
                  <a:schemeClr val="tx1"/>
                </a:solidFill>
              </a:rPr>
              <a:t>/zi;</a:t>
            </a:r>
            <a:endParaRPr lang="ro-RO" sz="1600" i="1" dirty="0">
              <a:solidFill>
                <a:schemeClr val="tx1"/>
              </a:solidFill>
            </a:endParaRPr>
          </a:p>
          <a:p>
            <a:pPr algn="just">
              <a:buNone/>
            </a:pPr>
            <a:endParaRPr lang="ru-RU"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4"/>
            <a:ext cx="8839199" cy="4728852"/>
          </a:xfrm>
        </p:spPr>
        <p:txBody>
          <a:bodyPr/>
          <a:lstStyle/>
          <a:p>
            <a:r>
              <a:rPr lang="ro-RO" sz="1600" dirty="0">
                <a:solidFill>
                  <a:schemeClr val="tx1"/>
                </a:solidFill>
              </a:rPr>
              <a:t>6</a:t>
            </a:r>
            <a:r>
              <a:rPr lang="en-US" sz="1600" dirty="0">
                <a:solidFill>
                  <a:schemeClr val="tx1"/>
                </a:solidFill>
              </a:rPr>
              <a:t>. </a:t>
            </a:r>
            <a:r>
              <a:rPr lang="en-US" sz="1600" b="1" u="sng" dirty="0" err="1">
                <a:solidFill>
                  <a:schemeClr val="tx1"/>
                </a:solidFill>
              </a:rPr>
              <a:t>Atribuţiile</a:t>
            </a:r>
            <a:r>
              <a:rPr lang="en-US" sz="1600" b="1" u="sng" dirty="0">
                <a:solidFill>
                  <a:schemeClr val="tx1"/>
                </a:solidFill>
              </a:rPr>
              <a:t> de </a:t>
            </a:r>
            <a:r>
              <a:rPr lang="en-US" sz="1600" b="1" u="sng" dirty="0" err="1">
                <a:solidFill>
                  <a:schemeClr val="tx1"/>
                </a:solidFill>
              </a:rPr>
              <a:t>monitorizare</a:t>
            </a:r>
            <a:r>
              <a:rPr lang="en-US" sz="1600" b="1" u="sng" dirty="0">
                <a:solidFill>
                  <a:schemeClr val="tx1"/>
                </a:solidFill>
              </a:rPr>
              <a:t> a </a:t>
            </a:r>
            <a:r>
              <a:rPr lang="en-US" sz="1600" b="1" u="sng" dirty="0" err="1">
                <a:solidFill>
                  <a:schemeClr val="tx1"/>
                </a:solidFill>
              </a:rPr>
              <a:t>calităţii</a:t>
            </a:r>
            <a:r>
              <a:rPr lang="en-US" sz="1600" b="1" u="sng" dirty="0">
                <a:solidFill>
                  <a:schemeClr val="tx1"/>
                </a:solidFill>
              </a:rPr>
              <a:t> </a:t>
            </a:r>
            <a:r>
              <a:rPr lang="en-US" sz="1600" b="1" u="sng" dirty="0" err="1">
                <a:solidFill>
                  <a:schemeClr val="tx1"/>
                </a:solidFill>
              </a:rPr>
              <a:t>apelor</a:t>
            </a:r>
            <a:r>
              <a:rPr lang="ro-RO" sz="1600" b="1" u="sng" dirty="0">
                <a:solidFill>
                  <a:schemeClr val="tx1"/>
                </a:solidFill>
              </a:rPr>
              <a:t>:</a:t>
            </a:r>
            <a:r>
              <a:rPr lang="ro-RO" sz="1600" b="1" dirty="0">
                <a:solidFill>
                  <a:schemeClr val="tx1"/>
                </a:solidFill>
              </a:rPr>
              <a:t/>
            </a:r>
            <a:br>
              <a:rPr lang="ro-RO" sz="1600" b="1" dirty="0">
                <a:solidFill>
                  <a:schemeClr val="tx1"/>
                </a:solidFill>
              </a:rPr>
            </a:br>
            <a:r>
              <a:rPr lang="ro-RO" sz="1600" b="1" dirty="0">
                <a:solidFill>
                  <a:schemeClr val="tx1"/>
                </a:solidFill>
              </a:rPr>
              <a:t>- pentru </a:t>
            </a:r>
            <a:r>
              <a:rPr lang="en-US" sz="1600" b="1" dirty="0" err="1">
                <a:solidFill>
                  <a:schemeClr val="tx1"/>
                </a:solidFill>
              </a:rPr>
              <a:t>stabilirea</a:t>
            </a:r>
            <a:r>
              <a:rPr lang="en-US" sz="1600" b="1" dirty="0">
                <a:solidFill>
                  <a:schemeClr val="tx1"/>
                </a:solidFill>
              </a:rPr>
              <a:t> </a:t>
            </a:r>
            <a:r>
              <a:rPr lang="en-US" sz="1600" b="1" dirty="0" err="1">
                <a:solidFill>
                  <a:schemeClr val="tx1"/>
                </a:solidFill>
              </a:rPr>
              <a:t>gradului</a:t>
            </a:r>
            <a:r>
              <a:rPr lang="en-US" sz="1600" b="1" dirty="0">
                <a:solidFill>
                  <a:schemeClr val="tx1"/>
                </a:solidFill>
              </a:rPr>
              <a:t> de </a:t>
            </a:r>
            <a:r>
              <a:rPr lang="en-US" sz="1600" b="1" dirty="0" err="1">
                <a:solidFill>
                  <a:schemeClr val="tx1"/>
                </a:solidFill>
              </a:rPr>
              <a:t>poluare</a:t>
            </a:r>
            <a:r>
              <a:rPr lang="en-US" sz="1600" b="1" dirty="0">
                <a:solidFill>
                  <a:schemeClr val="tx1"/>
                </a:solidFill>
              </a:rPr>
              <a:t>, </a:t>
            </a:r>
            <a:r>
              <a:rPr lang="en-US" sz="1600" dirty="0" err="1">
                <a:solidFill>
                  <a:schemeClr val="tx1"/>
                </a:solidFill>
              </a:rPr>
              <a:t>revin</a:t>
            </a:r>
            <a:r>
              <a:rPr lang="en-US" sz="1600" dirty="0">
                <a:solidFill>
                  <a:schemeClr val="tx1"/>
                </a:solidFill>
              </a:rPr>
              <a:t> </a:t>
            </a:r>
            <a:r>
              <a:rPr lang="en-US" sz="1600" dirty="0" err="1">
                <a:solidFill>
                  <a:schemeClr val="tx1"/>
                </a:solidFill>
              </a:rPr>
              <a:t>organului</a:t>
            </a:r>
            <a:r>
              <a:rPr lang="en-US" sz="1600" dirty="0">
                <a:solidFill>
                  <a:schemeClr val="tx1"/>
                </a:solidFill>
              </a:rPr>
              <a:t> central al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domeniul</a:t>
            </a:r>
            <a:r>
              <a:rPr lang="en-US" sz="1600" dirty="0">
                <a:solidFill>
                  <a:schemeClr val="tx1"/>
                </a:solidFill>
              </a:rPr>
              <a:t> </a:t>
            </a:r>
            <a:r>
              <a:rPr lang="en-US" sz="1600" dirty="0" err="1">
                <a:solidFill>
                  <a:schemeClr val="tx1"/>
                </a:solidFill>
              </a:rPr>
              <a:t>mediului</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subdiviziunilor</a:t>
            </a:r>
            <a:r>
              <a:rPr lang="en-US" sz="1600" dirty="0">
                <a:solidFill>
                  <a:schemeClr val="tx1"/>
                </a:solidFill>
              </a:rPr>
              <a:t> cu </a:t>
            </a:r>
            <a:r>
              <a:rPr lang="en-US" sz="1600" dirty="0" err="1">
                <a:solidFill>
                  <a:schemeClr val="tx1"/>
                </a:solidFill>
              </a:rPr>
              <a:t>atribuţii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domeniu</a:t>
            </a:r>
            <a:r>
              <a:rPr lang="en-US" sz="1600" dirty="0">
                <a:solidFill>
                  <a:schemeClr val="tx1"/>
                </a:solidFill>
              </a:rPr>
              <a:t> (</a:t>
            </a:r>
            <a:r>
              <a:rPr lang="en-US" sz="1600" dirty="0" err="1">
                <a:solidFill>
                  <a:schemeClr val="tx1"/>
                </a:solidFill>
              </a:rPr>
              <a:t>Serviciul</a:t>
            </a:r>
            <a:r>
              <a:rPr lang="en-US" sz="1600" dirty="0">
                <a:solidFill>
                  <a:schemeClr val="tx1"/>
                </a:solidFill>
              </a:rPr>
              <a:t> </a:t>
            </a:r>
            <a:r>
              <a:rPr lang="en-US" sz="1600" dirty="0" err="1">
                <a:solidFill>
                  <a:schemeClr val="tx1"/>
                </a:solidFill>
              </a:rPr>
              <a:t>Hidrometeorologic</a:t>
            </a:r>
            <a:r>
              <a:rPr lang="en-US" sz="1600" dirty="0">
                <a:solidFill>
                  <a:schemeClr val="tx1"/>
                </a:solidFill>
              </a:rPr>
              <a:t> de Stat </a:t>
            </a:r>
            <a:r>
              <a:rPr lang="en-US" sz="1600" dirty="0" err="1">
                <a:solidFill>
                  <a:schemeClr val="tx1"/>
                </a:solidFill>
              </a:rPr>
              <a:t>şi</a:t>
            </a:r>
            <a:r>
              <a:rPr lang="en-US" sz="1600" dirty="0">
                <a:solidFill>
                  <a:schemeClr val="tx1"/>
                </a:solidFill>
              </a:rPr>
              <a:t> </a:t>
            </a:r>
            <a:r>
              <a:rPr lang="en-US" sz="1600" dirty="0" err="1">
                <a:solidFill>
                  <a:schemeClr val="tx1"/>
                </a:solidFill>
              </a:rPr>
              <a:t>Agenţia</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Geologie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Resurse</a:t>
            </a:r>
            <a:r>
              <a:rPr lang="en-US" sz="1600" dirty="0">
                <a:solidFill>
                  <a:schemeClr val="tx1"/>
                </a:solidFill>
              </a:rPr>
              <a:t> </a:t>
            </a:r>
            <a:r>
              <a:rPr lang="en-US" sz="1600" dirty="0" err="1">
                <a:solidFill>
                  <a:schemeClr val="tx1"/>
                </a:solidFill>
              </a:rPr>
              <a:t>Minerale</a:t>
            </a:r>
            <a:r>
              <a:rPr lang="en-US" sz="1600" dirty="0">
                <a:solidFill>
                  <a:schemeClr val="tx1"/>
                </a:solidFill>
              </a:rPr>
              <a:t>)</a:t>
            </a:r>
            <a:r>
              <a:rPr lang="ro-RO" sz="1600" dirty="0">
                <a:solidFill>
                  <a:schemeClr val="tx1"/>
                </a:solidFill>
              </a:rPr>
              <a:t>;</a:t>
            </a:r>
            <a:br>
              <a:rPr lang="ro-RO" sz="1600" dirty="0">
                <a:solidFill>
                  <a:schemeClr val="tx1"/>
                </a:solidFill>
              </a:rPr>
            </a:br>
            <a:r>
              <a:rPr lang="ro-RO" sz="1600" dirty="0">
                <a:solidFill>
                  <a:schemeClr val="tx1"/>
                </a:solidFill>
              </a:rPr>
              <a:t>- </a:t>
            </a:r>
            <a:r>
              <a:rPr lang="en-US" sz="1600" b="1" dirty="0" err="1">
                <a:solidFill>
                  <a:schemeClr val="tx1"/>
                </a:solidFill>
              </a:rPr>
              <a:t>monitorizarea</a:t>
            </a:r>
            <a:r>
              <a:rPr lang="en-US" sz="1600" b="1" dirty="0">
                <a:solidFill>
                  <a:schemeClr val="tx1"/>
                </a:solidFill>
              </a:rPr>
              <a:t> </a:t>
            </a:r>
            <a:r>
              <a:rPr lang="en-US" sz="1600" b="1" dirty="0" err="1">
                <a:solidFill>
                  <a:schemeClr val="tx1"/>
                </a:solidFill>
              </a:rPr>
              <a:t>calităţii</a:t>
            </a:r>
            <a:r>
              <a:rPr lang="en-US" sz="1600" b="1" dirty="0">
                <a:solidFill>
                  <a:schemeClr val="tx1"/>
                </a:solidFill>
              </a:rPr>
              <a:t> </a:t>
            </a:r>
            <a:r>
              <a:rPr lang="en-US" sz="1600" b="1" dirty="0" err="1">
                <a:solidFill>
                  <a:schemeClr val="tx1"/>
                </a:solidFill>
              </a:rPr>
              <a:t>apei</a:t>
            </a:r>
            <a:r>
              <a:rPr lang="en-US" sz="1600" b="1" dirty="0">
                <a:solidFill>
                  <a:schemeClr val="tx1"/>
                </a:solidFill>
              </a:rPr>
              <a:t> </a:t>
            </a:r>
            <a:r>
              <a:rPr lang="en-US" sz="1600" b="1" dirty="0" err="1">
                <a:solidFill>
                  <a:schemeClr val="tx1"/>
                </a:solidFill>
              </a:rPr>
              <a:t>potabile</a:t>
            </a:r>
            <a:r>
              <a:rPr lang="en-US" sz="1600" b="1" dirty="0">
                <a:solidFill>
                  <a:schemeClr val="tx1"/>
                </a:solidFill>
              </a:rPr>
              <a:t> din </a:t>
            </a:r>
            <a:r>
              <a:rPr lang="en-US" sz="1600" b="1" dirty="0" err="1">
                <a:solidFill>
                  <a:schemeClr val="tx1"/>
                </a:solidFill>
              </a:rPr>
              <a:t>surse</a:t>
            </a:r>
            <a:r>
              <a:rPr lang="en-US" sz="1600" b="1" dirty="0">
                <a:solidFill>
                  <a:schemeClr val="tx1"/>
                </a:solidFill>
              </a:rPr>
              <a:t> de </a:t>
            </a:r>
            <a:r>
              <a:rPr lang="en-US" sz="1600" b="1" dirty="0" err="1">
                <a:solidFill>
                  <a:schemeClr val="tx1"/>
                </a:solidFill>
              </a:rPr>
              <a:t>suprafaţă</a:t>
            </a:r>
            <a:r>
              <a:rPr lang="en-US" sz="1600" b="1" dirty="0">
                <a:solidFill>
                  <a:schemeClr val="tx1"/>
                </a:solidFill>
              </a:rPr>
              <a:t> </a:t>
            </a:r>
            <a:r>
              <a:rPr lang="en-US" sz="1600" b="1" dirty="0" err="1">
                <a:solidFill>
                  <a:schemeClr val="tx1"/>
                </a:solidFill>
              </a:rPr>
              <a:t>şi</a:t>
            </a:r>
            <a:r>
              <a:rPr lang="en-US" sz="1600" b="1" dirty="0">
                <a:solidFill>
                  <a:schemeClr val="tx1"/>
                </a:solidFill>
              </a:rPr>
              <a:t> </a:t>
            </a:r>
            <a:r>
              <a:rPr lang="en-US" sz="1600" b="1" dirty="0" err="1">
                <a:solidFill>
                  <a:schemeClr val="tx1"/>
                </a:solidFill>
              </a:rPr>
              <a:t>subterane</a:t>
            </a:r>
            <a:r>
              <a:rPr lang="en-US" sz="1600" b="1"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sarcina</a:t>
            </a:r>
            <a:r>
              <a:rPr lang="en-US" sz="1600" dirty="0">
                <a:solidFill>
                  <a:schemeClr val="tx1"/>
                </a:solidFill>
              </a:rPr>
              <a:t> </a:t>
            </a:r>
            <a:r>
              <a:rPr lang="en-US" sz="1600" dirty="0" err="1">
                <a:solidFill>
                  <a:schemeClr val="tx1"/>
                </a:solidFill>
              </a:rPr>
              <a:t>organului</a:t>
            </a:r>
            <a:r>
              <a:rPr lang="en-US" sz="1600" dirty="0">
                <a:solidFill>
                  <a:schemeClr val="tx1"/>
                </a:solidFill>
              </a:rPr>
              <a:t> central al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domeniul</a:t>
            </a:r>
            <a:r>
              <a:rPr lang="en-US" sz="1600" dirty="0">
                <a:solidFill>
                  <a:schemeClr val="tx1"/>
                </a:solidFill>
              </a:rPr>
              <a:t> </a:t>
            </a:r>
            <a:r>
              <a:rPr lang="en-US" sz="1600" dirty="0" err="1">
                <a:solidFill>
                  <a:schemeClr val="tx1"/>
                </a:solidFill>
              </a:rPr>
              <a:t>sănătăţii</a:t>
            </a:r>
            <a:r>
              <a:rPr lang="en-US" sz="1600" dirty="0">
                <a:solidFill>
                  <a:schemeClr val="tx1"/>
                </a:solidFill>
              </a:rPr>
              <a:t>, cu </a:t>
            </a:r>
            <a:r>
              <a:rPr lang="en-US" sz="1600" dirty="0" err="1">
                <a:solidFill>
                  <a:schemeClr val="tx1"/>
                </a:solidFill>
              </a:rPr>
              <a:t>structurile</a:t>
            </a:r>
            <a:r>
              <a:rPr lang="en-US" sz="1600" dirty="0">
                <a:solidFill>
                  <a:schemeClr val="tx1"/>
                </a:solidFill>
              </a:rPr>
              <a:t> sale </a:t>
            </a:r>
            <a:r>
              <a:rPr lang="en-US" sz="1600" dirty="0" err="1">
                <a:solidFill>
                  <a:schemeClr val="tx1"/>
                </a:solidFill>
              </a:rPr>
              <a:t>teritoriale</a:t>
            </a:r>
            <a:r>
              <a:rPr lang="en-US" sz="1600" dirty="0">
                <a:solidFill>
                  <a:schemeClr val="tx1"/>
                </a:solidFill>
              </a:rPr>
              <a:t>.</a:t>
            </a:r>
            <a:r>
              <a:rPr lang="ro-RO" sz="1600" dirty="0">
                <a:solidFill>
                  <a:schemeClr val="tx1"/>
                </a:solidFill>
              </a:rPr>
              <a:t/>
            </a:r>
            <a:br>
              <a:rPr lang="ro-RO" sz="1600" dirty="0">
                <a:solidFill>
                  <a:schemeClr val="tx1"/>
                </a:solidFill>
              </a:rPr>
            </a:br>
            <a:r>
              <a:rPr lang="ro-RO" sz="1600" dirty="0">
                <a:solidFill>
                  <a:schemeClr val="tx1"/>
                </a:solidFill>
              </a:rPr>
              <a:t/>
            </a:r>
            <a:br>
              <a:rPr lang="ro-RO" sz="1600" dirty="0">
                <a:solidFill>
                  <a:schemeClr val="tx1"/>
                </a:solidFill>
              </a:rPr>
            </a:br>
            <a:r>
              <a:rPr lang="en-US" sz="1600" dirty="0">
                <a:solidFill>
                  <a:schemeClr val="tx1"/>
                </a:solidFill>
              </a:rPr>
              <a:t>7. </a:t>
            </a:r>
            <a:r>
              <a:rPr lang="en-US" sz="1600" dirty="0" err="1">
                <a:solidFill>
                  <a:schemeClr val="tx1"/>
                </a:solidFill>
              </a:rPr>
              <a:t>Autorităţile</a:t>
            </a:r>
            <a:r>
              <a:rPr lang="en-US" sz="1600" dirty="0">
                <a:solidFill>
                  <a:schemeClr val="tx1"/>
                </a:solidFill>
              </a:rPr>
              <a:t> </a:t>
            </a:r>
            <a:r>
              <a:rPr lang="en-US" sz="1600" dirty="0" err="1">
                <a:solidFill>
                  <a:schemeClr val="tx1"/>
                </a:solidFill>
              </a:rPr>
              <a:t>responsabile</a:t>
            </a:r>
            <a:r>
              <a:rPr lang="en-US" sz="1600" dirty="0">
                <a:solidFill>
                  <a:schemeClr val="tx1"/>
                </a:solidFill>
              </a:rPr>
              <a:t> de </a:t>
            </a:r>
            <a:r>
              <a:rPr lang="en-US" sz="1600" dirty="0" err="1">
                <a:solidFill>
                  <a:schemeClr val="tx1"/>
                </a:solidFill>
              </a:rPr>
              <a:t>monitorizarea</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subordonate</a:t>
            </a:r>
            <a:r>
              <a:rPr lang="en-US" sz="1600" dirty="0">
                <a:solidFill>
                  <a:schemeClr val="tx1"/>
                </a:solidFill>
              </a:rPr>
              <a:t> </a:t>
            </a:r>
            <a:r>
              <a:rPr lang="en-US" sz="1600" dirty="0" err="1">
                <a:solidFill>
                  <a:schemeClr val="tx1"/>
                </a:solidFill>
              </a:rPr>
              <a:t>organului</a:t>
            </a:r>
            <a:r>
              <a:rPr lang="en-US" sz="1600" dirty="0">
                <a:solidFill>
                  <a:schemeClr val="tx1"/>
                </a:solidFill>
              </a:rPr>
              <a:t> central al </a:t>
            </a:r>
            <a:r>
              <a:rPr lang="en-US" sz="1600" dirty="0" err="1">
                <a:solidFill>
                  <a:schemeClr val="tx1"/>
                </a:solidFill>
              </a:rPr>
              <a:t>administraţiei</a:t>
            </a:r>
            <a:r>
              <a:rPr lang="en-US" sz="1600" dirty="0">
                <a:solidFill>
                  <a:schemeClr val="tx1"/>
                </a:solidFill>
              </a:rPr>
              <a:t> </a:t>
            </a:r>
            <a:r>
              <a:rPr lang="en-US" sz="1600" dirty="0" err="1">
                <a:solidFill>
                  <a:schemeClr val="tx1"/>
                </a:solidFill>
              </a:rPr>
              <a:t>publice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domeniul</a:t>
            </a:r>
            <a:r>
              <a:rPr lang="en-US" sz="1600" dirty="0">
                <a:solidFill>
                  <a:schemeClr val="tx1"/>
                </a:solidFill>
              </a:rPr>
              <a:t> </a:t>
            </a:r>
            <a:r>
              <a:rPr lang="en-US" sz="1600" dirty="0" err="1">
                <a:solidFill>
                  <a:schemeClr val="tx1"/>
                </a:solidFill>
              </a:rPr>
              <a:t>mediului</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responsabile</a:t>
            </a:r>
            <a:r>
              <a:rPr lang="en-US" sz="1600" dirty="0">
                <a:solidFill>
                  <a:schemeClr val="tx1"/>
                </a:solidFill>
              </a:rPr>
              <a:t> de </a:t>
            </a:r>
            <a:r>
              <a:rPr lang="en-US" sz="1600" dirty="0" err="1">
                <a:solidFill>
                  <a:schemeClr val="tx1"/>
                </a:solidFill>
              </a:rPr>
              <a:t>monitorizarea</a:t>
            </a:r>
            <a:r>
              <a:rPr lang="en-US" sz="1600" dirty="0">
                <a:solidFill>
                  <a:schemeClr val="tx1"/>
                </a:solidFill>
              </a:rPr>
              <a:t> </a:t>
            </a:r>
            <a:r>
              <a:rPr lang="en-US" sz="1600" dirty="0" err="1">
                <a:solidFill>
                  <a:schemeClr val="tx1"/>
                </a:solidFill>
              </a:rPr>
              <a:t>cantitativă</a:t>
            </a:r>
            <a:r>
              <a:rPr lang="en-US" sz="1600" dirty="0">
                <a:solidFill>
                  <a:schemeClr val="tx1"/>
                </a:solidFill>
              </a:rPr>
              <a:t> (</a:t>
            </a:r>
            <a:r>
              <a:rPr lang="en-US" sz="1600" dirty="0" err="1">
                <a:solidFill>
                  <a:schemeClr val="tx1"/>
                </a:solidFill>
              </a:rPr>
              <a:t>parametrii</a:t>
            </a:r>
            <a:r>
              <a:rPr lang="en-US" sz="1600" dirty="0">
                <a:solidFill>
                  <a:schemeClr val="tx1"/>
                </a:solidFill>
              </a:rPr>
              <a:t> </a:t>
            </a:r>
            <a:r>
              <a:rPr lang="en-US" sz="1600" dirty="0" err="1">
                <a:solidFill>
                  <a:schemeClr val="tx1"/>
                </a:solidFill>
              </a:rPr>
              <a:t>hidrologici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hidrogeologici</a:t>
            </a:r>
            <a:r>
              <a:rPr lang="en-US" sz="1600" dirty="0">
                <a:solidFill>
                  <a:schemeClr val="tx1"/>
                </a:solidFill>
              </a:rPr>
              <a:t>), </a:t>
            </a:r>
            <a:r>
              <a:rPr lang="en-US" sz="1600" dirty="0" err="1">
                <a:solidFill>
                  <a:schemeClr val="tx1"/>
                </a:solidFill>
              </a:rPr>
              <a:t>calitativă</a:t>
            </a:r>
            <a:r>
              <a:rPr lang="en-US" sz="1600" dirty="0">
                <a:solidFill>
                  <a:schemeClr val="tx1"/>
                </a:solidFill>
              </a:rPr>
              <a:t> (</a:t>
            </a:r>
            <a:r>
              <a:rPr lang="en-US" sz="1600" dirty="0" err="1">
                <a:solidFill>
                  <a:schemeClr val="tx1"/>
                </a:solidFill>
              </a:rPr>
              <a:t>parametrii</a:t>
            </a:r>
            <a:r>
              <a:rPr lang="en-US" sz="1600" dirty="0">
                <a:solidFill>
                  <a:schemeClr val="tx1"/>
                </a:solidFill>
              </a:rPr>
              <a:t> </a:t>
            </a:r>
            <a:r>
              <a:rPr lang="en-US" sz="1600" dirty="0" err="1">
                <a:solidFill>
                  <a:schemeClr val="tx1"/>
                </a:solidFill>
              </a:rPr>
              <a:t>fizico-chimici</a:t>
            </a:r>
            <a:r>
              <a:rPr lang="en-US" sz="1600" dirty="0">
                <a:solidFill>
                  <a:schemeClr val="tx1"/>
                </a:solidFill>
              </a:rPr>
              <a:t>, </a:t>
            </a:r>
            <a:r>
              <a:rPr lang="en-US" sz="1600" dirty="0" err="1">
                <a:solidFill>
                  <a:schemeClr val="tx1"/>
                </a:solidFill>
              </a:rPr>
              <a:t>biologici</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tendinţelor</a:t>
            </a:r>
            <a:r>
              <a:rPr lang="en-US" sz="1600" dirty="0">
                <a:solidFill>
                  <a:schemeClr val="tx1"/>
                </a:solidFill>
              </a:rPr>
              <a:t> </a:t>
            </a:r>
            <a:r>
              <a:rPr lang="en-US" sz="1600" dirty="0" err="1">
                <a:solidFill>
                  <a:schemeClr val="tx1"/>
                </a:solidFill>
              </a:rPr>
              <a:t>ascendente</a:t>
            </a:r>
            <a:r>
              <a:rPr lang="en-US" sz="1600" dirty="0">
                <a:solidFill>
                  <a:schemeClr val="tx1"/>
                </a:solidFill>
              </a:rPr>
              <a:t> </a:t>
            </a:r>
            <a:r>
              <a:rPr lang="en-US" sz="1600" dirty="0" err="1">
                <a:solidFill>
                  <a:schemeClr val="tx1"/>
                </a:solidFill>
              </a:rPr>
              <a:t>semnificative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schimbărilor</a:t>
            </a:r>
            <a:r>
              <a:rPr lang="en-US" sz="1600" dirty="0">
                <a:solidFill>
                  <a:schemeClr val="tx1"/>
                </a:solidFill>
              </a:rPr>
              <a:t> care </a:t>
            </a:r>
            <a:r>
              <a:rPr lang="en-US" sz="1600" dirty="0" err="1">
                <a:solidFill>
                  <a:schemeClr val="tx1"/>
                </a:solidFill>
              </a:rPr>
              <a:t>rezultă</a:t>
            </a:r>
            <a:r>
              <a:rPr lang="en-US" sz="1600" dirty="0">
                <a:solidFill>
                  <a:schemeClr val="tx1"/>
                </a:solidFill>
              </a:rPr>
              <a:t> din </a:t>
            </a:r>
            <a:r>
              <a:rPr lang="en-US" sz="1600" dirty="0" err="1">
                <a:solidFill>
                  <a:schemeClr val="tx1"/>
                </a:solidFill>
              </a:rPr>
              <a:t>activitatea</a:t>
            </a:r>
            <a:r>
              <a:rPr lang="en-US" sz="1600" dirty="0">
                <a:solidFill>
                  <a:schemeClr val="tx1"/>
                </a:solidFill>
              </a:rPr>
              <a:t> </a:t>
            </a:r>
            <a:r>
              <a:rPr lang="en-US" sz="1600" dirty="0" err="1">
                <a:solidFill>
                  <a:schemeClr val="tx1"/>
                </a:solidFill>
              </a:rPr>
              <a:t>umană</a:t>
            </a:r>
            <a:r>
              <a:rPr lang="en-US" sz="1600" dirty="0">
                <a:solidFill>
                  <a:schemeClr val="tx1"/>
                </a:solidFill>
              </a:rPr>
              <a:t>. </a:t>
            </a:r>
            <a:br>
              <a:rPr lang="en-US"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8. </a:t>
            </a:r>
            <a:r>
              <a:rPr lang="en-US" sz="1600" b="1" u="sng" dirty="0" err="1">
                <a:solidFill>
                  <a:schemeClr val="tx1"/>
                </a:solidFill>
              </a:rPr>
              <a:t>Autorităţile</a:t>
            </a:r>
            <a:r>
              <a:rPr lang="en-US" sz="1600" b="1" u="sng" dirty="0">
                <a:solidFill>
                  <a:schemeClr val="tx1"/>
                </a:solidFill>
              </a:rPr>
              <a:t> </a:t>
            </a:r>
            <a:r>
              <a:rPr lang="en-US" sz="1600" b="1" u="sng" dirty="0" err="1">
                <a:solidFill>
                  <a:schemeClr val="tx1"/>
                </a:solidFill>
              </a:rPr>
              <a:t>responsabile</a:t>
            </a:r>
            <a:r>
              <a:rPr lang="en-US" sz="1600" b="1" u="sng" dirty="0">
                <a:solidFill>
                  <a:schemeClr val="tx1"/>
                </a:solidFill>
              </a:rPr>
              <a:t> de </a:t>
            </a:r>
            <a:r>
              <a:rPr lang="en-US" sz="1600" b="1" u="sng" dirty="0" err="1">
                <a:solidFill>
                  <a:schemeClr val="tx1"/>
                </a:solidFill>
              </a:rPr>
              <a:t>monitorizarea</a:t>
            </a:r>
            <a:r>
              <a:rPr lang="en-US" sz="1600" b="1" u="sng" dirty="0">
                <a:solidFill>
                  <a:schemeClr val="tx1"/>
                </a:solidFill>
              </a:rPr>
              <a:t> </a:t>
            </a:r>
            <a:r>
              <a:rPr lang="en-US" sz="1600" b="1" u="sng" dirty="0" err="1">
                <a:solidFill>
                  <a:schemeClr val="tx1"/>
                </a:solidFill>
              </a:rPr>
              <a:t>stării</a:t>
            </a:r>
            <a:r>
              <a:rPr lang="en-US" sz="1600" b="1" u="sng" dirty="0">
                <a:solidFill>
                  <a:schemeClr val="tx1"/>
                </a:solidFill>
              </a:rPr>
              <a:t> </a:t>
            </a:r>
            <a:r>
              <a:rPr lang="en-US" sz="1600" b="1" u="sng" dirty="0" err="1">
                <a:solidFill>
                  <a:schemeClr val="tx1"/>
                </a:solidFill>
              </a:rPr>
              <a:t>apelor</a:t>
            </a:r>
            <a:r>
              <a:rPr lang="en-US" sz="1600" b="1" u="sng" dirty="0">
                <a:solidFill>
                  <a:schemeClr val="tx1"/>
                </a:solidFill>
              </a:rPr>
              <a:t> </a:t>
            </a:r>
            <a:r>
              <a:rPr lang="en-US" sz="1600" b="1" u="sng" dirty="0" err="1">
                <a:solidFill>
                  <a:schemeClr val="tx1"/>
                </a:solidFill>
              </a:rPr>
              <a:t>subordonate</a:t>
            </a:r>
            <a:r>
              <a:rPr lang="en-US" sz="1600" b="1" u="sng" dirty="0">
                <a:solidFill>
                  <a:schemeClr val="tx1"/>
                </a:solidFill>
              </a:rPr>
              <a:t> </a:t>
            </a:r>
            <a:r>
              <a:rPr lang="en-US" sz="1600" b="1" u="sng" dirty="0" err="1">
                <a:solidFill>
                  <a:schemeClr val="tx1"/>
                </a:solidFill>
              </a:rPr>
              <a:t>organului</a:t>
            </a:r>
            <a:r>
              <a:rPr lang="en-US" sz="1600" b="1" u="sng" dirty="0">
                <a:solidFill>
                  <a:schemeClr val="tx1"/>
                </a:solidFill>
              </a:rPr>
              <a:t> central al </a:t>
            </a:r>
            <a:r>
              <a:rPr lang="en-US" sz="1600" b="1" u="sng" dirty="0" err="1">
                <a:solidFill>
                  <a:schemeClr val="tx1"/>
                </a:solidFill>
              </a:rPr>
              <a:t>administraţiei</a:t>
            </a:r>
            <a:r>
              <a:rPr lang="en-US" sz="1600" b="1" u="sng" dirty="0">
                <a:solidFill>
                  <a:schemeClr val="tx1"/>
                </a:solidFill>
              </a:rPr>
              <a:t> </a:t>
            </a:r>
            <a:r>
              <a:rPr lang="en-US" sz="1600" b="1" u="sng" dirty="0" err="1">
                <a:solidFill>
                  <a:schemeClr val="tx1"/>
                </a:solidFill>
              </a:rPr>
              <a:t>publice</a:t>
            </a:r>
            <a:r>
              <a:rPr lang="en-US" sz="1600" b="1" u="sng" dirty="0">
                <a:solidFill>
                  <a:schemeClr val="tx1"/>
                </a:solidFill>
              </a:rPr>
              <a:t> </a:t>
            </a:r>
            <a:r>
              <a:rPr lang="en-US" sz="1600" b="1" u="sng" dirty="0" err="1">
                <a:solidFill>
                  <a:schemeClr val="tx1"/>
                </a:solidFill>
              </a:rPr>
              <a:t>în</a:t>
            </a:r>
            <a:r>
              <a:rPr lang="en-US" sz="1600" b="1" u="sng" dirty="0">
                <a:solidFill>
                  <a:schemeClr val="tx1"/>
                </a:solidFill>
              </a:rPr>
              <a:t> </a:t>
            </a:r>
            <a:r>
              <a:rPr lang="en-US" sz="1600" b="1" u="sng" dirty="0" err="1">
                <a:solidFill>
                  <a:schemeClr val="tx1"/>
                </a:solidFill>
              </a:rPr>
              <a:t>domeniul</a:t>
            </a:r>
            <a:r>
              <a:rPr lang="en-US" sz="1600" b="1" u="sng" dirty="0">
                <a:solidFill>
                  <a:schemeClr val="tx1"/>
                </a:solidFill>
              </a:rPr>
              <a:t> </a:t>
            </a:r>
            <a:r>
              <a:rPr lang="en-US" sz="1600" b="1" u="sng" dirty="0" err="1">
                <a:solidFill>
                  <a:schemeClr val="tx1"/>
                </a:solidFill>
              </a:rPr>
              <a:t>sănătăţii</a:t>
            </a:r>
            <a:r>
              <a:rPr lang="en-US" sz="1600" b="1" u="sng" dirty="0">
                <a:solidFill>
                  <a:schemeClr val="tx1"/>
                </a:solidFill>
              </a:rPr>
              <a:t> </a:t>
            </a:r>
            <a:r>
              <a:rPr lang="en-US" sz="1600" b="1" u="sng" dirty="0" err="1">
                <a:solidFill>
                  <a:schemeClr val="tx1"/>
                </a:solidFill>
              </a:rPr>
              <a:t>sînt</a:t>
            </a:r>
            <a:r>
              <a:rPr lang="en-US" sz="1600" b="1" u="sng" dirty="0">
                <a:solidFill>
                  <a:schemeClr val="tx1"/>
                </a:solidFill>
              </a:rPr>
              <a:t> </a:t>
            </a:r>
            <a:r>
              <a:rPr lang="en-US" sz="1600" b="1" u="sng" dirty="0" err="1">
                <a:solidFill>
                  <a:schemeClr val="tx1"/>
                </a:solidFill>
              </a:rPr>
              <a:t>responsabile</a:t>
            </a:r>
            <a:r>
              <a:rPr lang="en-US" sz="1600" b="1" u="sng" dirty="0">
                <a:solidFill>
                  <a:schemeClr val="tx1"/>
                </a:solidFill>
              </a:rPr>
              <a:t> de </a:t>
            </a:r>
            <a:r>
              <a:rPr lang="en-US" sz="1600" b="1" u="sng" dirty="0" err="1">
                <a:solidFill>
                  <a:schemeClr val="tx1"/>
                </a:solidFill>
              </a:rPr>
              <a:t>monitorizarea</a:t>
            </a:r>
            <a:r>
              <a:rPr lang="en-US" sz="1600" b="1" u="sng" dirty="0">
                <a:solidFill>
                  <a:schemeClr val="tx1"/>
                </a:solidFill>
              </a:rPr>
              <a:t> </a:t>
            </a:r>
            <a:r>
              <a:rPr lang="en-US" sz="1600" b="1" u="sng" dirty="0" err="1">
                <a:solidFill>
                  <a:schemeClr val="tx1"/>
                </a:solidFill>
              </a:rPr>
              <a:t>parametrilor</a:t>
            </a:r>
            <a:r>
              <a:rPr lang="en-US" sz="1600" b="1" u="sng" dirty="0">
                <a:solidFill>
                  <a:schemeClr val="tx1"/>
                </a:solidFill>
              </a:rPr>
              <a:t> </a:t>
            </a:r>
            <a:r>
              <a:rPr lang="en-US" sz="1600" b="1" u="sng" dirty="0" err="1">
                <a:solidFill>
                  <a:schemeClr val="tx1"/>
                </a:solidFill>
              </a:rPr>
              <a:t>sanitaro-chimici</a:t>
            </a:r>
            <a:r>
              <a:rPr lang="en-US" sz="1600" b="1" u="sng" dirty="0">
                <a:solidFill>
                  <a:schemeClr val="tx1"/>
                </a:solidFill>
              </a:rPr>
              <a:t>, </a:t>
            </a:r>
            <a:r>
              <a:rPr lang="en-US" sz="1600" b="1" u="sng" dirty="0" err="1">
                <a:solidFill>
                  <a:schemeClr val="tx1"/>
                </a:solidFill>
              </a:rPr>
              <a:t>toxicologici</a:t>
            </a:r>
            <a:r>
              <a:rPr lang="en-US" sz="1600" b="1" u="sng" dirty="0">
                <a:solidFill>
                  <a:schemeClr val="tx1"/>
                </a:solidFill>
              </a:rPr>
              <a:t>, </a:t>
            </a:r>
            <a:r>
              <a:rPr lang="en-US" sz="1600" b="1" u="sng" dirty="0" err="1">
                <a:solidFill>
                  <a:schemeClr val="tx1"/>
                </a:solidFill>
              </a:rPr>
              <a:t>microbiologici</a:t>
            </a:r>
            <a:r>
              <a:rPr lang="en-US" sz="1600" b="1" u="sng" dirty="0">
                <a:solidFill>
                  <a:schemeClr val="tx1"/>
                </a:solidFill>
              </a:rPr>
              <a:t>, </a:t>
            </a:r>
            <a:r>
              <a:rPr lang="en-US" sz="1600" b="1" u="sng" dirty="0" err="1">
                <a:solidFill>
                  <a:schemeClr val="tx1"/>
                </a:solidFill>
              </a:rPr>
              <a:t>virusologici</a:t>
            </a:r>
            <a:r>
              <a:rPr lang="en-US" sz="1600" b="1" u="sng" dirty="0">
                <a:solidFill>
                  <a:schemeClr val="tx1"/>
                </a:solidFill>
              </a:rPr>
              <a:t> </a:t>
            </a:r>
            <a:r>
              <a:rPr lang="en-US" sz="1600" b="1" u="sng" dirty="0" err="1">
                <a:solidFill>
                  <a:schemeClr val="tx1"/>
                </a:solidFill>
              </a:rPr>
              <a:t>şi</a:t>
            </a:r>
            <a:r>
              <a:rPr lang="en-US" sz="1600" b="1" u="sng" dirty="0">
                <a:solidFill>
                  <a:schemeClr val="tx1"/>
                </a:solidFill>
              </a:rPr>
              <a:t> </a:t>
            </a:r>
            <a:r>
              <a:rPr lang="en-US" sz="1600" b="1" u="sng" dirty="0" err="1">
                <a:solidFill>
                  <a:schemeClr val="tx1"/>
                </a:solidFill>
              </a:rPr>
              <a:t>parazitologici</a:t>
            </a:r>
            <a:r>
              <a:rPr lang="en-US" sz="1600" b="1" u="sng" dirty="0">
                <a:solidFill>
                  <a:schemeClr val="tx1"/>
                </a:solidFill>
              </a:rPr>
              <a:t> </a:t>
            </a:r>
            <a:r>
              <a:rPr lang="en-US" sz="1600" b="1" u="sng" dirty="0" err="1">
                <a:solidFill>
                  <a:schemeClr val="tx1"/>
                </a:solidFill>
              </a:rPr>
              <a:t>ai</a:t>
            </a:r>
            <a:r>
              <a:rPr lang="en-US" sz="1600" b="1" u="sng" dirty="0">
                <a:solidFill>
                  <a:schemeClr val="tx1"/>
                </a:solidFill>
              </a:rPr>
              <a:t> </a:t>
            </a:r>
            <a:r>
              <a:rPr lang="en-US" sz="1600" b="1" u="sng" dirty="0" err="1">
                <a:solidFill>
                  <a:schemeClr val="tx1"/>
                </a:solidFill>
              </a:rPr>
              <a:t>apelor</a:t>
            </a:r>
            <a:r>
              <a:rPr lang="en-US" sz="1600" b="1" u="sng" dirty="0">
                <a:solidFill>
                  <a:schemeClr val="tx1"/>
                </a:solidFill>
              </a:rPr>
              <a:t> </a:t>
            </a:r>
            <a:r>
              <a:rPr lang="en-US" sz="1600" b="1" u="sng" dirty="0" err="1">
                <a:solidFill>
                  <a:schemeClr val="tx1"/>
                </a:solidFill>
              </a:rPr>
              <a:t>extrase</a:t>
            </a:r>
            <a:r>
              <a:rPr lang="en-US" sz="1600" b="1" u="sng" dirty="0">
                <a:solidFill>
                  <a:schemeClr val="tx1"/>
                </a:solidFill>
              </a:rPr>
              <a:t> </a:t>
            </a:r>
            <a:r>
              <a:rPr lang="en-US" sz="1600" b="1" u="sng" dirty="0" err="1">
                <a:solidFill>
                  <a:schemeClr val="tx1"/>
                </a:solidFill>
              </a:rPr>
              <a:t>în</a:t>
            </a:r>
            <a:r>
              <a:rPr lang="en-US" sz="1600" b="1" u="sng" dirty="0">
                <a:solidFill>
                  <a:schemeClr val="tx1"/>
                </a:solidFill>
              </a:rPr>
              <a:t> </a:t>
            </a:r>
            <a:r>
              <a:rPr lang="en-US" sz="1600" b="1" u="sng" dirty="0" err="1">
                <a:solidFill>
                  <a:schemeClr val="tx1"/>
                </a:solidFill>
              </a:rPr>
              <a:t>scopuri</a:t>
            </a:r>
            <a:r>
              <a:rPr lang="en-US" sz="1600" b="1" u="sng" dirty="0">
                <a:solidFill>
                  <a:schemeClr val="tx1"/>
                </a:solidFill>
              </a:rPr>
              <a:t> </a:t>
            </a:r>
            <a:r>
              <a:rPr lang="en-US" sz="1600" b="1" u="sng" dirty="0" err="1">
                <a:solidFill>
                  <a:schemeClr val="tx1"/>
                </a:solidFill>
              </a:rPr>
              <a:t>potabile</a:t>
            </a:r>
            <a:r>
              <a:rPr lang="en-US" sz="1600" b="1" u="sng" dirty="0">
                <a:solidFill>
                  <a:schemeClr val="tx1"/>
                </a:solidFill>
              </a:rPr>
              <a:t>, </a:t>
            </a:r>
            <a:r>
              <a:rPr lang="en-US" sz="1600" b="1" u="sng" dirty="0" err="1">
                <a:solidFill>
                  <a:schemeClr val="tx1"/>
                </a:solidFill>
              </a:rPr>
              <a:t>în</a:t>
            </a:r>
            <a:r>
              <a:rPr lang="en-US" sz="1600" b="1" u="sng" dirty="0">
                <a:solidFill>
                  <a:schemeClr val="tx1"/>
                </a:solidFill>
              </a:rPr>
              <a:t> </a:t>
            </a:r>
            <a:r>
              <a:rPr lang="en-US" sz="1600" b="1" u="sng" dirty="0" err="1">
                <a:solidFill>
                  <a:schemeClr val="tx1"/>
                </a:solidFill>
              </a:rPr>
              <a:t>conformitate</a:t>
            </a:r>
            <a:r>
              <a:rPr lang="en-US" sz="1600" b="1" u="sng" dirty="0">
                <a:solidFill>
                  <a:schemeClr val="tx1"/>
                </a:solidFill>
              </a:rPr>
              <a:t> cu </a:t>
            </a:r>
            <a:r>
              <a:rPr lang="en-US" sz="1600" b="1" u="sng" dirty="0" err="1">
                <a:solidFill>
                  <a:schemeClr val="tx1"/>
                </a:solidFill>
              </a:rPr>
              <a:t>prevederile</a:t>
            </a:r>
            <a:r>
              <a:rPr lang="en-US" sz="1600" b="1" u="sng" dirty="0">
                <a:solidFill>
                  <a:schemeClr val="tx1"/>
                </a:solidFill>
              </a:rPr>
              <a:t> </a:t>
            </a:r>
            <a:r>
              <a:rPr lang="en-US" sz="1600" b="1" u="sng" dirty="0" err="1">
                <a:solidFill>
                  <a:schemeClr val="tx1"/>
                </a:solidFill>
              </a:rPr>
              <a:t>Legii</a:t>
            </a:r>
            <a:r>
              <a:rPr lang="en-US" sz="1600" b="1" u="sng" dirty="0">
                <a:solidFill>
                  <a:schemeClr val="tx1"/>
                </a:solidFill>
              </a:rPr>
              <a:t> </a:t>
            </a:r>
            <a:r>
              <a:rPr lang="en-US" sz="1600" b="1" u="sng" dirty="0" err="1">
                <a:solidFill>
                  <a:schemeClr val="tx1"/>
                </a:solidFill>
              </a:rPr>
              <a:t>nr</a:t>
            </a:r>
            <a:r>
              <a:rPr lang="en-US" sz="1600" b="1" u="sng" dirty="0">
                <a:solidFill>
                  <a:schemeClr val="tx1"/>
                </a:solidFill>
              </a:rPr>
              <a:t>. 272-XIV din 10 </a:t>
            </a:r>
            <a:r>
              <a:rPr lang="en-US" sz="1600" b="1" u="sng" dirty="0" err="1">
                <a:solidFill>
                  <a:schemeClr val="tx1"/>
                </a:solidFill>
              </a:rPr>
              <a:t>februarie</a:t>
            </a:r>
            <a:r>
              <a:rPr lang="en-US" sz="1600" b="1" u="sng" dirty="0">
                <a:solidFill>
                  <a:schemeClr val="tx1"/>
                </a:solidFill>
              </a:rPr>
              <a:t> 1999 cu </a:t>
            </a:r>
            <a:r>
              <a:rPr lang="en-US" sz="1600" b="1" u="sng" dirty="0" err="1">
                <a:solidFill>
                  <a:schemeClr val="tx1"/>
                </a:solidFill>
              </a:rPr>
              <a:t>privire</a:t>
            </a:r>
            <a:r>
              <a:rPr lang="en-US" sz="1600" b="1" u="sng" dirty="0">
                <a:solidFill>
                  <a:schemeClr val="tx1"/>
                </a:solidFill>
              </a:rPr>
              <a:t> la </a:t>
            </a:r>
            <a:r>
              <a:rPr lang="en-US" sz="1600" b="1" u="sng" dirty="0" err="1">
                <a:solidFill>
                  <a:schemeClr val="tx1"/>
                </a:solidFill>
              </a:rPr>
              <a:t>apa</a:t>
            </a:r>
            <a:r>
              <a:rPr lang="en-US" sz="1600" b="1" u="sng" dirty="0">
                <a:solidFill>
                  <a:schemeClr val="tx1"/>
                </a:solidFill>
              </a:rPr>
              <a:t> </a:t>
            </a:r>
            <a:r>
              <a:rPr lang="en-US" sz="1600" b="1" u="sng" dirty="0" err="1">
                <a:solidFill>
                  <a:schemeClr val="tx1"/>
                </a:solidFill>
              </a:rPr>
              <a:t>potabilă</a:t>
            </a:r>
            <a:r>
              <a:rPr lang="en-US" sz="1600" b="1" u="sng" dirty="0">
                <a:solidFill>
                  <a:schemeClr val="tx1"/>
                </a:solidFill>
              </a:rPr>
              <a:t>, </a:t>
            </a:r>
            <a:r>
              <a:rPr lang="en-US" sz="1600" b="1" u="sng" dirty="0" err="1">
                <a:solidFill>
                  <a:schemeClr val="tx1"/>
                </a:solidFill>
              </a:rPr>
              <a:t>precum</a:t>
            </a:r>
            <a:r>
              <a:rPr lang="en-US" sz="1600" b="1" u="sng" dirty="0">
                <a:solidFill>
                  <a:schemeClr val="tx1"/>
                </a:solidFill>
              </a:rPr>
              <a:t> </a:t>
            </a:r>
            <a:r>
              <a:rPr lang="en-US" sz="1600" b="1" u="sng" dirty="0" err="1">
                <a:solidFill>
                  <a:schemeClr val="tx1"/>
                </a:solidFill>
              </a:rPr>
              <a:t>şi</a:t>
            </a:r>
            <a:r>
              <a:rPr lang="en-US" sz="1600" b="1" u="sng" dirty="0">
                <a:solidFill>
                  <a:schemeClr val="tx1"/>
                </a:solidFill>
              </a:rPr>
              <a:t> a </a:t>
            </a:r>
            <a:r>
              <a:rPr lang="en-US" sz="1600" b="1" u="sng" dirty="0" err="1">
                <a:solidFill>
                  <a:schemeClr val="tx1"/>
                </a:solidFill>
              </a:rPr>
              <a:t>apelor</a:t>
            </a:r>
            <a:r>
              <a:rPr lang="en-US" sz="1600" b="1" u="sng" dirty="0">
                <a:solidFill>
                  <a:schemeClr val="tx1"/>
                </a:solidFill>
              </a:rPr>
              <a:t> </a:t>
            </a:r>
            <a:r>
              <a:rPr lang="en-US" sz="1600" b="1" u="sng" dirty="0" err="1">
                <a:solidFill>
                  <a:schemeClr val="tx1"/>
                </a:solidFill>
              </a:rPr>
              <a:t>folosite</a:t>
            </a:r>
            <a:r>
              <a:rPr lang="en-US" sz="1600" b="1" u="sng" dirty="0">
                <a:solidFill>
                  <a:schemeClr val="tx1"/>
                </a:solidFill>
              </a:rPr>
              <a:t> </a:t>
            </a:r>
            <a:r>
              <a:rPr lang="en-US" sz="1600" b="1" u="sng" dirty="0" err="1">
                <a:solidFill>
                  <a:schemeClr val="tx1"/>
                </a:solidFill>
              </a:rPr>
              <a:t>pentru</a:t>
            </a:r>
            <a:r>
              <a:rPr lang="en-US" sz="1600" b="1" u="sng" dirty="0">
                <a:solidFill>
                  <a:schemeClr val="tx1"/>
                </a:solidFill>
              </a:rPr>
              <a:t> </a:t>
            </a:r>
            <a:r>
              <a:rPr lang="en-US" sz="1600" b="1" u="sng" dirty="0" err="1">
                <a:solidFill>
                  <a:schemeClr val="tx1"/>
                </a:solidFill>
              </a:rPr>
              <a:t>scăldat</a:t>
            </a:r>
            <a:r>
              <a:rPr lang="en-US" sz="1600" b="1" u="sng" dirty="0">
                <a:solidFill>
                  <a:schemeClr val="tx1"/>
                </a:solidFill>
              </a:rPr>
              <a:t> </a:t>
            </a:r>
            <a:r>
              <a:rPr lang="en-US" sz="1600" b="1" u="sng" dirty="0" err="1">
                <a:solidFill>
                  <a:schemeClr val="tx1"/>
                </a:solidFill>
              </a:rPr>
              <a:t>şi</a:t>
            </a:r>
            <a:r>
              <a:rPr lang="en-US" sz="1600" b="1" u="sng" dirty="0">
                <a:solidFill>
                  <a:schemeClr val="tx1"/>
                </a:solidFill>
              </a:rPr>
              <a:t> </a:t>
            </a:r>
            <a:r>
              <a:rPr lang="en-US" sz="1600" b="1" u="sng" dirty="0" err="1">
                <a:solidFill>
                  <a:schemeClr val="tx1"/>
                </a:solidFill>
              </a:rPr>
              <a:t>agrement</a:t>
            </a:r>
            <a:r>
              <a:rPr lang="en-US" sz="1600" b="1" u="sng" dirty="0">
                <a:solidFill>
                  <a:schemeClr val="tx1"/>
                </a:solidFill>
              </a:rPr>
              <a:t>. </a:t>
            </a:r>
            <a:r>
              <a:rPr lang="en-US" sz="1600" dirty="0">
                <a:solidFill>
                  <a:schemeClr val="tx1"/>
                </a:solidFill>
              </a:rPr>
              <a:t/>
            </a:r>
            <a:br>
              <a:rPr lang="en-US" sz="1600" dirty="0">
                <a:solidFill>
                  <a:schemeClr val="tx1"/>
                </a:solidFill>
              </a:rPr>
            </a:b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vi-VN" sz="1600" dirty="0"/>
              <a:t> </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190005" y="1674422"/>
            <a:ext cx="8562109" cy="4928260"/>
          </a:xfrm>
        </p:spPr>
        <p:txBody>
          <a:bodyPr/>
          <a:lstStyle/>
          <a:p>
            <a:pPr>
              <a:buNone/>
            </a:pPr>
            <a:r>
              <a:rPr lang="vi-VN" sz="1600" b="1" dirty="0">
                <a:solidFill>
                  <a:schemeClr val="tx1"/>
                </a:solidFill>
              </a:rPr>
              <a:t>Capitolul III</a:t>
            </a:r>
            <a:r>
              <a:rPr lang="ru-RU" sz="1600" b="1" dirty="0">
                <a:solidFill>
                  <a:schemeClr val="tx1"/>
                </a:solidFill>
              </a:rPr>
              <a:t> </a:t>
            </a:r>
            <a:r>
              <a:rPr lang="vi-VN" sz="1600" b="1" dirty="0">
                <a:solidFill>
                  <a:schemeClr val="tx1"/>
                </a:solidFill>
              </a:rPr>
              <a:t>Colectarea şi evacuarea apelor uzate în reţelele de canalizare </a:t>
            </a:r>
            <a:r>
              <a:rPr lang="vi-VN" sz="1600" dirty="0">
                <a:solidFill>
                  <a:schemeClr val="tx1"/>
                </a:solidFill>
              </a:rPr>
              <a:t/>
            </a:r>
            <a:br>
              <a:rPr lang="vi-VN" sz="1600" dirty="0">
                <a:solidFill>
                  <a:schemeClr val="tx1"/>
                </a:solidFill>
              </a:rPr>
            </a:br>
            <a:r>
              <a:rPr lang="vi-VN" sz="1600" b="1" dirty="0">
                <a:solidFill>
                  <a:schemeClr val="tx1"/>
                </a:solidFill>
              </a:rPr>
              <a:t>ale localităţilor şi în staţiile de epurare</a:t>
            </a:r>
            <a:endParaRPr lang="ro-RO" sz="1600" b="1" dirty="0">
              <a:solidFill>
                <a:schemeClr val="tx1"/>
              </a:solidFill>
            </a:endParaRPr>
          </a:p>
          <a:p>
            <a:pPr>
              <a:buNone/>
            </a:pPr>
            <a:r>
              <a:rPr lang="vi-VN" sz="1600" dirty="0">
                <a:solidFill>
                  <a:schemeClr val="tx1"/>
                </a:solidFill>
              </a:rPr>
              <a:t>  8. Principalii parametri/indicatori de calitate care trebuie să caracterizeze apele industriale uzate la evacuare în reţelele de canalizare ale localităţilor, precum şi în limitele maxime admisibile ce se măsoară în punctele de control sînt prevăzute în anexa nr. 1. la prezentul Regulament.</a:t>
            </a:r>
            <a:endParaRPr lang="ro-RO" sz="1600" dirty="0">
              <a:solidFill>
                <a:schemeClr val="tx1"/>
              </a:solidFill>
            </a:endParaRPr>
          </a:p>
          <a:p>
            <a:pPr>
              <a:buNone/>
            </a:pPr>
            <a:r>
              <a:rPr lang="vi-VN" sz="1600" dirty="0">
                <a:solidFill>
                  <a:schemeClr val="tx1"/>
                </a:solidFill>
              </a:rPr>
              <a:t>10. Consumatorii, alții decît cei casnici, au obligaţia epurării locale a apelor uzate, astfel încît în punctul de control să fie asigurată respectarea condiţiilor prevăzute în avizul de branşare/racordare eliberat de operator, în contractul de furnizare a serviciilor, precum şi în normativele de evacuare, cu respectarea CMA.</a:t>
            </a:r>
            <a:endParaRPr lang="ro-RO" sz="1600" dirty="0">
              <a:solidFill>
                <a:schemeClr val="tx1"/>
              </a:solidFill>
            </a:endParaRPr>
          </a:p>
          <a:p>
            <a:pPr>
              <a:buNone/>
            </a:pPr>
            <a:r>
              <a:rPr lang="vi-VN" sz="1600" dirty="0">
                <a:solidFill>
                  <a:schemeClr val="tx1"/>
                </a:solidFill>
              </a:rPr>
              <a:t>11. În situaţia în care apele industriale uzate sînt evacuate direct în reţeaua de canalizare, se interzice descărcarea de substanţe periculoase şi prioritar periculoase, prevăzute în:</a:t>
            </a:r>
            <a:br>
              <a:rPr lang="vi-VN" sz="1600" dirty="0">
                <a:solidFill>
                  <a:schemeClr val="tx1"/>
                </a:solidFill>
              </a:rPr>
            </a:br>
            <a:r>
              <a:rPr lang="vi-VN" sz="1600" dirty="0">
                <a:solidFill>
                  <a:schemeClr val="tx1"/>
                </a:solidFill>
              </a:rPr>
              <a:t>    normativele de evacuare (CMA);</a:t>
            </a:r>
            <a:br>
              <a:rPr lang="vi-VN" sz="1600" dirty="0">
                <a:solidFill>
                  <a:schemeClr val="tx1"/>
                </a:solidFill>
              </a:rPr>
            </a:br>
            <a:r>
              <a:rPr lang="vi-VN" sz="1600" dirty="0">
                <a:solidFill>
                  <a:schemeClr val="tx1"/>
                </a:solidFill>
              </a:rPr>
              <a:t>    anexa nr. 1 la prezentul Regulament;</a:t>
            </a:r>
            <a:endParaRPr lang="ru-RU"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vi-VN" sz="1600" dirty="0"/>
              <a:t> </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368135" y="1508166"/>
            <a:ext cx="8419605" cy="4963886"/>
          </a:xfrm>
        </p:spPr>
        <p:txBody>
          <a:bodyPr/>
          <a:lstStyle/>
          <a:p>
            <a:pPr>
              <a:buNone/>
            </a:pPr>
            <a:r>
              <a:rPr lang="vi-VN" sz="1600" b="1" dirty="0">
                <a:solidFill>
                  <a:schemeClr val="tx1"/>
                </a:solidFill>
              </a:rPr>
              <a:t>Capitolul IV</a:t>
            </a:r>
            <a:r>
              <a:rPr lang="vi-VN" sz="1600" dirty="0">
                <a:solidFill>
                  <a:schemeClr val="tx1"/>
                </a:solidFill>
              </a:rPr>
              <a:t/>
            </a:r>
            <a:br>
              <a:rPr lang="vi-VN" sz="1600" dirty="0">
                <a:solidFill>
                  <a:schemeClr val="tx1"/>
                </a:solidFill>
              </a:rPr>
            </a:br>
            <a:r>
              <a:rPr lang="vi-VN" sz="1600" b="1" dirty="0">
                <a:solidFill>
                  <a:schemeClr val="tx1"/>
                </a:solidFill>
              </a:rPr>
              <a:t>Evacuarea apelor uzate în emisaruri</a:t>
            </a:r>
            <a:endParaRPr lang="ro-RO" sz="1600" b="1" dirty="0">
              <a:solidFill>
                <a:schemeClr val="tx1"/>
              </a:solidFill>
            </a:endParaRPr>
          </a:p>
          <a:p>
            <a:pPr>
              <a:buNone/>
            </a:pPr>
            <a:r>
              <a:rPr lang="vi-VN" sz="1600" dirty="0">
                <a:solidFill>
                  <a:schemeClr val="tx1"/>
                </a:solidFill>
              </a:rPr>
              <a:t>24. Limitele maxime admisibile de încărcare cu poluanţi a apelor uzate la evacuarea în emisare sînt prevăzute în anexa nr. 2 la prezentul Regulament. Ele se măsoară în punctul de control situat în amonte de descărcare.</a:t>
            </a:r>
            <a:endParaRPr lang="ro-RO" sz="1600" dirty="0">
              <a:solidFill>
                <a:schemeClr val="tx1"/>
              </a:solidFill>
            </a:endParaRPr>
          </a:p>
          <a:p>
            <a:pPr>
              <a:buNone/>
            </a:pPr>
            <a:r>
              <a:rPr lang="vi-VN" sz="1600" dirty="0">
                <a:solidFill>
                  <a:schemeClr val="tx1"/>
                </a:solidFill>
              </a:rPr>
              <a:t>30. Prevederile prezentului Regulament se aplică şi la evacuarea apelor uzate în soluri permeabile sau în depresiuni cu scurgere gravitaţională asigurată natural.</a:t>
            </a:r>
            <a:endParaRPr lang="ro-RO" sz="1600" dirty="0">
              <a:solidFill>
                <a:schemeClr val="tx1"/>
              </a:solidFill>
            </a:endParaRPr>
          </a:p>
          <a:p>
            <a:pPr>
              <a:buNone/>
            </a:pPr>
            <a:r>
              <a:rPr lang="vi-VN" sz="1600" dirty="0">
                <a:solidFill>
                  <a:schemeClr val="tx1"/>
                </a:solidFill>
              </a:rPr>
              <a:t>31. Metodele de analiză corespunzătoare standardelor indicate în anexa nr.2 la prezentul Regulament au caracter orientativ; se pot folosi alte metode alternative, dacă se demonstrează că acestea au aceeaşi sensibilitate şi limită de detecţie.</a:t>
            </a:r>
            <a:endParaRPr lang="ro-RO" sz="1600" dirty="0">
              <a:solidFill>
                <a:schemeClr val="tx1"/>
              </a:solidFill>
            </a:endParaRPr>
          </a:p>
          <a:p>
            <a:pPr>
              <a:buNone/>
            </a:pPr>
            <a:r>
              <a:rPr lang="vi-VN" sz="1600" dirty="0">
                <a:solidFill>
                  <a:schemeClr val="tx1"/>
                </a:solidFill>
              </a:rPr>
              <a:t>32. Punctul de prelevare a probelor de ape uzate evacuate în receptorii naturali, în vederea conformării cu prevederile prezentului Regulament, este punctul de descărcare finală a apelor uzate în receptor.</a:t>
            </a:r>
            <a:endParaRPr lang="ro-RO" sz="1600" dirty="0">
              <a:solidFill>
                <a:schemeClr val="tx1"/>
              </a:solidFill>
            </a:endParaRPr>
          </a:p>
          <a:p>
            <a:pPr>
              <a:buNone/>
            </a:pPr>
            <a:r>
              <a:rPr lang="vi-VN" sz="1600" dirty="0"/>
              <a:t>  </a:t>
            </a:r>
            <a:r>
              <a:rPr lang="vi-VN" sz="1600" dirty="0">
                <a:solidFill>
                  <a:schemeClr val="tx1"/>
                </a:solidFill>
              </a:rPr>
              <a:t>34. Monitorizarea constituie obligaţia tuturor prestatorilor/operatorilor ai reţelelor de canalizare şi/sau ai staţiilor de epurare a apelor uzate urbane, ai staţiilor de epurare a apelor industriale uzate şi a oricăror evacuări direct în emisare.</a:t>
            </a:r>
            <a:endParaRPr lang="ru-RU"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5" name="Содержимое 14"/>
          <p:cNvSpPr>
            <a:spLocks noGrp="1"/>
          </p:cNvSpPr>
          <p:nvPr>
            <p:ph idx="1"/>
          </p:nvPr>
        </p:nvSpPr>
        <p:spPr>
          <a:xfrm>
            <a:off x="225631" y="1555667"/>
            <a:ext cx="8621486" cy="4797631"/>
          </a:xfrm>
        </p:spPr>
        <p:txBody>
          <a:bodyPr/>
          <a:lstStyle/>
          <a:p>
            <a:pPr>
              <a:buNone/>
            </a:pPr>
            <a:r>
              <a:rPr lang="vi-VN" sz="1600" b="1" dirty="0">
                <a:solidFill>
                  <a:schemeClr val="tx1"/>
                </a:solidFill>
              </a:rPr>
              <a:t>Capitolul VII</a:t>
            </a:r>
            <a:r>
              <a:rPr lang="ru-RU" sz="1600" b="1" dirty="0">
                <a:solidFill>
                  <a:schemeClr val="tx1"/>
                </a:solidFill>
              </a:rPr>
              <a:t> </a:t>
            </a:r>
            <a:r>
              <a:rPr lang="vi-VN" sz="1600" b="1" dirty="0">
                <a:solidFill>
                  <a:schemeClr val="tx1"/>
                </a:solidFill>
              </a:rPr>
              <a:t>Stabilirea cerinţelor de epurare a apelor uzate în localităţile rurale</a:t>
            </a:r>
            <a:endParaRPr lang="ru-RU" sz="1600" b="1" dirty="0">
              <a:solidFill>
                <a:schemeClr val="tx1"/>
              </a:solidFill>
            </a:endParaRPr>
          </a:p>
          <a:p>
            <a:pPr>
              <a:buNone/>
            </a:pPr>
            <a:r>
              <a:rPr lang="vi-VN" sz="1600" dirty="0">
                <a:solidFill>
                  <a:schemeClr val="tx1"/>
                </a:solidFill>
              </a:rPr>
              <a:t> 52. Atunci cînd instalarea unui sistem de colectare a apelor uzate nu se justifică, fie pentru că nu produce beneficii pentru mediu, fie pentru că necesită costuri ridicate, se utilizează sisteme individuale sau alte sisteme adecvate care să asigure acelaşi nivel de protecţie a mediului. </a:t>
            </a:r>
            <a:br>
              <a:rPr lang="vi-VN" sz="1600" dirty="0">
                <a:solidFill>
                  <a:schemeClr val="tx1"/>
                </a:solidFill>
              </a:rPr>
            </a:br>
            <a:r>
              <a:rPr lang="vi-VN" sz="1600" dirty="0">
                <a:solidFill>
                  <a:schemeClr val="tx1"/>
                </a:solidFill>
              </a:rPr>
              <a:t>    Această prevedere va fi respectată la elaborarea planurilor de urbanism, care trebuie să ţină seama de cerinţele privind colectarea şi epurarea apelor uzate în localităţile rurale.</a:t>
            </a:r>
            <a:endParaRPr lang="ru-RU" sz="1600" dirty="0">
              <a:solidFill>
                <a:schemeClr val="tx1"/>
              </a:solidFill>
            </a:endParaRPr>
          </a:p>
          <a:p>
            <a:pPr>
              <a:buNone/>
            </a:pPr>
            <a:r>
              <a:rPr lang="vi-VN" sz="1600" dirty="0">
                <a:solidFill>
                  <a:schemeClr val="tx1"/>
                </a:solidFill>
              </a:rPr>
              <a:t>53. Există două abordări posibile pentru conformarea cu cerinţele referitoare la dotarea cu sisteme individuale de epurare corespunzătoare pentru aglomerări cu mai mult de 2000 EL unde, pe lîngă sisteme de colectare centralizate, se acceptă şi sisteme individuale de epurare, acolo unde condiţiile tehnico-economice şi geografice nu permit colectarea centralizată a apelor uzate.</a:t>
            </a:r>
            <a:endParaRPr lang="ru-RU" sz="1600" dirty="0">
              <a:solidFill>
                <a:schemeClr val="tx1"/>
              </a:solidFill>
            </a:endParaRPr>
          </a:p>
          <a:p>
            <a:pPr>
              <a:buNone/>
            </a:pPr>
            <a:r>
              <a:rPr lang="vi-VN" sz="1600" dirty="0">
                <a:solidFill>
                  <a:schemeClr val="tx1"/>
                </a:solidFill>
              </a:rPr>
              <a:t>54. Reguli generale pentru sistemele de colectare a apelor uzate în sistemul centralizat.</a:t>
            </a:r>
            <a:br>
              <a:rPr lang="vi-VN" sz="1600" dirty="0">
                <a:solidFill>
                  <a:schemeClr val="tx1"/>
                </a:solidFill>
              </a:rPr>
            </a:br>
            <a:r>
              <a:rPr lang="vi-VN" sz="1600" dirty="0">
                <a:solidFill>
                  <a:schemeClr val="tx1"/>
                </a:solidFill>
              </a:rPr>
              <a:t>    Cerinţe pentru proiectarea, construirea şi operarea în conformitate cu cele mai avansate cunoştinţe tehnice, însă care nu implică costuri ridicate: </a:t>
            </a:r>
            <a:br>
              <a:rPr lang="vi-VN" sz="1600" dirty="0">
                <a:solidFill>
                  <a:schemeClr val="tx1"/>
                </a:solidFill>
              </a:rPr>
            </a:br>
            <a:r>
              <a:rPr lang="vi-VN" sz="1600" dirty="0">
                <a:solidFill>
                  <a:schemeClr val="tx1"/>
                </a:solidFill>
              </a:rPr>
              <a:t>    dimensiunea/capacitatea sistemului de colectare în funcţie de volumul şi caracteristicile apelor uzate urbane; </a:t>
            </a:r>
            <a:endParaRPr lang="ru-RU"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85009" y="1520041"/>
            <a:ext cx="8657110" cy="4999511"/>
          </a:xfrm>
        </p:spPr>
        <p:txBody>
          <a:bodyPr/>
          <a:lstStyle/>
          <a:p>
            <a:pPr>
              <a:buNone/>
            </a:pPr>
            <a:r>
              <a:rPr lang="vi-VN" sz="1600" dirty="0">
                <a:solidFill>
                  <a:schemeClr val="tx1"/>
                </a:solidFill>
              </a:rPr>
              <a:t>prevenirea pierderilor în reţea;</a:t>
            </a:r>
            <a:endParaRPr lang="ru-RU" sz="1600" dirty="0">
              <a:solidFill>
                <a:schemeClr val="tx1"/>
              </a:solidFill>
            </a:endParaRPr>
          </a:p>
          <a:p>
            <a:pPr>
              <a:buNone/>
            </a:pPr>
            <a:r>
              <a:rPr lang="vi-VN" sz="1600" dirty="0">
                <a:solidFill>
                  <a:schemeClr val="tx1"/>
                </a:solidFill>
              </a:rPr>
              <a:t> limitarea poluării apelor receptoare datorită debitelor excedentare din reţelele de canalizare. </a:t>
            </a:r>
            <a:endParaRPr lang="ru-RU" sz="1600" dirty="0">
              <a:solidFill>
                <a:schemeClr val="tx1"/>
              </a:solidFill>
            </a:endParaRPr>
          </a:p>
          <a:p>
            <a:pPr>
              <a:buNone/>
            </a:pPr>
            <a:r>
              <a:rPr lang="vi-VN" sz="1600" dirty="0">
                <a:solidFill>
                  <a:schemeClr val="tx1"/>
                </a:solidFill>
              </a:rPr>
              <a:t>Sisteme individuale sau alte sisteme adecvate de epurare </a:t>
            </a:r>
            <a:r>
              <a:rPr lang="ru-RU" sz="1600" dirty="0" err="1">
                <a:solidFill>
                  <a:schemeClr val="tx1"/>
                </a:solidFill>
              </a:rPr>
              <a:t>c</a:t>
            </a:r>
            <a:r>
              <a:rPr lang="vi-VN" sz="1600" dirty="0">
                <a:solidFill>
                  <a:schemeClr val="tx1"/>
                </a:solidFill>
              </a:rPr>
              <a:t>orespunzătoare – excepţie de la regulă. </a:t>
            </a:r>
            <a:endParaRPr lang="ru-RU" sz="1600" dirty="0">
              <a:solidFill>
                <a:schemeClr val="tx1"/>
              </a:solidFill>
            </a:endParaRPr>
          </a:p>
          <a:p>
            <a:pPr>
              <a:buNone/>
            </a:pPr>
            <a:r>
              <a:rPr lang="vi-VN" sz="1600" dirty="0">
                <a:solidFill>
                  <a:schemeClr val="tx1"/>
                </a:solidFill>
              </a:rPr>
              <a:t>Cerinţe pentru proiectare, construire şi operare care să asigure acelaşi nivel de protecţie a mediului ca şi sistemul de colectare centralizat. </a:t>
            </a:r>
            <a:br>
              <a:rPr lang="vi-VN" sz="1600" dirty="0">
                <a:solidFill>
                  <a:schemeClr val="tx1"/>
                </a:solidFill>
              </a:rPr>
            </a:br>
            <a:r>
              <a:rPr lang="vi-VN" sz="1600" dirty="0">
                <a:solidFill>
                  <a:schemeClr val="tx1"/>
                </a:solidFill>
              </a:rPr>
              <a:t>    Pot fi utilizate doar după evaluarea caz cu caz şi după o argumentare ce se referă la absenţa beneficiului pentru mediu faţă de sistemul de colectare centralizat, sau conform situaţiei în care sistemul de colectare necesită costuri excesive.</a:t>
            </a:r>
            <a:endParaRPr lang="ru-RU" sz="1600" dirty="0">
              <a:solidFill>
                <a:schemeClr val="tx1"/>
              </a:solidFill>
            </a:endParaRPr>
          </a:p>
          <a:p>
            <a:pPr>
              <a:buNone/>
            </a:pPr>
            <a:r>
              <a:rPr lang="vi-VN" sz="1600" dirty="0">
                <a:solidFill>
                  <a:schemeClr val="tx1"/>
                </a:solidFill>
              </a:rPr>
              <a:t>55. Sistemele individuale de colectare a apelor uzate recomandate de ghidurile Comisiei Europene sînt în principal bazine de colectare sau alte tipuri de containere, care sînt impermeabile, iar apele uzate sînt colectate şi transportate în mod regulat la o staţie de epurare.</a:t>
            </a:r>
            <a:endParaRPr lang="ru-RU" sz="1600" dirty="0">
              <a:solidFill>
                <a:schemeClr val="tx1"/>
              </a:solidFill>
            </a:endParaRPr>
          </a:p>
          <a:p>
            <a:pPr>
              <a:buNone/>
            </a:pPr>
            <a:r>
              <a:rPr lang="vi-VN" sz="1600" dirty="0">
                <a:solidFill>
                  <a:schemeClr val="tx1"/>
                </a:solidFill>
              </a:rPr>
              <a:t> 56. De asemenea, referitor la sistemele individuale de epurare a apelor uzate sînt acceptate acele procese de epurare care să asigure efluenţi ai căror calitate să nu aibă efecte adverse asupra mediului. Pot fi utilizate bazinele de stocare a apelor uzate de tip etanş vidanjabil, iar calitatea apelor uzate colectate şi epurate să respecte cerinţele în vigoare. </a:t>
            </a:r>
            <a:endParaRPr lang="ru-RU" sz="1600" dirty="0">
              <a:solidFill>
                <a:schemeClr val="tx1"/>
              </a:solidFill>
            </a:endParaRPr>
          </a:p>
          <a:p>
            <a:pPr>
              <a:buNone/>
            </a:pPr>
            <a:endParaRPr lang="ru-RU" sz="160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50693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srcRect/>
          <a:stretch>
            <a:fillRect/>
          </a:stretch>
        </p:blipFill>
        <p:spPr bwMode="auto">
          <a:xfrm>
            <a:off x="1" y="0"/>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82174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7"/>
          <a:srcRect/>
          <a:stretch>
            <a:fillRect/>
          </a:stretch>
        </p:blipFill>
        <p:spPr bwMode="auto">
          <a:xfrm>
            <a:off x="1073426" y="914400"/>
            <a:ext cx="5770287" cy="5538788"/>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7"/>
          <a:srcRect/>
          <a:stretch>
            <a:fillRect/>
          </a:stretch>
        </p:blipFill>
        <p:spPr bwMode="auto">
          <a:xfrm>
            <a:off x="2256312" y="533399"/>
            <a:ext cx="4738254" cy="5855525"/>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4098" name="Picture 2"/>
          <p:cNvPicPr>
            <a:picLocks noChangeAspect="1" noChangeArrowheads="1"/>
          </p:cNvPicPr>
          <p:nvPr/>
        </p:nvPicPr>
        <p:blipFill>
          <a:blip r:embed="rId7"/>
          <a:srcRect/>
          <a:stretch>
            <a:fillRect/>
          </a:stretch>
        </p:blipFill>
        <p:spPr bwMode="auto">
          <a:xfrm>
            <a:off x="1543792" y="109538"/>
            <a:ext cx="5700156" cy="6638925"/>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5122" name="Picture 2"/>
          <p:cNvPicPr>
            <a:picLocks noChangeAspect="1" noChangeArrowheads="1"/>
          </p:cNvPicPr>
          <p:nvPr/>
        </p:nvPicPr>
        <p:blipFill>
          <a:blip r:embed="rId7"/>
          <a:srcRect/>
          <a:stretch>
            <a:fillRect/>
          </a:stretch>
        </p:blipFill>
        <p:spPr bwMode="auto">
          <a:xfrm>
            <a:off x="2366963" y="252413"/>
            <a:ext cx="4410075" cy="6353175"/>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6146" name="Picture 2"/>
          <p:cNvPicPr>
            <a:picLocks noChangeAspect="1" noChangeArrowheads="1"/>
          </p:cNvPicPr>
          <p:nvPr/>
        </p:nvPicPr>
        <p:blipFill>
          <a:blip r:embed="rId7"/>
          <a:srcRect/>
          <a:stretch>
            <a:fillRect/>
          </a:stretch>
        </p:blipFill>
        <p:spPr bwMode="auto">
          <a:xfrm>
            <a:off x="2624138" y="304800"/>
            <a:ext cx="3895725" cy="6248400"/>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625784"/>
            <a:ext cx="8839199" cy="4635691"/>
          </a:xfrm>
        </p:spPr>
        <p:txBody>
          <a:bodyPr/>
          <a:lstStyle/>
          <a:p>
            <a:r>
              <a:rPr lang="en-US" sz="1600" dirty="0"/>
              <a:t> </a:t>
            </a:r>
            <a:r>
              <a:rPr lang="en-US" sz="1600" dirty="0">
                <a:solidFill>
                  <a:schemeClr val="tx1"/>
                </a:solidFill>
              </a:rPr>
              <a:t> 9. </a:t>
            </a:r>
            <a:r>
              <a:rPr lang="en-US" sz="1600" b="1" dirty="0" err="1">
                <a:solidFill>
                  <a:schemeClr val="tx1"/>
                </a:solidFill>
              </a:rPr>
              <a:t>Investigaţiile</a:t>
            </a:r>
            <a:r>
              <a:rPr lang="en-US" sz="1600" b="1" dirty="0">
                <a:solidFill>
                  <a:schemeClr val="tx1"/>
                </a:solidFill>
              </a:rPr>
              <a:t> </a:t>
            </a:r>
            <a:r>
              <a:rPr lang="en-US" sz="1600" b="1" dirty="0" err="1">
                <a:solidFill>
                  <a:schemeClr val="tx1"/>
                </a:solidFill>
              </a:rPr>
              <a:t>ştiinţifice</a:t>
            </a:r>
            <a:r>
              <a:rPr lang="en-US" sz="1600" b="1" dirty="0">
                <a:solidFill>
                  <a:schemeClr val="tx1"/>
                </a:solidFill>
              </a:rPr>
              <a:t> integrate </a:t>
            </a:r>
            <a:r>
              <a:rPr lang="en-US" sz="1600" b="1" dirty="0" err="1">
                <a:solidFill>
                  <a:schemeClr val="tx1"/>
                </a:solidFill>
              </a:rPr>
              <a:t>asupra</a:t>
            </a:r>
            <a:r>
              <a:rPr lang="en-US" sz="1600" b="1" dirty="0">
                <a:solidFill>
                  <a:schemeClr val="tx1"/>
                </a:solidFill>
              </a:rPr>
              <a:t> </a:t>
            </a:r>
            <a:r>
              <a:rPr lang="en-US" sz="1600" b="1" dirty="0" err="1">
                <a:solidFill>
                  <a:schemeClr val="tx1"/>
                </a:solidFill>
              </a:rPr>
              <a:t>stării</a:t>
            </a:r>
            <a:r>
              <a:rPr lang="en-US" sz="1600" b="1" dirty="0">
                <a:solidFill>
                  <a:schemeClr val="tx1"/>
                </a:solidFill>
              </a:rPr>
              <a:t> </a:t>
            </a:r>
            <a:r>
              <a:rPr lang="en-US" sz="1600" b="1" dirty="0" err="1">
                <a:solidFill>
                  <a:schemeClr val="tx1"/>
                </a:solidFill>
              </a:rPr>
              <a:t>resurselor</a:t>
            </a:r>
            <a:r>
              <a:rPr lang="en-US" sz="1600" b="1" dirty="0">
                <a:solidFill>
                  <a:schemeClr val="tx1"/>
                </a:solidFill>
              </a:rPr>
              <a:t> de </a:t>
            </a:r>
            <a:r>
              <a:rPr lang="en-US" sz="1600" b="1" dirty="0" err="1">
                <a:solidFill>
                  <a:schemeClr val="tx1"/>
                </a:solidFill>
              </a:rPr>
              <a:t>apă</a:t>
            </a:r>
            <a:r>
              <a:rPr lang="en-US" sz="1600" b="1"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efectuate</a:t>
            </a:r>
            <a:r>
              <a:rPr lang="en-US" sz="1600" dirty="0">
                <a:solidFill>
                  <a:schemeClr val="tx1"/>
                </a:solidFill>
              </a:rPr>
              <a:t> </a:t>
            </a:r>
            <a:r>
              <a:rPr lang="en-US" sz="1600" dirty="0" err="1">
                <a:solidFill>
                  <a:schemeClr val="tx1"/>
                </a:solidFill>
              </a:rPr>
              <a:t>sistematic</a:t>
            </a:r>
            <a:r>
              <a:rPr lang="en-US" sz="1600" dirty="0">
                <a:solidFill>
                  <a:schemeClr val="tx1"/>
                </a:solidFill>
              </a:rPr>
              <a:t> de Academia de </a:t>
            </a:r>
            <a:r>
              <a:rPr lang="en-US" sz="1600" dirty="0" err="1">
                <a:solidFill>
                  <a:schemeClr val="tx1"/>
                </a:solidFill>
              </a:rPr>
              <a:t>Ştiinţe</a:t>
            </a:r>
            <a:r>
              <a:rPr lang="en-US" sz="1600" dirty="0">
                <a:solidFill>
                  <a:schemeClr val="tx1"/>
                </a:solidFill>
              </a:rPr>
              <a:t> a </a:t>
            </a:r>
            <a:r>
              <a:rPr lang="en-US" sz="1600" dirty="0" err="1">
                <a:solidFill>
                  <a:schemeClr val="tx1"/>
                </a:solidFill>
              </a:rPr>
              <a:t>Moldovei</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instituţiilor</a:t>
            </a:r>
            <a:r>
              <a:rPr lang="en-US" sz="1600" dirty="0">
                <a:solidFill>
                  <a:schemeClr val="tx1"/>
                </a:solidFill>
              </a:rPr>
              <a:t> sale </a:t>
            </a:r>
            <a:r>
              <a:rPr lang="en-US" sz="1600" dirty="0" err="1">
                <a:solidFill>
                  <a:schemeClr val="tx1"/>
                </a:solidFill>
              </a:rPr>
              <a:t>subordonate</a:t>
            </a:r>
            <a:r>
              <a:rPr lang="en-US" sz="1600" dirty="0">
                <a:solidFill>
                  <a:schemeClr val="tx1"/>
                </a:solidFill>
              </a:rPr>
              <a:t>, </a:t>
            </a:r>
            <a:r>
              <a:rPr lang="en-US" sz="1600" dirty="0" err="1">
                <a:solidFill>
                  <a:schemeClr val="tx1"/>
                </a:solidFill>
              </a:rPr>
              <a:t>inclusiv</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rezultatelor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informaţiei</a:t>
            </a:r>
            <a:r>
              <a:rPr lang="en-US" sz="1600" dirty="0">
                <a:solidFill>
                  <a:schemeClr val="tx1"/>
                </a:solidFill>
              </a:rPr>
              <a:t> </a:t>
            </a:r>
            <a:r>
              <a:rPr lang="en-US" sz="1600" dirty="0" err="1">
                <a:solidFill>
                  <a:schemeClr val="tx1"/>
                </a:solidFill>
              </a:rPr>
              <a:t>primare</a:t>
            </a:r>
            <a:r>
              <a:rPr lang="en-US" sz="1600" dirty="0">
                <a:solidFill>
                  <a:schemeClr val="tx1"/>
                </a:solidFill>
              </a:rPr>
              <a:t> </a:t>
            </a:r>
            <a:r>
              <a:rPr lang="en-US" sz="1600" dirty="0" err="1">
                <a:solidFill>
                  <a:schemeClr val="tx1"/>
                </a:solidFill>
              </a:rPr>
              <a:t>obţinute</a:t>
            </a:r>
            <a:r>
              <a:rPr lang="en-US" sz="1600" dirty="0">
                <a:solidFill>
                  <a:schemeClr val="tx1"/>
                </a:solidFill>
              </a:rPr>
              <a:t> de la </a:t>
            </a:r>
            <a:r>
              <a:rPr lang="en-US" sz="1600" dirty="0" err="1">
                <a:solidFill>
                  <a:schemeClr val="tx1"/>
                </a:solidFill>
              </a:rPr>
              <a:t>Serviciul</a:t>
            </a:r>
            <a:r>
              <a:rPr lang="en-US" sz="1600" dirty="0">
                <a:solidFill>
                  <a:schemeClr val="tx1"/>
                </a:solidFill>
              </a:rPr>
              <a:t> </a:t>
            </a:r>
            <a:r>
              <a:rPr lang="en-US" sz="1600" dirty="0" err="1">
                <a:solidFill>
                  <a:schemeClr val="tx1"/>
                </a:solidFill>
              </a:rPr>
              <a:t>Hidrometeorologic</a:t>
            </a:r>
            <a:r>
              <a:rPr lang="en-US" sz="1600" dirty="0">
                <a:solidFill>
                  <a:schemeClr val="tx1"/>
                </a:solidFill>
              </a:rPr>
              <a:t> de Stat </a:t>
            </a:r>
            <a:r>
              <a:rPr lang="en-US" sz="1600" dirty="0" err="1">
                <a:solidFill>
                  <a:schemeClr val="tx1"/>
                </a:solidFill>
              </a:rPr>
              <a:t>şi</a:t>
            </a:r>
            <a:r>
              <a:rPr lang="en-US" sz="1600" dirty="0">
                <a:solidFill>
                  <a:schemeClr val="tx1"/>
                </a:solidFill>
              </a:rPr>
              <a:t> </a:t>
            </a:r>
            <a:r>
              <a:rPr lang="en-US" sz="1600" dirty="0" err="1">
                <a:solidFill>
                  <a:schemeClr val="tx1"/>
                </a:solidFill>
              </a:rPr>
              <a:t>Agenţia</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Geologie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Resurse</a:t>
            </a:r>
            <a:r>
              <a:rPr lang="en-US" sz="1600" dirty="0">
                <a:solidFill>
                  <a:schemeClr val="tx1"/>
                </a:solidFill>
              </a:rPr>
              <a:t> </a:t>
            </a:r>
            <a:r>
              <a:rPr lang="en-US" sz="1600" dirty="0" err="1">
                <a:solidFill>
                  <a:schemeClr val="tx1"/>
                </a:solidFill>
              </a:rPr>
              <a:t>Minerale</a:t>
            </a:r>
            <a:r>
              <a:rPr lang="en-US" sz="1600" dirty="0">
                <a:solidFill>
                  <a:schemeClr val="tx1"/>
                </a:solidFill>
              </a:rPr>
              <a:t>. </a:t>
            </a:r>
            <a:br>
              <a:rPr lang="en-US" sz="1600" dirty="0">
                <a:solidFill>
                  <a:schemeClr val="tx1"/>
                </a:solidFill>
              </a:rPr>
            </a:br>
            <a:r>
              <a:rPr lang="en-US" sz="1600" dirty="0">
                <a:solidFill>
                  <a:schemeClr val="tx1"/>
                </a:solidFill>
              </a:rPr>
              <a:t> </a:t>
            </a:r>
            <a:r>
              <a:rPr lang="ro-RO" sz="1600" dirty="0">
                <a:solidFill>
                  <a:schemeClr val="tx1"/>
                </a:solidFill>
              </a:rPr>
              <a:t/>
            </a:r>
            <a:br>
              <a:rPr lang="ro-RO" sz="1600" dirty="0">
                <a:solidFill>
                  <a:schemeClr val="tx1"/>
                </a:solidFill>
              </a:rPr>
            </a:br>
            <a:r>
              <a:rPr lang="en-US" sz="1600" dirty="0">
                <a:solidFill>
                  <a:schemeClr val="tx1"/>
                </a:solidFill>
              </a:rPr>
              <a:t>10. </a:t>
            </a:r>
            <a:r>
              <a:rPr lang="en-US" sz="1600" dirty="0" err="1">
                <a:solidFill>
                  <a:schemeClr val="tx1"/>
                </a:solidFill>
              </a:rPr>
              <a:t>Monitorizarea</a:t>
            </a:r>
            <a:r>
              <a:rPr lang="en-US" sz="1600" dirty="0">
                <a:solidFill>
                  <a:schemeClr val="tx1"/>
                </a:solidFill>
              </a:rPr>
              <a:t> </a:t>
            </a:r>
            <a:r>
              <a:rPr lang="en-US" sz="1600" dirty="0" err="1">
                <a:solidFill>
                  <a:schemeClr val="tx1"/>
                </a:solidFill>
              </a:rPr>
              <a:t>stării</a:t>
            </a:r>
            <a:r>
              <a:rPr lang="en-US" sz="1600" dirty="0">
                <a:solidFill>
                  <a:schemeClr val="tx1"/>
                </a:solidFill>
              </a:rPr>
              <a:t> </a:t>
            </a:r>
            <a:r>
              <a:rPr lang="en-US" sz="1600" dirty="0" err="1">
                <a:solidFill>
                  <a:schemeClr val="tx1"/>
                </a:solidFill>
              </a:rPr>
              <a:t>apelor</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celor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în</a:t>
            </a:r>
            <a:r>
              <a:rPr lang="en-US" sz="1600" dirty="0">
                <a:solidFill>
                  <a:schemeClr val="tx1"/>
                </a:solidFill>
              </a:rPr>
              <a:t> context </a:t>
            </a:r>
            <a:r>
              <a:rPr lang="en-US" sz="1600" dirty="0" err="1">
                <a:solidFill>
                  <a:schemeClr val="tx1"/>
                </a:solidFill>
              </a:rPr>
              <a:t>transfrontalier</a:t>
            </a:r>
            <a:r>
              <a:rPr lang="en-US" sz="1600" dirty="0">
                <a:solidFill>
                  <a:schemeClr val="tx1"/>
                </a:solidFill>
              </a:rPr>
              <a:t> se </a:t>
            </a:r>
            <a:r>
              <a:rPr lang="en-US" sz="1600" dirty="0" err="1">
                <a:solidFill>
                  <a:schemeClr val="tx1"/>
                </a:solidFill>
              </a:rPr>
              <a:t>efectuează</a:t>
            </a:r>
            <a:r>
              <a:rPr lang="en-US" sz="1600" dirty="0">
                <a:solidFill>
                  <a:schemeClr val="tx1"/>
                </a:solidFill>
              </a:rPr>
              <a:t> </a:t>
            </a:r>
            <a:r>
              <a:rPr lang="en-US" sz="1600" dirty="0" err="1">
                <a:solidFill>
                  <a:schemeClr val="tx1"/>
                </a:solidFill>
              </a:rPr>
              <a:t>ţinînd</a:t>
            </a:r>
            <a:r>
              <a:rPr lang="en-US" sz="1600" dirty="0">
                <a:solidFill>
                  <a:schemeClr val="tx1"/>
                </a:solidFill>
              </a:rPr>
              <a:t> </a:t>
            </a:r>
            <a:r>
              <a:rPr lang="en-US" sz="1600" dirty="0" err="1">
                <a:solidFill>
                  <a:schemeClr val="tx1"/>
                </a:solidFill>
              </a:rPr>
              <a:t>cont</a:t>
            </a:r>
            <a:r>
              <a:rPr lang="en-US" sz="1600" dirty="0">
                <a:solidFill>
                  <a:schemeClr val="tx1"/>
                </a:solidFill>
              </a:rPr>
              <a:t> de </a:t>
            </a:r>
            <a:r>
              <a:rPr lang="en-US" sz="1600" dirty="0" err="1">
                <a:solidFill>
                  <a:schemeClr val="tx1"/>
                </a:solidFill>
              </a:rPr>
              <a:t>prevederile</a:t>
            </a:r>
            <a:r>
              <a:rPr lang="en-US" sz="1600" dirty="0">
                <a:solidFill>
                  <a:schemeClr val="tx1"/>
                </a:solidFill>
              </a:rPr>
              <a:t> </a:t>
            </a:r>
            <a:r>
              <a:rPr lang="en-US" sz="1600" dirty="0" err="1">
                <a:solidFill>
                  <a:schemeClr val="tx1"/>
                </a:solidFill>
              </a:rPr>
              <a:t>acordurilor</a:t>
            </a:r>
            <a:r>
              <a:rPr lang="en-US" sz="1600" dirty="0">
                <a:solidFill>
                  <a:schemeClr val="tx1"/>
                </a:solidFill>
              </a:rPr>
              <a:t> </a:t>
            </a:r>
            <a:r>
              <a:rPr lang="en-US" sz="1600" dirty="0" err="1">
                <a:solidFill>
                  <a:schemeClr val="tx1"/>
                </a:solidFill>
              </a:rPr>
              <a:t>bilaterale</a:t>
            </a:r>
            <a:r>
              <a:rPr lang="en-US" sz="1600" dirty="0">
                <a:solidFill>
                  <a:schemeClr val="tx1"/>
                </a:solidFill>
              </a:rPr>
              <a:t> cu </a:t>
            </a:r>
            <a:r>
              <a:rPr lang="en-US" sz="1600" dirty="0" err="1">
                <a:solidFill>
                  <a:schemeClr val="tx1"/>
                </a:solidFill>
              </a:rPr>
              <a:t>ţările</a:t>
            </a:r>
            <a:r>
              <a:rPr lang="en-US" sz="1600" dirty="0">
                <a:solidFill>
                  <a:schemeClr val="tx1"/>
                </a:solidFill>
              </a:rPr>
              <a:t> </a:t>
            </a:r>
            <a:r>
              <a:rPr lang="en-US" sz="1600" dirty="0" err="1">
                <a:solidFill>
                  <a:schemeClr val="tx1"/>
                </a:solidFill>
              </a:rPr>
              <a:t>vecine</a:t>
            </a:r>
            <a:r>
              <a:rPr lang="en-US" sz="1600" dirty="0">
                <a:solidFill>
                  <a:schemeClr val="tx1"/>
                </a:solidFill>
              </a:rPr>
              <a:t> </a:t>
            </a:r>
            <a:r>
              <a:rPr lang="en-US" sz="1600" dirty="0" err="1">
                <a:solidFill>
                  <a:schemeClr val="tx1"/>
                </a:solidFill>
              </a:rPr>
              <a:t>şi</a:t>
            </a:r>
            <a:r>
              <a:rPr lang="en-US" sz="1600" dirty="0">
                <a:solidFill>
                  <a:schemeClr val="tx1"/>
                </a:solidFill>
              </a:rPr>
              <a:t> ale </a:t>
            </a:r>
            <a:r>
              <a:rPr lang="en-US" sz="1600" dirty="0" err="1">
                <a:solidFill>
                  <a:schemeClr val="tx1"/>
                </a:solidFill>
              </a:rPr>
              <a:t>tratatelor</a:t>
            </a:r>
            <a:r>
              <a:rPr lang="en-US" sz="1600" dirty="0">
                <a:solidFill>
                  <a:schemeClr val="tx1"/>
                </a:solidFill>
              </a:rPr>
              <a:t> </a:t>
            </a:r>
            <a:r>
              <a:rPr lang="en-US" sz="1600" dirty="0" err="1">
                <a:solidFill>
                  <a:schemeClr val="tx1"/>
                </a:solidFill>
              </a:rPr>
              <a:t>internaţionale</a:t>
            </a:r>
            <a:r>
              <a:rPr lang="en-US" sz="1600" dirty="0">
                <a:solidFill>
                  <a:schemeClr val="tx1"/>
                </a:solidFill>
              </a:rPr>
              <a:t> la care </a:t>
            </a:r>
            <a:r>
              <a:rPr lang="en-US" sz="1600" dirty="0" err="1">
                <a:solidFill>
                  <a:schemeClr val="tx1"/>
                </a:solidFill>
              </a:rPr>
              <a:t>Republica</a:t>
            </a:r>
            <a:r>
              <a:rPr lang="en-US" sz="1600" dirty="0">
                <a:solidFill>
                  <a:schemeClr val="tx1"/>
                </a:solidFill>
              </a:rPr>
              <a:t> Moldova </a:t>
            </a:r>
            <a:r>
              <a:rPr lang="en-US" sz="1600" dirty="0" err="1">
                <a:solidFill>
                  <a:schemeClr val="tx1"/>
                </a:solidFill>
              </a:rPr>
              <a:t>este</a:t>
            </a:r>
            <a:r>
              <a:rPr lang="en-US" sz="1600" dirty="0">
                <a:solidFill>
                  <a:schemeClr val="tx1"/>
                </a:solidFill>
              </a:rPr>
              <a:t> parte</a:t>
            </a:r>
            <a:r>
              <a:rPr lang="en-US" sz="1600" dirty="0"/>
              <a:t>.</a:t>
            </a:r>
            <a:r>
              <a:rPr lang="ro-RO" sz="1600" dirty="0"/>
              <a:t/>
            </a:r>
            <a:br>
              <a:rPr lang="ro-RO" sz="1600" dirty="0"/>
            </a:br>
            <a:r>
              <a:rPr lang="ro-RO" sz="1600" dirty="0"/>
              <a:t/>
            </a:r>
            <a:br>
              <a:rPr lang="ro-RO" sz="1600" dirty="0"/>
            </a:br>
            <a:r>
              <a:rPr lang="en-US" sz="1600" b="1" dirty="0">
                <a:solidFill>
                  <a:schemeClr val="tx1"/>
                </a:solidFill>
              </a:rPr>
              <a:t>CAPITOLUL II</a:t>
            </a:r>
            <a:r>
              <a:rPr lang="en-US" sz="1600" dirty="0">
                <a:solidFill>
                  <a:schemeClr val="tx1"/>
                </a:solidFill>
              </a:rPr>
              <a:t/>
            </a:r>
            <a:br>
              <a:rPr lang="en-US" sz="1600" dirty="0">
                <a:solidFill>
                  <a:schemeClr val="tx1"/>
                </a:solidFill>
              </a:rPr>
            </a:br>
            <a:r>
              <a:rPr lang="en-US" sz="1600" b="1" dirty="0">
                <a:solidFill>
                  <a:schemeClr val="tx1"/>
                </a:solidFill>
              </a:rPr>
              <a:t>MONITORIZAREA ŞI EVIDENŢA SISTEMATICĂ </a:t>
            </a:r>
            <a:r>
              <a:rPr lang="en-US" sz="1600" dirty="0">
                <a:solidFill>
                  <a:schemeClr val="tx1"/>
                </a:solidFill>
              </a:rPr>
              <a:t/>
            </a:r>
            <a:br>
              <a:rPr lang="en-US" sz="1600" dirty="0">
                <a:solidFill>
                  <a:schemeClr val="tx1"/>
                </a:solidFill>
              </a:rPr>
            </a:br>
            <a:r>
              <a:rPr lang="en-US" sz="1600" b="1" dirty="0">
                <a:solidFill>
                  <a:schemeClr val="tx1"/>
                </a:solidFill>
              </a:rPr>
              <a:t>A STĂRII APELOR DE SUPRAFAŢĂ</a:t>
            </a:r>
            <a:r>
              <a:rPr lang="ro-RO" sz="1600" b="1" dirty="0">
                <a:solidFill>
                  <a:schemeClr val="tx1"/>
                </a:solidFill>
              </a:rPr>
              <a:t/>
            </a:r>
            <a:br>
              <a:rPr lang="ro-RO" sz="1600" b="1" dirty="0">
                <a:solidFill>
                  <a:schemeClr val="tx1"/>
                </a:solidFill>
              </a:rPr>
            </a:br>
            <a:r>
              <a:rPr lang="en-US" sz="1600" b="1" dirty="0" err="1">
                <a:solidFill>
                  <a:schemeClr val="tx1"/>
                </a:solidFill>
              </a:rPr>
              <a:t>Secţiunea</a:t>
            </a:r>
            <a:r>
              <a:rPr lang="en-US" sz="1600" b="1" dirty="0">
                <a:solidFill>
                  <a:schemeClr val="tx1"/>
                </a:solidFill>
              </a:rPr>
              <a:t> 2</a:t>
            </a:r>
            <a:r>
              <a:rPr lang="en-US" sz="1600" dirty="0">
                <a:solidFill>
                  <a:schemeClr val="tx1"/>
                </a:solidFill>
              </a:rPr>
              <a:t/>
            </a:r>
            <a:br>
              <a:rPr lang="en-US" sz="1600" dirty="0">
                <a:solidFill>
                  <a:schemeClr val="tx1"/>
                </a:solidFill>
              </a:rPr>
            </a:br>
            <a:r>
              <a:rPr lang="en-US" sz="1600" b="1" dirty="0" err="1">
                <a:solidFill>
                  <a:schemeClr val="tx1"/>
                </a:solidFill>
              </a:rPr>
              <a:t>Parametrii</a:t>
            </a:r>
            <a:r>
              <a:rPr lang="en-US" sz="1600" b="1" dirty="0">
                <a:solidFill>
                  <a:schemeClr val="tx1"/>
                </a:solidFill>
              </a:rPr>
              <a:t> </a:t>
            </a:r>
            <a:r>
              <a:rPr lang="en-US" sz="1600" b="1" dirty="0" err="1">
                <a:solidFill>
                  <a:schemeClr val="tx1"/>
                </a:solidFill>
              </a:rPr>
              <a:t>şi</a:t>
            </a:r>
            <a:r>
              <a:rPr lang="en-US" sz="1600" b="1" dirty="0">
                <a:solidFill>
                  <a:schemeClr val="tx1"/>
                </a:solidFill>
              </a:rPr>
              <a:t> </a:t>
            </a:r>
            <a:r>
              <a:rPr lang="en-US" sz="1600" b="1" dirty="0" err="1">
                <a:solidFill>
                  <a:schemeClr val="tx1"/>
                </a:solidFill>
              </a:rPr>
              <a:t>frecvenţa</a:t>
            </a:r>
            <a:r>
              <a:rPr lang="en-US" sz="1600" b="1" dirty="0">
                <a:solidFill>
                  <a:schemeClr val="tx1"/>
                </a:solidFill>
              </a:rPr>
              <a:t> de </a:t>
            </a:r>
            <a:r>
              <a:rPr lang="en-US" sz="1600" b="1" dirty="0" err="1">
                <a:solidFill>
                  <a:schemeClr val="tx1"/>
                </a:solidFill>
              </a:rPr>
              <a:t>monitorizare</a:t>
            </a:r>
            <a:r>
              <a:rPr lang="en-US" sz="1600" dirty="0">
                <a:solidFill>
                  <a:schemeClr val="tx1"/>
                </a:solidFill>
              </a:rPr>
              <a:t/>
            </a:r>
            <a:br>
              <a:rPr lang="en-US" sz="1600" dirty="0">
                <a:solidFill>
                  <a:schemeClr val="tx1"/>
                </a:solidFill>
              </a:rPr>
            </a:br>
            <a:r>
              <a:rPr lang="en-US" sz="1600" dirty="0">
                <a:solidFill>
                  <a:schemeClr val="tx1"/>
                </a:solidFill>
              </a:rPr>
              <a:t>16. </a:t>
            </a:r>
            <a:r>
              <a:rPr lang="en-US" sz="1600" dirty="0" err="1">
                <a:solidFill>
                  <a:schemeClr val="tx1"/>
                </a:solidFill>
              </a:rPr>
              <a:t>Pentru</a:t>
            </a:r>
            <a:r>
              <a:rPr lang="en-US" sz="1600" dirty="0">
                <a:solidFill>
                  <a:schemeClr val="tx1"/>
                </a:solidFill>
              </a:rPr>
              <a:t> </a:t>
            </a:r>
            <a:r>
              <a:rPr lang="en-US" sz="1600" dirty="0" err="1">
                <a:solidFill>
                  <a:schemeClr val="tx1"/>
                </a:solidFill>
              </a:rPr>
              <a:t>apele</a:t>
            </a:r>
            <a:r>
              <a:rPr lang="en-US" sz="1600" dirty="0">
                <a:solidFill>
                  <a:schemeClr val="tx1"/>
                </a:solidFill>
              </a:rPr>
              <a:t> de </a:t>
            </a:r>
            <a:r>
              <a:rPr lang="en-US" sz="1600" dirty="0" err="1">
                <a:solidFill>
                  <a:schemeClr val="tx1"/>
                </a:solidFill>
              </a:rPr>
              <a:t>suprafaţă</a:t>
            </a:r>
            <a:r>
              <a:rPr lang="en-US" sz="1600" dirty="0">
                <a:solidFill>
                  <a:schemeClr val="tx1"/>
                </a:solidFill>
              </a:rPr>
              <a:t>, </a:t>
            </a:r>
            <a:r>
              <a:rPr lang="en-US" sz="1600" dirty="0" err="1">
                <a:solidFill>
                  <a:schemeClr val="tx1"/>
                </a:solidFill>
              </a:rPr>
              <a:t>parametrii</a:t>
            </a:r>
            <a:r>
              <a:rPr lang="en-US" sz="1600" dirty="0">
                <a:solidFill>
                  <a:schemeClr val="tx1"/>
                </a:solidFill>
              </a:rPr>
              <a:t> </a:t>
            </a:r>
            <a:r>
              <a:rPr lang="en-US" sz="1600" dirty="0" err="1">
                <a:solidFill>
                  <a:schemeClr val="tx1"/>
                </a:solidFill>
              </a:rPr>
              <a:t>monitorizaţi</a:t>
            </a:r>
            <a:r>
              <a:rPr lang="en-US" sz="1600" dirty="0">
                <a:solidFill>
                  <a:schemeClr val="tx1"/>
                </a:solidFill>
              </a:rPr>
              <a:t> </a:t>
            </a:r>
            <a:r>
              <a:rPr lang="en-US" sz="1600" dirty="0" err="1">
                <a:solidFill>
                  <a:schemeClr val="tx1"/>
                </a:solidFill>
              </a:rPr>
              <a:t>sînt</a:t>
            </a:r>
            <a:r>
              <a:rPr lang="en-US" sz="1600" dirty="0">
                <a:solidFill>
                  <a:schemeClr val="tx1"/>
                </a:solidFill>
              </a:rPr>
              <a:t> </a:t>
            </a:r>
            <a:r>
              <a:rPr lang="en-US" sz="1600" dirty="0" err="1">
                <a:solidFill>
                  <a:schemeClr val="tx1"/>
                </a:solidFill>
              </a:rPr>
              <a:t>specificaţi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b="1" dirty="0" err="1">
                <a:solidFill>
                  <a:schemeClr val="tx1"/>
                </a:solidFill>
              </a:rPr>
              <a:t>tabelul</a:t>
            </a:r>
            <a:r>
              <a:rPr lang="en-US" sz="1600" b="1" dirty="0">
                <a:solidFill>
                  <a:schemeClr val="tx1"/>
                </a:solidFill>
              </a:rPr>
              <a:t> 2 din </a:t>
            </a:r>
            <a:r>
              <a:rPr lang="en-US" sz="1600" b="1" dirty="0" err="1">
                <a:solidFill>
                  <a:schemeClr val="tx1"/>
                </a:solidFill>
              </a:rPr>
              <a:t>anexa</a:t>
            </a:r>
            <a:r>
              <a:rPr lang="en-US" sz="1600" b="1" dirty="0">
                <a:solidFill>
                  <a:schemeClr val="tx1"/>
                </a:solidFill>
              </a:rPr>
              <a:t> </a:t>
            </a:r>
            <a:r>
              <a:rPr lang="en-US" sz="1600" b="1" dirty="0" err="1">
                <a:solidFill>
                  <a:schemeClr val="tx1"/>
                </a:solidFill>
              </a:rPr>
              <a:t>nr</a:t>
            </a:r>
            <a:r>
              <a:rPr lang="en-US" sz="1600" b="1" dirty="0">
                <a:solidFill>
                  <a:schemeClr val="tx1"/>
                </a:solidFill>
              </a:rPr>
              <a:t>. 1 </a:t>
            </a:r>
            <a:r>
              <a:rPr lang="en-US" sz="1600" dirty="0">
                <a:solidFill>
                  <a:schemeClr val="tx1"/>
                </a:solidFill>
              </a:rPr>
              <a:t>la </a:t>
            </a:r>
            <a:r>
              <a:rPr lang="en-US" sz="1600" dirty="0" err="1">
                <a:solidFill>
                  <a:schemeClr val="tx1"/>
                </a:solidFill>
              </a:rPr>
              <a:t>prezentul</a:t>
            </a:r>
            <a:r>
              <a:rPr lang="en-US" sz="1600" dirty="0">
                <a:solidFill>
                  <a:schemeClr val="tx1"/>
                </a:solidFill>
              </a:rPr>
              <a:t> </a:t>
            </a:r>
            <a:r>
              <a:rPr lang="en-US" sz="1600" dirty="0" err="1">
                <a:solidFill>
                  <a:schemeClr val="tx1"/>
                </a:solidFill>
              </a:rPr>
              <a:t>Regulament</a:t>
            </a:r>
            <a:r>
              <a:rPr lang="en-US" sz="1600" dirty="0">
                <a:solidFill>
                  <a:schemeClr val="tx1"/>
                </a:solidFill>
              </a:rPr>
              <a:t>. </a:t>
            </a:r>
            <a:r>
              <a:rPr lang="en-US" sz="1600" dirty="0" err="1">
                <a:solidFill>
                  <a:schemeClr val="tx1"/>
                </a:solidFill>
              </a:rPr>
              <a:t>Concomitent</a:t>
            </a:r>
            <a:r>
              <a:rPr lang="en-US" sz="1600" dirty="0">
                <a:solidFill>
                  <a:schemeClr val="tx1"/>
                </a:solidFill>
              </a:rPr>
              <a:t> cu </a:t>
            </a:r>
            <a:r>
              <a:rPr lang="en-US" sz="1600" dirty="0" err="1">
                <a:solidFill>
                  <a:schemeClr val="tx1"/>
                </a:solidFill>
              </a:rPr>
              <a:t>parametrii</a:t>
            </a:r>
            <a:r>
              <a:rPr lang="en-US" sz="1600" dirty="0">
                <a:solidFill>
                  <a:schemeClr val="tx1"/>
                </a:solidFill>
              </a:rPr>
              <a:t> </a:t>
            </a:r>
            <a:r>
              <a:rPr lang="en-US" sz="1600" dirty="0" err="1">
                <a:solidFill>
                  <a:schemeClr val="tx1"/>
                </a:solidFill>
              </a:rPr>
              <a:t>monitorizaţi</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determinat</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volumul</a:t>
            </a:r>
            <a:r>
              <a:rPr lang="en-US" sz="1600" dirty="0">
                <a:solidFill>
                  <a:schemeClr val="tx1"/>
                </a:solidFill>
              </a:rPr>
              <a:t> </a:t>
            </a:r>
            <a:r>
              <a:rPr lang="en-US" sz="1600" dirty="0" err="1">
                <a:solidFill>
                  <a:schemeClr val="tx1"/>
                </a:solidFill>
              </a:rPr>
              <a:t>fluxului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şi</a:t>
            </a:r>
            <a:r>
              <a:rPr lang="ro-RO" sz="1600" dirty="0">
                <a:solidFill>
                  <a:schemeClr val="tx1"/>
                </a:solidFill>
              </a:rPr>
              <a:t>/</a:t>
            </a:r>
            <a:r>
              <a:rPr lang="en-US" sz="1600" dirty="0" err="1">
                <a:solidFill>
                  <a:schemeClr val="tx1"/>
                </a:solidFill>
              </a:rPr>
              <a:t>sau</a:t>
            </a:r>
            <a:r>
              <a:rPr lang="en-US" sz="1600" dirty="0">
                <a:solidFill>
                  <a:schemeClr val="tx1"/>
                </a:solidFill>
              </a:rPr>
              <a:t> </a:t>
            </a:r>
            <a:r>
              <a:rPr lang="en-US" sz="1600" dirty="0" err="1">
                <a:solidFill>
                  <a:schemeClr val="tx1"/>
                </a:solidFill>
              </a:rPr>
              <a:t>cota</a:t>
            </a:r>
            <a:r>
              <a:rPr lang="en-US" sz="1600" dirty="0">
                <a:solidFill>
                  <a:schemeClr val="tx1"/>
                </a:solidFill>
              </a:rPr>
              <a:t> </a:t>
            </a:r>
            <a:r>
              <a:rPr lang="en-US" sz="1600" dirty="0" err="1">
                <a:solidFill>
                  <a:schemeClr val="tx1"/>
                </a:solidFill>
              </a:rPr>
              <a:t>nivelului</a:t>
            </a:r>
            <a:r>
              <a:rPr lang="en-US" sz="1600" dirty="0">
                <a:solidFill>
                  <a:schemeClr val="tx1"/>
                </a:solidFill>
              </a:rPr>
              <a:t> de </a:t>
            </a:r>
            <a:r>
              <a:rPr lang="en-US" sz="1600" dirty="0" err="1">
                <a:solidFill>
                  <a:schemeClr val="tx1"/>
                </a:solidFill>
              </a:rPr>
              <a:t>apă</a:t>
            </a:r>
            <a:r>
              <a:rPr lang="en-US" sz="1600" dirty="0">
                <a:solidFill>
                  <a:schemeClr val="tx1"/>
                </a:solidFill>
              </a:rPr>
              <a:t> (</a:t>
            </a:r>
            <a:r>
              <a:rPr lang="en-US" sz="1600" dirty="0" err="1">
                <a:solidFill>
                  <a:schemeClr val="tx1"/>
                </a:solidFill>
              </a:rPr>
              <a:t>în</a:t>
            </a:r>
            <a:r>
              <a:rPr lang="en-US" sz="1600" dirty="0">
                <a:solidFill>
                  <a:schemeClr val="tx1"/>
                </a:solidFill>
              </a:rPr>
              <a:t> m). </a:t>
            </a:r>
            <a:r>
              <a:rPr lang="en-US" sz="1600" dirty="0" err="1">
                <a:solidFill>
                  <a:schemeClr val="tx1"/>
                </a:solidFill>
              </a:rPr>
              <a:t>Reţeaua</a:t>
            </a:r>
            <a:r>
              <a:rPr lang="en-US" sz="1600" dirty="0">
                <a:solidFill>
                  <a:schemeClr val="tx1"/>
                </a:solidFill>
              </a:rPr>
              <a:t> </a:t>
            </a:r>
            <a:r>
              <a:rPr lang="en-US" sz="1600" dirty="0" err="1">
                <a:solidFill>
                  <a:schemeClr val="tx1"/>
                </a:solidFill>
              </a:rPr>
              <a:t>staţiilor</a:t>
            </a:r>
            <a:r>
              <a:rPr lang="en-US" sz="1600" dirty="0">
                <a:solidFill>
                  <a:schemeClr val="tx1"/>
                </a:solidFill>
              </a:rPr>
              <a:t> de </a:t>
            </a:r>
            <a:r>
              <a:rPr lang="en-US" sz="1600" dirty="0" err="1">
                <a:solidFill>
                  <a:schemeClr val="tx1"/>
                </a:solidFill>
              </a:rPr>
              <a:t>măsurări</a:t>
            </a:r>
            <a:r>
              <a:rPr lang="en-US" sz="1600" dirty="0">
                <a:solidFill>
                  <a:schemeClr val="tx1"/>
                </a:solidFill>
              </a:rPr>
              <a:t> </a:t>
            </a:r>
            <a:r>
              <a:rPr lang="en-US" sz="1600" dirty="0" err="1">
                <a:solidFill>
                  <a:schemeClr val="tx1"/>
                </a:solidFill>
              </a:rPr>
              <a:t>hidrologice</a:t>
            </a:r>
            <a:r>
              <a:rPr lang="en-US" sz="1600" dirty="0">
                <a:solidFill>
                  <a:schemeClr val="tx1"/>
                </a:solidFill>
              </a:rPr>
              <a:t> </a:t>
            </a:r>
            <a:r>
              <a:rPr lang="en-US" sz="1600" dirty="0" err="1">
                <a:solidFill>
                  <a:schemeClr val="tx1"/>
                </a:solidFill>
              </a:rPr>
              <a:t>trebuie</a:t>
            </a:r>
            <a:r>
              <a:rPr lang="en-US" sz="1600" dirty="0">
                <a:solidFill>
                  <a:schemeClr val="tx1"/>
                </a:solidFill>
              </a:rPr>
              <a:t> </a:t>
            </a:r>
            <a:r>
              <a:rPr lang="en-US" sz="1600" dirty="0" err="1">
                <a:solidFill>
                  <a:schemeClr val="tx1"/>
                </a:solidFill>
              </a:rPr>
              <a:t>să</a:t>
            </a:r>
            <a:r>
              <a:rPr lang="en-US" sz="1600" dirty="0">
                <a:solidFill>
                  <a:schemeClr val="tx1"/>
                </a:solidFill>
              </a:rPr>
              <a:t> </a:t>
            </a:r>
            <a:r>
              <a:rPr lang="en-US" sz="1600" dirty="0" err="1">
                <a:solidFill>
                  <a:schemeClr val="tx1"/>
                </a:solidFill>
              </a:rPr>
              <a:t>asigure</a:t>
            </a:r>
            <a:r>
              <a:rPr lang="en-US" sz="1600" dirty="0">
                <a:solidFill>
                  <a:schemeClr val="tx1"/>
                </a:solidFill>
              </a:rPr>
              <a:t> </a:t>
            </a:r>
            <a:r>
              <a:rPr lang="en-US" sz="1600" dirty="0" err="1">
                <a:solidFill>
                  <a:schemeClr val="tx1"/>
                </a:solidFill>
              </a:rPr>
              <a:t>exactitatea</a:t>
            </a:r>
            <a:r>
              <a:rPr lang="en-US" sz="1600" dirty="0">
                <a:solidFill>
                  <a:schemeClr val="tx1"/>
                </a:solidFill>
              </a:rPr>
              <a:t> conform </a:t>
            </a:r>
            <a:r>
              <a:rPr lang="en-US" sz="1600" dirty="0" err="1">
                <a:solidFill>
                  <a:schemeClr val="tx1"/>
                </a:solidFill>
              </a:rPr>
              <a:t>normativelor</a:t>
            </a:r>
            <a:r>
              <a:rPr lang="en-US" sz="1600" dirty="0">
                <a:solidFill>
                  <a:schemeClr val="tx1"/>
                </a:solidFill>
              </a:rPr>
              <a:t> de </a:t>
            </a:r>
            <a:r>
              <a:rPr lang="en-US" sz="1600" dirty="0" err="1">
                <a:solidFill>
                  <a:schemeClr val="tx1"/>
                </a:solidFill>
              </a:rPr>
              <a:t>calcul</a:t>
            </a:r>
            <a:r>
              <a:rPr lang="en-US" sz="1600" dirty="0">
                <a:solidFill>
                  <a:schemeClr val="tx1"/>
                </a:solidFill>
              </a:rPr>
              <a:t> a </a:t>
            </a:r>
            <a:r>
              <a:rPr lang="en-US" sz="1600" dirty="0" err="1">
                <a:solidFill>
                  <a:schemeClr val="tx1"/>
                </a:solidFill>
              </a:rPr>
              <a:t>parametrilor</a:t>
            </a:r>
            <a:r>
              <a:rPr lang="en-US" sz="1600" dirty="0">
                <a:solidFill>
                  <a:schemeClr val="tx1"/>
                </a:solidFill>
              </a:rPr>
              <a:t> </a:t>
            </a:r>
            <a:r>
              <a:rPr lang="en-US" sz="1600" dirty="0" err="1">
                <a:solidFill>
                  <a:schemeClr val="tx1"/>
                </a:solidFill>
              </a:rPr>
              <a:t>hidrologici</a:t>
            </a:r>
            <a:r>
              <a:rPr lang="en-US" sz="1600" dirty="0">
                <a:solidFill>
                  <a:schemeClr val="tx1"/>
                </a:solidFill>
              </a:rPr>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154037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7170" name="Picture 2"/>
          <p:cNvPicPr>
            <a:picLocks noChangeAspect="1" noChangeArrowheads="1"/>
          </p:cNvPicPr>
          <p:nvPr/>
        </p:nvPicPr>
        <p:blipFill>
          <a:blip r:embed="rId7"/>
          <a:srcRect/>
          <a:stretch>
            <a:fillRect/>
          </a:stretch>
        </p:blipFill>
        <p:spPr bwMode="auto">
          <a:xfrm>
            <a:off x="2018805" y="1109663"/>
            <a:ext cx="4441372" cy="5113007"/>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8194" name="Picture 2"/>
          <p:cNvPicPr>
            <a:picLocks noChangeAspect="1" noChangeArrowheads="1"/>
          </p:cNvPicPr>
          <p:nvPr/>
        </p:nvPicPr>
        <p:blipFill>
          <a:blip r:embed="rId7"/>
          <a:srcRect/>
          <a:stretch>
            <a:fillRect/>
          </a:stretch>
        </p:blipFill>
        <p:spPr bwMode="auto">
          <a:xfrm>
            <a:off x="2113808" y="1095374"/>
            <a:ext cx="4082205" cy="4996667"/>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792808"/>
            <a:ext cx="8839199" cy="4468668"/>
          </a:xfrm>
        </p:spPr>
        <p:txBody>
          <a:bodyPr/>
          <a:lstStyle/>
          <a:p>
            <a:pPr algn="ct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srcRect/>
          <a:stretch>
            <a:fillRect/>
          </a:stretch>
        </p:blipFill>
        <p:spPr bwMode="auto">
          <a:xfrm>
            <a:off x="1306286" y="152400"/>
            <a:ext cx="6519553" cy="6553200"/>
          </a:xfrm>
          <a:prstGeom prst="rect">
            <a:avLst/>
          </a:prstGeom>
          <a:noFill/>
          <a:ln w="9525">
            <a:noFill/>
            <a:miter lim="800000"/>
            <a:headEnd/>
            <a:tailEnd/>
          </a:ln>
          <a:effectLst/>
        </p:spPr>
      </p:pic>
    </p:spTree>
    <p:extLst>
      <p:ext uri="{BB962C8B-B14F-4D97-AF65-F5344CB8AC3E}">
        <p14:creationId xmlns:p14="http://schemas.microsoft.com/office/powerpoint/2010/main" val="33842551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indent="0">
              <a:spcBef>
                <a:spcPts val="0"/>
              </a:spcBef>
              <a:spcAft>
                <a:spcPts val="0"/>
              </a:spcAft>
              <a:buNone/>
            </a:pPr>
            <a:r>
              <a:rPr lang="ro-RO" sz="1600" b="1" dirty="0">
                <a:solidFill>
                  <a:schemeClr val="tx1"/>
                </a:solidFill>
              </a:rPr>
              <a:t>Drumul apei sau cum ajunge apa potabilă în casele consumatorilor din mun. Chișinău</a:t>
            </a:r>
            <a:endParaRPr lang="en-US" sz="1600" b="1" dirty="0">
              <a:solidFill>
                <a:schemeClr val="tx1"/>
              </a:solidFill>
            </a:endParaRPr>
          </a:p>
          <a:p>
            <a:pPr marL="0" indent="0">
              <a:spcBef>
                <a:spcPts val="0"/>
              </a:spcBef>
              <a:spcAft>
                <a:spcPts val="0"/>
              </a:spcAft>
              <a:buNone/>
            </a:pPr>
            <a:r>
              <a:rPr lang="ro-RO" sz="1600" dirty="0">
                <a:solidFill>
                  <a:schemeClr val="tx1"/>
                </a:solidFill>
              </a:rPr>
              <a:t>În scopul asigurării populației mun. </a:t>
            </a:r>
            <a:r>
              <a:rPr lang="ro-RO" sz="1600" dirty="0" err="1">
                <a:solidFill>
                  <a:schemeClr val="tx1"/>
                </a:solidFill>
              </a:rPr>
              <a:t>Chişinău</a:t>
            </a:r>
            <a:r>
              <a:rPr lang="ro-RO" sz="1600" dirty="0">
                <a:solidFill>
                  <a:schemeClr val="tx1"/>
                </a:solidFill>
              </a:rPr>
              <a:t> </a:t>
            </a:r>
            <a:r>
              <a:rPr lang="ro-RO" sz="1600" dirty="0" err="1">
                <a:solidFill>
                  <a:schemeClr val="tx1"/>
                </a:solidFill>
              </a:rPr>
              <a:t>şi</a:t>
            </a:r>
            <a:r>
              <a:rPr lang="ro-RO" sz="1600" dirty="0">
                <a:solidFill>
                  <a:schemeClr val="tx1"/>
                </a:solidFill>
              </a:rPr>
              <a:t> a suburbiilor acestuia cu apă potabilă de calitate </a:t>
            </a:r>
            <a:r>
              <a:rPr lang="ro-RO" sz="1600" dirty="0" err="1">
                <a:solidFill>
                  <a:schemeClr val="tx1"/>
                </a:solidFill>
              </a:rPr>
              <a:t>şi</a:t>
            </a:r>
            <a:r>
              <a:rPr lang="ro-RO" sz="1600" dirty="0">
                <a:solidFill>
                  <a:schemeClr val="tx1"/>
                </a:solidFill>
              </a:rPr>
              <a:t> până a ajunge la robinetele consumatorilor aceasta parcurge câteva etape, precum: captarea, tratarea, înmagazinarea, pomparea </a:t>
            </a:r>
            <a:r>
              <a:rPr lang="ro-RO" sz="1600" dirty="0" err="1">
                <a:solidFill>
                  <a:schemeClr val="tx1"/>
                </a:solidFill>
              </a:rPr>
              <a:t>şi</a:t>
            </a:r>
            <a:r>
              <a:rPr lang="ro-RO" sz="1600" dirty="0">
                <a:solidFill>
                  <a:schemeClr val="tx1"/>
                </a:solidFill>
              </a:rPr>
              <a:t> </a:t>
            </a:r>
            <a:r>
              <a:rPr lang="ro-RO" sz="1600" dirty="0" err="1">
                <a:solidFill>
                  <a:schemeClr val="tx1"/>
                </a:solidFill>
              </a:rPr>
              <a:t>distribuţia</a:t>
            </a:r>
            <a:r>
              <a:rPr lang="ro-RO" sz="1600" dirty="0">
                <a:solidFill>
                  <a:schemeClr val="tx1"/>
                </a:solidFill>
              </a:rPr>
              <a:t> prin </a:t>
            </a:r>
            <a:r>
              <a:rPr lang="ro-RO" sz="1600" dirty="0" err="1">
                <a:solidFill>
                  <a:schemeClr val="tx1"/>
                </a:solidFill>
              </a:rPr>
              <a:t>reţelele</a:t>
            </a:r>
            <a:r>
              <a:rPr lang="ro-RO" sz="1600" dirty="0">
                <a:solidFill>
                  <a:schemeClr val="tx1"/>
                </a:solidFill>
              </a:rPr>
              <a:t> de </a:t>
            </a:r>
            <a:r>
              <a:rPr lang="ro-RO" sz="1600" dirty="0" err="1">
                <a:solidFill>
                  <a:schemeClr val="tx1"/>
                </a:solidFill>
              </a:rPr>
              <a:t>distribuţie</a:t>
            </a:r>
            <a:r>
              <a:rPr lang="ro-RO" sz="1600" dirty="0">
                <a:solidFill>
                  <a:schemeClr val="tx1"/>
                </a:solidFill>
              </a:rPr>
              <a:t>. </a:t>
            </a:r>
          </a:p>
          <a:p>
            <a:pPr marL="0" indent="0">
              <a:spcBef>
                <a:spcPts val="0"/>
              </a:spcBef>
              <a:spcAft>
                <a:spcPts val="0"/>
              </a:spcAft>
              <a:buNone/>
            </a:pPr>
            <a:r>
              <a:rPr lang="ro-RO" sz="1600" dirty="0">
                <a:solidFill>
                  <a:schemeClr val="tx1"/>
                </a:solidFill>
              </a:rPr>
              <a:t>Captarea apei brute se efectuează din 2 surse de apă: de suprafață </a:t>
            </a:r>
            <a:r>
              <a:rPr lang="ro-RO" sz="1600" dirty="0" err="1">
                <a:solidFill>
                  <a:schemeClr val="tx1"/>
                </a:solidFill>
              </a:rPr>
              <a:t>şi</a:t>
            </a:r>
            <a:r>
              <a:rPr lang="ro-RO" sz="1600" dirty="0">
                <a:solidFill>
                  <a:schemeClr val="tx1"/>
                </a:solidFill>
              </a:rPr>
              <a:t> subterană. Principala sursă de apă este sursa de suprafață din fluviul Nistru, unde cantitatea de apă extrasă constituie 99%. Majoritatea sursele de apă subterane (fântânile arteziene aflate pe teritoriul mun. </a:t>
            </a:r>
            <a:r>
              <a:rPr lang="ro-RO" sz="1600" dirty="0" err="1">
                <a:solidFill>
                  <a:schemeClr val="tx1"/>
                </a:solidFill>
              </a:rPr>
              <a:t>Chişinău</a:t>
            </a:r>
            <a:r>
              <a:rPr lang="ro-RO" sz="1600" dirty="0">
                <a:solidFill>
                  <a:schemeClr val="tx1"/>
                </a:solidFill>
              </a:rPr>
              <a:t>) se află în rezervă </a:t>
            </a:r>
            <a:r>
              <a:rPr lang="ro-RO" sz="1600" dirty="0" err="1">
                <a:solidFill>
                  <a:schemeClr val="tx1"/>
                </a:solidFill>
              </a:rPr>
              <a:t>şi</a:t>
            </a:r>
            <a:r>
              <a:rPr lang="ro-RO" sz="1600" dirty="0">
                <a:solidFill>
                  <a:schemeClr val="tx1"/>
                </a:solidFill>
              </a:rPr>
              <a:t> se extrage din cele funcționale doar 1%.</a:t>
            </a:r>
          </a:p>
          <a:p>
            <a:pPr marL="0" indent="0">
              <a:buNone/>
            </a:pPr>
            <a:r>
              <a:rPr lang="ro-RO" sz="1600" dirty="0">
                <a:solidFill>
                  <a:schemeClr val="tx1"/>
                </a:solidFill>
              </a:rPr>
              <a:t>Apa brută este captată din fluviul Nistru prin intermediul Stației de pompare a apei brute de la priza de apă de suprafață, situată la 20 km de la or. </a:t>
            </a:r>
            <a:r>
              <a:rPr lang="ro-RO" sz="1600" dirty="0" err="1">
                <a:solidFill>
                  <a:schemeClr val="tx1"/>
                </a:solidFill>
              </a:rPr>
              <a:t>Chişinău</a:t>
            </a:r>
            <a:r>
              <a:rPr lang="ro-RO" sz="1600" dirty="0">
                <a:solidFill>
                  <a:schemeClr val="tx1"/>
                </a:solidFill>
              </a:rPr>
              <a:t>, care a fost construită </a:t>
            </a:r>
            <a:r>
              <a:rPr lang="ro-RO" sz="1600" dirty="0" err="1">
                <a:solidFill>
                  <a:schemeClr val="tx1"/>
                </a:solidFill>
              </a:rPr>
              <a:t>şi</a:t>
            </a:r>
            <a:r>
              <a:rPr lang="ro-RO" sz="1600" dirty="0">
                <a:solidFill>
                  <a:schemeClr val="tx1"/>
                </a:solidFill>
              </a:rPr>
              <a:t> dezvoltată în perioada anilor 1956-1971 până la capacitatea de 480,0 mii m3/zi, de unde este pompată spre:</a:t>
            </a:r>
          </a:p>
          <a:p>
            <a:pPr lvl="0"/>
            <a:r>
              <a:rPr lang="ro-RO" sz="1600" dirty="0">
                <a:solidFill>
                  <a:schemeClr val="tx1"/>
                </a:solidFill>
              </a:rPr>
              <a:t>stația de tratare a apei din or. Vadul lui Vodă, tratează apa brută </a:t>
            </a:r>
            <a:r>
              <a:rPr lang="ro-RO" sz="1600" dirty="0" err="1">
                <a:solidFill>
                  <a:schemeClr val="tx1"/>
                </a:solidFill>
              </a:rPr>
              <a:t>şi</a:t>
            </a:r>
            <a:r>
              <a:rPr lang="ro-RO" sz="1600" dirty="0">
                <a:solidFill>
                  <a:schemeClr val="tx1"/>
                </a:solidFill>
              </a:rPr>
              <a:t> alimentează cu apă potabilă locuitorii or. Vadul lui Vodă </a:t>
            </a:r>
            <a:r>
              <a:rPr lang="ro-RO" sz="1600" dirty="0" err="1">
                <a:solidFill>
                  <a:schemeClr val="tx1"/>
                </a:solidFill>
              </a:rPr>
              <a:t>şi</a:t>
            </a:r>
            <a:r>
              <a:rPr lang="ro-RO" sz="1600" dirty="0">
                <a:solidFill>
                  <a:schemeClr val="tx1"/>
                </a:solidFill>
              </a:rPr>
              <a:t> satele din împrejurimi;</a:t>
            </a:r>
          </a:p>
          <a:p>
            <a:pPr lvl="0"/>
            <a:r>
              <a:rPr lang="ro-RO" sz="1600" dirty="0">
                <a:solidFill>
                  <a:schemeClr val="tx1"/>
                </a:solidFill>
              </a:rPr>
              <a:t>stația de tratare a apei din or. </a:t>
            </a:r>
            <a:r>
              <a:rPr lang="ro-RO" sz="1600" dirty="0" err="1">
                <a:solidFill>
                  <a:schemeClr val="tx1"/>
                </a:solidFill>
              </a:rPr>
              <a:t>Chişinău</a:t>
            </a:r>
            <a:r>
              <a:rPr lang="ro-RO" sz="1600" dirty="0">
                <a:solidFill>
                  <a:schemeClr val="tx1"/>
                </a:solidFill>
              </a:rPr>
              <a:t>, ratează apa brută </a:t>
            </a:r>
            <a:r>
              <a:rPr lang="ro-RO" sz="1600" dirty="0" err="1">
                <a:solidFill>
                  <a:schemeClr val="tx1"/>
                </a:solidFill>
              </a:rPr>
              <a:t>şi</a:t>
            </a:r>
            <a:r>
              <a:rPr lang="ro-RO" sz="1600" dirty="0">
                <a:solidFill>
                  <a:schemeClr val="tx1"/>
                </a:solidFill>
              </a:rPr>
              <a:t> alimentează cu apă potabilă locuitorii or. </a:t>
            </a:r>
            <a:r>
              <a:rPr lang="ro-RO" sz="1600" dirty="0" err="1">
                <a:solidFill>
                  <a:schemeClr val="tx1"/>
                </a:solidFill>
              </a:rPr>
              <a:t>Chişinău</a:t>
            </a:r>
            <a:r>
              <a:rPr lang="ro-RO" sz="1600" dirty="0">
                <a:solidFill>
                  <a:schemeClr val="tx1"/>
                </a:solidFill>
              </a:rPr>
              <a:t> </a:t>
            </a:r>
            <a:r>
              <a:rPr lang="ro-RO" sz="1600" dirty="0" err="1">
                <a:solidFill>
                  <a:schemeClr val="tx1"/>
                </a:solidFill>
              </a:rPr>
              <a:t>şi</a:t>
            </a:r>
            <a:r>
              <a:rPr lang="ro-RO" sz="1600" dirty="0">
                <a:solidFill>
                  <a:schemeClr val="tx1"/>
                </a:solidFill>
              </a:rPr>
              <a:t> suburbiile acestuia.</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42551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o-RO" sz="1600" b="1" dirty="0">
                <a:solidFill>
                  <a:schemeClr val="tx1"/>
                </a:solidFill>
              </a:rPr>
              <a:t>Stația de tratare a apei</a:t>
            </a:r>
            <a:r>
              <a:rPr lang="ro-RO" sz="1600" dirty="0">
                <a:solidFill>
                  <a:schemeClr val="tx1"/>
                </a:solidFill>
              </a:rPr>
              <a:t> </a:t>
            </a:r>
            <a:r>
              <a:rPr lang="ro-RO" sz="1600" b="1" dirty="0">
                <a:solidFill>
                  <a:schemeClr val="tx1"/>
                </a:solidFill>
              </a:rPr>
              <a:t>din or. Vadul lui Vodă</a:t>
            </a:r>
            <a:r>
              <a:rPr lang="ro-RO" sz="1600" dirty="0">
                <a:solidFill>
                  <a:schemeClr val="tx1"/>
                </a:solidFill>
              </a:rPr>
              <a:t>, a fost construită </a:t>
            </a:r>
            <a:r>
              <a:rPr lang="ro-RO" sz="1600" dirty="0" err="1">
                <a:solidFill>
                  <a:schemeClr val="tx1"/>
                </a:solidFill>
              </a:rPr>
              <a:t>şi</a:t>
            </a:r>
            <a:r>
              <a:rPr lang="ro-RO" sz="1600" dirty="0">
                <a:solidFill>
                  <a:schemeClr val="tx1"/>
                </a:solidFill>
              </a:rPr>
              <a:t> dată în exploatare în anul 1958, cu capacitate de proiect - 51,5 mii 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en-US" sz="1600" dirty="0" err="1">
                <a:solidFill>
                  <a:schemeClr val="tx1"/>
                </a:solidFill>
              </a:rPr>
              <a:t>efectiv</a:t>
            </a:r>
            <a:r>
              <a:rPr lang="en-US" sz="1600" dirty="0">
                <a:solidFill>
                  <a:schemeClr val="tx1"/>
                </a:solidFill>
              </a:rPr>
              <a:t> 2018 – 28,89 mii </a:t>
            </a:r>
            <a:r>
              <a:rPr lang="ro-RO" sz="1600" dirty="0">
                <a:solidFill>
                  <a:schemeClr val="tx1"/>
                </a:solidFill>
              </a:rPr>
              <a:t>m</a:t>
            </a:r>
            <a:r>
              <a:rPr lang="ro-RO" sz="1600" baseline="30000" dirty="0">
                <a:solidFill>
                  <a:schemeClr val="tx1"/>
                </a:solidFill>
              </a:rPr>
              <a:t>3</a:t>
            </a:r>
            <a:r>
              <a:rPr lang="ro-RO" sz="1600" dirty="0">
                <a:solidFill>
                  <a:schemeClr val="tx1"/>
                </a:solidFill>
              </a:rPr>
              <a:t>/zi. </a:t>
            </a:r>
          </a:p>
          <a:p>
            <a:pPr marL="0">
              <a:spcBef>
                <a:spcPts val="0"/>
              </a:spcBef>
              <a:spcAft>
                <a:spcPts val="0"/>
              </a:spcAft>
            </a:pPr>
            <a:r>
              <a:rPr lang="ro-RO" sz="1600" b="1" dirty="0">
                <a:solidFill>
                  <a:schemeClr val="tx1"/>
                </a:solidFill>
              </a:rPr>
              <a:t>Stația de tratare a apei din or. </a:t>
            </a:r>
            <a:r>
              <a:rPr lang="ro-RO" sz="1600" b="1" dirty="0" err="1">
                <a:solidFill>
                  <a:schemeClr val="tx1"/>
                </a:solidFill>
              </a:rPr>
              <a:t>Chişinău</a:t>
            </a:r>
            <a:r>
              <a:rPr lang="ro-RO" sz="1600" dirty="0">
                <a:solidFill>
                  <a:schemeClr val="tx1"/>
                </a:solidFill>
              </a:rPr>
              <a:t>, a fost construită </a:t>
            </a:r>
            <a:r>
              <a:rPr lang="ro-RO" sz="1600" dirty="0" err="1">
                <a:solidFill>
                  <a:schemeClr val="tx1"/>
                </a:solidFill>
              </a:rPr>
              <a:t>şi</a:t>
            </a:r>
            <a:r>
              <a:rPr lang="ro-RO" sz="1600" dirty="0">
                <a:solidFill>
                  <a:schemeClr val="tx1"/>
                </a:solidFill>
              </a:rPr>
              <a:t> dată în exploatare în perioada anilor 1971 – 1981, cu capacitatea de proiect – 340,0  mii 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en-US" sz="1600" dirty="0" err="1">
                <a:solidFill>
                  <a:schemeClr val="tx1"/>
                </a:solidFill>
              </a:rPr>
              <a:t>efectiv</a:t>
            </a:r>
            <a:r>
              <a:rPr lang="en-US" sz="1600" dirty="0">
                <a:solidFill>
                  <a:schemeClr val="tx1"/>
                </a:solidFill>
              </a:rPr>
              <a:t> 2018 – 155,96 mii </a:t>
            </a:r>
            <a:r>
              <a:rPr lang="ro-RO" sz="1600" dirty="0">
                <a:solidFill>
                  <a:schemeClr val="tx1"/>
                </a:solidFill>
              </a:rPr>
              <a:t>m</a:t>
            </a:r>
            <a:r>
              <a:rPr lang="ro-RO" sz="1600" baseline="30000" dirty="0">
                <a:solidFill>
                  <a:schemeClr val="tx1"/>
                </a:solidFill>
              </a:rPr>
              <a:t>3</a:t>
            </a:r>
            <a:r>
              <a:rPr lang="ro-RO" sz="1600" dirty="0">
                <a:solidFill>
                  <a:schemeClr val="tx1"/>
                </a:solidFill>
              </a:rPr>
              <a:t>/zi. . </a:t>
            </a:r>
          </a:p>
          <a:p>
            <a:pPr marL="0">
              <a:spcBef>
                <a:spcPts val="0"/>
              </a:spcBef>
              <a:spcAft>
                <a:spcPts val="0"/>
              </a:spcAft>
            </a:pPr>
            <a:r>
              <a:rPr lang="ro-RO" sz="1600" dirty="0">
                <a:solidFill>
                  <a:schemeClr val="tx1"/>
                </a:solidFill>
              </a:rPr>
              <a:t>Schema tehnologică de tratare a apei la stațiile de tratare este în două trepte: decantare </a:t>
            </a:r>
            <a:r>
              <a:rPr lang="ro-RO" sz="1600" dirty="0" err="1">
                <a:solidFill>
                  <a:schemeClr val="tx1"/>
                </a:solidFill>
              </a:rPr>
              <a:t>şi</a:t>
            </a:r>
            <a:r>
              <a:rPr lang="ro-RO" sz="1600" dirty="0">
                <a:solidFill>
                  <a:schemeClr val="tx1"/>
                </a:solidFill>
              </a:rPr>
              <a:t> filtrare. În procesul de tratare a apei se utilizează reactivi chimici pentru a asigura procesul de coagulare, floculare în amestecătoare; decantare </a:t>
            </a:r>
            <a:r>
              <a:rPr lang="ro-RO" sz="1600" dirty="0" err="1">
                <a:solidFill>
                  <a:schemeClr val="tx1"/>
                </a:solidFill>
              </a:rPr>
              <a:t>şi</a:t>
            </a:r>
            <a:r>
              <a:rPr lang="ro-RO" sz="1600" dirty="0">
                <a:solidFill>
                  <a:schemeClr val="tx1"/>
                </a:solidFill>
              </a:rPr>
              <a:t> limpezire în decantoare orizontale </a:t>
            </a:r>
            <a:r>
              <a:rPr lang="ro-RO" sz="1600" dirty="0" err="1">
                <a:solidFill>
                  <a:schemeClr val="tx1"/>
                </a:solidFill>
              </a:rPr>
              <a:t>şi</a:t>
            </a:r>
            <a:r>
              <a:rPr lang="ro-RO" sz="1600" dirty="0">
                <a:solidFill>
                  <a:schemeClr val="tx1"/>
                </a:solidFill>
              </a:rPr>
              <a:t> filtrare în filtre rapide cu încărcătură din nisip </a:t>
            </a:r>
            <a:r>
              <a:rPr lang="ro-RO" sz="1600" dirty="0" err="1">
                <a:solidFill>
                  <a:schemeClr val="tx1"/>
                </a:solidFill>
              </a:rPr>
              <a:t>şi</a:t>
            </a:r>
            <a:r>
              <a:rPr lang="ro-RO" sz="1600" dirty="0">
                <a:solidFill>
                  <a:schemeClr val="tx1"/>
                </a:solidFill>
              </a:rPr>
              <a:t> cărbune activ. Dezinfectarea apei are loc în două etape: înainte de amestecătoare (dezinfectare primară) </a:t>
            </a:r>
            <a:r>
              <a:rPr lang="ro-RO" sz="1600" dirty="0" err="1">
                <a:solidFill>
                  <a:schemeClr val="tx1"/>
                </a:solidFill>
              </a:rPr>
              <a:t>şi</a:t>
            </a:r>
            <a:r>
              <a:rPr lang="ro-RO" sz="1600" dirty="0">
                <a:solidFill>
                  <a:schemeClr val="tx1"/>
                </a:solidFill>
              </a:rPr>
              <a:t> după filtre (dezinfectarea secundară). Ulterior, apa filtrată nimerește în rezervoarele de apă potabilă, unde se asigură timpul necesar de contact a acesteia cu dezinfectant (hipoclorit de sodiu). Din rezervoarele de apă potabilă, apa este pompată </a:t>
            </a:r>
            <a:r>
              <a:rPr lang="ro-RO" sz="1600" dirty="0" err="1">
                <a:solidFill>
                  <a:schemeClr val="tx1"/>
                </a:solidFill>
              </a:rPr>
              <a:t>şi</a:t>
            </a:r>
            <a:r>
              <a:rPr lang="ro-RO" sz="1600" dirty="0">
                <a:solidFill>
                  <a:schemeClr val="tx1"/>
                </a:solidFill>
              </a:rPr>
              <a:t> transportată în rețelele orășenești de distribuție a apei.</a:t>
            </a:r>
          </a:p>
          <a:p>
            <a:pPr marL="0">
              <a:spcBef>
                <a:spcPts val="0"/>
              </a:spcBef>
              <a:spcAft>
                <a:spcPts val="0"/>
              </a:spcAft>
            </a:pPr>
            <a:r>
              <a:rPr lang="ro-RO" sz="1600" dirty="0">
                <a:solidFill>
                  <a:schemeClr val="tx1"/>
                </a:solidFill>
              </a:rPr>
              <a:t>Controlul calității apei potabile se efectuează orar, pe tot parcursul procesului tehnologic de tratare a apei, , în strictă conformitate cu graficele de control, coordonate cu Centrul de Sănătate Publică din mun. </a:t>
            </a:r>
            <a:r>
              <a:rPr lang="ro-RO" sz="1600" dirty="0" err="1">
                <a:solidFill>
                  <a:schemeClr val="tx1"/>
                </a:solidFill>
              </a:rPr>
              <a:t>Chişinău</a:t>
            </a:r>
            <a:r>
              <a:rPr lang="ro-RO" sz="1600" dirty="0">
                <a:solidFill>
                  <a:schemeClr val="tx1"/>
                </a:solidFill>
              </a:rPr>
              <a:t>, prin intermediul a două laboratoare de apă potabilă, acreditate în conformitate cu prevederile Standardului </a:t>
            </a:r>
            <a:r>
              <a:rPr lang="ro-RO" sz="1600" dirty="0" err="1">
                <a:solidFill>
                  <a:schemeClr val="tx1"/>
                </a:solidFill>
              </a:rPr>
              <a:t>Internaţional</a:t>
            </a:r>
            <a:r>
              <a:rPr lang="ro-RO" sz="1600" dirty="0">
                <a:solidFill>
                  <a:schemeClr val="tx1"/>
                </a:solidFill>
              </a:rPr>
              <a:t> SM SR ISO/CEL 17025.</a:t>
            </a:r>
          </a:p>
          <a:p>
            <a:pPr marL="0">
              <a:spcBef>
                <a:spcPts val="0"/>
              </a:spcBef>
              <a:spcAft>
                <a:spcPts val="0"/>
              </a:spcAft>
            </a:pPr>
            <a:r>
              <a:rPr lang="ro-RO" sz="1600" dirty="0">
                <a:solidFill>
                  <a:schemeClr val="tx1"/>
                </a:solidFill>
              </a:rPr>
              <a:t>Exploatarea sistemului de distribuție a apei este complex </a:t>
            </a:r>
            <a:r>
              <a:rPr lang="ro-RO" sz="1600" dirty="0" err="1">
                <a:solidFill>
                  <a:schemeClr val="tx1"/>
                </a:solidFill>
              </a:rPr>
              <a:t>şi</a:t>
            </a:r>
            <a:r>
              <a:rPr lang="ro-RO" sz="1600" dirty="0">
                <a:solidFill>
                  <a:schemeClr val="tx1"/>
                </a:solidFill>
              </a:rPr>
              <a:t> include: 114 </a:t>
            </a:r>
            <a:r>
              <a:rPr lang="ro-RO" sz="1600" dirty="0" err="1">
                <a:solidFill>
                  <a:schemeClr val="tx1"/>
                </a:solidFill>
              </a:rPr>
              <a:t>staţii</a:t>
            </a:r>
            <a:r>
              <a:rPr lang="ro-RO" sz="1600" dirty="0">
                <a:solidFill>
                  <a:schemeClr val="tx1"/>
                </a:solidFill>
              </a:rPr>
              <a:t> de pompare </a:t>
            </a:r>
            <a:r>
              <a:rPr lang="ro-RO" sz="1600" dirty="0" err="1">
                <a:solidFill>
                  <a:schemeClr val="tx1"/>
                </a:solidFill>
              </a:rPr>
              <a:t>şi</a:t>
            </a:r>
            <a:r>
              <a:rPr lang="ro-RO" sz="1600" dirty="0">
                <a:solidFill>
                  <a:schemeClr val="tx1"/>
                </a:solidFill>
              </a:rPr>
              <a:t> repompare a apei, 58 de rezervoare în care are loc înmagazinarea apei, 16 castele de apă, care alimentează cu apă potabilă populația or. </a:t>
            </a:r>
            <a:r>
              <a:rPr lang="ro-RO" sz="1600" dirty="0" err="1">
                <a:solidFill>
                  <a:schemeClr val="tx1"/>
                </a:solidFill>
              </a:rPr>
              <a:t>Chişinău</a:t>
            </a:r>
            <a:r>
              <a:rPr lang="ro-RO" sz="1600" dirty="0">
                <a:solidFill>
                  <a:schemeClr val="tx1"/>
                </a:solidFill>
              </a:rPr>
              <a:t> </a:t>
            </a:r>
            <a:r>
              <a:rPr lang="ro-RO" sz="1600" dirty="0" err="1">
                <a:solidFill>
                  <a:schemeClr val="tx1"/>
                </a:solidFill>
              </a:rPr>
              <a:t>şi</a:t>
            </a:r>
            <a:r>
              <a:rPr lang="ro-RO" sz="1600" dirty="0">
                <a:solidFill>
                  <a:schemeClr val="tx1"/>
                </a:solidFill>
              </a:rPr>
              <a:t> suburbiile acesteia.</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89431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o-RO" sz="1600" dirty="0">
                <a:solidFill>
                  <a:schemeClr val="tx1"/>
                </a:solidFill>
              </a:rPr>
              <a:t>Lungimea totală a </a:t>
            </a:r>
            <a:r>
              <a:rPr lang="ro-RO" sz="1600" dirty="0" err="1">
                <a:solidFill>
                  <a:schemeClr val="tx1"/>
                </a:solidFill>
              </a:rPr>
              <a:t>reţelelor</a:t>
            </a:r>
            <a:r>
              <a:rPr lang="ro-RO" sz="1600" dirty="0">
                <a:solidFill>
                  <a:schemeClr val="tx1"/>
                </a:solidFill>
              </a:rPr>
              <a:t> de </a:t>
            </a:r>
            <a:r>
              <a:rPr lang="ro-RO" sz="1600" dirty="0" err="1">
                <a:solidFill>
                  <a:schemeClr val="tx1"/>
                </a:solidFill>
              </a:rPr>
              <a:t>distribuţie</a:t>
            </a:r>
            <a:r>
              <a:rPr lang="ro-RO" sz="1600" dirty="0">
                <a:solidFill>
                  <a:schemeClr val="tx1"/>
                </a:solidFill>
              </a:rPr>
              <a:t> a apei constituie în jur de 2175,0 km, dintre care la </a:t>
            </a:r>
            <a:r>
              <a:rPr lang="ro-RO" sz="1600" dirty="0" err="1">
                <a:solidFill>
                  <a:schemeClr val="tx1"/>
                </a:solidFill>
              </a:rPr>
              <a:t>balanţa</a:t>
            </a:r>
            <a:r>
              <a:rPr lang="ro-RO" sz="1600" dirty="0">
                <a:solidFill>
                  <a:schemeClr val="tx1"/>
                </a:solidFill>
              </a:rPr>
              <a:t> întreprinderii – 1930,0 km, iar cele fără stăpân, dar sunt exploatate </a:t>
            </a:r>
            <a:r>
              <a:rPr lang="ro-RO" sz="1600" dirty="0" err="1">
                <a:solidFill>
                  <a:schemeClr val="tx1"/>
                </a:solidFill>
              </a:rPr>
              <a:t>şi</a:t>
            </a:r>
            <a:r>
              <a:rPr lang="ro-RO" sz="1600" dirty="0">
                <a:solidFill>
                  <a:schemeClr val="tx1"/>
                </a:solidFill>
              </a:rPr>
              <a:t> deservite de S.A. „Apă-Canal </a:t>
            </a:r>
            <a:r>
              <a:rPr lang="ro-RO" sz="1600" dirty="0" err="1">
                <a:solidFill>
                  <a:schemeClr val="tx1"/>
                </a:solidFill>
              </a:rPr>
              <a:t>Chişinău</a:t>
            </a:r>
            <a:r>
              <a:rPr lang="ro-RO" sz="1600" dirty="0">
                <a:solidFill>
                  <a:schemeClr val="tx1"/>
                </a:solidFill>
              </a:rPr>
              <a:t>” – 245,0 km.</a:t>
            </a:r>
          </a:p>
          <a:p>
            <a:pPr marL="0">
              <a:spcBef>
                <a:spcPts val="0"/>
              </a:spcBef>
              <a:spcAft>
                <a:spcPts val="0"/>
              </a:spcAft>
            </a:pPr>
            <a:r>
              <a:rPr lang="ro-RO" sz="1600" dirty="0">
                <a:solidFill>
                  <a:schemeClr val="tx1"/>
                </a:solidFill>
              </a:rPr>
              <a:t>Prima sursă de apă subterană o constituie prima fântână arteziană care a fost forată în anul 1905 pe teritoriul întreprinderii, iar actualmente se află întreprinderea Î.M. „</a:t>
            </a:r>
            <a:r>
              <a:rPr lang="ro-RO" sz="1600" dirty="0" err="1">
                <a:solidFill>
                  <a:schemeClr val="tx1"/>
                </a:solidFill>
              </a:rPr>
              <a:t>Asociaţia</a:t>
            </a:r>
            <a:r>
              <a:rPr lang="ro-RO" sz="1600" dirty="0">
                <a:solidFill>
                  <a:schemeClr val="tx1"/>
                </a:solidFill>
              </a:rPr>
              <a:t> de gospodărire a spațiilor verzi”.</a:t>
            </a:r>
          </a:p>
          <a:p>
            <a:pPr marL="0">
              <a:spcBef>
                <a:spcPts val="0"/>
              </a:spcBef>
              <a:spcAft>
                <a:spcPts val="0"/>
              </a:spcAft>
            </a:pPr>
            <a:r>
              <a:rPr lang="ro-RO" sz="1600" dirty="0">
                <a:solidFill>
                  <a:schemeClr val="tx1"/>
                </a:solidFill>
              </a:rPr>
              <a:t>În gestiunea întreprinderii sunt 14 prize de apă subterane, formate din 138 fântâni arteziene, dintre care: </a:t>
            </a:r>
          </a:p>
          <a:p>
            <a:pPr marL="0" lvl="0">
              <a:spcBef>
                <a:spcPts val="0"/>
              </a:spcBef>
              <a:spcAft>
                <a:spcPts val="0"/>
              </a:spcAft>
            </a:pPr>
            <a:r>
              <a:rPr lang="ro-RO" sz="1600" dirty="0">
                <a:solidFill>
                  <a:schemeClr val="tx1"/>
                </a:solidFill>
              </a:rPr>
              <a:t>19 în </a:t>
            </a:r>
            <a:r>
              <a:rPr lang="ro-RO" sz="1600" dirty="0" err="1">
                <a:solidFill>
                  <a:schemeClr val="tx1"/>
                </a:solidFill>
              </a:rPr>
              <a:t>funcţiune</a:t>
            </a:r>
            <a:r>
              <a:rPr lang="ro-RO" sz="1600" dirty="0">
                <a:solidFill>
                  <a:schemeClr val="tx1"/>
                </a:solidFill>
              </a:rPr>
              <a:t>, 105 conservate </a:t>
            </a:r>
            <a:r>
              <a:rPr lang="ro-RO" sz="1600" dirty="0" err="1">
                <a:solidFill>
                  <a:schemeClr val="tx1"/>
                </a:solidFill>
              </a:rPr>
              <a:t>şi</a:t>
            </a:r>
            <a:r>
              <a:rPr lang="ro-RO" sz="1600" dirty="0">
                <a:solidFill>
                  <a:schemeClr val="tx1"/>
                </a:solidFill>
              </a:rPr>
              <a:t> 14 în rezervă.</a:t>
            </a:r>
          </a:p>
          <a:p>
            <a:pPr marL="0">
              <a:spcBef>
                <a:spcPts val="0"/>
              </a:spcBef>
              <a:spcAft>
                <a:spcPts val="0"/>
              </a:spcAft>
            </a:pPr>
            <a:r>
              <a:rPr lang="ro-RO" sz="1600" dirty="0">
                <a:solidFill>
                  <a:schemeClr val="tx1"/>
                </a:solidFill>
              </a:rPr>
              <a:t>În scopul economisirii resurselor de apă subterane, gestionării </a:t>
            </a:r>
            <a:r>
              <a:rPr lang="ro-RO" sz="1600" dirty="0" err="1">
                <a:solidFill>
                  <a:schemeClr val="tx1"/>
                </a:solidFill>
              </a:rPr>
              <a:t>şi</a:t>
            </a:r>
            <a:r>
              <a:rPr lang="ro-RO" sz="1600" dirty="0">
                <a:solidFill>
                  <a:schemeClr val="tx1"/>
                </a:solidFill>
              </a:rPr>
              <a:t> </a:t>
            </a:r>
            <a:r>
              <a:rPr lang="ro-RO" sz="1600" dirty="0" err="1">
                <a:solidFill>
                  <a:schemeClr val="tx1"/>
                </a:solidFill>
              </a:rPr>
              <a:t>protecţiei</a:t>
            </a:r>
            <a:r>
              <a:rPr lang="ro-RO" sz="1600" dirty="0">
                <a:solidFill>
                  <a:schemeClr val="tx1"/>
                </a:solidFill>
              </a:rPr>
              <a:t> durabile a acestora, S.A. „Apă-Canal </a:t>
            </a:r>
            <a:r>
              <a:rPr lang="ro-RO" sz="1600" dirty="0" err="1">
                <a:solidFill>
                  <a:schemeClr val="tx1"/>
                </a:solidFill>
              </a:rPr>
              <a:t>Chişinău</a:t>
            </a:r>
            <a:r>
              <a:rPr lang="ro-RO" sz="1600" dirty="0">
                <a:solidFill>
                  <a:schemeClr val="tx1"/>
                </a:solidFill>
              </a:rPr>
              <a:t>” exploatează fântânile arteziene pentru asigurarea cu apă doar locuitorii satului Ghidighici </a:t>
            </a:r>
            <a:r>
              <a:rPr lang="ro-RO" sz="1600" dirty="0" err="1">
                <a:solidFill>
                  <a:schemeClr val="tx1"/>
                </a:solidFill>
              </a:rPr>
              <a:t>şi</a:t>
            </a:r>
            <a:r>
              <a:rPr lang="ro-RO" sz="1600" dirty="0">
                <a:solidFill>
                  <a:schemeClr val="tx1"/>
                </a:solidFill>
              </a:rPr>
              <a:t> a or. Ialoveni, unde nu este acces la sistemul centralizat de alimentare cu apă potabilă din </a:t>
            </a:r>
            <a:r>
              <a:rPr lang="ro-RO" sz="1600" dirty="0" err="1">
                <a:solidFill>
                  <a:schemeClr val="tx1"/>
                </a:solidFill>
              </a:rPr>
              <a:t>fl</a:t>
            </a:r>
            <a:r>
              <a:rPr lang="ro-RO" sz="1600" dirty="0">
                <a:solidFill>
                  <a:schemeClr val="tx1"/>
                </a:solidFill>
              </a:rPr>
              <a:t>. Nistru. </a:t>
            </a:r>
          </a:p>
          <a:p>
            <a:pPr marL="0">
              <a:spcBef>
                <a:spcPts val="0"/>
              </a:spcBef>
              <a:spcAft>
                <a:spcPts val="0"/>
              </a:spcAft>
            </a:pPr>
            <a:r>
              <a:rPr lang="ro-RO" sz="1600" dirty="0">
                <a:solidFill>
                  <a:schemeClr val="tx1"/>
                </a:solidFill>
              </a:rPr>
              <a:t>Odată ajunsă la consumatori </a:t>
            </a:r>
            <a:r>
              <a:rPr lang="ro-RO" sz="1600" dirty="0" err="1">
                <a:solidFill>
                  <a:schemeClr val="tx1"/>
                </a:solidFill>
              </a:rPr>
              <a:t>şi</a:t>
            </a:r>
            <a:r>
              <a:rPr lang="ro-RO" sz="1600" dirty="0">
                <a:solidFill>
                  <a:schemeClr val="tx1"/>
                </a:solidFill>
              </a:rPr>
              <a:t> folosită pentru nevoile potabile - menajere, apa uzată nimerește în rețelele de canalizare a localității. Lungimea totală a </a:t>
            </a:r>
            <a:r>
              <a:rPr lang="ro-RO" sz="1600" dirty="0" err="1">
                <a:solidFill>
                  <a:schemeClr val="tx1"/>
                </a:solidFill>
              </a:rPr>
              <a:t>reţelelor</a:t>
            </a:r>
            <a:r>
              <a:rPr lang="ro-RO" sz="1600" dirty="0">
                <a:solidFill>
                  <a:schemeClr val="tx1"/>
                </a:solidFill>
              </a:rPr>
              <a:t> de canalizare constituie în jur de 1435,0 km, dintre care la balanța întreprinderii – 1113,0 km, iar cele fără stăpân, care sunt exploatate </a:t>
            </a:r>
            <a:r>
              <a:rPr lang="ro-RO" sz="1600" dirty="0" err="1">
                <a:solidFill>
                  <a:schemeClr val="tx1"/>
                </a:solidFill>
              </a:rPr>
              <a:t>şi</a:t>
            </a:r>
            <a:r>
              <a:rPr lang="ro-RO" sz="1600" dirty="0">
                <a:solidFill>
                  <a:schemeClr val="tx1"/>
                </a:solidFill>
              </a:rPr>
              <a:t> deservite de S.A. „Apă-Canal </a:t>
            </a:r>
            <a:r>
              <a:rPr lang="ro-RO" sz="1600" dirty="0" err="1">
                <a:solidFill>
                  <a:schemeClr val="tx1"/>
                </a:solidFill>
              </a:rPr>
              <a:t>Chişinău</a:t>
            </a:r>
            <a:r>
              <a:rPr lang="ro-RO" sz="1600" dirty="0">
                <a:solidFill>
                  <a:schemeClr val="tx1"/>
                </a:solidFill>
              </a:rPr>
              <a:t>” constituie – 322,0 km. Pomparea apelor uzate se realizează prin intermediul a 41 </a:t>
            </a:r>
            <a:r>
              <a:rPr lang="ro-RO" sz="1600" dirty="0" err="1">
                <a:solidFill>
                  <a:schemeClr val="tx1"/>
                </a:solidFill>
              </a:rPr>
              <a:t>staţii</a:t>
            </a:r>
            <a:r>
              <a:rPr lang="ro-RO" sz="1600" dirty="0">
                <a:solidFill>
                  <a:schemeClr val="tx1"/>
                </a:solidFill>
              </a:rPr>
              <a:t> de pompare. Ulterior, apele uzate în vederea epurării </a:t>
            </a:r>
            <a:r>
              <a:rPr lang="ro-RO" sz="1600" dirty="0" err="1">
                <a:solidFill>
                  <a:schemeClr val="tx1"/>
                </a:solidFill>
              </a:rPr>
              <a:t>şi</a:t>
            </a:r>
            <a:r>
              <a:rPr lang="ro-RO" sz="1600" dirty="0">
                <a:solidFill>
                  <a:schemeClr val="tx1"/>
                </a:solidFill>
              </a:rPr>
              <a:t> tratării acestora ajung la </a:t>
            </a:r>
            <a:r>
              <a:rPr lang="ro-RO" sz="1600" dirty="0" err="1">
                <a:solidFill>
                  <a:schemeClr val="tx1"/>
                </a:solidFill>
              </a:rPr>
              <a:t>Staţiile</a:t>
            </a:r>
            <a:r>
              <a:rPr lang="ro-RO" sz="1600" dirty="0">
                <a:solidFill>
                  <a:schemeClr val="tx1"/>
                </a:solidFill>
              </a:rPr>
              <a:t> de epurare a mun. </a:t>
            </a:r>
            <a:r>
              <a:rPr lang="ro-RO" sz="1600" dirty="0" err="1">
                <a:solidFill>
                  <a:schemeClr val="tx1"/>
                </a:solidFill>
              </a:rPr>
              <a:t>Chişinău</a:t>
            </a:r>
            <a:r>
              <a:rPr lang="ro-RO" sz="1600" dirty="0">
                <a:solidFill>
                  <a:schemeClr val="tx1"/>
                </a:solidFill>
              </a:rPr>
              <a:t>; or. Vadul lui Vodă; s. </a:t>
            </a:r>
            <a:r>
              <a:rPr lang="ro-RO" sz="1600" dirty="0" err="1">
                <a:solidFill>
                  <a:schemeClr val="tx1"/>
                </a:solidFill>
              </a:rPr>
              <a:t>Coloniţa</a:t>
            </a:r>
            <a:r>
              <a:rPr lang="ro-RO" sz="1600" dirty="0">
                <a:solidFill>
                  <a:schemeClr val="tx1"/>
                </a:solidFill>
              </a:rPr>
              <a:t>; s. </a:t>
            </a:r>
            <a:r>
              <a:rPr lang="ro-RO" sz="1600" dirty="0" err="1">
                <a:solidFill>
                  <a:schemeClr val="tx1"/>
                </a:solidFill>
              </a:rPr>
              <a:t>Goianul</a:t>
            </a:r>
            <a:r>
              <a:rPr lang="ro-RO" sz="1600" dirty="0">
                <a:solidFill>
                  <a:schemeClr val="tx1"/>
                </a:solidFill>
              </a:rPr>
              <a:t> Nou; s. </a:t>
            </a:r>
            <a:r>
              <a:rPr lang="ro-RO" sz="1600" dirty="0" err="1">
                <a:solidFill>
                  <a:schemeClr val="tx1"/>
                </a:solidFill>
              </a:rPr>
              <a:t>Cruzeşti</a:t>
            </a:r>
            <a:r>
              <a:rPr lang="ro-RO" sz="1600" dirty="0">
                <a:solidFill>
                  <a:schemeClr val="tx1"/>
                </a:solidFill>
              </a:rPr>
              <a:t> </a:t>
            </a:r>
            <a:r>
              <a:rPr lang="ro-RO" sz="1600" dirty="0" err="1">
                <a:solidFill>
                  <a:schemeClr val="tx1"/>
                </a:solidFill>
              </a:rPr>
              <a:t>şi</a:t>
            </a:r>
            <a:r>
              <a:rPr lang="ro-RO" sz="1600" dirty="0">
                <a:solidFill>
                  <a:schemeClr val="tx1"/>
                </a:solidFill>
              </a:rPr>
              <a:t> s. </a:t>
            </a:r>
            <a:r>
              <a:rPr lang="ro-RO" sz="1600" dirty="0" err="1">
                <a:solidFill>
                  <a:schemeClr val="tx1"/>
                </a:solidFill>
              </a:rPr>
              <a:t>Budeşti</a:t>
            </a:r>
            <a:r>
              <a:rPr lang="ro-RO" sz="1600" dirty="0">
                <a:solidFill>
                  <a:schemeClr val="tx1"/>
                </a:solidFill>
              </a:rPr>
              <a:t>.</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085053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o-RO" sz="1600" b="1" dirty="0" err="1">
                <a:solidFill>
                  <a:schemeClr val="tx1"/>
                </a:solidFill>
              </a:rPr>
              <a:t>Staţia</a:t>
            </a:r>
            <a:r>
              <a:rPr lang="ro-RO" sz="1600" b="1" dirty="0">
                <a:solidFill>
                  <a:schemeClr val="tx1"/>
                </a:solidFill>
              </a:rPr>
              <a:t> de epurare </a:t>
            </a:r>
            <a:r>
              <a:rPr lang="ro-RO" sz="1600" b="1" dirty="0" err="1">
                <a:solidFill>
                  <a:schemeClr val="tx1"/>
                </a:solidFill>
              </a:rPr>
              <a:t>Chişinău</a:t>
            </a:r>
            <a:r>
              <a:rPr lang="ro-RO" sz="1600" dirty="0">
                <a:solidFill>
                  <a:schemeClr val="tx1"/>
                </a:solidFill>
              </a:rPr>
              <a:t> a fost construită </a:t>
            </a:r>
            <a:r>
              <a:rPr lang="ro-RO" sz="1600" dirty="0" err="1">
                <a:solidFill>
                  <a:schemeClr val="tx1"/>
                </a:solidFill>
              </a:rPr>
              <a:t>şi</a:t>
            </a:r>
            <a:r>
              <a:rPr lang="ro-RO" sz="1600" dirty="0">
                <a:solidFill>
                  <a:schemeClr val="tx1"/>
                </a:solidFill>
              </a:rPr>
              <a:t> dată în exploatare în perioada anilor 1966 - 1980, capacitatea de proiect fiind de 340,0 mii 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en-US" sz="1600" dirty="0" err="1">
                <a:solidFill>
                  <a:schemeClr val="tx1"/>
                </a:solidFill>
              </a:rPr>
              <a:t>efectiv</a:t>
            </a:r>
            <a:r>
              <a:rPr lang="en-US" sz="1600" dirty="0">
                <a:solidFill>
                  <a:schemeClr val="tx1"/>
                </a:solidFill>
              </a:rPr>
              <a:t> 2018 – 141,36 </a:t>
            </a:r>
            <a:r>
              <a:rPr lang="ro-RO" sz="1600" dirty="0">
                <a:solidFill>
                  <a:schemeClr val="tx1"/>
                </a:solidFill>
              </a:rPr>
              <a:t>mii m</a:t>
            </a:r>
            <a:r>
              <a:rPr lang="ro-RO" sz="1600" baseline="30000" dirty="0">
                <a:solidFill>
                  <a:schemeClr val="tx1"/>
                </a:solidFill>
              </a:rPr>
              <a:t>3</a:t>
            </a:r>
            <a:r>
              <a:rPr lang="ro-RO" sz="1600" dirty="0">
                <a:solidFill>
                  <a:schemeClr val="tx1"/>
                </a:solidFill>
              </a:rPr>
              <a:t>/zi. Epurarea apelor uzate se efectuează în 2 etape: epurarea mecanică (grătare mecanice, deznisipatoare orizontale, decantoare primare radiale) </a:t>
            </a:r>
            <a:r>
              <a:rPr lang="ro-RO" sz="1600" dirty="0" err="1">
                <a:solidFill>
                  <a:schemeClr val="tx1"/>
                </a:solidFill>
              </a:rPr>
              <a:t>şi</a:t>
            </a:r>
            <a:r>
              <a:rPr lang="ro-RO" sz="1600" dirty="0">
                <a:solidFill>
                  <a:schemeClr val="tx1"/>
                </a:solidFill>
              </a:rPr>
              <a:t> epurarea biologică (bazine de aerare cu nămol activ, decantoare secundare radiale). Nămolul format în procesul epurării, este pompat spre centrifugi, unde se produce deshidratarea acestuia. Apele uzate epurate </a:t>
            </a:r>
            <a:r>
              <a:rPr lang="ro-RO" sz="1600" dirty="0" err="1">
                <a:solidFill>
                  <a:schemeClr val="tx1"/>
                </a:solidFill>
              </a:rPr>
              <a:t>şi</a:t>
            </a:r>
            <a:r>
              <a:rPr lang="ro-RO" sz="1600" dirty="0">
                <a:solidFill>
                  <a:schemeClr val="tx1"/>
                </a:solidFill>
              </a:rPr>
              <a:t> dezinfectate sunt deversate în râul Bâc.</a:t>
            </a:r>
          </a:p>
          <a:p>
            <a:pPr marL="0">
              <a:spcBef>
                <a:spcPts val="0"/>
              </a:spcBef>
              <a:spcAft>
                <a:spcPts val="0"/>
              </a:spcAft>
            </a:pPr>
            <a:r>
              <a:rPr lang="ro-RO" sz="1600" b="1" dirty="0" err="1">
                <a:solidFill>
                  <a:schemeClr val="tx1"/>
                </a:solidFill>
              </a:rPr>
              <a:t>Staţia</a:t>
            </a:r>
            <a:r>
              <a:rPr lang="ro-RO" sz="1600" b="1" dirty="0">
                <a:solidFill>
                  <a:schemeClr val="tx1"/>
                </a:solidFill>
              </a:rPr>
              <a:t> de epurare Vadul lui Vodă</a:t>
            </a:r>
            <a:r>
              <a:rPr lang="ro-RO" sz="1600" dirty="0">
                <a:solidFill>
                  <a:schemeClr val="tx1"/>
                </a:solidFill>
              </a:rPr>
              <a:t> </a:t>
            </a:r>
            <a:r>
              <a:rPr lang="ro-RO" sz="1600" b="1" dirty="0">
                <a:solidFill>
                  <a:schemeClr val="tx1"/>
                </a:solidFill>
              </a:rPr>
              <a:t>(</a:t>
            </a:r>
            <a:r>
              <a:rPr lang="ro-RO" sz="1600" b="1" dirty="0" err="1">
                <a:solidFill>
                  <a:schemeClr val="tx1"/>
                </a:solidFill>
              </a:rPr>
              <a:t>Bălăbăneşti</a:t>
            </a:r>
            <a:r>
              <a:rPr lang="ro-RO" sz="1600" b="1" dirty="0">
                <a:solidFill>
                  <a:schemeClr val="tx1"/>
                </a:solidFill>
              </a:rPr>
              <a:t>)</a:t>
            </a:r>
            <a:r>
              <a:rPr lang="ro-RO" sz="1600" dirty="0">
                <a:solidFill>
                  <a:schemeClr val="tx1"/>
                </a:solidFill>
              </a:rPr>
              <a:t> a fost construită în perioada anilor 1972 – 1974,  capacitatea de proiect fiind de 5,73 mii 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en-US" sz="1600" dirty="0" err="1">
                <a:solidFill>
                  <a:schemeClr val="tx1"/>
                </a:solidFill>
              </a:rPr>
              <a:t>efectiv</a:t>
            </a:r>
            <a:r>
              <a:rPr lang="en-US" sz="1600" dirty="0">
                <a:solidFill>
                  <a:schemeClr val="tx1"/>
                </a:solidFill>
              </a:rPr>
              <a:t> 2018 – 1,578 </a:t>
            </a:r>
            <a:r>
              <a:rPr lang="ro-RO" sz="1600" dirty="0">
                <a:solidFill>
                  <a:schemeClr val="tx1"/>
                </a:solidFill>
              </a:rPr>
              <a:t>mii m</a:t>
            </a:r>
            <a:r>
              <a:rPr lang="ro-RO" sz="1600" baseline="30000" dirty="0">
                <a:solidFill>
                  <a:schemeClr val="tx1"/>
                </a:solidFill>
              </a:rPr>
              <a:t>3</a:t>
            </a:r>
            <a:r>
              <a:rPr lang="ro-RO" sz="1600" dirty="0">
                <a:solidFill>
                  <a:schemeClr val="tx1"/>
                </a:solidFill>
              </a:rPr>
              <a:t>/zi. Epurarea apelor uzate se efectuează în 2 etape: epurarea mecanică (grătar, deznisipatoare </a:t>
            </a:r>
            <a:r>
              <a:rPr lang="ro-RO" sz="1600" dirty="0" err="1">
                <a:solidFill>
                  <a:schemeClr val="tx1"/>
                </a:solidFill>
              </a:rPr>
              <a:t>şi</a:t>
            </a:r>
            <a:r>
              <a:rPr lang="ro-RO" sz="1600" dirty="0">
                <a:solidFill>
                  <a:schemeClr val="tx1"/>
                </a:solidFill>
              </a:rPr>
              <a:t> decantoare primare) </a:t>
            </a:r>
            <a:r>
              <a:rPr lang="ro-RO" sz="1600" dirty="0" err="1">
                <a:solidFill>
                  <a:schemeClr val="tx1"/>
                </a:solidFill>
              </a:rPr>
              <a:t>şi</a:t>
            </a:r>
            <a:r>
              <a:rPr lang="ro-RO" sz="1600" dirty="0">
                <a:solidFill>
                  <a:schemeClr val="tx1"/>
                </a:solidFill>
              </a:rPr>
              <a:t> epurarea biologică (bazine de aerare cu nămol activ, decantoare secundare radiale, fermentatoare aerobe </a:t>
            </a:r>
            <a:r>
              <a:rPr lang="ro-RO" sz="1600" dirty="0" err="1">
                <a:solidFill>
                  <a:schemeClr val="tx1"/>
                </a:solidFill>
              </a:rPr>
              <a:t>şi</a:t>
            </a:r>
            <a:r>
              <a:rPr lang="ro-RO" sz="1600" dirty="0">
                <a:solidFill>
                  <a:schemeClr val="tx1"/>
                </a:solidFill>
              </a:rPr>
              <a:t> iazuri biologice). Nămolul format în procesul epurării, după o stabilizare preventivă, se evacuează pe platformele de nămol. Apele uzate epurate </a:t>
            </a:r>
            <a:r>
              <a:rPr lang="ro-RO" sz="1600" dirty="0" err="1">
                <a:solidFill>
                  <a:schemeClr val="tx1"/>
                </a:solidFill>
              </a:rPr>
              <a:t>şi</a:t>
            </a:r>
            <a:r>
              <a:rPr lang="ro-RO" sz="1600" dirty="0">
                <a:solidFill>
                  <a:schemeClr val="tx1"/>
                </a:solidFill>
              </a:rPr>
              <a:t> dezinfectate sunt deversate în r. Recea.</a:t>
            </a:r>
          </a:p>
          <a:p>
            <a:pPr marL="0">
              <a:spcBef>
                <a:spcPts val="0"/>
              </a:spcBef>
              <a:spcAft>
                <a:spcPts val="0"/>
              </a:spcAft>
            </a:pPr>
            <a:r>
              <a:rPr lang="ro-RO" sz="1600" b="1" dirty="0" err="1">
                <a:solidFill>
                  <a:schemeClr val="tx1"/>
                </a:solidFill>
              </a:rPr>
              <a:t>Staţia</a:t>
            </a:r>
            <a:r>
              <a:rPr lang="ro-RO" sz="1600" b="1" dirty="0">
                <a:solidFill>
                  <a:schemeClr val="tx1"/>
                </a:solidFill>
              </a:rPr>
              <a:t> de epurare </a:t>
            </a:r>
            <a:r>
              <a:rPr lang="ro-RO" sz="1600" b="1" dirty="0" err="1">
                <a:solidFill>
                  <a:schemeClr val="tx1"/>
                </a:solidFill>
              </a:rPr>
              <a:t>Coloniţa</a:t>
            </a:r>
            <a:r>
              <a:rPr lang="ro-RO" sz="1600" dirty="0">
                <a:solidFill>
                  <a:schemeClr val="tx1"/>
                </a:solidFill>
              </a:rPr>
              <a:t> a fost construită </a:t>
            </a:r>
            <a:r>
              <a:rPr lang="ro-RO" sz="1600" dirty="0" err="1">
                <a:solidFill>
                  <a:schemeClr val="tx1"/>
                </a:solidFill>
              </a:rPr>
              <a:t>şi</a:t>
            </a:r>
            <a:r>
              <a:rPr lang="ro-RO" sz="1600" dirty="0">
                <a:solidFill>
                  <a:schemeClr val="tx1"/>
                </a:solidFill>
              </a:rPr>
              <a:t> dată în exploatare în anul 1983, capacitatea de proiect fiind de 400 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en-US" sz="1600" dirty="0" err="1">
                <a:solidFill>
                  <a:schemeClr val="tx1"/>
                </a:solidFill>
              </a:rPr>
              <a:t>efectiv</a:t>
            </a:r>
            <a:r>
              <a:rPr lang="en-US" sz="1600" dirty="0">
                <a:solidFill>
                  <a:schemeClr val="tx1"/>
                </a:solidFill>
              </a:rPr>
              <a:t> 2018 – 0,350 </a:t>
            </a:r>
            <a:r>
              <a:rPr lang="ro-RO" sz="1600" dirty="0">
                <a:solidFill>
                  <a:schemeClr val="tx1"/>
                </a:solidFill>
              </a:rPr>
              <a:t>m</a:t>
            </a:r>
            <a:r>
              <a:rPr lang="ro-RO" sz="1600" baseline="30000" dirty="0">
                <a:solidFill>
                  <a:schemeClr val="tx1"/>
                </a:solidFill>
              </a:rPr>
              <a:t>3</a:t>
            </a:r>
            <a:r>
              <a:rPr lang="ro-RO" sz="1600" dirty="0">
                <a:solidFill>
                  <a:schemeClr val="tx1"/>
                </a:solidFill>
              </a:rPr>
              <a:t>/zi. Epurarea apelor uzate se efectuează în 2 etape: epurarea mecanică (grătare </a:t>
            </a:r>
            <a:r>
              <a:rPr lang="ro-RO" sz="1600" dirty="0" err="1">
                <a:solidFill>
                  <a:schemeClr val="tx1"/>
                </a:solidFill>
              </a:rPr>
              <a:t>şi</a:t>
            </a:r>
            <a:r>
              <a:rPr lang="ro-RO" sz="1600" dirty="0">
                <a:solidFill>
                  <a:schemeClr val="tx1"/>
                </a:solidFill>
              </a:rPr>
              <a:t> deznisipatoare) </a:t>
            </a:r>
            <a:r>
              <a:rPr lang="ro-RO" sz="1600" dirty="0" err="1">
                <a:solidFill>
                  <a:schemeClr val="tx1"/>
                </a:solidFill>
              </a:rPr>
              <a:t>şi</a:t>
            </a:r>
            <a:r>
              <a:rPr lang="ro-RO" sz="1600" dirty="0">
                <a:solidFill>
                  <a:schemeClr val="tx1"/>
                </a:solidFill>
              </a:rPr>
              <a:t> epurarea biologică (bazine de aerare cu nămol activ, decantoare secundare radiale </a:t>
            </a:r>
            <a:r>
              <a:rPr lang="ro-RO" sz="1600" dirty="0" err="1">
                <a:solidFill>
                  <a:schemeClr val="tx1"/>
                </a:solidFill>
              </a:rPr>
              <a:t>şi</a:t>
            </a:r>
            <a:r>
              <a:rPr lang="ro-RO" sz="1600" dirty="0">
                <a:solidFill>
                  <a:schemeClr val="tx1"/>
                </a:solidFill>
              </a:rPr>
              <a:t> iazuri biologice). Nămolul se evacuează pe platformele de nămol. Apele uzate epurate </a:t>
            </a:r>
            <a:r>
              <a:rPr lang="ro-RO" sz="1600" dirty="0" err="1">
                <a:solidFill>
                  <a:schemeClr val="tx1"/>
                </a:solidFill>
              </a:rPr>
              <a:t>şi</a:t>
            </a:r>
            <a:r>
              <a:rPr lang="ro-RO" sz="1600" dirty="0">
                <a:solidFill>
                  <a:schemeClr val="tx1"/>
                </a:solidFill>
              </a:rPr>
              <a:t> dezinfectate sunt deversate în râulețul fără nume.</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333193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marL="0">
              <a:spcBef>
                <a:spcPts val="0"/>
              </a:spcBef>
              <a:spcAft>
                <a:spcPts val="0"/>
              </a:spcAft>
            </a:pPr>
            <a:r>
              <a:rPr lang="ro-RO" sz="1600" b="1" dirty="0" err="1">
                <a:solidFill>
                  <a:schemeClr val="tx1"/>
                </a:solidFill>
              </a:rPr>
              <a:t>Staţia</a:t>
            </a:r>
            <a:r>
              <a:rPr lang="ro-RO" sz="1600" b="1" dirty="0">
                <a:solidFill>
                  <a:schemeClr val="tx1"/>
                </a:solidFill>
              </a:rPr>
              <a:t> de epurare </a:t>
            </a:r>
            <a:r>
              <a:rPr lang="ro-RO" sz="1600" b="1" dirty="0" err="1">
                <a:solidFill>
                  <a:schemeClr val="tx1"/>
                </a:solidFill>
              </a:rPr>
              <a:t>Goianul</a:t>
            </a:r>
            <a:r>
              <a:rPr lang="ro-RO" sz="1600" b="1" dirty="0">
                <a:solidFill>
                  <a:schemeClr val="tx1"/>
                </a:solidFill>
              </a:rPr>
              <a:t> Nou</a:t>
            </a:r>
            <a:r>
              <a:rPr lang="ro-RO" sz="1600" dirty="0">
                <a:solidFill>
                  <a:schemeClr val="tx1"/>
                </a:solidFill>
              </a:rPr>
              <a:t> a fost proiectată </a:t>
            </a:r>
            <a:r>
              <a:rPr lang="ro-RO" sz="1600" dirty="0" err="1">
                <a:solidFill>
                  <a:schemeClr val="tx1"/>
                </a:solidFill>
              </a:rPr>
              <a:t>şi</a:t>
            </a:r>
            <a:r>
              <a:rPr lang="ro-RO" sz="1600" dirty="0">
                <a:solidFill>
                  <a:schemeClr val="tx1"/>
                </a:solidFill>
              </a:rPr>
              <a:t> construită în anul 2008, capacitatea de proiect fiind de 31,5 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en-US" sz="1600" dirty="0" err="1">
                <a:solidFill>
                  <a:schemeClr val="tx1"/>
                </a:solidFill>
              </a:rPr>
              <a:t>efectiv</a:t>
            </a:r>
            <a:r>
              <a:rPr lang="en-US" sz="1600" dirty="0">
                <a:solidFill>
                  <a:schemeClr val="tx1"/>
                </a:solidFill>
              </a:rPr>
              <a:t> 2018 – 69,0 </a:t>
            </a:r>
            <a:r>
              <a:rPr lang="ro-RO" sz="1600" dirty="0">
                <a:solidFill>
                  <a:schemeClr val="tx1"/>
                </a:solidFill>
              </a:rPr>
              <a:t>m</a:t>
            </a:r>
            <a:r>
              <a:rPr lang="ro-RO" sz="1600" baseline="30000" dirty="0">
                <a:solidFill>
                  <a:schemeClr val="tx1"/>
                </a:solidFill>
              </a:rPr>
              <a:t>3</a:t>
            </a:r>
            <a:r>
              <a:rPr lang="ro-RO" sz="1600" dirty="0">
                <a:solidFill>
                  <a:schemeClr val="tx1"/>
                </a:solidFill>
              </a:rPr>
              <a:t>/zi. Stația de epurare este construită din beton armat integru, toate instalațiile sunt acoperite, este de tip MONOBLOK-T </a:t>
            </a:r>
            <a:r>
              <a:rPr lang="ro-RO" sz="1600" dirty="0" err="1">
                <a:solidFill>
                  <a:schemeClr val="tx1"/>
                </a:solidFill>
              </a:rPr>
              <a:t>şi</a:t>
            </a:r>
            <a:r>
              <a:rPr lang="ro-RO" sz="1600" dirty="0">
                <a:solidFill>
                  <a:schemeClr val="tx1"/>
                </a:solidFill>
              </a:rPr>
              <a:t> funcționează pe principiul epurării cu ajutorul nămolului activ. Nămolul periodic se pompează </a:t>
            </a:r>
            <a:r>
              <a:rPr lang="ro-RO" sz="1600" dirty="0" err="1">
                <a:solidFill>
                  <a:schemeClr val="tx1"/>
                </a:solidFill>
              </a:rPr>
              <a:t>şi</a:t>
            </a:r>
            <a:r>
              <a:rPr lang="ro-RO" sz="1600" dirty="0">
                <a:solidFill>
                  <a:schemeClr val="tx1"/>
                </a:solidFill>
              </a:rPr>
              <a:t> se evacuează pe platformele de nămol a SE Chișinău. Apele uzate epurate </a:t>
            </a:r>
            <a:r>
              <a:rPr lang="ro-RO" sz="1600" dirty="0" err="1">
                <a:solidFill>
                  <a:schemeClr val="tx1"/>
                </a:solidFill>
              </a:rPr>
              <a:t>şi</a:t>
            </a:r>
            <a:r>
              <a:rPr lang="ro-RO" sz="1600" dirty="0">
                <a:solidFill>
                  <a:schemeClr val="tx1"/>
                </a:solidFill>
              </a:rPr>
              <a:t> dezinfectate sunt deversate în râulețul fără nume.</a:t>
            </a:r>
          </a:p>
          <a:p>
            <a:pPr marL="0">
              <a:spcBef>
                <a:spcPts val="0"/>
              </a:spcBef>
              <a:spcAft>
                <a:spcPts val="0"/>
              </a:spcAft>
            </a:pPr>
            <a:r>
              <a:rPr lang="ro-RO" sz="1600" b="1" dirty="0" err="1">
                <a:solidFill>
                  <a:schemeClr val="tx1"/>
                </a:solidFill>
              </a:rPr>
              <a:t>Staţia</a:t>
            </a:r>
            <a:r>
              <a:rPr lang="ro-RO" sz="1600" b="1" dirty="0">
                <a:solidFill>
                  <a:schemeClr val="tx1"/>
                </a:solidFill>
              </a:rPr>
              <a:t> de epurare </a:t>
            </a:r>
            <a:r>
              <a:rPr lang="ro-RO" sz="1600" b="1" dirty="0" err="1">
                <a:solidFill>
                  <a:schemeClr val="tx1"/>
                </a:solidFill>
              </a:rPr>
              <a:t>Cruzeşti</a:t>
            </a:r>
            <a:r>
              <a:rPr lang="ro-RO" sz="1600" b="1" dirty="0">
                <a:solidFill>
                  <a:schemeClr val="tx1"/>
                </a:solidFill>
              </a:rPr>
              <a:t> </a:t>
            </a:r>
            <a:r>
              <a:rPr lang="ro-RO" sz="1600" dirty="0">
                <a:solidFill>
                  <a:schemeClr val="tx1"/>
                </a:solidFill>
              </a:rPr>
              <a:t>a fost</a:t>
            </a:r>
            <a:r>
              <a:rPr lang="ro-RO" sz="1600" b="1" dirty="0">
                <a:solidFill>
                  <a:schemeClr val="tx1"/>
                </a:solidFill>
              </a:rPr>
              <a:t> </a:t>
            </a:r>
            <a:r>
              <a:rPr lang="ro-RO" sz="1600" dirty="0">
                <a:solidFill>
                  <a:schemeClr val="tx1"/>
                </a:solidFill>
              </a:rPr>
              <a:t>construită în perioada anilor 2011-2015, capacitatea de proiect fiind de 45,0 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en-US" sz="1600" dirty="0" err="1">
                <a:solidFill>
                  <a:schemeClr val="tx1"/>
                </a:solidFill>
              </a:rPr>
              <a:t>efectiv</a:t>
            </a:r>
            <a:r>
              <a:rPr lang="en-US" sz="1600" dirty="0">
                <a:solidFill>
                  <a:schemeClr val="tx1"/>
                </a:solidFill>
              </a:rPr>
              <a:t> 100,0 </a:t>
            </a:r>
            <a:r>
              <a:rPr lang="ro-RO" sz="1600" dirty="0">
                <a:solidFill>
                  <a:schemeClr val="tx1"/>
                </a:solidFill>
              </a:rPr>
              <a:t>m</a:t>
            </a:r>
            <a:r>
              <a:rPr lang="ro-RO" sz="1600" baseline="30000" dirty="0">
                <a:solidFill>
                  <a:schemeClr val="tx1"/>
                </a:solidFill>
              </a:rPr>
              <a:t>3</a:t>
            </a:r>
            <a:r>
              <a:rPr lang="ro-RO" sz="1600" dirty="0">
                <a:solidFill>
                  <a:schemeClr val="tx1"/>
                </a:solidFill>
              </a:rPr>
              <a:t>/zi</a:t>
            </a:r>
            <a:r>
              <a:rPr lang="en-US" sz="1600" dirty="0">
                <a:solidFill>
                  <a:schemeClr val="tx1"/>
                </a:solidFill>
              </a:rPr>
              <a:t> </a:t>
            </a:r>
            <a:r>
              <a:rPr lang="ro-RO" sz="1600" dirty="0">
                <a:solidFill>
                  <a:schemeClr val="tx1"/>
                </a:solidFill>
              </a:rPr>
              <a:t>. Stația de epurare este construită din beton armat integru, toate instalațiile sunt acoperite, este de tip Topaz – 150 </a:t>
            </a:r>
            <a:r>
              <a:rPr lang="ro-RO" sz="1600" dirty="0" err="1">
                <a:solidFill>
                  <a:schemeClr val="tx1"/>
                </a:solidFill>
              </a:rPr>
              <a:t>şi</a:t>
            </a:r>
            <a:r>
              <a:rPr lang="ro-RO" sz="1600" dirty="0">
                <a:solidFill>
                  <a:schemeClr val="tx1"/>
                </a:solidFill>
              </a:rPr>
              <a:t> funcționează pe principiul epurării cu ajutorul nămolului activ. Nămolul, periodic se pompează </a:t>
            </a:r>
            <a:r>
              <a:rPr lang="ro-RO" sz="1600" dirty="0" err="1">
                <a:solidFill>
                  <a:schemeClr val="tx1"/>
                </a:solidFill>
              </a:rPr>
              <a:t>şi</a:t>
            </a:r>
            <a:r>
              <a:rPr lang="ro-RO" sz="1600" dirty="0">
                <a:solidFill>
                  <a:schemeClr val="tx1"/>
                </a:solidFill>
              </a:rPr>
              <a:t> se evacuează la SE a mun. </a:t>
            </a:r>
            <a:r>
              <a:rPr lang="ro-RO" sz="1600" dirty="0" err="1">
                <a:solidFill>
                  <a:schemeClr val="tx1"/>
                </a:solidFill>
              </a:rPr>
              <a:t>Chişinău</a:t>
            </a:r>
            <a:r>
              <a:rPr lang="ro-RO" sz="1600" dirty="0">
                <a:solidFill>
                  <a:schemeClr val="tx1"/>
                </a:solidFill>
              </a:rPr>
              <a:t>. Apele uzate epurate </a:t>
            </a:r>
            <a:r>
              <a:rPr lang="ro-RO" sz="1600" dirty="0" err="1">
                <a:solidFill>
                  <a:schemeClr val="tx1"/>
                </a:solidFill>
              </a:rPr>
              <a:t>şi</a:t>
            </a:r>
            <a:r>
              <a:rPr lang="ro-RO" sz="1600" dirty="0">
                <a:solidFill>
                  <a:schemeClr val="tx1"/>
                </a:solidFill>
              </a:rPr>
              <a:t> dezinfectate sunt deversate în râulețul fără nume.</a:t>
            </a:r>
          </a:p>
          <a:p>
            <a:pPr marL="0">
              <a:spcBef>
                <a:spcPts val="0"/>
              </a:spcBef>
              <a:spcAft>
                <a:spcPts val="0"/>
              </a:spcAft>
            </a:pPr>
            <a:r>
              <a:rPr lang="ro-RO" sz="1600" b="1" dirty="0" err="1">
                <a:solidFill>
                  <a:schemeClr val="tx1"/>
                </a:solidFill>
              </a:rPr>
              <a:t>Staţia</a:t>
            </a:r>
            <a:r>
              <a:rPr lang="ro-RO" sz="1600" b="1" dirty="0">
                <a:solidFill>
                  <a:schemeClr val="tx1"/>
                </a:solidFill>
              </a:rPr>
              <a:t> de epurare </a:t>
            </a:r>
            <a:r>
              <a:rPr lang="ro-RO" sz="1600" b="1" dirty="0" err="1">
                <a:solidFill>
                  <a:schemeClr val="tx1"/>
                </a:solidFill>
              </a:rPr>
              <a:t>Budeşti</a:t>
            </a:r>
            <a:r>
              <a:rPr lang="ro-RO" sz="1600" b="1" dirty="0">
                <a:solidFill>
                  <a:schemeClr val="tx1"/>
                </a:solidFill>
              </a:rPr>
              <a:t> </a:t>
            </a:r>
            <a:r>
              <a:rPr lang="ro-RO" sz="1600" dirty="0">
                <a:solidFill>
                  <a:schemeClr val="tx1"/>
                </a:solidFill>
              </a:rPr>
              <a:t>a fost</a:t>
            </a:r>
            <a:r>
              <a:rPr lang="ro-RO" sz="1600" b="1" dirty="0">
                <a:solidFill>
                  <a:schemeClr val="tx1"/>
                </a:solidFill>
              </a:rPr>
              <a:t> </a:t>
            </a:r>
            <a:r>
              <a:rPr lang="ro-RO" sz="1600" dirty="0">
                <a:solidFill>
                  <a:schemeClr val="tx1"/>
                </a:solidFill>
              </a:rPr>
              <a:t>construită în perioada anilor 2016-2017, capacitatea de proiect fiind de 98,0 m</a:t>
            </a:r>
            <a:r>
              <a:rPr lang="ro-RO" sz="1600" baseline="30000" dirty="0">
                <a:solidFill>
                  <a:schemeClr val="tx1"/>
                </a:solidFill>
              </a:rPr>
              <a:t>3</a:t>
            </a:r>
            <a:r>
              <a:rPr lang="ro-RO" sz="1600" dirty="0">
                <a:solidFill>
                  <a:schemeClr val="tx1"/>
                </a:solidFill>
              </a:rPr>
              <a:t>/zi</a:t>
            </a:r>
            <a:r>
              <a:rPr lang="en-US" sz="1600" dirty="0">
                <a:solidFill>
                  <a:schemeClr val="tx1"/>
                </a:solidFill>
              </a:rPr>
              <a:t>, 71,0 </a:t>
            </a:r>
            <a:r>
              <a:rPr lang="ro-RO" sz="1600" dirty="0">
                <a:solidFill>
                  <a:schemeClr val="tx1"/>
                </a:solidFill>
              </a:rPr>
              <a:t>m</a:t>
            </a:r>
            <a:r>
              <a:rPr lang="ro-RO" sz="1600" baseline="30000" dirty="0">
                <a:solidFill>
                  <a:schemeClr val="tx1"/>
                </a:solidFill>
              </a:rPr>
              <a:t>3</a:t>
            </a:r>
            <a:r>
              <a:rPr lang="ro-RO" sz="1600" dirty="0">
                <a:solidFill>
                  <a:schemeClr val="tx1"/>
                </a:solidFill>
              </a:rPr>
              <a:t>/zi. Stația de epurare este construită din beton armat integru, toate instalațiile sunt acoperite, este de tip Topaz – 2X300S </a:t>
            </a:r>
            <a:r>
              <a:rPr lang="ro-RO" sz="1600" dirty="0" err="1">
                <a:solidFill>
                  <a:schemeClr val="tx1"/>
                </a:solidFill>
              </a:rPr>
              <a:t>şi</a:t>
            </a:r>
            <a:r>
              <a:rPr lang="ro-RO" sz="1600" dirty="0">
                <a:solidFill>
                  <a:schemeClr val="tx1"/>
                </a:solidFill>
              </a:rPr>
              <a:t> funcționează pe principiul epurării cu ajutorul nămolului activ. Nămolul, periodic se pompează </a:t>
            </a:r>
            <a:r>
              <a:rPr lang="ro-RO" sz="1600" dirty="0" err="1">
                <a:solidFill>
                  <a:schemeClr val="tx1"/>
                </a:solidFill>
              </a:rPr>
              <a:t>şi</a:t>
            </a:r>
            <a:r>
              <a:rPr lang="ro-RO" sz="1600" dirty="0">
                <a:solidFill>
                  <a:schemeClr val="tx1"/>
                </a:solidFill>
              </a:rPr>
              <a:t> se evacuează la SE a mun. </a:t>
            </a:r>
            <a:r>
              <a:rPr lang="ro-RO" sz="1600" dirty="0" err="1">
                <a:solidFill>
                  <a:schemeClr val="tx1"/>
                </a:solidFill>
              </a:rPr>
              <a:t>Chişinău</a:t>
            </a:r>
            <a:r>
              <a:rPr lang="ro-RO" sz="1600" dirty="0">
                <a:solidFill>
                  <a:schemeClr val="tx1"/>
                </a:solidFill>
              </a:rPr>
              <a:t>. Apele uzate epurate </a:t>
            </a:r>
            <a:r>
              <a:rPr lang="ro-RO" sz="1600" dirty="0" err="1">
                <a:solidFill>
                  <a:schemeClr val="tx1"/>
                </a:solidFill>
              </a:rPr>
              <a:t>şi</a:t>
            </a:r>
            <a:r>
              <a:rPr lang="ro-RO" sz="1600" dirty="0">
                <a:solidFill>
                  <a:schemeClr val="tx1"/>
                </a:solidFill>
              </a:rPr>
              <a:t> dezinfectate sunt deversate în râulețul fără nume.</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516440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14" name="Содержимое 13"/>
          <p:cNvSpPr>
            <a:spLocks noGrp="1"/>
          </p:cNvSpPr>
          <p:nvPr>
            <p:ph idx="1"/>
          </p:nvPr>
        </p:nvSpPr>
        <p:spPr>
          <a:xfrm>
            <a:off x="213756" y="1567543"/>
            <a:ext cx="8657112" cy="4940135"/>
          </a:xfrm>
        </p:spPr>
        <p:txBody>
          <a:bodyPr/>
          <a:lstStyle/>
          <a:p>
            <a:pPr>
              <a:buNone/>
            </a:pPr>
            <a:r>
              <a:rPr lang="en-US" dirty="0">
                <a:solidFill>
                  <a:schemeClr val="tx1"/>
                </a:solidFill>
              </a:rPr>
              <a:t>      </a:t>
            </a:r>
            <a:r>
              <a:rPr lang="ro-RO" dirty="0">
                <a:solidFill>
                  <a:schemeClr val="tx1"/>
                </a:solidFill>
              </a:rPr>
              <a:t>Controlul calității apelor uzate la intrare în </a:t>
            </a:r>
            <a:r>
              <a:rPr lang="ro-RO" dirty="0" err="1">
                <a:solidFill>
                  <a:schemeClr val="tx1"/>
                </a:solidFill>
              </a:rPr>
              <a:t>staţiile</a:t>
            </a:r>
            <a:r>
              <a:rPr lang="ro-RO" dirty="0">
                <a:solidFill>
                  <a:schemeClr val="tx1"/>
                </a:solidFill>
              </a:rPr>
              <a:t> de epurare, a apelor uzate epurate la deversare în emisare, precum </a:t>
            </a:r>
            <a:r>
              <a:rPr lang="ro-RO" dirty="0" err="1">
                <a:solidFill>
                  <a:schemeClr val="tx1"/>
                </a:solidFill>
              </a:rPr>
              <a:t>şi</a:t>
            </a:r>
            <a:r>
              <a:rPr lang="ro-RO" dirty="0">
                <a:solidFill>
                  <a:schemeClr val="tx1"/>
                </a:solidFill>
              </a:rPr>
              <a:t> calitatea apelor în emisare se realizează prin intermediul Laboratoarelor acreditate din gestiunea întreprinderii, acreditate în conformitate cu prevederile Standardului </a:t>
            </a:r>
            <a:r>
              <a:rPr lang="ro-RO" dirty="0" err="1">
                <a:solidFill>
                  <a:schemeClr val="tx1"/>
                </a:solidFill>
              </a:rPr>
              <a:t>Internaţional</a:t>
            </a:r>
            <a:r>
              <a:rPr lang="ro-RO" dirty="0">
                <a:solidFill>
                  <a:schemeClr val="tx1"/>
                </a:solidFill>
              </a:rPr>
              <a:t> SM SR ISO/CEL 17025. </a:t>
            </a:r>
          </a:p>
          <a:p>
            <a:pPr>
              <a:buNone/>
            </a:pPr>
            <a:endParaRPr lang="ru-RU" dirty="0">
              <a:solidFill>
                <a:srgbClr val="FF000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701600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03/07/2019</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12"/>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03/07/2019</a:t>
            </a:fld>
            <a:endParaRPr lang="en-GB" noProof="0" dirty="0"/>
          </a:p>
        </p:txBody>
      </p:sp>
      <p:sp>
        <p:nvSpPr>
          <p:cNvPr id="7" name="Titel 15"/>
          <p:cNvSpPr>
            <a:spLocks noGrp="1"/>
          </p:cNvSpPr>
          <p:nvPr>
            <p:ph type="title"/>
          </p:nvPr>
        </p:nvSpPr>
        <p:spPr>
          <a:xfrm>
            <a:off x="148741" y="1532624"/>
            <a:ext cx="8839199" cy="5048378"/>
          </a:xfrm>
        </p:spPr>
        <p:txBody>
          <a:bodyPr/>
          <a:lstStyle/>
          <a:p>
            <a:r>
              <a:rPr lang="en-US" sz="1600" b="1" dirty="0">
                <a:solidFill>
                  <a:schemeClr val="tx1"/>
                </a:solidFill>
              </a:rPr>
              <a:t>CAPITOLUL III</a:t>
            </a:r>
            <a:br>
              <a:rPr lang="en-US" sz="1600" b="1" dirty="0">
                <a:solidFill>
                  <a:schemeClr val="tx1"/>
                </a:solidFill>
              </a:rPr>
            </a:br>
            <a:r>
              <a:rPr lang="en-US" sz="1600" b="1" dirty="0">
                <a:solidFill>
                  <a:schemeClr val="tx1"/>
                </a:solidFill>
              </a:rPr>
              <a:t>MONITORIZAREA ŞI EVIDENŢA SISTEMATICĂ </a:t>
            </a:r>
            <a:br>
              <a:rPr lang="en-US" sz="1600" b="1" dirty="0">
                <a:solidFill>
                  <a:schemeClr val="tx1"/>
                </a:solidFill>
              </a:rPr>
            </a:br>
            <a:r>
              <a:rPr lang="en-US" sz="1600" b="1" dirty="0">
                <a:solidFill>
                  <a:schemeClr val="tx1"/>
                </a:solidFill>
              </a:rPr>
              <a:t>A STĂRII APELOR SUBTERANE</a:t>
            </a:r>
            <a:br>
              <a:rPr lang="en-US" sz="1600" b="1" dirty="0">
                <a:solidFill>
                  <a:schemeClr val="tx1"/>
                </a:solidFill>
              </a:rPr>
            </a:br>
            <a:r>
              <a:rPr lang="en-US" sz="1600" b="1" dirty="0" err="1">
                <a:solidFill>
                  <a:schemeClr val="tx1"/>
                </a:solidFill>
              </a:rPr>
              <a:t>Secţiunea</a:t>
            </a:r>
            <a:r>
              <a:rPr lang="en-US" sz="1600" b="1" dirty="0">
                <a:solidFill>
                  <a:schemeClr val="tx1"/>
                </a:solidFill>
              </a:rPr>
              <a:t> 1</a:t>
            </a:r>
            <a:br>
              <a:rPr lang="en-US" sz="1600" b="1" dirty="0">
                <a:solidFill>
                  <a:schemeClr val="tx1"/>
                </a:solidFill>
              </a:rPr>
            </a:br>
            <a:r>
              <a:rPr lang="en-US" sz="1600" b="1" dirty="0" err="1">
                <a:solidFill>
                  <a:schemeClr val="tx1"/>
                </a:solidFill>
              </a:rPr>
              <a:t>Scopul</a:t>
            </a:r>
            <a:r>
              <a:rPr lang="en-US" sz="1600" b="1" dirty="0">
                <a:solidFill>
                  <a:schemeClr val="tx1"/>
                </a:solidFill>
              </a:rPr>
              <a:t> </a:t>
            </a:r>
            <a:r>
              <a:rPr lang="en-US" sz="1600" b="1" dirty="0" err="1">
                <a:solidFill>
                  <a:schemeClr val="tx1"/>
                </a:solidFill>
              </a:rPr>
              <a:t>şi</a:t>
            </a:r>
            <a:r>
              <a:rPr lang="en-US" sz="1600" b="1" dirty="0">
                <a:solidFill>
                  <a:schemeClr val="tx1"/>
                </a:solidFill>
              </a:rPr>
              <a:t> </a:t>
            </a:r>
            <a:r>
              <a:rPr lang="en-US" sz="1600" b="1" dirty="0" err="1">
                <a:solidFill>
                  <a:schemeClr val="tx1"/>
                </a:solidFill>
              </a:rPr>
              <a:t>obiectivele</a:t>
            </a:r>
            <a:r>
              <a:rPr lang="en-US" sz="1600" b="1" dirty="0">
                <a:solidFill>
                  <a:schemeClr val="tx1"/>
                </a:solidFill>
              </a:rPr>
              <a:t> </a:t>
            </a:r>
            <a:r>
              <a:rPr lang="en-US" sz="1600" b="1" dirty="0" err="1">
                <a:solidFill>
                  <a:schemeClr val="tx1"/>
                </a:solidFill>
              </a:rPr>
              <a:t>monitorizării</a:t>
            </a:r>
            <a:r>
              <a:rPr lang="en-US" sz="1600" b="1" dirty="0">
                <a:solidFill>
                  <a:schemeClr val="tx1"/>
                </a:solidFill>
              </a:rPr>
              <a:t> </a:t>
            </a:r>
            <a:r>
              <a:rPr lang="en-US" sz="1600" b="1" dirty="0" err="1">
                <a:solidFill>
                  <a:schemeClr val="tx1"/>
                </a:solidFill>
              </a:rPr>
              <a:t>apelor</a:t>
            </a:r>
            <a:r>
              <a:rPr lang="en-US" sz="1600" b="1" dirty="0">
                <a:solidFill>
                  <a:schemeClr val="tx1"/>
                </a:solidFill>
              </a:rPr>
              <a:t> </a:t>
            </a:r>
            <a:r>
              <a:rPr lang="en-US" sz="1600" b="1" dirty="0" err="1">
                <a:solidFill>
                  <a:schemeClr val="tx1"/>
                </a:solidFill>
              </a:rPr>
              <a:t>subterane</a:t>
            </a:r>
            <a:r>
              <a:rPr lang="ro-RO" sz="1600" b="1" dirty="0">
                <a:solidFill>
                  <a:schemeClr val="tx1"/>
                </a:solidFill>
              </a:rPr>
              <a:t/>
            </a:r>
            <a:br>
              <a:rPr lang="ro-RO" sz="1600" b="1" dirty="0">
                <a:solidFill>
                  <a:schemeClr val="tx1"/>
                </a:solidFill>
              </a:rPr>
            </a:br>
            <a:r>
              <a:rPr lang="en-US" sz="1600" dirty="0">
                <a:solidFill>
                  <a:schemeClr val="tx1"/>
                </a:solidFill>
              </a:rPr>
              <a:t>27. </a:t>
            </a:r>
            <a:r>
              <a:rPr lang="en-US" sz="1600" dirty="0" err="1">
                <a:solidFill>
                  <a:schemeClr val="tx1"/>
                </a:solidFill>
              </a:rPr>
              <a:t>Calitatea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cantitatea</a:t>
            </a:r>
            <a:r>
              <a:rPr lang="en-US" sz="1600" dirty="0">
                <a:solidFill>
                  <a:schemeClr val="tx1"/>
                </a:solidFill>
              </a:rPr>
              <a:t>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este</a:t>
            </a:r>
            <a:r>
              <a:rPr lang="en-US" sz="1600" dirty="0">
                <a:solidFill>
                  <a:schemeClr val="tx1"/>
                </a:solidFill>
              </a:rPr>
              <a:t> </a:t>
            </a:r>
            <a:r>
              <a:rPr lang="en-US" sz="1600" dirty="0" err="1">
                <a:solidFill>
                  <a:schemeClr val="tx1"/>
                </a:solidFill>
              </a:rPr>
              <a:t>monitorizată</a:t>
            </a:r>
            <a:r>
              <a:rPr lang="en-US" sz="1600" dirty="0">
                <a:solidFill>
                  <a:schemeClr val="tx1"/>
                </a:solidFill>
              </a:rPr>
              <a:t> </a:t>
            </a:r>
            <a:r>
              <a:rPr lang="en-US" sz="1600" dirty="0" err="1">
                <a:solidFill>
                  <a:schemeClr val="tx1"/>
                </a:solidFill>
              </a:rPr>
              <a:t>sistematic</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Agenţia</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Geologie</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Resurse</a:t>
            </a:r>
            <a:r>
              <a:rPr lang="en-US" sz="1600" dirty="0">
                <a:solidFill>
                  <a:schemeClr val="tx1"/>
                </a:solidFill>
              </a:rPr>
              <a:t> </a:t>
            </a:r>
            <a:r>
              <a:rPr lang="en-US" sz="1600" dirty="0" err="1">
                <a:solidFill>
                  <a:schemeClr val="tx1"/>
                </a:solidFill>
              </a:rPr>
              <a:t>Minerale</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intermediul</a:t>
            </a:r>
            <a:r>
              <a:rPr lang="en-US" sz="1600" dirty="0">
                <a:solidFill>
                  <a:schemeClr val="tx1"/>
                </a:solidFill>
              </a:rPr>
              <a:t> </a:t>
            </a:r>
            <a:r>
              <a:rPr lang="en-US" sz="1600" dirty="0" err="1">
                <a:solidFill>
                  <a:schemeClr val="tx1"/>
                </a:solidFill>
              </a:rPr>
              <a:t>sondelor</a:t>
            </a:r>
            <a:r>
              <a:rPr lang="en-US" sz="1600" dirty="0">
                <a:solidFill>
                  <a:schemeClr val="tx1"/>
                </a:solidFill>
              </a:rPr>
              <a:t> de </a:t>
            </a:r>
            <a:r>
              <a:rPr lang="en-US" sz="1600" dirty="0" err="1">
                <a:solidFill>
                  <a:schemeClr val="tx1"/>
                </a:solidFill>
              </a:rPr>
              <a:t>monitorizare</a:t>
            </a:r>
            <a:r>
              <a:rPr lang="en-US" sz="1600" dirty="0">
                <a:solidFill>
                  <a:schemeClr val="tx1"/>
                </a:solidFill>
              </a:rPr>
              <a:t> </a:t>
            </a:r>
            <a:r>
              <a:rPr lang="en-US" sz="1600" dirty="0" err="1">
                <a:solidFill>
                  <a:schemeClr val="tx1"/>
                </a:solidFill>
              </a:rPr>
              <a:t>amplasate</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teritoriul</a:t>
            </a:r>
            <a:r>
              <a:rPr lang="en-US" sz="1600" dirty="0">
                <a:solidFill>
                  <a:schemeClr val="tx1"/>
                </a:solidFill>
              </a:rPr>
              <a:t> </a:t>
            </a:r>
            <a:r>
              <a:rPr lang="en-US" sz="1600" dirty="0" err="1">
                <a:solidFill>
                  <a:schemeClr val="tx1"/>
                </a:solidFill>
              </a:rPr>
              <a:t>Republicii</a:t>
            </a:r>
            <a:r>
              <a:rPr lang="en-US" sz="1600" dirty="0">
                <a:solidFill>
                  <a:schemeClr val="tx1"/>
                </a:solidFill>
              </a:rPr>
              <a:t> Moldova. </a:t>
            </a:r>
            <a:r>
              <a:rPr lang="ro-RO" sz="1600" dirty="0">
                <a:solidFill>
                  <a:schemeClr val="tx1"/>
                </a:solidFill>
              </a:rPr>
              <a:t/>
            </a:r>
            <a:br>
              <a:rPr lang="ro-RO" sz="1600" dirty="0">
                <a:solidFill>
                  <a:schemeClr val="tx1"/>
                </a:solidFill>
              </a:rPr>
            </a:br>
            <a:r>
              <a:rPr lang="en-US" sz="1600" dirty="0">
                <a:solidFill>
                  <a:schemeClr val="tx1"/>
                </a:solidFill>
              </a:rPr>
              <a:t> 29. </a:t>
            </a:r>
            <a:r>
              <a:rPr lang="en-US" sz="1600" dirty="0" err="1">
                <a:solidFill>
                  <a:schemeClr val="tx1"/>
                </a:solidFill>
              </a:rPr>
              <a:t>Activitatea</a:t>
            </a:r>
            <a:r>
              <a:rPr lang="en-US" sz="1600" dirty="0">
                <a:solidFill>
                  <a:schemeClr val="tx1"/>
                </a:solidFill>
              </a:rPr>
              <a:t> de </a:t>
            </a:r>
            <a:r>
              <a:rPr lang="en-US" sz="1600" dirty="0" err="1">
                <a:solidFill>
                  <a:schemeClr val="tx1"/>
                </a:solidFill>
              </a:rPr>
              <a:t>monitorizare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 </a:t>
            </a:r>
            <a:r>
              <a:rPr lang="en-US" sz="1600" dirty="0" err="1">
                <a:solidFill>
                  <a:schemeClr val="tx1"/>
                </a:solidFill>
              </a:rPr>
              <a:t>constă</a:t>
            </a:r>
            <a:r>
              <a:rPr lang="en-US" sz="1600" dirty="0">
                <a:solidFill>
                  <a:schemeClr val="tx1"/>
                </a:solidFill>
              </a:rPr>
              <a:t> </a:t>
            </a:r>
            <a:r>
              <a:rPr lang="en-US" sz="1600" dirty="0" err="1">
                <a:solidFill>
                  <a:schemeClr val="tx1"/>
                </a:solidFill>
              </a:rPr>
              <a:t>în</a:t>
            </a:r>
            <a:r>
              <a:rPr lang="en-US" sz="1600" dirty="0">
                <a:solidFill>
                  <a:schemeClr val="tx1"/>
                </a:solidFill>
              </a:rPr>
              <a:t>:</a:t>
            </a:r>
            <a:br>
              <a:rPr lang="en-US" sz="1600" dirty="0">
                <a:solidFill>
                  <a:schemeClr val="tx1"/>
                </a:solidFill>
              </a:rPr>
            </a:br>
            <a:r>
              <a:rPr lang="en-US" sz="1600" dirty="0">
                <a:solidFill>
                  <a:schemeClr val="tx1"/>
                </a:solidFill>
              </a:rPr>
              <a:t>    1) </a:t>
            </a:r>
            <a:r>
              <a:rPr lang="en-US" sz="1600" dirty="0" err="1">
                <a:solidFill>
                  <a:schemeClr val="tx1"/>
                </a:solidFill>
              </a:rPr>
              <a:t>identificarea</a:t>
            </a:r>
            <a:r>
              <a:rPr lang="en-US" sz="1600" dirty="0">
                <a:solidFill>
                  <a:schemeClr val="tx1"/>
                </a:solidFill>
              </a:rPr>
              <a:t> </a:t>
            </a:r>
            <a:r>
              <a:rPr lang="en-US" sz="1600" dirty="0" err="1">
                <a:solidFill>
                  <a:schemeClr val="tx1"/>
                </a:solidFill>
              </a:rPr>
              <a:t>problemelor</a:t>
            </a:r>
            <a:r>
              <a:rPr lang="en-US" sz="1600" dirty="0">
                <a:solidFill>
                  <a:schemeClr val="tx1"/>
                </a:solidFill>
              </a:rPr>
              <a:t> de </a:t>
            </a:r>
            <a:r>
              <a:rPr lang="en-US" sz="1600" dirty="0" err="1">
                <a:solidFill>
                  <a:schemeClr val="tx1"/>
                </a:solidFill>
              </a:rPr>
              <a:t>mediu</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elaborarea</a:t>
            </a:r>
            <a:r>
              <a:rPr lang="en-US" sz="1600" dirty="0">
                <a:solidFill>
                  <a:schemeClr val="tx1"/>
                </a:solidFill>
              </a:rPr>
              <a:t> </a:t>
            </a:r>
            <a:r>
              <a:rPr lang="en-US" sz="1600" dirty="0" err="1">
                <a:solidFill>
                  <a:schemeClr val="tx1"/>
                </a:solidFill>
              </a:rPr>
              <a:t>programelor</a:t>
            </a:r>
            <a:r>
              <a:rPr lang="en-US" sz="1600" dirty="0">
                <a:solidFill>
                  <a:schemeClr val="tx1"/>
                </a:solidFill>
              </a:rPr>
              <a:t> de </a:t>
            </a:r>
            <a:r>
              <a:rPr lang="en-US" sz="1600" dirty="0" err="1">
                <a:solidFill>
                  <a:schemeClr val="tx1"/>
                </a:solidFill>
              </a:rPr>
              <a:t>monitorizare</a:t>
            </a:r>
            <a:r>
              <a:rPr lang="en-US" sz="1600" dirty="0">
                <a:solidFill>
                  <a:schemeClr val="tx1"/>
                </a:solidFill>
              </a:rPr>
              <a:t> a </a:t>
            </a:r>
            <a:r>
              <a:rPr lang="en-US" sz="1600" dirty="0" err="1">
                <a:solidFill>
                  <a:schemeClr val="tx1"/>
                </a:solidFill>
              </a:rPr>
              <a:t>apelor</a:t>
            </a:r>
            <a:r>
              <a:rPr lang="en-US" sz="1600" dirty="0">
                <a:solidFill>
                  <a:schemeClr val="tx1"/>
                </a:solidFill>
              </a:rPr>
              <a:t> </a:t>
            </a:r>
            <a:r>
              <a:rPr lang="en-US" sz="1600" dirty="0" err="1">
                <a:solidFill>
                  <a:schemeClr val="tx1"/>
                </a:solidFill>
              </a:rPr>
              <a:t>subterane</a:t>
            </a:r>
            <a:r>
              <a:rPr lang="en-US" sz="1600" dirty="0">
                <a:solidFill>
                  <a:schemeClr val="tx1"/>
                </a:solidFill>
              </a:rPr>
              <a:t>;</a:t>
            </a:r>
            <a:br>
              <a:rPr lang="en-US" sz="1600" dirty="0">
                <a:solidFill>
                  <a:schemeClr val="tx1"/>
                </a:solidFill>
              </a:rPr>
            </a:br>
            <a:r>
              <a:rPr lang="en-US" sz="1600" dirty="0">
                <a:solidFill>
                  <a:schemeClr val="tx1"/>
                </a:solidFill>
              </a:rPr>
              <a:t>    3) </a:t>
            </a:r>
            <a:r>
              <a:rPr lang="en-US" sz="1600" dirty="0" err="1">
                <a:solidFill>
                  <a:schemeClr val="tx1"/>
                </a:solidFill>
              </a:rPr>
              <a:t>inventarierea</a:t>
            </a:r>
            <a:r>
              <a:rPr lang="en-US" sz="1600" dirty="0">
                <a:solidFill>
                  <a:schemeClr val="tx1"/>
                </a:solidFill>
              </a:rPr>
              <a:t> </a:t>
            </a:r>
            <a:r>
              <a:rPr lang="en-US" sz="1600" dirty="0" err="1">
                <a:solidFill>
                  <a:schemeClr val="tx1"/>
                </a:solidFill>
              </a:rPr>
              <a:t>construcţiilor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captarea</a:t>
            </a:r>
            <a:r>
              <a:rPr lang="en-US" sz="1600" dirty="0">
                <a:solidFill>
                  <a:schemeClr val="tx1"/>
                </a:solidFill>
              </a:rPr>
              <a:t> </a:t>
            </a:r>
            <a:r>
              <a:rPr lang="en-US" sz="1600" dirty="0" err="1">
                <a:solidFill>
                  <a:schemeClr val="tx1"/>
                </a:solidFill>
              </a:rPr>
              <a:t>apei</a:t>
            </a:r>
            <a:r>
              <a:rPr lang="en-US" sz="1600" dirty="0">
                <a:solidFill>
                  <a:schemeClr val="tx1"/>
                </a:solidFill>
              </a:rPr>
              <a:t>;</a:t>
            </a:r>
            <a:br>
              <a:rPr lang="en-US" sz="1600" dirty="0">
                <a:solidFill>
                  <a:schemeClr val="tx1"/>
                </a:solidFill>
              </a:rPr>
            </a:br>
            <a:r>
              <a:rPr lang="en-US" sz="1600" dirty="0">
                <a:solidFill>
                  <a:schemeClr val="tx1"/>
                </a:solidFill>
              </a:rPr>
              <a:t>    4) </a:t>
            </a:r>
            <a:r>
              <a:rPr lang="en-US" sz="1600" dirty="0" err="1">
                <a:solidFill>
                  <a:schemeClr val="tx1"/>
                </a:solidFill>
              </a:rPr>
              <a:t>selectarea</a:t>
            </a:r>
            <a:r>
              <a:rPr lang="en-US" sz="1600" dirty="0">
                <a:solidFill>
                  <a:schemeClr val="tx1"/>
                </a:solidFill>
              </a:rPr>
              <a:t> </a:t>
            </a:r>
            <a:r>
              <a:rPr lang="en-US" sz="1600" dirty="0" err="1">
                <a:solidFill>
                  <a:schemeClr val="tx1"/>
                </a:solidFill>
              </a:rPr>
              <a:t>indicatorilor</a:t>
            </a:r>
            <a:r>
              <a:rPr lang="en-US" sz="1600" dirty="0">
                <a:solidFill>
                  <a:schemeClr val="tx1"/>
                </a:solidFill>
              </a:rPr>
              <a:t> de </a:t>
            </a:r>
            <a:r>
              <a:rPr lang="en-US" sz="1600" dirty="0" err="1">
                <a:solidFill>
                  <a:schemeClr val="tx1"/>
                </a:solidFill>
              </a:rPr>
              <a:t>monitorizare</a:t>
            </a:r>
            <a:r>
              <a:rPr lang="en-US" sz="1600" dirty="0">
                <a:solidFill>
                  <a:schemeClr val="tx1"/>
                </a:solidFill>
              </a:rPr>
              <a:t>;</a:t>
            </a:r>
            <a:br>
              <a:rPr lang="en-US" sz="1600" dirty="0">
                <a:solidFill>
                  <a:schemeClr val="tx1"/>
                </a:solidFill>
              </a:rPr>
            </a:br>
            <a:r>
              <a:rPr lang="en-US" sz="1600" dirty="0">
                <a:solidFill>
                  <a:schemeClr val="tx1"/>
                </a:solidFill>
              </a:rPr>
              <a:t>    5) </a:t>
            </a:r>
            <a:r>
              <a:rPr lang="en-US" sz="1600" dirty="0" err="1">
                <a:solidFill>
                  <a:schemeClr val="tx1"/>
                </a:solidFill>
              </a:rPr>
              <a:t>stabilirea</a:t>
            </a:r>
            <a:r>
              <a:rPr lang="en-US" sz="1600" dirty="0">
                <a:solidFill>
                  <a:schemeClr val="tx1"/>
                </a:solidFill>
              </a:rPr>
              <a:t> </a:t>
            </a:r>
            <a:r>
              <a:rPr lang="en-US" sz="1600" dirty="0" err="1">
                <a:solidFill>
                  <a:schemeClr val="tx1"/>
                </a:solidFill>
              </a:rPr>
              <a:t>amplasărilor</a:t>
            </a:r>
            <a:r>
              <a:rPr lang="en-US" sz="1600" dirty="0">
                <a:solidFill>
                  <a:schemeClr val="tx1"/>
                </a:solidFill>
              </a:rPr>
              <a:t> </a:t>
            </a:r>
            <a:r>
              <a:rPr lang="en-US" sz="1600" dirty="0" err="1">
                <a:solidFill>
                  <a:schemeClr val="tx1"/>
                </a:solidFill>
              </a:rPr>
              <a:t>punctelor</a:t>
            </a:r>
            <a:r>
              <a:rPr lang="en-US" sz="1600" dirty="0">
                <a:solidFill>
                  <a:schemeClr val="tx1"/>
                </a:solidFill>
              </a:rPr>
              <a:t> </a:t>
            </a:r>
            <a:r>
              <a:rPr lang="en-US" sz="1600" dirty="0" err="1">
                <a:solidFill>
                  <a:schemeClr val="tx1"/>
                </a:solidFill>
              </a:rPr>
              <a:t>reţelei</a:t>
            </a:r>
            <a:r>
              <a:rPr lang="en-US" sz="1600" dirty="0">
                <a:solidFill>
                  <a:schemeClr val="tx1"/>
                </a:solidFill>
              </a:rPr>
              <a:t> de </a:t>
            </a:r>
            <a:r>
              <a:rPr lang="en-US" sz="1600" dirty="0" err="1">
                <a:solidFill>
                  <a:schemeClr val="tx1"/>
                </a:solidFill>
              </a:rPr>
              <a:t>monitorizare</a:t>
            </a:r>
            <a:r>
              <a:rPr lang="en-US" sz="1600" dirty="0">
                <a:solidFill>
                  <a:schemeClr val="tx1"/>
                </a:solidFill>
              </a:rPr>
              <a:t>;</a:t>
            </a:r>
            <a:br>
              <a:rPr lang="en-US" sz="1600" dirty="0">
                <a:solidFill>
                  <a:schemeClr val="tx1"/>
                </a:solidFill>
              </a:rPr>
            </a:br>
            <a:r>
              <a:rPr lang="en-US" sz="1600" dirty="0">
                <a:solidFill>
                  <a:schemeClr val="tx1"/>
                </a:solidFill>
              </a:rPr>
              <a:t>    6) </a:t>
            </a:r>
            <a:r>
              <a:rPr lang="en-US" sz="1600" dirty="0" err="1">
                <a:solidFill>
                  <a:schemeClr val="tx1"/>
                </a:solidFill>
              </a:rPr>
              <a:t>observaţii</a:t>
            </a:r>
            <a:r>
              <a:rPr lang="en-US" sz="1600" dirty="0">
                <a:solidFill>
                  <a:schemeClr val="tx1"/>
                </a:solidFill>
              </a:rPr>
              <a:t> de </a:t>
            </a:r>
            <a:r>
              <a:rPr lang="en-US" sz="1600" dirty="0" err="1">
                <a:solidFill>
                  <a:schemeClr val="tx1"/>
                </a:solidFill>
              </a:rPr>
              <a:t>teren</a:t>
            </a:r>
            <a:r>
              <a:rPr lang="en-US" sz="1600" dirty="0">
                <a:solidFill>
                  <a:schemeClr val="tx1"/>
                </a:solidFill>
              </a:rPr>
              <a:t>, </a:t>
            </a:r>
            <a:r>
              <a:rPr lang="en-US" sz="1600" dirty="0" err="1">
                <a:solidFill>
                  <a:schemeClr val="tx1"/>
                </a:solidFill>
              </a:rPr>
              <a:t>prelevare</a:t>
            </a:r>
            <a:r>
              <a:rPr lang="en-US" sz="1600" dirty="0">
                <a:solidFill>
                  <a:schemeClr val="tx1"/>
                </a:solidFill>
              </a:rPr>
              <a:t> de probe;</a:t>
            </a:r>
            <a:br>
              <a:rPr lang="en-US" sz="1600" dirty="0">
                <a:solidFill>
                  <a:schemeClr val="tx1"/>
                </a:solidFill>
              </a:rPr>
            </a:br>
            <a:r>
              <a:rPr lang="en-US" sz="1600" dirty="0">
                <a:solidFill>
                  <a:schemeClr val="tx1"/>
                </a:solidFill>
              </a:rPr>
              <a:t>    7) </a:t>
            </a:r>
            <a:r>
              <a:rPr lang="en-US" sz="1600" dirty="0" err="1">
                <a:solidFill>
                  <a:schemeClr val="tx1"/>
                </a:solidFill>
              </a:rPr>
              <a:t>analize</a:t>
            </a:r>
            <a:r>
              <a:rPr lang="en-US" sz="1600" dirty="0">
                <a:solidFill>
                  <a:schemeClr val="tx1"/>
                </a:solidFill>
              </a:rPr>
              <a:t> de </a:t>
            </a:r>
            <a:r>
              <a:rPr lang="en-US" sz="1600" dirty="0" err="1">
                <a:solidFill>
                  <a:schemeClr val="tx1"/>
                </a:solidFill>
              </a:rPr>
              <a:t>laborator</a:t>
            </a:r>
            <a:r>
              <a:rPr lang="en-US" sz="1600" dirty="0">
                <a:solidFill>
                  <a:schemeClr val="tx1"/>
                </a:solidFill>
              </a:rPr>
              <a:t>;</a:t>
            </a:r>
            <a:br>
              <a:rPr lang="en-US" sz="1600" dirty="0">
                <a:solidFill>
                  <a:schemeClr val="tx1"/>
                </a:solidFill>
              </a:rPr>
            </a:br>
            <a:r>
              <a:rPr lang="en-US" sz="1600" dirty="0">
                <a:solidFill>
                  <a:schemeClr val="tx1"/>
                </a:solidFill>
              </a:rPr>
              <a:t>    8) </a:t>
            </a:r>
            <a:r>
              <a:rPr lang="en-US" sz="1600" dirty="0" err="1">
                <a:solidFill>
                  <a:schemeClr val="tx1"/>
                </a:solidFill>
              </a:rPr>
              <a:t>stocarea</a:t>
            </a:r>
            <a:r>
              <a:rPr lang="en-US" sz="1600" dirty="0">
                <a:solidFill>
                  <a:schemeClr val="tx1"/>
                </a:solidFill>
              </a:rPr>
              <a:t>, </a:t>
            </a:r>
            <a:r>
              <a:rPr lang="en-US" sz="1600" dirty="0" err="1">
                <a:solidFill>
                  <a:schemeClr val="tx1"/>
                </a:solidFill>
              </a:rPr>
              <a:t>manipularea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difuzarea</a:t>
            </a:r>
            <a:r>
              <a:rPr lang="en-US" sz="1600" dirty="0">
                <a:solidFill>
                  <a:schemeClr val="tx1"/>
                </a:solidFill>
              </a:rPr>
              <a:t> </a:t>
            </a:r>
            <a:r>
              <a:rPr lang="en-US" sz="1600" dirty="0" err="1">
                <a:solidFill>
                  <a:schemeClr val="tx1"/>
                </a:solidFill>
              </a:rPr>
              <a:t>datelor</a:t>
            </a:r>
            <a:r>
              <a:rPr lang="en-US" sz="1600" dirty="0">
                <a:solidFill>
                  <a:schemeClr val="tx1"/>
                </a:solidFill>
              </a:rPr>
              <a:t>;</a:t>
            </a:r>
            <a:br>
              <a:rPr lang="en-US" sz="1600" dirty="0">
                <a:solidFill>
                  <a:schemeClr val="tx1"/>
                </a:solidFill>
              </a:rPr>
            </a:br>
            <a:r>
              <a:rPr lang="en-US" sz="1600" dirty="0">
                <a:solidFill>
                  <a:schemeClr val="tx1"/>
                </a:solidFill>
              </a:rPr>
              <a:t>    9) </a:t>
            </a:r>
            <a:r>
              <a:rPr lang="en-US" sz="1600" dirty="0" err="1">
                <a:solidFill>
                  <a:schemeClr val="tx1"/>
                </a:solidFill>
              </a:rPr>
              <a:t>interpretarea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evaluarea</a:t>
            </a:r>
            <a:r>
              <a:rPr lang="en-US" sz="1600" dirty="0">
                <a:solidFill>
                  <a:schemeClr val="tx1"/>
                </a:solidFill>
              </a:rPr>
              <a:t> </a:t>
            </a:r>
            <a:r>
              <a:rPr lang="en-US" sz="1600" dirty="0" err="1">
                <a:solidFill>
                  <a:schemeClr val="tx1"/>
                </a:solidFill>
              </a:rPr>
              <a:t>datelor</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producerea</a:t>
            </a:r>
            <a:r>
              <a:rPr lang="en-US" sz="1600" dirty="0">
                <a:solidFill>
                  <a:schemeClr val="tx1"/>
                </a:solidFill>
              </a:rPr>
              <a:t> de </a:t>
            </a:r>
            <a:r>
              <a:rPr lang="en-US" sz="1600" dirty="0" err="1">
                <a:solidFill>
                  <a:schemeClr val="tx1"/>
                </a:solidFill>
              </a:rPr>
              <a:t>informaţii</a:t>
            </a:r>
            <a:r>
              <a:rPr lang="en-US" sz="1600" dirty="0">
                <a:solidFill>
                  <a:schemeClr val="tx1"/>
                </a:solidFill>
              </a:rPr>
              <a:t>;</a:t>
            </a:r>
            <a:br>
              <a:rPr lang="en-US" sz="1600" dirty="0">
                <a:solidFill>
                  <a:schemeClr val="tx1"/>
                </a:solidFill>
              </a:rPr>
            </a:br>
            <a:r>
              <a:rPr lang="en-US" sz="1600" dirty="0">
                <a:solidFill>
                  <a:schemeClr val="tx1"/>
                </a:solidFill>
              </a:rPr>
              <a:t>    10) </a:t>
            </a:r>
            <a:r>
              <a:rPr lang="en-US" sz="1600" dirty="0" err="1">
                <a:solidFill>
                  <a:schemeClr val="tx1"/>
                </a:solidFill>
              </a:rPr>
              <a:t>raportarea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distribuirea</a:t>
            </a:r>
            <a:r>
              <a:rPr lang="en-US" sz="1600" dirty="0">
                <a:solidFill>
                  <a:schemeClr val="tx1"/>
                </a:solidFill>
              </a:rPr>
              <a:t> </a:t>
            </a:r>
            <a:r>
              <a:rPr lang="en-US" sz="1600" dirty="0" err="1">
                <a:solidFill>
                  <a:schemeClr val="tx1"/>
                </a:solidFill>
              </a:rPr>
              <a:t>rezultatelor</a:t>
            </a:r>
            <a:r>
              <a:rPr lang="en-US" sz="1600" dirty="0">
                <a:solidFill>
                  <a:schemeClr val="tx1"/>
                </a:solidFill>
              </a:rPr>
              <a:t> </a:t>
            </a:r>
            <a:r>
              <a:rPr lang="en-US" sz="1600" dirty="0" err="1">
                <a:solidFill>
                  <a:schemeClr val="tx1"/>
                </a:solidFill>
              </a:rPr>
              <a:t>monitorizării</a:t>
            </a:r>
            <a:r>
              <a:rPr lang="en-US" sz="1600" dirty="0">
                <a:solidFill>
                  <a:schemeClr val="tx1"/>
                </a:solidFill>
              </a:rPr>
              <a:t>.</a:t>
            </a:r>
            <a:br>
              <a:rPr lang="en-US" sz="1600" dirty="0">
                <a:solidFill>
                  <a:schemeClr val="tx1"/>
                </a:solidFill>
              </a:rPr>
            </a:br>
            <a:r>
              <a:rPr lang="en-US" sz="1600" dirty="0"/>
              <a:t>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4566719"/>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2064</TotalTime>
  <Words>3560</Words>
  <Application>Microsoft Office PowerPoint</Application>
  <PresentationFormat>On-screen Show (4:3)</PresentationFormat>
  <Paragraphs>693</Paragraphs>
  <Slides>89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Arial Narrow</vt:lpstr>
      <vt:lpstr>Calibri</vt:lpstr>
      <vt:lpstr>Times New Roman</vt:lpstr>
      <vt:lpstr>GIZ_Banner_Kopfzeile-Ausland (3)</vt:lpstr>
      <vt:lpstr>Curs de instruire pentru angajații operatorilor „Apă-Canal”  Modulul 17:  Managementul și exploatarea stațiilor de epurare a apelor uzate și stațiilor de tratare a apei naturale  Sesiunea 1:  Acte legislative și normative cu privire la exploatarea stațiilor de tratare a apei naturale  și epurare a apelor uzate.        Expert,  Rusnac Arcadie SA ”Apă – Canal Chișinău”  2 – 3 – 4 iulie 2019,  Chișinău</vt:lpstr>
      <vt:lpstr>   Obiective:  1. Familiarizarea cu modificările operate în actele legislative și normative din domeniul tratării apelor naturale și epurării apelor uzate;  2. Falimilarizarea cu modul de documentare și managementul în domeniul exploatării stațiilor de tratare a apelor naturale și stațiilor de epurare a apelor uzate (ex: prezentarea organigramei societății și departamentului tratare apă/apă uzată Vadul lui Vodă, regulamente, fișe de post, proceduri specifice, instrucțiuni de lucru etc). </vt:lpstr>
      <vt:lpstr>Regulamentul privind monitorizarea şi evidenţa sistematică a stării apelor de suprafaţă şi a apelor subterane, aprobat prin HG Nr. 932 din  20.11.2013 http://lex.justice.md/index.php?action=view&amp;view=doc&amp;lang=1&amp;id=350467 CAPITOLUL I DISPOZIŢII GENERALE 2. Noţiuni:     monitorizarea stării apelor – sistem de evaluare a parametrilor fizici, chimici, biologici şi microbiologici ai apei în funcţie de condiţiile naturale şi antropice;      programele de monitorizare – instrument de evaluare coerentă şi cuprinzătoare a stării resurselor de apă, astfel încît să faciliteze prognoza, elaborarea şi aprobarea planurilor de gestionare a corpurilor acvatice, precum şi analiza progresului realizat în implementarea acestora;      indicatori de calitate a apelor – cerinţe de calitate a apelor exprimate prin valoarea concentraţiei unui anumit parametru fizico-chimic, grup de parametri fizico-chimici sau a unui parametru biologic, care nu va fi depăşit, pentru a asigura protecţia sănătăţii omului şi a mediului;    </vt:lpstr>
      <vt:lpstr>sistemul naţional de monitorizare – sistem, prin care statul supraveghează permanent starea resurselor de apă şi a impactului antropic, bazat pe parametri şi indici cu acoperire spaţială şi temporală, care asigură cadrul informaţional necesar pentru elaborarea strategiei, măsurilor de prevenire a consecinţelor antropice, calamităţilor naturale şi de remediere a situaţiei ecologice;      tendinţă ascendentă semnificativă – creştere semnificativă din punct de vedere statistic şi al mediului a concentraţiei unui poluant, grup de poluanţi sau a unui indicator al poluării în apă pentru care se consideră necesară o inversare a tendinţei.     3. Tipurile de monitorizare sînt:     1) monitorizarea de supraveghere (S) – are ca scop evaluarea stării tuturor apelor din cadrul fiecărui bazin sau subbazin hidrografic, furnizînd informaţii pentru: validarea procedurii de evaluare a impactului, elaborarea eficientă a programelor ulterioare de monitorizare, evaluarea tendinţei de variaţie pe termen lung a calităţii şi cantităţii resurselor de apă, elaborarea criteriilor de evidenţiere a corpurilor de apă la nivel administrativ-teritorial, precum şi argumentarea optimizării sistemului naţional de monitorizare;</vt:lpstr>
      <vt:lpstr>  2) monitorizarea operaţională (O) – are ca scop stabilirea stării acelor corpuri de apă identificate, în urma monitoringului de supraveghere, ca prezentînd riscul de a nu îndeplini obiectivele de mediu pentru ape, precum şi evaluarea schimbărilor apărute în urma aplicării programului de măsuri, inclus în planul de gestionare a bazinului hidrografic;    3) monitorizarea de investigare (I) – are ca scop identificarea cauzelor depăşirilor limitelor cerinţelor de calitate pentru ape, pentru certificarea cauzelor pentru care un corp de apă nu poate atinge obiectivele de mediu, acolo unde monitoringul de supraveghere arată că obiectivele stabilite pentru un corp de apă nu se pot realiza, iar monitoringul operaţional nu a fost încă stabilit, precum şi pentru a identifica amploarea şi impactul poluarilor accidentale. Acest tip de monitorizare furnizează informaţii necesare pentru întocmirea unui program de măsuri în vederea realizării obiectivelor de mediu şi de măsuri speciale de remediere a efectelor poluarii accidentale.</vt:lpstr>
      <vt:lpstr>4. Sistemul naţional de monitorizare a apelor cuprinde două tipuri de monitorizare, conform cerinţelor legislaţiei în domeniu: monitorizarea de supraveghere, care are rolul de a evalua starea tuturor corpurilor de apă din cadrul bazinelor hidrografice şi monitorizarea operaţională (integrată monitorizării de supraveghere) pentru corpurile de apă ce riscă să nu îndeplinească obiectivele de mediu pentru ape, stabilite în planurile de gestionare a districtelor bazinelor hidrografice.  5. În cazurile de poluare accidentală, pentru luarea deciziilor prompte în scopul protecţiei calităţii resurselor de apă şi prevenirii situaţiilor de urgenţă, se efectuează monitorizarea de investigare, care furnizează informaţii suplimentare cu privire la starea corpurilor de apă, care nu pot fi obţinute prin intermediul monitoringului operaţional. În baza acestor informaţii sînt elaborate măsuri speciale de remediere a efectelor poluarii accidentale, precum şi măsuri specifice în vederea realizării obiectivelor de mediu pentru corpul de apă respectiv, prevăzute în planul de gestionare a districtului bazinului hidrografic vizat. </vt:lpstr>
      <vt:lpstr>6. Atribuţiile de monitorizare a calităţii apelor: - pentru stabilirea gradului de poluare, revin organului central al administraţiei publice în domeniul mediului, prin intermediul subdiviziunilor cu atribuţii în domeniu (Serviciul Hidrometeorologic de Stat şi Agenţia pentru Geologie şi Resurse Minerale); - monitorizarea calităţii apei potabile din surse de suprafaţă şi subterane este în sarcina organului central al administraţiei publice în domeniul sănătăţii, cu structurile sale teritoriale.  7. Autorităţile responsabile de monitorizarea stării apelor, subordonate organului central al administraţiei publice în domeniul mediului, sînt responsabile de monitorizarea cantitativă (parametrii hidrologici şi hidrogeologici), calitativă (parametrii fizico-chimici, biologici), precum şi tendinţelor ascendente semnificative şi schimbărilor care rezultă din activitatea umană.       8. Autorităţile responsabile de monitorizarea stării apelor subordonate organului central al administraţiei publice în domeniul sănătăţii sînt responsabile de monitorizarea parametrilor sanitaro-chimici, toxicologici, microbiologici, virusologici şi parazitologici ai apelor extrase în scopuri potabile, în conformitate cu prevederile Legii nr. 272-XIV din 10 februarie 1999 cu privire la apa potabilă, precum şi a apelor folosite pentru scăldat şi agrement.    </vt:lpstr>
      <vt:lpstr>  9. Investigaţiile ştiinţifice integrate asupra stării resurselor de apă, sînt efectuate sistematic de Academia de Ştiinţe a Moldovei, prin intermediul instituţiilor sale subordonate, inclusiv în baza rezultatelor şi informaţiei primare obţinute de la Serviciul Hidrometeorologic de Stat şi Agenţia pentru Geologie şi Resurse Minerale.    10. Monitorizarea stării apelor de suprafaţă şi a celor subterane în context transfrontalier se efectuează ţinînd cont de prevederile acordurilor bilaterale cu ţările vecine şi ale tratatelor internaţionale la care Republica Moldova este parte.  CAPITOLUL II MONITORIZAREA ŞI EVIDENŢA SISTEMATICĂ  A STĂRII APELOR DE SUPRAFAŢĂ Secţiunea 2 Parametrii şi frecvenţa de monitorizare 16. Pentru apele de suprafaţă, parametrii monitorizaţi sînt specificaţi în tabelul 2 din anexa nr. 1 la prezentul Regulament. Concomitent cu parametrii monitorizaţi este determinat şi volumul fluxului de apă şi/sau cota nivelului de apă (în m). Reţeaua staţiilor de măsurări hidrologice trebuie să asigure exactitatea conform normativelor de calcul a parametrilor hidrologici. </vt:lpstr>
      <vt:lpstr>CAPITOLUL III MONITORIZAREA ŞI EVIDENŢA SISTEMATICĂ  A STĂRII APELOR SUBTERANE Secţiunea 1 Scopul şi obiectivele monitorizării apelor subterane 27. Calitatea şi cantitatea apelor subterane este monitorizată sistematic de către Agenţia pentru Geologie şi Resurse Minerale, prin intermediul sondelor de monitorizare amplasate pe teritoriul Republicii Moldova.   29. Activitatea de monitorizare a apelor subterane constă în:     1) identificarea problemelor de mediu;     2) elaborarea programelor de monitorizare a apelor subterane;     3) inventarierea construcţiilor pentru captarea apei;     4) selectarea indicatorilor de monitorizare;     5) stabilirea amplasărilor punctelor reţelei de monitorizare;     6) observaţii de teren, prelevare de probe;     7) analize de laborator;     8) stocarea, manipularea şi difuzarea datelor;     9) interpretarea şi evaluarea datelor pentru producerea de informaţii;     10) raportarea şi distribuirea rezultatelor monitorizării.    </vt:lpstr>
      <vt:lpstr>30. Obiectivele monitorizării constituie caracterizarea condiţiilor de calitate ale mediului, precum şi ale tendinţelor acestora, aprecierea fluxurilor de apă şi poluanţi,compararea valorilor măsurate cu valorile admisibile şi emiterea avertizărilor în situaţii de urgenţă.  31. Monitorizarea stării apelor subterane este o activitate integrată de obţinere şi evaluare a informaţiilor privind caracteristicile fizice, chimice, precum şi a volumului rezervelor de apă subterane şi reprezintă un element de bază în elaborarea planurilor de gestionare a districtelor bazinelor hidrografice care asigură:     1) colectarea continuă a informaţiei despre starea apelor subterane, avînd în vizor aspectele cantitative şi calitative a corpurilor de apă subterane;     2) evaluarea progreselor intermediare în oferirea de informaţii legate de starea corpurilor de ape subterane;     3) sistematizarea şi colectarea datelor statistice, utilizînd indicatori relevanţi şi măsurabili prin intermediul cărora poate fi urmărită starea cantitativă şi calitativă a apelor subterane;     4) furnizarea organului central al administraţiei publice în domeniul mediului a informaţiei privind rezultatele investigărilor asupra corpurilor de apă subterană, în scopul stabilirii’modificării indicatorilor de monitorizare;     5) evaluarea sistematică a dinamicii caracteristicilor obiectivelor de mediu în scopul cunoaşterii stării şi evoluţiei calitative şi cantitative a corpurilor de apă subterană;   </vt:lpstr>
      <vt:lpstr>  6) stabilirea punctelor vulnerabile ce determină riscul ca corpurile de apă subterană să nu realizeze obiectivele de mediu;     7) furnizarea unei imagini generale, coerente şi comprehensive asupra stării apei în fiecare corp de apă subterană, pentru a determina prezenţa tendinţelor concentraţiilor de poluanţi pe termen scurt’lung induse antropic;     8) evaluarea modificărilor stării’regimului’dinamicii apelor subterane în timp şi spaţiu;     9) prognozarea pe termen scurt, mediu şi lung a modificărilor stării apelor subterane ca urmare a proceselor naturale şi tehnogene;     10) furnizarea informaţiei pentru evaluarea şi reevaluarea rezervelor de apă subterană (potabile’minerale), în scopul asigurării necesităţilor de asigurare cu apă a populaţiei;     11) furnizarea informaţiei în vederea implementării proiectelor de stat privind asigurarea cu apă şi canalizare a populaţiei;     12) determinarea influenţei procesului de exploatare a apelor subterane asupra componentelor mediului înconjurător;     13) clasificarea corpurilor de apă subterană după tipul de folosinţă (tehnice, menajere, potabile);     14) stabilirea metodologiei de control asupra instalaţiilor de exploatare’captare a apei;     15) prognozarea modificărilor condiţiilor hidrogeologice, debitului, cantităţii şi calităţii apelor subterane.</vt:lpstr>
      <vt:lpstr>Secţiunea 2 Parametrii şi tipurile de monitorizare a apelor subterane  33. În cazul monitorizării cantitative, parametrii de monitorizare includ:     1) nivelul apei subterane în sonde şi deversarea la izvoare;      2) presiunea piezometrică, în cazul apelor subterane transfrontiere. 34. Monitorizarea suplimentară în vederea susţinerii caracterizării şi clasificării apelor subterane poate include parametrii chimici şi indicatori, cum ar fi temperatura, conductivitatea electrică etc. 35. Pentru monitorizarea stării chimice a apelor subterane sînt utilizaţi parametrii prevăzuţi în anexa nr. 2 la prezentul Regulament.</vt:lpstr>
      <vt:lpstr>Regulamentul cu privire la cerinţele de calitate a apelor subterane, aprobat prin HG nr. 931 din  20.11.2013  http://lex.justice.md/index.php?action=view&amp;view=doc&amp;lang=1&amp;id=350466 Capitolul I DISPOZIŢII GENERALE 1. Regulamentul cu privire la cerinţele de calitate a apelor subterane (în continuare – Regulament) stabileşte atît cerinţele de calitate a apelor subterane, cît şi normele privind starea apelor subterane, obiectivele de gestionare ale acestora, precum şi normele privind modul de folosinţă şi protecţie a apelor subterane împotriva efectelor oricărui tip de poluare.   2. Prezentul Regulament transpune parţial articolul 4 şi anexa V din Directiva 2000/60/CE a Parlamentului European şi a Consiliului din 23 octombrie 2000 de stabilire a unui cadru de politică comunitară în domeniul apei, publicată în Jurnalul Oficial al Uniunii Europene L 327 din 22 decembrie 2000, precum şi Directiva 2006/118/CE a Parlamentului European şi a Consiliului din 12 decembrie 2006 privind protecţia apelor subterane împotriva poluării şi a deteriorării, publicată în Jurnalul Oficial al Uniunii Europene L 372 din 27 decembrie 2006.    </vt:lpstr>
      <vt:lpstr> 3. Prevederile prezentului Regulament se extind asupra organelor centrale de specialitate, autorităţilor administraţiei publice locale, proprietarilor de sisteme de alimentare cu apă şi consumatorilor de apă, întreprinderilor şi organizaţiilor care efectuează proiectarea, construcţia şi exploatarea sistemelor de alimentare cu apă potabilă, organelor de stat care exercită controlul şi supravegherea în domeniul protecţiei apelor subterane, precum şi asupra persoanelor fizice şi juridice, activitatea cărora, în mod direct sau indirect, influenţează asupra cantităţii şi calităţii apelor subterane.  4. În sensul prezentului Regulament, noţiunile utilizate au următoarele semnificaţii:      acoperişul stratului acvifer – strat de roci impermeabile sau relativ impermeabile, extins în partea superioară a stratului (complexului) acvifer;     cerinţă de calitate pentru apele subterane – valoarea exprimată prin concentraţia unui anumit poluant, grup de poluanţi sau a unui indicator al poluării în apa subterană, care nu va depăşi normele admisibile, pentru a asigura protecţia sănătăţii omului şi a mediului;     culcuşul stratului acvifer – strat de roci impermeabile sau relativ impermeabile, extins sub talpa stratului (complexului) acvifer;   </vt:lpstr>
      <vt:lpstr>  fîntînă arteziană/sondă arteziană – galerie minieră cilindrică verticală, forată în scoarţa terestră în scopul explorărilor hidrogeologice şi captării apelor subterane;     nivelul fondului geochimic natural – concentraţia unei substanţe sau valoarea unui indicator într-un corp de apă subterană care corespunde absenţei de modificări antropice sau numai unor modificări minore, în raport cu condiţiile neperturbate;     resursă disponibilă de apă subterană – rata medie anuală pe termen lung de realimentare a corpului de apă subterană minus rata anuală pe termen lung a debitului necesară pentru a atinge obiectivele de mediu a apelor de suprafaţă stabilite în planurile de gestionare a districtelor bazinelor hidrografice, pentru a evita orice modificare semnificativă a stării acestor ape şi pentru a evita orice deteriorare adusă ecosistemelor terestre asociate;      starea bună a unei ape subterane – starea unui corp de apă subterană, atunci cînd atît starea cantitativă, cît şi cea chimică sînt cel puţin bune;     starea chimică bună a unei ape subterane – starea unui corp de apă subterană, care îndeplineşte următoarele condiţii:     1) compoziţia chimică a corpului de apă subterană este astfel încît concentraţia poluanţilor nu depăşeşte cerinţele de calitate stabilite pentru apele subterane, conform anexei nr.1 la prezentul Regulament;    </vt:lpstr>
      <vt:lpstr> 2) compoziţia chimică a corpului de apă subterană este astfel încît concentraţiile poluanţilor nu conduc la nerealizarea obiectivelor de mediu prevăzute în planurile de gestionare a districtelor bazinelor hidrografice pentru apele de suprafaţă asociate sau la diminuarea semnificativă a calităţii ecologice sau chimice a corpurilor respective şi nici la deteriorarea semnificativă a ecosistemelor terestre care depind direct de corpul de apă subterană;   3) modificările de conductivitate nu indică intruziuni saline sau de alt tip în corpul de apă subterană;     starea cantitativă bună a unei ape subterane – starea unui corp de apă subterană, atunci cînd nivelul apei subterane în corpul de apă subterană este astfel încît rata anuală medie de captare pe termen lung să nu depăşească resursele de apă subterană disponibile;      tendinţă ascendentă semnificativă şi durabilă – orice creştere semnificativă, din punct de vedere statistic şi al mediului, a concentraţiei unui poluant, grup de poluanţi sau a unui indicator al poluării în apele subterane, pentru care se consideră necesară o inversare a tendinţei.  </vt:lpstr>
      <vt:lpstr>Capitolul V CERINŢE DE CALITATE A APELOR SUBTERANE Secţiunea 1  Cerinţele de calitate a apelor subterane      18. Cerinţele de calitate a apelor subterane, necesare pentru evaluarea stării chimice a acestora, sînt prezentate în anexa nr.1 la prezentul Regulament.     19. Cerinţele de calitate pentru apele potabile naturale, minerale naturale potabile şi minerale naturale medicinale, astfel încît consumul şi utilizarea lor să nu pericliteze sănătatea populaţiei, precum condiţiile şi regulile de exploatare a acestora sînt stabilite prin Hotărîrea Guvernului nr. 934 din 15 august 2007 „Cu privire la instituirea Sistemului informaţional automatizat „Registrul de stat al apelor minerale naturale, potabile şi băuturilor nealcoolice îmbuteliate”.</vt:lpstr>
      <vt:lpstr>PowerPoint Presentation</vt:lpstr>
      <vt:lpstr>Continuare anexa 1</vt:lpstr>
      <vt:lpstr>Capitolul VI EXPLOATAREA APELOR SUBTERANE      29. Agenţii economici au dreptul să exploateze sursele de apă subterană doar în scopurile prevăzute de autorizaţia de mediu pentru folosinţa specială a apei eliberată conform legislaţiei în vigoare.      30. Proiectarea sondelor arteziene se coordonează în mod obligatoriu cu Agenţia pentru Geologie şi Resurse Minerale, în conformitate cu prevederile articolului 11 al Codului subsolului nr.3-XVI din 2 februarie 2009.      31. Lucrările de proiectare a sondelor arteziene, precum şi de lichidare a sondelor arteziene se efectuează de către agenţii economici care deţin licenţă pentru desfăşurarea acestui gen de activitate, în conformitate cu Legea nr. 451-XV din 30 iulie 2001 privind licenţierea unor genuri de activitate.      32. Proiectul pentru forarea sondelor arteziene cu volumul de extragere ce depăşeşte 1000 m3/24 ore, se elaborează reieşind din rezultatele cercetărilor hidrogeologice de evaluare a rezervelor de apă subterană, efectuate în conformitate cu programele de monitorizare a stării apelor subterane.</vt:lpstr>
      <vt:lpstr>  33. Agenţii economici care exploatează apele subterane prin intermediul sondelor, trebuie să dispună de:     1) documentaţia tehnică de proiect privind forarea sondei arteziene;     2) proiectul aprobat al zonelor de protecţie sanitară;     3) paşaportul sondei arteziene;     4) autorizaţia de mediu pentru folosinţa specială a apei;     5) autorizaţia sanitară de funcţionare.     34. În cazul în care volumul de apă extras depăşeşte 1000 m3/24h, sau sînt extrase pentru îmbuteliere sau în scopuri curative (indiferent de volumul captat), suplimentar la documentele specificate la punctul 33 al prezentului Regulament, agenţii economici sînt obligaţi să deţină:     1) raportul privind rezultatele lucrărilor de cercetare hidrogeologică, cu evaluarea rezervelor de apă subterană;     2) procesul-verbal al Comisiei de Stat pentru rezervele de substanţe minerale utile privind aprobarea rezervelor de apă subterană;     3) proiectul de exploatare a zăcămintelor de apă subterană, întocmit în corespundere cu cerinţele reglementărilor în vigoare;     4) contractul privind atribuirea în folosinţă a sectorului de subsol, încheiat conform prevederilor Codului subsolului nr.3-XVI din 2 februarie 2009;     5) actul perimetrului minier. </vt:lpstr>
      <vt:lpstr> 35. La finisarea lucrărilor de forare şi instalare a sondei arteziene, agentul economic care a executat lucrările este obligat să elibereze paşaportul sondei arteziene şi fişa de evidenţă a sondei arteziene, elaborate în conformitate cu anexele nr. 2 şi nr. 3 la prezentul Regulament. 36. Persoanele fizice şi juridice, la balanţa căror se află sonda arteziană, prezintă în mod obligatoriu, Fondului de stat de informaţii privind subsolul din cadrul Agenţiei pentru Geologie şi Resurse Minerale fişele de evidenţă a sondei arteziene, precum şi informaţia privind lichidarea sondelor arteziene, consemnată prin actul de lichidare a sondei arteziene, elaborat conform anexei nr. 4 la prezentul Regulament.    Anexa nr.2 prevede formularul paşaportului sondei arteziene şi fişa de  evidenţă a sondei arteziene, elaborate în conformitate cu anexele nr. 2 şi nr. 3 la prezentul Regulament.  Concomitent sunt stipulate și Reguli şi recomandări generale de exploatare a sondei arteziene, RESPECTIV: 1. Este necesar ca sonda să fie utilată cu instalaţia de pompare a apei de tipul şi marca recomandată în paşaportul tehnic al sondei.  2. Capacitatea pompei nu trebuie să depăşească debitul maximal al sondei indicat în recomandări. Depăşirea debitului poate conduce la ieşirea din funcţiune a sondei.  3. În cazul apariţiei nisipului sau sporirii turbidităţii în timpul pompării, trebuie treptat de încetinit productivitatea sondei pînă la neutralizarea impurităţilor din apă.  </vt:lpstr>
      <vt:lpstr>4. În cazul persistării continue a turbidităţii şi nisipului în apă este necesar să se întrerupă pomparea apei şi să se adreseze la o organizaţie specializată în domeniul forării şi reparaţiei sondelor 5. Nu se recomandă să se efectueze des conectarea şi deconectarea pompei. Aceasta poate conduce la ieşirea din funcţiune a instalaţiei de pompare şi a sondei.   6. Se recomandă periodic să se efecteze măsurări ale nivelului static şi dinamic al apei în fîntîni arteziene, precum şi a capacităţii pompei, schimbările căreia pot apărea în urma înnămolirii sondei sau încălcării integrităţii coloanei de tubaj.  7. În cazul întreruperii funcţionării sondei este necesar să se verifice funcţionalitatea pompei şi numai după aceasta se verifică funcţionalitatea sondei. 8. În cazul ieşirii din funcţiune a sondei sau instalaţiei de pompare este necesar să se adreseze la organizaţia care se ocupă de forarea şi montarea instalaţiei de pompare.  9. În timpul exploatării este necesar să se preleveze probe de apă pentru efectuarea analizei bacteriologice şi chimice, în conformitate cu programele de monitorizare.  10. În scopul evitării pătrunderii în sondele arteziene a impurificărilor de suprafaţă, în jurul sondei trebuie să fie respectată zona de protecţie sanitară.  11. Înlocuirea instalaţiei de pompare, reparaţia sondei, precum şi schimbarea construcţiei sondei, adîncimea, debitul şi alţi indicatori după reparare se introduc în paşaportul sondei în tabelul de evidenţă a stării sondei arteziene.      </vt:lpstr>
      <vt:lpstr>12. Sonda trebuie să se exploateze sub supravegherea sistematică  a  serviciului supraveghere mecanică a întreprinderii, sau a altor persoane responsabile, la indicaţiile conducătorului întreprinderii, cu completarea obligatorie a jurnalului de exploatare.   13. Dacă sondele arteziene nu dispun de instalaţia de pompare, gura sondei trebuie închisă sigur cu  un capac special sau să fie sudată şi betonată în scopul evitării pătrunderii în coloana de tubaj a obiectelor străine.      </vt:lpstr>
      <vt:lpstr>     Anexa 4 prevede forma ACTULUI privind efectuarea lucrărilor de lichidare a sondelor  37. Sondele de exploatare şi explorare, din care apa subterană izvorăşte la suprafaţă, se dotează cu instalaţii de închidere (robinete ş.a.) şi cu dispozitive de măsurare a presiunii manometrice.      38. Proiectele de forare şi lichidare a sondelor arteziene se coordonează, în mod obligatoriu, cu Agenţia pentru Geologie şi Resurse Minerale, în conformitate cu prevederile articolului 11 al Codului subsolului nr.3-XVI din 2 februarie 2009.</vt:lpstr>
      <vt:lpstr>39. Se permite exploatarea zăcămintelor de apă subterană cu rezerve de apă aprobate de către Comisia de stat pentru rezervele de substanţe minerale utile, pînă la expirarea termenului calculat de exploatare a prizelor de apă, care potrivit metodelor de calcul existente constituie 25-27 ani pentru apele subterane dulci şi 50 de ani pentru apele minerale naturale.   40. Exploatarea surselor de ape subterane în funcţie de volumul rezervelor şi în baza schemelor tehnologice de exploatare, construirea instalaţiilor de captare, observările sistematice asupra debitului, nivelului, compoziţiei chimice şi proprietăţilor fizice ale apelor subterane, precum şi îndeplinirea măsurilor de protecţie sanitară a zăcămintelor de ape subterane, sondelor, izvoarelor, se pun în sarcina agenţilor economici, la balanţele cărora se află acestea.     41. Agenţii economici care exploatează apele subterane prin intermediul unei singure sonde sau grup de sonde, sînt obligaţi ca la constatarea reducerii volumului de apă subterană să micşoreze cantitatea de apă subterană captată, iar în cazul exploatării zăcămintelor de apă subterană, să efectueze explorări hidrogeologice suplimentare cu scopul reevaluării rezervelor exploatabile de apă subterană.</vt:lpstr>
      <vt:lpstr>Capitolul VII PROTECŢIA APELOR SUBTERANE   43. În vederea protecţiei, îmbunătăţirii, precum şi evitării diminuării rezervelor şi calităţii apelor subterane este necesară asigurarea:     1) prevenirii agravării stării apelor subterane prin împiedicarea pătrunderii poluanţilor parveniţi din diverse surse întîmplătoare sau intenţionate;      2) respectării normelor ecologice-sanitare, regulilor de exploatare şi creare a zonelor de protecţie sanitară a obiectelor prin intermediul cărora se exploatează apele subterane (sonde sau grupuri de sonde) şi respectarea regimului lor;     3) controlului privind folosirea raţională a apelor subterane în vederea evitării epuizării şi poluării lor.    44. Pentru toate sondele arteziene, indiferent de scopul utilizării lor, deţinătorii sau administratorii acestora sînt obligaţi să amenajeze zone de protecţie sanitară, în conformitate cu prevederile Regulamentului privind zonele de protecţie sanitară a surselor de apă potabilă.      45. În proiectele privind construcţiile industriale, este necesar să se prevadă măsuri de protecţie ce ar exclude orice influenţă negativă asupra mediului, inclusiv asupra apelor subterane.     46. Se interzice lăsarea deschisă a gurilor sondelor de explorare minieră, prospectare şi de foraj structural, indiferent de straturile acvifere care au fost deschise prin aceste sonde. Astfel de sonde se supun lichidării obligatorii cu efectuarea lucrărilor de tamponare care asigură izolarea straturilor acvifere deschise. </vt:lpstr>
      <vt:lpstr>47. Sondele păstrate pentru efectuarea observărilor de regim, precum şi cele de rezervă, se utilează conform destinaţiei.  48. Partea superioară a instalaţiei de captare, executată deasupra sondei, se separă de rezervorul de exploatare, pentru a asigura posibilitatea executării lucrărilor de reparaţie.  49. Pentru fiecare sursă se construieşte un pavilion deasupra instalaţiei de captare, pentru a proteja partea superioară a instalaţiei de acţiunea factorilor externi şi a nu permite accesul persoanelor străine la gura sursei. 50. Proiectarea obiectelor (gunoişti, staţii de alimentare auto, cimitire pentru înhumarea animalelor) ce prezintă o sursă de poluare reală, este coordonată cu Inspectoratul Ecologic de Stat. Capitolul VIII RESPONSABILITĂŢI  51. Persoanele fizice şi juridice, indiferent de forma organizatorico-juridică şi tipul de proprietate, care exploatează apele subterane, activitatea cărora influenţează direct sau indirect starea acestora, într-un mod negativ, poartă răspundere în conformitate cu legislaţia civilă, contravenţională sau penală. 52. Controlul de stat asupra folosirii raţionale şi protecţiei apelor subterane se efectuează de către autorităţile administrative abilitate cu funcţii de control în conformitate cu prevederile Legii nr.131 din 8 iunie 2012 privind controlul de stat asupra activităţii de întreprinzător. </vt:lpstr>
      <vt:lpstr>Regulamentului privind zonele de protecţie sanitară a prizelor de apa, aprobat prin HG nr. 949 din  25.11.2013  http://lex.justice.md/index.php?action=view&amp;view=doc&amp;lang=1&amp;id=350530 Capitolul I. Dispoziţii generale      1. Regulamentul privind zonele de protecţie sanitară a prizelor de apă (în continuare – Regulament) stabileşte norme de delimitare, creare şi funcţionare a zonelor de protecţie sanitară a prizelor de apă din apele de suprafaţă şi din cele subterane.     2. În sensul prezentului Regulament, se definesc următoarele noţiuni:     a) surse de apă – resurse naturale de ape subterane şi de suprafaţă utilizate (sau care pot fi utilizate) în scopul aprovizionării cu apă potabilă a populaţiei;     b) priză de apă – locul de extragere sau captare a apei din surse subterane sau de suprafaţă şi totalitatea construcţiilor şi instalaţiilor. Priza de apă poate conţine una sau mai multe instalaţii de captare a apei (sonde arteziene, izvoare);     c) zona de protecţie sanitară cu regim sever – terenul adiacent prizei de apă, unde este interzisă orice amplasare de folosinţă sau activitate care nu are legătură funcţională cu deservirea instalaţiilor de aprovizionare cu apă potabilă sau care ar putea conduce la contaminarea surselor de apă;   </vt:lpstr>
      <vt:lpstr>  d) zona de protecţie sanitară cu regim de restricţie – teritoriul din jurul zonei de protecţie sanitară cu regim sever, astfel încît prin aplicarea măsurilor de protecţie să se elimine pericolul de afectare a calităţii apei;     e) zona de protecţie sanitară cu regim de observaţie – arealul dintre domeniile de alimentare şi de descărcare la suprafaţă şi/sau în subteran a apelor subterane prin emergente naturale (izvoare), drenuri şi foraje şi are rolul de a asigura protecţia faţă de substanţele poluante greu degradabile sau nedegradabile şi regenerarea debitului prelevat prin lucrări de captare.  Capitolul II. Domeniul de aplicare      3. Normele privind caracterul şi mărimea zonelor de protecţie sanitară se stabilesc pentru:     a) sursele de apă subterane sau de suprafaţă privind captările de apă pentru aprovizionarea cu apă destinată consumului uman, a agenţilor economici din industria alimentară şi farmaceutică, a unităţilor sanitare şi social-culturale, construcţiile şi instalaţiile componente ale sistemelor pentru aprovizionare cu apă potabilă;     b) zăcămintele de apă minerală şi captările aferente acestora utilizate pentru îmbuteliere, instalaţiile de îmbuteliere, captările de ape subterane sau de suprafaţă folosite pentru îmbutelierea apei potabile, alta decît apa minerală naturală. </vt:lpstr>
      <vt:lpstr>    4. Zonele de protecţie sanitară sînt create în cadrul a trei perimetre:     a)  perimetrul I – zona de protecţie sanitară cu regim sever, include teritoriul prizei de apa;     b) perimetrul II – zona de protecţie sanitară cu regim de restricţie;     c) perimetrul III – zona de protecţie sanitară cu regim de observaţie, include teritoriile adiacente unde se prevăd măsuri de protecţie a apei contra poluărilor.     5. Zonele de protecţie sanitară se delimitează de către autorităţile administraţiei publice locale în baza documentaţiei de urbanism şi avizelor organelor de specialitate ale administraţiei publice centrale şi locale. Pentru obţinerea avizelor organelor de specialitate ale administraţiei publice centrale şi locale se va ţine cont de cerinţele minime privind conţinutul proiectului tehnic pentru delimitarea zonelor de protecţie sanitară a prizelor de apă, stabilite conform anexei la prezentul Regulament.     6. Amenajarea şi întreţinerea zonei de protecţie sanitară pentru perimetrul I se pune în sarcina utilizatorului prizei de apă.     7. Amenajarea şi întreţinerea zonelor de protecţie sanitară pentru perimetrele II şi III se pune în sarcina autorităţilor publice locale.     8. Perimetrele stabilite ale zonelor de protecţie sanitară pot fi revizuite în cazul modificărilor condiţiilor de exploatare a prizelor de apă.</vt:lpstr>
      <vt:lpstr>Capitolul III. Factorii ce determină riscurile  de poluare a prizelor de apă      9. Procesul de poluare a prizelor de apă poate avea loc ca urmare a activităţii umane, economice şi sociale, principalele riscuri fiind:     1) poluarea cu agenţi patogeni: bacterii, viruşi sau alte organisme vii;     2) poluarea chimică cu:     a) substanţe fitoterapeutice provenite din combaterea dăunătorilor în agricultură şi silvicultură, precum şi compuşi ai azotului, fosforului şi potasiului rezultaţi din aplicarea îngrăşămintelor în agricultură;     b) substanţe chimice provenite din activitatea industrială sau din utilizarea produşilor chimici, ca: fenol, gudroane, detergenţi, petrol şi reziduuri de petrol, uleiuri, combustibili lichizi, coloranţi, cianuri, metale grele etc.;     c) substanţe radioactive;     3) poluarea termică cu ape cu temperatură ridicată, evacuate de la instalaţiile de răcire ale unităţilor industriale.    </vt:lpstr>
      <vt:lpstr>10. Micşorarea sau evitarea influenţei factorilor de poluare se face prin fenomenele de autopurificare şi diluare a poluanţilor, precum şi prin măsuri speciale de interdicţie a unor activităţi, de utilizare cu restricţii a terenurilor în zonele de protecţie sanitară şi de folosire a tuturor mijloacelor şi tehnologiilor de prevenire a poluării solului şi a apelor subterane la realizarea lucrărilor şi activităţilor desfăşurate în perimetrul III.  Capitolul IV. Delimitarea perimetrelor zonelor  de protecţie sanitară a prizelor de apă      11. Pentru delimitarea perimetrelor zonelor de protecţie sanitară vor fi luate în considerare:     a) parametrii fizico-geografici, hidrogeologici şi hidrologici;     b) sursele existente/potenţiale de poluare şi diapazonul zonei de influenţă negativă (contaminare) asupra surselor de apă;     c)  clasa  şi  gradarea   poluanţilor  (chimică,   biologică,   îndeosebi microbiologică);     d) nivelul de protecţie naturală şi potenţialul de autoepurare a resurselor de apă (în baza investigaţiilor).    </vt:lpstr>
      <vt:lpstr> 12. La determinarea perimetrelor zonelor de protecţie sanitară trebuie să se ia în considerare durata de supravieţuire a microorganismelor (pentru perimetrul II), iar pentru contaminarea chimică distanţa de dispersare (pentru perimetrul III). Alţi factori care limitează posibilitatea de răspîndire a microorganismelor (adsorbţia, temperatura apei etc.), precum şi capacitatea poluanţilor de a se transforma sau pierderea concentraţiei lor sub influenţa proceselor fizico-chimice care au loc în sursele de apă (sorbţia, precipitaţiile etc.) pot fi luate în considerare dacă regularităţile acestor procese sînt suficient studiate.  Capitolul V. Delimitarea perimetrelor zonelor de protecţie  sanitară pentru prizele de ape subterane      13. Perimetrul I al zonei de protecţie sanitară a prizei de ape subterane include teritoriul nemijlocit al prizelor de apă subterană în afara zonelor industriale sau rezidenţiale şi numai în cazul unor justificări adecvate. Perimetrul I are un diametru de cel puţin 30 metri de la priză pentru apele subterane protejate, şi de cel puţin 50 de metri – în cazul apelor subterane insuficient protejate de contaminare.    </vt:lpstr>
      <vt:lpstr>14. Perimetrul I al zonei de protecţie sanitară pentru un grup de sonde subterane trebuie să fie stabilit la cel puţin 30 sau 50 m, după caz, de la sondele arteziene extreme. Pentru prizele cu surse protejate, aflate pe teritoriul obiectului care exclude posibilitatea de contaminare a solului şi a apelor subterane, se permite micşorarea dimensiunii perimetrului I al zonei de protecţie sanitară, dar nu mai puţin de 10 m pentru straturile acvifere bine protejate şi 30 m pentru cele slab protejate, cu condiţia efectuării unui studiu hidrogeologic, avizat de Serviciul de Supraveghere de Stat a Sănătăţii Publice. Nu pot fi micşorate dimensiunile perimetrului de regim sever pentru prizele de apă care exploatează zăcăminte de ape minerale.     15. Drept ape subterane protejate de poluări se consideră apele de presiune şi fără presiune care au în cadrul tuturor perimetrelor zonelor de protecţie sanitară un înveliş impermeabil de argilă densă, ce exclude posibilitatea de infiltrare locală din straturile acvifere superficiale insuficient protejate.   16. Drept ape subterane slab protejate se consideră:     a) apele freatice din primul strat acvifer de la suprafaţa pămîntului, care se alimentează de pe teritoriul de amplasare a sursei; b) apele de presiune şi fără presiune care, în condiţii naturale sau în urma funcţionării prizei de apă, se alimentează de pe teritoriul zonei de protecţie sanitară din straturile acvifere superficiale insuficient protejate, prin ferestre hidrogeologice sau roci permeabile ale învelişului, precum şi din rîuri şi bazine acvatice, prin intermediul conexiunii hidraulice directe.  </vt:lpstr>
      <vt:lpstr>         17. Pentru prizele de apă în cazul reîncărcării artificiale a apelor subterane, perimetrul I este stabilit ca şi pentru sursele de apă subterane slab protejate la o distanţă de cel puţin 50 m de la priza de apă şi de cel puţin 100 m de la instalaţiile de infiltrare (piscine, canale etc.).     18. La stabilirea perimetrelor II şi III trebuie să se ţină cont de faptul că refluxul de apă subterană din acvifer are loc numai din zona de alimentare a prizei de apă, forma şi dimensiunile căreia depind de tipul prizei de apă (sonde individuale, grup de sonde, o serie de sonde amplasate liniar, drenaje orizontale etc), de capacitatea prizei de apă (debitul de apă) şi de scăderea nivelului apelor subterane, caracteristicile hidrologice ale acviferului, condiţiile de alimentare şi drenaj.     19. Perimetrul II al zonei de protecţie sanitară se determină prin calcule hidrodinamice în baza condiţiilor în care poluarea microbiană care intră în acvifer din afara hotarului acestuia nu ajunge la priză.     20. Parametrul principal de poluare microbiană ce determină distanţa de la perimetrul II al zonei de protecţie sanitară pînă la priză este timpul de contaminare microbiană prin cursul apelor subterane spre priza de apă.     21. Perimetrul III al zonei de protecţie sanitară, destinat protecţiei împotriva poluării chimice, se determină în funcţie de calculele hidrodinamice, astfel încît timpul în care are loc contaminarea chimică a acviferului să fie mai mare decît perioada calculată de exploatare a prizei de apă (25 ani).</vt:lpstr>
      <vt:lpstr>Capitolul VI. Delimitarea perimetrelor zonelor de protecţie sanitară pentru prizele de suprafaţă      22. Perimetrul I al zonei de protecţie sanitară a apeductelor din surse de suprafaţă este stabilit în următoarele limite:     a) pentru cursurile de apă:     1) în amonte –  cel puţin 200 m de la priza de apă;     2) în aval –  cel puţin 100 m de la priza de apă;     3) pe malul din preajma prizei de apă – cel puţin 100 m de la oglinda apei în perioada de vară-toamnă;     4) în direcţia opusă a malului faţă de priza de apă –  la lăţimea unui rîu sau canal mic de 100 de metri toată zona şi malul opus cu lăţimea de 50 m de la marginea apei, în perioada de vară-toamnă cu volume reduse;     5) pentru rîurile sau canalele cu lăţimea mai mare de 100 de metri – în mărime minimă de 100 m;     b) pentru lacuri şi alte acumulări de apă –  în funcţie de nivelul local al stării sanitare şi condiţiile hidrologice, dar cu diametrul de cel puţin 100 m de la priza de apă.     23. La prizele de apă de tip căuş în perimetrul I al zonei de protecţie sanitară se include toată zona căuşului.</vt:lpstr>
      <vt:lpstr>  24. Perimetrul II al zonei de protecţie sanitară pe rîuri, canale, lacuri şi acumulări este delimitat în funcţie de condiţiile naturale, climatice şi hidrologice. În amontele apelor curgătoare distanţa de la priză trebuie să permită autopurificarea microbiană a apei, care la valoarea debitului apei de 95% durează timp de 3-5 zile.     25. Viteza apei în m/zi este calculată, în medie pe lungimea şi lăţimea cursului de apă sau a părţilor sale individuale, cu fluctuaţii bruşte ale vitezei de curgere. Limita perimetrului II al cursului de apă în aval trebuie să fie determinată luînd în considerare excepţiile influenţei vîntului cu fluxuri cu direcţie inversă, dar nu mai mică de 250 m de la priză. Limitele laterale ale perimetrului II al zonei de protecţie sanitară de la oglinda apei în perioada de vară-toamnă cu un nivel scăzut de apă trebuie să fie amplasate:     a) pe un teren plat –  la cel puţin 500 m;     b) pe un teren deluros – pînă la înălţimea primei pante, situate în direcţia sursei de apă, dar nu mai puţin de 750 m cu o pantă cu înclinaţie uşoară sau lentă şi nu mai puţin de 1000 m cu pantă abruptă. 26. Limitele perimetrului II al zonei de protecţie sanitară pentru prizele de apă trebuie să fie îndepărtate în ambele direcţii de la priză la o distanţă de 3 km la prezenţa direcţiei predominante a vînturilor pînă la 10 % şi la o distanţă de 5 km la prezenţa direcţiei predominante a vînturilor mai mult de 10 %.    </vt:lpstr>
      <vt:lpstr>27. Limitele perimetrului II al zonei de protecţie sanitară pentru bazinele acvatice trebuie să fie orientate în ambele direcţii de-a lungul coastei cu 3 sau 5 km, în conformitate cu punctul 26 al prezentului Regulament şi 500-1000 m de la oglinda apei în cazul nivelului normal.. În unele cazuri, ţinînd seama de situaţia sanitară specifică, cu o justificare corespunzătoare, limitele perimetrului II pot fi majorate.     28. Limitele perimetrului III al zonei de protecţie sanitară a prizelor de apă de suprafaţă în fluxul de apă pînă şi în aval coincid cu hotarele perimetrului II. Limitele laterale trebuie să treacă prin linia despărţiturii apei în limita de 3-5 km, inclusiv a afluenţilor. Limitele perimetrului III al sursei de apă de suprafaţă pentru bazine cu apă stătătoare coincid pe deplin cu cele ale perimetrului II.</vt:lpstr>
      <vt:lpstr>Capitolul VII. Cerinţe sanitare faţă de activităţile care  pot fi întreprinse pe teritoriul zonelor de protecţie  sanitară ale prizelor de apă      29. Activităţile în perimetrul I al zonei de protecţie sanitară a prizelor de apă subterane:     a) teritoriul perimetrului I al zonei de protecţie sanitară trebuie să fie amenajat pentru a direcţiona scurgerile de suprafaţă în afara lui, înverzit, îngrădit şi păzit. Căile spre instalaţii trebuie să fie pavate;     b) nu se permite plantarea de arbori înalţi, toate tipurile de construcţii ce nu au nici o relaţie directă cu exploatarea, reabilitarea şi extinderea instalaţiilor de alimentare cu apă, inclusiv a conductelor pentru diferite scopuri, amplasarea clădirilor rezidenţiale şi clădirilor sociale, aşezămintelor pentru trai, precum şi utilizarea pesticidelor şi îngrăşămintelor;     c) clădirile trebuie să fie echipate cu sisteme de canalizare şi racordate la sistemul de canalizare menajeră sau industrială din apropiere sau la posturile locale ale instalaţiilor de epurare situate în afara perimetrului I al zonei de protecţie sanitară, tinînd cont de regimul sanitar din perimetrul II;     d) în cazuri excepţionale, în absenţa sistemului de canalizare, trebuie să fie montate receptoare impermeabile pentru deşeuri lichide şi deşeuri menajere, situate în locuri care exclud poluarea perimetrului I al zonei de protecţie sanitară, la evacuarea acestora;  </vt:lpstr>
      <vt:lpstr>   e) instalaţiile de aprovizionare cu apă, situate în perimetrul I al zonei de protecţie sanitară, trebuie să fie dotate în vederea evitării poluării apei potabile prin fisurile din teren, gura sondei, magazie şi ţevi, rezervoare şi pompele de umplere.   30. Activităţile în perimetrele II şi III ale surselor subterane de apă:     a) este necesară identificarea, tamponarea sau restaurarea tuturor sondelor vechi, inactive, defectate sau incorect operate, care sînt periculoase în ceea ce priveşte posibilitatea de contaminare a acviferelor;     b) autorizaţiile pentru construcţiile noi asociate cu afectarea stratului de sol se emit cu coordonarea obligatorie a Serviciului Supraveghere de Stat a Sănătăţii Publice;     c) se interzice amplasarea depozitelor de combustibil şi lubrifianţi, produse chimice şi îngrăşăminte agricole, depozitarea de deşeuri industriale, nămol şi alte obiecte, care pot provoca pericol de contaminare chimică a apelor subterane. Se permite plasarea acestor obiecte în perimetrul III al zonei de protecţie sanitară numai atunci cînd se utilizează apele subterane protejate, cu condiţia îndeplinirii unor măsuri speciale pentru a proteja stratul acvifer de poluare, în prezenţa unei încheierii sanitare a Serviciului Supraveghere de Stat a Sănătăţii Publice, emis în baza avizului organului de stat – Agenţia pentru Geologie şi Resurse Minerale.</vt:lpstr>
      <vt:lpstr>    31. Activităţile în perimetrul II al surselor subterane de apă, pe lîngă activităţile specificate în punctul 30 al prezentului Regulament, în perimetrul II al zonei de protecţie sanitară a surselor subterane de apă sînt supuse următoarelor interdicţii suplimentare:     a) nu se admite amplasarea cimitirelor, cimitirelor de animale, cîmpurilor de asanare, cîmpurilor de filtrare, acumulărilor de băligar, tranşeelor de siloz, întreprinderilor zootehnice pentru animale şi păsări şi alte obiecte ce pot prezenta pericol de contaminare microbiană a apelor subterane;     b) utilizarea de îngrăşăminte şi pesticide;     c) defrişări de păduri;     d) efectuarea activităţilor de amenajare a teritoriului în zonele rezidenţiale şi a altor obiecte şi instalaţii (echipamente sanitare, construcţia depozitelor, organizarea scurgerilor de drenaj etc.);     e) spălarea vehiculelor, utilajelor şi ambalajelor în sursele de apă potabilă şi în preajma acestora.    32. Activităţile în perimetrul I al prizelor de apă de suprafaţă:     a) pe teritoriul perimetrului I al zonei de protecţie sanitară a surselor de apă de suprafaţă trebuie să fie prevăzute acţiuni după cum se menţionează în punctul 29 al prezentului Regulament;   </vt:lpstr>
      <vt:lpstr>  b) nu se admit deversările de ape reziduale, inclusiv de ape reziduale de pe mijloacele de transport naval, scăldatul, spălatul hainelor, adăparea vitelor şi alte utilizări ale apei care influenţează calitatea apei din sursă;     c) zona de apă din perimetrul I de restricţii se îngrădeşte cu indicatori şi alte semne de avertizare, se marchează cu semnele ce indică pericol de navigaţie. Pe apele navigabile ale apei receptoare trebuie să fie instalate geamanduri cu lumini.    33. Activităţile în perimetrele II şi III ale prizelor de apă de suprafaţă:     a) planurile de încadrare în teritoriu, amplasările obiectivelor în teritoriile desemnate pentru construire, precum şi coordonarea schimbărilor tehnologice de funcţionare a întreprinderilor industriale existente, asociate cu creşterea riscului poluării sursei de apă cu ape reziduale;     b) toate lucrările de adîncire a fundului în regiunea zonelor de protecţie sanitară se permise după avizarea Agenției Națională pentru Sănătate Publică numai în cazul justificării lipsei înrăutăţirii calităţii apei la priza de apă;     c) utilizarea unor metode chimice de combatere a eutrofizării bazinelor de apă este permisă cu condiţia că folosirea de preparate chimice este autorizată pozitiv de către Agenția Națională pentru Sănătate Publică;   </vt:lpstr>
      <vt:lpstr>  d) în cazul existenţei transportului fluvial este necesară echiparea navelor, debarcaderelor şi altor vase cu mijloace de colectare a apelor reziduale, a apei de santină şi deşeuri solide; echiparea docurilor cu staţie de descărcare a apelor reziduale şi receptoare pentru descărcarea deşeurilor solide;     e) se interzice tuturor mijloacelor plutitoare aflate în zonele de protecţie sanitară deversarea apelor reziduale. 34. În interiorul perimetrului II al zonei de protecţie sanitară a surselor de apă de suprafaţă sînt întreprinse următoarele măsuri:     a) nu se permite defrişarea pădurii în locul de folosinţă principală şi renovare, precum şi întărirea după companiile specializate de realizare a materialului lemnos defrişarea de la rădăcină şi utilizarea ai fondurilor de defrişare pe termen lung. Se permite numai efectuarea defrişărilor sanitare şi de îngrijire a pădurilor;     b) se interzice amplasarea fermelor şi locurilor de păşunat, precum şi orice altă utilizare a lacurilor şi a terenurilor, terenurilor forestiere în bandă de coastă cu o lăţime de cel puţin 500 m, care poate conduce la o înrăutăţire a calităţii sau la reducerea cantităţii de apă în sursa de alimentare cu apă;     c) se permite utilizarea surselor de apă pentru înot, turism, sporturi de apă şi de pescuit în zonele desemnate, cu condiţia respectării cerinţelor igienice pentru protecţia apelor de suprafaţă, precum şi a cerinţelor de igienă pentru zonele de agrement a bazinelor de apă;   </vt:lpstr>
      <vt:lpstr>  d) se interzice deversarea apelor uzate industriale, agricole, urbane şi pluviale, în care conţinutul de substanţe chimice şi microorganisme depăşeşte normele sanitare ale calităţii apei;     e) perimetrul II al zonei de protecţie sanitară la intersecţia de drumuri, poteci etc. este delimitată cu coloane cu caractere speciale.   În anexă la regulament sunt stipulate Cerinţele minime privind conţinutul proiectului  tehnic pentru delimitarea zonelor de protecţie sanitară a prizelor de apă</vt:lpstr>
      <vt:lpstr> </vt:lpstr>
      <vt:lpstr> </vt:lpstr>
      <vt:lpstr>  6. Respectarea prezentului Regulament este obligatorie pentru toate organizaţiile şi persoanele care au în posesie sau sînt responsabile de gestionarea sistemelor mici de alimentare cu apă potabilă.  7.  Controlul respectării îndeplinirii prezentului Regulament se efectuează de către Centrul Naţional de Sănătate Publică, în conformitate cu Legea nr.10-XVI din 3 februarie 2009 privind supravegherea de stat a sănătăţii publice.  II. Cerinţe sanitare privind selectarea terenului pentru amplasarea sistemelor mici de alimentare cu apă potabilă. Zonele de protecţie sanitară  III. Cerinţe privind proiectarea sistemelor mici de alimentare cu apă potabilă  IV. Cerinţe privind construcţia şi amenajarea fîntînilor şi izvoarelor de apă potabilă. Cerinţe sanitare la construcţia fîntînilor freatice  V. Dezinfecţia apei   VI. Norme de sănătate publică fată de calitatea apei din sistemele mici de alimentare cu apă potabilă    </vt:lpstr>
      <vt:lpstr> </vt:lpstr>
      <vt:lpstr> </vt:lpstr>
      <vt:lpstr> </vt:lpstr>
      <vt:lpstr> </vt:lpstr>
      <vt:lpstr> </vt:lpstr>
      <vt:lpstr> </vt:lpstr>
      <vt:lpstr> </vt:lpstr>
      <vt:lpstr> </vt:lpstr>
      <vt:lpstr>REGULAMENTUL privind exploatarea tehnică a sistemelor şi instalaţiilor publice de alimentare cu apă şi de canalizare (ediţia a doua) http://madrm.gov.md/ro/content/regulamentul-privind-exploatarea-tehnic%C4%83-sistemelor-%C5%9Fi-instala%C5%A3iilor-publice-de-alimentare  CUPRINS: Capitolul 1. Clauze/condiţii generale 1.1. Aspecte general 1.2. Personalul de exploatare şi pregătirea lui 1.3. Obligaţiile personalului de serviciu 1.4. Obligaţiile personalului administrativ-tehnic 1.5. Responsabilitatea pentru nerespectarea Regulamentului de exploatare tehnică 1.6. Documentaţia tehnică 1.7. Instrucţiuni de serviciu şi de exploatare 1.8. Rapoarte tehnice 1.9. Reparaţii preventive planificate 1.10. Supravegherea tehnică a construcţiilor şi a dării în exploatare 1.11. Darea în exploatare a instalaţiilor de tratare şi epurare a apelor </vt:lpstr>
      <vt:lpstr>Capitolul 2. Sistemele de alimentare cu apă 2.1. Aspecte generale 2.2. Captări de apă 2.3. Prizele de ape de suprafaţă 2.4. Captările de ape subterane 2.5. Zonele de protecţie sanitară 2.6. Instalaţii şi dispozitive/utilaje de tratare a apei 2.7. Exploatarea instalaţiilor şi utilajului de tratare a apelor de suprafaţă 2.8. Instalaţii şi utilaje de tratare a apelor subterane 2.9. Aducţiuni şi reţele de alimentare cu apă 2.10. Rezervoare şi turnuri de apă 2.11. Evidenţa livrării şi realizării apei. Reducerea pierderilor de apă  Capitolul 3. Sistemele de canalizare 1.1. Aspecte generale 1.2. Reţele de canalizare 1.3. Instalaţii şi utilaj de epurare a apelor uzate 1.4. Instalaţii de epurare mecanică a apelor uzate 1.5. Instalaţii de epurare biologică a apelor uzate </vt:lpstr>
      <vt:lpstr>Capitolul 4. Instalaţii şi utilaje pentru dezinfecţia apei potabile şi apelor uzate 4.1. Aspecte generale 4.2. Instalaţii şi utilaje 4.3. Instalaţii pentru dezinfecţia apei cu agenţi de clor 4.4. Instalaţii pentru dezinfecţia apei cu radiație ultravioletă (UV) și cu ozon  Capitolul 5. Instalaţii şi utilaje pentru tratarea nămolurilor 5.1. Aspecte generale 5.2. Nămolurile de la tratarea apelor naturale 5.3. Nămolurile de la epurarea apelor uzate 5.4. Decontaminarea/sterilizarea nămolurilor  Capitolul 6. Staţii de pompare 6.1. Aspecte generale 6.2. Întreţinerea operativă a staţiilor de pompare 6.3. Lucrările de reparaţie a staţiilor de pompare 6.4. Exploatarea agregatelor de pompare şi a mecanismelor auxiliare 6.5. Evidenţa indicatorilor tehnico-economici</vt:lpstr>
      <vt:lpstr>Capitolul 7. Mijloace de automatizare şi dispecerizare 7.1. Aspecte generale 7.2. Dotarea serviciului ACM şi A  Capitolul 8. Dispecerizarea 8.1. Aspecte generale 8.2. Dotarea punctelor de dispecerat 8.3. Organizarea activității punctelor de dispecerat  Anexa 1. Reguli privind efectuarea reparațiilor preventive planificate a sistemelor și instalațiilor de alimentare cu apă și de canalizare  Anexa 2. Documente normative și tehnice de bază utilizate la elaborarea Regulamentului privind exploatarea tehnică a sistemelor și instalațiilor publice de alimentare cu apă și de canalizare (conform situației din 01.01.2017) </vt:lpstr>
      <vt:lpstr>CP G.03.07-2014 (MCH 4.01-02) „Instalații interioare de apă şi canalizare”  ÎNLOCUIEŞTE СНиП 2.04.01-85 Prezentul Cod practic în construcţii reprezintă adaptarea prin metoda pagi-nii de copertă la condiţiile naţionale ale Republicii Moldova a normativului Fede-raţiei Ruse МСН 4.01-02 „Внутренний водопровод и канализация”. Prezentul Cod practic este armonizat cu cerinţele directivelor europene. Prezentul Cod practic se referă la sistemele interioare de alimentare cu apă rece, apă caldă, canalizare şi de scurgere a apei pluviale. Prezentul Cod practic conţine următoarele capitole: domeniu de aplicare; referinţe normative; termeni şi definiţii; prevederi generale; determinarea debitelor de calcul de apă şi de canalizare; calitatea, temperatura şi presiunea în reţelele de apă; sisteme de alimentare cu apă rece şi caldă; sisteme de alimentare cu apă pen-tru combaterea incendiilor; conducte şi armaturi; reţele interioare de apă rece şi apă caldă; calculul reţelelor interioare de apă rece; calculul reţelelor interioare de apă caldă; dispozitive de măsurare a consumului de apă; instalaţii de pompare; rezervoare de rezervă şi de înălţime; cerinţe suplimentare pentru reţelele interioare de alimentare cu apă, în condiţii naturale şi climatice specifice; sisteme de canali-zare; obiecte sanitare şi receptoare de ape uzate; reţele de canalizare interioară; calculul reţelelor de canalizare; instalaţii locale pentru epurarea şi pomparea ape-lor uzate; instalaţii interioare de ape meteorice; cerinţe suplimentare pentru sis-temele şi instalaţiile interioare de canalizare în condiţii specifice de mediu şi climă. </vt:lpstr>
      <vt:lpstr>Documentul conţine următoarele anexe: Anexa A: Lista documentelor normative, la care se fac referinţe în prezentul cod practic în construcţii; Anexa B: Termeni şi definiţii; Anexa C: Debite de calcul de apă; Anexa D: Nomograme pentru determinarea pierderilor de sarcină în contoarele de apă. Codul practic în construcţii CP G.03.07-2014 (МСН 4.01-02) se adoptă pentru prima dată.  NCM G.03.02:2015 „Rețele şi instalații exterioare de canalizare”.   1. ELABORAT de către Universitatea Agrară de Stat din Moldova.     La elaborarea prezentului Cod practic au luat parte: confereniarul universitar, d.ș.t. D. Ungureanu, confereniarul  universitar,  d.ș.t.  I.  Ioneț,  conferențiarul  universitar,  d.ș.a.  O.  Horjan,  profesorul  universitar,  d.ș.t.  T.  Coşuleanu,  conferenţiarul universitar d.ș.t. P. Pleșca, inginer O. Cojocaru, inginer Irina Ciobanu.         Redactarea      generală    este    realizată   conferenţiarul    universitar   al  catedrei    „Ecotehnica,   Menegement Ecologic şi Ingineria Apelor”, doctorul în ştiinţe tehnice D. Ungureanu.  2. ACCEPTAT de către Comitetul tehnic pentru normare tehnică în construcţii CTC.01  "Instalaţii şi      reţele de alimentare cu apă şi canalizare", procesul-verbal nr. …  din  2015.  3. APROBAT ŞI PUS ÎN APLICARE prin ordinul Ministrului Dezvoltării Regionale şi Construcţiilor nr. 56 din aprilie 2015.  </vt:lpstr>
      <vt:lpstr>4. ÎNLOCUIEŞTE СНиП 2.04.03-85 “Наружные сети и сооружения канализации”  Important Odată cu intrarea în vigoare a ordinului nr. 56 din aprilie 2015 se abrogă СНиП 2.04.03-85 “Наружные сети и сооружения канализации”   NCM G.03.03:2015 (MCH 4.01-02). Instalații interioare de alimentare cu apă şi canalizare  1. ADAPTAT de către ICŞC „lNCERCOM„ Î.S.   2. ACCEPTAT de către Comitetul Tehnic pentru  Normare  Tehnică şi Standardizare  in Construcţii                  CT-C O9,,lnstalaţii şi reţele de alimentare cu apă şi canalizare",    3. Aprobat şi pus în aplicare prin ordinul Ministrului  dezvoltării regionale şi construcțiilor   4.  ÎNLOCUIŞTE  СНиП 2.04.01-85.   NCM E. 03.02-2001 Protecția împotriva incendiilor clădirilor şi instalațiilor APROBAT de Ministerul ecologiei, construcţiilor şi dezvoltării teritoriului prin ordinul nr. 19 din 29 iunie 2001, cu aplicare din 1 iulie 2001. Odată cu intrarea în vigoare a prezentului normativ se abrogă СНиП 2.01.02-85* “Противожарные нормы” La punerea în aplicare a prezentului normativ se stabileşte ca principiile СНиП 2.01.02-85* pe care sunt bazate prevederile normativelor în construcţii pentru anumite tipuri concrete de producţie în construcţii vor rămîne în vigoare pînă la revizuirea acestor documente. </vt:lpstr>
      <vt:lpstr>СНиП 3.05.04-85* НАРУЖНЫЕ СЕТИ И СООРУЖЕНИЯ ВОДОСНАБЖЕНИЯ И КАНАЛИЗАЦИИ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 СОДЕРЖАНИЕ 1. Общие положения 2. Земляные работы 3. Монтаж трубопроводов Общие положения Стальные трубопроводы Чугунные трубопроводы Асбестоцементные трубопроводы Железобетонные и бетонные трубопроводы Трубопроводы из керамических труб Трубопроводы из пластмассовых труб* 4. Переходы трубопроводов через естественные и искусственные преграды </vt:lpstr>
      <vt:lpstr>5. Сооружения водоснабжения и канализации Сооружения для забора поверхностной воды Водозаборные скважины Емкостные сооружения 6. Дополнительные требования к строительству трубопроводов и сооружений водоснабжения и канализации в особых природных и климатических условиях 7. Испытание трубопроводов и сооружений Напорные трубопроводы Безнапорные трубопроводы Емкостные сооружения 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 Приложение 1. Обязательное. Акт о проведении приемочного гидравлического испытания напорного трубопровода на прочность и герметичность Приложение 2. Рекомендуемое. Порядок проведения гидравлического испытания напорного трубопровода на прочность и герметичность Приложение 3. Обязательное. Акт о проведении пневматического испытания напорного трубопровода на прочность и герметичность Приложение 4. Обязательное. Акт о проведении приемочного гидравлического испытания безнапорного трубопровода на герметичность </vt:lpstr>
      <vt:lpstr>Приложение 5. Рекомендуемое. Порядок проведения промывки и дезинфекции трубопроводов и сооружений хозяйственно-питьевого водоснабжения Приложение 6. Обязательное. Акт о проведении промывки и дезинфекции трубопроводов (сооружений) хозяйственно-питьевого водоснабжения   Водоснабжение. Наружные сети и сооружения Apeduct. Reţelele exterioare şi instalaţiile СНиП 2.04.02-84* (Для ознакомления)  </vt:lpstr>
      <vt:lpstr>Regulamentul privind cerinţele de colectare, epurare şi deversare a apelor uzate în sistemul de canalizare şi/sau în emisaruri de apă pentru localităţile urbane şi rurale, aprobat prin HG nr. 950 din  25.11.2013 http://lex.justice.md/index.php?action=view&amp;view=doc&amp;lang=1&amp;id=350537   În temeiul art. 39 şi 40 din Legea apelor nr.272 din 23 decembrie 2011 (Monitorul Oficial al Republicii Moldova, 2012, nr. 81, art. 264), Guvernul HOTĂRĂŞTE:     1. Se aprobă Regulamentul privind cerinţele de colectare, epurare şi deversare a apelor uzate în sistemul de canalizare şi/sau în emisaruri pentru localităţile urbane şi rurale (se anexează).    2. Se abrogă Hotărîrea Guvernului nr. 1141 din 10 octombrie 2008 „Pentru aprobarea Regulamentului privind condiţiile de evacuare a apelor urbane uzate în receptori naturali” (Monitorul Oficial al Republicii Moldova, 2008, nr.189, art.1163).     3. Controlul asupra executării prezentei hotărîri se pune în sarcina Ministerului Agriculturii, Dezvoltării Regionale și Mediului.  </vt:lpstr>
      <vt:lpstr>  Capitolul I  Dispoziţii generale 1. Regulamentul privind cerinţele de colectare, epurare şi deversare a apelor uzate în sistemul de canalizare şi/sau în emisaruri pentru localităţile urbane şi rurale (în continuare – Regulament) transpune parţial prevederile Directivei Consiliului nr. 91/271/CEE din 21 mai 1991 privind tratarea apelor urbane reziduale.     2. Prezentul Regulament are drept scop:     1) stabilirea cerinţelor pentru exploatarea sistemelor de colectare a apelor uzate în localităţile urbane şi pentru exploatarea staţiilor de epurare, care trebuie să conţină prevederi referitor la:      a) metoda şi gradul de epurare care trebuie asigurate în funcţie de numărul de locuitori/de mărimea localităţii deservite sau care urmează să fie deservită de un sistem de colectare şi de o staţie de epurare şi/sau de calitatea apelor receptoare în care se deversează apele uzate epurate;     b) identificarea şi clasificarea unor astfel de ape receptoare, desemnate ca zone sensibile sau mai puțin sensibile;    c) obligativitatea deversării tuturor apelor industriale uzate într-un sistem de colectare în localităţile urbane, care trebuie să aibă loc în baza unui contract și/sau aviz eliberat de operator;     d) condiţiile privind gestionarea nămolurilor ce rezultă din procesul de epurare;      e) obligativitatea monitorizării evacuărilor de deşeuri lichide şi a monitorizării efectelor acestora, precum şi faţă de cerinţele de raportare;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310</cp:revision>
  <cp:lastPrinted>2017-06-05T10:38:21Z</cp:lastPrinted>
  <dcterms:created xsi:type="dcterms:W3CDTF">2013-09-05T11:54:56Z</dcterms:created>
  <dcterms:modified xsi:type="dcterms:W3CDTF">2019-07-03T12:55:11Z</dcterms:modified>
</cp:coreProperties>
</file>