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26"/>
  </p:notesMasterIdLst>
  <p:handoutMasterIdLst>
    <p:handoutMasterId r:id="rId27"/>
  </p:handoutMasterIdLst>
  <p:sldIdLst>
    <p:sldId id="412" r:id="rId2"/>
    <p:sldId id="295" r:id="rId3"/>
    <p:sldId id="397" r:id="rId4"/>
    <p:sldId id="392" r:id="rId5"/>
    <p:sldId id="398" r:id="rId6"/>
    <p:sldId id="393" r:id="rId7"/>
    <p:sldId id="394" r:id="rId8"/>
    <p:sldId id="395" r:id="rId9"/>
    <p:sldId id="399" r:id="rId10"/>
    <p:sldId id="400" r:id="rId11"/>
    <p:sldId id="396" r:id="rId12"/>
    <p:sldId id="402" r:id="rId13"/>
    <p:sldId id="296" r:id="rId14"/>
    <p:sldId id="301" r:id="rId15"/>
    <p:sldId id="391" r:id="rId16"/>
    <p:sldId id="403" r:id="rId17"/>
    <p:sldId id="404" r:id="rId18"/>
    <p:sldId id="406" r:id="rId19"/>
    <p:sldId id="405" r:id="rId20"/>
    <p:sldId id="408" r:id="rId21"/>
    <p:sldId id="409" r:id="rId22"/>
    <p:sldId id="410" r:id="rId23"/>
    <p:sldId id="411" r:id="rId24"/>
    <p:sldId id="299" r:id="rId25"/>
  </p:sldIdLst>
  <p:sldSz cx="9144000" cy="6858000" type="screen4x3"/>
  <p:notesSz cx="6735763" cy="98663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8">
          <p15:clr>
            <a:srgbClr val="A4A3A4"/>
          </p15:clr>
        </p15:guide>
        <p15:guide id="2" orient="horz" pos="388">
          <p15:clr>
            <a:srgbClr val="A4A3A4"/>
          </p15:clr>
        </p15:guide>
        <p15:guide id="3" pos="288">
          <p15:clr>
            <a:srgbClr val="A4A3A4"/>
          </p15:clr>
        </p15:guide>
        <p15:guide id="4" pos="10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Bohantova" initials="LB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6C4"/>
    <a:srgbClr val="3333CC"/>
    <a:srgbClr val="000F2E"/>
    <a:srgbClr val="6E6452"/>
    <a:srgbClr val="E5DBA1"/>
    <a:srgbClr val="BABA93"/>
    <a:srgbClr val="BABB93"/>
    <a:srgbClr val="DEDEAF"/>
    <a:srgbClr val="99999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5730" autoAdjust="0"/>
  </p:normalViewPr>
  <p:slideViewPr>
    <p:cSldViewPr snapToGrid="0">
      <p:cViewPr varScale="1">
        <p:scale>
          <a:sx n="69" d="100"/>
          <a:sy n="69" d="100"/>
        </p:scale>
        <p:origin x="1386" y="66"/>
      </p:cViewPr>
      <p:guideLst>
        <p:guide orient="horz" pos="658"/>
        <p:guide orient="horz" pos="388"/>
        <p:guide pos="288"/>
        <p:guide pos="1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4140" y="-102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47F930EC-4FD0-431B-BB9B-47DE359CDF6F}" type="slidenum">
              <a:rPr lang="de-DE">
                <a:latin typeface="Arial Narrow" pitchFamily="34" charset="0"/>
              </a:rPr>
              <a:pPr/>
              <a:t>‹#›</a:t>
            </a:fld>
            <a:endParaRPr lang="de-DE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3" y="0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2" y="4686696"/>
            <a:ext cx="4939560" cy="443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3" y="9373391"/>
            <a:ext cx="2918830" cy="49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28" tIns="45164" rIns="90328" bIns="4516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fld id="{276F4F92-661F-4424-ADED-7D3829A4203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160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First layer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24530102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7776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13358358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  <p:sp>
        <p:nvSpPr>
          <p:cNvPr id="6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2052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Click on symbol 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5814278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, Bulletpoints, großes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576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2" hasCustomPrompt="1"/>
          </p:nvPr>
        </p:nvSpPr>
        <p:spPr>
          <a:xfrm>
            <a:off x="6786000" y="2448001"/>
            <a:ext cx="2358000" cy="33480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Click on symbol </a:t>
            </a:r>
            <a:br>
              <a:rPr lang="en-GB" noProof="0" dirty="0"/>
            </a:br>
            <a:r>
              <a:rPr lang="en-GB" noProof="0" dirty="0"/>
              <a:t>to add image</a:t>
            </a:r>
          </a:p>
        </p:txBody>
      </p:sp>
    </p:spTree>
    <p:extLst>
      <p:ext uri="{BB962C8B-B14F-4D97-AF65-F5344CB8AC3E}">
        <p14:creationId xmlns:p14="http://schemas.microsoft.com/office/powerpoint/2010/main" val="18016267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Subheadline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17/07/2019</a:t>
            </a:fld>
            <a:endParaRPr lang="en-GB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SzTx/>
              <a:buFontTx/>
              <a:buNone/>
              <a:tabLst>
                <a:tab pos="2190750" algn="l"/>
              </a:tabLst>
              <a:defRPr sz="1800" baseline="0"/>
            </a:lvl1pPr>
            <a:lvl2pPr marL="360000" indent="-360000">
              <a:buClr>
                <a:srgbClr val="C80F0F"/>
              </a:buClr>
              <a:buFont typeface="Arial" pitchFamily="34" charset="0"/>
              <a:buChar char="•"/>
              <a:defRPr sz="1800"/>
            </a:lvl2pPr>
            <a:lvl3pPr marL="720000">
              <a:defRPr sz="1800"/>
            </a:lvl3pPr>
            <a:lvl4pPr marL="1080000">
              <a:defRPr sz="1800" baseline="0"/>
            </a:lvl4pPr>
            <a:lvl5pPr marL="1440000">
              <a:defRPr sz="1800" baseline="0"/>
            </a:lvl5pPr>
            <a:lvl6pPr marL="1800000">
              <a:defRPr baseline="0"/>
            </a:lvl6pPr>
            <a:lvl7pPr marL="2160000">
              <a:defRPr baseline="0"/>
            </a:lvl7pPr>
            <a:lvl8pPr marL="2520000">
              <a:defRPr baseline="0"/>
            </a:lvl8pPr>
            <a:lvl9pPr marL="2880000">
              <a:defRPr/>
            </a:lvl9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</p:spTree>
    <p:extLst>
      <p:ext uri="{BB962C8B-B14F-4D97-AF65-F5344CB8AC3E}">
        <p14:creationId xmlns:p14="http://schemas.microsoft.com/office/powerpoint/2010/main" val="42417953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Spalten,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000" y="1483200"/>
            <a:ext cx="7776000" cy="617928"/>
          </a:xfrm>
        </p:spPr>
        <p:txBody>
          <a:bodyPr/>
          <a:lstStyle/>
          <a:p>
            <a:r>
              <a:rPr lang="en-GB" noProof="0" dirty="0"/>
              <a:t>Click here to add title</a:t>
            </a:r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679155" y="6581001"/>
            <a:ext cx="1295400" cy="246221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0F9A5078-6F60-49E2-B50D-11C30D454C38}" type="datetime1">
              <a:rPr lang="en-GB" smtClean="0"/>
              <a:pPr/>
              <a:t>17/07/2019</a:t>
            </a:fld>
            <a:endParaRPr lang="en-GB" dirty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683999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First layer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80000" y="2448000"/>
            <a:ext cx="3780000" cy="381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First layer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</p:txBody>
      </p:sp>
    </p:spTree>
    <p:extLst>
      <p:ext uri="{BB962C8B-B14F-4D97-AF65-F5344CB8AC3E}">
        <p14:creationId xmlns:p14="http://schemas.microsoft.com/office/powerpoint/2010/main" val="99345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10"/>
            <a:ext cx="9144000" cy="111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rafik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51525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000" y="2447999"/>
            <a:ext cx="7776000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First layer</a:t>
            </a:r>
          </a:p>
          <a:p>
            <a:pPr lvl="1"/>
            <a:r>
              <a:rPr lang="en-GB" noProof="0" dirty="0"/>
              <a:t>Second layer</a:t>
            </a:r>
          </a:p>
          <a:p>
            <a:pPr lvl="2"/>
            <a:r>
              <a:rPr lang="en-GB" noProof="0" dirty="0"/>
              <a:t>Third layer</a:t>
            </a:r>
          </a:p>
          <a:p>
            <a:pPr lvl="3"/>
            <a:r>
              <a:rPr lang="en-GB" noProof="0" dirty="0"/>
              <a:t>Fourth layer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7703687" y="6581001"/>
            <a:ext cx="927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000" b="0" noProof="0" dirty="0">
                <a:solidFill>
                  <a:srgbClr val="6E6452"/>
                </a:solidFill>
                <a:latin typeface="Arial Narrow" pitchFamily="34" charset="0"/>
              </a:rPr>
              <a:t>Page </a:t>
            </a:r>
            <a:fld id="{327115CA-E6A4-425F-BB4F-A64D48743A27}" type="slidenum">
              <a:rPr lang="en-GB" sz="1000" b="0" noProof="0" smtClean="0">
                <a:solidFill>
                  <a:srgbClr val="6E6452"/>
                </a:solidFill>
                <a:latin typeface="Arial Narrow" pitchFamily="34" charset="0"/>
              </a:rPr>
              <a:pPr/>
              <a:t>‹#›</a:t>
            </a:fld>
            <a:endParaRPr lang="en-GB" sz="1000" b="0" noProof="0" dirty="0">
              <a:solidFill>
                <a:srgbClr val="6E6452"/>
              </a:solidFill>
              <a:latin typeface="Arial Narrow" pitchFamily="34" charset="0"/>
            </a:endParaRPr>
          </a:p>
        </p:txBody>
      </p:sp>
      <p:sp>
        <p:nvSpPr>
          <p:cNvPr id="1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62776" y="6581001"/>
            <a:ext cx="34184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1" spc="70" baseline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r>
              <a:rPr lang="de-DE" dirty="0"/>
              <a:t>XXX</a:t>
            </a:r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155" y="6581001"/>
            <a:ext cx="129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sp>
        <p:nvSpPr>
          <p:cNvPr id="757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000" y="1483200"/>
            <a:ext cx="7776000" cy="6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here to add title</a:t>
            </a:r>
            <a:endParaRPr lang="de-DE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709" r:id="rId3"/>
    <p:sldLayoutId id="2147483714" r:id="rId4"/>
    <p:sldLayoutId id="2147483710" r:id="rId5"/>
    <p:sldLayoutId id="2147483711" r:id="rId6"/>
  </p:sldLayoutIdLst>
  <p:transition/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12" Type="http://schemas.openxmlformats.org/officeDocument/2006/relationships/hyperlink" Target="http://www.ifcaac.amac.md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openxmlformats.org/officeDocument/2006/relationships/image" Target="../media/image34.jpeg"/><Relationship Id="rId4" Type="http://schemas.openxmlformats.org/officeDocument/2006/relationships/image" Target="../media/image5.png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sp>
        <p:nvSpPr>
          <p:cNvPr id="7" name="Titel 15"/>
          <p:cNvSpPr>
            <a:spLocks noGrp="1"/>
          </p:cNvSpPr>
          <p:nvPr>
            <p:ph type="title"/>
          </p:nvPr>
        </p:nvSpPr>
        <p:spPr>
          <a:xfrm>
            <a:off x="148741" y="1845308"/>
            <a:ext cx="8839199" cy="441616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Курс повышения квалификации работников операторов </a:t>
            </a:r>
            <a:r>
              <a:rPr lang="ro-RO" b="1" dirty="0">
                <a:solidFill>
                  <a:srgbClr val="002060"/>
                </a:solidFill>
              </a:rPr>
              <a:t>„Apă-Canal”</a:t>
            </a:r>
            <a:r>
              <a:rPr lang="ro-RO" dirty="0">
                <a:solidFill>
                  <a:srgbClr val="002060"/>
                </a:solidFill>
              </a:rPr>
              <a:t/>
            </a:r>
            <a:br>
              <a:rPr lang="ro-RO" dirty="0">
                <a:solidFill>
                  <a:srgbClr val="002060"/>
                </a:solidFill>
              </a:rPr>
            </a:br>
            <a:r>
              <a:rPr lang="ro-RO" dirty="0">
                <a:solidFill>
                  <a:srgbClr val="002060"/>
                </a:solidFill>
              </a:rPr>
              <a:t/>
            </a:r>
            <a:br>
              <a:rPr lang="ro-RO" dirty="0">
                <a:solidFill>
                  <a:srgbClr val="002060"/>
                </a:solidFill>
              </a:rPr>
            </a:br>
            <a:r>
              <a:rPr lang="ro-RO" b="1" dirty="0">
                <a:solidFill>
                  <a:srgbClr val="FF0000"/>
                </a:solidFill>
              </a:rPr>
              <a:t>Modulul 17: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003399"/>
                </a:solidFill>
              </a:rPr>
              <a:t>Менеджмент и эксплуатация Очистных сооружений канализации и Водопроводных очистных сооружений</a:t>
            </a:r>
            <a:br>
              <a:rPr lang="ru-RU" b="1" dirty="0">
                <a:solidFill>
                  <a:srgbClr val="003399"/>
                </a:solidFill>
              </a:rPr>
            </a:br>
            <a:r>
              <a:rPr lang="ro-RO" altLang="en-US" sz="2000" b="1" dirty="0">
                <a:solidFill>
                  <a:srgbClr val="FF0000"/>
                </a:solidFill>
              </a:rPr>
              <a:t>Sesiunea 5</a:t>
            </a:r>
            <a:r>
              <a:rPr lang="en-US" altLang="en-US" b="1" dirty="0">
                <a:solidFill>
                  <a:srgbClr val="000F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000" b="1" dirty="0">
                <a:solidFill>
                  <a:srgbClr val="1E26C4"/>
                </a:solidFill>
              </a:rPr>
              <a:t>Технологический контроль и контроль качества воды на Водопроводных очистных сооружений и Очистных сооружений канализации</a:t>
            </a:r>
            <a:r>
              <a:rPr lang="ro-RO" dirty="0">
                <a:solidFill>
                  <a:srgbClr val="002060"/>
                </a:solidFill>
              </a:rPr>
              <a:t/>
            </a:r>
            <a:br>
              <a:rPr lang="ro-RO" dirty="0">
                <a:solidFill>
                  <a:srgbClr val="002060"/>
                </a:solidFill>
              </a:rPr>
            </a:br>
            <a:r>
              <a:rPr lang="ro-RO" sz="1800" b="1" i="1" dirty="0">
                <a:solidFill>
                  <a:srgbClr val="002060"/>
                </a:solidFill>
              </a:rPr>
              <a:t>Expert,  Rusnac Arcadie</a:t>
            </a:r>
            <a:br>
              <a:rPr lang="ro-RO" sz="1800" b="1" i="1" dirty="0">
                <a:solidFill>
                  <a:srgbClr val="002060"/>
                </a:solidFill>
              </a:rPr>
            </a:br>
            <a:r>
              <a:rPr lang="ro-RO" sz="1800" b="1" i="1" dirty="0">
                <a:solidFill>
                  <a:srgbClr val="002060"/>
                </a:solidFill>
              </a:rPr>
              <a:t>SA ”Apă – Canal Chișinău”</a:t>
            </a:r>
            <a:br>
              <a:rPr lang="ro-RO" sz="1800" b="1" i="1" dirty="0">
                <a:solidFill>
                  <a:srgbClr val="002060"/>
                </a:solidFill>
              </a:rPr>
            </a:br>
            <a:r>
              <a:rPr lang="ro-RO" sz="1800" b="1" i="1" dirty="0">
                <a:solidFill>
                  <a:srgbClr val="002060"/>
                </a:solidFill>
              </a:rPr>
              <a:t/>
            </a:r>
            <a:br>
              <a:rPr lang="ro-RO" sz="1800" b="1" i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8</a:t>
            </a:r>
            <a:r>
              <a:rPr lang="ro-RO" sz="1600" b="1" dirty="0">
                <a:solidFill>
                  <a:srgbClr val="002060"/>
                </a:solidFill>
              </a:rPr>
              <a:t> – </a:t>
            </a:r>
            <a:r>
              <a:rPr lang="ru-RU" sz="1600" b="1" dirty="0">
                <a:solidFill>
                  <a:srgbClr val="002060"/>
                </a:solidFill>
              </a:rPr>
              <a:t>9</a:t>
            </a:r>
            <a:r>
              <a:rPr lang="ro-RO" sz="1600" b="1" dirty="0">
                <a:solidFill>
                  <a:srgbClr val="002060"/>
                </a:solidFill>
              </a:rPr>
              <a:t> – </a:t>
            </a:r>
            <a:r>
              <a:rPr lang="ru-RU" sz="1600" b="1" dirty="0">
                <a:solidFill>
                  <a:srgbClr val="002060"/>
                </a:solidFill>
              </a:rPr>
              <a:t>10</a:t>
            </a:r>
            <a:r>
              <a:rPr lang="ro-RO" sz="1600" b="1" dirty="0">
                <a:solidFill>
                  <a:srgbClr val="002060"/>
                </a:solidFill>
              </a:rPr>
              <a:t> iu</a:t>
            </a:r>
            <a:r>
              <a:rPr lang="en-US" sz="1600" b="1" dirty="0">
                <a:solidFill>
                  <a:srgbClr val="002060"/>
                </a:solidFill>
              </a:rPr>
              <a:t>l</a:t>
            </a:r>
            <a:r>
              <a:rPr lang="ro-RO" sz="1600" b="1" dirty="0">
                <a:solidFill>
                  <a:srgbClr val="002060"/>
                </a:solidFill>
              </a:rPr>
              <a:t>ie 2019,  Chișinău</a:t>
            </a: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568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43482-4D61-4D25-B636-4ECD43071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5296"/>
            <a:ext cx="9037122" cy="57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784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E2EE59-4EC1-4282-AEE3-74261BFEC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2" y="1014412"/>
            <a:ext cx="9116295" cy="56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943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3CD6AE-D159-4EB2-A225-E7735A31B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384" y="1532623"/>
            <a:ext cx="8609611" cy="333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9821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A52CB8-CFE7-4E3C-8857-BB97A99DC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84537"/>
            <a:ext cx="9144000" cy="573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410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D00D25-DE1A-4477-832D-30421C7D4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83200"/>
            <a:ext cx="9144000" cy="37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140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0AE31F6B-DAB1-4ECA-8ABF-527889467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827907" y="30778"/>
            <a:ext cx="5315198" cy="67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160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C1BC3F59-0C23-4B17-A278-AB854E119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645802" y="200048"/>
            <a:ext cx="5847528" cy="66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884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B0A17BA2-1AF9-4B87-852B-3A8979349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98816" y="30778"/>
            <a:ext cx="4936619" cy="67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62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764C4A35-FD86-4DA0-87F0-1E8D790D7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312970" y="200049"/>
            <a:ext cx="5263487" cy="66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0459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B9639D9E-0CBB-4331-BABD-50CE8951B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402143" y="0"/>
            <a:ext cx="4521171" cy="68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0836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86CAD2-6347-433A-9FB4-31F793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10" y="1649368"/>
            <a:ext cx="8407730" cy="4614632"/>
          </a:xfrm>
        </p:spPr>
        <p:txBody>
          <a:bodyPr/>
          <a:lstStyle/>
          <a:p>
            <a:r>
              <a:rPr lang="ro-RO" dirty="0">
                <a:solidFill>
                  <a:schemeClr val="tx1"/>
                </a:solidFill>
              </a:rPr>
              <a:t>Controlul calității apei potabile se efectuează orar, pe tot parcursul procesului tehnologic de tratare a apei, în strictă conformitate cu graficele de control, coordonate cu Centrul de Sănătate Publică din mun.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, prin intermediul a două laboratoare de apă potabilă, acreditate în conformitate cu prevederile Standardului </a:t>
            </a:r>
            <a:r>
              <a:rPr lang="ro-RO" dirty="0" err="1">
                <a:solidFill>
                  <a:schemeClr val="tx1"/>
                </a:solidFill>
              </a:rPr>
              <a:t>Internaţional</a:t>
            </a:r>
            <a:r>
              <a:rPr lang="ro-RO" dirty="0">
                <a:solidFill>
                  <a:schemeClr val="tx1"/>
                </a:solidFill>
              </a:rPr>
              <a:t> SM SR ISO/CEL 17025.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o-RO" dirty="0">
                <a:solidFill>
                  <a:schemeClr val="tx1"/>
                </a:solidFill>
              </a:rPr>
              <a:t>Controlul calității apelor uzate la intrare în </a:t>
            </a:r>
            <a:r>
              <a:rPr lang="ro-RO" dirty="0" err="1">
                <a:solidFill>
                  <a:schemeClr val="tx1"/>
                </a:solidFill>
              </a:rPr>
              <a:t>staţiile</a:t>
            </a:r>
            <a:r>
              <a:rPr lang="ro-RO" dirty="0">
                <a:solidFill>
                  <a:schemeClr val="tx1"/>
                </a:solidFill>
              </a:rPr>
              <a:t> de epurare, a apelor uzate epurate la deversare în emisare, precum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calitatea apelor în emisare se realizează prin intermediul Laboratoarelor acreditate din gestiunea întreprinderii, acreditate în conformitate cu prevederile Standardului </a:t>
            </a:r>
            <a:r>
              <a:rPr lang="ro-RO" dirty="0" err="1">
                <a:solidFill>
                  <a:schemeClr val="tx1"/>
                </a:solidFill>
              </a:rPr>
              <a:t>Internaţional</a:t>
            </a:r>
            <a:r>
              <a:rPr lang="ro-RO" dirty="0">
                <a:solidFill>
                  <a:schemeClr val="tx1"/>
                </a:solidFill>
              </a:rPr>
              <a:t> SM SR ISO/CEL 17025. </a:t>
            </a:r>
          </a:p>
          <a:p>
            <a:endParaRPr lang="ro-RO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0750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E6B21687-A4BA-40AA-B83E-C221C8F99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974556" y="30778"/>
            <a:ext cx="4853756" cy="67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7337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375BE737-332B-426D-9615-28BF037A4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911601" y="364946"/>
            <a:ext cx="4976087" cy="605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02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16B541-588B-4F12-B074-692539B9A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163782" y="1792164"/>
            <a:ext cx="5581402" cy="16368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90CCFF-1B1A-4C68-A2E9-99084E278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401" y="3429001"/>
            <a:ext cx="6866698" cy="12127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70BB3E-016A-4C3E-89AA-B97368099F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5718" y="4667566"/>
            <a:ext cx="6578928" cy="11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874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r>
              <a:rPr lang="ro-RO" sz="1600" b="1" dirty="0">
                <a:solidFill>
                  <a:srgbClr val="002060"/>
                </a:solidFill>
              </a:rPr>
              <a:t/>
            </a:r>
            <a:br>
              <a:rPr lang="ro-RO" sz="1600" b="1" dirty="0">
                <a:solidFill>
                  <a:srgbClr val="002060"/>
                </a:solidFill>
              </a:rPr>
            </a:br>
            <a:endParaRPr lang="ro-RO" sz="1600" b="1" dirty="0">
              <a:solidFill>
                <a:srgbClr val="00206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xxxxxxxxxxxxxxxxxxxxxx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224D58-0F2E-4E17-B287-DC0DACBC8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91" y="1625784"/>
            <a:ext cx="8051470" cy="244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883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o-RO" dirty="0"/>
              <a:t>Margareta Vîrcolici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Datumsplatzhalter 3"/>
          <p:cNvSpPr txBox="1">
            <a:spLocks/>
          </p:cNvSpPr>
          <p:nvPr/>
        </p:nvSpPr>
        <p:spPr bwMode="auto">
          <a:xfrm>
            <a:off x="679450" y="6581775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rgbClr val="6E6452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1A768533-9F5A-4A96-B8F6-9A95114E0856}" type="datetime1">
              <a:rPr lang="en-GB" smtClean="0">
                <a:cs typeface="Arial" charset="0"/>
              </a:rPr>
              <a:pPr/>
              <a:t>17/07/2019</a:t>
            </a:fld>
            <a:endParaRPr lang="de-DE">
              <a:cs typeface="Arial" charset="0"/>
            </a:endParaRPr>
          </a:p>
        </p:txBody>
      </p:sp>
      <p:sp>
        <p:nvSpPr>
          <p:cNvPr id="16" name="Inhaltsplatzhalter 8"/>
          <p:cNvSpPr txBox="1">
            <a:spLocks/>
          </p:cNvSpPr>
          <p:nvPr/>
        </p:nvSpPr>
        <p:spPr>
          <a:xfrm>
            <a:off x="2433908" y="1620411"/>
            <a:ext cx="6262254" cy="207486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rgbClr val="534B3E"/>
              </a:solidFill>
            </a:endParaRPr>
          </a:p>
          <a:p>
            <a:pPr>
              <a:spcAft>
                <a:spcPts val="300"/>
              </a:spcAft>
            </a:pPr>
            <a:r>
              <a:rPr lang="ro-RO" sz="2800" dirty="0">
                <a:solidFill>
                  <a:srgbClr val="534B3E"/>
                </a:solidFill>
              </a:rPr>
              <a:t>Vă mulțumim pentru atenție</a:t>
            </a:r>
            <a:endParaRPr lang="en-GB" sz="2800" dirty="0">
              <a:solidFill>
                <a:srgbClr val="534B3E"/>
              </a:solidFill>
            </a:endParaRPr>
          </a:p>
          <a:p>
            <a:endParaRPr lang="en-GB" sz="1000" dirty="0">
              <a:solidFill>
                <a:srgbClr val="534B3E"/>
              </a:solidFill>
            </a:endParaRPr>
          </a:p>
        </p:txBody>
      </p:sp>
      <p:sp>
        <p:nvSpPr>
          <p:cNvPr id="17" name="Textfeld 9"/>
          <p:cNvSpPr txBox="1">
            <a:spLocks noChangeArrowheads="1"/>
          </p:cNvSpPr>
          <p:nvPr/>
        </p:nvSpPr>
        <p:spPr bwMode="auto">
          <a:xfrm>
            <a:off x="427153" y="5399463"/>
            <a:ext cx="1371600" cy="215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>
                <a:solidFill>
                  <a:schemeClr val="tx2">
                    <a:lumMod val="75000"/>
                  </a:schemeClr>
                </a:solidFill>
              </a:rPr>
              <a:t>Proiect co-finanțat de</a:t>
            </a:r>
            <a:endParaRPr lang="en-GB" sz="800" b="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1" descr="F:\Branding\EU\jaun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056" y="5624205"/>
            <a:ext cx="13652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H:\bn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46511" y="5590073"/>
            <a:ext cx="1016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58991" y="5624205"/>
            <a:ext cx="1639887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9"/>
          <p:cNvSpPr txBox="1">
            <a:spLocks noChangeArrowheads="1"/>
          </p:cNvSpPr>
          <p:nvPr/>
        </p:nvSpPr>
        <p:spPr bwMode="auto">
          <a:xfrm>
            <a:off x="6898878" y="5383151"/>
            <a:ext cx="1147762" cy="214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99999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o-RO" sz="800" b="0" dirty="0">
                <a:solidFill>
                  <a:schemeClr val="tx2">
                    <a:lumMod val="75000"/>
                  </a:schemeClr>
                </a:solidFill>
              </a:rPr>
              <a:t>In cooperare cu</a:t>
            </a:r>
          </a:p>
        </p:txBody>
      </p:sp>
      <p:pic>
        <p:nvPicPr>
          <p:cNvPr id="22" name="Picture 2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45" y="5540701"/>
            <a:ext cx="1071880" cy="1071880"/>
          </a:xfrm>
          <a:prstGeom prst="rect">
            <a:avLst/>
          </a:prstGeom>
        </p:spPr>
      </p:pic>
      <p:pic>
        <p:nvPicPr>
          <p:cNvPr id="23" name="Picture 22" descr="D:\Users\Desktop\logotype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16" y="5818037"/>
            <a:ext cx="1958975" cy="56959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tăText 1"/>
          <p:cNvSpPr txBox="1"/>
          <p:nvPr/>
        </p:nvSpPr>
        <p:spPr>
          <a:xfrm>
            <a:off x="1856306" y="3145976"/>
            <a:ext cx="5361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0" u="sng" dirty="0">
                <a:solidFill>
                  <a:schemeClr val="bg2">
                    <a:lumMod val="25000"/>
                  </a:schemeClr>
                </a:solidFill>
                <a:latin typeface="+mn-lt"/>
                <a:hlinkClick r:id="rId12"/>
              </a:rPr>
              <a:t>www.ifcaac.amac.md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ro-RO" sz="1400" b="0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ifcaac@fua.utm.md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telefon: (022) 77-38 22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ro-RO" sz="1400" b="0" u="sng" dirty="0">
                <a:solidFill>
                  <a:srgbClr val="7030A0"/>
                </a:solidFill>
                <a:latin typeface="+mn-lt"/>
              </a:rPr>
              <a:t>www.amac.md</a:t>
            </a:r>
            <a:r>
              <a:rPr lang="ro-RO" sz="1400" b="0" dirty="0">
                <a:solidFill>
                  <a:srgbClr val="7030A0"/>
                </a:solidFill>
                <a:latin typeface="+mn-lt"/>
              </a:rPr>
              <a:t> </a:t>
            </a:r>
            <a:endParaRPr lang="ro-RO" sz="14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ro-RO" sz="1400" b="0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apacanal@yandex.ru</a:t>
            </a:r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</a:p>
          <a:p>
            <a:pPr algn="ctr"/>
            <a:r>
              <a:rPr lang="ro-RO" sz="1400" b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telefon: (022) 28-84-33</a:t>
            </a:r>
          </a:p>
          <a:p>
            <a:pPr algn="ctr"/>
            <a:endParaRPr lang="ro-RO" sz="800" b="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73734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357178-12A5-4DEC-BA3F-0704A3EB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1423645"/>
            <a:ext cx="8288977" cy="186582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8D5ABA-F05F-43FC-B80B-8FC31FEC0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87" y="3289464"/>
            <a:ext cx="8265226" cy="2974535"/>
          </a:xfrm>
        </p:spPr>
        <p:txBody>
          <a:bodyPr/>
          <a:lstStyle/>
          <a:p>
            <a:pPr marL="0" indent="0">
              <a:buNone/>
            </a:pPr>
            <a:r>
              <a:rPr lang="ro-RO" dirty="0">
                <a:solidFill>
                  <a:schemeClr val="tx1"/>
                </a:solidFill>
              </a:rPr>
              <a:t>Drept urmare, </a:t>
            </a:r>
            <a:r>
              <a:rPr lang="en-US" dirty="0">
                <a:solidFill>
                  <a:schemeClr val="tx1"/>
                </a:solidFill>
              </a:rPr>
              <a:t>S.A. </a:t>
            </a:r>
            <a:r>
              <a:rPr lang="ro-RO" dirty="0">
                <a:solidFill>
                  <a:schemeClr val="tx1"/>
                </a:solidFill>
              </a:rPr>
              <a:t>„Apă-canal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” remite spre coordonare </a:t>
            </a:r>
            <a:r>
              <a:rPr lang="ro-RO" dirty="0" err="1">
                <a:solidFill>
                  <a:schemeClr val="tx1"/>
                </a:solidFill>
              </a:rPr>
              <a:t>Agenţiei</a:t>
            </a:r>
            <a:r>
              <a:rPr lang="ro-RO" dirty="0">
                <a:solidFill>
                  <a:schemeClr val="tx1"/>
                </a:solidFill>
              </a:rPr>
              <a:t> de mediu, graficele privind  prelevarea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efectuarea </a:t>
            </a:r>
            <a:r>
              <a:rPr lang="ro-RO" dirty="0" err="1">
                <a:solidFill>
                  <a:schemeClr val="tx1"/>
                </a:solidFill>
              </a:rPr>
              <a:t>investigaliilor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fizico</a:t>
            </a:r>
            <a:r>
              <a:rPr lang="ro-RO" dirty="0">
                <a:solidFill>
                  <a:schemeClr val="tx1"/>
                </a:solidFill>
              </a:rPr>
              <a:t>-chimice, bacteriologice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helmintologice</a:t>
            </a:r>
            <a:r>
              <a:rPr lang="ro-RO" dirty="0">
                <a:solidFill>
                  <a:schemeClr val="tx1"/>
                </a:solidFill>
              </a:rPr>
              <a:t> a mostrelor de ape uzate, ape epurate, de </a:t>
            </a:r>
            <a:r>
              <a:rPr lang="ro-RO" dirty="0" err="1">
                <a:solidFill>
                  <a:schemeClr val="tx1"/>
                </a:solidFill>
              </a:rPr>
              <a:t>suprafaţă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a nămolurilor  de  la </a:t>
            </a:r>
            <a:r>
              <a:rPr lang="ro-RO" dirty="0" err="1">
                <a:solidFill>
                  <a:schemeClr val="tx1"/>
                </a:solidFill>
              </a:rPr>
              <a:t>Staţia</a:t>
            </a:r>
            <a:r>
              <a:rPr lang="ro-RO" dirty="0">
                <a:solidFill>
                  <a:schemeClr val="tx1"/>
                </a:solidFill>
              </a:rPr>
              <a:t> de epurare mun.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, </a:t>
            </a:r>
            <a:r>
              <a:rPr lang="ro-RO" dirty="0" err="1">
                <a:solidFill>
                  <a:schemeClr val="tx1"/>
                </a:solidFill>
              </a:rPr>
              <a:t>Staţia</a:t>
            </a:r>
            <a:r>
              <a:rPr lang="ro-RO" dirty="0">
                <a:solidFill>
                  <a:schemeClr val="tx1"/>
                </a:solidFill>
              </a:rPr>
              <a:t> de epurare a apei din or. Vadul lui Vodă, </a:t>
            </a:r>
            <a:r>
              <a:rPr lang="ro-RO" dirty="0" err="1">
                <a:solidFill>
                  <a:schemeClr val="tx1"/>
                </a:solidFill>
              </a:rPr>
              <a:t>Staţia</a:t>
            </a:r>
            <a:r>
              <a:rPr lang="ro-RO" dirty="0">
                <a:solidFill>
                  <a:schemeClr val="tx1"/>
                </a:solidFill>
              </a:rPr>
              <a:t> de epurare </a:t>
            </a:r>
            <a:r>
              <a:rPr lang="ro-RO" dirty="0" err="1">
                <a:solidFill>
                  <a:schemeClr val="tx1"/>
                </a:solidFill>
              </a:rPr>
              <a:t>Coloniţa</a:t>
            </a:r>
            <a:r>
              <a:rPr lang="ro-RO" dirty="0">
                <a:solidFill>
                  <a:schemeClr val="tx1"/>
                </a:solidFill>
              </a:rPr>
              <a:t>, </a:t>
            </a:r>
            <a:r>
              <a:rPr lang="ro-RO" dirty="0" err="1">
                <a:solidFill>
                  <a:schemeClr val="tx1"/>
                </a:solidFill>
              </a:rPr>
              <a:t>Goianul</a:t>
            </a:r>
            <a:r>
              <a:rPr lang="ro-RO" dirty="0">
                <a:solidFill>
                  <a:schemeClr val="tx1"/>
                </a:solidFill>
              </a:rPr>
              <a:t> Nou, </a:t>
            </a:r>
            <a:r>
              <a:rPr lang="ro-RO" dirty="0" err="1">
                <a:solidFill>
                  <a:schemeClr val="tx1"/>
                </a:solidFill>
              </a:rPr>
              <a:t>Cruzeşi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şi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err="1">
                <a:solidFill>
                  <a:schemeClr val="tx1"/>
                </a:solidFill>
              </a:rPr>
              <a:t>Budeşti</a:t>
            </a:r>
            <a:r>
              <a:rPr lang="ro-RO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1995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D2A7B4-915F-4C9A-B1B6-4B888CB59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1649368"/>
            <a:ext cx="8265226" cy="4614632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solidFill>
                  <a:schemeClr val="tx1"/>
                </a:solidFill>
              </a:rPr>
              <a:t>În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conformitate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cu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prevederile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pct</a:t>
            </a:r>
            <a:r>
              <a:rPr lang="ru-RU" dirty="0">
                <a:solidFill>
                  <a:schemeClr val="tx1"/>
                </a:solidFill>
              </a:rPr>
              <a:t>. 15-16 </a:t>
            </a:r>
            <a:r>
              <a:rPr lang="ru-RU" dirty="0" err="1">
                <a:solidFill>
                  <a:schemeClr val="tx1"/>
                </a:solidFill>
              </a:rPr>
              <a:t>din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Anexa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nr</a:t>
            </a:r>
            <a:r>
              <a:rPr lang="ru-RU" dirty="0">
                <a:solidFill>
                  <a:schemeClr val="tx1"/>
                </a:solidFill>
              </a:rPr>
              <a:t>. 2 „</a:t>
            </a:r>
            <a:r>
              <a:rPr lang="ru-RU" dirty="0" err="1">
                <a:solidFill>
                  <a:schemeClr val="tx1"/>
                </a:solidFill>
              </a:rPr>
              <a:t>Norme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sanitare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privind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calitatea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apei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potabile</a:t>
            </a:r>
            <a:r>
              <a:rPr lang="ru-RU" dirty="0">
                <a:solidFill>
                  <a:schemeClr val="tx1"/>
                </a:solidFill>
              </a:rPr>
              <a:t>” </a:t>
            </a:r>
            <a:r>
              <a:rPr lang="ru-RU" dirty="0" err="1">
                <a:solidFill>
                  <a:schemeClr val="tx1"/>
                </a:solidFill>
              </a:rPr>
              <a:t>la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Hotărârea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Guvernului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nr</a:t>
            </a:r>
            <a:r>
              <a:rPr lang="ru-RU" dirty="0">
                <a:solidFill>
                  <a:schemeClr val="tx1"/>
                </a:solidFill>
              </a:rPr>
              <a:t>. 934 </a:t>
            </a:r>
            <a:r>
              <a:rPr lang="ru-RU" dirty="0" err="1">
                <a:solidFill>
                  <a:schemeClr val="tx1"/>
                </a:solidFill>
              </a:rPr>
              <a:t>din</a:t>
            </a:r>
            <a:r>
              <a:rPr lang="ru-RU" dirty="0">
                <a:solidFill>
                  <a:schemeClr val="tx1"/>
                </a:solidFill>
              </a:rPr>
              <a:t> 15.08.2007, </a:t>
            </a:r>
            <a:r>
              <a:rPr lang="ro-RO" dirty="0">
                <a:solidFill>
                  <a:schemeClr val="tx1"/>
                </a:solidFill>
              </a:rPr>
              <a:t>S.A. „Apă-canal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” transmite către Centrul de Sănătate Publică din mun. </a:t>
            </a:r>
            <a:r>
              <a:rPr lang="ro-RO" dirty="0" err="1">
                <a:solidFill>
                  <a:schemeClr val="tx1"/>
                </a:solidFill>
              </a:rPr>
              <a:t>Chişinău</a:t>
            </a:r>
            <a:r>
              <a:rPr lang="ro-RO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Program</a:t>
            </a:r>
            <a:r>
              <a:rPr lang="ro-RO" dirty="0">
                <a:solidFill>
                  <a:schemeClr val="tx1"/>
                </a:solidFill>
              </a:rPr>
              <a:t>ele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privind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frecvenţa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de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prelevare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şi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efectuare</a:t>
            </a:r>
            <a:r>
              <a:rPr lang="ru-RU" dirty="0">
                <a:solidFill>
                  <a:schemeClr val="tx1"/>
                </a:solidFill>
              </a:rPr>
              <a:t> a </a:t>
            </a:r>
            <a:r>
              <a:rPr lang="ru-RU" dirty="0" err="1">
                <a:solidFill>
                  <a:schemeClr val="tx1"/>
                </a:solidFill>
              </a:rPr>
              <a:t>investigaţiilor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de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laborator</a:t>
            </a:r>
            <a:r>
              <a:rPr lang="ru-RU" dirty="0">
                <a:solidFill>
                  <a:schemeClr val="tx1"/>
                </a:solidFill>
              </a:rPr>
              <a:t> a </a:t>
            </a:r>
            <a:r>
              <a:rPr lang="ru-RU" dirty="0" err="1">
                <a:solidFill>
                  <a:schemeClr val="tx1"/>
                </a:solidFill>
              </a:rPr>
              <a:t>apei</a:t>
            </a:r>
            <a:r>
              <a:rPr lang="ru-RU" dirty="0">
                <a:solidFill>
                  <a:schemeClr val="tx1"/>
                </a:solidFill>
              </a:rPr>
              <a:t>  </a:t>
            </a:r>
            <a:r>
              <a:rPr lang="ru-RU" dirty="0" err="1">
                <a:solidFill>
                  <a:schemeClr val="tx1"/>
                </a:solidFill>
              </a:rPr>
              <a:t>brute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din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fluviul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Nistru</a:t>
            </a:r>
            <a:r>
              <a:rPr lang="ro-RO" dirty="0">
                <a:solidFill>
                  <a:schemeClr val="tx1"/>
                </a:solidFill>
              </a:rPr>
              <a:t>, a apei tratate, a apei din rezervoarele de apă potabilă, a apei din fântânile cu </a:t>
            </a:r>
            <a:r>
              <a:rPr lang="ro-RO" dirty="0" err="1">
                <a:solidFill>
                  <a:schemeClr val="tx1"/>
                </a:solidFill>
              </a:rPr>
              <a:t>iyvor</a:t>
            </a:r>
            <a:r>
              <a:rPr lang="ro-RO" dirty="0">
                <a:solidFill>
                  <a:schemeClr val="tx1"/>
                </a:solidFill>
              </a:rPr>
              <a:t> local, a apei din </a:t>
            </a:r>
            <a:r>
              <a:rPr lang="ro-RO" dirty="0" err="1">
                <a:solidFill>
                  <a:schemeClr val="tx1"/>
                </a:solidFill>
              </a:rPr>
              <a:t>fîntînile</a:t>
            </a:r>
            <a:r>
              <a:rPr lang="ro-RO" dirty="0">
                <a:solidFill>
                  <a:schemeClr val="tx1"/>
                </a:solidFill>
              </a:rPr>
              <a:t> arteziene, etc</a:t>
            </a: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4661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4434073-E4E5-4D6A-BDCD-7EEF46E80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83200"/>
            <a:ext cx="7776000" cy="309607"/>
          </a:xfrm>
        </p:spPr>
        <p:txBody>
          <a:bodyPr/>
          <a:lstStyle/>
          <a:p>
            <a:r>
              <a:rPr lang="ro-RO" sz="1800" dirty="0">
                <a:solidFill>
                  <a:schemeClr val="tx1"/>
                </a:solidFill>
              </a:rPr>
              <a:t>Exemple de Programe de prelevare a </a:t>
            </a:r>
            <a:r>
              <a:rPr lang="ro-RO" sz="1800" dirty="0" err="1">
                <a:solidFill>
                  <a:schemeClr val="tx1"/>
                </a:solidFill>
              </a:rPr>
              <a:t>aprobelor</a:t>
            </a:r>
            <a:r>
              <a:rPr lang="ro-RO" sz="1800" dirty="0">
                <a:solidFill>
                  <a:schemeClr val="tx1"/>
                </a:solidFill>
              </a:rPr>
              <a:t> de apă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26667"/>
          <a:stretch/>
        </p:blipFill>
        <p:spPr>
          <a:xfrm>
            <a:off x="1974555" y="1845307"/>
            <a:ext cx="4849683" cy="473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656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E764E4-2287-45E3-A7CD-E911DE73D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5384" y="0"/>
            <a:ext cx="5173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7685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3605E4-DEC6-4B95-B62E-8B3648C27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55" y="1133703"/>
            <a:ext cx="7859204" cy="45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742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B570EB-7B06-4697-A544-42F257321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8566" y="1036770"/>
            <a:ext cx="5063722" cy="579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8185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F9A5078-6F60-49E2-B50D-11C30D454C38}" type="datetime1">
              <a:rPr lang="en-GB" noProof="0" smtClean="0"/>
              <a:pPr/>
              <a:t>17/07/2019</a:t>
            </a:fld>
            <a:endParaRPr lang="en-GB" noProof="0" dirty="0"/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65" y="337831"/>
            <a:ext cx="718557" cy="7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escription: C:\Users\Stela\Desktop\Logou nou UTM\Logo_inscript_horizo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10" y="364946"/>
            <a:ext cx="2226253" cy="55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f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768" y="231642"/>
            <a:ext cx="858817" cy="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caac_logo020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84" y="200049"/>
            <a:ext cx="836721" cy="8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" y="8376"/>
            <a:ext cx="16319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63782" y="1040180"/>
            <a:ext cx="7162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o-RO" altLang="ro-RO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INSTITUTUL DE FORMARE CONTINUĂ ÎN DOMENIUL ALIMENTĂRII CU APĂ ŞI CANALIZĂRII</a:t>
            </a:r>
            <a:endParaRPr kumimoji="0" lang="ro-RO" altLang="ro-R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900" b="0" i="0" u="none" strike="noStrike" cap="none" normalizeH="0" baseline="0" dirty="0">
                <a:ln>
                  <a:noFill/>
                </a:ln>
                <a:solidFill>
                  <a:srgbClr val="A6A6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 MEMBRII ASOCIAȚIEI „MOLDOVA APĂ-CANAL”</a:t>
            </a:r>
            <a:endParaRPr kumimoji="0" lang="ro-RO" alt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8A5322-59CE-45F7-B3BD-276D49115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87" y="1153516"/>
            <a:ext cx="7515225" cy="4985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A922E9-6E70-4519-AD93-0BCE61155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27" y="6043919"/>
            <a:ext cx="67913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988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GIZ_Banner_Kopfzeile-Ausland (3)">
  <a:themeElements>
    <a:clrScheme name="GIZ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4B859F"/>
      </a:accent2>
      <a:accent3>
        <a:srgbClr val="B498BA"/>
      </a:accent3>
      <a:accent4>
        <a:srgbClr val="F3BF49"/>
      </a:accent4>
      <a:accent5>
        <a:srgbClr val="94B322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GIZ_Banner_Kopfzeile-Ausland (3)</Template>
  <TotalTime>2151</TotalTime>
  <Words>346</Words>
  <Application>Microsoft Office PowerPoint</Application>
  <PresentationFormat>On-screen Show (4:3)</PresentationFormat>
  <Paragraphs>112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Times New Roman</vt:lpstr>
      <vt:lpstr>GIZ_Banner_Kopfzeile-Ausland (3)</vt:lpstr>
      <vt:lpstr>Курс повышения квалификации работников операторов „Apă-Canal”  Modulul 17: Менеджмент и эксплуатация Очистных сооружений канализации и Водопроводных очистных сооружений Sesiunea 5:  Технологический контроль и контроль качества воды на Водопроводных очистных сооружений и Очистных сооружений канализации Expert,  Rusnac Arcadie SA ”Apă – Canal Chișinău”  8 – 9 – 10 iulie 2019,  Chișinău</vt:lpstr>
      <vt:lpstr>PowerPoint Presentation</vt:lpstr>
      <vt:lpstr>PowerPoint Presentation</vt:lpstr>
      <vt:lpstr>PowerPoint Presentation</vt:lpstr>
      <vt:lpstr>Exemple de Programe de prelevare a aprobelor de apă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GIZ-Design</dc:creator>
  <cp:keywords>GIZ-Leerfolie</cp:keywords>
  <cp:lastModifiedBy>Admin</cp:lastModifiedBy>
  <cp:revision>327</cp:revision>
  <cp:lastPrinted>2017-06-05T10:38:21Z</cp:lastPrinted>
  <dcterms:created xsi:type="dcterms:W3CDTF">2013-09-05T11:54:56Z</dcterms:created>
  <dcterms:modified xsi:type="dcterms:W3CDTF">2019-07-17T06:11:57Z</dcterms:modified>
</cp:coreProperties>
</file>