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54"/>
  </p:notesMasterIdLst>
  <p:handoutMasterIdLst>
    <p:handoutMasterId r:id="rId55"/>
  </p:handoutMasterIdLst>
  <p:sldIdLst>
    <p:sldId id="280" r:id="rId2"/>
    <p:sldId id="295" r:id="rId3"/>
    <p:sldId id="312" r:id="rId4"/>
    <p:sldId id="313" r:id="rId5"/>
    <p:sldId id="314" r:id="rId6"/>
    <p:sldId id="315" r:id="rId7"/>
    <p:sldId id="316" r:id="rId8"/>
    <p:sldId id="317" r:id="rId9"/>
    <p:sldId id="318" r:id="rId10"/>
    <p:sldId id="321" r:id="rId11"/>
    <p:sldId id="319" r:id="rId12"/>
    <p:sldId id="322" r:id="rId13"/>
    <p:sldId id="323" r:id="rId14"/>
    <p:sldId id="324" r:id="rId15"/>
    <p:sldId id="325" r:id="rId16"/>
    <p:sldId id="330" r:id="rId17"/>
    <p:sldId id="329" r:id="rId18"/>
    <p:sldId id="307" r:id="rId19"/>
    <p:sldId id="308" r:id="rId20"/>
    <p:sldId id="310" r:id="rId21"/>
    <p:sldId id="311" r:id="rId22"/>
    <p:sldId id="303" r:id="rId23"/>
    <p:sldId id="304" r:id="rId24"/>
    <p:sldId id="305" r:id="rId25"/>
    <p:sldId id="306" r:id="rId26"/>
    <p:sldId id="297" r:id="rId27"/>
    <p:sldId id="335" r:id="rId28"/>
    <p:sldId id="336" r:id="rId29"/>
    <p:sldId id="334" r:id="rId30"/>
    <p:sldId id="333" r:id="rId31"/>
    <p:sldId id="332" r:id="rId32"/>
    <p:sldId id="331" r:id="rId33"/>
    <p:sldId id="354"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298" r:id="rId51"/>
    <p:sldId id="353" r:id="rId52"/>
    <p:sldId id="299" r:id="rId53"/>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000F2E"/>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0" d="100"/>
          <a:sy n="60" d="100"/>
        </p:scale>
        <p:origin x="78" y="30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42</a:t>
            </a:fld>
            <a:endParaRPr lang="de-DE" dirty="0"/>
          </a:p>
        </p:txBody>
      </p:sp>
    </p:spTree>
    <p:extLst>
      <p:ext uri="{BB962C8B-B14F-4D97-AF65-F5344CB8AC3E}">
        <p14:creationId xmlns:p14="http://schemas.microsoft.com/office/powerpoint/2010/main" val="16424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43</a:t>
            </a:fld>
            <a:endParaRPr lang="de-DE" dirty="0"/>
          </a:p>
        </p:txBody>
      </p:sp>
    </p:spTree>
    <p:extLst>
      <p:ext uri="{BB962C8B-B14F-4D97-AF65-F5344CB8AC3E}">
        <p14:creationId xmlns:p14="http://schemas.microsoft.com/office/powerpoint/2010/main" val="6422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44</a:t>
            </a:fld>
            <a:endParaRPr lang="de-DE" dirty="0"/>
          </a:p>
        </p:txBody>
      </p:sp>
    </p:spTree>
    <p:extLst>
      <p:ext uri="{BB962C8B-B14F-4D97-AF65-F5344CB8AC3E}">
        <p14:creationId xmlns:p14="http://schemas.microsoft.com/office/powerpoint/2010/main" val="295716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45</a:t>
            </a:fld>
            <a:endParaRPr lang="de-DE" dirty="0"/>
          </a:p>
        </p:txBody>
      </p:sp>
    </p:spTree>
    <p:extLst>
      <p:ext uri="{BB962C8B-B14F-4D97-AF65-F5344CB8AC3E}">
        <p14:creationId xmlns:p14="http://schemas.microsoft.com/office/powerpoint/2010/main" val="239994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46</a:t>
            </a:fld>
            <a:endParaRPr lang="de-DE" dirty="0"/>
          </a:p>
        </p:txBody>
      </p:sp>
    </p:spTree>
    <p:extLst>
      <p:ext uri="{BB962C8B-B14F-4D97-AF65-F5344CB8AC3E}">
        <p14:creationId xmlns:p14="http://schemas.microsoft.com/office/powerpoint/2010/main" val="369090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47</a:t>
            </a:fld>
            <a:endParaRPr lang="de-DE" dirty="0"/>
          </a:p>
        </p:txBody>
      </p:sp>
    </p:spTree>
    <p:extLst>
      <p:ext uri="{BB962C8B-B14F-4D97-AF65-F5344CB8AC3E}">
        <p14:creationId xmlns:p14="http://schemas.microsoft.com/office/powerpoint/2010/main" val="71273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48</a:t>
            </a:fld>
            <a:endParaRPr lang="de-DE" dirty="0"/>
          </a:p>
        </p:txBody>
      </p:sp>
    </p:spTree>
    <p:extLst>
      <p:ext uri="{BB962C8B-B14F-4D97-AF65-F5344CB8AC3E}">
        <p14:creationId xmlns:p14="http://schemas.microsoft.com/office/powerpoint/2010/main" val="12648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49</a:t>
            </a:fld>
            <a:endParaRPr lang="de-DE" dirty="0"/>
          </a:p>
        </p:txBody>
      </p:sp>
    </p:spTree>
    <p:extLst>
      <p:ext uri="{BB962C8B-B14F-4D97-AF65-F5344CB8AC3E}">
        <p14:creationId xmlns:p14="http://schemas.microsoft.com/office/powerpoint/2010/main" val="297221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06/07/2019</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06/07/2019</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06/07/2019</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hyperlink" Target="http://www.worldbank.org/en/country/moldova" TargetMode="External"/><Relationship Id="rId13" Type="http://schemas.openxmlformats.org/officeDocument/2006/relationships/hyperlink" Target="http://www.entwicklung.at/fileadmin/user_upload/Dokumente/Publikationen/Landesstrategien/CS_Moldova_2016_2020.pdf" TargetMode="External"/><Relationship Id="rId18" Type="http://schemas.openxmlformats.org/officeDocument/2006/relationships/image" Target="../media/image3.png"/><Relationship Id="rId3" Type="http://schemas.openxmlformats.org/officeDocument/2006/relationships/hyperlink" Target="http://www.ebrd.com/moldova.html" TargetMode="External"/><Relationship Id="rId21" Type="http://schemas.openxmlformats.org/officeDocument/2006/relationships/image" Target="../media/image6.png"/><Relationship Id="rId7" Type="http://schemas.openxmlformats.org/officeDocument/2006/relationships/hyperlink" Target="http://fism.gov.md/" TargetMode="External"/><Relationship Id="rId12" Type="http://schemas.openxmlformats.org/officeDocument/2006/relationships/hyperlink" Target="http://www.entwicklung.at/en/countries/black-sea-region-south-caucasus/moldova/" TargetMode="External"/><Relationship Id="rId17" Type="http://schemas.openxmlformats.org/officeDocument/2006/relationships/hyperlink" Target="http://apasan.md/files/img/site/articles/docs%201392104020_Descriere_ApaSan_ROM.pdf" TargetMode="External"/><Relationship Id="rId2" Type="http://schemas.openxmlformats.org/officeDocument/2006/relationships/hyperlink" Target="http://www.md.undp.org/" TargetMode="External"/><Relationship Id="rId16" Type="http://schemas.openxmlformats.org/officeDocument/2006/relationships/hyperlink" Target="http://www.apasan.md/" TargetMode="Externa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mf.gov.md/" TargetMode="External"/><Relationship Id="rId11" Type="http://schemas.openxmlformats.org/officeDocument/2006/relationships/hyperlink" Target="https://ec.europa.eu/europeaid/about-funding_en" TargetMode="External"/><Relationship Id="rId5" Type="http://schemas.openxmlformats.org/officeDocument/2006/relationships/hyperlink" Target="http://www.mdrc.gov.md/" TargetMode="External"/><Relationship Id="rId15" Type="http://schemas.openxmlformats.org/officeDocument/2006/relationships/hyperlink" Target="http://www.eda.admin.ch/eda/fr/home/reps/eur/vukr/ref_visinf/visukr.html" TargetMode="External"/><Relationship Id="rId10" Type="http://schemas.openxmlformats.org/officeDocument/2006/relationships/hyperlink" Target="https://eeas.europa.eu/delegations/moldova/16397/general-information-about-grants_ro" TargetMode="External"/><Relationship Id="rId19" Type="http://schemas.openxmlformats.org/officeDocument/2006/relationships/image" Target="../media/image4.png"/><Relationship Id="rId4" Type="http://schemas.openxmlformats.org/officeDocument/2006/relationships/hyperlink" Target="http://www.oekb.at/de/Seiten/default.aspx" TargetMode="External"/><Relationship Id="rId9" Type="http://schemas.openxmlformats.org/officeDocument/2006/relationships/hyperlink" Target="https://eeas.europa.eu/delegations/moldova_ro" TargetMode="External"/><Relationship Id="rId14" Type="http://schemas.openxmlformats.org/officeDocument/2006/relationships/hyperlink" Target="https://www.eda.admin.ch/countries/moldova/en/home/representations/cooperation-office.html" TargetMode="External"/><Relationship Id="rId22"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hyperlink" Target="mailto:m_mazurean@yahoo.com" TargetMode="External"/><Relationship Id="rId3" Type="http://schemas.openxmlformats.org/officeDocument/2006/relationships/image" Target="../media/image4.png"/><Relationship Id="rId7" Type="http://schemas.openxmlformats.org/officeDocument/2006/relationships/image" Target="../media/image32.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35.jpeg"/><Relationship Id="rId4" Type="http://schemas.openxmlformats.org/officeDocument/2006/relationships/image" Target="../media/image5.pn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49368"/>
            <a:ext cx="8839199" cy="4612107"/>
          </a:xfrm>
        </p:spPr>
        <p:txBody>
          <a:bodyPr/>
          <a:lstStyle/>
          <a:p>
            <a:pPr algn="ctr"/>
            <a:r>
              <a:rPr lang="ru-RU" b="1" dirty="0">
                <a:solidFill>
                  <a:srgbClr val="002060"/>
                </a:solidFill>
              </a:rPr>
              <a:t>Учебный курс для сотрудников операторов "Водоканала"</a:t>
            </a:r>
            <a:br>
              <a:rPr lang="ru-RU" b="1" dirty="0">
                <a:solidFill>
                  <a:srgbClr val="002060"/>
                </a:solidFill>
              </a:rPr>
            </a:br>
            <a:r>
              <a:rPr lang="ru-RU" sz="2000" b="1" dirty="0">
                <a:solidFill>
                  <a:srgbClr val="002060"/>
                </a:solidFill>
              </a:rPr>
              <a:t>Модуль 16: Управление и эксплуатация природных водоочистных </a:t>
            </a:r>
            <a:r>
              <a:rPr lang="ru-RU" sz="2000" b="1" dirty="0" smtClean="0">
                <a:solidFill>
                  <a:srgbClr val="002060"/>
                </a:solidFill>
              </a:rPr>
              <a:t>сооружений и очистных канализационных сооружений.</a:t>
            </a:r>
            <a:r>
              <a:rPr lang="ru-RU" sz="2000" b="1" dirty="0">
                <a:solidFill>
                  <a:srgbClr val="002060"/>
                </a:solidFill>
              </a:rPr>
              <a:t/>
            </a:r>
            <a:br>
              <a:rPr lang="ru-RU" sz="2000" b="1" dirty="0">
                <a:solidFill>
                  <a:srgbClr val="002060"/>
                </a:solidFill>
              </a:rPr>
            </a:br>
            <a:r>
              <a:rPr lang="ru-RU" sz="2000" b="1" dirty="0">
                <a:solidFill>
                  <a:srgbClr val="002060"/>
                </a:solidFill>
              </a:rPr>
              <a:t>Сессия 6: Планирование инвестиций, ремонта и технического обслуживания для обеспечения нормальной работы природных водоочистных сооружений и очистных канализационных сооружений</a:t>
            </a:r>
            <a:r>
              <a:rPr lang="ru-RU" sz="2000" b="1" dirty="0" smtClean="0">
                <a:solidFill>
                  <a:srgbClr val="002060"/>
                </a:solidFill>
              </a:rPr>
              <a:t>..</a:t>
            </a:r>
            <a:r>
              <a:rPr lang="en-US" sz="2000" b="1" dirty="0" smtClean="0">
                <a:solidFill>
                  <a:srgbClr val="002060"/>
                </a:solidFill>
              </a:rPr>
              <a:t/>
            </a:r>
            <a:br>
              <a:rPr lang="en-US" sz="2000" b="1" dirty="0" smtClean="0">
                <a:solidFill>
                  <a:srgbClr val="002060"/>
                </a:solidFill>
              </a:rPr>
            </a:br>
            <a:r>
              <a:rPr lang="ru-RU" sz="2000" b="1" dirty="0" smtClean="0">
                <a:solidFill>
                  <a:srgbClr val="002060"/>
                </a:solidFill>
              </a:rPr>
              <a:t> Обеспечение запасными частями </a:t>
            </a:r>
            <a:r>
              <a:rPr lang="ru-RU" sz="2000" b="1" dirty="0">
                <a:solidFill>
                  <a:srgbClr val="002060"/>
                </a:solidFill>
              </a:rPr>
              <a:t>и </a:t>
            </a:r>
            <a:r>
              <a:rPr lang="ru-RU" sz="2000" b="1" dirty="0" smtClean="0">
                <a:solidFill>
                  <a:srgbClr val="002060"/>
                </a:solidFill>
              </a:rPr>
              <a:t>материалами.</a:t>
            </a:r>
            <a:r>
              <a:rPr lang="ru-RU" sz="2000" b="1" dirty="0">
                <a:solidFill>
                  <a:srgbClr val="002060"/>
                </a:solidFill>
              </a:rPr>
              <a:t/>
            </a:r>
            <a:br>
              <a:rPr lang="ru-RU" sz="2000" b="1" dirty="0">
                <a:solidFill>
                  <a:srgbClr val="002060"/>
                </a:solidFill>
              </a:rPr>
            </a:br>
            <a:r>
              <a:rPr lang="ru-RU" sz="2000" b="1" dirty="0" smtClean="0">
                <a:solidFill>
                  <a:srgbClr val="002060"/>
                </a:solidFill>
              </a:rPr>
              <a:t/>
            </a:r>
            <a:br>
              <a:rPr lang="ru-RU" sz="2000" b="1" dirty="0" smtClean="0">
                <a:solidFill>
                  <a:srgbClr val="002060"/>
                </a:solidFill>
              </a:rPr>
            </a:br>
            <a:r>
              <a:rPr lang="ru-RU" sz="1800" b="1" dirty="0" smtClean="0">
                <a:solidFill>
                  <a:srgbClr val="002060"/>
                </a:solidFill>
              </a:rPr>
              <a:t>Эксперт</a:t>
            </a:r>
            <a:r>
              <a:rPr lang="ru-RU" sz="1800" b="1" dirty="0">
                <a:solidFill>
                  <a:srgbClr val="002060"/>
                </a:solidFill>
              </a:rPr>
              <a:t>, Михаил </a:t>
            </a:r>
            <a:r>
              <a:rPr lang="ru-RU" sz="1800" b="1" dirty="0" err="1">
                <a:solidFill>
                  <a:srgbClr val="002060"/>
                </a:solidFill>
              </a:rPr>
              <a:t>Мазурян</a:t>
            </a:r>
            <a:r>
              <a:rPr lang="ru-RU" sz="1800" b="1" dirty="0">
                <a:solidFill>
                  <a:srgbClr val="002060"/>
                </a:solidFill>
              </a:rPr>
              <a:t/>
            </a:r>
            <a:br>
              <a:rPr lang="ru-RU" sz="1800" b="1" dirty="0">
                <a:solidFill>
                  <a:srgbClr val="002060"/>
                </a:solidFill>
              </a:rPr>
            </a:br>
            <a:r>
              <a:rPr lang="ru-RU" sz="1800" b="1" dirty="0" smtClean="0">
                <a:solidFill>
                  <a:srgbClr val="002060"/>
                </a:solidFill>
              </a:rPr>
              <a:t/>
            </a:r>
            <a:br>
              <a:rPr lang="ru-RU" sz="1800" b="1" dirty="0" smtClean="0">
                <a:solidFill>
                  <a:srgbClr val="002060"/>
                </a:solidFill>
              </a:rPr>
            </a:br>
            <a:r>
              <a:rPr lang="ro-RO" sz="1800" b="1" dirty="0">
                <a:solidFill>
                  <a:srgbClr val="002060"/>
                </a:solidFill>
              </a:rPr>
              <a:t>SA ”Apă – Canal Chișinău”</a:t>
            </a:r>
            <a:r>
              <a:rPr lang="ru-RU" sz="1800" b="1" dirty="0" smtClean="0">
                <a:solidFill>
                  <a:srgbClr val="002060"/>
                </a:solidFill>
              </a:rPr>
              <a:t/>
            </a:r>
            <a:br>
              <a:rPr lang="ru-RU" sz="1800" b="1" dirty="0" smtClean="0">
                <a:solidFill>
                  <a:srgbClr val="002060"/>
                </a:solidFill>
              </a:rPr>
            </a:br>
            <a:r>
              <a:rPr lang="ru-RU" sz="1800" b="1" dirty="0">
                <a:solidFill>
                  <a:srgbClr val="002060"/>
                </a:solidFill>
              </a:rPr>
              <a:t/>
            </a:r>
            <a:br>
              <a:rPr lang="ru-RU" sz="1800" b="1" dirty="0">
                <a:solidFill>
                  <a:srgbClr val="002060"/>
                </a:solidFill>
              </a:rPr>
            </a:br>
            <a:r>
              <a:rPr lang="ru-RU" sz="1800" b="1" dirty="0" smtClean="0">
                <a:solidFill>
                  <a:srgbClr val="002060"/>
                </a:solidFill>
              </a:rPr>
              <a:t>2–3–4 </a:t>
            </a:r>
            <a:r>
              <a:rPr lang="ru-RU" sz="1800" b="1" dirty="0">
                <a:solidFill>
                  <a:srgbClr val="002060"/>
                </a:solidFill>
              </a:rPr>
              <a:t>июля 2019 года, Кишинев</a:t>
            </a:r>
            <a:endParaRPr lang="ro-RO" sz="1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3600" b="1" dirty="0">
                <a:solidFill>
                  <a:srgbClr val="0070C0"/>
                </a:solidFill>
              </a:rPr>
              <a:t>КЛАССИФИКАЦИЯ ИНВЕСТИЦИЙ</a:t>
            </a:r>
            <a:r>
              <a:rPr lang="ro-RO" sz="3600" b="1" dirty="0" smtClean="0">
                <a:solidFill>
                  <a:srgbClr val="0070C0"/>
                </a:solidFill>
              </a:rPr>
              <a:t/>
            </a:r>
            <a:br>
              <a:rPr lang="ro-RO" sz="3600" b="1" dirty="0" smtClean="0">
                <a:solidFill>
                  <a:srgbClr val="0070C0"/>
                </a:solidFill>
              </a:rPr>
            </a:br>
            <a:r>
              <a:rPr lang="en-US" sz="2800" b="1" dirty="0" smtClean="0">
                <a:solidFill>
                  <a:srgbClr val="0070C0"/>
                </a:solidFill>
              </a:rPr>
              <a:t>  </a:t>
            </a:r>
            <a:r>
              <a:rPr lang="ru-RU" sz="2800" i="1" dirty="0" smtClean="0">
                <a:solidFill>
                  <a:srgbClr val="FF0000"/>
                </a:solidFill>
              </a:rPr>
              <a:t>Категория </a:t>
            </a:r>
            <a:r>
              <a:rPr lang="ru-RU" sz="2800" i="1" dirty="0">
                <a:solidFill>
                  <a:srgbClr val="FF0000"/>
                </a:solidFill>
              </a:rPr>
              <a:t>G:</a:t>
            </a:r>
            <a:r>
              <a:rPr lang="ru-RU" sz="2800" dirty="0"/>
              <a:t> </a:t>
            </a:r>
            <a:r>
              <a:rPr lang="ru-RU" sz="2800" dirty="0">
                <a:solidFill>
                  <a:srgbClr val="002060"/>
                </a:solidFill>
              </a:rPr>
              <a:t>Инвестиции в нематериальные активы (программы, лицензии и т.д.);</a:t>
            </a:r>
            <a:br>
              <a:rPr lang="ru-RU" sz="2800" dirty="0">
                <a:solidFill>
                  <a:srgbClr val="002060"/>
                </a:solidFill>
              </a:rPr>
            </a:br>
            <a:r>
              <a:rPr lang="ru-RU" sz="2800" dirty="0"/>
              <a:t>    </a:t>
            </a:r>
            <a:r>
              <a:rPr lang="ru-RU" sz="2800" i="1" dirty="0">
                <a:solidFill>
                  <a:srgbClr val="FF0000"/>
                </a:solidFill>
              </a:rPr>
              <a:t>Категория H: </a:t>
            </a:r>
            <a:r>
              <a:rPr lang="ru-RU" sz="2800" dirty="0">
                <a:solidFill>
                  <a:srgbClr val="002060"/>
                </a:solidFill>
              </a:rPr>
              <a:t>Прочие инвестиции, связанные с лицензируемой деятельностью. </a:t>
            </a: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01908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52400" y="1625785"/>
            <a:ext cx="8839199" cy="4735836"/>
          </a:xfrm>
        </p:spPr>
        <p:txBody>
          <a:bodyPr/>
          <a:lstStyle/>
          <a:p>
            <a:r>
              <a:rPr lang="ru-RU" sz="2800" b="1" dirty="0">
                <a:solidFill>
                  <a:srgbClr val="0070C0"/>
                </a:solidFill>
              </a:rPr>
              <a:t>ПРОЦЕДУРЫ ПЛАНИРОВАНИЯ</a:t>
            </a:r>
            <a:r>
              <a:rPr lang="ro-RO" sz="2800" b="1" dirty="0">
                <a:solidFill>
                  <a:srgbClr val="0070C0"/>
                </a:solidFill>
              </a:rPr>
              <a:t/>
            </a:r>
            <a:br>
              <a:rPr lang="ro-RO" sz="2800" b="1" dirty="0">
                <a:solidFill>
                  <a:srgbClr val="0070C0"/>
                </a:solidFill>
              </a:rPr>
            </a:br>
            <a:r>
              <a:rPr lang="ru-RU" dirty="0"/>
              <a:t> </a:t>
            </a:r>
            <a:r>
              <a:rPr lang="ru-RU" sz="2800" dirty="0">
                <a:solidFill>
                  <a:srgbClr val="002060"/>
                </a:solidFill>
              </a:rPr>
              <a:t>Годовой инвестиционный план, в который включаются все инвестиционные проекты, которые </a:t>
            </a:r>
            <a:r>
              <a:rPr lang="ru-RU" sz="2800" dirty="0" smtClean="0">
                <a:solidFill>
                  <a:srgbClr val="002060"/>
                </a:solidFill>
              </a:rPr>
              <a:t>оператор планирует </a:t>
            </a:r>
            <a:r>
              <a:rPr lang="ru-RU" sz="2800" dirty="0">
                <a:solidFill>
                  <a:srgbClr val="002060"/>
                </a:solidFill>
              </a:rPr>
              <a:t>осуществить в следующем календарном </a:t>
            </a:r>
            <a:r>
              <a:rPr lang="ru-RU" sz="2800" dirty="0" smtClean="0">
                <a:solidFill>
                  <a:srgbClr val="002060"/>
                </a:solidFill>
              </a:rPr>
              <a:t>году, сопровождаемый</a:t>
            </a:r>
            <a:r>
              <a:rPr lang="ru-RU" sz="2800" dirty="0">
                <a:solidFill>
                  <a:srgbClr val="002060"/>
                </a:solidFill>
              </a:rPr>
              <a:t> </a:t>
            </a:r>
            <a:r>
              <a:rPr lang="ru-RU" sz="2800" dirty="0" smtClean="0">
                <a:solidFill>
                  <a:srgbClr val="002060"/>
                </a:solidFill>
              </a:rPr>
              <a:t/>
            </a:r>
            <a:br>
              <a:rPr lang="ru-RU" sz="2800" dirty="0" smtClean="0">
                <a:solidFill>
                  <a:srgbClr val="002060"/>
                </a:solidFill>
              </a:rPr>
            </a:br>
            <a:r>
              <a:rPr lang="ru-RU" sz="2800" i="1" dirty="0" smtClean="0">
                <a:solidFill>
                  <a:srgbClr val="002060"/>
                </a:solidFill>
              </a:rPr>
              <a:t>пояснительной </a:t>
            </a:r>
            <a:r>
              <a:rPr lang="ru-RU" sz="2800" i="1" dirty="0">
                <a:solidFill>
                  <a:srgbClr val="002060"/>
                </a:solidFill>
              </a:rPr>
              <a:t>запиской</a:t>
            </a:r>
            <a:r>
              <a:rPr lang="ru-RU" sz="2800" dirty="0">
                <a:solidFill>
                  <a:srgbClr val="002060"/>
                </a:solidFill>
              </a:rPr>
              <a:t> о его целях, источнике финансирования и – в обязательном порядке - расчетами влияния годового инвестиционного плана на регулируемые тарифы/цены </a:t>
            </a:r>
            <a:r>
              <a:rPr lang="ru-RU" sz="2800" dirty="0" smtClean="0">
                <a:solidFill>
                  <a:srgbClr val="002060"/>
                </a:solidFill>
              </a:rPr>
              <a:t>на публичные услуги </a:t>
            </a:r>
            <a:r>
              <a:rPr lang="ru-RU" sz="2800" dirty="0">
                <a:solidFill>
                  <a:srgbClr val="002060"/>
                </a:solidFill>
              </a:rPr>
              <a:t>водоснабжения и канализации</a:t>
            </a:r>
            <a:r>
              <a:rPr lang="en-US" sz="2800" dirty="0">
                <a:solidFill>
                  <a:srgbClr val="002060"/>
                </a:solidFill>
              </a:rPr>
              <a:t/>
            </a:r>
            <a:br>
              <a:rPr lang="en-US" sz="2800" dirty="0">
                <a:solidFill>
                  <a:srgbClr val="002060"/>
                </a:solidFill>
              </a:rPr>
            </a:br>
            <a:r>
              <a:rPr lang="ru-RU" sz="2800" dirty="0" smtClean="0">
                <a:solidFill>
                  <a:srgbClr val="002060"/>
                </a:solidFill>
              </a:rPr>
              <a:t> ежегодно представляются на утверждение.</a:t>
            </a: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539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570000"/>
          </a:xfrm>
        </p:spPr>
        <p:txBody>
          <a:bodyPr/>
          <a:lstStyle/>
          <a:p>
            <a:pPr lvl="0"/>
            <a:r>
              <a:rPr lang="ru-RU" sz="3200" b="1" dirty="0">
                <a:solidFill>
                  <a:srgbClr val="0070C0"/>
                </a:solidFill>
              </a:rPr>
              <a:t>ПРОЦЕДУРЫ ПЛАНИРОВАНИЯ</a:t>
            </a:r>
            <a:r>
              <a:rPr lang="ro-RO" sz="1600" b="1" dirty="0">
                <a:solidFill>
                  <a:srgbClr val="0070C0"/>
                </a:solidFill>
              </a:rPr>
              <a:t/>
            </a:r>
            <a:br>
              <a:rPr lang="ro-RO" sz="1600" b="1" dirty="0">
                <a:solidFill>
                  <a:srgbClr val="0070C0"/>
                </a:solidFill>
              </a:rPr>
            </a:br>
            <a:r>
              <a:rPr lang="ru-RU" dirty="0">
                <a:solidFill>
                  <a:srgbClr val="002060"/>
                </a:solidFill>
              </a:rPr>
              <a:t>По каждому инвестиционному проекту, </a:t>
            </a:r>
            <a:r>
              <a:rPr lang="ru-RU" dirty="0" smtClean="0">
                <a:solidFill>
                  <a:srgbClr val="002060"/>
                </a:solidFill>
              </a:rPr>
              <a:t>признанному</a:t>
            </a:r>
            <a:br>
              <a:rPr lang="ru-RU" dirty="0" smtClean="0">
                <a:solidFill>
                  <a:srgbClr val="002060"/>
                </a:solidFill>
              </a:rPr>
            </a:br>
            <a:r>
              <a:rPr lang="ru-RU" dirty="0">
                <a:solidFill>
                  <a:srgbClr val="002060"/>
                </a:solidFill>
              </a:rPr>
              <a:t> </a:t>
            </a:r>
            <a:r>
              <a:rPr lang="ru-RU" i="1" dirty="0">
                <a:solidFill>
                  <a:srgbClr val="002060"/>
                </a:solidFill>
              </a:rPr>
              <a:t>обязательным и/или необходимым,</a:t>
            </a:r>
            <a:r>
              <a:rPr lang="ru-RU" dirty="0">
                <a:solidFill>
                  <a:srgbClr val="002060"/>
                </a:solidFill>
              </a:rPr>
              <a:t>включенному в годовой инвестиционный план, оператор </a:t>
            </a:r>
            <a:r>
              <a:rPr lang="ru-RU" dirty="0" smtClean="0">
                <a:solidFill>
                  <a:srgbClr val="002060"/>
                </a:solidFill>
              </a:rPr>
              <a:t>представляет </a:t>
            </a:r>
            <a:r>
              <a:rPr lang="ru-RU" dirty="0">
                <a:solidFill>
                  <a:srgbClr val="002060"/>
                </a:solidFill>
              </a:rPr>
              <a:t>следующие данные и </a:t>
            </a:r>
            <a:r>
              <a:rPr lang="ru-RU" dirty="0" smtClean="0">
                <a:solidFill>
                  <a:srgbClr val="002060"/>
                </a:solidFill>
              </a:rPr>
              <a:t>информацию</a:t>
            </a:r>
            <a:r>
              <a:rPr lang="en-GB" dirty="0" smtClean="0">
                <a:solidFill>
                  <a:srgbClr val="002060"/>
                </a:solidFill>
              </a:rPr>
              <a:t>:</a:t>
            </a:r>
            <a:r>
              <a:rPr lang="en-US" dirty="0">
                <a:solidFill>
                  <a:srgbClr val="002060"/>
                </a:solidFill>
              </a:rPr>
              <a:t/>
            </a:r>
            <a:br>
              <a:rPr lang="en-US" dirty="0">
                <a:solidFill>
                  <a:srgbClr val="002060"/>
                </a:solidFill>
              </a:rPr>
            </a:br>
            <a:r>
              <a:rPr lang="ru-RU" dirty="0">
                <a:solidFill>
                  <a:srgbClr val="002060"/>
                </a:solidFill>
              </a:rPr>
              <a:t> </a:t>
            </a:r>
            <a:r>
              <a:rPr lang="ru-RU" dirty="0" smtClean="0">
                <a:solidFill>
                  <a:srgbClr val="002060"/>
                </a:solidFill>
              </a:rPr>
              <a:t> </a:t>
            </a:r>
            <a:r>
              <a:rPr lang="ru-RU" dirty="0" smtClean="0">
                <a:solidFill>
                  <a:srgbClr val="FF0000"/>
                </a:solidFill>
              </a:rPr>
              <a:t>a</a:t>
            </a:r>
            <a:r>
              <a:rPr lang="ru-RU" dirty="0">
                <a:solidFill>
                  <a:srgbClr val="FF0000"/>
                </a:solidFill>
              </a:rPr>
              <a:t>) </a:t>
            </a:r>
            <a:r>
              <a:rPr lang="ru-RU" dirty="0">
                <a:solidFill>
                  <a:srgbClr val="002060"/>
                </a:solidFill>
              </a:rPr>
              <a:t>категория инвестиций, наименование и характеристики инвестиционного проекта. </a:t>
            </a:r>
            <a:br>
              <a:rPr lang="ru-RU" dirty="0">
                <a:solidFill>
                  <a:srgbClr val="002060"/>
                </a:solidFill>
              </a:rPr>
            </a:br>
            <a:r>
              <a:rPr lang="ru-RU" dirty="0">
                <a:solidFill>
                  <a:srgbClr val="002060"/>
                </a:solidFill>
              </a:rPr>
              <a:t> </a:t>
            </a:r>
            <a:r>
              <a:rPr lang="ru-RU" dirty="0" smtClean="0">
                <a:solidFill>
                  <a:srgbClr val="002060"/>
                </a:solidFill>
              </a:rPr>
              <a:t> </a:t>
            </a:r>
            <a:r>
              <a:rPr lang="ru-RU" dirty="0" smtClean="0">
                <a:solidFill>
                  <a:srgbClr val="FF0000"/>
                </a:solidFill>
              </a:rPr>
              <a:t>b</a:t>
            </a:r>
            <a:r>
              <a:rPr lang="ru-RU" dirty="0">
                <a:solidFill>
                  <a:srgbClr val="FF0000"/>
                </a:solidFill>
              </a:rPr>
              <a:t>) </a:t>
            </a:r>
            <a:r>
              <a:rPr lang="ru-RU" dirty="0">
                <a:solidFill>
                  <a:srgbClr val="002060"/>
                </a:solidFill>
              </a:rPr>
              <a:t>расположение инвестиционного проекта (район, населенный пункт);</a:t>
            </a:r>
            <a:br>
              <a:rPr lang="ru-RU" dirty="0">
                <a:solidFill>
                  <a:srgbClr val="002060"/>
                </a:solidFill>
              </a:rPr>
            </a:br>
            <a:r>
              <a:rPr lang="ru-RU" dirty="0" smtClean="0">
                <a:solidFill>
                  <a:srgbClr val="002060"/>
                </a:solidFill>
              </a:rPr>
              <a:t> </a:t>
            </a:r>
            <a:r>
              <a:rPr lang="ru-RU" dirty="0">
                <a:solidFill>
                  <a:srgbClr val="002060"/>
                </a:solidFill>
              </a:rPr>
              <a:t> </a:t>
            </a:r>
            <a:r>
              <a:rPr lang="ru-RU" dirty="0" smtClean="0">
                <a:solidFill>
                  <a:srgbClr val="FF0000"/>
                </a:solidFill>
              </a:rPr>
              <a:t>c</a:t>
            </a:r>
            <a:r>
              <a:rPr lang="ru-RU" dirty="0">
                <a:solidFill>
                  <a:srgbClr val="FF0000"/>
                </a:solidFill>
              </a:rPr>
              <a:t>) </a:t>
            </a:r>
            <a:r>
              <a:rPr lang="ru-RU" dirty="0">
                <a:solidFill>
                  <a:srgbClr val="002060"/>
                </a:solidFill>
              </a:rPr>
              <a:t>количество;</a:t>
            </a:r>
            <a:br>
              <a:rPr lang="ru-RU" dirty="0">
                <a:solidFill>
                  <a:srgbClr val="002060"/>
                </a:solidFill>
              </a:rPr>
            </a:br>
            <a:r>
              <a:rPr lang="ru-RU" dirty="0" smtClean="0">
                <a:solidFill>
                  <a:srgbClr val="002060"/>
                </a:solidFill>
              </a:rPr>
              <a:t> </a:t>
            </a:r>
            <a:r>
              <a:rPr lang="ru-RU" dirty="0">
                <a:solidFill>
                  <a:srgbClr val="002060"/>
                </a:solidFill>
              </a:rPr>
              <a:t> </a:t>
            </a:r>
            <a:r>
              <a:rPr lang="ru-RU" dirty="0" smtClean="0">
                <a:solidFill>
                  <a:srgbClr val="FF0000"/>
                </a:solidFill>
              </a:rPr>
              <a:t>d</a:t>
            </a:r>
            <a:r>
              <a:rPr lang="ru-RU" dirty="0">
                <a:solidFill>
                  <a:srgbClr val="FF0000"/>
                </a:solidFill>
              </a:rPr>
              <a:t>) </a:t>
            </a:r>
            <a:r>
              <a:rPr lang="ru-RU" dirty="0">
                <a:solidFill>
                  <a:srgbClr val="002060"/>
                </a:solidFill>
              </a:rPr>
              <a:t>оцененная стоимость инвестиционного проекта, тыс. леев (без НДС);</a:t>
            </a:r>
            <a:r>
              <a:rPr lang="ru-RU" dirty="0"/>
              <a:t> </a:t>
            </a:r>
            <a:r>
              <a:rPr lang="en-US" dirty="0">
                <a:solidFill>
                  <a:srgbClr val="002060"/>
                </a:solidFill>
              </a:rPr>
              <a:t/>
            </a:r>
            <a:br>
              <a:rPr lang="en-US"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86667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2800" b="1" dirty="0">
                <a:solidFill>
                  <a:srgbClr val="0070C0"/>
                </a:solidFill>
              </a:rPr>
              <a:t>ПРОЦЕДУРЫ ПЛАНИРОВАНИЯ</a:t>
            </a:r>
            <a:r>
              <a:rPr lang="ro-RO" sz="2800" b="1" dirty="0" smtClean="0">
                <a:solidFill>
                  <a:srgbClr val="0070C0"/>
                </a:solidFill>
              </a:rPr>
              <a:t/>
            </a:r>
            <a:br>
              <a:rPr lang="ro-RO" sz="2800" b="1" dirty="0" smtClean="0">
                <a:solidFill>
                  <a:srgbClr val="0070C0"/>
                </a:solidFill>
              </a:rPr>
            </a:br>
            <a:r>
              <a:rPr lang="ru-RU" sz="2800" b="1" dirty="0" smtClean="0">
                <a:solidFill>
                  <a:srgbClr val="0070C0"/>
                </a:solidFill>
              </a:rPr>
              <a:t> </a:t>
            </a:r>
            <a:r>
              <a:rPr lang="ru-RU" sz="2800" dirty="0">
                <a:solidFill>
                  <a:srgbClr val="002060"/>
                </a:solidFill>
              </a:rPr>
              <a:t> </a:t>
            </a:r>
            <a:r>
              <a:rPr lang="ru-RU" sz="2800" dirty="0">
                <a:solidFill>
                  <a:srgbClr val="FF0000"/>
                </a:solidFill>
              </a:rPr>
              <a:t>e)</a:t>
            </a:r>
            <a:r>
              <a:rPr lang="ru-RU" sz="2800" dirty="0">
                <a:solidFill>
                  <a:srgbClr val="002060"/>
                </a:solidFill>
              </a:rPr>
              <a:t> период выполнения, лет; </a:t>
            </a:r>
            <a:br>
              <a:rPr lang="ru-RU" sz="2800" dirty="0">
                <a:solidFill>
                  <a:srgbClr val="002060"/>
                </a:solidFill>
              </a:rPr>
            </a:br>
            <a:r>
              <a:rPr lang="ru-RU" sz="2800" dirty="0">
                <a:solidFill>
                  <a:srgbClr val="002060"/>
                </a:solidFill>
              </a:rPr>
              <a:t>  </a:t>
            </a:r>
            <a:r>
              <a:rPr lang="ru-RU" sz="2800" dirty="0" smtClean="0">
                <a:solidFill>
                  <a:srgbClr val="002060"/>
                </a:solidFill>
              </a:rPr>
              <a:t> </a:t>
            </a:r>
            <a:r>
              <a:rPr lang="ru-RU" sz="2800" dirty="0" smtClean="0">
                <a:solidFill>
                  <a:srgbClr val="FF0000"/>
                </a:solidFill>
              </a:rPr>
              <a:t>f</a:t>
            </a:r>
            <a:r>
              <a:rPr lang="ru-RU" sz="2800" dirty="0">
                <a:solidFill>
                  <a:srgbClr val="FF0000"/>
                </a:solidFill>
              </a:rPr>
              <a:t>)</a:t>
            </a:r>
            <a:r>
              <a:rPr lang="ru-RU" sz="2800" dirty="0">
                <a:solidFill>
                  <a:srgbClr val="002060"/>
                </a:solidFill>
              </a:rPr>
              <a:t> соответствующий критерий оценки (согласно пункту 21 Положения);</a:t>
            </a:r>
            <a:br>
              <a:rPr lang="ru-RU" sz="2800" dirty="0">
                <a:solidFill>
                  <a:srgbClr val="002060"/>
                </a:solidFill>
              </a:rPr>
            </a:br>
            <a:r>
              <a:rPr lang="ru-RU" sz="2800" dirty="0" smtClean="0">
                <a:solidFill>
                  <a:srgbClr val="002060"/>
                </a:solidFill>
              </a:rPr>
              <a:t> </a:t>
            </a:r>
            <a:r>
              <a:rPr lang="ru-RU" sz="2800" dirty="0">
                <a:solidFill>
                  <a:srgbClr val="002060"/>
                </a:solidFill>
              </a:rPr>
              <a:t> </a:t>
            </a:r>
            <a:r>
              <a:rPr lang="ru-RU" sz="2800" dirty="0" smtClean="0">
                <a:solidFill>
                  <a:srgbClr val="FF0000"/>
                </a:solidFill>
              </a:rPr>
              <a:t>g</a:t>
            </a:r>
            <a:r>
              <a:rPr lang="ru-RU" sz="2800" dirty="0">
                <a:solidFill>
                  <a:srgbClr val="FF0000"/>
                </a:solidFill>
              </a:rPr>
              <a:t>)</a:t>
            </a:r>
            <a:r>
              <a:rPr lang="ru-RU" sz="2800" dirty="0">
                <a:solidFill>
                  <a:srgbClr val="002060"/>
                </a:solidFill>
              </a:rPr>
              <a:t> цель и результаты, которые будут получены вследствие выполнения инвестиционного проекта;</a:t>
            </a:r>
            <a:br>
              <a:rPr lang="ru-RU" sz="2800" dirty="0">
                <a:solidFill>
                  <a:srgbClr val="002060"/>
                </a:solidFill>
              </a:rPr>
            </a:br>
            <a:r>
              <a:rPr lang="ru-RU" sz="2800" dirty="0">
                <a:solidFill>
                  <a:srgbClr val="002060"/>
                </a:solidFill>
              </a:rPr>
              <a:t>  </a:t>
            </a:r>
            <a:r>
              <a:rPr lang="ru-RU" sz="2800" dirty="0" smtClean="0">
                <a:solidFill>
                  <a:srgbClr val="FF0000"/>
                </a:solidFill>
              </a:rPr>
              <a:t>h</a:t>
            </a:r>
            <a:r>
              <a:rPr lang="ru-RU" sz="2800" dirty="0">
                <a:solidFill>
                  <a:srgbClr val="FF0000"/>
                </a:solidFill>
              </a:rPr>
              <a:t>)</a:t>
            </a:r>
            <a:r>
              <a:rPr lang="ru-RU" sz="2800" dirty="0">
                <a:solidFill>
                  <a:srgbClr val="002060"/>
                </a:solidFill>
              </a:rPr>
              <a:t> источник финансирования;</a:t>
            </a:r>
            <a:r>
              <a:rPr lang="en-US" sz="2800" dirty="0">
                <a:solidFill>
                  <a:srgbClr val="002060"/>
                </a:solidFill>
              </a:rPr>
              <a:t/>
            </a:r>
            <a:br>
              <a:rPr lang="en-US" sz="2800" dirty="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18313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3200" b="1" dirty="0">
                <a:solidFill>
                  <a:srgbClr val="0070C0"/>
                </a:solidFill>
              </a:rPr>
              <a:t>ПРОЦЕДУРЫ ПЛАНИРОВАНИЯ</a:t>
            </a:r>
            <a:r>
              <a:rPr lang="ro-RO" sz="3200" b="1" dirty="0" smtClean="0">
                <a:solidFill>
                  <a:srgbClr val="0070C0"/>
                </a:solidFill>
              </a:rPr>
              <a:t/>
            </a:r>
            <a:br>
              <a:rPr lang="ro-RO" sz="3200" b="1" dirty="0" smtClean="0">
                <a:solidFill>
                  <a:srgbClr val="0070C0"/>
                </a:solidFill>
              </a:rPr>
            </a:br>
            <a:r>
              <a:rPr lang="ru-RU" dirty="0">
                <a:solidFill>
                  <a:srgbClr val="002060"/>
                </a:solidFill>
              </a:rPr>
              <a:t> </a:t>
            </a:r>
            <a:r>
              <a:rPr lang="ru-RU" dirty="0" smtClean="0">
                <a:solidFill>
                  <a:srgbClr val="002060"/>
                </a:solidFill>
              </a:rPr>
              <a:t> </a:t>
            </a:r>
            <a:r>
              <a:rPr lang="ru-RU" sz="2600" dirty="0" smtClean="0">
                <a:solidFill>
                  <a:srgbClr val="FF0000"/>
                </a:solidFill>
              </a:rPr>
              <a:t>i</a:t>
            </a:r>
            <a:r>
              <a:rPr lang="ru-RU" sz="2600" dirty="0">
                <a:solidFill>
                  <a:srgbClr val="FF0000"/>
                </a:solidFill>
              </a:rPr>
              <a:t>)</a:t>
            </a:r>
            <a:r>
              <a:rPr lang="ru-RU" sz="2600" dirty="0">
                <a:solidFill>
                  <a:srgbClr val="002060"/>
                </a:solidFill>
              </a:rPr>
              <a:t> часть незавершенного многолетнего инвестиционного проекта, выполненная до </a:t>
            </a:r>
            <a:r>
              <a:rPr lang="ru-RU" sz="2600" i="1" dirty="0">
                <a:solidFill>
                  <a:srgbClr val="002060"/>
                </a:solidFill>
              </a:rPr>
              <a:t>31.12 года</a:t>
            </a:r>
            <a:r>
              <a:rPr lang="ru-RU" sz="2600" dirty="0">
                <a:solidFill>
                  <a:srgbClr val="002060"/>
                </a:solidFill>
              </a:rPr>
              <a:t> (t-1) количество, сумма, тыс. леев (без НДС) ;</a:t>
            </a:r>
            <a:br>
              <a:rPr lang="ru-RU" sz="2600" dirty="0">
                <a:solidFill>
                  <a:srgbClr val="002060"/>
                </a:solidFill>
              </a:rPr>
            </a:br>
            <a:r>
              <a:rPr lang="ru-RU" sz="2600" dirty="0" smtClean="0">
                <a:solidFill>
                  <a:srgbClr val="002060"/>
                </a:solidFill>
              </a:rPr>
              <a:t> </a:t>
            </a:r>
            <a:r>
              <a:rPr lang="ru-RU" sz="2600" dirty="0" smtClean="0">
                <a:solidFill>
                  <a:srgbClr val="FF0000"/>
                </a:solidFill>
              </a:rPr>
              <a:t> </a:t>
            </a:r>
            <a:r>
              <a:rPr lang="ru-RU" sz="2600" dirty="0">
                <a:solidFill>
                  <a:srgbClr val="FF0000"/>
                </a:solidFill>
              </a:rPr>
              <a:t>j)</a:t>
            </a:r>
            <a:r>
              <a:rPr lang="ru-RU" sz="2600" dirty="0">
                <a:solidFill>
                  <a:srgbClr val="002060"/>
                </a:solidFill>
              </a:rPr>
              <a:t> намеченные инвестиции на год (t): количество; сумма, тыс. леев (без НДС); </a:t>
            </a:r>
            <a:br>
              <a:rPr lang="ru-RU" sz="2600" dirty="0">
                <a:solidFill>
                  <a:srgbClr val="002060"/>
                </a:solidFill>
              </a:rPr>
            </a:br>
            <a:r>
              <a:rPr lang="ru-RU" sz="2600" dirty="0" smtClean="0">
                <a:solidFill>
                  <a:srgbClr val="002060"/>
                </a:solidFill>
              </a:rPr>
              <a:t> </a:t>
            </a:r>
            <a:r>
              <a:rPr lang="ru-RU" sz="2600" dirty="0" smtClean="0">
                <a:solidFill>
                  <a:srgbClr val="FF0000"/>
                </a:solidFill>
              </a:rPr>
              <a:t> </a:t>
            </a:r>
            <a:r>
              <a:rPr lang="ru-RU" sz="2600" dirty="0">
                <a:solidFill>
                  <a:srgbClr val="FF0000"/>
                </a:solidFill>
              </a:rPr>
              <a:t>k)</a:t>
            </a:r>
            <a:r>
              <a:rPr lang="ru-RU" sz="2600" dirty="0">
                <a:solidFill>
                  <a:srgbClr val="002060"/>
                </a:solidFill>
              </a:rPr>
              <a:t> срок использования инвестиционного объекта, лет; </a:t>
            </a:r>
            <a:br>
              <a:rPr lang="ru-RU" sz="2600" dirty="0">
                <a:solidFill>
                  <a:srgbClr val="002060"/>
                </a:solidFill>
              </a:rPr>
            </a:br>
            <a:r>
              <a:rPr lang="ru-RU" sz="2600" dirty="0" smtClean="0">
                <a:solidFill>
                  <a:srgbClr val="002060"/>
                </a:solidFill>
              </a:rPr>
              <a:t> </a:t>
            </a:r>
            <a:r>
              <a:rPr lang="ru-RU" sz="2600" dirty="0">
                <a:solidFill>
                  <a:srgbClr val="002060"/>
                </a:solidFill>
              </a:rPr>
              <a:t> </a:t>
            </a:r>
            <a:r>
              <a:rPr lang="ru-RU" sz="2600" dirty="0" smtClean="0">
                <a:solidFill>
                  <a:srgbClr val="FF0000"/>
                </a:solidFill>
              </a:rPr>
              <a:t>l</a:t>
            </a:r>
            <a:r>
              <a:rPr lang="ru-RU" sz="2600" dirty="0">
                <a:solidFill>
                  <a:srgbClr val="FF0000"/>
                </a:solidFill>
              </a:rPr>
              <a:t>)</a:t>
            </a:r>
            <a:r>
              <a:rPr lang="ru-RU" sz="2600" dirty="0">
                <a:solidFill>
                  <a:srgbClr val="002060"/>
                </a:solidFill>
              </a:rPr>
              <a:t> оцененная годовая амортизация, получаемая в результате выполнения инвестиционного проекта, тыс. леев; </a:t>
            </a:r>
            <a:endParaRPr lang="ro-RO" sz="2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55155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3200" b="1" dirty="0">
                <a:solidFill>
                  <a:srgbClr val="0070C0"/>
                </a:solidFill>
              </a:rPr>
              <a:t>ПРОЦЕДУРЫ ПЛАНИРОВАНИЯ</a:t>
            </a:r>
            <a:r>
              <a:rPr lang="ro-RO" sz="3200" b="1" dirty="0" smtClean="0">
                <a:solidFill>
                  <a:srgbClr val="0070C0"/>
                </a:solidFill>
              </a:rPr>
              <a:t/>
            </a:r>
            <a:br>
              <a:rPr lang="ro-RO" sz="3200" b="1" dirty="0" smtClean="0">
                <a:solidFill>
                  <a:srgbClr val="0070C0"/>
                </a:solidFill>
              </a:rPr>
            </a:br>
            <a:r>
              <a:rPr lang="ru-RU" dirty="0">
                <a:solidFill>
                  <a:srgbClr val="002060"/>
                </a:solidFill>
              </a:rPr>
              <a:t> </a:t>
            </a:r>
            <a:r>
              <a:rPr lang="ru-RU" dirty="0" smtClean="0">
                <a:solidFill>
                  <a:srgbClr val="002060"/>
                </a:solidFill>
              </a:rPr>
              <a:t> </a:t>
            </a:r>
            <a:r>
              <a:rPr lang="ru-RU" sz="2600" dirty="0" smtClean="0">
                <a:solidFill>
                  <a:srgbClr val="FF0000"/>
                </a:solidFill>
              </a:rPr>
              <a:t>m</a:t>
            </a:r>
            <a:r>
              <a:rPr lang="ru-RU" sz="2600" dirty="0">
                <a:solidFill>
                  <a:srgbClr val="FF0000"/>
                </a:solidFill>
              </a:rPr>
              <a:t>)</a:t>
            </a:r>
            <a:r>
              <a:rPr lang="ru-RU" sz="2600" dirty="0">
                <a:solidFill>
                  <a:srgbClr val="002060"/>
                </a:solidFill>
              </a:rPr>
              <a:t> оцененные затраты на эксплуатацию на год «t» в случае невнедрения инвестиционного проекта -</a:t>
            </a:r>
            <a:r>
              <a:rPr lang="ru-RU" sz="2600" i="1" dirty="0">
                <a:solidFill>
                  <a:srgbClr val="002060"/>
                </a:solidFill>
              </a:rPr>
              <a:t>Ex</a:t>
            </a:r>
            <a:r>
              <a:rPr lang="ru-RU" sz="2600" i="1" baseline="30000" dirty="0">
                <a:solidFill>
                  <a:srgbClr val="002060"/>
                </a:solidFill>
              </a:rPr>
              <a:t>0</a:t>
            </a:r>
            <a:r>
              <a:rPr lang="ru-RU" sz="2600" i="1" baseline="-25000" dirty="0">
                <a:solidFill>
                  <a:srgbClr val="002060"/>
                </a:solidFill>
              </a:rPr>
              <a:t>t</a:t>
            </a:r>
            <a:r>
              <a:rPr lang="ru-RU" sz="2600" i="1" dirty="0">
                <a:solidFill>
                  <a:srgbClr val="002060"/>
                </a:solidFill>
              </a:rPr>
              <a:t>;</a:t>
            </a:r>
            <a:r>
              <a:rPr lang="ru-RU" sz="2600" dirty="0">
                <a:solidFill>
                  <a:srgbClr val="002060"/>
                </a:solidFill>
              </a:rPr>
              <a:t/>
            </a:r>
            <a:br>
              <a:rPr lang="ru-RU" sz="2600" dirty="0">
                <a:solidFill>
                  <a:srgbClr val="002060"/>
                </a:solidFill>
              </a:rPr>
            </a:br>
            <a:r>
              <a:rPr lang="ru-RU" sz="2600" dirty="0">
                <a:solidFill>
                  <a:srgbClr val="002060"/>
                </a:solidFill>
              </a:rPr>
              <a:t> </a:t>
            </a:r>
            <a:r>
              <a:rPr lang="ru-RU" sz="2600" dirty="0" smtClean="0">
                <a:solidFill>
                  <a:srgbClr val="002060"/>
                </a:solidFill>
              </a:rPr>
              <a:t> </a:t>
            </a:r>
            <a:r>
              <a:rPr lang="ru-RU" sz="2600" dirty="0" smtClean="0">
                <a:solidFill>
                  <a:srgbClr val="FF0000"/>
                </a:solidFill>
              </a:rPr>
              <a:t>n</a:t>
            </a:r>
            <a:r>
              <a:rPr lang="ru-RU" sz="2600" dirty="0">
                <a:solidFill>
                  <a:srgbClr val="FF0000"/>
                </a:solidFill>
              </a:rPr>
              <a:t>)</a:t>
            </a:r>
            <a:r>
              <a:rPr lang="ru-RU" sz="2600" dirty="0">
                <a:solidFill>
                  <a:srgbClr val="002060"/>
                </a:solidFill>
              </a:rPr>
              <a:t> оцененные затраты на эксплуатацию на год «t» в случае внедрения инвестиционного проекта - </a:t>
            </a:r>
            <a:r>
              <a:rPr lang="ru-RU" sz="2600" i="1" dirty="0">
                <a:solidFill>
                  <a:srgbClr val="002060"/>
                </a:solidFill>
              </a:rPr>
              <a:t>Ex</a:t>
            </a:r>
            <a:r>
              <a:rPr lang="ru-RU" sz="2600" i="1" baseline="30000" dirty="0">
                <a:solidFill>
                  <a:srgbClr val="002060"/>
                </a:solidFill>
              </a:rPr>
              <a:t>1</a:t>
            </a:r>
            <a:r>
              <a:rPr lang="ru-RU" sz="2600" i="1" baseline="-25000" dirty="0">
                <a:solidFill>
                  <a:srgbClr val="002060"/>
                </a:solidFill>
              </a:rPr>
              <a:t>t</a:t>
            </a:r>
            <a:r>
              <a:rPr lang="ru-RU" sz="2600" i="1" dirty="0">
                <a:solidFill>
                  <a:srgbClr val="002060"/>
                </a:solidFill>
              </a:rPr>
              <a:t>;</a:t>
            </a:r>
            <a:r>
              <a:rPr lang="ru-RU" sz="2600" dirty="0">
                <a:solidFill>
                  <a:srgbClr val="002060"/>
                </a:solidFill>
              </a:rPr>
              <a:t/>
            </a:r>
            <a:br>
              <a:rPr lang="ru-RU" sz="2600" dirty="0">
                <a:solidFill>
                  <a:srgbClr val="002060"/>
                </a:solidFill>
              </a:rPr>
            </a:br>
            <a:r>
              <a:rPr lang="ru-RU" sz="2600" dirty="0">
                <a:solidFill>
                  <a:srgbClr val="002060"/>
                </a:solidFill>
              </a:rPr>
              <a:t> </a:t>
            </a:r>
            <a:r>
              <a:rPr lang="ru-RU" sz="2600" dirty="0" smtClean="0">
                <a:solidFill>
                  <a:srgbClr val="002060"/>
                </a:solidFill>
              </a:rPr>
              <a:t> </a:t>
            </a:r>
            <a:r>
              <a:rPr lang="ru-RU" sz="2600" dirty="0" smtClean="0">
                <a:solidFill>
                  <a:srgbClr val="FF0000"/>
                </a:solidFill>
              </a:rPr>
              <a:t>o</a:t>
            </a:r>
            <a:r>
              <a:rPr lang="ru-RU" sz="2600" dirty="0">
                <a:solidFill>
                  <a:srgbClr val="FF0000"/>
                </a:solidFill>
              </a:rPr>
              <a:t>)</a:t>
            </a:r>
            <a:r>
              <a:rPr lang="ru-RU" sz="2600" dirty="0">
                <a:solidFill>
                  <a:srgbClr val="002060"/>
                </a:solidFill>
              </a:rPr>
              <a:t> сумма среднегодовой экономической отдачи, оцененной в течение срока использования инвестиционного проекта. </a:t>
            </a:r>
            <a:r>
              <a:rPr lang="en-US" sz="2600" dirty="0">
                <a:solidFill>
                  <a:srgbClr val="002060"/>
                </a:solidFill>
              </a:rPr>
              <a:t/>
            </a:r>
            <a:br>
              <a:rPr lang="en-US" sz="2600" dirty="0">
                <a:solidFill>
                  <a:srgbClr val="002060"/>
                </a:solidFill>
              </a:rPr>
            </a:br>
            <a:endParaRPr lang="ro-RO" sz="2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23192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pPr lvl="0"/>
            <a:r>
              <a:rPr lang="ru-RU" b="1" dirty="0">
                <a:solidFill>
                  <a:srgbClr val="0070C0"/>
                </a:solidFill>
              </a:rPr>
              <a:t>ОЦЕНКА ИНВЕСТИЦИОННЫХ ПРОЕКТОВ</a:t>
            </a:r>
            <a:r>
              <a:rPr lang="ro-RO" sz="3600" b="1" dirty="0" smtClean="0">
                <a:solidFill>
                  <a:srgbClr val="0070C0"/>
                </a:solidFill>
              </a:rPr>
              <a:t/>
            </a:r>
            <a:br>
              <a:rPr lang="ro-RO" sz="3600" b="1" dirty="0" smtClean="0">
                <a:solidFill>
                  <a:srgbClr val="0070C0"/>
                </a:solidFill>
              </a:rPr>
            </a:br>
            <a:r>
              <a:rPr lang="ru-RU" dirty="0"/>
              <a:t> </a:t>
            </a:r>
            <a:r>
              <a:rPr lang="ru-RU" sz="2000" dirty="0"/>
              <a:t>Инвестиционные проекты, включенные обладателем лицензии в годовой инвестиционный план, оцениваются по следующим критериям. </a:t>
            </a:r>
            <a:br>
              <a:rPr lang="ru-RU" sz="2000" dirty="0"/>
            </a:br>
            <a:r>
              <a:rPr lang="ru-RU" sz="2000" dirty="0"/>
              <a:t>    </a:t>
            </a:r>
            <a:r>
              <a:rPr lang="ru-RU" sz="2000" dirty="0">
                <a:solidFill>
                  <a:srgbClr val="FF0000"/>
                </a:solidFill>
              </a:rPr>
              <a:t>a) Эффективность. </a:t>
            </a:r>
            <a:r>
              <a:rPr lang="ru-RU" sz="2000" dirty="0"/>
              <a:t>Оценка проекта по критерию </a:t>
            </a:r>
            <a:r>
              <a:rPr lang="ru-RU" sz="2000" dirty="0" smtClean="0"/>
              <a:t/>
            </a:r>
            <a:br>
              <a:rPr lang="ru-RU" sz="2000" dirty="0" smtClean="0"/>
            </a:br>
            <a:r>
              <a:rPr lang="ru-RU" sz="2000" i="1" dirty="0" smtClean="0"/>
              <a:t>эффективности</a:t>
            </a:r>
            <a:r>
              <a:rPr lang="ru-RU" sz="2000" dirty="0"/>
              <a:t> </a:t>
            </a:r>
            <a:r>
              <a:rPr lang="ru-RU" sz="2000" dirty="0" smtClean="0"/>
              <a:t>осуществляется </a:t>
            </a:r>
            <a:r>
              <a:rPr lang="ru-RU" sz="2000" dirty="0"/>
              <a:t>на основе суммы среднегодовой оцененной экономической отдачи. Проект считается эффективным в том случае, когда сумма среднегодовой экономической отдачи, оцененной в течение срока использования инвестиционного объекта, выше общей суммы инвестиции.</a:t>
            </a:r>
            <a:br>
              <a:rPr lang="ru-RU" sz="2000" dirty="0"/>
            </a:br>
            <a:r>
              <a:rPr lang="ru-RU" sz="2000" dirty="0"/>
              <a:t>   </a:t>
            </a:r>
            <a:r>
              <a:rPr lang="ru-RU" sz="2000" dirty="0">
                <a:solidFill>
                  <a:srgbClr val="FF0000"/>
                </a:solidFill>
              </a:rPr>
              <a:t> b) Обязательность. </a:t>
            </a:r>
            <a:r>
              <a:rPr lang="ru-RU" sz="2000" dirty="0"/>
              <a:t>Оценка проекта по </a:t>
            </a:r>
            <a:r>
              <a:rPr lang="ru-RU" sz="2000" dirty="0" smtClean="0"/>
              <a:t>критерию</a:t>
            </a:r>
            <a:br>
              <a:rPr lang="ru-RU" sz="2000" dirty="0" smtClean="0"/>
            </a:br>
            <a:r>
              <a:rPr lang="ru-RU" sz="2000" dirty="0"/>
              <a:t> </a:t>
            </a:r>
            <a:r>
              <a:rPr lang="ru-RU" sz="2000" i="1" dirty="0" smtClean="0"/>
              <a:t>обязательности</a:t>
            </a:r>
            <a:r>
              <a:rPr lang="ru-RU" sz="2000" dirty="0"/>
              <a:t> предусматривает указание законного основания, обязывающего обладателя реализовать инвестиционный проект.</a:t>
            </a:r>
            <a:endParaRPr lang="ro-RO" sz="20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16548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3200" b="1" dirty="0">
                <a:solidFill>
                  <a:srgbClr val="0070C0"/>
                </a:solidFill>
              </a:rPr>
              <a:t>ОЦЕНКА ИНВЕСТИЦИОННЫХ ПРОЕКТОВ</a:t>
            </a:r>
            <a:r>
              <a:rPr lang="ro-RO" sz="3600" b="1" dirty="0" smtClean="0">
                <a:solidFill>
                  <a:srgbClr val="0070C0"/>
                </a:solidFill>
              </a:rPr>
              <a:t/>
            </a:r>
            <a:br>
              <a:rPr lang="ro-RO" sz="3600" b="1" dirty="0" smtClean="0">
                <a:solidFill>
                  <a:srgbClr val="0070C0"/>
                </a:solidFill>
              </a:rPr>
            </a:br>
            <a:r>
              <a:rPr lang="ru-RU" sz="2200" dirty="0">
                <a:solidFill>
                  <a:srgbClr val="FF0000"/>
                </a:solidFill>
              </a:rPr>
              <a:t>c) Необходимость. </a:t>
            </a:r>
            <a:r>
              <a:rPr lang="ru-RU" sz="2200" dirty="0"/>
              <a:t>Оценка проекта </a:t>
            </a:r>
            <a:r>
              <a:rPr lang="ru-RU" sz="2200" dirty="0" smtClean="0"/>
              <a:t>по критерию</a:t>
            </a:r>
            <a:r>
              <a:rPr lang="ru-RU" sz="2200" dirty="0"/>
              <a:t> </a:t>
            </a:r>
            <a:r>
              <a:rPr lang="ru-RU" sz="2200" b="1" i="1" dirty="0"/>
              <a:t>необходимости</a:t>
            </a:r>
            <a:r>
              <a:rPr lang="ru-RU" sz="2200" dirty="0"/>
              <a:t> предусматривает доказательство обладателем лицензии влияния инвестиционного проекта на надежность и безопасность функционирования системы, непрерывности поставки природного газа, электроэнергии потребителем и выполнения обладателями лицензий установленных законом обязанностей, в том числе технический анализ инвестиционного проекта, которым доказывается, что технические параметры достаточны и необходимы для достижения установленной цели при необходимости осуществления инвестиционного проекта</a:t>
            </a:r>
            <a:endParaRPr lang="ro-RO" sz="2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6609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Современное</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состояние</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сектора</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водоснабжения</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и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канализации</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(ВК):</a:t>
            </a:r>
            <a:b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br>
            <a:endParaRPr lang="ru-RU" b="1" dirty="0">
              <a:solidFill>
                <a:srgbClr val="0070C0"/>
              </a:solidFill>
            </a:endParaRPr>
          </a:p>
        </p:txBody>
      </p:sp>
      <p:sp>
        <p:nvSpPr>
          <p:cNvPr id="3" name="Нижний колонтитул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5" name="Содержимое 4"/>
          <p:cNvSpPr>
            <a:spLocks noGrp="1"/>
          </p:cNvSpPr>
          <p:nvPr>
            <p:ph idx="1"/>
          </p:nvPr>
        </p:nvSpPr>
        <p:spPr>
          <a:xfrm>
            <a:off x="684000" y="2464779"/>
            <a:ext cx="7776000" cy="3835814"/>
          </a:xfrm>
        </p:spPr>
        <p:txBody>
          <a:bodyPr/>
          <a:lstStyle/>
          <a:p>
            <a:pPr algn="just">
              <a:spcBef>
                <a:spcPts val="800"/>
              </a:spcBef>
              <a:buFont typeface="Wingdings" panose="05000000000000000000" pitchFamily="2" charset="2"/>
              <a:buChar char="Ø"/>
            </a:pPr>
            <a:r>
              <a:rPr lang="en-US" altLang="en-US"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Высокая</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степень</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изношености</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существующих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сетей</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ВК </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a:t>
            </a:r>
            <a:endPar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endParaRPr>
          </a:p>
          <a:p>
            <a:pPr algn="just">
              <a:spcBef>
                <a:spcPts val="800"/>
              </a:spcBef>
              <a:buFont typeface="Wingdings" panose="05000000000000000000" pitchFamily="2" charset="2"/>
              <a:buChar char="Ø"/>
            </a:pPr>
            <a:r>
              <a:rPr lang="en-US" altLang="en-US"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Большие</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потери</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воды</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том</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числе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утечки</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из</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сетей</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нелегального</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потребления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воды</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(NRW);</a:t>
            </a:r>
          </a:p>
          <a:p>
            <a:pPr algn="just">
              <a:spcBef>
                <a:spcPts val="800"/>
              </a:spcBef>
              <a:buFont typeface="Wingdings" panose="05000000000000000000" pitchFamily="2" charset="2"/>
              <a:buChar char="Ø"/>
            </a:pP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Устарелое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техническое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оснащение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систем</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ВК, в т. ч.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энергоемкие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насосы</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неэффективные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очистные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сооружения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a:t>
            </a:r>
          </a:p>
          <a:p>
            <a:pPr algn="just">
              <a:spcBef>
                <a:spcPts val="800"/>
              </a:spcBef>
              <a:buFont typeface="Wingdings" panose="05000000000000000000" pitchFamily="2" charset="2"/>
              <a:buChar char="Ø"/>
            </a:pP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Большая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доля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неполных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систем</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ВК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из-за</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отсутствия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необходимого</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финансирования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во</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многих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населенных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пунктах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строились</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лишь</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системы</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водоснабжения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без</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канализации</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очистных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сооружений</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p>
          <a:p>
            <a:pPr algn="just">
              <a:spcBef>
                <a:spcPts val="800"/>
              </a:spcBef>
              <a:buFont typeface="Wingdings" panose="05000000000000000000" pitchFamily="2" charset="2"/>
              <a:buChar char="Ø"/>
            </a:pP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Явная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нехватка</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финансовых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средств</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устойчивых</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инвестиций</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секторе</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a:t>
            </a:r>
            <a:endParaRPr lang="en-US" altLang="en-US" dirty="0">
              <a:solidFill>
                <a:srgbClr val="002060"/>
              </a:solidFill>
            </a:endParaRPr>
          </a:p>
          <a:p>
            <a:pPr>
              <a:buNone/>
            </a:pPr>
            <a:endParaRPr lang="ru-RU" b="1" dirty="0">
              <a:solidFill>
                <a:srgbClr val="002060"/>
              </a:solidFill>
            </a:endParaRPr>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2716" cy="15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989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155" y="1382969"/>
            <a:ext cx="7776000" cy="617928"/>
          </a:xfrm>
        </p:spPr>
        <p:txBody>
          <a:bodyPr/>
          <a:lstStyle/>
          <a:p>
            <a:pPr algn="ct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Современное</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состояние</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сектора</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ВК:</a:t>
            </a:r>
            <a:b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br>
            <a:endParaRPr lang="ru-RU" b="1" dirty="0">
              <a:solidFill>
                <a:srgbClr val="0070C0"/>
              </a:solidFill>
            </a:endParaRPr>
          </a:p>
        </p:txBody>
      </p:sp>
      <p:sp>
        <p:nvSpPr>
          <p:cNvPr id="3" name="Нижний колонтитул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5" name="Содержимое 4"/>
          <p:cNvSpPr>
            <a:spLocks noGrp="1"/>
          </p:cNvSpPr>
          <p:nvPr>
            <p:ph idx="1"/>
          </p:nvPr>
        </p:nvSpPr>
        <p:spPr>
          <a:xfrm>
            <a:off x="684000" y="2317898"/>
            <a:ext cx="7776000" cy="3946102"/>
          </a:xfrm>
        </p:spPr>
        <p:txBody>
          <a:bodyPr/>
          <a:lstStyle/>
          <a:p>
            <a:pPr algn="just">
              <a:spcBef>
                <a:spcPts val="800"/>
              </a:spcBef>
              <a:buFont typeface="Wingdings" panose="05000000000000000000" pitchFamily="2" charset="2"/>
              <a:buChar char="Ø"/>
            </a:pP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Очень</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мало</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крупных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рентабельных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операторов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ВК с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успешными</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кредитными</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историями</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p>
          <a:p>
            <a:pPr algn="just">
              <a:spcBef>
                <a:spcPts val="800"/>
              </a:spcBef>
              <a:buFont typeface="Wingdings" panose="05000000000000000000" pitchFamily="2" charset="2"/>
              <a:buChar char="Ø"/>
            </a:pP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Явная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непривлекательность</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сектора</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для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приватных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инвестиций</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кредитоавия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в т. ч. и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для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совместных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предприятий</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и ППП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партнерств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a:t>
            </a:r>
          </a:p>
          <a:p>
            <a:pPr algn="just">
              <a:spcBef>
                <a:spcPts val="800"/>
              </a:spcBef>
              <a:buFont typeface="Wingdings" panose="05000000000000000000" pitchFamily="2" charset="2"/>
              <a:buChar char="Ø"/>
            </a:pP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Высокая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миграция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кадров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лимитированные</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организационные</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управленческие</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возможности</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обусловливают</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низкую</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способность</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привлечения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освоения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новых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финансовых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средств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секторе</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ВК; </a:t>
            </a:r>
          </a:p>
          <a:p>
            <a:pPr algn="just">
              <a:spcBef>
                <a:spcPts val="800"/>
              </a:spcBef>
              <a:buFont typeface="Wingdings" panose="05000000000000000000" pitchFamily="2" charset="2"/>
              <a:buChar char="Ø"/>
            </a:pP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Низкий</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экспертный</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потенциал</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сложные</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процедуры</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привлечения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фондов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в т. ч.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из</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местных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источников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таких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как</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НЭФ, НФРР, СИФ и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др</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p>
          <a:p>
            <a:pPr algn="just">
              <a:spcBef>
                <a:spcPts val="800"/>
              </a:spcBef>
              <a:buFont typeface="Wingdings" panose="05000000000000000000" pitchFamily="2" charset="2"/>
              <a:buChar char="Ø"/>
            </a:pP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Относительно</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малое</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количество</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источников</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финансирования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реально</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доступных</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для</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сектора</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 ВК </a:t>
            </a:r>
            <a:r>
              <a:rPr lang="en-US" altLang="en-US" sz="1600" b="1" dirty="0" err="1">
                <a:solidFill>
                  <a:srgbClr val="002060"/>
                </a:solidFill>
                <a:latin typeface="Arial" panose="020B0604020202020204" pitchFamily="34" charset="0"/>
                <a:cs typeface="Arial" panose="020B0604020202020204" pitchFamily="34" charset="0"/>
                <a:sym typeface="Arial" panose="020B0604020202020204" pitchFamily="34" charset="0"/>
              </a:rPr>
              <a:t>Молдовы</a:t>
            </a:r>
            <a:r>
              <a:rPr lang="en-US" altLang="en-US" sz="1600" b="1" dirty="0">
                <a:solidFill>
                  <a:srgbClr val="002060"/>
                </a:solidFill>
                <a:latin typeface="Arial" panose="020B0604020202020204" pitchFamily="34" charset="0"/>
                <a:cs typeface="Arial" panose="020B0604020202020204" pitchFamily="34" charset="0"/>
                <a:sym typeface="Arial" panose="020B0604020202020204" pitchFamily="34" charset="0"/>
              </a:rPr>
              <a:t>.</a:t>
            </a:r>
          </a:p>
          <a:p>
            <a:pPr>
              <a:buFont typeface="Wingdings" pitchFamily="2" charset="2"/>
              <a:buChar char="Ø"/>
            </a:pPr>
            <a:endParaRPr lang="ro-RO" sz="1200" b="1" dirty="0" smtClean="0">
              <a:solidFill>
                <a:srgbClr val="002060"/>
              </a:solidFill>
            </a:endParaRPr>
          </a:p>
          <a:p>
            <a:pPr>
              <a:buNone/>
            </a:pPr>
            <a:r>
              <a:rPr lang="en-US" b="1" dirty="0" smtClean="0"/>
              <a:t/>
            </a:r>
            <a:br>
              <a:rPr lang="en-US" b="1" dirty="0" smtClean="0"/>
            </a:br>
            <a:endParaRPr lang="ru-RU" dirty="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62716" cy="15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320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u-RU" dirty="0" smtClean="0"/>
              <a:t>Михаил </a:t>
            </a:r>
            <a:r>
              <a:rPr lang="ru-RU" dirty="0" err="1" smtClean="0"/>
              <a:t>Мазурян</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679155" y="1625784"/>
            <a:ext cx="8308786" cy="4755454"/>
          </a:xfrm>
        </p:spPr>
        <p:txBody>
          <a:bodyPr/>
          <a:lstStyle/>
          <a:p>
            <a:r>
              <a:rPr lang="ru-RU" b="1" dirty="0" smtClean="0">
                <a:solidFill>
                  <a:srgbClr val="002060"/>
                </a:solidFill>
              </a:rPr>
              <a:t>Планировани</a:t>
            </a:r>
            <a:r>
              <a:rPr lang="en-US" b="1" dirty="0" smtClean="0">
                <a:solidFill>
                  <a:srgbClr val="002060"/>
                </a:solidFill>
              </a:rPr>
              <a:t>e </a:t>
            </a:r>
            <a:r>
              <a:rPr lang="ru-RU" b="1" dirty="0" smtClean="0">
                <a:solidFill>
                  <a:srgbClr val="002060"/>
                </a:solidFill>
              </a:rPr>
              <a:t>инвестиций.</a:t>
            </a:r>
            <a:r>
              <a:rPr lang="ro-RO" sz="3200" b="1" dirty="0" smtClean="0">
                <a:solidFill>
                  <a:srgbClr val="002060"/>
                </a:solidFill>
              </a:rPr>
              <a:t/>
            </a:r>
            <a:br>
              <a:rPr lang="ro-RO" sz="3200" b="1" dirty="0" smtClean="0">
                <a:solidFill>
                  <a:srgbClr val="002060"/>
                </a:solidFill>
              </a:rPr>
            </a:br>
            <a:r>
              <a:rPr lang="ro-RO" sz="3200" b="1" dirty="0" smtClean="0">
                <a:solidFill>
                  <a:srgbClr val="002060"/>
                </a:solidFill>
              </a:rPr>
              <a:t> </a:t>
            </a:r>
            <a:r>
              <a:rPr lang="ru-RU" sz="3200" dirty="0"/>
              <a:t> </a:t>
            </a:r>
            <a:r>
              <a:rPr lang="ru-RU" sz="2800" i="1" dirty="0" smtClean="0"/>
              <a:t>Инвестиция</a:t>
            </a:r>
            <a:r>
              <a:rPr lang="ru-RU" sz="2800" dirty="0" smtClean="0"/>
              <a:t> </a:t>
            </a:r>
            <a:r>
              <a:rPr lang="ru-RU" sz="2800" dirty="0"/>
              <a:t>– выделение денежной суммы или материальных средств на создание, закупку новых материальных и/или нематериальных активов со сроком использования более года или </a:t>
            </a:r>
            <a:r>
              <a:rPr lang="ru-RU" sz="2800" dirty="0" smtClean="0"/>
              <a:t>на</a:t>
            </a:r>
            <a:r>
              <a:rPr lang="en-US" sz="2800" dirty="0"/>
              <a:t> </a:t>
            </a:r>
            <a:r>
              <a:rPr lang="ru-RU" sz="2800" dirty="0" smtClean="0"/>
              <a:t>развитие, </a:t>
            </a:r>
            <a:r>
              <a:rPr lang="ru-RU" sz="2800" dirty="0"/>
              <a:t>реконструкцию, обновление, модернизацию, капитальный ремонт или технологическое </a:t>
            </a:r>
            <a:r>
              <a:rPr lang="ru-RU" sz="2800" dirty="0" smtClean="0"/>
              <a:t>переоснащение</a:t>
            </a:r>
            <a:r>
              <a:rPr lang="en-US" sz="2800" dirty="0" smtClean="0"/>
              <a:t/>
            </a:r>
            <a:br>
              <a:rPr lang="en-US" sz="2800" dirty="0" smtClean="0"/>
            </a:br>
            <a:r>
              <a:rPr lang="ru-RU" sz="2800" dirty="0" smtClean="0"/>
              <a:t>имеющихся </a:t>
            </a:r>
            <a:r>
              <a:rPr lang="ru-RU" sz="2800" dirty="0"/>
              <a:t>материальных активов;</a:t>
            </a:r>
            <a:endParaRPr lang="ro-RO" sz="2800" b="1" dirty="0">
              <a:solidFill>
                <a:srgbClr val="002060"/>
              </a:solidFill>
              <a:latin typeface="Times New Roman" panose="02020603050405020304" pitchFamily="18" charset="0"/>
              <a:cs typeface="Times New Roman" panose="02020603050405020304"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740" y="1662349"/>
            <a:ext cx="7776000" cy="829465"/>
          </a:xfrm>
        </p:spPr>
        <p:txBody>
          <a:bodyPr/>
          <a:lstStyle/>
          <a:p>
            <a:pPr algn="ct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В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чью</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компетецию</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входит</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привлечение</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инвестиций</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в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сектор</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ВК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Молдовы</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a:t>
            </a:r>
            <a:b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b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endParaRPr lang="ru-RU" dirty="0"/>
          </a:p>
        </p:txBody>
      </p:sp>
      <p:sp>
        <p:nvSpPr>
          <p:cNvPr id="3" name="Нижний колонтитул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Дата 3"/>
          <p:cNvSpPr>
            <a:spLocks noGrp="1"/>
          </p:cNvSpPr>
          <p:nvPr>
            <p:ph type="dt" sz="half" idx="11"/>
          </p:nvPr>
        </p:nvSpPr>
        <p:spPr/>
        <p:txBody>
          <a:bodyPr/>
          <a:lstStyle/>
          <a:p>
            <a:fld id="{0F9A5078-6F60-49E2-B50D-11C30D454C38}" type="datetime1">
              <a:rPr lang="en-GB" smtClean="0"/>
              <a:pPr/>
              <a:t>06/07/2019</a:t>
            </a:fld>
            <a:endParaRPr lang="en-GB" dirty="0" smtClean="0"/>
          </a:p>
        </p:txBody>
      </p:sp>
      <p:sp>
        <p:nvSpPr>
          <p:cNvPr id="6" name="Содержимое 5"/>
          <p:cNvSpPr>
            <a:spLocks noGrp="1"/>
          </p:cNvSpPr>
          <p:nvPr>
            <p:ph idx="12"/>
          </p:nvPr>
        </p:nvSpPr>
        <p:spPr>
          <a:xfrm>
            <a:off x="1490596" y="2644214"/>
            <a:ext cx="6651322" cy="3669656"/>
          </a:xfrm>
        </p:spPr>
        <p:txBody>
          <a:bodyPr/>
          <a:lstStyle/>
          <a:p>
            <a:pPr marL="457200" indent="-457200">
              <a:spcBef>
                <a:spcPts val="800"/>
              </a:spcBef>
              <a:buSzPct val="100000"/>
              <a:buFont typeface="Wingdings" panose="05000000000000000000" pitchFamily="2" charset="2"/>
              <a:buChar char="Ø"/>
            </a:pPr>
            <a:r>
              <a:rPr lang="en-US" altLang="en-US" sz="2400" dirty="0">
                <a:solidFill>
                  <a:srgbClr val="0070C0"/>
                </a:solidFill>
              </a:rPr>
              <a:t>ЗАКОН 303 </a:t>
            </a:r>
            <a:r>
              <a:rPr lang="en-US" altLang="en-US" sz="2400" dirty="0" err="1">
                <a:solidFill>
                  <a:srgbClr val="0070C0"/>
                </a:solidFill>
              </a:rPr>
              <a:t>от</a:t>
            </a:r>
            <a:r>
              <a:rPr lang="en-US" altLang="en-US" sz="2400" dirty="0">
                <a:solidFill>
                  <a:srgbClr val="0070C0"/>
                </a:solidFill>
              </a:rPr>
              <a:t> 13.12.2013 </a:t>
            </a:r>
            <a:r>
              <a:rPr lang="en-US" altLang="en-US" sz="2400" dirty="0">
                <a:solidFill>
                  <a:srgbClr val="000F2E"/>
                </a:solidFill>
              </a:rPr>
              <a:t>О </a:t>
            </a:r>
            <a:r>
              <a:rPr lang="en-US" altLang="en-US" sz="2400" dirty="0" err="1">
                <a:solidFill>
                  <a:srgbClr val="000F2E"/>
                </a:solidFill>
              </a:rPr>
              <a:t>публичной</a:t>
            </a:r>
            <a:r>
              <a:rPr lang="en-US" altLang="en-US" sz="2400" dirty="0">
                <a:solidFill>
                  <a:srgbClr val="000F2E"/>
                </a:solidFill>
              </a:rPr>
              <a:t> </a:t>
            </a:r>
            <a:r>
              <a:rPr lang="en-US" altLang="en-US" sz="2400" dirty="0" err="1">
                <a:solidFill>
                  <a:srgbClr val="000F2E"/>
                </a:solidFill>
              </a:rPr>
              <a:t>услуге</a:t>
            </a:r>
            <a:r>
              <a:rPr lang="en-US" altLang="en-US" sz="2400" dirty="0">
                <a:solidFill>
                  <a:srgbClr val="000F2E"/>
                </a:solidFill>
              </a:rPr>
              <a:t> </a:t>
            </a:r>
            <a:r>
              <a:rPr lang="en-US" altLang="en-US" sz="2400" dirty="0" err="1">
                <a:solidFill>
                  <a:srgbClr val="000F2E"/>
                </a:solidFill>
              </a:rPr>
              <a:t>водоснабжения</a:t>
            </a:r>
            <a:r>
              <a:rPr lang="en-US" altLang="en-US" sz="2400" dirty="0">
                <a:solidFill>
                  <a:srgbClr val="000F2E"/>
                </a:solidFill>
              </a:rPr>
              <a:t> и </a:t>
            </a:r>
            <a:r>
              <a:rPr lang="en-US" altLang="en-US" sz="2400" dirty="0" err="1">
                <a:solidFill>
                  <a:srgbClr val="000F2E"/>
                </a:solidFill>
              </a:rPr>
              <a:t>канализации</a:t>
            </a:r>
            <a:r>
              <a:rPr lang="en-US" altLang="en-US" sz="2400" dirty="0">
                <a:solidFill>
                  <a:srgbClr val="000F2E"/>
                </a:solidFill>
              </a:rPr>
              <a:t> (ВК);</a:t>
            </a:r>
          </a:p>
          <a:p>
            <a:pPr marL="457200" indent="-457200">
              <a:spcBef>
                <a:spcPts val="800"/>
              </a:spcBef>
              <a:buSzPct val="100000"/>
              <a:buFont typeface="Wingdings" panose="05000000000000000000" pitchFamily="2" charset="2"/>
              <a:buChar char="Ø"/>
            </a:pPr>
            <a:r>
              <a:rPr lang="en-US" altLang="en-US" sz="2400" dirty="0">
                <a:solidFill>
                  <a:srgbClr val="0070C0"/>
                </a:solidFill>
              </a:rPr>
              <a:t>СТРАТЕГИЯ </a:t>
            </a:r>
            <a:r>
              <a:rPr lang="en-US" altLang="en-US" sz="2400" dirty="0" err="1">
                <a:solidFill>
                  <a:srgbClr val="0070C0"/>
                </a:solidFill>
              </a:rPr>
              <a:t>водоснабжения</a:t>
            </a:r>
            <a:r>
              <a:rPr lang="en-US" altLang="en-US" sz="2400" dirty="0">
                <a:solidFill>
                  <a:srgbClr val="0070C0"/>
                </a:solidFill>
              </a:rPr>
              <a:t> и </a:t>
            </a:r>
            <a:r>
              <a:rPr lang="en-US" altLang="en-US" sz="2400" dirty="0" err="1">
                <a:solidFill>
                  <a:srgbClr val="0070C0"/>
                </a:solidFill>
              </a:rPr>
              <a:t>санитации</a:t>
            </a:r>
            <a:r>
              <a:rPr lang="en-US" altLang="en-US" sz="2400" dirty="0">
                <a:solidFill>
                  <a:srgbClr val="0070C0"/>
                </a:solidFill>
              </a:rPr>
              <a:t> (2014 - 2028 </a:t>
            </a:r>
            <a:r>
              <a:rPr lang="en-US" altLang="en-US" sz="2400" dirty="0" err="1">
                <a:solidFill>
                  <a:srgbClr val="0070C0"/>
                </a:solidFill>
              </a:rPr>
              <a:t>гг</a:t>
            </a:r>
            <a:r>
              <a:rPr lang="en-US" altLang="en-US" sz="2400" dirty="0">
                <a:solidFill>
                  <a:srgbClr val="0070C0"/>
                </a:solidFill>
              </a:rPr>
              <a:t>.) </a:t>
            </a:r>
            <a:r>
              <a:rPr lang="en-US" altLang="en-US" sz="2400" dirty="0">
                <a:solidFill>
                  <a:srgbClr val="0A0511"/>
                </a:solidFill>
              </a:rPr>
              <a:t>ПОСТАНОВЛЕНИЕ ПРАВИТЕЛЬСТВА РЕСПУБЛИКИ </a:t>
            </a:r>
            <a:r>
              <a:rPr lang="en-US" altLang="en-US" sz="2400" dirty="0" smtClean="0">
                <a:solidFill>
                  <a:srgbClr val="0A0511"/>
                </a:solidFill>
              </a:rPr>
              <a:t>МОЛДОВА№</a:t>
            </a:r>
            <a:r>
              <a:rPr lang="en-US" altLang="en-US" sz="2400" dirty="0">
                <a:solidFill>
                  <a:srgbClr val="0A0511"/>
                </a:solidFill>
              </a:rPr>
              <a:t>199 </a:t>
            </a:r>
            <a:r>
              <a:rPr lang="en-US" altLang="en-US" sz="2400" dirty="0" err="1">
                <a:solidFill>
                  <a:srgbClr val="0A0511"/>
                </a:solidFill>
              </a:rPr>
              <a:t>от</a:t>
            </a:r>
            <a:r>
              <a:rPr lang="en-US" altLang="en-US" sz="2400" dirty="0">
                <a:solidFill>
                  <a:srgbClr val="0A0511"/>
                </a:solidFill>
              </a:rPr>
              <a:t> 20 </a:t>
            </a:r>
            <a:r>
              <a:rPr lang="en-US" altLang="en-US" sz="2400" dirty="0" err="1">
                <a:solidFill>
                  <a:srgbClr val="0A0511"/>
                </a:solidFill>
              </a:rPr>
              <a:t>марта</a:t>
            </a:r>
            <a:r>
              <a:rPr lang="en-US" altLang="en-US" sz="2400" dirty="0">
                <a:solidFill>
                  <a:srgbClr val="0A0511"/>
                </a:solidFill>
              </a:rPr>
              <a:t> 2014 </a:t>
            </a:r>
            <a:r>
              <a:rPr lang="en-US" altLang="en-US" sz="2400" dirty="0" err="1">
                <a:solidFill>
                  <a:srgbClr val="0A0511"/>
                </a:solidFill>
              </a:rPr>
              <a:t>года</a:t>
            </a:r>
            <a:r>
              <a:rPr lang="en-US" altLang="en-US" sz="2400" dirty="0">
                <a:solidFill>
                  <a:srgbClr val="0A0511"/>
                </a:solidFill>
              </a:rPr>
              <a:t> </a:t>
            </a:r>
            <a:endParaRPr lang="en-US" altLang="en-US" sz="2400" dirty="0"/>
          </a:p>
          <a:p>
            <a:endParaRPr lang="ru-RU" dirty="0" smtClean="0"/>
          </a:p>
          <a:p>
            <a:endParaRPr lang="ru-RU" dirty="0"/>
          </a:p>
        </p:txBody>
      </p:sp>
      <p:pic>
        <p:nvPicPr>
          <p:cNvPr id="7"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38516" cy="98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docs\desktop\ELdZ_Mol_cmyk_r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152401"/>
            <a:ext cx="1559441" cy="113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docs\desktop\ELdZ_Mol_cmyk_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2138516" cy="15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4555" y="337831"/>
            <a:ext cx="745785" cy="718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475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935" y="1339702"/>
            <a:ext cx="8214579" cy="606056"/>
          </a:xfrm>
        </p:spPr>
        <p:txBody>
          <a:bodyPr/>
          <a:lstStyle/>
          <a:p>
            <a:pPr algn="ctr"/>
            <a:r>
              <a:rPr lang="ru-RU" sz="1800" b="1" dirty="0">
                <a:solidFill>
                  <a:srgbClr val="0070C0"/>
                </a:solidFill>
              </a:rPr>
              <a:t>ЗАКОН 303 от 13.12.2013  Статья 5</a:t>
            </a:r>
            <a:r>
              <a:rPr lang="ru-RU" sz="1800" b="1" dirty="0" smtClean="0">
                <a:solidFill>
                  <a:srgbClr val="0070C0"/>
                </a:solidFill>
              </a:rPr>
              <a:t>.  Полномочия Правительства</a:t>
            </a:r>
            <a:r>
              <a:rPr lang="ru-RU" sz="1800" b="1" dirty="0">
                <a:solidFill>
                  <a:srgbClr val="0070C0"/>
                </a:solidFill>
              </a:rPr>
              <a:t>:</a:t>
            </a:r>
            <a:endParaRPr lang="vi-VN" sz="1800" b="1" u="sng" dirty="0">
              <a:solidFill>
                <a:schemeClr val="tx1"/>
              </a:solidFill>
            </a:endParaRPr>
          </a:p>
        </p:txBody>
      </p:sp>
      <p:sp>
        <p:nvSpPr>
          <p:cNvPr id="3" name="Нижний колонтитул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5" name="Содержимое 4"/>
          <p:cNvSpPr>
            <a:spLocks noGrp="1"/>
          </p:cNvSpPr>
          <p:nvPr>
            <p:ph idx="1"/>
          </p:nvPr>
        </p:nvSpPr>
        <p:spPr>
          <a:xfrm>
            <a:off x="308344" y="1967023"/>
            <a:ext cx="8474149" cy="4318242"/>
          </a:xfrm>
        </p:spPr>
        <p:txBody>
          <a:bodyPr/>
          <a:lstStyle/>
          <a:p>
            <a:pPr marL="270900" indent="-342900">
              <a:spcAft>
                <a:spcPts val="600"/>
              </a:spcAft>
              <a:buAutoNum type="arabicParenBoth"/>
            </a:pPr>
            <a:r>
              <a:rPr lang="ru-RU" sz="1700" dirty="0" smtClean="0">
                <a:solidFill>
                  <a:srgbClr val="002060"/>
                </a:solidFill>
              </a:rPr>
              <a:t>Правительство </a:t>
            </a:r>
            <a:r>
              <a:rPr lang="ru-RU" sz="1700" dirty="0">
                <a:solidFill>
                  <a:srgbClr val="002060"/>
                </a:solidFill>
              </a:rPr>
              <a:t>обеспечивает исполнение общей государственной политики в области публичной услуги водоснабжения и канализации в соответствии с программой правления</a:t>
            </a:r>
            <a:r>
              <a:rPr lang="ru-RU" sz="1700" dirty="0" smtClean="0">
                <a:solidFill>
                  <a:srgbClr val="002060"/>
                </a:solidFill>
              </a:rPr>
              <a:t>.</a:t>
            </a:r>
            <a:endParaRPr lang="en-US" sz="1700" dirty="0" smtClean="0">
              <a:solidFill>
                <a:srgbClr val="002060"/>
              </a:solidFill>
            </a:endParaRPr>
          </a:p>
          <a:p>
            <a:pPr marL="270900" indent="-342900">
              <a:spcAft>
                <a:spcPts val="600"/>
              </a:spcAft>
              <a:buAutoNum type="arabicParenBoth"/>
            </a:pPr>
            <a:r>
              <a:rPr lang="ru-RU" sz="1700" dirty="0" smtClean="0">
                <a:solidFill>
                  <a:srgbClr val="002060"/>
                </a:solidFill>
              </a:rPr>
              <a:t> </a:t>
            </a:r>
            <a:r>
              <a:rPr lang="ru-RU" sz="1700" dirty="0">
                <a:solidFill>
                  <a:srgbClr val="002060"/>
                </a:solidFill>
              </a:rPr>
              <a:t>Правительство осуществляет свои полномочия в области публичной услуги водоснабжения и канализации посредством:</a:t>
            </a:r>
          </a:p>
          <a:p>
            <a:pPr marL="144000" indent="-216000">
              <a:spcAft>
                <a:spcPts val="600"/>
              </a:spcAft>
              <a:buNone/>
            </a:pPr>
            <a:r>
              <a:rPr lang="ru-RU" sz="1700" dirty="0">
                <a:solidFill>
                  <a:srgbClr val="002060"/>
                </a:solidFill>
              </a:rPr>
              <a:t>a) инициирования и представления Парламенту для принятия проектов законодательных актов о регулировании функционирования публичной услуги ВК; </a:t>
            </a:r>
          </a:p>
          <a:p>
            <a:pPr marL="144000" indent="-216000">
              <a:spcAft>
                <a:spcPts val="600"/>
              </a:spcAft>
              <a:buNone/>
            </a:pPr>
            <a:r>
              <a:rPr lang="ru-RU" sz="1700" dirty="0">
                <a:solidFill>
                  <a:srgbClr val="002060"/>
                </a:solidFill>
              </a:rPr>
              <a:t>b) утверждения нормативных актов в области публичной услуги ВК в соответствии с концепциями социально-экономического развития, градостроительства и обустройства территории, защиты и сохранения окружающей среды;</a:t>
            </a:r>
          </a:p>
          <a:p>
            <a:pPr marL="144000" indent="-216000">
              <a:spcAft>
                <a:spcPts val="600"/>
              </a:spcAft>
              <a:buNone/>
            </a:pPr>
            <a:r>
              <a:rPr lang="ru-RU" sz="1700" dirty="0">
                <a:solidFill>
                  <a:srgbClr val="002060"/>
                </a:solidFill>
              </a:rPr>
              <a:t>c) внедрения в область публичной услуги водоснабжения и канализации механизмов, характерных для рыночной экономики, создания конкурентной среды, привлечения частного капитала, поощрения государственно-частного партнерства и приватизации</a:t>
            </a:r>
            <a:r>
              <a:rPr lang="ru-RU" sz="1700" dirty="0">
                <a:solidFill>
                  <a:schemeClr val="tx1"/>
                </a:solidFill>
              </a:rPr>
              <a:t>.</a:t>
            </a:r>
            <a:br>
              <a:rPr lang="ru-RU" sz="1700" dirty="0">
                <a:solidFill>
                  <a:schemeClr val="tx1"/>
                </a:solidFill>
              </a:rPr>
            </a:br>
            <a:endParaRPr lang="ru-RU" sz="1700" dirty="0">
              <a:solidFill>
                <a:schemeClr val="tx1"/>
              </a:solidFill>
            </a:endParaRPr>
          </a:p>
          <a:p>
            <a:pPr marL="144000" indent="-216000">
              <a:spcAft>
                <a:spcPts val="600"/>
              </a:spcAft>
              <a:buNone/>
            </a:pPr>
            <a:endParaRPr lang="en-US" dirty="0">
              <a:solidFill>
                <a:schemeClr val="tx1"/>
              </a:solidFill>
            </a:endParaRPr>
          </a:p>
          <a:p>
            <a:pPr marL="144000" indent="-216000">
              <a:spcAft>
                <a:spcPts val="600"/>
              </a:spcAft>
              <a:buNone/>
            </a:pPr>
            <a:r>
              <a:rPr lang="vi-VN" dirty="0" smtClean="0">
                <a:solidFill>
                  <a:schemeClr val="tx1"/>
                </a:solidFill>
              </a:rPr>
              <a:t> </a:t>
            </a:r>
            <a:endParaRPr lang="ro-RO" b="1" dirty="0" smtClean="0">
              <a:solidFill>
                <a:schemeClr val="tx1"/>
              </a:solidFill>
            </a:endParaRPr>
          </a:p>
          <a:p>
            <a:pPr>
              <a:buNone/>
            </a:pPr>
            <a:endParaRPr lang="ro-RO" b="1" dirty="0" smtClean="0"/>
          </a:p>
          <a:p>
            <a:pPr>
              <a:buNone/>
            </a:pPr>
            <a:endParaRPr lang="ro-RO" b="1" dirty="0" smtClean="0"/>
          </a:p>
        </p:txBody>
      </p:sp>
      <p:pic>
        <p:nvPicPr>
          <p:cNvPr id="6" name="Picture 2" descr="D:\docs\desktop\ELdZ_Mol_cmyk_r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45758" cy="141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041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u-RU" dirty="0" smtClean="0"/>
              <a:t>Михаил </a:t>
            </a:r>
            <a:r>
              <a:rPr lang="ru-RU" dirty="0" err="1" smtClean="0"/>
              <a:t>Мазурян</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b="1" dirty="0" smtClean="0">
                <a:solidFill>
                  <a:srgbClr val="0070C0"/>
                </a:solidFill>
              </a:rPr>
              <a:t>                  </a:t>
            </a:r>
            <a:r>
              <a:rPr lang="ru-RU" b="1" dirty="0" smtClean="0">
                <a:solidFill>
                  <a:srgbClr val="0070C0"/>
                </a:solidFill>
              </a:rPr>
              <a:t>ЗАКОН </a:t>
            </a:r>
            <a:r>
              <a:rPr lang="ru-RU" b="1" dirty="0">
                <a:solidFill>
                  <a:srgbClr val="0070C0"/>
                </a:solidFill>
              </a:rPr>
              <a:t>303 от 13.12.2013  Статья 5</a:t>
            </a:r>
            <a:r>
              <a:rPr lang="ru-RU" b="1" dirty="0" smtClean="0">
                <a:solidFill>
                  <a:srgbClr val="0070C0"/>
                </a:solidFill>
              </a:rPr>
              <a:t>.</a:t>
            </a:r>
            <a:r>
              <a:rPr lang="en-US" b="1" dirty="0" smtClean="0">
                <a:solidFill>
                  <a:srgbClr val="0070C0"/>
                </a:solidFill>
              </a:rPr>
              <a:t/>
            </a:r>
            <a:br>
              <a:rPr lang="en-US" b="1" dirty="0" smtClean="0">
                <a:solidFill>
                  <a:srgbClr val="0070C0"/>
                </a:solidFill>
              </a:rPr>
            </a:br>
            <a:r>
              <a:rPr lang="ru-RU" b="1" dirty="0" smtClean="0">
                <a:solidFill>
                  <a:srgbClr val="0070C0"/>
                </a:solidFill>
              </a:rPr>
              <a:t> </a:t>
            </a:r>
            <a:r>
              <a:rPr lang="en-US" b="1" dirty="0" smtClean="0">
                <a:solidFill>
                  <a:srgbClr val="0070C0"/>
                </a:solidFill>
              </a:rPr>
              <a:t>                     </a:t>
            </a:r>
            <a:r>
              <a:rPr lang="ru-RU" b="1" dirty="0" smtClean="0">
                <a:solidFill>
                  <a:srgbClr val="0070C0"/>
                </a:solidFill>
              </a:rPr>
              <a:t>Полномочия </a:t>
            </a:r>
            <a:r>
              <a:rPr lang="ru-RU" b="1" dirty="0">
                <a:solidFill>
                  <a:srgbClr val="0070C0"/>
                </a:solidFill>
              </a:rPr>
              <a:t>Правительства</a:t>
            </a:r>
            <a:r>
              <a:rPr lang="ru-RU" b="1" dirty="0" smtClean="0">
                <a:solidFill>
                  <a:srgbClr val="0070C0"/>
                </a:solidFill>
              </a:rPr>
              <a:t>:</a:t>
            </a:r>
            <a:r>
              <a:rPr lang="en-US" b="1" dirty="0" smtClean="0">
                <a:solidFill>
                  <a:srgbClr val="0070C0"/>
                </a:solidFill>
              </a:rPr>
              <a:t/>
            </a:r>
            <a:br>
              <a:rPr lang="en-US" b="1" dirty="0" smtClean="0">
                <a:solidFill>
                  <a:srgbClr val="0070C0"/>
                </a:solidFill>
              </a:rPr>
            </a:br>
            <a:r>
              <a:rPr lang="ru-RU" sz="2000" dirty="0" smtClean="0">
                <a:solidFill>
                  <a:schemeClr val="tx1"/>
                </a:solidFill>
              </a:rPr>
              <a:t>(</a:t>
            </a:r>
            <a:r>
              <a:rPr lang="ru-RU" sz="2000" dirty="0">
                <a:solidFill>
                  <a:schemeClr val="tx1"/>
                </a:solidFill>
              </a:rPr>
              <a:t>3) Правительство поддерживает органы местного публичного управления в том, что касается создания, развития и совершенствования публичной услуги водоснабжения и канализации, стимулирования партнерства и объединения усилий административно- территориальных единиц для создания и эксплуатации инженерно-технических систем, представляющих общий интерес. </a:t>
            </a:r>
            <a:br>
              <a:rPr lang="ru-RU" sz="2000" dirty="0">
                <a:solidFill>
                  <a:schemeClr val="tx1"/>
                </a:solidFill>
              </a:rPr>
            </a:br>
            <a:r>
              <a:rPr lang="ru-RU" sz="2000" dirty="0">
                <a:solidFill>
                  <a:schemeClr val="tx1"/>
                </a:solidFill>
              </a:rPr>
              <a:t>Поддержка предоставляется по запросу административно- </a:t>
            </a:r>
            <a:r>
              <a:rPr lang="ru-RU" sz="2000" dirty="0" smtClean="0">
                <a:solidFill>
                  <a:schemeClr val="tx1"/>
                </a:solidFill>
              </a:rPr>
              <a:t>территориальных </a:t>
            </a:r>
            <a:r>
              <a:rPr lang="ru-RU" sz="2000" dirty="0">
                <a:solidFill>
                  <a:schemeClr val="tx1"/>
                </a:solidFill>
              </a:rPr>
              <a:t>единиц через центральные отраслевые органы публичного управления в виде технической и/или финансовой помощи, методологических и консультационно-информационных услуг в соответствии с законом.</a:t>
            </a:r>
            <a:r>
              <a:rPr lang="ru-RU" dirty="0">
                <a:solidFill>
                  <a:schemeClr val="tx1"/>
                </a:solidFill>
              </a:rPr>
              <a:t/>
            </a:r>
            <a:br>
              <a:rPr lang="ru-RU" dirty="0">
                <a:solidFill>
                  <a:schemeClr val="tx1"/>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635691"/>
          </a:xfrm>
        </p:spPr>
        <p:txBody>
          <a:bodyPr/>
          <a:lstStyle/>
          <a:p>
            <a:pPr>
              <a:buNone/>
            </a:pP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ЗАКОН 303 </a:t>
            </a: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от</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13.12.2013  </a:t>
            </a:r>
            <a:b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b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Статья</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6. </a:t>
            </a: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Полномочия</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a:t>
            </a: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центрального</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a:t>
            </a: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отраслевого</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a:t>
            </a: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органа</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в </a:t>
            </a:r>
            <a:r>
              <a:rPr lang="en-US" altLang="en-US" sz="1800" b="1" u="sng" dirty="0" err="1">
                <a:solidFill>
                  <a:srgbClr val="1153F5"/>
                </a:solidFill>
                <a:latin typeface="Arial" panose="020B0604020202020204" pitchFamily="34" charset="0"/>
                <a:cs typeface="Arial" panose="020B0604020202020204" pitchFamily="34" charset="0"/>
                <a:sym typeface="Arial" panose="020B0604020202020204" pitchFamily="34" charset="0"/>
              </a:rPr>
              <a:t>области</a:t>
            </a:r>
            <a:r>
              <a:rPr lang="en-US" altLang="en-US" sz="1800" b="1" u="sng" dirty="0">
                <a:solidFill>
                  <a:srgbClr val="1153F5"/>
                </a:solidFill>
                <a:latin typeface="Arial" panose="020B0604020202020204" pitchFamily="34" charset="0"/>
                <a:cs typeface="Arial" panose="020B0604020202020204" pitchFamily="34" charset="0"/>
                <a:sym typeface="Arial" panose="020B0604020202020204" pitchFamily="34" charset="0"/>
              </a:rPr>
              <a:t> ВК</a:t>
            </a:r>
            <a:r>
              <a:rPr lang="en-US" altLang="en-US" sz="1800" b="1" u="sng" dirty="0" smtClean="0">
                <a:solidFill>
                  <a:srgbClr val="1153F5"/>
                </a:solidFill>
                <a:latin typeface="Arial" panose="020B0604020202020204" pitchFamily="34" charset="0"/>
                <a:cs typeface="Arial" panose="020B0604020202020204" pitchFamily="34" charset="0"/>
                <a:sym typeface="Arial" panose="020B0604020202020204" pitchFamily="34" charset="0"/>
              </a:rPr>
              <a:t>:</a:t>
            </a:r>
            <a:br>
              <a:rPr lang="en-US" altLang="en-US" sz="1800" b="1" u="sng" dirty="0" smtClean="0">
                <a:solidFill>
                  <a:srgbClr val="1153F5"/>
                </a:solidFill>
                <a:latin typeface="Arial" panose="020B0604020202020204" pitchFamily="34" charset="0"/>
                <a:cs typeface="Arial" panose="020B0604020202020204" pitchFamily="34" charset="0"/>
                <a:sym typeface="Arial" panose="020B0604020202020204" pitchFamily="34" charset="0"/>
              </a:rPr>
            </a:br>
            <a:r>
              <a:rPr lang="ru-RU" altLang="en-US" sz="1800" b="1" u="sng" dirty="0" smtClean="0">
                <a:solidFill>
                  <a:srgbClr val="1153F5"/>
                </a:solidFill>
                <a:latin typeface="Arial" panose="020B0604020202020204" pitchFamily="34" charset="0"/>
                <a:cs typeface="Arial" panose="020B0604020202020204" pitchFamily="34" charset="0"/>
                <a:sym typeface="Arial" panose="020B0604020202020204" pitchFamily="34" charset="0"/>
              </a:rPr>
              <a:t/>
            </a:r>
            <a:br>
              <a:rPr lang="ru-RU" altLang="en-US" sz="1800" b="1" u="sng" dirty="0" smtClean="0">
                <a:solidFill>
                  <a:srgbClr val="1153F5"/>
                </a:solidFill>
                <a:latin typeface="Arial" panose="020B0604020202020204" pitchFamily="34" charset="0"/>
                <a:cs typeface="Arial" panose="020B0604020202020204" pitchFamily="34" charset="0"/>
                <a:sym typeface="Arial" panose="020B0604020202020204" pitchFamily="34" charset="0"/>
              </a:rPr>
            </a:br>
            <a:r>
              <a:rPr lang="ru-RU" sz="1900" dirty="0" smtClean="0">
                <a:solidFill>
                  <a:srgbClr val="002060"/>
                </a:solidFill>
              </a:rPr>
              <a:t>a</a:t>
            </a:r>
            <a:r>
              <a:rPr lang="ru-RU" sz="1900" dirty="0">
                <a:solidFill>
                  <a:srgbClr val="002060"/>
                </a:solidFill>
              </a:rPr>
              <a:t>) разрабатывает и проводит государственную политику в области публичной услуги водоснабжения и канализации;</a:t>
            </a:r>
            <a:br>
              <a:rPr lang="ru-RU" sz="1900" dirty="0">
                <a:solidFill>
                  <a:srgbClr val="002060"/>
                </a:solidFill>
              </a:rPr>
            </a:br>
            <a:r>
              <a:rPr lang="ru-RU" sz="1900" dirty="0" smtClean="0">
                <a:solidFill>
                  <a:srgbClr val="002060"/>
                </a:solidFill>
              </a:rPr>
              <a:t>b</a:t>
            </a:r>
            <a:r>
              <a:rPr lang="ru-RU" sz="1900" dirty="0">
                <a:solidFill>
                  <a:srgbClr val="002060"/>
                </a:solidFill>
              </a:rPr>
              <a:t>) разрабатывает и реализует ежегодные программы деятельности в области публичной услуги водоснабжения и канализации, которые финансируются из государственного бюджета или международными финансовыми учреждениями и </a:t>
            </a:r>
            <a:r>
              <a:rPr lang="ru-RU" sz="1900" dirty="0" smtClean="0">
                <a:solidFill>
                  <a:srgbClr val="002060"/>
                </a:solidFill>
              </a:rPr>
              <a:t>организациями;</a:t>
            </a:r>
            <a:r>
              <a:rPr lang="en-US" sz="1900" dirty="0">
                <a:solidFill>
                  <a:srgbClr val="002060"/>
                </a:solidFill>
              </a:rPr>
              <a:t/>
            </a:r>
            <a:br>
              <a:rPr lang="en-US" sz="1900" dirty="0">
                <a:solidFill>
                  <a:srgbClr val="002060"/>
                </a:solidFill>
              </a:rPr>
            </a:br>
            <a:r>
              <a:rPr lang="ru-RU" sz="1900" dirty="0" smtClean="0">
                <a:solidFill>
                  <a:srgbClr val="002060"/>
                </a:solidFill>
              </a:rPr>
              <a:t>c</a:t>
            </a:r>
            <a:r>
              <a:rPr lang="ru-RU" sz="1900" dirty="0">
                <a:solidFill>
                  <a:srgbClr val="002060"/>
                </a:solidFill>
              </a:rPr>
              <a:t>) принимает необходимые меры, связанные с реализацией национальной политики в области водных ресурсов и в области публичной услуги водоснабжения и </a:t>
            </a:r>
            <a:r>
              <a:rPr lang="ru-RU" sz="1900" dirty="0" smtClean="0">
                <a:solidFill>
                  <a:srgbClr val="002060"/>
                </a:solidFill>
              </a:rPr>
              <a:t>канализации;</a:t>
            </a:r>
            <a:r>
              <a:rPr lang="en-US" sz="1900" dirty="0" smtClean="0">
                <a:solidFill>
                  <a:srgbClr val="002060"/>
                </a:solidFill>
              </a:rPr>
              <a:t/>
            </a:r>
            <a:br>
              <a:rPr lang="en-US" sz="1900" dirty="0" smtClean="0">
                <a:solidFill>
                  <a:srgbClr val="002060"/>
                </a:solidFill>
              </a:rPr>
            </a:br>
            <a:r>
              <a:rPr lang="ru-RU" sz="1900" dirty="0" smtClean="0">
                <a:solidFill>
                  <a:srgbClr val="002060"/>
                </a:solidFill>
              </a:rPr>
              <a:t>d</a:t>
            </a:r>
            <a:r>
              <a:rPr lang="ru-RU" sz="1900" dirty="0">
                <a:solidFill>
                  <a:srgbClr val="002060"/>
                </a:solidFill>
              </a:rPr>
              <a:t>) обеспечивает выполнение мер, вытекающих из межгосударственного сотрудничества в области водных ресурсов, которые необходимы для привлечения инвестиций в строительство объектов водоснабжения и канализации;</a:t>
            </a:r>
            <a:br>
              <a:rPr lang="ru-RU" sz="1900" dirty="0">
                <a:solidFill>
                  <a:srgbClr val="002060"/>
                </a:solidFill>
              </a:rPr>
            </a:br>
            <a:endParaRPr lang="ro-RO" sz="19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52400" y="1372896"/>
            <a:ext cx="8839199" cy="4612107"/>
          </a:xfrm>
        </p:spPr>
        <p:txBody>
          <a:bodyPr/>
          <a:lstStyle/>
          <a:p>
            <a:pPr>
              <a:buNone/>
            </a:pPr>
            <a:r>
              <a:rPr lang="en-US" b="1" dirty="0" smtClean="0">
                <a:solidFill>
                  <a:srgbClr val="0070C0"/>
                </a:solidFill>
              </a:rPr>
              <a:t>                 </a:t>
            </a:r>
            <a:r>
              <a:rPr lang="ru-RU" b="1" dirty="0" smtClean="0">
                <a:solidFill>
                  <a:srgbClr val="0070C0"/>
                </a:solidFill>
              </a:rPr>
              <a:t>ЗАКОН </a:t>
            </a:r>
            <a:r>
              <a:rPr lang="ru-RU" b="1" dirty="0">
                <a:solidFill>
                  <a:srgbClr val="0070C0"/>
                </a:solidFill>
              </a:rPr>
              <a:t>303 от 13.12.2013  Статья 8. </a:t>
            </a:r>
            <a:r>
              <a:rPr lang="en-US" b="1" dirty="0" smtClean="0">
                <a:solidFill>
                  <a:srgbClr val="0070C0"/>
                </a:solidFill>
              </a:rPr>
              <a:t/>
            </a:r>
            <a:br>
              <a:rPr lang="en-US" b="1" dirty="0" smtClean="0">
                <a:solidFill>
                  <a:srgbClr val="0070C0"/>
                </a:solidFill>
              </a:rPr>
            </a:br>
            <a:r>
              <a:rPr lang="ru-RU" b="1" dirty="0" smtClean="0">
                <a:solidFill>
                  <a:srgbClr val="0070C0"/>
                </a:solidFill>
              </a:rPr>
              <a:t>Полномочия </a:t>
            </a:r>
            <a:r>
              <a:rPr lang="ru-RU" b="1" dirty="0">
                <a:solidFill>
                  <a:srgbClr val="0070C0"/>
                </a:solidFill>
              </a:rPr>
              <a:t>органов местного публичного управления</a:t>
            </a:r>
            <a:r>
              <a:rPr lang="ru-RU" b="1" dirty="0" smtClean="0">
                <a:solidFill>
                  <a:srgbClr val="0070C0"/>
                </a:solidFill>
              </a:rPr>
              <a:t>:</a:t>
            </a:r>
            <a:br>
              <a:rPr lang="ru-RU" b="1" dirty="0" smtClean="0">
                <a:solidFill>
                  <a:srgbClr val="0070C0"/>
                </a:solidFill>
              </a:rPr>
            </a:br>
            <a:r>
              <a:rPr lang="ru-RU" sz="1800" b="1" dirty="0">
                <a:solidFill>
                  <a:srgbClr val="002060"/>
                </a:solidFill>
              </a:rPr>
              <a:t> </a:t>
            </a:r>
            <a:r>
              <a:rPr lang="en-US" sz="1800" b="1" dirty="0" smtClean="0">
                <a:solidFill>
                  <a:srgbClr val="002060"/>
                </a:solidFill>
              </a:rPr>
              <a:t>      </a:t>
            </a:r>
            <a:r>
              <a:rPr lang="ru-RU" sz="1800" b="1" dirty="0" smtClean="0">
                <a:solidFill>
                  <a:srgbClr val="002060"/>
                </a:solidFill>
              </a:rPr>
              <a:t>(</a:t>
            </a:r>
            <a:r>
              <a:rPr lang="ru-RU" sz="1800" b="1" dirty="0">
                <a:solidFill>
                  <a:srgbClr val="002060"/>
                </a:solidFill>
              </a:rPr>
              <a:t>1) Органы местного публичного управления первого уровня</a:t>
            </a:r>
            <a:r>
              <a:rPr lang="ru-RU" sz="1800" b="1" dirty="0" smtClean="0">
                <a:solidFill>
                  <a:srgbClr val="002060"/>
                </a:solidFill>
              </a:rPr>
              <a:t>:</a:t>
            </a:r>
            <a:r>
              <a:rPr lang="ru-RU" sz="1800" b="1" dirty="0">
                <a:solidFill>
                  <a:srgbClr val="002060"/>
                </a:solidFill>
              </a:rPr>
              <a:t/>
            </a:r>
            <a:br>
              <a:rPr lang="ru-RU" sz="1800" b="1" dirty="0">
                <a:solidFill>
                  <a:srgbClr val="002060"/>
                </a:solidFill>
              </a:rPr>
            </a:br>
            <a:r>
              <a:rPr lang="ru-RU" sz="1800" b="1" dirty="0">
                <a:solidFill>
                  <a:srgbClr val="002060"/>
                </a:solidFill>
              </a:rPr>
              <a:t>h) участвуют финансовыми средствами и/или имуществом в создании имущества операторов в целях выполнения таковыми работ и предоставления публичной услуги водоснабжения и канализации</a:t>
            </a:r>
            <a:r>
              <a:rPr lang="ru-RU" sz="1800" b="1" dirty="0" smtClean="0">
                <a:solidFill>
                  <a:srgbClr val="002060"/>
                </a:solidFill>
              </a:rPr>
              <a:t>;</a:t>
            </a:r>
            <a:r>
              <a:rPr lang="ru-RU" sz="1800" b="1" dirty="0">
                <a:solidFill>
                  <a:srgbClr val="002060"/>
                </a:solidFill>
              </a:rPr>
              <a:t/>
            </a:r>
            <a:br>
              <a:rPr lang="ru-RU" sz="1800" b="1" dirty="0">
                <a:solidFill>
                  <a:srgbClr val="002060"/>
                </a:solidFill>
              </a:rPr>
            </a:br>
            <a:r>
              <a:rPr lang="en-US" sz="1800" b="1" dirty="0" smtClean="0">
                <a:solidFill>
                  <a:srgbClr val="002060"/>
                </a:solidFill>
              </a:rPr>
              <a:t>       </a:t>
            </a:r>
            <a:r>
              <a:rPr lang="ru-RU" sz="1800" b="1" dirty="0" smtClean="0">
                <a:solidFill>
                  <a:srgbClr val="002060"/>
                </a:solidFill>
              </a:rPr>
              <a:t>i</a:t>
            </a:r>
            <a:r>
              <a:rPr lang="ru-RU" sz="1800" b="1" dirty="0">
                <a:solidFill>
                  <a:srgbClr val="002060"/>
                </a:solidFill>
              </a:rPr>
              <a:t>) заключают кредитные договоры или предоставляют в соответствии с законом гарантии по кредитам для финансирования инвестиционных программ развития публичной системы водоснабжения и канализации населенных пунктов, выполнения новых работ, расширения и наращивания потенциала, в том числе осуществления реконструкции, модернизации и переоборудования существующих систем</a:t>
            </a:r>
            <a:r>
              <a:rPr lang="ru-RU" sz="1800" b="1" dirty="0" smtClean="0">
                <a:solidFill>
                  <a:srgbClr val="002060"/>
                </a:solidFill>
              </a:rPr>
              <a:t>;</a:t>
            </a:r>
            <a:r>
              <a:rPr lang="ru-RU" sz="1800" b="1" dirty="0">
                <a:solidFill>
                  <a:srgbClr val="002060"/>
                </a:solidFill>
              </a:rPr>
              <a:t/>
            </a:r>
            <a:br>
              <a:rPr lang="ru-RU" sz="1800" b="1" dirty="0">
                <a:solidFill>
                  <a:srgbClr val="002060"/>
                </a:solidFill>
              </a:rPr>
            </a:br>
            <a:r>
              <a:rPr lang="en-US" sz="1800" b="1" dirty="0" smtClean="0">
                <a:solidFill>
                  <a:srgbClr val="002060"/>
                </a:solidFill>
              </a:rPr>
              <a:t>      </a:t>
            </a:r>
            <a:r>
              <a:rPr lang="ru-RU" sz="1800" b="1" dirty="0" smtClean="0">
                <a:solidFill>
                  <a:srgbClr val="002060"/>
                </a:solidFill>
              </a:rPr>
              <a:t>k</a:t>
            </a:r>
            <a:r>
              <a:rPr lang="ru-RU" sz="1800" b="1" dirty="0">
                <a:solidFill>
                  <a:srgbClr val="002060"/>
                </a:solidFill>
              </a:rPr>
              <a:t>) предоставляют компенсации некоторым категориям бытовых потребителей, признанных уязвимыми, в предусмотренных законом порядке и условиях;</a:t>
            </a:r>
            <a:r>
              <a:rPr lang="ru-RU" sz="1800" dirty="0">
                <a:solidFill>
                  <a:schemeClr val="tx1"/>
                </a:solidFill>
              </a:rPr>
              <a:t/>
            </a:r>
            <a:br>
              <a:rPr lang="ru-RU" sz="1800" dirty="0">
                <a:solidFill>
                  <a:schemeClr val="tx1"/>
                </a:solidFill>
              </a:rPr>
            </a:br>
            <a:endParaRPr lang="ro-RO" sz="1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45667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ЗАКОН 303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от</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t>13.12.2013</a:t>
            </a:r>
            <a:r>
              <a:rPr lang="ru-RU" altLang="en-US"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smtClean="0">
                <a:solidFill>
                  <a:srgbClr val="0070C0"/>
                </a:solidFill>
                <a:latin typeface="Arial" panose="020B0604020202020204" pitchFamily="34" charset="0"/>
                <a:cs typeface="Arial" panose="020B0604020202020204" pitchFamily="34" charset="0"/>
                <a:sym typeface="Arial" panose="020B0604020202020204" pitchFamily="34" charset="0"/>
              </a:rPr>
              <a:t>Статья</a:t>
            </a:r>
            <a:r>
              <a:rPr lang="en-US" altLang="en-US"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36. </a:t>
            </a:r>
            <a:b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br>
            <a:r>
              <a:rPr lang="en-US" altLang="en-US" sz="1900" b="1" u="sng" dirty="0" err="1">
                <a:solidFill>
                  <a:srgbClr val="0070C0"/>
                </a:solidFill>
                <a:latin typeface="Arial" panose="020B0604020202020204" pitchFamily="34" charset="0"/>
                <a:cs typeface="Arial" panose="020B0604020202020204" pitchFamily="34" charset="0"/>
                <a:sym typeface="Arial" panose="020B0604020202020204" pitchFamily="34" charset="0"/>
              </a:rPr>
              <a:t>Финансирование</a:t>
            </a:r>
            <a:r>
              <a:rPr lang="en-US" altLang="en-US" sz="1900"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sz="1900" b="1" u="sng" dirty="0" err="1">
                <a:solidFill>
                  <a:srgbClr val="0070C0"/>
                </a:solidFill>
                <a:latin typeface="Arial" panose="020B0604020202020204" pitchFamily="34" charset="0"/>
                <a:cs typeface="Arial" panose="020B0604020202020204" pitchFamily="34" charset="0"/>
                <a:sym typeface="Arial" panose="020B0604020202020204" pitchFamily="34" charset="0"/>
              </a:rPr>
              <a:t>публичнои</a:t>
            </a:r>
            <a:r>
              <a:rPr lang="en-US" altLang="en-US" sz="1900"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sz="1900" b="1" u="sng" dirty="0" err="1">
                <a:solidFill>
                  <a:srgbClr val="0070C0"/>
                </a:solidFill>
                <a:latin typeface="Arial" panose="020B0604020202020204" pitchFamily="34" charset="0"/>
                <a:cs typeface="Arial" panose="020B0604020202020204" pitchFamily="34" charset="0"/>
                <a:sym typeface="Arial" panose="020B0604020202020204" pitchFamily="34" charset="0"/>
              </a:rPr>
              <a:t>услуги</a:t>
            </a:r>
            <a:r>
              <a:rPr lang="en-US" altLang="en-US" sz="1900" b="1" u="sng" dirty="0">
                <a:solidFill>
                  <a:srgbClr val="0070C0"/>
                </a:solidFill>
                <a:latin typeface="Arial" panose="020B0604020202020204" pitchFamily="34" charset="0"/>
                <a:cs typeface="Arial" panose="020B0604020202020204" pitchFamily="34" charset="0"/>
                <a:sym typeface="Arial" panose="020B0604020202020204" pitchFamily="34" charset="0"/>
              </a:rPr>
              <a:t> ВК</a:t>
            </a:r>
            <a:r>
              <a:rPr lang="en-US" altLang="en-US"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t>:</a:t>
            </a:r>
            <a:br>
              <a:rPr lang="en-US" altLang="en-US"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br>
            <a:r>
              <a:rPr lang="en-US" altLang="en-US" sz="2200" b="1" dirty="0" smtClean="0">
                <a:latin typeface="Arial" panose="020B0604020202020204" pitchFamily="34" charset="0"/>
                <a:cs typeface="Arial" panose="020B0604020202020204" pitchFamily="34" charset="0"/>
                <a:sym typeface="Arial" panose="020B0604020202020204" pitchFamily="34" charset="0"/>
              </a:rPr>
              <a:t>(</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2) </a:t>
            </a:r>
            <a:r>
              <a:rPr lang="en-US" altLang="en-US" sz="2200" b="1" u="sng"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Финансирование</a:t>
            </a:r>
            <a:r>
              <a:rPr lang="en-US" altLang="en-US" sz="22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инвестиции</a:t>
            </a:r>
            <a:r>
              <a:rPr lang="en-US" altLang="en-US" sz="2200" b="1" u="sng" dirty="0">
                <a:solidFill>
                  <a:srgbClr val="002060"/>
                </a:solidFill>
                <a:latin typeface="Arial" panose="020B0604020202020204" pitchFamily="34" charset="0"/>
                <a:cs typeface="Arial" panose="020B0604020202020204" pitchFamily="34" charset="0"/>
                <a:sym typeface="Arial" panose="020B0604020202020204" pitchFamily="34" charset="0"/>
              </a:rPr>
              <a:t>̆</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строительство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развитие</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восстановление</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модернизацию</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систем</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водоснабжения</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канализации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относится</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к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компетенции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центральных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отраслевых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органов</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публичного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управления</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органов</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местного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публичного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управления</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зависимости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от</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принятого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порядка</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управления</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от</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договорных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условии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установленных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правовых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актах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на</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основании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которых</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назначается</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оператор</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обязанности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финансированию</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могут</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быть</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полностью</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или</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частично</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переданы</a:t>
            </a:r>
            <a:r>
              <a:rPr lang="en-US" altLang="en-US" sz="22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200" b="1" dirty="0" err="1">
                <a:solidFill>
                  <a:srgbClr val="002060"/>
                </a:solidFill>
                <a:latin typeface="Arial" panose="020B0604020202020204" pitchFamily="34" charset="0"/>
                <a:cs typeface="Arial" panose="020B0604020202020204" pitchFamily="34" charset="0"/>
                <a:sym typeface="Arial" panose="020B0604020202020204" pitchFamily="34" charset="0"/>
              </a:rPr>
              <a:t>оператору</a:t>
            </a:r>
            <a:r>
              <a:rPr lang="en-US" altLang="en-US" dirty="0">
                <a:solidFill>
                  <a:srgbClr val="002060"/>
                </a:solidFill>
              </a:rPr>
              <a:t/>
            </a:r>
            <a:br>
              <a:rPr lang="en-US" altLang="en-US"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55942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pPr>
              <a:buNone/>
            </a:pPr>
            <a:r>
              <a:rPr lang="ru-RU" b="1" dirty="0" smtClean="0">
                <a:solidFill>
                  <a:srgbClr val="0070C0"/>
                </a:solidFill>
              </a:rPr>
              <a:t>  </a:t>
            </a:r>
            <a:r>
              <a:rPr lang="en-US" b="1" dirty="0" smtClean="0">
                <a:solidFill>
                  <a:srgbClr val="0070C0"/>
                </a:solidFill>
              </a:rPr>
              <a:t>                </a:t>
            </a:r>
            <a:r>
              <a:rPr lang="ru-RU" b="1" dirty="0" smtClean="0">
                <a:solidFill>
                  <a:srgbClr val="0070C0"/>
                </a:solidFill>
              </a:rPr>
              <a:t>ЗАКОН </a:t>
            </a:r>
            <a:r>
              <a:rPr lang="ru-RU" b="1" dirty="0">
                <a:solidFill>
                  <a:srgbClr val="0070C0"/>
                </a:solidFill>
              </a:rPr>
              <a:t>303 от 13.12.2013  Статья 36. </a:t>
            </a:r>
            <a:br>
              <a:rPr lang="ru-RU" b="1" dirty="0">
                <a:solidFill>
                  <a:srgbClr val="0070C0"/>
                </a:solidFill>
              </a:rPr>
            </a:br>
            <a:r>
              <a:rPr lang="en-US" b="1" dirty="0" smtClean="0">
                <a:solidFill>
                  <a:srgbClr val="0070C0"/>
                </a:solidFill>
              </a:rPr>
              <a:t>              </a:t>
            </a:r>
            <a:r>
              <a:rPr lang="ru-RU" b="1" dirty="0" smtClean="0">
                <a:solidFill>
                  <a:srgbClr val="0070C0"/>
                </a:solidFill>
              </a:rPr>
              <a:t>Финансирование </a:t>
            </a:r>
            <a:r>
              <a:rPr lang="ru-RU" b="1" dirty="0">
                <a:solidFill>
                  <a:srgbClr val="0070C0"/>
                </a:solidFill>
              </a:rPr>
              <a:t>публичной услуги ВК</a:t>
            </a:r>
            <a:r>
              <a:rPr lang="ru-RU" b="1" dirty="0" smtClean="0">
                <a:solidFill>
                  <a:srgbClr val="0070C0"/>
                </a:solidFill>
              </a:rPr>
              <a:t>:</a:t>
            </a:r>
            <a:br>
              <a:rPr lang="ru-RU" b="1" dirty="0" smtClean="0">
                <a:solidFill>
                  <a:srgbClr val="0070C0"/>
                </a:solidFill>
              </a:rPr>
            </a:br>
            <a:r>
              <a:rPr lang="ru-RU" sz="2200" b="1" dirty="0">
                <a:solidFill>
                  <a:srgbClr val="002060"/>
                </a:solidFill>
              </a:rPr>
              <a:t>(3) Финансирование инвестиционных работ и обеспечение источников финансирования осуществляются в соответствии с положениями действующего законодательства</a:t>
            </a:r>
            <a:r>
              <a:rPr lang="ru-RU" sz="2200" b="1" dirty="0" smtClean="0">
                <a:solidFill>
                  <a:srgbClr val="002060"/>
                </a:solidFill>
              </a:rPr>
              <a:t>.</a:t>
            </a:r>
            <a:r>
              <a:rPr lang="ru-RU" sz="2200" b="1" dirty="0">
                <a:solidFill>
                  <a:srgbClr val="002060"/>
                </a:solidFill>
              </a:rPr>
              <a:t/>
            </a:r>
            <a:br>
              <a:rPr lang="ru-RU" sz="2200" b="1" dirty="0">
                <a:solidFill>
                  <a:srgbClr val="002060"/>
                </a:solidFill>
              </a:rPr>
            </a:br>
            <a:r>
              <a:rPr lang="ru-RU" sz="2200" b="1" dirty="0">
                <a:solidFill>
                  <a:srgbClr val="002060"/>
                </a:solidFill>
              </a:rPr>
              <a:t>(4) Средства, происходящие из займов, полученные из безвозмездных внешних фондов или путем переводов из государственного бюджета, предназначенные для совместного финансирования некоторых специальных инвестиционных объектов, управляются и используются в соответствии с заключенными договорами о финансировании.</a:t>
            </a:r>
            <a:br>
              <a:rPr lang="ru-RU" sz="2200" b="1" dirty="0">
                <a:solidFill>
                  <a:srgbClr val="002060"/>
                </a:solidFill>
              </a:rPr>
            </a:br>
            <a:endParaRPr lang="ro-RO" sz="2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52400" y="1486492"/>
            <a:ext cx="8839199" cy="4468668"/>
          </a:xfrm>
        </p:spPr>
        <p:txBody>
          <a:bodyPr/>
          <a:lstStyle/>
          <a:p>
            <a:r>
              <a:rPr lang="ru-RU" b="1" dirty="0">
                <a:solidFill>
                  <a:srgbClr val="0070C0"/>
                </a:solidFill>
              </a:rPr>
              <a:t>Стратегия водоснабжения и санитации на 2014 - 2028</a:t>
            </a:r>
            <a:r>
              <a:rPr lang="ru-RU" b="1" dirty="0" smtClean="0">
                <a:solidFill>
                  <a:srgbClr val="0070C0"/>
                </a:solidFill>
              </a:rPr>
              <a:t>:</a:t>
            </a:r>
            <a:r>
              <a:rPr lang="ru-RU" sz="3200" b="1" dirty="0" smtClean="0">
                <a:solidFill>
                  <a:srgbClr val="0070C0"/>
                </a:solidFill>
              </a:rPr>
              <a:t/>
            </a:r>
            <a:br>
              <a:rPr lang="ru-RU" sz="3200" b="1" dirty="0" smtClean="0">
                <a:solidFill>
                  <a:srgbClr val="0070C0"/>
                </a:solidFill>
              </a:rPr>
            </a:br>
            <a:r>
              <a:rPr lang="ru-RU" sz="3200" b="1" dirty="0" smtClean="0">
                <a:solidFill>
                  <a:srgbClr val="002060"/>
                </a:solidFill>
              </a:rPr>
              <a:t> </a:t>
            </a:r>
            <a:r>
              <a:rPr lang="en-US" sz="3200" b="1" dirty="0" smtClean="0">
                <a:solidFill>
                  <a:srgbClr val="002060"/>
                </a:solidFill>
              </a:rPr>
              <a:t>    </a:t>
            </a:r>
            <a:r>
              <a:rPr lang="ru-RU" sz="2000" b="1" dirty="0" smtClean="0">
                <a:solidFill>
                  <a:srgbClr val="002060"/>
                </a:solidFill>
              </a:rPr>
              <a:t>Общая </a:t>
            </a:r>
            <a:r>
              <a:rPr lang="ru-RU" sz="2000" b="1" dirty="0">
                <a:solidFill>
                  <a:srgbClr val="002060"/>
                </a:solidFill>
              </a:rPr>
              <a:t>стоимость реализации Стратегии водоснабжения и санитации для всех населенных пунктов страны, в том числе самых маленьких сел,  составляет примерно </a:t>
            </a:r>
            <a:r>
              <a:rPr lang="ru-RU" sz="2000" b="1" dirty="0">
                <a:solidFill>
                  <a:srgbClr val="FF0000"/>
                </a:solidFill>
              </a:rPr>
              <a:t>2,04 млрд. евро</a:t>
            </a:r>
            <a:r>
              <a:rPr lang="ru-RU" sz="2000" b="1" dirty="0">
                <a:solidFill>
                  <a:schemeClr val="tx1"/>
                </a:solidFill>
              </a:rPr>
              <a:t>, </a:t>
            </a:r>
            <a:r>
              <a:rPr lang="ru-RU" sz="2000" b="1" dirty="0">
                <a:solidFill>
                  <a:srgbClr val="002060"/>
                </a:solidFill>
              </a:rPr>
              <a:t>которая в реальном выражении распределяется </a:t>
            </a:r>
            <a:r>
              <a:rPr lang="ru-RU" sz="2000" b="1" dirty="0">
                <a:solidFill>
                  <a:srgbClr val="FF0000"/>
                </a:solidFill>
              </a:rPr>
              <a:t>на 998 млн. евро для снабжения питьевой воды и 1,04 млрд. евро для управления сточными водами. </a:t>
            </a:r>
            <a:r>
              <a:rPr lang="ru-RU" sz="2000" b="1" dirty="0">
                <a:solidFill>
                  <a:schemeClr val="tx1"/>
                </a:solidFill>
              </a:rPr>
              <a:t/>
            </a:r>
            <a:br>
              <a:rPr lang="ru-RU" sz="2000" b="1" dirty="0">
                <a:solidFill>
                  <a:schemeClr val="tx1"/>
                </a:solidFill>
              </a:rPr>
            </a:br>
            <a:r>
              <a:rPr lang="en-US" sz="2000" b="1" dirty="0" smtClean="0">
                <a:solidFill>
                  <a:schemeClr val="tx1"/>
                </a:solidFill>
              </a:rPr>
              <a:t>      </a:t>
            </a:r>
            <a:r>
              <a:rPr lang="ru-RU" sz="2000" b="1" dirty="0" smtClean="0">
                <a:solidFill>
                  <a:srgbClr val="002060"/>
                </a:solidFill>
              </a:rPr>
              <a:t>Оценка </a:t>
            </a:r>
            <a:r>
              <a:rPr lang="ru-RU" sz="2000" b="1" dirty="0">
                <a:solidFill>
                  <a:srgbClr val="002060"/>
                </a:solidFill>
              </a:rPr>
              <a:t>капитальных инвестиций на реализацию Стратегии водоснабжения и санитации, основанная на </a:t>
            </a:r>
            <a:r>
              <a:rPr lang="ru-RU" sz="2000" b="1" dirty="0">
                <a:solidFill>
                  <a:srgbClr val="FF0000"/>
                </a:solidFill>
              </a:rPr>
              <a:t>реалистичном сценарии</a:t>
            </a:r>
            <a:r>
              <a:rPr lang="ru-RU" sz="2000" b="1" dirty="0">
                <a:solidFill>
                  <a:srgbClr val="002060"/>
                </a:solidFill>
              </a:rPr>
              <a:t>, показывает, что на период </a:t>
            </a:r>
            <a:r>
              <a:rPr lang="ru-RU" sz="2000" b="1" dirty="0">
                <a:solidFill>
                  <a:srgbClr val="FF0000"/>
                </a:solidFill>
              </a:rPr>
              <a:t>2014-2028 годов  необходимо 705 млн. евро </a:t>
            </a:r>
            <a:r>
              <a:rPr lang="ru-RU" sz="2000" b="1" dirty="0">
                <a:solidFill>
                  <a:srgbClr val="002060"/>
                </a:solidFill>
              </a:rPr>
              <a:t>(в эквиваленте национальной валюты), из которых </a:t>
            </a:r>
            <a:r>
              <a:rPr lang="ru-RU" sz="2000" b="1" dirty="0">
                <a:solidFill>
                  <a:srgbClr val="FF0000"/>
                </a:solidFill>
              </a:rPr>
              <a:t>194 млн. евро надо инвестировать в течение первых пяти лет (2014-2018 годы).</a:t>
            </a:r>
            <a:r>
              <a:rPr lang="ru-RU" sz="2300" b="1" dirty="0">
                <a:solidFill>
                  <a:srgbClr val="FF0000"/>
                </a:solidFill>
              </a:rPr>
              <a:t/>
            </a:r>
            <a:br>
              <a:rPr lang="ru-RU" sz="2300" b="1" dirty="0">
                <a:solidFill>
                  <a:srgbClr val="FF0000"/>
                </a:solidFill>
              </a:rPr>
            </a:br>
            <a:r>
              <a:rPr lang="ro-RO" sz="2300" b="1" u="sng" dirty="0">
                <a:solidFill>
                  <a:srgbClr val="FF0000"/>
                </a:solidFill>
              </a:rPr>
              <a:t/>
            </a:r>
            <a:br>
              <a:rPr lang="ro-RO" sz="2300" b="1" u="sng" dirty="0">
                <a:solidFill>
                  <a:srgbClr val="FF0000"/>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12558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en-US" sz="2800" b="1" dirty="0" smtClean="0">
                <a:solidFill>
                  <a:srgbClr val="0070C0"/>
                </a:solidFill>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Стратегия</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водоснабжения</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и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санитации</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0070C0"/>
                </a:solidFill>
                <a:latin typeface="Arial" panose="020B0604020202020204" pitchFamily="34" charset="0"/>
                <a:cs typeface="Arial" panose="020B0604020202020204" pitchFamily="34" charset="0"/>
                <a:sym typeface="Arial" panose="020B0604020202020204" pitchFamily="34" charset="0"/>
              </a:rPr>
              <a:t>на</a:t>
            </a:r>
            <a:r>
              <a:rPr lang="en-US" altLang="en-US" b="1" u="sng" dirty="0">
                <a:solidFill>
                  <a:srgbClr val="0070C0"/>
                </a:solidFill>
                <a:latin typeface="Arial" panose="020B0604020202020204" pitchFamily="34" charset="0"/>
                <a:cs typeface="Arial" panose="020B0604020202020204" pitchFamily="34" charset="0"/>
                <a:sym typeface="Arial" panose="020B0604020202020204" pitchFamily="34" charset="0"/>
              </a:rPr>
              <a:t> 2014 - 2028: </a:t>
            </a:r>
            <a:r>
              <a:rPr lang="ru-RU" altLang="en-US" sz="2800"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t/>
            </a:r>
            <a:br>
              <a:rPr lang="ru-RU" altLang="en-US" sz="2800" b="1" u="sng" dirty="0" smtClean="0">
                <a:solidFill>
                  <a:srgbClr val="0070C0"/>
                </a:solidFill>
                <a:latin typeface="Arial" panose="020B0604020202020204" pitchFamily="34" charset="0"/>
                <a:cs typeface="Arial" panose="020B0604020202020204" pitchFamily="34" charset="0"/>
                <a:sym typeface="Arial" panose="020B0604020202020204" pitchFamily="34" charset="0"/>
              </a:rPr>
            </a:br>
            <a:r>
              <a:rPr lang="en-US" altLang="en-US" sz="2800" b="1" dirty="0" smtClean="0">
                <a:solidFill>
                  <a:srgbClr val="0070C0"/>
                </a:solidFill>
                <a:latin typeface="Arial" panose="020B0604020202020204" pitchFamily="34" charset="0"/>
                <a:cs typeface="Arial" panose="020B0604020202020204" pitchFamily="34" charset="0"/>
                <a:sym typeface="Arial" panose="020B0604020202020204" pitchFamily="34" charset="0"/>
              </a:rPr>
              <a:t>    </a:t>
            </a:r>
            <a:r>
              <a:rPr lang="ru-RU" sz="2600" dirty="0" smtClean="0">
                <a:solidFill>
                  <a:srgbClr val="FF0000"/>
                </a:solidFill>
              </a:rPr>
              <a:t>План </a:t>
            </a:r>
            <a:r>
              <a:rPr lang="ru-RU" sz="2600" dirty="0">
                <a:solidFill>
                  <a:srgbClr val="FF0000"/>
                </a:solidFill>
              </a:rPr>
              <a:t>действий </a:t>
            </a:r>
            <a:r>
              <a:rPr lang="ru-RU" sz="2600" dirty="0">
                <a:solidFill>
                  <a:srgbClr val="000F2E"/>
                </a:solidFill>
              </a:rPr>
              <a:t>включает источники, предлагаемые для финансирования каждого действия. Наиболее значительными источниками финансирования для покрытия потребностей в финансовых средствах служат доходы госбюджета и местных бюджетов, гранты и кредиты международных доноров, </a:t>
            </a:r>
            <a:r>
              <a:rPr lang="ru-RU" sz="2600" dirty="0">
                <a:solidFill>
                  <a:srgbClr val="FF0000"/>
                </a:solidFill>
              </a:rPr>
              <a:t>а также вклады домохозяйств</a:t>
            </a:r>
            <a:r>
              <a:rPr lang="ru-RU" sz="2600" dirty="0">
                <a:solidFill>
                  <a:srgbClr val="000F2E"/>
                </a:solidFill>
              </a:rPr>
              <a:t>. </a:t>
            </a:r>
            <a:br>
              <a:rPr lang="ru-RU" sz="2600" dirty="0">
                <a:solidFill>
                  <a:srgbClr val="000F2E"/>
                </a:solidFill>
              </a:rPr>
            </a:br>
            <a:r>
              <a:rPr lang="ru-RU" sz="2600" dirty="0">
                <a:solidFill>
                  <a:srgbClr val="FF0000"/>
                </a:solidFill>
              </a:rPr>
              <a:t>Также доходы от тарифов плательщиков должны способствовать покрытию инвестиционных стоимостей. </a:t>
            </a:r>
            <a:br>
              <a:rPr lang="ru-RU" sz="2600" dirty="0">
                <a:solidFill>
                  <a:srgbClr val="FF0000"/>
                </a:solidFill>
              </a:rPr>
            </a:br>
            <a:r>
              <a:rPr lang="en-US" sz="2600" b="1" dirty="0" smtClean="0">
                <a:solidFill>
                  <a:srgbClr val="0070C0"/>
                </a:solidFill>
              </a:rPr>
              <a:t/>
            </a:r>
            <a:br>
              <a:rPr lang="en-US" sz="2600" b="1" dirty="0" smtClean="0">
                <a:solidFill>
                  <a:srgbClr val="0070C0"/>
                </a:solidFill>
              </a:rPr>
            </a:br>
            <a:endParaRPr lang="ro-RO" sz="2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769183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914400">
              <a:spcBef>
                <a:spcPts val="800"/>
              </a:spcBef>
              <a:buClr>
                <a:srgbClr val="C80F0F"/>
              </a:buClr>
            </a:pPr>
            <a:r>
              <a:rPr lang="ru-RU" b="1" dirty="0">
                <a:solidFill>
                  <a:srgbClr val="0070C0"/>
                </a:solidFill>
              </a:rPr>
              <a:t>Стратегия водоснабжения и санитации на 2014 - 2028 предусматривает</a:t>
            </a:r>
            <a:r>
              <a:rPr lang="ru-RU" b="1" dirty="0" smtClean="0">
                <a:solidFill>
                  <a:srgbClr val="0070C0"/>
                </a:solidFill>
              </a:rPr>
              <a:t>:</a:t>
            </a:r>
            <a:br>
              <a:rPr lang="ru-RU" b="1" dirty="0" smtClean="0">
                <a:solidFill>
                  <a:srgbClr val="0070C0"/>
                </a:solidFill>
              </a:rPr>
            </a:br>
            <a:r>
              <a:rPr lang="en-US" b="1" dirty="0" smtClean="0">
                <a:solidFill>
                  <a:srgbClr val="0070C0"/>
                </a:solidFill>
              </a:rPr>
              <a:t>      </a:t>
            </a:r>
            <a:r>
              <a:rPr lang="en-US" altLang="en-US" sz="20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Улучшение</a:t>
            </a:r>
            <a:r>
              <a:rPr lang="en-US" altLang="en-US" sz="20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качества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услуг</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ВК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путем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обеспечения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здоровой</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конкуренции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компетиции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между</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операторами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действующими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пределах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того</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же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региона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района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или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населённого</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пункта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b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Рост</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конкурентноспособности</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операторов</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smtClean="0">
                <a:solidFill>
                  <a:srgbClr val="002060"/>
                </a:solidFill>
                <a:latin typeface="Arial" panose="020B0604020202020204" pitchFamily="34" charset="0"/>
                <a:cs typeface="Arial" panose="020B0604020202020204" pitchFamily="34" charset="0"/>
                <a:sym typeface="Arial" panose="020B0604020202020204" pitchFamily="34" charset="0"/>
              </a:rPr>
              <a:t>и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постоянное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sym typeface="Arial" panose="020B0604020202020204" pitchFamily="34" charset="0"/>
              </a:rPr>
              <a:t>улучшение</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их</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управления</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будет</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стимулироваться</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путем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b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20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доступа</a:t>
            </a:r>
            <a:r>
              <a:rPr lang="en-US" altLang="en-US" sz="20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к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финансовым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ресурсам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a:t>
            </a:r>
            <a:b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принудительным</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выставлением</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на</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тендер</a:t>
            </a:r>
            <a:r>
              <a:rPr lang="en-US" altLang="en-US" sz="2000" b="1" dirty="0">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публичных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ВК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услуг</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в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случае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когда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оператор</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демонстрирует</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постоянные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потери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или</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не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может</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обеспечить</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необходимое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качество</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услуг</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a:t>
            </a:r>
            <a:b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отозвание</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F0000"/>
                </a:solidFill>
                <a:latin typeface="Arial" panose="020B0604020202020204" pitchFamily="34" charset="0"/>
                <a:cs typeface="Arial" panose="020B0604020202020204" pitchFamily="34" charset="0"/>
                <a:sym typeface="Arial" panose="020B0604020202020204" pitchFamily="34" charset="0"/>
              </a:rPr>
              <a:t>лицензии</a:t>
            </a:r>
            <a:r>
              <a:rPr lang="en-US" altLang="en-US" sz="2000"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в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случае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когда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оператор</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не</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может</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обеспечить</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необходимое</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качество</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002060"/>
                </a:solidFill>
                <a:latin typeface="Arial" panose="020B0604020202020204" pitchFamily="34" charset="0"/>
                <a:cs typeface="Arial" panose="020B0604020202020204" pitchFamily="34" charset="0"/>
                <a:sym typeface="Arial" panose="020B0604020202020204" pitchFamily="34" charset="0"/>
              </a:rPr>
              <a:t>предоставляемых</a:t>
            </a:r>
            <a:r>
              <a:rPr lang="en-US" altLang="en-US" sz="2000" b="1" u="sng"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услуг</a:t>
            </a:r>
            <a:r>
              <a:rPr lang="en-US" altLang="en-US" sz="2000" b="1" dirty="0" smtClean="0">
                <a:solidFill>
                  <a:srgbClr val="002060"/>
                </a:solidFill>
                <a:latin typeface="Arial" panose="020B0604020202020204" pitchFamily="34" charset="0"/>
                <a:cs typeface="Arial" panose="020B0604020202020204" pitchFamily="34" charset="0"/>
                <a:sym typeface="Arial" panose="020B0604020202020204" pitchFamily="34" charset="0"/>
              </a:rPr>
              <a:t>,</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согласно</a:t>
            </a:r>
            <a:r>
              <a:rPr lang="en-US" altLang="en-US" sz="20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установленных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стандартов</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a:t>
            </a:r>
            <a:r>
              <a:rPr lang="en-US" altLang="en-US" sz="2000" dirty="0">
                <a:solidFill>
                  <a:srgbClr val="002060"/>
                </a:solidFill>
              </a:rPr>
              <a:t/>
            </a:r>
            <a:br>
              <a:rPr lang="en-US" altLang="en-US" sz="2000" dirty="0">
                <a:solidFill>
                  <a:srgbClr val="002060"/>
                </a:solidFill>
              </a:rPr>
            </a:b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7758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532623"/>
            <a:ext cx="8839199" cy="5048377"/>
          </a:xfrm>
        </p:spPr>
        <p:txBody>
          <a:bodyPr/>
          <a:lstStyle/>
          <a:p>
            <a:r>
              <a:rPr lang="ru-RU" sz="3600" b="1" dirty="0">
                <a:solidFill>
                  <a:srgbClr val="002060"/>
                </a:solidFill>
              </a:rPr>
              <a:t>Планировани</a:t>
            </a:r>
            <a:r>
              <a:rPr lang="en-US" sz="3600" b="1" dirty="0">
                <a:solidFill>
                  <a:srgbClr val="002060"/>
                </a:solidFill>
              </a:rPr>
              <a:t>e </a:t>
            </a:r>
            <a:r>
              <a:rPr lang="ru-RU" sz="3600" b="1" dirty="0">
                <a:solidFill>
                  <a:srgbClr val="002060"/>
                </a:solidFill>
              </a:rPr>
              <a:t>инвестиций</a:t>
            </a:r>
            <a:r>
              <a:rPr lang="ro-RO" sz="3600" b="1" dirty="0" smtClean="0">
                <a:solidFill>
                  <a:srgbClr val="002060"/>
                </a:solidFill>
              </a:rPr>
              <a:t>.</a:t>
            </a:r>
            <a:r>
              <a:rPr lang="ro-RO" sz="3600" b="1" dirty="0">
                <a:solidFill>
                  <a:srgbClr val="002060"/>
                </a:solidFill>
              </a:rPr>
              <a:t/>
            </a:r>
            <a:br>
              <a:rPr lang="ro-RO" sz="3600" b="1" dirty="0">
                <a:solidFill>
                  <a:srgbClr val="002060"/>
                </a:solidFill>
              </a:rPr>
            </a:br>
            <a:r>
              <a:rPr lang="ru-RU" sz="3200" dirty="0" smtClean="0">
                <a:solidFill>
                  <a:srgbClr val="00B0F0"/>
                </a:solidFill>
              </a:rPr>
              <a:t>эффективная </a:t>
            </a:r>
            <a:r>
              <a:rPr lang="ru-RU" sz="3200" dirty="0">
                <a:solidFill>
                  <a:srgbClr val="00B0F0"/>
                </a:solidFill>
              </a:rPr>
              <a:t>инвестиция </a:t>
            </a:r>
            <a:r>
              <a:rPr lang="ru-RU" sz="3200" dirty="0" smtClean="0">
                <a:solidFill>
                  <a:srgbClr val="002060"/>
                </a:solidFill>
              </a:rPr>
              <a:t>-инвестиция</a:t>
            </a:r>
            <a:r>
              <a:rPr lang="ru-RU" sz="3200" dirty="0">
                <a:solidFill>
                  <a:srgbClr val="002060"/>
                </a:solidFill>
              </a:rPr>
              <a:t>, способствующая снижению </a:t>
            </a:r>
            <a:r>
              <a:rPr lang="ru-RU" sz="3200" dirty="0" smtClean="0">
                <a:solidFill>
                  <a:srgbClr val="002060"/>
                </a:solidFill>
              </a:rPr>
              <a:t>расходов. Считается</a:t>
            </a:r>
            <a:r>
              <a:rPr lang="en-US" sz="3200" dirty="0">
                <a:solidFill>
                  <a:srgbClr val="002060"/>
                </a:solidFill>
              </a:rPr>
              <a:t> </a:t>
            </a:r>
            <a:r>
              <a:rPr lang="ru-RU" sz="3200" dirty="0" smtClean="0">
                <a:solidFill>
                  <a:srgbClr val="002060"/>
                </a:solidFill>
              </a:rPr>
              <a:t>эффективной </a:t>
            </a:r>
            <a:r>
              <a:rPr lang="ru-RU" sz="3200" dirty="0">
                <a:solidFill>
                  <a:srgbClr val="002060"/>
                </a:solidFill>
              </a:rPr>
              <a:t>та инвестиция, по которой сумма </a:t>
            </a:r>
            <a:r>
              <a:rPr lang="ru-RU" sz="3200" dirty="0" smtClean="0">
                <a:solidFill>
                  <a:srgbClr val="002060"/>
                </a:solidFill>
              </a:rPr>
              <a:t>среднегодовой</a:t>
            </a:r>
            <a:r>
              <a:rPr lang="en-US" sz="3200" dirty="0" smtClean="0">
                <a:solidFill>
                  <a:srgbClr val="002060"/>
                </a:solidFill>
              </a:rPr>
              <a:t> </a:t>
            </a:r>
            <a:r>
              <a:rPr lang="ru-RU" sz="3200" dirty="0" smtClean="0">
                <a:solidFill>
                  <a:srgbClr val="002060"/>
                </a:solidFill>
              </a:rPr>
              <a:t>экономической </a:t>
            </a:r>
            <a:r>
              <a:rPr lang="ru-RU" sz="3200" dirty="0">
                <a:solidFill>
                  <a:srgbClr val="002060"/>
                </a:solidFill>
              </a:rPr>
              <a:t>отдачи, определяемая в течение срока </a:t>
            </a:r>
            <a:r>
              <a:rPr lang="ru-RU" sz="3200" dirty="0" smtClean="0">
                <a:solidFill>
                  <a:srgbClr val="002060"/>
                </a:solidFill>
              </a:rPr>
              <a:t>использования инвестиционного </a:t>
            </a:r>
            <a:r>
              <a:rPr lang="ru-RU" sz="3200" dirty="0">
                <a:solidFill>
                  <a:srgbClr val="002060"/>
                </a:solidFill>
              </a:rPr>
              <a:t>объекта, выше общей </a:t>
            </a:r>
            <a:r>
              <a:rPr lang="ru-RU" sz="3200" dirty="0" smtClean="0">
                <a:solidFill>
                  <a:srgbClr val="002060"/>
                </a:solidFill>
              </a:rPr>
              <a:t>суммы инвестиции</a:t>
            </a:r>
            <a:r>
              <a:rPr lang="ru-RU" sz="3200" dirty="0">
                <a:solidFill>
                  <a:srgbClr val="002060"/>
                </a:solidFill>
              </a:rPr>
              <a:t>;</a:t>
            </a:r>
            <a:r>
              <a:rPr lang="ru-RU" sz="3600" dirty="0">
                <a:solidFill>
                  <a:srgbClr val="002060"/>
                </a:solidFill>
              </a:rPr>
              <a:t> </a:t>
            </a:r>
            <a:endParaRPr lang="ro-RO" sz="3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5404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425450">
              <a:spcBef>
                <a:spcPts val="700"/>
              </a:spcBef>
            </a:pPr>
            <a:r>
              <a:rPr lang="en-US" altLang="en-US" sz="2200" b="1" u="sng" dirty="0" err="1">
                <a:solidFill>
                  <a:srgbClr val="0070C0"/>
                </a:solidFill>
                <a:latin typeface="Arial" panose="020B0604020202020204" pitchFamily="34" charset="0"/>
                <a:cs typeface="Arial" panose="020B0604020202020204" pitchFamily="34" charset="0"/>
                <a:sym typeface="Arial" panose="020B0604020202020204" pitchFamily="34" charset="0"/>
              </a:rPr>
              <a:t>Стратегия</a:t>
            </a:r>
            <a:r>
              <a:rPr lang="en-US" altLang="en-US" sz="2200"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sz="2200" b="1" u="sng" dirty="0" err="1">
                <a:solidFill>
                  <a:srgbClr val="0070C0"/>
                </a:solidFill>
                <a:latin typeface="Arial" panose="020B0604020202020204" pitchFamily="34" charset="0"/>
                <a:cs typeface="Arial" panose="020B0604020202020204" pitchFamily="34" charset="0"/>
                <a:sym typeface="Arial" panose="020B0604020202020204" pitchFamily="34" charset="0"/>
              </a:rPr>
              <a:t>водоснабжения</a:t>
            </a:r>
            <a:r>
              <a:rPr lang="en-US" altLang="en-US" sz="2200" b="1" u="sng" dirty="0">
                <a:solidFill>
                  <a:srgbClr val="0070C0"/>
                </a:solidFill>
                <a:latin typeface="Arial" panose="020B0604020202020204" pitchFamily="34" charset="0"/>
                <a:cs typeface="Arial" panose="020B0604020202020204" pitchFamily="34" charset="0"/>
                <a:sym typeface="Arial" panose="020B0604020202020204" pitchFamily="34" charset="0"/>
              </a:rPr>
              <a:t> и </a:t>
            </a:r>
            <a:r>
              <a:rPr lang="en-US" altLang="en-US" sz="2200" b="1" u="sng" dirty="0" err="1">
                <a:solidFill>
                  <a:srgbClr val="0070C0"/>
                </a:solidFill>
                <a:latin typeface="Arial" panose="020B0604020202020204" pitchFamily="34" charset="0"/>
                <a:cs typeface="Arial" panose="020B0604020202020204" pitchFamily="34" charset="0"/>
                <a:sym typeface="Arial" panose="020B0604020202020204" pitchFamily="34" charset="0"/>
              </a:rPr>
              <a:t>санитации</a:t>
            </a:r>
            <a:r>
              <a:rPr lang="en-US" altLang="en-US" sz="2200" b="1" u="sng"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sz="2200" b="1" u="sng" dirty="0" err="1">
                <a:solidFill>
                  <a:srgbClr val="0070C0"/>
                </a:solidFill>
                <a:latin typeface="Arial" panose="020B0604020202020204" pitchFamily="34" charset="0"/>
                <a:cs typeface="Arial" panose="020B0604020202020204" pitchFamily="34" charset="0"/>
                <a:sym typeface="Arial" panose="020B0604020202020204" pitchFamily="34" charset="0"/>
              </a:rPr>
              <a:t>на</a:t>
            </a:r>
            <a:r>
              <a:rPr lang="en-US" altLang="en-US" sz="2200" b="1" u="sng" dirty="0">
                <a:solidFill>
                  <a:srgbClr val="0070C0"/>
                </a:solidFill>
                <a:latin typeface="Arial" panose="020B0604020202020204" pitchFamily="34" charset="0"/>
                <a:cs typeface="Arial" panose="020B0604020202020204" pitchFamily="34" charset="0"/>
                <a:sym typeface="Arial" panose="020B0604020202020204" pitchFamily="34" charset="0"/>
              </a:rPr>
              <a:t> 2014 - 2028:</a:t>
            </a:r>
            <a:r>
              <a:rPr lang="en-US" sz="2200" b="1" dirty="0" smtClean="0">
                <a:solidFill>
                  <a:srgbClr val="0070C0"/>
                </a:solidFill>
              </a:rPr>
              <a:t/>
            </a:r>
            <a:br>
              <a:rPr lang="en-US" sz="2200" b="1" dirty="0" smtClean="0">
                <a:solidFill>
                  <a:srgbClr val="0070C0"/>
                </a:solidFill>
              </a:rPr>
            </a:br>
            <a:r>
              <a:rPr lang="ro-RO" sz="2200" b="1" dirty="0" smtClean="0">
                <a:solidFill>
                  <a:schemeClr val="tx1"/>
                </a:solidFill>
              </a:rPr>
              <a:t> </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В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Республике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Молдова</a:t>
            </a:r>
            <a:r>
              <a:rPr lang="en-US" altLang="en-US" sz="20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E4C02"/>
                </a:solidFill>
                <a:latin typeface="Arial" panose="020B0604020202020204" pitchFamily="34" charset="0"/>
                <a:cs typeface="Arial" panose="020B0604020202020204" pitchFamily="34" charset="0"/>
                <a:sym typeface="Arial" panose="020B0604020202020204" pitchFamily="34" charset="0"/>
              </a:rPr>
              <a:t>капитальные</a:t>
            </a:r>
            <a:r>
              <a:rPr lang="en-US" altLang="en-US" sz="2000" b="1" u="sng" dirty="0">
                <a:solidFill>
                  <a:srgbClr val="FE4C02"/>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E4C02"/>
                </a:solidFill>
                <a:latin typeface="Arial" panose="020B0604020202020204" pitchFamily="34" charset="0"/>
                <a:cs typeface="Arial" panose="020B0604020202020204" pitchFamily="34" charset="0"/>
                <a:sym typeface="Arial" panose="020B0604020202020204" pitchFamily="34" charset="0"/>
              </a:rPr>
              <a:t>вложения</a:t>
            </a:r>
            <a:r>
              <a:rPr lang="en-US" altLang="en-US" sz="2000" b="1" u="sng" dirty="0">
                <a:solidFill>
                  <a:srgbClr val="FE4C02"/>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для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местных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органов</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публичного</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управления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распределяются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централизованно</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из</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гос</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бюджета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с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включением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их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отдельным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приложением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к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закону</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о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годовом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бюджете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с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указанием</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выделенных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фондов</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Эти</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фонды</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распределяются</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как</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инвестиции</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специального</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назначения</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для</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осуществления</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дополнительных</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функций</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делегированных</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i="1" dirty="0" err="1">
                <a:solidFill>
                  <a:srgbClr val="002060"/>
                </a:solidFill>
                <a:latin typeface="Arial" panose="020B0604020202020204" pitchFamily="34" charset="0"/>
                <a:cs typeface="Arial" panose="020B0604020202020204" pitchFamily="34" charset="0"/>
                <a:sym typeface="Arial" panose="020B0604020202020204" pitchFamily="34" charset="0"/>
              </a:rPr>
              <a:t>Правительством</a:t>
            </a:r>
            <a: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t>). </a:t>
            </a:r>
            <a:br>
              <a:rPr lang="en-US" altLang="en-US" sz="2000" b="1" i="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2000" b="1" u="sng" dirty="0" err="1">
                <a:solidFill>
                  <a:srgbClr val="FE4C02"/>
                </a:solidFill>
                <a:latin typeface="Arial" panose="020B0604020202020204" pitchFamily="34" charset="0"/>
                <a:cs typeface="Arial" panose="020B0604020202020204" pitchFamily="34" charset="0"/>
                <a:sym typeface="Arial" panose="020B0604020202020204" pitchFamily="34" charset="0"/>
              </a:rPr>
              <a:t>Местные</a:t>
            </a:r>
            <a:r>
              <a:rPr lang="en-US" altLang="en-US" sz="2000" b="1" u="sng" dirty="0">
                <a:solidFill>
                  <a:srgbClr val="FE4C02"/>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E4C02"/>
                </a:solidFill>
                <a:latin typeface="Arial" panose="020B0604020202020204" pitchFamily="34" charset="0"/>
                <a:cs typeface="Arial" panose="020B0604020202020204" pitchFamily="34" charset="0"/>
                <a:sym typeface="Arial" panose="020B0604020202020204" pitchFamily="34" charset="0"/>
              </a:rPr>
              <a:t>органы</a:t>
            </a:r>
            <a:r>
              <a:rPr lang="en-US" altLang="en-US" sz="2000" b="1" u="sng" dirty="0">
                <a:solidFill>
                  <a:srgbClr val="FE4C02"/>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E4C02"/>
                </a:solidFill>
                <a:latin typeface="Arial" panose="020B0604020202020204" pitchFamily="34" charset="0"/>
                <a:cs typeface="Arial" panose="020B0604020202020204" pitchFamily="34" charset="0"/>
                <a:sym typeface="Arial" panose="020B0604020202020204" pitchFamily="34" charset="0"/>
              </a:rPr>
              <a:t>публичного</a:t>
            </a:r>
            <a:r>
              <a:rPr lang="en-US" altLang="en-US" sz="2000" b="1" u="sng" dirty="0">
                <a:solidFill>
                  <a:srgbClr val="FE4C02"/>
                </a:solidFill>
                <a:latin typeface="Arial" panose="020B0604020202020204" pitchFamily="34" charset="0"/>
                <a:cs typeface="Arial" panose="020B0604020202020204" pitchFamily="34" charset="0"/>
                <a:sym typeface="Arial" panose="020B0604020202020204" pitchFamily="34" charset="0"/>
              </a:rPr>
              <a:t> </a:t>
            </a:r>
            <a:r>
              <a:rPr lang="en-US" altLang="en-US" sz="2000" b="1" u="sng" dirty="0" err="1">
                <a:solidFill>
                  <a:srgbClr val="FE4C02"/>
                </a:solidFill>
                <a:latin typeface="Arial" panose="020B0604020202020204" pitchFamily="34" charset="0"/>
                <a:cs typeface="Arial" panose="020B0604020202020204" pitchFamily="34" charset="0"/>
                <a:sym typeface="Arial" panose="020B0604020202020204" pitchFamily="34" charset="0"/>
              </a:rPr>
              <a:t>управления</a:t>
            </a:r>
            <a:r>
              <a:rPr lang="en-US" altLang="en-US" sz="2000" b="1" dirty="0">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могут</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выделять</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средства</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из</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собственных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доходов</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для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финансирования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инвестиционных</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проектов</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включая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кофинансирования</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поддержанные</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официальной</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внешней</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финансовой</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помощью</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вкладов</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sym typeface="Arial" panose="020B0604020202020204" pitchFamily="34" charset="0"/>
              </a:rPr>
              <a:t>потребителей</a:t>
            </a:r>
            <a: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t>. </a:t>
            </a:r>
            <a:br>
              <a:rPr lang="en-US" altLang="en-US" sz="20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ro-RO" sz="2300" dirty="0">
                <a:solidFill>
                  <a:schemeClr val="tx1"/>
                </a:solidFill>
              </a:rPr>
              <a:t/>
            </a:r>
            <a:br>
              <a:rPr lang="ro-RO" sz="2300" dirty="0">
                <a:solidFill>
                  <a:schemeClr val="tx1"/>
                </a:solidFill>
              </a:rPr>
            </a:br>
            <a:endParaRPr lang="ro-RO" sz="23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43109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425450">
              <a:spcBef>
                <a:spcPts val="700"/>
              </a:spcBef>
            </a:pPr>
            <a:r>
              <a:rPr lang="en-US" altLang="en-US" b="1" dirty="0" err="1" smtClean="0">
                <a:solidFill>
                  <a:srgbClr val="0070C0"/>
                </a:solidFill>
                <a:latin typeface="Arial" panose="020B0604020202020204" pitchFamily="34" charset="0"/>
                <a:cs typeface="Arial" panose="020B0604020202020204" pitchFamily="34" charset="0"/>
                <a:sym typeface="Arial" panose="020B0604020202020204" pitchFamily="34" charset="0"/>
              </a:rPr>
              <a:t>Кроме</a:t>
            </a:r>
            <a:r>
              <a:rPr lang="en-US" altLang="en-US" b="1" dirty="0" smtClean="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70C0"/>
                </a:solidFill>
                <a:latin typeface="Arial" panose="020B0604020202020204" pitchFamily="34" charset="0"/>
                <a:cs typeface="Arial" panose="020B0604020202020204" pitchFamily="34" charset="0"/>
                <a:sym typeface="Arial" panose="020B0604020202020204" pitchFamily="34" charset="0"/>
              </a:rPr>
              <a:t>того</a:t>
            </a: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70C0"/>
                </a:solidFill>
                <a:latin typeface="Arial" panose="020B0604020202020204" pitchFamily="34" charset="0"/>
                <a:cs typeface="Arial" panose="020B0604020202020204" pitchFamily="34" charset="0"/>
                <a:sym typeface="Arial" panose="020B0604020202020204" pitchFamily="34" charset="0"/>
              </a:rPr>
              <a:t>административно-территориальные</a:t>
            </a: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70C0"/>
                </a:solidFill>
                <a:latin typeface="Arial" panose="020B0604020202020204" pitchFamily="34" charset="0"/>
                <a:cs typeface="Arial" panose="020B0604020202020204" pitchFamily="34" charset="0"/>
                <a:sym typeface="Arial" panose="020B0604020202020204" pitchFamily="34" charset="0"/>
              </a:rPr>
              <a:t>единицы</a:t>
            </a: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70C0"/>
                </a:solidFill>
                <a:latin typeface="Arial" panose="020B0604020202020204" pitchFamily="34" charset="0"/>
                <a:cs typeface="Arial" panose="020B0604020202020204" pitchFamily="34" charset="0"/>
                <a:sym typeface="Arial" panose="020B0604020202020204" pitchFamily="34" charset="0"/>
              </a:rPr>
              <a:t>могут</a:t>
            </a: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70C0"/>
                </a:solidFill>
                <a:latin typeface="Arial" panose="020B0604020202020204" pitchFamily="34" charset="0"/>
                <a:cs typeface="Arial" panose="020B0604020202020204" pitchFamily="34" charset="0"/>
                <a:sym typeface="Arial" panose="020B0604020202020204" pitchFamily="34" charset="0"/>
              </a:rPr>
              <a:t>пользоваться</a:t>
            </a: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и </a:t>
            </a:r>
            <a:r>
              <a:rPr lang="en-US" altLang="en-US" b="1" u="sng" dirty="0" err="1">
                <a:solidFill>
                  <a:srgbClr val="FF0000"/>
                </a:solidFill>
                <a:latin typeface="Arial" panose="020B0604020202020204" pitchFamily="34" charset="0"/>
                <a:cs typeface="Arial" panose="020B0604020202020204" pitchFamily="34" charset="0"/>
                <a:sym typeface="Arial" panose="020B0604020202020204" pitchFamily="34" charset="0"/>
              </a:rPr>
              <a:t>другими</a:t>
            </a:r>
            <a:r>
              <a:rPr lang="en-US" altLang="en-US" b="1" u="sng"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b="1" u="sng" dirty="0" err="1">
                <a:solidFill>
                  <a:srgbClr val="FF0000"/>
                </a:solidFill>
                <a:latin typeface="Arial" panose="020B0604020202020204" pitchFamily="34" charset="0"/>
                <a:cs typeface="Arial" panose="020B0604020202020204" pitchFamily="34" charset="0"/>
                <a:sym typeface="Arial" panose="020B0604020202020204" pitchFamily="34" charset="0"/>
              </a:rPr>
              <a:t>источниками</a:t>
            </a:r>
            <a:r>
              <a:rPr lang="en-US" altLang="en-US" b="1"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70C0"/>
                </a:solidFill>
                <a:latin typeface="Arial" panose="020B0604020202020204" pitchFamily="34" charset="0"/>
                <a:cs typeface="Arial" panose="020B0604020202020204" pitchFamily="34" charset="0"/>
                <a:sym typeface="Arial" panose="020B0604020202020204" pitchFamily="34" charset="0"/>
              </a:rPr>
              <a:t>такими</a:t>
            </a: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a:t>
            </a:r>
            <a:r>
              <a:rPr lang="en-US" altLang="en-US" b="1" dirty="0" err="1" smtClean="0">
                <a:solidFill>
                  <a:srgbClr val="0070C0"/>
                </a:solidFill>
                <a:latin typeface="Arial" panose="020B0604020202020204" pitchFamily="34" charset="0"/>
                <a:cs typeface="Arial" panose="020B0604020202020204" pitchFamily="34" charset="0"/>
                <a:sym typeface="Arial" panose="020B0604020202020204" pitchFamily="34" charset="0"/>
              </a:rPr>
              <a:t>как</a:t>
            </a:r>
            <a:r>
              <a:rPr lang="en-US" altLang="en-US" b="1" dirty="0" smtClean="0">
                <a:solidFill>
                  <a:srgbClr val="0070C0"/>
                </a:solidFill>
                <a:latin typeface="Arial" panose="020B0604020202020204" pitchFamily="34" charset="0"/>
                <a:cs typeface="Arial" panose="020B0604020202020204" pitchFamily="34" charset="0"/>
                <a:sym typeface="Arial" panose="020B0604020202020204" pitchFamily="34" charset="0"/>
              </a:rPr>
              <a:t>: </a:t>
            </a:r>
            <a:br>
              <a:rPr lang="en-US" altLang="en-US" b="1" dirty="0" smtClean="0">
                <a:solidFill>
                  <a:srgbClr val="0070C0"/>
                </a:solidFill>
                <a:latin typeface="Arial" panose="020B0604020202020204" pitchFamily="34" charset="0"/>
                <a:cs typeface="Arial" panose="020B0604020202020204" pitchFamily="34" charset="0"/>
                <a:sym typeface="Arial" panose="020B0604020202020204" pitchFamily="34" charset="0"/>
              </a:rPr>
            </a:br>
            <a: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t/>
            </a:r>
            <a:br>
              <a:rPr lang="en-US" altLang="en-US" b="1" dirty="0">
                <a:solidFill>
                  <a:srgbClr val="0070C0"/>
                </a:solidFill>
                <a:latin typeface="Arial" panose="020B0604020202020204" pitchFamily="34" charset="0"/>
                <a:cs typeface="Arial" panose="020B0604020202020204" pitchFamily="34" charset="0"/>
                <a:sym typeface="Arial" panose="020B0604020202020204" pitchFamily="34" charset="0"/>
              </a:rPr>
            </a:br>
            <a:r>
              <a:rPr lang="en-US" altLang="en-US" sz="1700" b="1" dirty="0" smtClean="0">
                <a:latin typeface="Arial" panose="020B0604020202020204" pitchFamily="34" charset="0"/>
                <a:cs typeface="Arial" panose="020B0604020202020204" pitchFamily="34" charset="0"/>
                <a:sym typeface="Arial" panose="020B0604020202020204" pitchFamily="34" charset="0"/>
              </a:rPr>
              <a:t>      </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a:t>
            </a:r>
            <a: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Национальный</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Фонд</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Регионального</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(НФРР), </a:t>
            </a:r>
            <a: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r>
            <a:b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r>
            <a:b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Фонд</a:t>
            </a:r>
            <a: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Социальных</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Инвестиций</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Молдовы</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(ФИСМ), </a:t>
            </a:r>
            <a: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r>
            <a:b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r>
            <a:b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ru-RU"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Национальный</a:t>
            </a:r>
            <a:r>
              <a:rPr lang="en-US" altLang="en-US"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Экологический</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Фонд</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 (ФЕН) и </a:t>
            </a:r>
            <a:r>
              <a:rPr lang="en-US" altLang="en-US" b="1" dirty="0" err="1">
                <a:solidFill>
                  <a:srgbClr val="002060"/>
                </a:solidFill>
                <a:latin typeface="Arial" panose="020B0604020202020204" pitchFamily="34" charset="0"/>
                <a:cs typeface="Arial" panose="020B0604020202020204" pitchFamily="34" charset="0"/>
                <a:sym typeface="Arial" panose="020B0604020202020204" pitchFamily="34" charset="0"/>
              </a:rPr>
              <a:t>т.п</a:t>
            </a:r>
            <a:r>
              <a:rPr lang="en-US" altLang="en-US" b="1" dirty="0">
                <a:solidFill>
                  <a:srgbClr val="002060"/>
                </a:solidFill>
                <a:latin typeface="Arial" panose="020B0604020202020204" pitchFamily="34" charset="0"/>
                <a:cs typeface="Arial" panose="020B0604020202020204" pitchFamily="34" charset="0"/>
                <a:sym typeface="Arial" panose="020B0604020202020204" pitchFamily="34" charset="0"/>
              </a:rPr>
              <a:t>..</a:t>
            </a:r>
            <a:endParaRPr lang="en-US" altLang="en-US" sz="36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885308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876300">
              <a:spcBef>
                <a:spcPts val="700"/>
              </a:spcBef>
            </a:pPr>
            <a:r>
              <a:rPr lang="en-US" sz="3200" b="1" dirty="0" smtClean="0">
                <a:solidFill>
                  <a:srgbClr val="FF0000"/>
                </a:solidFill>
              </a:rPr>
              <a:t>   </a:t>
            </a:r>
            <a:r>
              <a:rPr lang="ru-RU" sz="2800" b="1" u="sng" dirty="0" smtClean="0">
                <a:solidFill>
                  <a:srgbClr val="FF0000"/>
                </a:solidFill>
              </a:rPr>
              <a:t>Внешние  </a:t>
            </a:r>
            <a:r>
              <a:rPr lang="ru-RU" sz="2800" b="1" u="sng" dirty="0">
                <a:solidFill>
                  <a:srgbClr val="FF0000"/>
                </a:solidFill>
              </a:rPr>
              <a:t>источники финансирования </a:t>
            </a:r>
            <a:r>
              <a:rPr lang="ru-RU" sz="2800" b="1" u="sng" dirty="0" smtClean="0">
                <a:solidFill>
                  <a:srgbClr val="FF0000"/>
                </a:solidFill>
              </a:rPr>
              <a:t>для</a:t>
            </a:r>
            <a:r>
              <a:rPr lang="en-US" sz="2800" b="1" u="sng" dirty="0" smtClean="0">
                <a:solidFill>
                  <a:srgbClr val="FF0000"/>
                </a:solidFill>
              </a:rPr>
              <a:t> </a:t>
            </a:r>
            <a:r>
              <a:rPr lang="ru-RU" sz="2800" b="1" u="sng" dirty="0" smtClean="0">
                <a:solidFill>
                  <a:srgbClr val="FF0000"/>
                </a:solidFill>
              </a:rPr>
              <a:t>сектора ВК:</a:t>
            </a:r>
            <a:r>
              <a:rPr lang="en-US" sz="2800" b="1" u="sng" dirty="0">
                <a:solidFill>
                  <a:srgbClr val="FF0000"/>
                </a:solidFill>
              </a:rPr>
              <a:t/>
            </a:r>
            <a:br>
              <a:rPr lang="en-US" sz="2800" b="1" u="sng" dirty="0">
                <a:solidFill>
                  <a:srgbClr val="FF0000"/>
                </a:solidFill>
              </a:rPr>
            </a:b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Привлечение</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грантов</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кредитов</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со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стороны</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внешних</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доноров</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Европейский</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Союз</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(ЕС); </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Германия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BMZ, GIZ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очень</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полезный</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опыт</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проекта</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ММПУ/MSPL); </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Австрия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Aвстрийское</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Aгенство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(ADC, ADA); </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Швейцария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Швейцарское</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Aгенство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и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Сотрудничества</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(SDC),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Проект</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ApaSan</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a:t>
            </a:r>
            <a:r>
              <a:rPr lang="ru-RU"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r>
            <a:br>
              <a:rPr lang="ru-RU"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Чехия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Чешское</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Aгенство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CzDA</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Словакия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Словакское</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Aгенство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SlovakAID</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Швеция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Шведское</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Aгенство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(SIDA);</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Румыния</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Посольство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Румынии</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в РМ;</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Польша</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Aгенство</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Польши</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a:t>
            </a:r>
            <a:b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b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 ПРООН/PNUD </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Программа</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Развития</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ООН в </a:t>
            </a:r>
            <a:r>
              <a:rPr lang="en-US" altLang="en-US" sz="1800" b="1" dirty="0" err="1">
                <a:solidFill>
                  <a:srgbClr val="002060"/>
                </a:solidFill>
                <a:latin typeface="Arial" panose="020B0604020202020204" pitchFamily="34" charset="0"/>
                <a:cs typeface="Arial" panose="020B0604020202020204" pitchFamily="34" charset="0"/>
                <a:sym typeface="Arial" panose="020B0604020202020204" pitchFamily="34" charset="0"/>
              </a:rPr>
              <a:t>Молдове</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 (в т. ч. </a:t>
            </a:r>
            <a:r>
              <a:rPr lang="en-US" altLang="en-US" sz="1800" b="1" dirty="0" err="1" smtClean="0">
                <a:solidFill>
                  <a:srgbClr val="002060"/>
                </a:solidFill>
                <a:latin typeface="Arial" panose="020B0604020202020204" pitchFamily="34" charset="0"/>
                <a:cs typeface="Arial" panose="020B0604020202020204" pitchFamily="34" charset="0"/>
                <a:sym typeface="Arial" panose="020B0604020202020204" pitchFamily="34" charset="0"/>
              </a:rPr>
              <a:t>Проект</a:t>
            </a:r>
            <a:r>
              <a:rPr lang="en-US" altLang="en-US" sz="1800" b="1" dirty="0" smtClean="0">
                <a:solidFill>
                  <a:srgbClr val="002060"/>
                </a:solidFill>
                <a:latin typeface="Arial" panose="020B0604020202020204" pitchFamily="34" charset="0"/>
                <a:cs typeface="Arial" panose="020B0604020202020204" pitchFamily="34" charset="0"/>
                <a:sym typeface="Arial" panose="020B0604020202020204" pitchFamily="34" charset="0"/>
              </a:rPr>
              <a:t> START</a:t>
            </a:r>
            <a:r>
              <a:rPr lang="en-US" altLang="en-US" sz="1800" b="1" dirty="0">
                <a:solidFill>
                  <a:srgbClr val="002060"/>
                </a:solidFill>
                <a:latin typeface="Arial" panose="020B0604020202020204" pitchFamily="34" charset="0"/>
                <a:cs typeface="Arial" panose="020B0604020202020204" pitchFamily="34" charset="0"/>
                <a:sym typeface="Arial" panose="020B0604020202020204" pitchFamily="34" charset="0"/>
              </a:rPr>
              <a:t>).</a:t>
            </a:r>
            <a:endParaRPr lang="en-US" altLang="en-US" sz="18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781848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876300">
              <a:spcBef>
                <a:spcPts val="700"/>
              </a:spcBef>
            </a:pPr>
            <a:r>
              <a:rPr lang="en-US" sz="3200" b="1" dirty="0" smtClean="0">
                <a:solidFill>
                  <a:schemeClr val="tx1"/>
                </a:solidFill>
              </a:rPr>
              <a:t>   </a:t>
            </a:r>
            <a:r>
              <a:rPr lang="ru-RU" b="1" u="sng" dirty="0">
                <a:solidFill>
                  <a:srgbClr val="0070C0"/>
                </a:solidFill>
              </a:rPr>
              <a:t>Доступ к льготным кредитам и невозмещаемым средствам от международных финансовых институтов </a:t>
            </a:r>
            <a:r>
              <a:rPr lang="ru-RU" b="1" u="sng" dirty="0">
                <a:solidFill>
                  <a:schemeClr val="tx1"/>
                </a:solidFill>
              </a:rPr>
              <a:t>(МФИ):</a:t>
            </a:r>
            <a:br>
              <a:rPr lang="ru-RU" b="1" u="sng" dirty="0">
                <a:solidFill>
                  <a:schemeClr val="tx1"/>
                </a:solidFill>
              </a:rPr>
            </a:br>
            <a:r>
              <a:rPr lang="ru-RU" b="1" u="sng" dirty="0" smtClean="0">
                <a:solidFill>
                  <a:schemeClr val="tx1"/>
                </a:solidFill>
              </a:rPr>
              <a:t>- </a:t>
            </a:r>
            <a:r>
              <a:rPr lang="ru-RU" sz="2000" b="1" u="sng" dirty="0" smtClean="0">
                <a:solidFill>
                  <a:srgbClr val="002060"/>
                </a:solidFill>
              </a:rPr>
              <a:t>Всемирный </a:t>
            </a:r>
            <a:r>
              <a:rPr lang="ru-RU" sz="2000" b="1" u="sng" dirty="0">
                <a:solidFill>
                  <a:srgbClr val="002060"/>
                </a:solidFill>
              </a:rPr>
              <a:t>банк - ВБ</a:t>
            </a:r>
            <a:r>
              <a:rPr lang="ru-RU" sz="2000" b="1" u="sng" dirty="0" smtClean="0">
                <a:solidFill>
                  <a:srgbClr val="002060"/>
                </a:solidFill>
              </a:rPr>
              <a:t>;</a:t>
            </a:r>
            <a:br>
              <a:rPr lang="ru-RU" sz="2000" b="1" u="sng" dirty="0" smtClean="0">
                <a:solidFill>
                  <a:srgbClr val="002060"/>
                </a:solidFill>
              </a:rPr>
            </a:br>
            <a:r>
              <a:rPr lang="ru-RU" sz="2000" b="1" u="sng" dirty="0">
                <a:solidFill>
                  <a:srgbClr val="002060"/>
                </a:solidFill>
              </a:rPr>
              <a:t/>
            </a:r>
            <a:br>
              <a:rPr lang="ru-RU" sz="2000" b="1" u="sng" dirty="0">
                <a:solidFill>
                  <a:srgbClr val="002060"/>
                </a:solidFill>
              </a:rPr>
            </a:br>
            <a:r>
              <a:rPr lang="ru-RU" sz="2000" b="1" u="sng" dirty="0" smtClean="0">
                <a:solidFill>
                  <a:srgbClr val="002060"/>
                </a:solidFill>
              </a:rPr>
              <a:t>- Европейский </a:t>
            </a:r>
            <a:r>
              <a:rPr lang="ru-RU" sz="2000" b="1" u="sng" dirty="0">
                <a:solidFill>
                  <a:srgbClr val="002060"/>
                </a:solidFill>
              </a:rPr>
              <a:t>банк реконструкции и развития - ЕБРР</a:t>
            </a:r>
            <a:r>
              <a:rPr lang="ru-RU" sz="2000" b="1" u="sng" dirty="0" smtClean="0">
                <a:solidFill>
                  <a:srgbClr val="002060"/>
                </a:solidFill>
              </a:rPr>
              <a:t>;</a:t>
            </a:r>
            <a:br>
              <a:rPr lang="ru-RU" sz="2000" b="1" u="sng" dirty="0" smtClean="0">
                <a:solidFill>
                  <a:srgbClr val="002060"/>
                </a:solidFill>
              </a:rPr>
            </a:br>
            <a:r>
              <a:rPr lang="ru-RU" sz="2000" b="1" u="sng" dirty="0">
                <a:solidFill>
                  <a:srgbClr val="002060"/>
                </a:solidFill>
              </a:rPr>
              <a:t/>
            </a:r>
            <a:br>
              <a:rPr lang="ru-RU" sz="2000" b="1" u="sng" dirty="0">
                <a:solidFill>
                  <a:srgbClr val="002060"/>
                </a:solidFill>
              </a:rPr>
            </a:br>
            <a:r>
              <a:rPr lang="ru-RU" sz="2000" b="1" u="sng" dirty="0" smtClean="0">
                <a:solidFill>
                  <a:srgbClr val="002060"/>
                </a:solidFill>
              </a:rPr>
              <a:t>- Европейский </a:t>
            </a:r>
            <a:r>
              <a:rPr lang="ru-RU" sz="2000" b="1" u="sng" dirty="0">
                <a:solidFill>
                  <a:srgbClr val="002060"/>
                </a:solidFill>
              </a:rPr>
              <a:t>инвестиционный банк - ЕИБ</a:t>
            </a:r>
            <a:r>
              <a:rPr lang="ru-RU" sz="2000" b="1" u="sng" dirty="0" smtClean="0">
                <a:solidFill>
                  <a:srgbClr val="002060"/>
                </a:solidFill>
              </a:rPr>
              <a:t>;</a:t>
            </a:r>
            <a:br>
              <a:rPr lang="ru-RU" sz="2000" b="1" u="sng" dirty="0" smtClean="0">
                <a:solidFill>
                  <a:srgbClr val="002060"/>
                </a:solidFill>
              </a:rPr>
            </a:br>
            <a:r>
              <a:rPr lang="ru-RU" sz="2000" b="1" u="sng" dirty="0">
                <a:solidFill>
                  <a:srgbClr val="002060"/>
                </a:solidFill>
              </a:rPr>
              <a:t/>
            </a:r>
            <a:br>
              <a:rPr lang="ru-RU" sz="2000" b="1" u="sng" dirty="0">
                <a:solidFill>
                  <a:srgbClr val="002060"/>
                </a:solidFill>
              </a:rPr>
            </a:br>
            <a:r>
              <a:rPr lang="ru-RU" sz="2000" b="1" u="sng" dirty="0" smtClean="0">
                <a:solidFill>
                  <a:srgbClr val="002060"/>
                </a:solidFill>
              </a:rPr>
              <a:t>- Немецкий </a:t>
            </a:r>
            <a:r>
              <a:rPr lang="ru-RU" sz="2000" b="1" u="sng" dirty="0">
                <a:solidFill>
                  <a:srgbClr val="002060"/>
                </a:solidFill>
              </a:rPr>
              <a:t>банк инвестиций - </a:t>
            </a:r>
            <a:r>
              <a:rPr lang="ru-RU" sz="2000" b="1" u="sng" dirty="0" err="1">
                <a:solidFill>
                  <a:srgbClr val="002060"/>
                </a:solidFill>
              </a:rPr>
              <a:t>KfW</a:t>
            </a:r>
            <a:r>
              <a:rPr lang="ru-RU" sz="2000" b="1" u="sng" dirty="0" smtClean="0">
                <a:solidFill>
                  <a:srgbClr val="002060"/>
                </a:solidFill>
              </a:rPr>
              <a:t>;</a:t>
            </a:r>
            <a:br>
              <a:rPr lang="ru-RU" sz="2000" b="1" u="sng" dirty="0" smtClean="0">
                <a:solidFill>
                  <a:srgbClr val="002060"/>
                </a:solidFill>
              </a:rPr>
            </a:br>
            <a:r>
              <a:rPr lang="ru-RU" sz="2000" b="1" u="sng" dirty="0">
                <a:solidFill>
                  <a:srgbClr val="002060"/>
                </a:solidFill>
              </a:rPr>
              <a:t/>
            </a:r>
            <a:br>
              <a:rPr lang="ru-RU" sz="2000" b="1" u="sng" dirty="0">
                <a:solidFill>
                  <a:srgbClr val="002060"/>
                </a:solidFill>
              </a:rPr>
            </a:br>
            <a:r>
              <a:rPr lang="ru-RU" sz="2000" b="1" u="sng" dirty="0" smtClean="0">
                <a:solidFill>
                  <a:srgbClr val="002060"/>
                </a:solidFill>
              </a:rPr>
              <a:t>- Австрийский </a:t>
            </a:r>
            <a:r>
              <a:rPr lang="ru-RU" sz="2000" b="1" u="sng" dirty="0">
                <a:solidFill>
                  <a:srgbClr val="002060"/>
                </a:solidFill>
              </a:rPr>
              <a:t>банк </a:t>
            </a:r>
            <a:r>
              <a:rPr lang="ru-RU" sz="2000" b="1" u="sng" dirty="0" err="1">
                <a:solidFill>
                  <a:srgbClr val="002060"/>
                </a:solidFill>
              </a:rPr>
              <a:t>OeKB</a:t>
            </a:r>
            <a:r>
              <a:rPr lang="ru-RU" sz="2000" b="1" u="sng" dirty="0">
                <a:solidFill>
                  <a:srgbClr val="002060"/>
                </a:solidFill>
              </a:rPr>
              <a:t> (</a:t>
            </a:r>
            <a:r>
              <a:rPr lang="ru-RU" sz="2000" b="1" u="sng" dirty="0" err="1">
                <a:solidFill>
                  <a:srgbClr val="002060"/>
                </a:solidFill>
              </a:rPr>
              <a:t>Oesterreichische</a:t>
            </a:r>
            <a:r>
              <a:rPr lang="ru-RU" sz="2000" b="1" u="sng" dirty="0">
                <a:solidFill>
                  <a:srgbClr val="002060"/>
                </a:solidFill>
              </a:rPr>
              <a:t> </a:t>
            </a:r>
            <a:r>
              <a:rPr lang="ru-RU" sz="2000" b="1" u="sng" dirty="0" err="1">
                <a:solidFill>
                  <a:srgbClr val="002060"/>
                </a:solidFill>
              </a:rPr>
              <a:t>Kontrollbank</a:t>
            </a:r>
            <a:r>
              <a:rPr lang="ru-RU" sz="2000" b="1" u="sng" dirty="0">
                <a:solidFill>
                  <a:srgbClr val="002060"/>
                </a:solidFill>
              </a:rPr>
              <a:t> AG) - </a:t>
            </a:r>
            <a:r>
              <a:rPr lang="ru-RU" sz="1600" b="1" u="sng" dirty="0">
                <a:solidFill>
                  <a:srgbClr val="002060"/>
                </a:solidFill>
              </a:rPr>
              <a:t>Молдова имеет право на льготные </a:t>
            </a:r>
            <a:r>
              <a:rPr lang="ru-RU" sz="1600" b="1" u="sng" dirty="0" smtClean="0">
                <a:solidFill>
                  <a:srgbClr val="002060"/>
                </a:solidFill>
              </a:rPr>
              <a:t>кредиты </a:t>
            </a:r>
            <a:r>
              <a:rPr lang="ro-RO" sz="1600" b="1" u="sng" dirty="0">
                <a:solidFill>
                  <a:srgbClr val="002060"/>
                </a:solidFill>
              </a:rPr>
              <a:t>(soft </a:t>
            </a:r>
            <a:r>
              <a:rPr lang="ro-RO" sz="1600" b="1" u="sng" dirty="0" err="1">
                <a:solidFill>
                  <a:srgbClr val="002060"/>
                </a:solidFill>
              </a:rPr>
              <a:t>loans</a:t>
            </a:r>
            <a:r>
              <a:rPr lang="ro-RO" sz="1600" b="1" i="1" dirty="0">
                <a:solidFill>
                  <a:srgbClr val="002060"/>
                </a:solidFill>
              </a:rPr>
              <a:t>)</a:t>
            </a:r>
            <a:r>
              <a:rPr lang="ru-RU" sz="1600" b="1" u="sng" dirty="0" smtClean="0">
                <a:solidFill>
                  <a:srgbClr val="002060"/>
                </a:solidFill>
              </a:rPr>
              <a:t> </a:t>
            </a:r>
            <a:r>
              <a:rPr lang="ru-RU" sz="1600" b="1" u="sng" dirty="0">
                <a:solidFill>
                  <a:srgbClr val="002060"/>
                </a:solidFill>
              </a:rPr>
              <a:t>от </a:t>
            </a:r>
            <a:r>
              <a:rPr lang="ru-RU" sz="1600" b="1" u="sng" dirty="0" err="1">
                <a:solidFill>
                  <a:srgbClr val="002060"/>
                </a:solidFill>
              </a:rPr>
              <a:t>OeKB</a:t>
            </a:r>
            <a:r>
              <a:rPr lang="ru-RU" sz="1600" b="1" u="sng" dirty="0">
                <a:solidFill>
                  <a:srgbClr val="002060"/>
                </a:solidFill>
              </a:rPr>
              <a:t>.</a:t>
            </a:r>
            <a:endParaRPr lang="en-US" altLang="en-US" sz="16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45967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876300">
              <a:spcBef>
                <a:spcPts val="700"/>
              </a:spcBef>
            </a:pPr>
            <a:r>
              <a:rPr lang="en-US" sz="3200" b="1" dirty="0" smtClean="0">
                <a:solidFill>
                  <a:srgbClr val="FF0000"/>
                </a:solidFill>
              </a:rPr>
              <a:t> </a:t>
            </a:r>
            <a:r>
              <a:rPr lang="ru-RU" sz="2800" b="1" dirty="0">
                <a:solidFill>
                  <a:srgbClr val="0070C0"/>
                </a:solidFill>
              </a:rPr>
              <a:t>Инвестиции в </a:t>
            </a:r>
            <a:r>
              <a:rPr lang="ru-RU" sz="2800" b="1" dirty="0" smtClean="0">
                <a:solidFill>
                  <a:srgbClr val="0070C0"/>
                </a:solidFill>
              </a:rPr>
              <a:t>АО «</a:t>
            </a:r>
            <a:r>
              <a:rPr lang="ru-RU" sz="2800" b="1" dirty="0" err="1" smtClean="0">
                <a:solidFill>
                  <a:srgbClr val="0070C0"/>
                </a:solidFill>
              </a:rPr>
              <a:t>Апэ</a:t>
            </a:r>
            <a:r>
              <a:rPr lang="ru-RU" sz="2800" b="1" dirty="0" smtClean="0">
                <a:solidFill>
                  <a:srgbClr val="0070C0"/>
                </a:solidFill>
              </a:rPr>
              <a:t>-Канал Кишинев</a:t>
            </a:r>
            <a:r>
              <a:rPr lang="ru-RU" sz="2800" b="1" dirty="0">
                <a:solidFill>
                  <a:srgbClr val="0070C0"/>
                </a:solidFill>
              </a:rPr>
              <a:t>». </a:t>
            </a:r>
            <a:r>
              <a:rPr lang="ru-RU" b="1" dirty="0" smtClean="0">
                <a:solidFill>
                  <a:srgbClr val="0070C0"/>
                </a:solidFill>
              </a:rPr>
              <a:t/>
            </a:r>
            <a:br>
              <a:rPr lang="ru-RU" b="1" dirty="0" smtClean="0">
                <a:solidFill>
                  <a:srgbClr val="0070C0"/>
                </a:solidFill>
              </a:rPr>
            </a:br>
            <a:r>
              <a:rPr lang="ru-RU" b="1" dirty="0" smtClean="0">
                <a:solidFill>
                  <a:schemeClr val="tx1"/>
                </a:solidFill>
              </a:rPr>
              <a:t>	</a:t>
            </a:r>
            <a:r>
              <a:rPr lang="ru-RU" sz="2000" b="1" dirty="0" smtClean="0">
                <a:solidFill>
                  <a:srgbClr val="002060"/>
                </a:solidFill>
              </a:rPr>
              <a:t>Обоснования.</a:t>
            </a:r>
            <a:br>
              <a:rPr lang="ru-RU" sz="2000" b="1" dirty="0" smtClean="0">
                <a:solidFill>
                  <a:srgbClr val="002060"/>
                </a:solidFill>
              </a:rPr>
            </a:br>
            <a:r>
              <a:rPr lang="ru-RU" b="1" dirty="0" smtClean="0">
                <a:solidFill>
                  <a:srgbClr val="002060"/>
                </a:solidFill>
              </a:rPr>
              <a:t/>
            </a:r>
            <a:br>
              <a:rPr lang="ru-RU" b="1" dirty="0" smtClean="0">
                <a:solidFill>
                  <a:srgbClr val="002060"/>
                </a:solidFill>
              </a:rPr>
            </a:br>
            <a:r>
              <a:rPr lang="ro-RO" b="1" dirty="0" smtClean="0">
                <a:solidFill>
                  <a:srgbClr val="002060"/>
                </a:solidFill>
              </a:rPr>
              <a:t>- </a:t>
            </a:r>
            <a:r>
              <a:rPr lang="ru-RU" sz="2000" b="1" dirty="0" smtClean="0">
                <a:solidFill>
                  <a:srgbClr val="002060"/>
                </a:solidFill>
              </a:rPr>
              <a:t>Высокий </a:t>
            </a:r>
            <a:r>
              <a:rPr lang="ru-RU" sz="2000" b="1" dirty="0">
                <a:solidFill>
                  <a:srgbClr val="002060"/>
                </a:solidFill>
              </a:rPr>
              <a:t>уровень повреждения систем водоснабжения и канализации, а также частые остановки в предоставляемых услугах;</a:t>
            </a:r>
            <a:br>
              <a:rPr lang="ru-RU" sz="2000" b="1" dirty="0">
                <a:solidFill>
                  <a:srgbClr val="002060"/>
                </a:solidFill>
              </a:rPr>
            </a:br>
            <a:r>
              <a:rPr lang="ro-RO" sz="2000" b="1" dirty="0" smtClean="0">
                <a:solidFill>
                  <a:srgbClr val="002060"/>
                </a:solidFill>
              </a:rPr>
              <a:t>- </a:t>
            </a:r>
            <a:r>
              <a:rPr lang="ru-RU" sz="2000" b="1" dirty="0" smtClean="0">
                <a:solidFill>
                  <a:srgbClr val="002060"/>
                </a:solidFill>
              </a:rPr>
              <a:t>Высокая </a:t>
            </a:r>
            <a:r>
              <a:rPr lang="ru-RU" sz="2000" b="1" dirty="0">
                <a:solidFill>
                  <a:srgbClr val="002060"/>
                </a:solidFill>
              </a:rPr>
              <a:t>уязвимость водных ресурсов, которая основана исключительно на реке Днестр, подвержена загрязнению вверх по течению;</a:t>
            </a:r>
            <a:br>
              <a:rPr lang="ru-RU" sz="2000" b="1" dirty="0">
                <a:solidFill>
                  <a:srgbClr val="002060"/>
                </a:solidFill>
              </a:rPr>
            </a:br>
            <a:r>
              <a:rPr lang="ro-RO" sz="2000" b="1" dirty="0" smtClean="0">
                <a:solidFill>
                  <a:srgbClr val="002060"/>
                </a:solidFill>
              </a:rPr>
              <a:t>- </a:t>
            </a:r>
            <a:r>
              <a:rPr lang="ru-RU" sz="2000" b="1" dirty="0" smtClean="0">
                <a:solidFill>
                  <a:srgbClr val="002060"/>
                </a:solidFill>
              </a:rPr>
              <a:t>Недостаточный </a:t>
            </a:r>
            <a:r>
              <a:rPr lang="ru-RU" sz="2000" b="1" dirty="0">
                <a:solidFill>
                  <a:srgbClr val="002060"/>
                </a:solidFill>
              </a:rPr>
              <a:t>уровень очистки сточных вод;</a:t>
            </a:r>
            <a:br>
              <a:rPr lang="ru-RU" sz="2000" b="1" dirty="0">
                <a:solidFill>
                  <a:srgbClr val="002060"/>
                </a:solidFill>
              </a:rPr>
            </a:br>
            <a:r>
              <a:rPr lang="ro-RO" sz="2000" b="1" dirty="0" smtClean="0">
                <a:solidFill>
                  <a:srgbClr val="002060"/>
                </a:solidFill>
              </a:rPr>
              <a:t>- </a:t>
            </a:r>
            <a:r>
              <a:rPr lang="ru-RU" sz="2000" b="1" dirty="0" smtClean="0">
                <a:solidFill>
                  <a:srgbClr val="002060"/>
                </a:solidFill>
              </a:rPr>
              <a:t>Проблемы </a:t>
            </a:r>
            <a:r>
              <a:rPr lang="ru-RU" sz="2000" b="1" dirty="0">
                <a:solidFill>
                  <a:srgbClr val="002060"/>
                </a:solidFill>
              </a:rPr>
              <a:t>переработки и утилизации </a:t>
            </a:r>
            <a:r>
              <a:rPr lang="ru-RU" sz="2000" b="1" dirty="0" smtClean="0">
                <a:solidFill>
                  <a:srgbClr val="002060"/>
                </a:solidFill>
              </a:rPr>
              <a:t>ила;</a:t>
            </a:r>
            <a:r>
              <a:rPr lang="ru-RU" sz="2000" b="1" dirty="0">
                <a:solidFill>
                  <a:srgbClr val="002060"/>
                </a:solidFill>
              </a:rPr>
              <a:t/>
            </a:r>
            <a:br>
              <a:rPr lang="ru-RU" sz="2000" b="1" dirty="0">
                <a:solidFill>
                  <a:srgbClr val="002060"/>
                </a:solidFill>
              </a:rPr>
            </a:br>
            <a:r>
              <a:rPr lang="ro-RO" sz="2000" b="1" dirty="0" smtClean="0">
                <a:solidFill>
                  <a:srgbClr val="002060"/>
                </a:solidFill>
              </a:rPr>
              <a:t>- </a:t>
            </a:r>
            <a:r>
              <a:rPr lang="ru-RU" sz="2000" b="1" dirty="0" smtClean="0">
                <a:solidFill>
                  <a:srgbClr val="002060"/>
                </a:solidFill>
              </a:rPr>
              <a:t>Эксплуатация </a:t>
            </a:r>
            <a:r>
              <a:rPr lang="ru-RU" sz="2000" b="1" dirty="0">
                <a:solidFill>
                  <a:srgbClr val="002060"/>
                </a:solidFill>
              </a:rPr>
              <a:t>активов при сниженной мощности.</a:t>
            </a:r>
            <a:endParaRPr lang="en-US" altLang="en-US" sz="11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305443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pPr defTabSz="876300">
              <a:spcBef>
                <a:spcPts val="700"/>
              </a:spcBef>
            </a:pPr>
            <a:r>
              <a:rPr lang="en-US" sz="3200" b="1" dirty="0" smtClean="0">
                <a:solidFill>
                  <a:srgbClr val="FF0000"/>
                </a:solidFill>
              </a:rPr>
              <a:t> </a:t>
            </a:r>
            <a:r>
              <a:rPr lang="ru-RU" sz="2800" b="1" dirty="0">
                <a:solidFill>
                  <a:srgbClr val="0070C0"/>
                </a:solidFill>
              </a:rPr>
              <a:t>Инвестиции в </a:t>
            </a:r>
            <a:r>
              <a:rPr lang="ru-RU" sz="2800" b="1" dirty="0" smtClean="0">
                <a:solidFill>
                  <a:srgbClr val="0070C0"/>
                </a:solidFill>
              </a:rPr>
              <a:t>АО «</a:t>
            </a:r>
            <a:r>
              <a:rPr lang="ru-RU" sz="2800" b="1" dirty="0" err="1" smtClean="0">
                <a:solidFill>
                  <a:srgbClr val="0070C0"/>
                </a:solidFill>
              </a:rPr>
              <a:t>Апэ</a:t>
            </a:r>
            <a:r>
              <a:rPr lang="ru-RU" sz="2800" b="1" dirty="0" smtClean="0">
                <a:solidFill>
                  <a:srgbClr val="0070C0"/>
                </a:solidFill>
              </a:rPr>
              <a:t>-Канал Кишинев</a:t>
            </a:r>
            <a:r>
              <a:rPr lang="ru-RU" sz="2800" b="1" dirty="0">
                <a:solidFill>
                  <a:srgbClr val="0070C0"/>
                </a:solidFill>
              </a:rPr>
              <a:t>». </a:t>
            </a:r>
            <a:r>
              <a:rPr lang="ru-RU" b="1" dirty="0" smtClean="0">
                <a:solidFill>
                  <a:srgbClr val="0070C0"/>
                </a:solidFill>
              </a:rPr>
              <a:t/>
            </a:r>
            <a:br>
              <a:rPr lang="ru-RU" b="1" dirty="0" smtClean="0">
                <a:solidFill>
                  <a:srgbClr val="0070C0"/>
                </a:solidFill>
              </a:rPr>
            </a:br>
            <a:r>
              <a:rPr lang="ru-RU" b="1" dirty="0" smtClean="0">
                <a:solidFill>
                  <a:srgbClr val="0070C0"/>
                </a:solidFill>
              </a:rPr>
              <a:t>	</a:t>
            </a:r>
            <a:br>
              <a:rPr lang="ru-RU" b="1" dirty="0" smtClean="0">
                <a:solidFill>
                  <a:srgbClr val="0070C0"/>
                </a:solidFill>
              </a:rPr>
            </a:br>
            <a:r>
              <a:rPr lang="ru-RU" b="1" dirty="0" smtClean="0">
                <a:solidFill>
                  <a:srgbClr val="002060"/>
                </a:solidFill>
              </a:rPr>
              <a:t>В </a:t>
            </a:r>
            <a:r>
              <a:rPr lang="ru-RU" b="1" dirty="0">
                <a:solidFill>
                  <a:srgbClr val="002060"/>
                </a:solidFill>
              </a:rPr>
              <a:t>рамках </a:t>
            </a:r>
            <a:r>
              <a:rPr lang="ru-RU" b="1" dirty="0" smtClean="0">
                <a:solidFill>
                  <a:srgbClr val="002060"/>
                </a:solidFill>
              </a:rPr>
              <a:t>Европейской политики </a:t>
            </a:r>
            <a:r>
              <a:rPr lang="ru-RU" b="1" dirty="0">
                <a:solidFill>
                  <a:srgbClr val="002060"/>
                </a:solidFill>
              </a:rPr>
              <a:t>соседства (ЕПС) Европейского </a:t>
            </a:r>
            <a:r>
              <a:rPr lang="ru-RU" b="1" dirty="0" smtClean="0">
                <a:solidFill>
                  <a:srgbClr val="002060"/>
                </a:solidFill>
              </a:rPr>
              <a:t>Союза, </a:t>
            </a:r>
            <a:r>
              <a:rPr lang="ru-RU" b="1" dirty="0">
                <a:solidFill>
                  <a:srgbClr val="002060"/>
                </a:solidFill>
              </a:rPr>
              <a:t>ЕБРР совместно со своими партнерами по </a:t>
            </a:r>
            <a:r>
              <a:rPr lang="ru-RU" b="1" dirty="0" err="1" smtClean="0">
                <a:solidFill>
                  <a:srgbClr val="002060"/>
                </a:solidFill>
              </a:rPr>
              <a:t>кофинансированию</a:t>
            </a:r>
            <a:r>
              <a:rPr lang="ru-RU" b="1" dirty="0" smtClean="0">
                <a:solidFill>
                  <a:srgbClr val="002060"/>
                </a:solidFill>
              </a:rPr>
              <a:t> </a:t>
            </a:r>
            <a:r>
              <a:rPr lang="ru-RU" b="1" dirty="0">
                <a:solidFill>
                  <a:srgbClr val="002060"/>
                </a:solidFill>
              </a:rPr>
              <a:t>(BEI и </a:t>
            </a:r>
            <a:r>
              <a:rPr lang="ru-RU" b="1" dirty="0" err="1">
                <a:solidFill>
                  <a:srgbClr val="002060"/>
                </a:solidFill>
              </a:rPr>
              <a:t>KfW</a:t>
            </a:r>
            <a:r>
              <a:rPr lang="ru-RU" b="1" dirty="0">
                <a:solidFill>
                  <a:srgbClr val="002060"/>
                </a:solidFill>
              </a:rPr>
              <a:t>) поддержал разработку Программы водоснабжения и очистки сточных вод в Кишиневе - технико-экономическое обоснование, </a:t>
            </a:r>
            <a:r>
              <a:rPr lang="ru-RU" b="1" dirty="0" smtClean="0">
                <a:solidFill>
                  <a:srgbClr val="002060"/>
                </a:solidFill>
              </a:rPr>
              <a:t>разработанное компанией </a:t>
            </a:r>
            <a:r>
              <a:rPr lang="ru-RU" b="1" dirty="0">
                <a:solidFill>
                  <a:srgbClr val="002060"/>
                </a:solidFill>
              </a:rPr>
              <a:t>SEURECA. </a:t>
            </a:r>
            <a:r>
              <a:rPr lang="ru-RU" b="1" dirty="0" smtClean="0">
                <a:solidFill>
                  <a:srgbClr val="002060"/>
                </a:solidFill>
              </a:rPr>
              <a:t>Франция. Продолжительность </a:t>
            </a:r>
            <a:r>
              <a:rPr lang="ru-RU" b="1" dirty="0">
                <a:solidFill>
                  <a:srgbClr val="002060"/>
                </a:solidFill>
              </a:rPr>
              <a:t>проекта: декабрь 2010 - декабрь 2012</a:t>
            </a:r>
            <a:endParaRPr lang="en-US" altLang="en-US" sz="12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51726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en-US" sz="3200" b="1" dirty="0" smtClean="0">
                <a:solidFill>
                  <a:srgbClr val="FF0000"/>
                </a:solidFill>
              </a:rPr>
              <a:t> </a:t>
            </a:r>
            <a:r>
              <a:rPr lang="ru-RU" sz="2800" b="1" dirty="0">
                <a:solidFill>
                  <a:srgbClr val="0070C0"/>
                </a:solidFill>
              </a:rPr>
              <a:t>Долгосрочная инвестиционная программа</a:t>
            </a:r>
            <a:br>
              <a:rPr lang="ru-RU" sz="2800" b="1" dirty="0">
                <a:solidFill>
                  <a:srgbClr val="0070C0"/>
                </a:solidFill>
              </a:rPr>
            </a:br>
            <a:r>
              <a:rPr lang="ru-RU" sz="2800" b="1" dirty="0" smtClean="0">
                <a:solidFill>
                  <a:srgbClr val="002060"/>
                </a:solidFill>
              </a:rPr>
              <a:t>- </a:t>
            </a:r>
            <a:r>
              <a:rPr lang="ru-RU" sz="2000" b="1" dirty="0" smtClean="0">
                <a:solidFill>
                  <a:srgbClr val="002060"/>
                </a:solidFill>
              </a:rPr>
              <a:t>Программа </a:t>
            </a:r>
            <a:r>
              <a:rPr lang="ru-RU" sz="2000" b="1" dirty="0">
                <a:solidFill>
                  <a:srgbClr val="002060"/>
                </a:solidFill>
              </a:rPr>
              <a:t>была </a:t>
            </a:r>
            <a:r>
              <a:rPr lang="ru-RU" sz="2000" b="1" dirty="0" smtClean="0">
                <a:solidFill>
                  <a:srgbClr val="002060"/>
                </a:solidFill>
              </a:rPr>
              <a:t>разработан</a:t>
            </a:r>
            <a:r>
              <a:rPr lang="ro-RO" sz="2000" b="1" dirty="0" smtClean="0">
                <a:solidFill>
                  <a:srgbClr val="002060"/>
                </a:solidFill>
              </a:rPr>
              <a:t>a</a:t>
            </a:r>
            <a:r>
              <a:rPr lang="ru-RU" sz="2000" b="1" dirty="0" smtClean="0">
                <a:solidFill>
                  <a:srgbClr val="002060"/>
                </a:solidFill>
              </a:rPr>
              <a:t> </a:t>
            </a:r>
            <a:r>
              <a:rPr lang="ru-RU" sz="2000" b="1" dirty="0">
                <a:solidFill>
                  <a:srgbClr val="002060"/>
                </a:solidFill>
              </a:rPr>
              <a:t>(PITL), который является стратегическим долгосрочным вложением для </a:t>
            </a:r>
            <a:r>
              <a:rPr lang="ru-RU" sz="2000" b="1" dirty="0" smtClean="0">
                <a:solidFill>
                  <a:srgbClr val="002060"/>
                </a:solidFill>
              </a:rPr>
              <a:t>АСС, </a:t>
            </a:r>
            <a:r>
              <a:rPr lang="ru-RU" sz="2000" b="1" dirty="0">
                <a:solidFill>
                  <a:srgbClr val="002060"/>
                </a:solidFill>
              </a:rPr>
              <a:t>направленные на повышение эффективности работы с максимальной надежностью </a:t>
            </a:r>
            <a:r>
              <a:rPr lang="ru-RU" sz="2000" b="1" dirty="0" smtClean="0">
                <a:solidFill>
                  <a:srgbClr val="002060"/>
                </a:solidFill>
              </a:rPr>
              <a:t>и устойчивости услуг водоснабжения и канализации в </a:t>
            </a:r>
            <a:r>
              <a:rPr lang="ru-RU" sz="2000" b="1" dirty="0">
                <a:solidFill>
                  <a:srgbClr val="002060"/>
                </a:solidFill>
              </a:rPr>
              <a:t>течение 25 лет.</a:t>
            </a:r>
            <a:br>
              <a:rPr lang="ru-RU" sz="2000" b="1" dirty="0">
                <a:solidFill>
                  <a:srgbClr val="002060"/>
                </a:solidFill>
              </a:rPr>
            </a:br>
            <a:r>
              <a:rPr lang="ru-RU" sz="2000" b="1" dirty="0">
                <a:solidFill>
                  <a:srgbClr val="002060"/>
                </a:solidFill>
              </a:rPr>
              <a:t>PITL был разработан на основе тщательной технической оценки и для того, чтобы ACC стал современной компанией, независимо от наличия средств и финансовых возможностей.</a:t>
            </a:r>
            <a:br>
              <a:rPr lang="ru-RU" sz="2000" b="1" dirty="0">
                <a:solidFill>
                  <a:srgbClr val="002060"/>
                </a:solidFill>
              </a:rPr>
            </a:br>
            <a:r>
              <a:rPr lang="ru-RU" sz="2000" b="1" dirty="0">
                <a:solidFill>
                  <a:srgbClr val="002060"/>
                </a:solidFill>
              </a:rPr>
              <a:t>Общая стоимость предлагаемого PITL составляет 280 миллионов евро,</a:t>
            </a:r>
            <a:br>
              <a:rPr lang="ru-RU" sz="2000" b="1" dirty="0">
                <a:solidFill>
                  <a:srgbClr val="002060"/>
                </a:solidFill>
              </a:rPr>
            </a:br>
            <a:r>
              <a:rPr lang="ru-RU" sz="2000" b="1" dirty="0">
                <a:solidFill>
                  <a:srgbClr val="002060"/>
                </a:solidFill>
              </a:rPr>
              <a:t>Питьевая вода: 158,7 млн. Евро (57%)</a:t>
            </a:r>
            <a:br>
              <a:rPr lang="ru-RU" sz="2000" b="1" dirty="0">
                <a:solidFill>
                  <a:srgbClr val="002060"/>
                </a:solidFill>
              </a:rPr>
            </a:br>
            <a:r>
              <a:rPr lang="ru-RU" sz="2000" b="1" dirty="0">
                <a:solidFill>
                  <a:srgbClr val="002060"/>
                </a:solidFill>
              </a:rPr>
              <a:t>Сточные воды: 119,7 млн. Евро (42%)</a:t>
            </a:r>
            <a:br>
              <a:rPr lang="ru-RU" sz="2000" b="1" dirty="0">
                <a:solidFill>
                  <a:srgbClr val="002060"/>
                </a:solidFill>
              </a:rPr>
            </a:br>
            <a:r>
              <a:rPr lang="ru-RU" sz="2000" b="1" dirty="0">
                <a:solidFill>
                  <a:srgbClr val="002060"/>
                </a:solidFill>
              </a:rPr>
              <a:t>Другое: 2,0 млн. Евро (1%)</a:t>
            </a:r>
            <a:endParaRPr lang="en-US" altLang="en-US" sz="12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51202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en-US" sz="3200" b="1" dirty="0" smtClean="0">
                <a:solidFill>
                  <a:srgbClr val="FF0000"/>
                </a:solidFill>
              </a:rPr>
              <a:t> </a:t>
            </a:r>
            <a:r>
              <a:rPr lang="ru-RU" sz="2800" b="1" dirty="0">
                <a:solidFill>
                  <a:srgbClr val="0070C0"/>
                </a:solidFill>
              </a:rPr>
              <a:t>Программа приоритетных инвестиций (PIP).</a:t>
            </a:r>
            <a:br>
              <a:rPr lang="ru-RU" sz="2800" b="1" dirty="0">
                <a:solidFill>
                  <a:srgbClr val="0070C0"/>
                </a:solidFill>
              </a:rPr>
            </a:br>
            <a:r>
              <a:rPr lang="ru-RU" sz="2800" b="1" dirty="0" smtClean="0">
                <a:solidFill>
                  <a:srgbClr val="002060"/>
                </a:solidFill>
              </a:rPr>
              <a:t>- Приоритетную </a:t>
            </a:r>
            <a:r>
              <a:rPr lang="ru-RU" sz="2800" b="1" dirty="0">
                <a:solidFill>
                  <a:srgbClr val="002060"/>
                </a:solidFill>
              </a:rPr>
              <a:t>инвестиционную программу </a:t>
            </a:r>
            <a:r>
              <a:rPr lang="ru-RU" sz="2800" b="1" dirty="0" smtClean="0">
                <a:solidFill>
                  <a:srgbClr val="002060"/>
                </a:solidFill>
              </a:rPr>
              <a:t>(</a:t>
            </a:r>
            <a:r>
              <a:rPr lang="ru-RU" sz="2800" b="1" dirty="0">
                <a:solidFill>
                  <a:srgbClr val="002060"/>
                </a:solidFill>
              </a:rPr>
              <a:t>PIP</a:t>
            </a:r>
            <a:r>
              <a:rPr lang="ru-RU" sz="2800" b="1" dirty="0" smtClean="0">
                <a:solidFill>
                  <a:srgbClr val="002060"/>
                </a:solidFill>
              </a:rPr>
              <a:t>) </a:t>
            </a:r>
            <a:r>
              <a:rPr lang="ru-RU" sz="2800" b="1" dirty="0">
                <a:solidFill>
                  <a:srgbClr val="002060"/>
                </a:solidFill>
              </a:rPr>
              <a:t>можно считать краткосрочной (5 лет) и, более или менее, первой фазой PITL.</a:t>
            </a:r>
            <a:br>
              <a:rPr lang="ru-RU" sz="2800" b="1" dirty="0">
                <a:solidFill>
                  <a:srgbClr val="002060"/>
                </a:solidFill>
              </a:rPr>
            </a:br>
            <a:r>
              <a:rPr lang="ru-RU" sz="2800" b="1" dirty="0" smtClean="0">
                <a:solidFill>
                  <a:srgbClr val="002060"/>
                </a:solidFill>
              </a:rPr>
              <a:t>- Она направленна </a:t>
            </a:r>
            <a:r>
              <a:rPr lang="ru-RU" sz="2800" b="1" dirty="0">
                <a:solidFill>
                  <a:srgbClr val="002060"/>
                </a:solidFill>
              </a:rPr>
              <a:t>на удовлетворение первых и наиболее неотложных потребностей </a:t>
            </a:r>
            <a:r>
              <a:rPr lang="ru-RU" sz="2800" b="1" dirty="0" smtClean="0">
                <a:solidFill>
                  <a:srgbClr val="002060"/>
                </a:solidFill>
              </a:rPr>
              <a:t>АСС, </a:t>
            </a:r>
            <a:r>
              <a:rPr lang="ru-RU" sz="2800" b="1" dirty="0">
                <a:solidFill>
                  <a:srgbClr val="002060"/>
                </a:solidFill>
              </a:rPr>
              <a:t>чтобы принести пользу </a:t>
            </a:r>
            <a:r>
              <a:rPr lang="ru-RU" sz="2800" b="1" dirty="0" smtClean="0">
                <a:solidFill>
                  <a:srgbClr val="002060"/>
                </a:solidFill>
              </a:rPr>
              <a:t>обществу</a:t>
            </a:r>
            <a:r>
              <a:rPr lang="ru-RU" sz="2800" b="1" dirty="0">
                <a:solidFill>
                  <a:srgbClr val="002060"/>
                </a:solidFill>
              </a:rPr>
              <a:t>, уважать политику и цели </a:t>
            </a:r>
            <a:r>
              <a:rPr lang="ru-RU" sz="2800" b="1" dirty="0" smtClean="0">
                <a:solidFill>
                  <a:srgbClr val="002060"/>
                </a:solidFill>
              </a:rPr>
              <a:t>АСС </a:t>
            </a:r>
            <a:r>
              <a:rPr lang="ru-RU" sz="2800" b="1" dirty="0">
                <a:solidFill>
                  <a:srgbClr val="002060"/>
                </a:solidFill>
              </a:rPr>
              <a:t>и </a:t>
            </a:r>
            <a:r>
              <a:rPr lang="ru-RU" sz="2800" b="1" dirty="0" smtClean="0">
                <a:solidFill>
                  <a:srgbClr val="002060"/>
                </a:solidFill>
              </a:rPr>
              <a:t>финансирующих партнёров.</a:t>
            </a:r>
            <a:endParaRPr lang="en-US" altLang="en-US" sz="28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29075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u-RU" dirty="0" smtClean="0"/>
              <a:t>Михаил </a:t>
            </a:r>
            <a:r>
              <a:rPr lang="ru-RU" dirty="0" err="1" smtClean="0"/>
              <a:t>Мазурян</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en-US" sz="3200" b="1" dirty="0" smtClean="0">
                <a:solidFill>
                  <a:srgbClr val="FF0000"/>
                </a:solidFill>
              </a:rPr>
              <a:t> </a:t>
            </a:r>
            <a:r>
              <a:rPr lang="ru-RU" sz="2800" b="1" dirty="0">
                <a:solidFill>
                  <a:srgbClr val="0070C0"/>
                </a:solidFill>
              </a:rPr>
              <a:t>Программа приоритетных инвестиций (PIP).</a:t>
            </a:r>
            <a:r>
              <a:rPr lang="ru-RU" sz="2800" b="1" dirty="0">
                <a:solidFill>
                  <a:schemeClr val="tx1"/>
                </a:solidFill>
              </a:rPr>
              <a:t/>
            </a:r>
            <a:br>
              <a:rPr lang="ru-RU" sz="2800" b="1" dirty="0">
                <a:solidFill>
                  <a:schemeClr val="tx1"/>
                </a:solidFill>
              </a:rPr>
            </a:br>
            <a:endParaRPr lang="en-US" altLang="en-US" sz="11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Рисунок 5"/>
          <p:cNvPicPr>
            <a:picLocks noChangeAspect="1"/>
          </p:cNvPicPr>
          <p:nvPr/>
        </p:nvPicPr>
        <p:blipFill>
          <a:blip r:embed="rId7">
            <a:lum bright="-50000"/>
            <a:alphaModFix/>
          </a:blip>
          <a:srcRect/>
          <a:stretch>
            <a:fillRect/>
          </a:stretch>
        </p:blipFill>
        <p:spPr>
          <a:xfrm>
            <a:off x="1645803" y="2234971"/>
            <a:ext cx="5161398" cy="3793295"/>
          </a:xfrm>
          <a:prstGeom prst="rect">
            <a:avLst/>
          </a:prstGeom>
          <a:noFill/>
          <a:ln>
            <a:noFill/>
          </a:ln>
        </p:spPr>
      </p:pic>
    </p:spTree>
    <p:extLst>
      <p:ext uri="{BB962C8B-B14F-4D97-AF65-F5344CB8AC3E}">
        <p14:creationId xmlns:p14="http://schemas.microsoft.com/office/powerpoint/2010/main" val="24014925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en-US" sz="3200" b="1" dirty="0" smtClean="0">
                <a:solidFill>
                  <a:srgbClr val="FF0000"/>
                </a:solidFill>
              </a:rPr>
              <a:t> </a:t>
            </a:r>
            <a:r>
              <a:rPr lang="ru-RU" sz="2800" b="1" dirty="0">
                <a:solidFill>
                  <a:srgbClr val="00B0F0"/>
                </a:solidFill>
              </a:rPr>
              <a:t>Программа приоритетных </a:t>
            </a:r>
            <a:r>
              <a:rPr lang="ru-RU" sz="2800" b="1" dirty="0" smtClean="0">
                <a:solidFill>
                  <a:srgbClr val="00B0F0"/>
                </a:solidFill>
              </a:rPr>
              <a:t>инвестиций (</a:t>
            </a:r>
            <a:r>
              <a:rPr lang="ru-RU" sz="2800" b="1" dirty="0">
                <a:solidFill>
                  <a:srgbClr val="00B0F0"/>
                </a:solidFill>
              </a:rPr>
              <a:t>PIP</a:t>
            </a:r>
            <a:r>
              <a:rPr lang="ru-RU" sz="2800" b="1" dirty="0" smtClean="0">
                <a:solidFill>
                  <a:srgbClr val="00B0F0"/>
                </a:solidFill>
              </a:rPr>
              <a:t>).</a:t>
            </a:r>
            <a:r>
              <a:rPr lang="ru-RU" sz="2800" b="1" dirty="0">
                <a:solidFill>
                  <a:srgbClr val="00B0F0"/>
                </a:solidFill>
              </a:rPr>
              <a:t/>
            </a:r>
            <a:br>
              <a:rPr lang="ru-RU" sz="2800" b="1" dirty="0">
                <a:solidFill>
                  <a:srgbClr val="00B0F0"/>
                </a:solidFill>
              </a:rPr>
            </a:br>
            <a:r>
              <a:rPr lang="ru-RU" sz="2800" b="1" dirty="0" smtClean="0">
                <a:solidFill>
                  <a:srgbClr val="002060"/>
                </a:solidFill>
              </a:rPr>
              <a:t>- </a:t>
            </a:r>
            <a:r>
              <a:rPr lang="ru-RU" sz="2000" b="1" dirty="0" smtClean="0">
                <a:solidFill>
                  <a:srgbClr val="002060"/>
                </a:solidFill>
              </a:rPr>
              <a:t>Общая </a:t>
            </a:r>
            <a:r>
              <a:rPr lang="ru-RU" sz="2000" b="1" dirty="0">
                <a:solidFill>
                  <a:srgbClr val="002060"/>
                </a:solidFill>
              </a:rPr>
              <a:t>стоимость PIP</a:t>
            </a:r>
            <a:r>
              <a:rPr lang="ru-RU" sz="2000" b="1" dirty="0" smtClean="0">
                <a:solidFill>
                  <a:srgbClr val="002060"/>
                </a:solidFill>
              </a:rPr>
              <a:t> </a:t>
            </a:r>
            <a:r>
              <a:rPr lang="ru-RU" sz="2000" b="1" dirty="0">
                <a:solidFill>
                  <a:srgbClr val="002060"/>
                </a:solidFill>
              </a:rPr>
              <a:t>составляет 61,0 млн евро, включая основные затраты на внедрение и непредвиденные расходы, связанные с физическими условиями и ценами.</a:t>
            </a:r>
            <a:br>
              <a:rPr lang="ru-RU" sz="2000" b="1" dirty="0">
                <a:solidFill>
                  <a:srgbClr val="002060"/>
                </a:solidFill>
              </a:rPr>
            </a:br>
            <a:r>
              <a:rPr lang="ru-RU" sz="2000" b="1" dirty="0" smtClean="0">
                <a:solidFill>
                  <a:srgbClr val="002060"/>
                </a:solidFill>
              </a:rPr>
              <a:t>- PIP </a:t>
            </a:r>
            <a:r>
              <a:rPr lang="ru-RU" sz="2000" b="1" dirty="0">
                <a:solidFill>
                  <a:srgbClr val="002060"/>
                </a:solidFill>
              </a:rPr>
              <a:t>отдает приоритет сточным водам, на которые приходится 55% инвестиций.</a:t>
            </a:r>
            <a:br>
              <a:rPr lang="ru-RU" sz="2000" b="1" dirty="0">
                <a:solidFill>
                  <a:srgbClr val="002060"/>
                </a:solidFill>
              </a:rPr>
            </a:br>
            <a:r>
              <a:rPr lang="ru-RU" sz="2000" b="1" dirty="0" smtClean="0">
                <a:solidFill>
                  <a:srgbClr val="002060"/>
                </a:solidFill>
              </a:rPr>
              <a:t>- Фактически</a:t>
            </a:r>
            <a:r>
              <a:rPr lang="ru-RU" sz="2000" b="1" dirty="0">
                <a:solidFill>
                  <a:srgbClr val="002060"/>
                </a:solidFill>
              </a:rPr>
              <a:t>, PIP был принят для:</a:t>
            </a:r>
            <a:br>
              <a:rPr lang="ru-RU" sz="2000" b="1" dirty="0">
                <a:solidFill>
                  <a:srgbClr val="002060"/>
                </a:solidFill>
              </a:rPr>
            </a:br>
            <a:r>
              <a:rPr lang="ru-RU" sz="2000" b="1" dirty="0" smtClean="0">
                <a:solidFill>
                  <a:srgbClr val="002060"/>
                </a:solidFill>
              </a:rPr>
              <a:t>   - Решить </a:t>
            </a:r>
            <a:r>
              <a:rPr lang="ru-RU" sz="2000" b="1" dirty="0">
                <a:solidFill>
                  <a:srgbClr val="002060"/>
                </a:solidFill>
              </a:rPr>
              <a:t>основную проблему обработки и утилизации </a:t>
            </a:r>
            <a:r>
              <a:rPr lang="ru-RU" sz="2000" b="1" dirty="0" smtClean="0">
                <a:solidFill>
                  <a:srgbClr val="002060"/>
                </a:solidFill>
              </a:rPr>
              <a:t>ила </a:t>
            </a:r>
            <a:r>
              <a:rPr lang="ru-RU" sz="2000" b="1" dirty="0">
                <a:solidFill>
                  <a:srgbClr val="002060"/>
                </a:solidFill>
              </a:rPr>
              <a:t>в </a:t>
            </a:r>
            <a:r>
              <a:rPr lang="ru-RU" sz="2000" b="1" dirty="0" smtClean="0">
                <a:solidFill>
                  <a:srgbClr val="002060"/>
                </a:solidFill>
              </a:rPr>
              <a:t>очистных сооружениях  </a:t>
            </a:r>
            <a:r>
              <a:rPr lang="ru-RU" sz="2000" b="1" dirty="0">
                <a:solidFill>
                  <a:srgbClr val="002060"/>
                </a:solidFill>
              </a:rPr>
              <a:t>(первая фаза модернизации очистных </a:t>
            </a:r>
            <a:r>
              <a:rPr lang="ru-RU" sz="2000" b="1" dirty="0" smtClean="0">
                <a:solidFill>
                  <a:srgbClr val="002060"/>
                </a:solidFill>
              </a:rPr>
              <a:t>сооружений, </a:t>
            </a:r>
            <a:r>
              <a:rPr lang="ru-RU" sz="2000" b="1" dirty="0">
                <a:solidFill>
                  <a:srgbClr val="002060"/>
                </a:solidFill>
              </a:rPr>
              <a:t>сокращение и стабилизация ила, которые могут быть использованы в сельском хозяйстве);</a:t>
            </a:r>
            <a:br>
              <a:rPr lang="ru-RU" sz="2000" b="1" dirty="0">
                <a:solidFill>
                  <a:srgbClr val="002060"/>
                </a:solidFill>
              </a:rPr>
            </a:br>
            <a:r>
              <a:rPr lang="ru-RU" sz="2000" b="1" dirty="0" smtClean="0">
                <a:solidFill>
                  <a:srgbClr val="002060"/>
                </a:solidFill>
              </a:rPr>
              <a:t>- Получить </a:t>
            </a:r>
            <a:r>
              <a:rPr lang="ru-RU" sz="2000" b="1" dirty="0">
                <a:solidFill>
                  <a:srgbClr val="002060"/>
                </a:solidFill>
              </a:rPr>
              <a:t>значительную экономию за счет оптимизации работы </a:t>
            </a:r>
            <a:r>
              <a:rPr lang="ru-RU" sz="2000" b="1" dirty="0" smtClean="0">
                <a:solidFill>
                  <a:srgbClr val="002060"/>
                </a:solidFill>
              </a:rPr>
              <a:t>насосов, </a:t>
            </a:r>
            <a:r>
              <a:rPr lang="ru-RU" sz="2000" b="1" dirty="0">
                <a:solidFill>
                  <a:srgbClr val="002060"/>
                </a:solidFill>
              </a:rPr>
              <a:t>снижения потерь воды, производства экологически чистой энергии (биогаз, гидроэлектроэнергия).</a:t>
            </a:r>
            <a:br>
              <a:rPr lang="ru-RU" sz="2000" b="1" dirty="0">
                <a:solidFill>
                  <a:srgbClr val="002060"/>
                </a:solidFill>
              </a:rPr>
            </a:br>
            <a:endParaRPr lang="en-US" altLang="en-US" sz="1000"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29600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u-RU" dirty="0"/>
              <a:t>Михаил </a:t>
            </a:r>
            <a:r>
              <a:rPr lang="ru-RU" dirty="0" err="1"/>
              <a:t>Мазурян</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3600" b="1" dirty="0">
                <a:solidFill>
                  <a:srgbClr val="002060"/>
                </a:solidFill>
              </a:rPr>
              <a:t>Планировани</a:t>
            </a:r>
            <a:r>
              <a:rPr lang="en-US" sz="3600" b="1" dirty="0">
                <a:solidFill>
                  <a:srgbClr val="002060"/>
                </a:solidFill>
              </a:rPr>
              <a:t>e </a:t>
            </a:r>
            <a:r>
              <a:rPr lang="ru-RU" sz="3600" b="1" dirty="0" smtClean="0">
                <a:solidFill>
                  <a:srgbClr val="002060"/>
                </a:solidFill>
              </a:rPr>
              <a:t>инвестиций</a:t>
            </a:r>
            <a:r>
              <a:rPr lang="ro-RO" sz="3600" b="1" dirty="0" smtClean="0">
                <a:solidFill>
                  <a:srgbClr val="002060"/>
                </a:solidFill>
              </a:rPr>
              <a:t>.</a:t>
            </a:r>
            <a:r>
              <a:rPr lang="ro-RO" sz="3200" b="1" dirty="0" smtClean="0">
                <a:solidFill>
                  <a:srgbClr val="002060"/>
                </a:solidFill>
              </a:rPr>
              <a:t/>
            </a:r>
            <a:br>
              <a:rPr lang="ro-RO" sz="3200" b="1" dirty="0" smtClean="0">
                <a:solidFill>
                  <a:srgbClr val="002060"/>
                </a:solidFill>
              </a:rPr>
            </a:br>
            <a:r>
              <a:rPr lang="en-GB" sz="3200" dirty="0" smtClean="0">
                <a:solidFill>
                  <a:srgbClr val="002060"/>
                </a:solidFill>
              </a:rPr>
              <a:t> </a:t>
            </a:r>
            <a:r>
              <a:rPr lang="ru-RU" sz="3200" dirty="0">
                <a:solidFill>
                  <a:srgbClr val="00B0F0"/>
                </a:solidFill>
              </a:rPr>
              <a:t>необходимая инвестиция </a:t>
            </a:r>
            <a:r>
              <a:rPr lang="ru-RU" sz="3200" dirty="0">
                <a:solidFill>
                  <a:srgbClr val="002060"/>
                </a:solidFill>
              </a:rPr>
              <a:t>- инвестиция, осуществляемая в целях обеспечения надежного и безопасного </a:t>
            </a:r>
            <a:r>
              <a:rPr lang="ru-RU" sz="3200" dirty="0" smtClean="0">
                <a:solidFill>
                  <a:srgbClr val="002060"/>
                </a:solidFill>
              </a:rPr>
              <a:t>публичная </a:t>
            </a:r>
            <a:r>
              <a:rPr lang="ru-RU" sz="3200" dirty="0">
                <a:solidFill>
                  <a:srgbClr val="002060"/>
                </a:solidFill>
              </a:rPr>
              <a:t>услуга водоснабжения и </a:t>
            </a:r>
            <a:r>
              <a:rPr lang="ru-RU" sz="3200" dirty="0" smtClean="0">
                <a:solidFill>
                  <a:srgbClr val="002060"/>
                </a:solidFill>
              </a:rPr>
              <a:t>канализации, </a:t>
            </a:r>
            <a:r>
              <a:rPr lang="ru-RU" sz="3200" dirty="0">
                <a:solidFill>
                  <a:srgbClr val="002060"/>
                </a:solidFill>
              </a:rPr>
              <a:t>и/или для обеспечения качества непрерывность </a:t>
            </a:r>
            <a:r>
              <a:rPr lang="ru-RU" sz="3200" dirty="0" smtClean="0">
                <a:solidFill>
                  <a:srgbClr val="002060"/>
                </a:solidFill>
              </a:rPr>
              <a:t>поставка/выполнение публичная </a:t>
            </a:r>
            <a:r>
              <a:rPr lang="ru-RU" sz="3200" dirty="0">
                <a:solidFill>
                  <a:srgbClr val="002060"/>
                </a:solidFill>
              </a:rPr>
              <a:t>услуга водоснабжения и </a:t>
            </a:r>
            <a:r>
              <a:rPr lang="ru-RU" sz="3200" dirty="0" smtClean="0">
                <a:solidFill>
                  <a:srgbClr val="002060"/>
                </a:solidFill>
              </a:rPr>
              <a:t>канализации</a:t>
            </a:r>
            <a:r>
              <a:rPr lang="en-US" sz="3200" dirty="0" smtClean="0">
                <a:solidFill>
                  <a:srgbClr val="002060"/>
                </a:solidFill>
              </a:rPr>
              <a:t>;</a:t>
            </a:r>
            <a:r>
              <a:rPr lang="en-US" sz="3200" dirty="0">
                <a:solidFill>
                  <a:srgbClr val="002060"/>
                </a:solidFill>
              </a:rPr>
              <a:t/>
            </a:r>
            <a:br>
              <a:rPr lang="en-US" sz="3200" dirty="0">
                <a:solidFill>
                  <a:srgbClr val="002060"/>
                </a:solidFill>
              </a:rPr>
            </a:b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100" b="0" i="0" u="none" strike="noStrike" cap="none" normalizeH="0" baseline="0" smtClean="0">
                <a:ln>
                  <a:noFill/>
                </a:ln>
                <a:solidFill>
                  <a:srgbClr val="222222"/>
                </a:solidFill>
                <a:effectLst/>
                <a:latin typeface="inherit"/>
              </a:rPr>
              <a:t>государственная</a:t>
            </a:r>
            <a:r>
              <a:rPr kumimoji="0" lang="ru-RU" altLang="en-US" sz="600" b="0" i="0" u="none" strike="noStrike" cap="none" normalizeH="0" baseline="0" smtClean="0">
                <a:ln>
                  <a:noFill/>
                </a:ln>
                <a:solidFill>
                  <a:schemeClr val="tx1"/>
                </a:solidFill>
                <a:effectLst/>
              </a:rPr>
              <a:t> </a:t>
            </a:r>
            <a:endParaRPr kumimoji="0" lang="ru-RU"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099841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stretch>
            <a:fillRect/>
          </a:stretch>
        </p:blipFill>
        <p:spPr>
          <a:xfrm>
            <a:off x="692978" y="1430615"/>
            <a:ext cx="8067963" cy="4984694"/>
          </a:xfrm>
          <a:prstGeom prst="rect">
            <a:avLst/>
          </a:prstGeom>
        </p:spPr>
      </p:pic>
    </p:spTree>
    <p:extLst>
      <p:ext uri="{BB962C8B-B14F-4D97-AF65-F5344CB8AC3E}">
        <p14:creationId xmlns:p14="http://schemas.microsoft.com/office/powerpoint/2010/main" val="19052496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7">
            <a:lum bright="-50000"/>
            <a:alphaModFix/>
          </a:blip>
          <a:srcRect/>
          <a:stretch>
            <a:fillRect/>
          </a:stretch>
        </p:blipFill>
        <p:spPr>
          <a:xfrm>
            <a:off x="455684" y="3149600"/>
            <a:ext cx="8332716" cy="3111876"/>
          </a:xfrm>
          <a:prstGeom prst="rect">
            <a:avLst/>
          </a:prstGeom>
          <a:noFill/>
          <a:ln>
            <a:noFill/>
          </a:ln>
        </p:spPr>
      </p:pic>
      <p:sp>
        <p:nvSpPr>
          <p:cNvPr id="5" name="Прямоугольник 4"/>
          <p:cNvSpPr/>
          <p:nvPr/>
        </p:nvSpPr>
        <p:spPr>
          <a:xfrm>
            <a:off x="455684" y="1586901"/>
            <a:ext cx="8332716" cy="1446550"/>
          </a:xfrm>
          <a:prstGeom prst="rect">
            <a:avLst/>
          </a:prstGeom>
        </p:spPr>
        <p:txBody>
          <a:bodyPr wrap="square">
            <a:spAutoFit/>
          </a:bodyPr>
          <a:lstStyle/>
          <a:p>
            <a:r>
              <a:rPr lang="ru-RU" dirty="0">
                <a:solidFill>
                  <a:srgbClr val="00B0F0"/>
                </a:solidFill>
              </a:rPr>
              <a:t>Программа приоритетных инвестиций</a:t>
            </a:r>
          </a:p>
          <a:p>
            <a:r>
              <a:rPr lang="ru-RU" dirty="0" smtClean="0">
                <a:solidFill>
                  <a:srgbClr val="002060"/>
                </a:solidFill>
              </a:rPr>
              <a:t>Питьевая вода:</a:t>
            </a:r>
            <a:endParaRPr lang="ru-RU" dirty="0">
              <a:solidFill>
                <a:srgbClr val="002060"/>
              </a:solidFill>
            </a:endParaRPr>
          </a:p>
          <a:p>
            <a:r>
              <a:rPr lang="ru-RU" dirty="0" smtClean="0">
                <a:solidFill>
                  <a:srgbClr val="002060"/>
                </a:solidFill>
              </a:rPr>
              <a:t> - Экономия </a:t>
            </a:r>
            <a:r>
              <a:rPr lang="ru-RU" dirty="0">
                <a:solidFill>
                  <a:srgbClr val="002060"/>
                </a:solidFill>
              </a:rPr>
              <a:t>от восстановления </a:t>
            </a:r>
            <a:r>
              <a:rPr lang="ru-RU" dirty="0" smtClean="0">
                <a:solidFill>
                  <a:srgbClr val="002060"/>
                </a:solidFill>
              </a:rPr>
              <a:t>насосных станций </a:t>
            </a:r>
            <a:r>
              <a:rPr lang="ru-RU" dirty="0">
                <a:solidFill>
                  <a:srgbClr val="002060"/>
                </a:solidFill>
              </a:rPr>
              <a:t>сырой и питьевой </a:t>
            </a:r>
            <a:r>
              <a:rPr lang="ru-RU" dirty="0" smtClean="0">
                <a:solidFill>
                  <a:srgbClr val="002060"/>
                </a:solidFill>
              </a:rPr>
              <a:t>воды.</a:t>
            </a:r>
            <a:endParaRPr lang="ru-RU" dirty="0">
              <a:solidFill>
                <a:srgbClr val="002060"/>
              </a:solidFill>
            </a:endParaRPr>
          </a:p>
        </p:txBody>
      </p:sp>
    </p:spTree>
    <p:extLst>
      <p:ext uri="{BB962C8B-B14F-4D97-AF65-F5344CB8AC3E}">
        <p14:creationId xmlns:p14="http://schemas.microsoft.com/office/powerpoint/2010/main" val="9145024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55684" y="1586901"/>
            <a:ext cx="8332716" cy="430887"/>
          </a:xfrm>
          <a:prstGeom prst="rect">
            <a:avLst/>
          </a:prstGeom>
        </p:spPr>
        <p:txBody>
          <a:bodyPr wrap="square">
            <a:spAutoFit/>
          </a:bodyPr>
          <a:lstStyle/>
          <a:p>
            <a:r>
              <a:rPr lang="ru-RU" dirty="0">
                <a:solidFill>
                  <a:schemeClr val="tx1"/>
                </a:solidFill>
              </a:rPr>
              <a:t>Программа приоритетных </a:t>
            </a:r>
            <a:r>
              <a:rPr lang="ru-RU" dirty="0" smtClean="0">
                <a:solidFill>
                  <a:schemeClr val="tx1"/>
                </a:solidFill>
              </a:rPr>
              <a:t>инвестиций</a:t>
            </a:r>
            <a:endParaRPr lang="ru-RU" dirty="0">
              <a:solidFill>
                <a:schemeClr val="tx1"/>
              </a:solidFill>
            </a:endParaRPr>
          </a:p>
        </p:txBody>
      </p:sp>
      <p:pic>
        <p:nvPicPr>
          <p:cNvPr id="2" name="Рисунок 1"/>
          <p:cNvPicPr>
            <a:picLocks noChangeAspect="1"/>
          </p:cNvPicPr>
          <p:nvPr/>
        </p:nvPicPr>
        <p:blipFill>
          <a:blip r:embed="rId8"/>
          <a:stretch>
            <a:fillRect/>
          </a:stretch>
        </p:blipFill>
        <p:spPr>
          <a:xfrm>
            <a:off x="148741" y="3645169"/>
            <a:ext cx="3426249" cy="2712955"/>
          </a:xfrm>
          <a:prstGeom prst="rect">
            <a:avLst/>
          </a:prstGeom>
        </p:spPr>
      </p:pic>
      <p:pic>
        <p:nvPicPr>
          <p:cNvPr id="15" name="Рисунок 14"/>
          <p:cNvPicPr>
            <a:picLocks noChangeAspect="1"/>
          </p:cNvPicPr>
          <p:nvPr/>
        </p:nvPicPr>
        <p:blipFill>
          <a:blip r:embed="rId9"/>
          <a:stretch>
            <a:fillRect/>
          </a:stretch>
        </p:blipFill>
        <p:spPr>
          <a:xfrm>
            <a:off x="3636616" y="2122262"/>
            <a:ext cx="5267401" cy="3334801"/>
          </a:xfrm>
          <a:prstGeom prst="rect">
            <a:avLst/>
          </a:prstGeom>
        </p:spPr>
      </p:pic>
      <p:sp>
        <p:nvSpPr>
          <p:cNvPr id="16" name="Прямоугольник 15"/>
          <p:cNvSpPr/>
          <p:nvPr/>
        </p:nvSpPr>
        <p:spPr>
          <a:xfrm>
            <a:off x="4373462" y="5722708"/>
            <a:ext cx="3334246" cy="369332"/>
          </a:xfrm>
          <a:prstGeom prst="rect">
            <a:avLst/>
          </a:prstGeom>
        </p:spPr>
        <p:txBody>
          <a:bodyPr wrap="none">
            <a:spAutoFit/>
          </a:bodyPr>
          <a:lstStyle/>
          <a:p>
            <a:pPr lvl="0" algn="ctr" hangingPunct="1">
              <a:spcBef>
                <a:spcPts val="0"/>
              </a:spcBef>
              <a:spcAft>
                <a:spcPts val="0"/>
              </a:spcAft>
            </a:pPr>
            <a:r>
              <a:rPr lang="ru-RU" sz="1800" i="1" dirty="0">
                <a:solidFill>
                  <a:srgbClr val="000000"/>
                </a:solidFill>
                <a:latin typeface="Calibri" pitchFamily="18"/>
                <a:ea typeface="Microsoft YaHei" pitchFamily="2"/>
                <a:cs typeface="Mangal" pitchFamily="2"/>
              </a:rPr>
              <a:t>Прицеп для мини-экскаватора</a:t>
            </a:r>
            <a:endParaRPr lang="fr-FR" sz="1800" i="1" dirty="0">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72431142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55684" y="1586901"/>
            <a:ext cx="8332716" cy="430887"/>
          </a:xfrm>
          <a:prstGeom prst="rect">
            <a:avLst/>
          </a:prstGeom>
        </p:spPr>
        <p:txBody>
          <a:bodyPr wrap="square">
            <a:spAutoFit/>
          </a:bodyPr>
          <a:lstStyle/>
          <a:p>
            <a:r>
              <a:rPr lang="ru-RU" dirty="0">
                <a:solidFill>
                  <a:srgbClr val="00B0F0"/>
                </a:solidFill>
              </a:rPr>
              <a:t>Программа приоритетных </a:t>
            </a:r>
            <a:r>
              <a:rPr lang="ru-RU" dirty="0" smtClean="0">
                <a:solidFill>
                  <a:srgbClr val="00B0F0"/>
                </a:solidFill>
              </a:rPr>
              <a:t>инвестиций</a:t>
            </a:r>
            <a:endParaRPr lang="ru-RU" dirty="0">
              <a:solidFill>
                <a:srgbClr val="00B0F0"/>
              </a:solidFill>
            </a:endParaRPr>
          </a:p>
        </p:txBody>
      </p:sp>
      <p:pic>
        <p:nvPicPr>
          <p:cNvPr id="6" name="Рисунок 5"/>
          <p:cNvPicPr>
            <a:picLocks noChangeAspect="1"/>
          </p:cNvPicPr>
          <p:nvPr/>
        </p:nvPicPr>
        <p:blipFill>
          <a:blip r:embed="rId8"/>
          <a:stretch>
            <a:fillRect/>
          </a:stretch>
        </p:blipFill>
        <p:spPr>
          <a:xfrm>
            <a:off x="455684" y="1948583"/>
            <a:ext cx="3950909" cy="2487350"/>
          </a:xfrm>
          <a:prstGeom prst="rect">
            <a:avLst/>
          </a:prstGeom>
        </p:spPr>
      </p:pic>
      <p:pic>
        <p:nvPicPr>
          <p:cNvPr id="14" name="Рисунок 13"/>
          <p:cNvPicPr>
            <a:picLocks noChangeAspect="1"/>
          </p:cNvPicPr>
          <p:nvPr/>
        </p:nvPicPr>
        <p:blipFill>
          <a:blip r:embed="rId9"/>
          <a:stretch>
            <a:fillRect/>
          </a:stretch>
        </p:blipFill>
        <p:spPr>
          <a:xfrm>
            <a:off x="430739" y="4125643"/>
            <a:ext cx="3975854" cy="2455358"/>
          </a:xfrm>
          <a:prstGeom prst="rect">
            <a:avLst/>
          </a:prstGeom>
        </p:spPr>
      </p:pic>
      <p:pic>
        <p:nvPicPr>
          <p:cNvPr id="17" name="Рисунок 16"/>
          <p:cNvPicPr>
            <a:picLocks noChangeAspect="1"/>
          </p:cNvPicPr>
          <p:nvPr/>
        </p:nvPicPr>
        <p:blipFill>
          <a:blip r:embed="rId10"/>
          <a:stretch>
            <a:fillRect/>
          </a:stretch>
        </p:blipFill>
        <p:spPr>
          <a:xfrm>
            <a:off x="4431538" y="2068574"/>
            <a:ext cx="4496213" cy="3578651"/>
          </a:xfrm>
          <a:prstGeom prst="rect">
            <a:avLst/>
          </a:prstGeom>
        </p:spPr>
      </p:pic>
    </p:spTree>
    <p:extLst>
      <p:ext uri="{BB962C8B-B14F-4D97-AF65-F5344CB8AC3E}">
        <p14:creationId xmlns:p14="http://schemas.microsoft.com/office/powerpoint/2010/main" val="317459250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55684" y="1586901"/>
            <a:ext cx="8332716" cy="769441"/>
          </a:xfrm>
          <a:prstGeom prst="rect">
            <a:avLst/>
          </a:prstGeom>
        </p:spPr>
        <p:txBody>
          <a:bodyPr wrap="square">
            <a:spAutoFit/>
          </a:bodyPr>
          <a:lstStyle/>
          <a:p>
            <a:r>
              <a:rPr lang="ru-RU" dirty="0">
                <a:solidFill>
                  <a:schemeClr val="tx1"/>
                </a:solidFill>
              </a:rPr>
              <a:t>Программа приоритетных </a:t>
            </a:r>
            <a:r>
              <a:rPr lang="ru-RU" dirty="0" smtClean="0">
                <a:solidFill>
                  <a:schemeClr val="tx1"/>
                </a:solidFill>
              </a:rPr>
              <a:t>инвестиций.</a:t>
            </a:r>
          </a:p>
          <a:p>
            <a:r>
              <a:rPr lang="ru-RU" dirty="0" smtClean="0">
                <a:solidFill>
                  <a:schemeClr val="tx1"/>
                </a:solidFill>
              </a:rPr>
              <a:t>Сточные воды.</a:t>
            </a:r>
            <a:endParaRPr lang="ru-RU" dirty="0">
              <a:solidFill>
                <a:schemeClr val="tx1"/>
              </a:solidFill>
            </a:endParaRPr>
          </a:p>
        </p:txBody>
      </p:sp>
      <p:pic>
        <p:nvPicPr>
          <p:cNvPr id="15" name="Рисунок 4"/>
          <p:cNvPicPr>
            <a:picLocks noChangeAspect="1"/>
          </p:cNvPicPr>
          <p:nvPr/>
        </p:nvPicPr>
        <p:blipFill>
          <a:blip r:embed="rId8">
            <a:lum bright="-50000"/>
            <a:alphaModFix/>
          </a:blip>
          <a:srcRect/>
          <a:stretch>
            <a:fillRect/>
          </a:stretch>
        </p:blipFill>
        <p:spPr>
          <a:xfrm>
            <a:off x="147453" y="3026814"/>
            <a:ext cx="8585200" cy="2408195"/>
          </a:xfrm>
          <a:prstGeom prst="rect">
            <a:avLst/>
          </a:prstGeom>
          <a:noFill/>
          <a:ln>
            <a:noFill/>
          </a:ln>
        </p:spPr>
      </p:pic>
      <p:pic>
        <p:nvPicPr>
          <p:cNvPr id="2" name="Рисунок 1"/>
          <p:cNvPicPr>
            <a:picLocks noChangeAspect="1"/>
          </p:cNvPicPr>
          <p:nvPr/>
        </p:nvPicPr>
        <p:blipFill>
          <a:blip r:embed="rId9"/>
          <a:stretch>
            <a:fillRect/>
          </a:stretch>
        </p:blipFill>
        <p:spPr>
          <a:xfrm>
            <a:off x="148741" y="5435009"/>
            <a:ext cx="8583912" cy="1111969"/>
          </a:xfrm>
          <a:prstGeom prst="rect">
            <a:avLst/>
          </a:prstGeom>
        </p:spPr>
      </p:pic>
      <p:pic>
        <p:nvPicPr>
          <p:cNvPr id="16" name="Рисунок 15"/>
          <p:cNvPicPr>
            <a:picLocks noChangeAspect="1"/>
          </p:cNvPicPr>
          <p:nvPr/>
        </p:nvPicPr>
        <p:blipFill>
          <a:blip r:embed="rId10"/>
          <a:stretch>
            <a:fillRect/>
          </a:stretch>
        </p:blipFill>
        <p:spPr>
          <a:xfrm>
            <a:off x="155085" y="2390365"/>
            <a:ext cx="8583912" cy="670618"/>
          </a:xfrm>
          <a:prstGeom prst="rect">
            <a:avLst/>
          </a:prstGeom>
        </p:spPr>
      </p:pic>
    </p:spTree>
    <p:extLst>
      <p:ext uri="{BB962C8B-B14F-4D97-AF65-F5344CB8AC3E}">
        <p14:creationId xmlns:p14="http://schemas.microsoft.com/office/powerpoint/2010/main" val="411080792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01982" y="1147902"/>
            <a:ext cx="8332716" cy="769441"/>
          </a:xfrm>
          <a:prstGeom prst="rect">
            <a:avLst/>
          </a:prstGeom>
        </p:spPr>
        <p:txBody>
          <a:bodyPr wrap="square">
            <a:spAutoFit/>
          </a:bodyPr>
          <a:lstStyle/>
          <a:p>
            <a:r>
              <a:rPr lang="ru-RU" dirty="0">
                <a:solidFill>
                  <a:srgbClr val="0070C0"/>
                </a:solidFill>
              </a:rPr>
              <a:t>Программа приоритетных </a:t>
            </a:r>
            <a:r>
              <a:rPr lang="ru-RU" dirty="0" smtClean="0">
                <a:solidFill>
                  <a:srgbClr val="0070C0"/>
                </a:solidFill>
              </a:rPr>
              <a:t>инвестиций.</a:t>
            </a:r>
          </a:p>
          <a:p>
            <a:r>
              <a:rPr lang="ru-RU" dirty="0" smtClean="0">
                <a:solidFill>
                  <a:srgbClr val="002060"/>
                </a:solidFill>
              </a:rPr>
              <a:t>Сточные воды.</a:t>
            </a:r>
            <a:endParaRPr lang="ru-RU" dirty="0">
              <a:solidFill>
                <a:srgbClr val="002060"/>
              </a:solidFill>
            </a:endParaRPr>
          </a:p>
        </p:txBody>
      </p:sp>
      <p:pic>
        <p:nvPicPr>
          <p:cNvPr id="6" name="Рисунок 5"/>
          <p:cNvPicPr>
            <a:picLocks noChangeAspect="1"/>
          </p:cNvPicPr>
          <p:nvPr/>
        </p:nvPicPr>
        <p:blipFill>
          <a:blip r:embed="rId8"/>
          <a:stretch>
            <a:fillRect/>
          </a:stretch>
        </p:blipFill>
        <p:spPr>
          <a:xfrm>
            <a:off x="304881" y="1911506"/>
            <a:ext cx="4145639" cy="2152075"/>
          </a:xfrm>
          <a:prstGeom prst="rect">
            <a:avLst/>
          </a:prstGeom>
        </p:spPr>
      </p:pic>
      <p:pic>
        <p:nvPicPr>
          <p:cNvPr id="14" name="Рисунок 13"/>
          <p:cNvPicPr>
            <a:picLocks noChangeAspect="1"/>
          </p:cNvPicPr>
          <p:nvPr/>
        </p:nvPicPr>
        <p:blipFill>
          <a:blip r:embed="rId9"/>
          <a:stretch>
            <a:fillRect/>
          </a:stretch>
        </p:blipFill>
        <p:spPr>
          <a:xfrm>
            <a:off x="5093168" y="1869199"/>
            <a:ext cx="1231499" cy="1609483"/>
          </a:xfrm>
          <a:prstGeom prst="rect">
            <a:avLst/>
          </a:prstGeom>
        </p:spPr>
      </p:pic>
      <p:pic>
        <p:nvPicPr>
          <p:cNvPr id="17" name="Рисунок 16"/>
          <p:cNvPicPr>
            <a:picLocks noChangeAspect="1"/>
          </p:cNvPicPr>
          <p:nvPr/>
        </p:nvPicPr>
        <p:blipFill>
          <a:blip r:embed="rId10"/>
          <a:stretch>
            <a:fillRect/>
          </a:stretch>
        </p:blipFill>
        <p:spPr>
          <a:xfrm>
            <a:off x="6442753" y="1845308"/>
            <a:ext cx="2564122" cy="4285343"/>
          </a:xfrm>
          <a:prstGeom prst="rect">
            <a:avLst/>
          </a:prstGeom>
        </p:spPr>
      </p:pic>
      <p:pic>
        <p:nvPicPr>
          <p:cNvPr id="18" name="Рисунок 17"/>
          <p:cNvPicPr>
            <a:picLocks noChangeAspect="1"/>
          </p:cNvPicPr>
          <p:nvPr/>
        </p:nvPicPr>
        <p:blipFill>
          <a:blip r:embed="rId11"/>
          <a:stretch>
            <a:fillRect/>
          </a:stretch>
        </p:blipFill>
        <p:spPr>
          <a:xfrm>
            <a:off x="282864" y="3929448"/>
            <a:ext cx="1511939" cy="2485859"/>
          </a:xfrm>
          <a:prstGeom prst="rect">
            <a:avLst/>
          </a:prstGeom>
        </p:spPr>
      </p:pic>
      <p:pic>
        <p:nvPicPr>
          <p:cNvPr id="19" name="Рисунок 18"/>
          <p:cNvPicPr>
            <a:picLocks noChangeAspect="1"/>
          </p:cNvPicPr>
          <p:nvPr/>
        </p:nvPicPr>
        <p:blipFill>
          <a:blip r:embed="rId12"/>
          <a:stretch>
            <a:fillRect/>
          </a:stretch>
        </p:blipFill>
        <p:spPr>
          <a:xfrm>
            <a:off x="3225114" y="4110162"/>
            <a:ext cx="3018241" cy="2500406"/>
          </a:xfrm>
          <a:prstGeom prst="rect">
            <a:avLst/>
          </a:prstGeom>
        </p:spPr>
      </p:pic>
      <p:pic>
        <p:nvPicPr>
          <p:cNvPr id="20" name="Рисунок 19"/>
          <p:cNvPicPr>
            <a:picLocks noChangeAspect="1"/>
          </p:cNvPicPr>
          <p:nvPr/>
        </p:nvPicPr>
        <p:blipFill>
          <a:blip r:embed="rId13"/>
          <a:stretch>
            <a:fillRect/>
          </a:stretch>
        </p:blipFill>
        <p:spPr>
          <a:xfrm>
            <a:off x="4962092" y="3543678"/>
            <a:ext cx="1493649" cy="390178"/>
          </a:xfrm>
          <a:prstGeom prst="rect">
            <a:avLst/>
          </a:prstGeom>
        </p:spPr>
      </p:pic>
    </p:spTree>
    <p:extLst>
      <p:ext uri="{BB962C8B-B14F-4D97-AF65-F5344CB8AC3E}">
        <p14:creationId xmlns:p14="http://schemas.microsoft.com/office/powerpoint/2010/main" val="1071263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01982" y="1147902"/>
            <a:ext cx="8332716" cy="769441"/>
          </a:xfrm>
          <a:prstGeom prst="rect">
            <a:avLst/>
          </a:prstGeom>
        </p:spPr>
        <p:txBody>
          <a:bodyPr wrap="square">
            <a:spAutoFit/>
          </a:bodyPr>
          <a:lstStyle/>
          <a:p>
            <a:r>
              <a:rPr lang="ru-RU" dirty="0">
                <a:solidFill>
                  <a:srgbClr val="0070C0"/>
                </a:solidFill>
              </a:rPr>
              <a:t>Программа приоритетных </a:t>
            </a:r>
            <a:r>
              <a:rPr lang="ru-RU" dirty="0" smtClean="0">
                <a:solidFill>
                  <a:srgbClr val="0070C0"/>
                </a:solidFill>
              </a:rPr>
              <a:t>инвестиций.</a:t>
            </a:r>
          </a:p>
          <a:p>
            <a:r>
              <a:rPr lang="ru-RU" dirty="0" smtClean="0">
                <a:solidFill>
                  <a:schemeClr val="tx1"/>
                </a:solidFill>
              </a:rPr>
              <a:t>Сточные воды.</a:t>
            </a:r>
            <a:endParaRPr lang="ru-RU" dirty="0">
              <a:solidFill>
                <a:schemeClr val="tx1"/>
              </a:solidFill>
            </a:endParaRPr>
          </a:p>
        </p:txBody>
      </p:sp>
      <p:pic>
        <p:nvPicPr>
          <p:cNvPr id="21" name="Picture 13"/>
          <p:cNvPicPr>
            <a:picLocks noChangeAspect="1"/>
          </p:cNvPicPr>
          <p:nvPr/>
        </p:nvPicPr>
        <p:blipFill>
          <a:blip r:embed="rId8">
            <a:lum bright="-50000"/>
            <a:alphaModFix/>
          </a:blip>
          <a:srcRect/>
          <a:stretch>
            <a:fillRect/>
          </a:stretch>
        </p:blipFill>
        <p:spPr>
          <a:xfrm>
            <a:off x="338667" y="1590068"/>
            <a:ext cx="8382000" cy="5003332"/>
          </a:xfrm>
          <a:prstGeom prst="rect">
            <a:avLst/>
          </a:prstGeom>
          <a:noFill/>
          <a:ln>
            <a:noFill/>
          </a:ln>
        </p:spPr>
      </p:pic>
    </p:spTree>
    <p:extLst>
      <p:ext uri="{BB962C8B-B14F-4D97-AF65-F5344CB8AC3E}">
        <p14:creationId xmlns:p14="http://schemas.microsoft.com/office/powerpoint/2010/main" val="13350867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01982" y="1147902"/>
            <a:ext cx="8332716" cy="5416868"/>
          </a:xfrm>
          <a:prstGeom prst="rect">
            <a:avLst/>
          </a:prstGeom>
        </p:spPr>
        <p:txBody>
          <a:bodyPr wrap="square">
            <a:spAutoFit/>
          </a:bodyPr>
          <a:lstStyle/>
          <a:p>
            <a:r>
              <a:rPr lang="ru-RU" dirty="0">
                <a:solidFill>
                  <a:srgbClr val="0070C0"/>
                </a:solidFill>
              </a:rPr>
              <a:t>Преимущества построения PIP.</a:t>
            </a:r>
          </a:p>
          <a:p>
            <a:r>
              <a:rPr lang="ru-RU" sz="1800" dirty="0">
                <a:solidFill>
                  <a:srgbClr val="002060"/>
                </a:solidFill>
              </a:rPr>
              <a:t>В технико-экономическом обосновании были определены основные преимущества внедрения </a:t>
            </a:r>
            <a:r>
              <a:rPr lang="ru-RU" sz="1800" dirty="0" smtClean="0">
                <a:solidFill>
                  <a:srgbClr val="002060"/>
                </a:solidFill>
              </a:rPr>
              <a:t>PIP:</a:t>
            </a:r>
            <a:endParaRPr lang="ru-RU" sz="1800" dirty="0">
              <a:solidFill>
                <a:srgbClr val="002060"/>
              </a:solidFill>
            </a:endParaRPr>
          </a:p>
          <a:p>
            <a:r>
              <a:rPr lang="ru-RU" sz="1800" dirty="0" smtClean="0">
                <a:solidFill>
                  <a:srgbClr val="002060"/>
                </a:solidFill>
              </a:rPr>
              <a:t>- Снижение </a:t>
            </a:r>
            <a:r>
              <a:rPr lang="ru-RU" sz="1800" dirty="0">
                <a:solidFill>
                  <a:srgbClr val="002060"/>
                </a:solidFill>
              </a:rPr>
              <a:t>проблем с илом из </a:t>
            </a:r>
            <a:r>
              <a:rPr lang="ru-RU" sz="1800" dirty="0" smtClean="0">
                <a:solidFill>
                  <a:srgbClr val="002060"/>
                </a:solidFill>
              </a:rPr>
              <a:t>очистных сооружений: </a:t>
            </a:r>
            <a:r>
              <a:rPr lang="ru-RU" sz="1800" dirty="0">
                <a:solidFill>
                  <a:srgbClr val="002060"/>
                </a:solidFill>
              </a:rPr>
              <a:t>уменьшение объема ила на 1/3 и возможность использования в сельском хозяйстве;</a:t>
            </a:r>
          </a:p>
          <a:p>
            <a:r>
              <a:rPr lang="ru-RU" sz="1800" dirty="0" smtClean="0">
                <a:solidFill>
                  <a:srgbClr val="002060"/>
                </a:solidFill>
              </a:rPr>
              <a:t>- Улучшение </a:t>
            </a:r>
            <a:r>
              <a:rPr lang="ru-RU" sz="1800" dirty="0">
                <a:solidFill>
                  <a:srgbClr val="002060"/>
                </a:solidFill>
              </a:rPr>
              <a:t>качества воды в результате: улучшенной дезинфекции, ремонта </a:t>
            </a:r>
            <a:r>
              <a:rPr lang="ru-RU" sz="1800" dirty="0" smtClean="0">
                <a:solidFill>
                  <a:srgbClr val="002060"/>
                </a:solidFill>
              </a:rPr>
              <a:t>Станции </a:t>
            </a:r>
            <a:r>
              <a:rPr lang="ru-RU" sz="1800" dirty="0">
                <a:solidFill>
                  <a:srgbClr val="002060"/>
                </a:solidFill>
              </a:rPr>
              <a:t>очистки воды, замены трубопроводов и ремонта резервуаров;</a:t>
            </a:r>
          </a:p>
          <a:p>
            <a:r>
              <a:rPr lang="ru-RU" sz="1800" dirty="0" smtClean="0">
                <a:solidFill>
                  <a:srgbClr val="002060"/>
                </a:solidFill>
              </a:rPr>
              <a:t>- Снизить </a:t>
            </a:r>
            <a:r>
              <a:rPr lang="ru-RU" sz="1800" dirty="0">
                <a:solidFill>
                  <a:srgbClr val="002060"/>
                </a:solidFill>
              </a:rPr>
              <a:t>энергопотребление в среднем на 12%;</a:t>
            </a:r>
          </a:p>
          <a:p>
            <a:r>
              <a:rPr lang="ru-RU" sz="1800" dirty="0" smtClean="0">
                <a:solidFill>
                  <a:srgbClr val="002060"/>
                </a:solidFill>
              </a:rPr>
              <a:t>- Снижение </a:t>
            </a:r>
            <a:r>
              <a:rPr lang="ru-RU" sz="1800" dirty="0">
                <a:solidFill>
                  <a:srgbClr val="002060"/>
                </a:solidFill>
              </a:rPr>
              <a:t>ущерба и сетевых помех на 39% (примерно с 15 000 до 8600 лет);</a:t>
            </a:r>
          </a:p>
          <a:p>
            <a:r>
              <a:rPr lang="ru-RU" sz="1800" dirty="0" smtClean="0">
                <a:solidFill>
                  <a:srgbClr val="002060"/>
                </a:solidFill>
              </a:rPr>
              <a:t>- Снижение </a:t>
            </a:r>
            <a:r>
              <a:rPr lang="ru-RU" sz="1800" dirty="0">
                <a:solidFill>
                  <a:srgbClr val="002060"/>
                </a:solidFill>
              </a:rPr>
              <a:t>потерь в результате замены сети и снижения давления в сети,</a:t>
            </a:r>
          </a:p>
          <a:p>
            <a:r>
              <a:rPr lang="ru-RU" sz="1800" dirty="0" smtClean="0">
                <a:solidFill>
                  <a:srgbClr val="002060"/>
                </a:solidFill>
              </a:rPr>
              <a:t>- Дистанционное </a:t>
            </a:r>
            <a:r>
              <a:rPr lang="ru-RU" sz="1800" dirty="0">
                <a:solidFill>
                  <a:srgbClr val="002060"/>
                </a:solidFill>
              </a:rPr>
              <a:t>управление системой и наличие плана аварийного реагирования (восстановление скважинных полей и строительство нового 15-луночного месторождения);</a:t>
            </a:r>
          </a:p>
          <a:p>
            <a:r>
              <a:rPr lang="ru-RU" sz="1800" dirty="0" smtClean="0">
                <a:solidFill>
                  <a:srgbClr val="002060"/>
                </a:solidFill>
              </a:rPr>
              <a:t>- Снижение </a:t>
            </a:r>
            <a:r>
              <a:rPr lang="ru-RU" sz="1800" dirty="0">
                <a:solidFill>
                  <a:srgbClr val="002060"/>
                </a:solidFill>
              </a:rPr>
              <a:t>воздействия на окружающую среду;</a:t>
            </a:r>
          </a:p>
          <a:p>
            <a:r>
              <a:rPr lang="ru-RU" sz="1800" dirty="0" smtClean="0">
                <a:solidFill>
                  <a:srgbClr val="002060"/>
                </a:solidFill>
              </a:rPr>
              <a:t>- Повышение </a:t>
            </a:r>
            <a:r>
              <a:rPr lang="ru-RU" sz="1800" dirty="0">
                <a:solidFill>
                  <a:srgbClr val="002060"/>
                </a:solidFill>
              </a:rPr>
              <a:t>производительности </a:t>
            </a:r>
            <a:r>
              <a:rPr lang="ru-RU" sz="1800" dirty="0" smtClean="0">
                <a:solidFill>
                  <a:srgbClr val="002060"/>
                </a:solidFill>
              </a:rPr>
              <a:t>труда</a:t>
            </a:r>
            <a:r>
              <a:rPr lang="ru-RU" sz="1800" dirty="0">
                <a:solidFill>
                  <a:srgbClr val="002060"/>
                </a:solidFill>
              </a:rPr>
              <a:t>.</a:t>
            </a:r>
          </a:p>
        </p:txBody>
      </p:sp>
    </p:spTree>
    <p:extLst>
      <p:ext uri="{BB962C8B-B14F-4D97-AF65-F5344CB8AC3E}">
        <p14:creationId xmlns:p14="http://schemas.microsoft.com/office/powerpoint/2010/main" val="85793415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789524"/>
          </a:xfrm>
        </p:spPr>
        <p:txBody>
          <a:bodyPr/>
          <a:lstStyle/>
          <a:p>
            <a:pPr defTabSz="876300">
              <a:spcBef>
                <a:spcPts val="700"/>
              </a:spcBef>
            </a:pPr>
            <a:r>
              <a:rPr lang="ru-RU" sz="2000" b="1" dirty="0">
                <a:solidFill>
                  <a:schemeClr val="tx1"/>
                </a:solidFill>
              </a:rPr>
              <a:t/>
            </a:r>
            <a:br>
              <a:rPr lang="ru-RU" sz="2000" b="1" dirty="0">
                <a:solidFill>
                  <a:schemeClr val="tx1"/>
                </a:solidFill>
              </a:rPr>
            </a:br>
            <a:endParaRPr lang="en-US" altLang="en-US" sz="10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01982" y="1147902"/>
            <a:ext cx="8332716" cy="369332"/>
          </a:xfrm>
          <a:prstGeom prst="rect">
            <a:avLst/>
          </a:prstGeom>
        </p:spPr>
        <p:txBody>
          <a:bodyPr wrap="square">
            <a:spAutoFit/>
          </a:bodyPr>
          <a:lstStyle/>
          <a:p>
            <a:endParaRPr lang="ru-RU" sz="1800" dirty="0">
              <a:solidFill>
                <a:schemeClr val="tx1"/>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689624263"/>
              </p:ext>
            </p:extLst>
          </p:nvPr>
        </p:nvGraphicFramePr>
        <p:xfrm>
          <a:off x="667265" y="1667628"/>
          <a:ext cx="7911173" cy="4106127"/>
        </p:xfrm>
        <a:graphic>
          <a:graphicData uri="http://schemas.openxmlformats.org/drawingml/2006/table">
            <a:tbl>
              <a:tblPr firstRow="1" bandRow="1"/>
              <a:tblGrid>
                <a:gridCol w="6483735"/>
                <a:gridCol w="1427438"/>
              </a:tblGrid>
              <a:tr h="668902">
                <a:tc>
                  <a:txBody>
                    <a:bodyPr/>
                    <a:lstStyle/>
                    <a:p>
                      <a:pPr marL="0" marR="0" lvl="0" indent="0" algn="ctr" rtl="0" hangingPunct="0">
                        <a:lnSpc>
                          <a:spcPct val="100000"/>
                        </a:lnSpc>
                        <a:spcBef>
                          <a:spcPts val="0"/>
                        </a:spcBef>
                        <a:spcAft>
                          <a:spcPts val="0"/>
                        </a:spcAft>
                        <a:buNone/>
                        <a:tabLst/>
                        <a:defRPr lang="ro-RO"/>
                      </a:pPr>
                      <a:r>
                        <a:rPr lang="ru-RU" sz="1800" b="1" i="0" u="none" strike="noStrike" kern="1200" dirty="0" smtClean="0">
                          <a:ln>
                            <a:noFill/>
                          </a:ln>
                          <a:latin typeface="Calibri" pitchFamily="34"/>
                          <a:ea typeface="Times New Roman CE" pitchFamily="18"/>
                          <a:cs typeface="Times New Roman CE" pitchFamily="18"/>
                        </a:rPr>
                        <a:t>Источник финансирования</a:t>
                      </a:r>
                      <a:endParaRPr lang="ro-RO" sz="1800" b="1" i="0" u="none" strike="noStrike" kern="1200" dirty="0">
                        <a:ln>
                          <a:noFill/>
                        </a:ln>
                        <a:latin typeface="Calibri" pitchFamily="34"/>
                        <a:ea typeface="Times New Roman CE" pitchFamily="18"/>
                        <a:cs typeface="Times New Roman CE" pitchFamily="18"/>
                      </a:endParaRPr>
                    </a:p>
                  </a:txBody>
                  <a:tcPr/>
                </a:tc>
                <a:tc>
                  <a:txBody>
                    <a:bodyPr/>
                    <a:lstStyle/>
                    <a:p>
                      <a:pPr marL="0" marR="0" lvl="0" indent="0" algn="ctr" rtl="0" hangingPunct="0">
                        <a:lnSpc>
                          <a:spcPct val="100000"/>
                        </a:lnSpc>
                        <a:spcBef>
                          <a:spcPts val="0"/>
                        </a:spcBef>
                        <a:spcAft>
                          <a:spcPts val="0"/>
                        </a:spcAft>
                        <a:buNone/>
                        <a:tabLst/>
                        <a:defRPr lang="ro-RO"/>
                      </a:pPr>
                      <a:r>
                        <a:rPr lang="ru-RU" sz="1400" b="1" i="0" u="none" strike="noStrike" kern="1200" dirty="0" smtClean="0">
                          <a:ln>
                            <a:noFill/>
                          </a:ln>
                          <a:latin typeface="Calibri" pitchFamily="34"/>
                          <a:ea typeface="Microsoft YaHei" pitchFamily="2"/>
                          <a:cs typeface="Mangal" pitchFamily="2"/>
                        </a:rPr>
                        <a:t>Стоимость, млн евро</a:t>
                      </a:r>
                      <a:endParaRPr lang="ro-RO" sz="1400" b="1" i="0" u="none" strike="noStrike" kern="1200" dirty="0">
                        <a:ln>
                          <a:noFill/>
                        </a:ln>
                        <a:latin typeface="Calibri" pitchFamily="34"/>
                        <a:ea typeface="Microsoft YaHei" pitchFamily="2"/>
                        <a:cs typeface="Mangal" pitchFamily="2"/>
                      </a:endParaRPr>
                    </a:p>
                  </a:txBody>
                  <a:tcPr/>
                </a:tc>
              </a:tr>
              <a:tr h="569925">
                <a:tc>
                  <a:txBody>
                    <a:bodyPr/>
                    <a:lstStyle/>
                    <a:p>
                      <a:pPr marL="0" marR="0" lvl="0" indent="0" rtl="0" hangingPunct="0">
                        <a:lnSpc>
                          <a:spcPct val="100000"/>
                        </a:lnSpc>
                        <a:spcBef>
                          <a:spcPts val="0"/>
                        </a:spcBef>
                        <a:spcAft>
                          <a:spcPts val="0"/>
                        </a:spcAft>
                        <a:buNone/>
                        <a:tabLst/>
                        <a:defRPr lang="ro-RO"/>
                      </a:pPr>
                      <a:r>
                        <a:rPr lang="ru-RU" sz="1600" b="1" i="0" u="none" strike="noStrike" kern="1200" dirty="0" smtClean="0">
                          <a:ln>
                            <a:noFill/>
                          </a:ln>
                          <a:latin typeface="Calibri" pitchFamily="34"/>
                          <a:ea typeface="Times New Roman CE" pitchFamily="18"/>
                          <a:cs typeface="Times New Roman CE" pitchFamily="18"/>
                        </a:rPr>
                        <a:t>Кредит ЕБРР</a:t>
                      </a:r>
                      <a:endParaRPr lang="ro-RO" sz="1600" b="1" i="0" u="none" strike="noStrike" kern="1200" dirty="0">
                        <a:ln>
                          <a:noFill/>
                        </a:ln>
                        <a:latin typeface="Calibri" pitchFamily="34"/>
                        <a:ea typeface="Times New Roman CE" pitchFamily="18"/>
                        <a:cs typeface="Times New Roman CE" pitchFamily="18"/>
                      </a:endParaRP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a:ln>
                            <a:noFill/>
                          </a:ln>
                          <a:latin typeface="Calibri" pitchFamily="34"/>
                          <a:ea typeface="Microsoft YaHei" pitchFamily="2"/>
                          <a:cs typeface="Mangal" pitchFamily="2"/>
                        </a:rPr>
                        <a:t>24,0</a:t>
                      </a:r>
                    </a:p>
                  </a:txBody>
                  <a:tcPr/>
                </a:tc>
              </a:tr>
              <a:tr h="569925">
                <a:tc>
                  <a:txBody>
                    <a:bodyPr/>
                    <a:lstStyle/>
                    <a:p>
                      <a:pPr marL="0" marR="0" lvl="0" indent="0" rtl="0" hangingPunct="0">
                        <a:lnSpc>
                          <a:spcPct val="100000"/>
                        </a:lnSpc>
                        <a:spcBef>
                          <a:spcPts val="0"/>
                        </a:spcBef>
                        <a:spcAft>
                          <a:spcPts val="0"/>
                        </a:spcAft>
                        <a:buNone/>
                        <a:tabLst/>
                        <a:defRPr lang="ro-RO"/>
                      </a:pPr>
                      <a:r>
                        <a:rPr lang="ru-RU" sz="1600" b="1" i="0" u="none" strike="noStrike" kern="1200" dirty="0" smtClean="0">
                          <a:ln>
                            <a:noFill/>
                          </a:ln>
                          <a:latin typeface="Calibri" pitchFamily="34"/>
                          <a:ea typeface="Times New Roman CE" pitchFamily="18"/>
                          <a:cs typeface="Times New Roman CE" pitchFamily="18"/>
                        </a:rPr>
                        <a:t>Кредит ЕИБ</a:t>
                      </a:r>
                      <a:endParaRPr lang="ro-RO" sz="1600" b="1" i="0" u="none" strike="noStrike" kern="1200" dirty="0">
                        <a:ln>
                          <a:noFill/>
                        </a:ln>
                        <a:latin typeface="Calibri" pitchFamily="34"/>
                        <a:ea typeface="Times New Roman CE" pitchFamily="18"/>
                        <a:cs typeface="Times New Roman CE" pitchFamily="18"/>
                      </a:endParaRP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a:ln>
                            <a:noFill/>
                          </a:ln>
                          <a:latin typeface="Calibri" pitchFamily="34"/>
                          <a:ea typeface="Microsoft YaHei" pitchFamily="2"/>
                          <a:cs typeface="Mangal" pitchFamily="2"/>
                        </a:rPr>
                        <a:t>24,0</a:t>
                      </a:r>
                    </a:p>
                  </a:txBody>
                  <a:tcPr/>
                </a:tc>
              </a:tr>
              <a:tr h="569925">
                <a:tc>
                  <a:txBody>
                    <a:bodyPr/>
                    <a:lstStyle/>
                    <a:p>
                      <a:pPr marL="0" marR="0" lvl="0" indent="0" rtl="0" hangingPunct="0">
                        <a:lnSpc>
                          <a:spcPct val="100000"/>
                        </a:lnSpc>
                        <a:spcBef>
                          <a:spcPts val="0"/>
                        </a:spcBef>
                        <a:spcAft>
                          <a:spcPts val="0"/>
                        </a:spcAft>
                        <a:buNone/>
                        <a:tabLst/>
                        <a:defRPr lang="ro-RO"/>
                      </a:pPr>
                      <a:r>
                        <a:rPr lang="ru-RU" sz="1600" b="1" i="0" u="none" strike="noStrike" kern="1200" dirty="0" smtClean="0">
                          <a:ln>
                            <a:noFill/>
                          </a:ln>
                          <a:latin typeface="Calibri" pitchFamily="34"/>
                          <a:ea typeface="Microsoft YaHei" pitchFamily="2"/>
                          <a:cs typeface="Mangal" pitchFamily="2"/>
                        </a:rPr>
                        <a:t>Грант Европейского соседского инвестиционного фонда на работы</a:t>
                      </a:r>
                      <a:endParaRPr lang="ro-RO" sz="1600" b="1" i="0" u="none" strike="noStrike" kern="1200" dirty="0">
                        <a:ln>
                          <a:noFill/>
                        </a:ln>
                        <a:latin typeface="Calibri" pitchFamily="34"/>
                        <a:ea typeface="Times New Roman CE" pitchFamily="18"/>
                        <a:cs typeface="Times New Roman CE" pitchFamily="18"/>
                      </a:endParaRP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a:ln>
                            <a:noFill/>
                          </a:ln>
                          <a:latin typeface="Calibri" pitchFamily="34"/>
                          <a:ea typeface="Microsoft YaHei" pitchFamily="2"/>
                          <a:cs typeface="Mangal" pitchFamily="2"/>
                        </a:rPr>
                        <a:t>11,0</a:t>
                      </a:r>
                    </a:p>
                  </a:txBody>
                  <a:tcPr/>
                </a:tc>
              </a:tr>
              <a:tr h="578586">
                <a:tc>
                  <a:txBody>
                    <a:bodyPr/>
                    <a:lstStyle/>
                    <a:p>
                      <a:pPr marL="0" marR="0" lvl="0" indent="0" rtl="0" hangingPunct="0">
                        <a:lnSpc>
                          <a:spcPct val="100000"/>
                        </a:lnSpc>
                        <a:spcBef>
                          <a:spcPts val="0"/>
                        </a:spcBef>
                        <a:spcAft>
                          <a:spcPts val="0"/>
                        </a:spcAft>
                        <a:buNone/>
                        <a:tabLst/>
                        <a:defRPr lang="ro-RO"/>
                      </a:pPr>
                      <a:r>
                        <a:rPr lang="ru-RU" sz="1600" b="1" i="0" u="none" strike="noStrike" kern="1200" dirty="0" smtClean="0">
                          <a:ln>
                            <a:noFill/>
                          </a:ln>
                          <a:latin typeface="Calibri" pitchFamily="34"/>
                          <a:ea typeface="Microsoft YaHei" pitchFamily="2"/>
                          <a:cs typeface="Mangal" pitchFamily="2"/>
                        </a:rPr>
                        <a:t>Грант Европейского инвестиционного фонда соседства для сотрудничества и технической помощи</a:t>
                      </a:r>
                      <a:endParaRPr lang="ro-RO" sz="1600" b="1" i="0" u="none" strike="noStrike" kern="1200" dirty="0">
                        <a:ln>
                          <a:noFill/>
                        </a:ln>
                        <a:latin typeface="Calibri" pitchFamily="34"/>
                        <a:ea typeface="Times New Roman CE" pitchFamily="18"/>
                        <a:cs typeface="Times New Roman CE" pitchFamily="18"/>
                      </a:endParaRP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2,4</a:t>
                      </a:r>
                    </a:p>
                  </a:txBody>
                  <a:tcPr/>
                </a:tc>
              </a:tr>
              <a:tr h="569925">
                <a:tc>
                  <a:txBody>
                    <a:bodyPr/>
                    <a:lstStyle/>
                    <a:p>
                      <a:pPr marL="0" marR="0" lvl="0" indent="0" rtl="0" hangingPunct="0">
                        <a:lnSpc>
                          <a:spcPct val="100000"/>
                        </a:lnSpc>
                        <a:spcBef>
                          <a:spcPts val="0"/>
                        </a:spcBef>
                        <a:spcAft>
                          <a:spcPts val="0"/>
                        </a:spcAft>
                        <a:buNone/>
                        <a:tabLst/>
                        <a:defRPr lang="ro-RO"/>
                      </a:pPr>
                      <a:r>
                        <a:rPr lang="ru-RU" sz="1600" b="1" i="0" u="none" strike="noStrike" kern="1200" dirty="0" smtClean="0">
                          <a:ln>
                            <a:noFill/>
                          </a:ln>
                          <a:latin typeface="Calibri" pitchFamily="34"/>
                          <a:ea typeface="Microsoft YaHei" pitchFamily="2"/>
                          <a:cs typeface="Mangal" pitchFamily="2"/>
                        </a:rPr>
                        <a:t>Грант на сотрудничество и техническую помощь, предоставленный другими донорами</a:t>
                      </a:r>
                      <a:endParaRPr lang="ro-RO" sz="1600" b="1" i="0" u="none" strike="noStrike" kern="1200" dirty="0">
                        <a:ln>
                          <a:noFill/>
                        </a:ln>
                        <a:latin typeface="Calibri" pitchFamily="34"/>
                        <a:ea typeface="Times New Roman CE" pitchFamily="18"/>
                        <a:cs typeface="Times New Roman CE" pitchFamily="18"/>
                      </a:endParaRPr>
                    </a:p>
                  </a:txBody>
                  <a:tcPr/>
                </a:tc>
                <a:tc>
                  <a:txBody>
                    <a:bodyPr/>
                    <a:lstStyle/>
                    <a:p>
                      <a:pPr marL="0" marR="0" lvl="0" indent="0" algn="ctr" rtl="0" hangingPunct="0">
                        <a:lnSpc>
                          <a:spcPct val="100000"/>
                        </a:lnSpc>
                        <a:spcBef>
                          <a:spcPts val="0"/>
                        </a:spcBef>
                        <a:spcAft>
                          <a:spcPts val="0"/>
                        </a:spcAft>
                        <a:buNone/>
                        <a:tabLst/>
                        <a:defRPr lang="ro-RO"/>
                      </a:pPr>
                      <a:r>
                        <a:rPr lang="ro-RO" sz="1600" b="1" i="0" u="none" strike="noStrike" kern="1200" dirty="0">
                          <a:ln>
                            <a:noFill/>
                          </a:ln>
                          <a:latin typeface="Calibri" pitchFamily="34"/>
                          <a:ea typeface="Microsoft YaHei" pitchFamily="2"/>
                          <a:cs typeface="Mangal" pitchFamily="2"/>
                        </a:rPr>
                        <a:t>0,4</a:t>
                      </a:r>
                    </a:p>
                  </a:txBody>
                  <a:tcPr/>
                </a:tc>
              </a:tr>
              <a:tr h="569210">
                <a:tc>
                  <a:txBody>
                    <a:bodyPr/>
                    <a:lstStyle/>
                    <a:p>
                      <a:pPr marL="0" marR="0" lvl="0" indent="0" rtl="0" hangingPunct="0">
                        <a:lnSpc>
                          <a:spcPct val="100000"/>
                        </a:lnSpc>
                        <a:spcBef>
                          <a:spcPts val="0"/>
                        </a:spcBef>
                        <a:spcAft>
                          <a:spcPts val="0"/>
                        </a:spcAft>
                        <a:buNone/>
                        <a:tabLst/>
                      </a:pPr>
                      <a:r>
                        <a:rPr lang="ru-RU" sz="1800" b="1" i="0" u="none" strike="noStrike" kern="1200" dirty="0" smtClean="0">
                          <a:ln>
                            <a:noFill/>
                          </a:ln>
                          <a:latin typeface="Calibri" pitchFamily="34"/>
                          <a:ea typeface="Microsoft YaHei" pitchFamily="2"/>
                          <a:cs typeface="Mangal" pitchFamily="2"/>
                        </a:rPr>
                        <a:t>Итого</a:t>
                      </a:r>
                      <a:endParaRPr lang="ro-RO" sz="1800" b="1" i="0" u="none" strike="noStrike" kern="1200" dirty="0">
                        <a:ln>
                          <a:noFill/>
                        </a:ln>
                        <a:latin typeface="Calibri" pitchFamily="34"/>
                        <a:ea typeface="Microsoft YaHei" pitchFamily="2"/>
                        <a:cs typeface="Mangal" pitchFamily="2"/>
                      </a:endParaRPr>
                    </a:p>
                  </a:txBody>
                  <a:tcPr/>
                </a:tc>
                <a:tc>
                  <a:txBody>
                    <a:bodyPr/>
                    <a:lstStyle/>
                    <a:p>
                      <a:pPr marL="0" marR="0" lvl="0" indent="0" algn="ctr" rtl="0" hangingPunct="0">
                        <a:lnSpc>
                          <a:spcPct val="100000"/>
                        </a:lnSpc>
                        <a:spcBef>
                          <a:spcPts val="0"/>
                        </a:spcBef>
                        <a:spcAft>
                          <a:spcPts val="0"/>
                        </a:spcAft>
                        <a:buNone/>
                        <a:tabLst/>
                        <a:defRPr lang="ro-RO"/>
                      </a:pPr>
                      <a:r>
                        <a:rPr lang="ro-RO" sz="1800" b="1" i="0" u="none" strike="noStrike" kern="1200" dirty="0">
                          <a:ln>
                            <a:noFill/>
                          </a:ln>
                          <a:latin typeface="Calibri" pitchFamily="34"/>
                          <a:ea typeface="Microsoft YaHei" pitchFamily="2"/>
                          <a:cs typeface="Mangal" pitchFamily="2"/>
                        </a:rPr>
                        <a:t>61,8</a:t>
                      </a:r>
                    </a:p>
                  </a:txBody>
                  <a:tcPr/>
                </a:tc>
              </a:tr>
            </a:tbl>
          </a:graphicData>
        </a:graphic>
      </p:graphicFrame>
    </p:spTree>
    <p:extLst>
      <p:ext uri="{BB962C8B-B14F-4D97-AF65-F5344CB8AC3E}">
        <p14:creationId xmlns:p14="http://schemas.microsoft.com/office/powerpoint/2010/main" val="20212280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313595"/>
            <a:ext cx="8839199" cy="5101713"/>
          </a:xfrm>
        </p:spPr>
        <p:txBody>
          <a:bodyPr/>
          <a:lstStyle/>
          <a:p>
            <a:pPr defTabSz="876300">
              <a:spcBef>
                <a:spcPts val="700"/>
              </a:spcBef>
            </a:pPr>
            <a:r>
              <a:rPr lang="ru-RU" sz="2000" b="1" dirty="0">
                <a:solidFill>
                  <a:srgbClr val="00B0F0"/>
                </a:solidFill>
              </a:rPr>
              <a:t>Библиография и полезные контакты:</a:t>
            </a:r>
            <a:br>
              <a:rPr lang="ru-RU" sz="2000" b="1" dirty="0">
                <a:solidFill>
                  <a:srgbClr val="00B0F0"/>
                </a:solidFill>
              </a:rPr>
            </a:br>
            <a:r>
              <a:rPr lang="ru-RU" sz="1600" b="1" dirty="0">
                <a:solidFill>
                  <a:srgbClr val="002060"/>
                </a:solidFill>
              </a:rPr>
              <a:t>1. Закон о публичной услуге водоснабжения и канализации № 303 от 13 декабря 2013 года, опубликованный в </a:t>
            </a:r>
            <a:r>
              <a:rPr lang="ru-RU" sz="1600" b="1" dirty="0" smtClean="0">
                <a:solidFill>
                  <a:srgbClr val="002060"/>
                </a:solidFill>
              </a:rPr>
              <a:t>МО </a:t>
            </a:r>
            <a:r>
              <a:rPr lang="ru-RU" sz="1600" b="1" dirty="0">
                <a:solidFill>
                  <a:srgbClr val="002060"/>
                </a:solidFill>
              </a:rPr>
              <a:t>Республики Молдова № 60-65 от 14.03.2014.</a:t>
            </a:r>
            <a:br>
              <a:rPr lang="ru-RU" sz="1600" b="1" dirty="0">
                <a:solidFill>
                  <a:srgbClr val="002060"/>
                </a:solidFill>
              </a:rPr>
            </a:br>
            <a:r>
              <a:rPr lang="ru-RU" sz="1600" b="1" dirty="0">
                <a:solidFill>
                  <a:srgbClr val="002060"/>
                </a:solidFill>
              </a:rPr>
              <a:t>2. Положение о государственной службе водоснабжения и канализации (Приложение к решению Административного совета НАРЭ) № 271/2015 от 16.12.15</a:t>
            </a:r>
            <a:br>
              <a:rPr lang="ru-RU" sz="1600" b="1" dirty="0">
                <a:solidFill>
                  <a:srgbClr val="002060"/>
                </a:solidFill>
              </a:rPr>
            </a:br>
            <a:r>
              <a:rPr lang="ru-RU" sz="1600" b="1" dirty="0">
                <a:solidFill>
                  <a:srgbClr val="002060"/>
                </a:solidFill>
              </a:rPr>
              <a:t>3. Проект Положения о принципах инвестирования в сектор водоснабжения и канализации. (Приложение к проекту решения Административного совета НАРЭ) 137 от 16.05.19</a:t>
            </a:r>
            <a:br>
              <a:rPr lang="ru-RU" sz="1600" b="1" dirty="0">
                <a:solidFill>
                  <a:srgbClr val="002060"/>
                </a:solidFill>
              </a:rPr>
            </a:br>
            <a:r>
              <a:rPr lang="ru-RU" sz="1600" b="1" dirty="0">
                <a:solidFill>
                  <a:srgbClr val="002060"/>
                </a:solidFill>
              </a:rPr>
              <a:t>4. Закон № 436-XVI от 28 декабря 2006 года о местном публичном управлении. </a:t>
            </a: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5</a:t>
            </a:r>
            <a:r>
              <a:rPr lang="ru-RU" sz="1600" b="1" dirty="0">
                <a:solidFill>
                  <a:srgbClr val="002060"/>
                </a:solidFill>
              </a:rPr>
              <a:t>. Закон № 1402-XV от 24 октября 2002 года о коммунальных услугах.</a:t>
            </a:r>
            <a:br>
              <a:rPr lang="ru-RU" sz="1600" b="1" dirty="0">
                <a:solidFill>
                  <a:srgbClr val="002060"/>
                </a:solidFill>
              </a:rPr>
            </a:br>
            <a:r>
              <a:rPr lang="ru-RU" sz="1600" b="1" dirty="0">
                <a:solidFill>
                  <a:srgbClr val="002060"/>
                </a:solidFill>
              </a:rPr>
              <a:t>6. Закон № 272-XIV от 10 февраля 1999 года о питьевой воде.</a:t>
            </a:r>
            <a:br>
              <a:rPr lang="ru-RU" sz="1600" b="1" dirty="0">
                <a:solidFill>
                  <a:srgbClr val="002060"/>
                </a:solidFill>
              </a:rPr>
            </a:br>
            <a:r>
              <a:rPr lang="ru-RU" sz="1600" b="1" dirty="0">
                <a:solidFill>
                  <a:srgbClr val="002060"/>
                </a:solidFill>
              </a:rPr>
              <a:t>7. </a:t>
            </a:r>
            <a:r>
              <a:rPr lang="ru-RU" sz="1600" b="1" dirty="0" smtClean="0">
                <a:solidFill>
                  <a:srgbClr val="002060"/>
                </a:solidFill>
              </a:rPr>
              <a:t>Закон </a:t>
            </a:r>
            <a:r>
              <a:rPr lang="ru-RU" sz="1600" b="1" dirty="0">
                <a:solidFill>
                  <a:srgbClr val="002060"/>
                </a:solidFill>
              </a:rPr>
              <a:t>о воде №. 272 от 23 декабря 2011 года, разработано в соответствии с положениями европейских директив.</a:t>
            </a:r>
            <a:br>
              <a:rPr lang="ru-RU" sz="1600" b="1" dirty="0">
                <a:solidFill>
                  <a:srgbClr val="002060"/>
                </a:solidFill>
              </a:rPr>
            </a:br>
            <a:r>
              <a:rPr lang="ru-RU" sz="1600" b="1" dirty="0">
                <a:solidFill>
                  <a:srgbClr val="002060"/>
                </a:solidFill>
              </a:rPr>
              <a:t>8. Постановление Правительства № 199 от 20 марта 2014 г. </a:t>
            </a:r>
            <a:r>
              <a:rPr lang="ru-RU" sz="1600" b="1" dirty="0" smtClean="0">
                <a:solidFill>
                  <a:srgbClr val="002060"/>
                </a:solidFill>
              </a:rPr>
              <a:t>«</a:t>
            </a:r>
            <a:r>
              <a:rPr lang="ru-RU" sz="1600" b="1" dirty="0">
                <a:solidFill>
                  <a:srgbClr val="002060"/>
                </a:solidFill>
              </a:rPr>
              <a:t>об утверждении Стратегии водоснабжения и </a:t>
            </a:r>
            <a:r>
              <a:rPr lang="ru-RU" sz="1600" b="1" dirty="0" err="1">
                <a:solidFill>
                  <a:srgbClr val="002060"/>
                </a:solidFill>
              </a:rPr>
              <a:t>санитации</a:t>
            </a:r>
            <a:r>
              <a:rPr lang="ru-RU" sz="1600" b="1" dirty="0">
                <a:solidFill>
                  <a:srgbClr val="002060"/>
                </a:solidFill>
              </a:rPr>
              <a:t> (2014-2028 гг.)».</a:t>
            </a:r>
            <a:br>
              <a:rPr lang="ru-RU" sz="1600" b="1" dirty="0">
                <a:solidFill>
                  <a:srgbClr val="002060"/>
                </a:solidFill>
              </a:rPr>
            </a:br>
            <a:r>
              <a:rPr lang="ru-RU" sz="1600" b="1" dirty="0">
                <a:solidFill>
                  <a:srgbClr val="002060"/>
                </a:solidFill>
              </a:rPr>
              <a:t>9. Положение о показателях качества государственной службы водоснабжения и канализации (Решение НАРЭ № 352/2016 от 27.12.2016 г.)</a:t>
            </a:r>
            <a:br>
              <a:rPr lang="ru-RU" sz="1600" b="1" dirty="0">
                <a:solidFill>
                  <a:srgbClr val="002060"/>
                </a:solidFill>
              </a:rPr>
            </a:br>
            <a:endParaRPr lang="en-US" altLang="en-US" sz="800"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5" name="Прямоугольник 4"/>
          <p:cNvSpPr/>
          <p:nvPr/>
        </p:nvSpPr>
        <p:spPr>
          <a:xfrm>
            <a:off x="401982" y="1147902"/>
            <a:ext cx="8332716" cy="369332"/>
          </a:xfrm>
          <a:prstGeom prst="rect">
            <a:avLst/>
          </a:prstGeom>
        </p:spPr>
        <p:txBody>
          <a:bodyPr wrap="square">
            <a:spAutoFit/>
          </a:bodyPr>
          <a:lstStyle/>
          <a:p>
            <a:endParaRPr lang="ru-RU" sz="1800" dirty="0">
              <a:solidFill>
                <a:schemeClr val="tx1"/>
              </a:solidFill>
            </a:endParaRPr>
          </a:p>
        </p:txBody>
      </p:sp>
    </p:spTree>
    <p:extLst>
      <p:ext uri="{BB962C8B-B14F-4D97-AF65-F5344CB8AC3E}">
        <p14:creationId xmlns:p14="http://schemas.microsoft.com/office/powerpoint/2010/main" val="15899442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u-RU"/>
              <a:t>Михаил Мазурян</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52400" y="1792807"/>
            <a:ext cx="8839199" cy="4416167"/>
          </a:xfrm>
        </p:spPr>
        <p:txBody>
          <a:bodyPr/>
          <a:lstStyle/>
          <a:p>
            <a:r>
              <a:rPr lang="ru-RU" sz="3600" b="1" dirty="0">
                <a:solidFill>
                  <a:srgbClr val="002060"/>
                </a:solidFill>
              </a:rPr>
              <a:t>Планировани</a:t>
            </a:r>
            <a:r>
              <a:rPr lang="en-US" sz="3600" b="1" dirty="0">
                <a:solidFill>
                  <a:srgbClr val="002060"/>
                </a:solidFill>
              </a:rPr>
              <a:t>e </a:t>
            </a:r>
            <a:r>
              <a:rPr lang="ru-RU" sz="3600" b="1" dirty="0">
                <a:solidFill>
                  <a:srgbClr val="002060"/>
                </a:solidFill>
              </a:rPr>
              <a:t>инвестиций</a:t>
            </a:r>
            <a:r>
              <a:rPr lang="ro-RO" sz="3600" b="1" dirty="0">
                <a:solidFill>
                  <a:srgbClr val="002060"/>
                </a:solidFill>
              </a:rPr>
              <a:t>.</a:t>
            </a:r>
            <a:r>
              <a:rPr lang="ro-RO" sz="3600" b="1" dirty="0" smtClean="0">
                <a:solidFill>
                  <a:srgbClr val="002060"/>
                </a:solidFill>
              </a:rPr>
              <a:t/>
            </a:r>
            <a:br>
              <a:rPr lang="ro-RO" sz="3600" b="1" dirty="0" smtClean="0">
                <a:solidFill>
                  <a:srgbClr val="002060"/>
                </a:solidFill>
              </a:rPr>
            </a:br>
            <a:r>
              <a:rPr lang="ru-RU" dirty="0" smtClean="0">
                <a:solidFill>
                  <a:srgbClr val="00B0F0"/>
                </a:solidFill>
              </a:rPr>
              <a:t>Годовой </a:t>
            </a:r>
            <a:r>
              <a:rPr lang="ru-RU" dirty="0">
                <a:solidFill>
                  <a:srgbClr val="00B0F0"/>
                </a:solidFill>
              </a:rPr>
              <a:t>инвестиционный </a:t>
            </a:r>
            <a:r>
              <a:rPr lang="ru-RU" dirty="0">
                <a:solidFill>
                  <a:srgbClr val="002060"/>
                </a:solidFill>
              </a:rPr>
              <a:t>план разрабатывается обладателем лицензии </a:t>
            </a:r>
            <a:r>
              <a:rPr lang="en-US" dirty="0" smtClean="0">
                <a:solidFill>
                  <a:srgbClr val="002060"/>
                </a:solidFill>
              </a:rPr>
              <a:t>(</a:t>
            </a:r>
            <a:r>
              <a:rPr lang="ru-RU" dirty="0" smtClean="0">
                <a:solidFill>
                  <a:srgbClr val="002060"/>
                </a:solidFill>
              </a:rPr>
              <a:t>оператором</a:t>
            </a:r>
            <a:r>
              <a:rPr lang="en-US" dirty="0" smtClean="0">
                <a:solidFill>
                  <a:srgbClr val="002060"/>
                </a:solidFill>
              </a:rPr>
              <a:t>)</a:t>
            </a:r>
            <a:r>
              <a:rPr lang="ru-RU" dirty="0">
                <a:solidFill>
                  <a:srgbClr val="002060"/>
                </a:solidFill>
              </a:rPr>
              <a:t> в соответствии с планом </a:t>
            </a:r>
            <a:r>
              <a:rPr lang="ru-RU" dirty="0" smtClean="0">
                <a:solidFill>
                  <a:srgbClr val="002060"/>
                </a:solidFill>
              </a:rPr>
              <a:t>развития, </a:t>
            </a:r>
            <a:r>
              <a:rPr lang="ru-RU" dirty="0">
                <a:solidFill>
                  <a:srgbClr val="002060"/>
                </a:solidFill>
              </a:rPr>
              <a:t>с учетом </a:t>
            </a:r>
            <a:r>
              <a:rPr lang="ru-RU" dirty="0" smtClean="0">
                <a:solidFill>
                  <a:srgbClr val="002060"/>
                </a:solidFill>
              </a:rPr>
              <a:t>обновляемой </a:t>
            </a:r>
            <a:r>
              <a:rPr lang="ru-RU" dirty="0">
                <a:solidFill>
                  <a:srgbClr val="002060"/>
                </a:solidFill>
              </a:rPr>
              <a:t>информации о состоянии и степени износа существующих активов и обязанностей </a:t>
            </a:r>
            <a:r>
              <a:rPr lang="ru-RU" dirty="0" smtClean="0">
                <a:solidFill>
                  <a:srgbClr val="002060"/>
                </a:solidFill>
              </a:rPr>
              <a:t>оператора осуществлять </a:t>
            </a:r>
            <a:r>
              <a:rPr lang="ru-RU" dirty="0">
                <a:solidFill>
                  <a:srgbClr val="002060"/>
                </a:solidFill>
              </a:rPr>
              <a:t>регулируемую деятельность при минимальных затратах и максимальной </a:t>
            </a:r>
            <a:r>
              <a:rPr lang="ru-RU" dirty="0" smtClean="0">
                <a:solidFill>
                  <a:srgbClr val="002060"/>
                </a:solidFill>
              </a:rPr>
              <a:t>эффективности</a:t>
            </a:r>
            <a:r>
              <a:rPr lang="en-US" dirty="0" smtClean="0">
                <a:solidFill>
                  <a:srgbClr val="002060"/>
                </a:solidFill>
              </a:rPr>
              <a:t>, </a:t>
            </a:r>
            <a:r>
              <a:rPr lang="ru-RU" dirty="0">
                <a:solidFill>
                  <a:srgbClr val="002060"/>
                </a:solidFill>
              </a:rPr>
              <a:t>а</a:t>
            </a:r>
            <a:r>
              <a:rPr lang="ru-RU" dirty="0" smtClean="0">
                <a:solidFill>
                  <a:srgbClr val="002060"/>
                </a:solidFill>
              </a:rPr>
              <a:t> также на базе плана развития и функционирования администрацией местной публичной власти и утверждается соответствующим органом.</a:t>
            </a:r>
            <a:r>
              <a:rPr lang="en-US" dirty="0" smtClean="0">
                <a:solidFill>
                  <a:srgbClr val="002060"/>
                </a:solidFill>
              </a:rPr>
              <a:t/>
            </a:r>
            <a:br>
              <a:rPr lang="en-US" dirty="0" smtClean="0">
                <a:solidFill>
                  <a:srgbClr val="002060"/>
                </a:solidFill>
              </a:rPr>
            </a:br>
            <a:r>
              <a:rPr lang="en-GB" dirty="0" smtClean="0">
                <a:solidFill>
                  <a:srgbClr val="002060"/>
                </a:solidFill>
              </a:rPr>
              <a:t/>
            </a:r>
            <a:br>
              <a:rPr lang="en-GB" dirty="0" smtClean="0">
                <a:solidFill>
                  <a:srgbClr val="002060"/>
                </a:solidFill>
              </a:rPr>
            </a:br>
            <a:r>
              <a:rPr lang="ro-RO" b="1" dirty="0">
                <a:solidFill>
                  <a:srgbClr val="002060"/>
                </a:solidFill>
              </a:rPr>
              <a:t/>
            </a:r>
            <a:br>
              <a:rPr lang="ro-RO" b="1" dirty="0">
                <a:solidFill>
                  <a:srgbClr val="002060"/>
                </a:solidFill>
              </a:rPr>
            </a:br>
            <a:endParaRPr lang="ro-RO"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137784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792808"/>
            <a:ext cx="8839199" cy="4468668"/>
          </a:xfrm>
        </p:spPr>
        <p:txBody>
          <a:bodyPr/>
          <a:lstStyle/>
          <a:p>
            <a:r>
              <a:rPr lang="ru-RU" sz="1600" b="1" dirty="0">
                <a:solidFill>
                  <a:schemeClr val="tx1"/>
                </a:solidFill>
              </a:rPr>
              <a:t>Библиография и полезные контакты</a:t>
            </a:r>
            <a:r>
              <a:rPr lang="ru-RU" sz="1600" b="1" dirty="0" smtClean="0">
                <a:solidFill>
                  <a:schemeClr val="tx1"/>
                </a:solidFill>
              </a:rPr>
              <a:t>:</a:t>
            </a:r>
            <a:br>
              <a:rPr lang="ru-RU" sz="1600" b="1" dirty="0" smtClean="0">
                <a:solidFill>
                  <a:schemeClr val="tx1"/>
                </a:solidFill>
              </a:rPr>
            </a:br>
            <a:r>
              <a:rPr lang="ru-RU" sz="1600" b="1" dirty="0" smtClean="0">
                <a:solidFill>
                  <a:srgbClr val="002060"/>
                </a:solidFill>
              </a:rPr>
              <a:t/>
            </a:r>
            <a:br>
              <a:rPr lang="ru-RU" sz="1600" b="1" dirty="0" smtClean="0">
                <a:solidFill>
                  <a:srgbClr val="002060"/>
                </a:solidFill>
              </a:rPr>
            </a:br>
            <a:r>
              <a:rPr lang="en-US" sz="1400" i="1" u="sng" dirty="0">
                <a:hlinkClick r:id="rId2"/>
              </a:rPr>
              <a:t>http://www.md.undp.org</a:t>
            </a:r>
            <a:r>
              <a:rPr lang="ru-RU" sz="1400" i="1" dirty="0"/>
              <a:t/>
            </a:r>
            <a:br>
              <a:rPr lang="ru-RU" sz="1400" i="1" dirty="0"/>
            </a:br>
            <a:r>
              <a:rPr lang="en-US" sz="1400" i="1" u="sng" dirty="0">
                <a:hlinkClick r:id="rId3"/>
              </a:rPr>
              <a:t>http://www.ebrd.com/moldova.html</a:t>
            </a:r>
            <a:r>
              <a:rPr lang="ru-RU" sz="1400" i="1" dirty="0"/>
              <a:t/>
            </a:r>
            <a:br>
              <a:rPr lang="ru-RU" sz="1400" i="1" dirty="0"/>
            </a:br>
            <a:r>
              <a:rPr lang="nl-NL" sz="1400" i="1" u="sng" dirty="0">
                <a:hlinkClick r:id="rId4"/>
              </a:rPr>
              <a:t>http://www.oekb.at/de/Seiten/default.aspx</a:t>
            </a:r>
            <a:r>
              <a:rPr lang="en-US" sz="1400" i="1" dirty="0"/>
              <a:t> </a:t>
            </a:r>
            <a:r>
              <a:rPr lang="ru-RU" sz="1400" i="1" dirty="0"/>
              <a:t/>
            </a:r>
            <a:br>
              <a:rPr lang="ru-RU" sz="1400" i="1" dirty="0"/>
            </a:br>
            <a:r>
              <a:rPr lang="nl-NL" sz="1400" i="1" u="sng" dirty="0">
                <a:hlinkClick r:id="rId5"/>
              </a:rPr>
              <a:t>http://www.mdrc.gov.md</a:t>
            </a:r>
            <a:r>
              <a:rPr lang="ru-RU" sz="1400" i="1" dirty="0"/>
              <a:t/>
            </a:r>
            <a:br>
              <a:rPr lang="ru-RU" sz="1400" i="1" dirty="0"/>
            </a:br>
            <a:r>
              <a:rPr lang="nl-NL" sz="1400" i="1" u="sng" dirty="0">
                <a:hlinkClick r:id="rId6"/>
              </a:rPr>
              <a:t>http://www.mf.gov.md</a:t>
            </a:r>
            <a:r>
              <a:rPr lang="ro-RO" sz="1400" i="1" u="sng" dirty="0"/>
              <a:t/>
            </a:r>
            <a:br>
              <a:rPr lang="ro-RO" sz="1400" i="1" u="sng" dirty="0"/>
            </a:br>
            <a:r>
              <a:rPr lang="en-US" sz="1400" i="1" u="sng" dirty="0">
                <a:hlinkClick r:id="rId7"/>
              </a:rPr>
              <a:t>http://fism.gov.md</a:t>
            </a:r>
            <a:r>
              <a:rPr lang="ru-RU" sz="1400" i="1" dirty="0"/>
              <a:t/>
            </a:r>
            <a:br>
              <a:rPr lang="ru-RU" sz="1400" i="1" dirty="0"/>
            </a:br>
            <a:r>
              <a:rPr lang="en-US" sz="1400" i="1" u="sng" dirty="0">
                <a:hlinkClick r:id="rId3"/>
              </a:rPr>
              <a:t>http://www.ebrd.com/moldova.html</a:t>
            </a:r>
            <a:r>
              <a:rPr lang="en-US" sz="1400" i="1" u="sng" dirty="0"/>
              <a:t/>
            </a:r>
            <a:br>
              <a:rPr lang="en-US" sz="1400" i="1" u="sng" dirty="0"/>
            </a:br>
            <a:r>
              <a:rPr lang="en-US" sz="1400" i="1" u="sng" dirty="0">
                <a:hlinkClick r:id="rId8"/>
              </a:rPr>
              <a:t>http://www.worldbank.org/en/country/moldova</a:t>
            </a:r>
            <a:r>
              <a:rPr lang="en-US" sz="1400" i="1" u="sng" dirty="0"/>
              <a:t/>
            </a:r>
            <a:br>
              <a:rPr lang="en-US" sz="1400" i="1" u="sng" dirty="0"/>
            </a:br>
            <a:r>
              <a:rPr lang="en-US" sz="1400" i="1" u="sng" dirty="0">
                <a:hlinkClick r:id="rId9"/>
              </a:rPr>
              <a:t>https://eeas.europa.eu/delegations/moldova_ro</a:t>
            </a:r>
            <a:r>
              <a:rPr lang="ru-RU" sz="1400" i="1" dirty="0"/>
              <a:t/>
            </a:r>
            <a:br>
              <a:rPr lang="ru-RU" sz="1400" i="1" dirty="0"/>
            </a:br>
            <a:r>
              <a:rPr lang="en-US" sz="1400" i="1" u="sng" dirty="0">
                <a:hlinkClick r:id="rId10"/>
              </a:rPr>
              <a:t>https://eeas.europa.eu/delegations/moldova/16397/general-information-about-grants_ro</a:t>
            </a:r>
            <a:r>
              <a:rPr lang="ru-RU" sz="1400" i="1" dirty="0"/>
              <a:t/>
            </a:r>
            <a:br>
              <a:rPr lang="ru-RU" sz="1400" i="1" dirty="0"/>
            </a:br>
            <a:r>
              <a:rPr lang="en-US" sz="1400" i="1" dirty="0">
                <a:hlinkClick r:id="rId11"/>
              </a:rPr>
              <a:t>https://ec.europa.eu/europeaid/about-funding_en</a:t>
            </a:r>
            <a:r>
              <a:rPr lang="en-US" sz="1400" i="1" dirty="0"/>
              <a:t/>
            </a:r>
            <a:br>
              <a:rPr lang="en-US" sz="1400" i="1" dirty="0"/>
            </a:br>
            <a:r>
              <a:rPr lang="de-DE" sz="1400" i="1" u="sng" dirty="0">
                <a:hlinkClick r:id="rId12"/>
              </a:rPr>
              <a:t>http://www.entwicklung.at/en/countries/black-sea-region-south-caucasus/moldova/</a:t>
            </a:r>
            <a:r>
              <a:rPr lang="ru-RU" sz="1400" i="1" dirty="0"/>
              <a:t/>
            </a:r>
            <a:br>
              <a:rPr lang="ru-RU" sz="1400" i="1" dirty="0"/>
            </a:br>
            <a:r>
              <a:rPr lang="de-DE" sz="1400" i="1" u="sng" dirty="0">
                <a:hlinkClick r:id="rId13"/>
              </a:rPr>
              <a:t>http://www.entwicklung.at/fileadmin/user_upload/Dokumente/Publikationen/Landesstrategien/CS_Moldova_2016_2020.pdf</a:t>
            </a:r>
            <a:r>
              <a:rPr lang="de-DE" sz="1400" i="1" u="sng" dirty="0"/>
              <a:t/>
            </a:r>
            <a:br>
              <a:rPr lang="de-DE" sz="1400" i="1" u="sng" dirty="0"/>
            </a:br>
            <a:r>
              <a:rPr lang="en-US" sz="1400" i="1" dirty="0">
                <a:hlinkClick r:id="rId14"/>
              </a:rPr>
              <a:t>https://www.eda.admin.ch/countries/moldova/en/home/representations/cooperation-office.html</a:t>
            </a:r>
            <a:r>
              <a:rPr lang="ru-RU" sz="1400" i="1" dirty="0"/>
              <a:t/>
            </a:r>
            <a:br>
              <a:rPr lang="ru-RU" sz="1400" i="1" dirty="0"/>
            </a:br>
            <a:r>
              <a:rPr lang="en-US" sz="1400" i="1" dirty="0">
                <a:hlinkClick r:id="rId15"/>
              </a:rPr>
              <a:t>http://www.eda.admin.ch/eda/fr/home/reps/eur/vukr/ref_visinf/visukr.html</a:t>
            </a:r>
            <a:r>
              <a:rPr lang="en-US" sz="1400" i="1" dirty="0"/>
              <a:t/>
            </a:r>
            <a:br>
              <a:rPr lang="en-US" sz="1400" i="1" dirty="0"/>
            </a:br>
            <a:r>
              <a:rPr lang="en-US" sz="1400" i="1" u="sng" dirty="0">
                <a:hlinkClick r:id="rId16"/>
              </a:rPr>
              <a:t>http://www.apasan.md/</a:t>
            </a:r>
            <a:r>
              <a:rPr lang="ru-RU" sz="1400" i="1" dirty="0"/>
              <a:t/>
            </a:r>
            <a:br>
              <a:rPr lang="ru-RU" sz="1400" i="1" dirty="0"/>
            </a:br>
            <a:r>
              <a:rPr lang="fr-FR" sz="1400" i="1" u="sng" dirty="0">
                <a:hlinkClick r:id="rId17"/>
              </a:rPr>
              <a:t>http://apasan.md/files/img/site/articles/docs</a:t>
            </a:r>
            <a:r>
              <a:rPr lang="en-US" sz="1400" i="1" dirty="0">
                <a:hlinkClick r:id="rId17"/>
              </a:rPr>
              <a:t> 1392104020_Descriere_ApaSan_ROM.pdf</a:t>
            </a:r>
            <a:endParaRPr lang="ro-RO" sz="1400" b="1" dirty="0">
              <a:solidFill>
                <a:srgbClr val="002060"/>
              </a:solidFill>
            </a:endParaRPr>
          </a:p>
        </p:txBody>
      </p:sp>
      <p:pic>
        <p:nvPicPr>
          <p:cNvPr id="8" name="Picture 6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pic>
        <p:nvPicPr>
          <p:cNvPr id="2" name="Рисунок 1"/>
          <p:cNvPicPr>
            <a:picLocks noChangeAspect="1"/>
          </p:cNvPicPr>
          <p:nvPr/>
        </p:nvPicPr>
        <p:blipFill>
          <a:blip r:embed="rId2"/>
          <a:stretch>
            <a:fillRect/>
          </a:stretch>
        </p:blipFill>
        <p:spPr>
          <a:xfrm>
            <a:off x="0" y="2563031"/>
            <a:ext cx="9126503" cy="4017969"/>
          </a:xfrm>
          <a:prstGeom prst="rect">
            <a:avLst/>
          </a:prstGeom>
        </p:spPr>
      </p:pic>
      <p:sp>
        <p:nvSpPr>
          <p:cNvPr id="7" name="Titel 15"/>
          <p:cNvSpPr>
            <a:spLocks noGrp="1"/>
          </p:cNvSpPr>
          <p:nvPr>
            <p:ph type="title"/>
          </p:nvPr>
        </p:nvSpPr>
        <p:spPr>
          <a:xfrm>
            <a:off x="0" y="1532623"/>
            <a:ext cx="8839199" cy="697693"/>
          </a:xfrm>
        </p:spPr>
        <p:txBody>
          <a:bodyPr/>
          <a:lstStyle/>
          <a:p>
            <a:pPr algn="ctr"/>
            <a:r>
              <a:rPr lang="ru-RU" sz="3200" b="1" dirty="0">
                <a:solidFill>
                  <a:srgbClr val="002060"/>
                </a:solidFill>
              </a:rPr>
              <a:t>Спасибо за внимание!</a:t>
            </a:r>
            <a:endParaRPr lang="ro-RO" sz="3200" b="1" dirty="0">
              <a:solidFill>
                <a:srgbClr val="002060"/>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9436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06/07/2019</a:t>
            </a:fld>
            <a:endParaRPr lang="de-DE">
              <a:cs typeface="Arial" charset="0"/>
            </a:endParaRPr>
          </a:p>
        </p:txBody>
      </p:sp>
      <p:sp>
        <p:nvSpPr>
          <p:cNvPr id="16" name="Inhaltsplatzhalter 8"/>
          <p:cNvSpPr txBox="1">
            <a:spLocks/>
          </p:cNvSpPr>
          <p:nvPr/>
        </p:nvSpPr>
        <p:spPr>
          <a:xfrm>
            <a:off x="-27812" y="694347"/>
            <a:ext cx="9130148" cy="1842441"/>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lgn="ctr"/>
            <a:r>
              <a:rPr lang="ru-RU" sz="2800" b="0" dirty="0" smtClean="0">
                <a:solidFill>
                  <a:srgbClr val="0070C0"/>
                </a:solidFill>
              </a:rPr>
              <a:t>Спасибо </a:t>
            </a:r>
            <a:r>
              <a:rPr lang="ru-RU" sz="2800" b="0" dirty="0">
                <a:solidFill>
                  <a:srgbClr val="0070C0"/>
                </a:solidFill>
              </a:rPr>
              <a:t>за </a:t>
            </a:r>
            <a:r>
              <a:rPr lang="ru-RU" sz="2800" b="0" dirty="0" smtClean="0">
                <a:solidFill>
                  <a:srgbClr val="0070C0"/>
                </a:solidFill>
              </a:rPr>
              <a:t>внимание </a:t>
            </a:r>
            <a:r>
              <a:rPr lang="ru-RU" sz="2800" b="0" dirty="0" smtClean="0">
                <a:solidFill>
                  <a:schemeClr val="tx1"/>
                </a:solidFill>
              </a:rPr>
              <a:t>!</a:t>
            </a:r>
            <a:endParaRPr lang="ru-RU" sz="2800" b="0" dirty="0">
              <a:solidFill>
                <a:schemeClr val="tx1"/>
              </a:solidFill>
            </a:endParaRPr>
          </a:p>
          <a:p>
            <a:pPr algn="ctr"/>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535503" y="2730158"/>
            <a:ext cx="5900468" cy="2154436"/>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r>
              <a:rPr lang="ro-RO" sz="1400" b="0" u="sng" dirty="0" smtClean="0">
                <a:solidFill>
                  <a:srgbClr val="7030A0"/>
                </a:solidFill>
                <a:latin typeface="+mn-lt"/>
              </a:rPr>
              <a:t>www.amac.md</a:t>
            </a:r>
            <a:r>
              <a:rPr lang="ro-RO" sz="1400" b="0" dirty="0" smtClean="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a:t>
            </a:r>
            <a:r>
              <a:rPr lang="ro-RO" sz="1400" b="0" dirty="0" smtClean="0">
                <a:solidFill>
                  <a:schemeClr val="bg2">
                    <a:lumMod val="25000"/>
                  </a:schemeClr>
                </a:solidFill>
                <a:latin typeface="+mn-lt"/>
              </a:rPr>
              <a:t>28-84-33</a:t>
            </a:r>
            <a:endParaRPr lang="ru-RU" sz="1400" b="0" dirty="0" smtClean="0">
              <a:solidFill>
                <a:schemeClr val="bg2">
                  <a:lumMod val="25000"/>
                </a:schemeClr>
              </a:solidFill>
              <a:latin typeface="+mn-lt"/>
            </a:endParaRPr>
          </a:p>
          <a:p>
            <a:pPr algn="ctr"/>
            <a:endParaRPr lang="ru-RU" sz="1400" b="0" dirty="0">
              <a:solidFill>
                <a:schemeClr val="bg2">
                  <a:lumMod val="25000"/>
                </a:schemeClr>
              </a:solidFill>
              <a:latin typeface="+mn-lt"/>
            </a:endParaRPr>
          </a:p>
          <a:p>
            <a:pPr algn="ctr"/>
            <a:r>
              <a:rPr lang="ro-RO" sz="1400" b="0" dirty="0" smtClean="0">
                <a:solidFill>
                  <a:schemeClr val="bg2">
                    <a:lumMod val="25000"/>
                  </a:schemeClr>
                </a:solidFill>
                <a:latin typeface="+mn-lt"/>
                <a:hlinkClick r:id="rId13"/>
              </a:rPr>
              <a:t>m</a:t>
            </a:r>
            <a:r>
              <a:rPr lang="en-US" sz="1400" b="0" dirty="0" smtClean="0">
                <a:solidFill>
                  <a:schemeClr val="bg2">
                    <a:lumMod val="25000"/>
                  </a:schemeClr>
                </a:solidFill>
                <a:latin typeface="+mn-lt"/>
                <a:hlinkClick r:id="rId13"/>
              </a:rPr>
              <a:t>_mazurean@yahoo.com</a:t>
            </a:r>
            <a:endParaRPr lang="en-US" sz="1400" b="0" dirty="0" smtClean="0">
              <a:solidFill>
                <a:schemeClr val="bg2">
                  <a:lumMod val="25000"/>
                </a:schemeClr>
              </a:solidFill>
              <a:latin typeface="+mn-lt"/>
            </a:endParaRPr>
          </a:p>
          <a:p>
            <a:pPr algn="ctr"/>
            <a:r>
              <a:rPr lang="en-US" sz="1400" b="0" dirty="0" err="1" smtClean="0">
                <a:solidFill>
                  <a:schemeClr val="bg2">
                    <a:lumMod val="25000"/>
                  </a:schemeClr>
                </a:solidFill>
                <a:latin typeface="+mn-lt"/>
              </a:rPr>
              <a:t>telefon</a:t>
            </a:r>
            <a:r>
              <a:rPr lang="ro-RO" sz="1400" b="0" dirty="0" smtClean="0">
                <a:solidFill>
                  <a:schemeClr val="bg2">
                    <a:lumMod val="25000"/>
                  </a:schemeClr>
                </a:solidFill>
                <a:latin typeface="+mn-lt"/>
              </a:rPr>
              <a:t>; 022 24-26-16</a:t>
            </a:r>
            <a:endParaRPr lang="ro-RO" sz="1400" b="0" dirty="0">
              <a:solidFill>
                <a:schemeClr val="bg2">
                  <a:lumMod val="25000"/>
                </a:schemeClr>
              </a:solidFill>
              <a:latin typeface="+mn-lt"/>
            </a:endParaRP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52400" y="1903472"/>
            <a:ext cx="8839199" cy="4416167"/>
          </a:xfrm>
        </p:spPr>
        <p:txBody>
          <a:bodyPr/>
          <a:lstStyle/>
          <a:p>
            <a:r>
              <a:rPr lang="ru-RU" sz="3600" b="1" dirty="0">
                <a:solidFill>
                  <a:srgbClr val="002060"/>
                </a:solidFill>
              </a:rPr>
              <a:t>Планировани</a:t>
            </a:r>
            <a:r>
              <a:rPr lang="en-US" sz="3600" b="1" dirty="0">
                <a:solidFill>
                  <a:srgbClr val="002060"/>
                </a:solidFill>
              </a:rPr>
              <a:t>e </a:t>
            </a:r>
            <a:r>
              <a:rPr lang="ru-RU" sz="3600" b="1" dirty="0">
                <a:solidFill>
                  <a:srgbClr val="002060"/>
                </a:solidFill>
              </a:rPr>
              <a:t>инвестиций</a:t>
            </a:r>
            <a:r>
              <a:rPr lang="ro-RO" sz="3600" b="1" dirty="0">
                <a:solidFill>
                  <a:srgbClr val="002060"/>
                </a:solidFill>
              </a:rPr>
              <a:t>.</a:t>
            </a:r>
            <a:r>
              <a:rPr lang="ro-RO" sz="3600" b="1" dirty="0" smtClean="0">
                <a:solidFill>
                  <a:srgbClr val="002060"/>
                </a:solidFill>
              </a:rPr>
              <a:t/>
            </a:r>
            <a:br>
              <a:rPr lang="ro-RO" sz="3600" b="1" dirty="0" smtClean="0">
                <a:solidFill>
                  <a:srgbClr val="002060"/>
                </a:solidFill>
              </a:rPr>
            </a:br>
            <a:r>
              <a:rPr lang="ru-RU" sz="2800" b="1" dirty="0">
                <a:solidFill>
                  <a:srgbClr val="0070C0"/>
                </a:solidFill>
              </a:rPr>
              <a:t>П</a:t>
            </a:r>
            <a:r>
              <a:rPr lang="ru-RU" sz="2800" dirty="0" smtClean="0">
                <a:solidFill>
                  <a:srgbClr val="0070C0"/>
                </a:solidFill>
              </a:rPr>
              <a:t>ланы </a:t>
            </a:r>
            <a:r>
              <a:rPr lang="ru-RU" sz="2800" dirty="0">
                <a:solidFill>
                  <a:srgbClr val="0070C0"/>
                </a:solidFill>
              </a:rPr>
              <a:t>развития и функционирования </a:t>
            </a:r>
            <a:r>
              <a:rPr lang="ru-RU" sz="2800" dirty="0">
                <a:solidFill>
                  <a:srgbClr val="002060"/>
                </a:solidFill>
              </a:rPr>
              <a:t>публичной услуги водоснабжения и канализации в соответствии с общими планами градостроительства, программами социально-экономического развития административно-территориальной единицы, а также в соответствии с международными обязательствами в области охраны окружающей среды;</a:t>
            </a:r>
            <a:r>
              <a:rPr lang="ro-RO" sz="2800" b="1" dirty="0">
                <a:solidFill>
                  <a:srgbClr val="002060"/>
                </a:solidFill>
              </a:rPr>
              <a:t/>
            </a:r>
            <a:br>
              <a:rPr lang="ro-RO" sz="2800" b="1" dirty="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42240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en-US" sz="3600" b="1" dirty="0" smtClean="0">
                <a:solidFill>
                  <a:srgbClr val="002060"/>
                </a:solidFill>
              </a:rPr>
              <a:t>          </a:t>
            </a:r>
            <a:r>
              <a:rPr lang="ru-RU" sz="3600" b="1" dirty="0" smtClean="0">
                <a:solidFill>
                  <a:srgbClr val="0070C0"/>
                </a:solidFill>
              </a:rPr>
              <a:t>Планировани</a:t>
            </a:r>
            <a:r>
              <a:rPr lang="en-US" sz="3600" b="1" dirty="0">
                <a:solidFill>
                  <a:srgbClr val="0070C0"/>
                </a:solidFill>
              </a:rPr>
              <a:t>e </a:t>
            </a:r>
            <a:r>
              <a:rPr lang="ru-RU" sz="3600" b="1" dirty="0">
                <a:solidFill>
                  <a:srgbClr val="0070C0"/>
                </a:solidFill>
              </a:rPr>
              <a:t>инвестиций</a:t>
            </a:r>
            <a:r>
              <a:rPr lang="ro-RO" sz="3600" b="1" dirty="0" smtClean="0">
                <a:solidFill>
                  <a:srgbClr val="0070C0"/>
                </a:solidFill>
              </a:rPr>
              <a:t>.</a:t>
            </a:r>
            <a:r>
              <a:rPr lang="en-US" sz="3600" b="1" dirty="0">
                <a:solidFill>
                  <a:srgbClr val="0070C0"/>
                </a:solidFill>
              </a:rPr>
              <a:t/>
            </a:r>
            <a:br>
              <a:rPr lang="en-US" sz="3600" b="1" dirty="0">
                <a:solidFill>
                  <a:srgbClr val="0070C0"/>
                </a:solidFill>
              </a:rPr>
            </a:br>
            <a:r>
              <a:rPr lang="ru-RU" sz="3200" dirty="0" smtClean="0">
                <a:solidFill>
                  <a:srgbClr val="002060"/>
                </a:solidFill>
              </a:rPr>
              <a:t>Годовой </a:t>
            </a:r>
            <a:r>
              <a:rPr lang="ru-RU" sz="3200" dirty="0">
                <a:solidFill>
                  <a:srgbClr val="002060"/>
                </a:solidFill>
              </a:rPr>
              <a:t>инвестиционный план </a:t>
            </a:r>
            <a:r>
              <a:rPr lang="ru-RU" sz="3200" dirty="0" smtClean="0">
                <a:solidFill>
                  <a:srgbClr val="002060"/>
                </a:solidFill>
              </a:rPr>
              <a:t>будет</a:t>
            </a:r>
            <a:r>
              <a:rPr lang="en-US" sz="3200" dirty="0" smtClean="0">
                <a:solidFill>
                  <a:srgbClr val="002060"/>
                </a:solidFill>
              </a:rPr>
              <a:t> </a:t>
            </a:r>
            <a:r>
              <a:rPr lang="ru-RU" sz="3200" dirty="0" smtClean="0">
                <a:solidFill>
                  <a:srgbClr val="002060"/>
                </a:solidFill>
              </a:rPr>
              <a:t>включать </a:t>
            </a:r>
            <a:r>
              <a:rPr lang="ru-RU" sz="3200" dirty="0">
                <a:solidFill>
                  <a:srgbClr val="002060"/>
                </a:solidFill>
              </a:rPr>
              <a:t>в себя только инвестиции, установленные обязательным законом, необходимые или эффективные</a:t>
            </a:r>
            <a:r>
              <a:rPr lang="ru-RU" sz="3200" dirty="0" smtClean="0">
                <a:solidFill>
                  <a:srgbClr val="002060"/>
                </a:solidFill>
              </a:rPr>
              <a:t>. </a:t>
            </a:r>
            <a:r>
              <a:rPr lang="en-US" sz="3200" dirty="0" smtClean="0">
                <a:solidFill>
                  <a:srgbClr val="002060"/>
                </a:solidFill>
              </a:rPr>
              <a:t/>
            </a:r>
            <a:br>
              <a:rPr lang="en-US" sz="3200" dirty="0" smtClean="0">
                <a:solidFill>
                  <a:srgbClr val="002060"/>
                </a:solidFill>
              </a:rPr>
            </a:br>
            <a:r>
              <a:rPr lang="ru-RU" sz="3200" dirty="0" smtClean="0">
                <a:solidFill>
                  <a:srgbClr val="002060"/>
                </a:solidFill>
              </a:rPr>
              <a:t>До </a:t>
            </a:r>
            <a:r>
              <a:rPr lang="ru-RU" sz="3200" dirty="0">
                <a:solidFill>
                  <a:srgbClr val="002060"/>
                </a:solidFill>
              </a:rPr>
              <a:t>включения проекта в </a:t>
            </a:r>
            <a:r>
              <a:rPr lang="ru-RU" sz="3200" dirty="0" smtClean="0">
                <a:solidFill>
                  <a:srgbClr val="002060"/>
                </a:solidFill>
              </a:rPr>
              <a:t>годовой</a:t>
            </a:r>
            <a:r>
              <a:rPr lang="en-US" sz="3200" dirty="0">
                <a:solidFill>
                  <a:srgbClr val="002060"/>
                </a:solidFill>
              </a:rPr>
              <a:t> </a:t>
            </a:r>
            <a:r>
              <a:rPr lang="ru-RU" sz="3200" dirty="0" smtClean="0">
                <a:solidFill>
                  <a:srgbClr val="002060"/>
                </a:solidFill>
              </a:rPr>
              <a:t>инвестиционный</a:t>
            </a:r>
            <a:r>
              <a:rPr lang="en-US" sz="3200" dirty="0">
                <a:solidFill>
                  <a:srgbClr val="002060"/>
                </a:solidFill>
              </a:rPr>
              <a:t> </a:t>
            </a:r>
            <a:r>
              <a:rPr lang="ru-RU" sz="3200" dirty="0" smtClean="0">
                <a:solidFill>
                  <a:srgbClr val="002060"/>
                </a:solidFill>
              </a:rPr>
              <a:t>план </a:t>
            </a:r>
            <a:r>
              <a:rPr lang="ru-RU" sz="3200" dirty="0">
                <a:solidFill>
                  <a:srgbClr val="002060"/>
                </a:solidFill>
              </a:rPr>
              <a:t>обладатель лицензии обязан произвести его оценку по </a:t>
            </a:r>
            <a:r>
              <a:rPr lang="ru-RU" sz="3200" dirty="0" smtClean="0">
                <a:solidFill>
                  <a:srgbClr val="002060"/>
                </a:solidFill>
              </a:rPr>
              <a:t>критериям</a:t>
            </a:r>
            <a:r>
              <a:rPr lang="en-GB" sz="3200" dirty="0" smtClean="0">
                <a:solidFill>
                  <a:srgbClr val="002060"/>
                </a:solidFill>
              </a:rPr>
              <a:t>. </a:t>
            </a:r>
            <a:endParaRPr lang="ro-RO"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03139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625784"/>
            <a:ext cx="8839199" cy="4635691"/>
          </a:xfrm>
        </p:spPr>
        <p:txBody>
          <a:bodyPr/>
          <a:lstStyle/>
          <a:p>
            <a:r>
              <a:rPr lang="ru-RU" sz="3200" b="1" dirty="0">
                <a:solidFill>
                  <a:srgbClr val="0070C0"/>
                </a:solidFill>
              </a:rPr>
              <a:t>КЛАССИФИКАЦИЯ ИНВЕСТИЦИЙ</a:t>
            </a:r>
            <a:r>
              <a:rPr lang="ro-RO" sz="3200" b="1" dirty="0" smtClean="0">
                <a:solidFill>
                  <a:srgbClr val="0070C0"/>
                </a:solidFill>
              </a:rPr>
              <a:t/>
            </a:r>
            <a:br>
              <a:rPr lang="ro-RO" sz="3200" b="1" dirty="0" smtClean="0">
                <a:solidFill>
                  <a:srgbClr val="0070C0"/>
                </a:solidFill>
              </a:rPr>
            </a:br>
            <a:r>
              <a:rPr lang="en-US" sz="3200" b="1" dirty="0" smtClean="0">
                <a:solidFill>
                  <a:srgbClr val="0070C0"/>
                </a:solidFill>
              </a:rPr>
              <a:t>  </a:t>
            </a:r>
            <a:r>
              <a:rPr lang="ru-RU" sz="2800" dirty="0"/>
              <a:t> </a:t>
            </a:r>
            <a:r>
              <a:rPr lang="ru-RU" sz="2800" i="1" dirty="0">
                <a:solidFill>
                  <a:srgbClr val="FF0000"/>
                </a:solidFill>
              </a:rPr>
              <a:t>Категория A:</a:t>
            </a:r>
            <a:r>
              <a:rPr lang="ru-RU" sz="2800" dirty="0">
                <a:solidFill>
                  <a:srgbClr val="FF0000"/>
                </a:solidFill>
              </a:rPr>
              <a:t> </a:t>
            </a:r>
            <a:r>
              <a:rPr lang="ru-RU" sz="2800" dirty="0">
                <a:solidFill>
                  <a:srgbClr val="002060"/>
                </a:solidFill>
              </a:rPr>
              <a:t>Инвестиции в строительство новых сетей и новых </a:t>
            </a:r>
            <a:r>
              <a:rPr lang="ru-RU" sz="2800" dirty="0" smtClean="0">
                <a:solidFill>
                  <a:srgbClr val="002060"/>
                </a:solidFill>
              </a:rPr>
              <a:t>установка;</a:t>
            </a:r>
            <a:r>
              <a:rPr lang="ru-RU" sz="2800" dirty="0">
                <a:solidFill>
                  <a:srgbClr val="002060"/>
                </a:solidFill>
              </a:rPr>
              <a:t> </a:t>
            </a:r>
            <a:br>
              <a:rPr lang="ru-RU" sz="2800" dirty="0">
                <a:solidFill>
                  <a:srgbClr val="002060"/>
                </a:solidFill>
              </a:rPr>
            </a:br>
            <a:r>
              <a:rPr lang="ru-RU" sz="2800" dirty="0"/>
              <a:t>    </a:t>
            </a:r>
            <a:r>
              <a:rPr lang="ru-RU" sz="2800" i="1" dirty="0">
                <a:solidFill>
                  <a:srgbClr val="FF0000"/>
                </a:solidFill>
              </a:rPr>
              <a:t>Категория B:</a:t>
            </a:r>
            <a:r>
              <a:rPr lang="ru-RU" sz="2800" i="1" dirty="0"/>
              <a:t> </a:t>
            </a:r>
            <a:r>
              <a:rPr lang="ru-RU" sz="2800" dirty="0">
                <a:solidFill>
                  <a:srgbClr val="002060"/>
                </a:solidFill>
              </a:rPr>
              <a:t>Инвестиции в существующие сети и производственные мощности (реконструкцию, модернизацию и технологическое переоснащение, проведение капитального ремонта </a:t>
            </a:r>
            <a:r>
              <a:rPr lang="ru-RU" sz="2800" dirty="0" smtClean="0">
                <a:solidFill>
                  <a:srgbClr val="002060"/>
                </a:solidFill>
              </a:rPr>
              <a:t>сетей, и </a:t>
            </a:r>
            <a:r>
              <a:rPr lang="ru-RU" sz="2800" dirty="0">
                <a:solidFill>
                  <a:srgbClr val="002060"/>
                </a:solidFill>
              </a:rPr>
              <a:t>установок);</a:t>
            </a:r>
            <a:r>
              <a:rPr lang="ru-RU" sz="2800" dirty="0"/>
              <a:t> </a:t>
            </a:r>
            <a:br>
              <a:rPr lang="ru-RU" sz="2800" dirty="0"/>
            </a:br>
            <a:r>
              <a:rPr lang="ru-RU" sz="2800" dirty="0"/>
              <a:t>   </a:t>
            </a:r>
            <a:r>
              <a:rPr lang="ru-RU" sz="2800" i="1" dirty="0">
                <a:solidFill>
                  <a:srgbClr val="FF0000"/>
                </a:solidFill>
              </a:rPr>
              <a:t> Категория C: </a:t>
            </a:r>
            <a:r>
              <a:rPr lang="ru-RU" sz="2800" dirty="0">
                <a:solidFill>
                  <a:srgbClr val="002060"/>
                </a:solidFill>
              </a:rPr>
              <a:t>Инвестиции в транспортные средства, машины, механизмы, механическое оборудование;</a:t>
            </a:r>
            <a:r>
              <a:rPr lang="en-US" sz="2800" dirty="0" smtClean="0">
                <a:solidFill>
                  <a:srgbClr val="002060"/>
                </a:solidFill>
              </a:rPr>
              <a:t/>
            </a:r>
            <a:br>
              <a:rPr lang="en-US" sz="2800" dirty="0" smtClean="0">
                <a:solidFill>
                  <a:srgbClr val="002060"/>
                </a:solidFill>
              </a:rPr>
            </a:b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6695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862776" y="6581001"/>
            <a:ext cx="3418449" cy="400110"/>
          </a:xfrm>
        </p:spPr>
        <p:txBody>
          <a:bodyPr/>
          <a:lstStyle/>
          <a:p>
            <a:r>
              <a:rPr lang="ru-RU" dirty="0"/>
              <a:t>Михаил </a:t>
            </a:r>
            <a:r>
              <a:rPr lang="ru-RU" dirty="0" err="1"/>
              <a:t>Мазурян</a:t>
            </a:r>
            <a:endParaRPr lang="de-DE" dirty="0"/>
          </a:p>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06/07/2019</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3600" b="1" dirty="0">
                <a:solidFill>
                  <a:srgbClr val="0070C0"/>
                </a:solidFill>
              </a:rPr>
              <a:t>КЛАССИФИКАЦИЯ ИНВЕСТИЦИЙ</a:t>
            </a:r>
            <a:r>
              <a:rPr lang="ro-RO" sz="3600" b="1" dirty="0" smtClean="0">
                <a:solidFill>
                  <a:srgbClr val="0070C0"/>
                </a:solidFill>
              </a:rPr>
              <a:t/>
            </a:r>
            <a:br>
              <a:rPr lang="ro-RO" sz="3600" b="1" dirty="0" smtClean="0">
                <a:solidFill>
                  <a:srgbClr val="0070C0"/>
                </a:solidFill>
              </a:rPr>
            </a:br>
            <a:r>
              <a:rPr lang="en-US" sz="2800" b="1" dirty="0" smtClean="0">
                <a:solidFill>
                  <a:srgbClr val="FF0000"/>
                </a:solidFill>
              </a:rPr>
              <a:t>    </a:t>
            </a:r>
            <a:r>
              <a:rPr lang="ru-RU" sz="2800" i="1" dirty="0" smtClean="0">
                <a:solidFill>
                  <a:srgbClr val="FF0000"/>
                </a:solidFill>
              </a:rPr>
              <a:t>Категория </a:t>
            </a:r>
            <a:r>
              <a:rPr lang="ru-RU" sz="2800" i="1" dirty="0">
                <a:solidFill>
                  <a:srgbClr val="FF0000"/>
                </a:solidFill>
              </a:rPr>
              <a:t>D: </a:t>
            </a:r>
            <a:r>
              <a:rPr lang="ru-RU" sz="2800" dirty="0">
                <a:solidFill>
                  <a:srgbClr val="002060"/>
                </a:solidFill>
              </a:rPr>
              <a:t>Инвестиции в измерительные приборы, контрольно-диагностическую аппаратуру, в том числе связанную с сетями;</a:t>
            </a:r>
            <a:r>
              <a:rPr lang="ru-RU" sz="2800" dirty="0"/>
              <a:t> </a:t>
            </a:r>
            <a:br>
              <a:rPr lang="ru-RU" sz="2800" dirty="0"/>
            </a:br>
            <a:r>
              <a:rPr lang="ru-RU" sz="2800" dirty="0"/>
              <a:t>    </a:t>
            </a:r>
            <a:r>
              <a:rPr lang="ru-RU" sz="2800" i="1" dirty="0">
                <a:solidFill>
                  <a:srgbClr val="FF0000"/>
                </a:solidFill>
              </a:rPr>
              <a:t>Категория E:</a:t>
            </a:r>
            <a:r>
              <a:rPr lang="ru-RU" sz="2800" dirty="0"/>
              <a:t> </a:t>
            </a:r>
            <a:r>
              <a:rPr lang="ru-RU" sz="2800" dirty="0">
                <a:solidFill>
                  <a:srgbClr val="002060"/>
                </a:solidFill>
              </a:rPr>
              <a:t>Инвестиции в здания и сооружения, в том числе связанные с сетями;</a:t>
            </a:r>
            <a:br>
              <a:rPr lang="ru-RU" sz="2800" dirty="0">
                <a:solidFill>
                  <a:srgbClr val="002060"/>
                </a:solidFill>
              </a:rPr>
            </a:br>
            <a:r>
              <a:rPr lang="ru-RU" sz="2800" dirty="0"/>
              <a:t>   </a:t>
            </a:r>
            <a:r>
              <a:rPr lang="ru-RU" sz="2800" i="1" dirty="0"/>
              <a:t> </a:t>
            </a:r>
            <a:r>
              <a:rPr lang="ru-RU" sz="2800" i="1" dirty="0">
                <a:solidFill>
                  <a:srgbClr val="FF0000"/>
                </a:solidFill>
              </a:rPr>
              <a:t>Категория F:</a:t>
            </a:r>
            <a:r>
              <a:rPr lang="ru-RU" sz="2800" dirty="0">
                <a:solidFill>
                  <a:srgbClr val="002060"/>
                </a:solidFill>
              </a:rPr>
              <a:t> Инвестиции в вычислительную технику, телекоммуникации;</a:t>
            </a:r>
            <a:endParaRPr lang="ro-RO" sz="28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80384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3068</TotalTime>
  <Words>985</Words>
  <Application>Microsoft Office PowerPoint</Application>
  <PresentationFormat>On-screen Show (4:3)</PresentationFormat>
  <Paragraphs>326</Paragraphs>
  <Slides>52</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Microsoft YaHei</vt:lpstr>
      <vt:lpstr>Arial</vt:lpstr>
      <vt:lpstr>Arial Narrow</vt:lpstr>
      <vt:lpstr>Calibri</vt:lpstr>
      <vt:lpstr>inherit</vt:lpstr>
      <vt:lpstr>Mangal</vt:lpstr>
      <vt:lpstr>Times New Roman</vt:lpstr>
      <vt:lpstr>Times New Roman CE</vt:lpstr>
      <vt:lpstr>Wingdings</vt:lpstr>
      <vt:lpstr>GIZ_Banner_Kopfzeile-Ausland (3)</vt:lpstr>
      <vt:lpstr>Учебный курс для сотрудников операторов "Водоканала" Модуль 16: Управление и эксплуатация природных водоочистных сооружений и очистных канализационных сооружений. Сессия 6: Планирование инвестиций, ремонта и технического обслуживания для обеспечения нормальной работы природных водоочистных сооружений и очистных канализационных сооружений..  Обеспечение запасными частями и материалами.  Эксперт, Михаил Мазурян  SA ”Apă – Canal Chișinău”  2–3–4 июля 2019 года, Кишинев</vt:lpstr>
      <vt:lpstr>Планированиe инвестиций.   Инвестиция – выделение денежной суммы или материальных средств на создание, закупку новых материальных и/или нематериальных активов со сроком использования более года или на развитие, реконструкцию, обновление, модернизацию, капитальный ремонт или технологическое переоснащение имеющихся материальных активов;</vt:lpstr>
      <vt:lpstr>Планированиe инвестиций. эффективная инвестиция -инвестиция, способствующая снижению расходов. Считается эффективной та инвестиция, по которой сумма среднегодовой экономической отдачи, определяемая в течение срока использования инвестиционного объекта, выше общей суммы инвестиции; </vt:lpstr>
      <vt:lpstr>Планированиe инвестиций.  необходимая инвестиция - инвестиция, осуществляемая в целях обеспечения надежного и безопасного публичная услуга водоснабжения и канализации, и/или для обеспечения качества непрерывность поставка/выполнение публичная услуга водоснабжения и канализации; </vt:lpstr>
      <vt:lpstr>Планированиe инвестиций. Годовой инвестиционный план разрабатывается обладателем лицензии (оператором) в соответствии с планом развития, с учетом обновляемой информации о состоянии и степени износа существующих активов и обязанностей оператора осуществлять регулируемую деятельность при минимальных затратах и максимальной эффективности, а также на базе плана развития и функционирования администрацией местной публичной власти и утверждается соответствующим органом.   </vt:lpstr>
      <vt:lpstr>Планированиe инвестиций. Планы развития и функционирования публичной услуги водоснабжения и канализации в соответствии с общими планами градостроительства, программами социально-экономического развития административно-территориальной единицы, а также в соответствии с международными обязательствами в области охраны окружающей среды; </vt:lpstr>
      <vt:lpstr>          Планированиe инвестиций. Годовой инвестиционный план будет включать в себя только инвестиции, установленные обязательным законом, необходимые или эффективные.  До включения проекта в годовой инвестиционный план обладатель лицензии обязан произвести его оценку по критериям. </vt:lpstr>
      <vt:lpstr>КЛАССИФИКАЦИЯ ИНВЕСТИЦИЙ    Категория A: Инвестиции в строительство новых сетей и новых установка;      Категория B: Инвестиции в существующие сети и производственные мощности (реконструкцию, модернизацию и технологическое переоснащение, проведение капитального ремонта сетей, и установок);      Категория C: Инвестиции в транспортные средства, машины, механизмы, механическое оборудование; </vt:lpstr>
      <vt:lpstr>КЛАССИФИКАЦИЯ ИНВЕСТИЦИЙ     Категория D: Инвестиции в измерительные приборы, контрольно-диагностическую аппаратуру, в том числе связанную с сетями;      Категория E: Инвестиции в здания и сооружения, в том числе связанные с сетями;     Категория F: Инвестиции в вычислительную технику, телекоммуникации;</vt:lpstr>
      <vt:lpstr>КЛАССИФИКАЦИЯ ИНВЕСТИЦИЙ   Категория G: Инвестиции в нематериальные активы (программы, лицензии и т.д.);     Категория H: Прочие инвестиции, связанные с лицензируемой деятельностью. </vt:lpstr>
      <vt:lpstr>ПРОЦЕДУРЫ ПЛАНИРОВАНИЯ  Годовой инвестиционный план, в который включаются все инвестиционные проекты, которые оператор планирует осуществить в следующем календарном году, сопровождаемый  пояснительной запиской о его целях, источнике финансирования и – в обязательном порядке - расчетами влияния годового инвестиционного плана на регулируемые тарифы/цены на публичные услуги водоснабжения и канализации  ежегодно представляются на утверждение.</vt:lpstr>
      <vt:lpstr>ПРОЦЕДУРЫ ПЛАНИРОВАНИЯ По каждому инвестиционному проекту, признанному  обязательным и/или необходимым,включенному в годовой инвестиционный план, оператор представляет следующие данные и информацию:   a) категория инвестиций, наименование и характеристики инвестиционного проекта.    b) расположение инвестиционного проекта (район, населенный пункт);   c) количество;   d) оцененная стоимость инвестиционного проекта, тыс. леев (без НДС);  </vt:lpstr>
      <vt:lpstr>ПРОЦЕДУРЫ ПЛАНИРОВАНИЯ   e) период выполнения, лет;     f) соответствующий критерий оценки (согласно пункту 21 Положения);   g) цель и результаты, которые будут получены вследствие выполнения инвестиционного проекта;   h) источник финансирования; </vt:lpstr>
      <vt:lpstr>ПРОЦЕДУРЫ ПЛАНИРОВАНИЯ   i) часть незавершенного многолетнего инвестиционного проекта, выполненная до 31.12 года (t-1) количество, сумма, тыс. леев (без НДС) ;   j) намеченные инвестиции на год (t): количество; сумма, тыс. леев (без НДС);    k) срок использования инвестиционного объекта, лет;    l) оцененная годовая амортизация, получаемая в результате выполнения инвестиционного проекта, тыс. леев; </vt:lpstr>
      <vt:lpstr>ПРОЦЕДУРЫ ПЛАНИРОВАНИЯ   m) оцененные затраты на эксплуатацию на год «t» в случае невнедрения инвестиционного проекта -Ex0t;   n) оцененные затраты на эксплуатацию на год «t» в случае внедрения инвестиционного проекта - Ex1t;   o) сумма среднегодовой экономической отдачи, оцененной в течение срока использования инвестиционного проекта.  </vt:lpstr>
      <vt:lpstr>ОЦЕНКА ИНВЕСТИЦИОННЫХ ПРОЕКТОВ  Инвестиционные проекты, включенные обладателем лицензии в годовой инвестиционный план, оцениваются по следующим критериям.      a) Эффективность. Оценка проекта по критерию  эффективности осуществляется на основе суммы среднегодовой оцененной экономической отдачи. Проект считается эффективным в том случае, когда сумма среднегодовой экономической отдачи, оцененной в течение срока использования инвестиционного объекта, выше общей суммы инвестиции.     b) Обязательность. Оценка проекта по критерию  обязательности предусматривает указание законного основания, обязывающего обладателя реализовать инвестиционный проект.</vt:lpstr>
      <vt:lpstr>ОЦЕНКА ИНВЕСТИЦИОННЫХ ПРОЕКТОВ c) Необходимость. Оценка проекта по критерию необходимости предусматривает доказательство обладателем лицензии влияния инвестиционного проекта на надежность и безопасность функционирования системы, непрерывности поставки природного газа, электроэнергии потребителем и выполнения обладателями лицензий установленных законом обязанностей, в том числе технический анализ инвестиционного проекта, которым доказывается, что технические параметры достаточны и необходимы для достижения установленной цели при необходимости осуществления инвестиционного проекта</vt:lpstr>
      <vt:lpstr>Современное состояние сектора водоснабжения и канализации (ВК): </vt:lpstr>
      <vt:lpstr>Современное состояние сектора ВК: </vt:lpstr>
      <vt:lpstr>В чью компетецию входит привлечение инвестиций в сектор ВК Молдовы?  </vt:lpstr>
      <vt:lpstr>ЗАКОН 303 от 13.12.2013  Статья 5.  Полномочия Правительства:</vt:lpstr>
      <vt:lpstr>                  ЗАКОН 303 от 13.12.2013  Статья 5.                       Полномочия Правительства: (3) Правительство поддерживает органы местного публичного управления в том, что касается создания, развития и совершенствования публичной услуги водоснабжения и канализации, стимулирования партнерства и объединения усилий административно- территориальных единиц для создания и эксплуатации инженерно-технических систем, представляющих общий интерес.  Поддержка предоставляется по запросу административно- территориальных единиц через центральные отраслевые органы публичного управления в виде технической и/или финансовой помощи, методологических и консультационно-информационных услуг в соответствии с законом. </vt:lpstr>
      <vt:lpstr>ЗАКОН 303 от 13.12.2013   Статья 6. Полномочия центрального отраслевого органа в области ВК:  a) разрабатывает и проводит государственную политику в области публичной услуги водоснабжения и канализации; b) разрабатывает и реализует ежегодные программы деятельности в области публичной услуги водоснабжения и канализации, которые финансируются из государственного бюджета или международными финансовыми учреждениями и организациями; c) принимает необходимые меры, связанные с реализацией национальной политики в области водных ресурсов и в области публичной услуги водоснабжения и канализации; d) обеспечивает выполнение мер, вытекающих из межгосударственного сотрудничества в области водных ресурсов, которые необходимы для привлечения инвестиций в строительство объектов водоснабжения и канализации; </vt:lpstr>
      <vt:lpstr>                 ЗАКОН 303 от 13.12.2013  Статья 8.  Полномочия органов местного публичного управления:        (1) Органы местного публичного управления первого уровня: h) участвуют финансовыми средствами и/или имуществом в создании имущества операторов в целях выполнения таковыми работ и предоставления публичной услуги водоснабжения и канализации;        i) заключают кредитные договоры или предоставляют в соответствии с законом гарантии по кредитам для финансирования инвестиционных программ развития публичной системы водоснабжения и канализации населенных пунктов, выполнения новых работ, расширения и наращивания потенциала, в том числе осуществления реконструкции, модернизации и переоборудования существующих систем;       k) предоставляют компенсации некоторым категориям бытовых потребителей, признанных уязвимыми, в предусмотренных законом порядке и условиях; </vt:lpstr>
      <vt:lpstr>ЗАКОН 303 от 13.12.2013  Статья 36.  Финансирование публичной услуги ВК: (2) Финансирование инвестиций в строительство, развитие, восстановление и модернизацию систем водоснабжения и канализации относится к компетенции центральных отраслевых органов публичного управления и органов местного публичного управления. В зависимости от принятого порядка управления и от договорных условий, установленных в правовых актах, на основании которых назначается оператор, обязанности по финансированию инвестиций могут быть полностью или частично переданы оператору </vt:lpstr>
      <vt:lpstr>                  ЗАКОН 303 от 13.12.2013  Статья 36.                Финансирование публичной услуги ВК: (3) Финансирование инвестиционных работ и обеспечение источников финансирования осуществляются в соответствии с положениями действующего законодательства. (4) Средства, происходящие из займов, полученные из безвозмездных внешних фондов или путем переводов из государственного бюджета, предназначенные для совместного финансирования некоторых специальных инвестиционных объектов, управляются и используются в соответствии с заключенными договорами о финансировании. </vt:lpstr>
      <vt:lpstr>Стратегия водоснабжения и санитации на 2014 - 2028:      Общая стоимость реализации Стратегии водоснабжения и санитации для всех населенных пунктов страны, в том числе самых маленьких сел,  составляет примерно 2,04 млрд. евро, которая в реальном выражении распределяется на 998 млн. евро для снабжения питьевой воды и 1,04 млрд. евро для управления сточными водами.        Оценка капитальных инвестиций на реализацию Стратегии водоснабжения и санитации, основанная на реалистичном сценарии, показывает, что на период 2014-2028 годов  необходимо 705 млн. евро (в эквиваленте национальной валюты), из которых 194 млн. евро надо инвестировать в течение первых пяти лет (2014-2018 годы).  </vt:lpstr>
      <vt:lpstr> Стратегия водоснабжения и санитации на 2014 - 2028:      План действий включает источники, предлагаемые для финансирования каждого действия. Наиболее значительными источниками финансирования для покрытия потребностей в финансовых средствах служат доходы госбюджета и местных бюджетов, гранты и кредиты международных доноров, а также вклады домохозяйств.  Также доходы от тарифов плательщиков должны способствовать покрытию инвестиционных стоимостей.   </vt:lpstr>
      <vt:lpstr>Стратегия водоснабжения и санитации на 2014 - 2028 предусматривает:       Улучшение качества услуг ВК путем обеспечения здоровой конкуренции и компетиции между операторами, действующими в пределах того же региона, района или населённого пункта.  Рост конкурентноспособности операторов и постоянное улучшение их управления будет стимулироваться путем:  доступа к финансовым ресурсам; принудительным выставлением на тендер публичных ВК услуг в случае, когда оператор демонстрирует постоянные потери или не может обеспечить  необходимое качество услуг; отозвание лицензии в случае, когда оператор не может обеспечить  необходимое качество предоставляемых услуг, согласно установленных стандартов. </vt:lpstr>
      <vt:lpstr>Стратегия водоснабжения и санитации на 2014 - 2028:  В Республике Молдова капитальные вложения для местных органов публичного управления распределяются централизованно из гос. бюджета, с включением  их  отдельным приложением к закону о годовом бюджете, с указанием выделенных фондов. Эти фонды распределяются как инвестиции  специального назначения (для осуществления дополнительных функций, делегированных Правительством).  Местные органы публичного управления могут выделять средства из собственных доходов для финансирования инвестиционных проектов, включая кофинансирования, поддержанные официальной  внешней финансовой помощью  и вкладов потребителей.   </vt:lpstr>
      <vt:lpstr>Кроме того, административно-территориальные единицы могут пользоваться и другими источниками, такими как:         - Национальный Фонд Регионального Развития (НФРР),         - Фонд Социальных Инвестиций Молдовы (ФИСМ),         - Национальный Экологический Фонд (ФЕН) и т.п..</vt:lpstr>
      <vt:lpstr>   Внешние  источники финансирования для сектора ВК: Привлечение грантов и кредитов со стороны внешних доноров:    - Европейский Союз (ЕС);    - Германия - BMZ, GIZ (очень полезный опыт проекта ММПУ/MSPL);    - Австрия – Aвстрийское Aгенство Развития (ADC, ADA);    - Швейцария – Швейцарское Aгенство Развития и Сотрудничества (SDC), Проект ApaSan;  - Чехия–Чешское Aгенство Развития (CzDA);  - Словакия – Словакское Aгенство Развития (SlovakAID);  - Швеция -  Шведское Aгенство Развития (SIDA);  - Румыния  – Посольство Румынии в РМ;  - Польша – Aгенство Развития Польши;  - ПРООН/PNUD – Программа Развития ООН в Молдове (в т. ч. Проект START).</vt:lpstr>
      <vt:lpstr>   Доступ к льготным кредитам и невозмещаемым средствам от международных финансовых институтов (МФИ): - Всемирный банк - ВБ;  - Европейский банк реконструкции и развития - ЕБРР;  - Европейский инвестиционный банк - ЕИБ;  - Немецкий банк инвестиций - KfW;  - Австрийский банк OeKB (Oesterreichische Kontrollbank AG) - Молдова имеет право на льготные кредиты (soft loans) от OeKB.</vt:lpstr>
      <vt:lpstr> Инвестиции в АО «Апэ-Канал Кишинев».   Обоснования.  - Высокий уровень повреждения систем водоснабжения и канализации, а также частые остановки в предоставляемых услугах; - Высокая уязвимость водных ресурсов, которая основана исключительно на реке Днестр, подвержена загрязнению вверх по течению; - Недостаточный уровень очистки сточных вод; - Проблемы переработки и утилизации ила; - Эксплуатация активов при сниженной мощности.</vt:lpstr>
      <vt:lpstr> Инвестиции в АО «Апэ-Канал Кишинев».    В рамках Европейской политики соседства (ЕПС) Европейского Союза, ЕБРР совместно со своими партнерами по кофинансированию (BEI и KfW) поддержал разработку Программы водоснабжения и очистки сточных вод в Кишиневе - технико-экономическое обоснование, разработанное компанией SEURECA. Франция. Продолжительность проекта: декабрь 2010 - декабрь 2012</vt:lpstr>
      <vt:lpstr> Долгосрочная инвестиционная программа - Программа была разработанa (PITL), который является стратегическим долгосрочным вложением для АСС, направленные на повышение эффективности работы с максимальной надежностью и устойчивости услуг водоснабжения и канализации в течение 25 лет. PITL был разработан на основе тщательной технической оценки и для того, чтобы ACC стал современной компанией, независимо от наличия средств и финансовых возможностей. Общая стоимость предлагаемого PITL составляет 280 миллионов евро, Питьевая вода: 158,7 млн. Евро (57%) Сточные воды: 119,7 млн. Евро (42%) Другое: 2,0 млн. Евро (1%)</vt:lpstr>
      <vt:lpstr> Программа приоритетных инвестиций (PIP). - Приоритетную инвестиционную программу (PIP) можно считать краткосрочной (5 лет) и, более или менее, первой фазой PITL. - Она направленна на удовлетворение первых и наиболее неотложных потребностей АСС, чтобы принести пользу обществу, уважать политику и цели АСС и финансирующих партнёров.</vt:lpstr>
      <vt:lpstr> Программа приоритетных инвестиций (PIP). </vt:lpstr>
      <vt:lpstr> Программа приоритетных инвестиций (PIP). - Общая стоимость PIP составляет 61,0 млн евро, включая основные затраты на внедрение и непредвиденные расходы, связанные с физическими условиями и ценами. - PIP отдает приоритет сточным водам, на которые приходится 55% инвестиций. - Фактически, PIP был принят для:    - Решить основную проблему обработки и утилизации ила в очистных сооружениях  (первая фаза модернизации очистных сооружений, сокращение и стабилизация ила, которые могут быть использованы в сельском хозяйстве); - Получить значительную экономию за счет оптимизации работы насосов, снижения потерь воды, производства экологически чистой энергии (биогаз, гидроэлектроэнергия). </vt:lpstr>
      <vt:lpstr> </vt:lpstr>
      <vt:lpstr> </vt:lpstr>
      <vt:lpstr> </vt:lpstr>
      <vt:lpstr> </vt:lpstr>
      <vt:lpstr> </vt:lpstr>
      <vt:lpstr> </vt:lpstr>
      <vt:lpstr> </vt:lpstr>
      <vt:lpstr> </vt:lpstr>
      <vt:lpstr> </vt:lpstr>
      <vt:lpstr>Библиография и полезные контакты: 1. Закон о публичной услуге водоснабжения и канализации № 303 от 13 декабря 2013 года, опубликованный в МО Республики Молдова № 60-65 от 14.03.2014. 2. Положение о государственной службе водоснабжения и канализации (Приложение к решению Административного совета НАРЭ) № 271/2015 от 16.12.15 3. Проект Положения о принципах инвестирования в сектор водоснабжения и канализации. (Приложение к проекту решения Административного совета НАРЭ) 137 от 16.05.19 4. Закон № 436-XVI от 28 декабря 2006 года о местном публичном управлении.  5. Закон № 1402-XV от 24 октября 2002 года о коммунальных услугах. 6. Закон № 272-XIV от 10 февраля 1999 года о питьевой воде. 7. Закон о воде №. 272 от 23 декабря 2011 года, разработано в соответствии с положениями европейских директив. 8. Постановление Правительства № 199 от 20 марта 2014 г. «об утверждении Стратегии водоснабжения и санитации (2014-2028 гг.)». 9. Положение о показателях качества государственной службы водоснабжения и канализации (Решение НАРЭ № 352/2016 от 27.12.2016 г.) </vt:lpstr>
      <vt:lpstr>Библиография и полезные контакты:  http://www.md.undp.org http://www.ebrd.com/moldova.html http://www.oekb.at/de/Seiten/default.aspx  http://www.mdrc.gov.md http://www.mf.gov.md http://fism.gov.md http://www.ebrd.com/moldova.html http://www.worldbank.org/en/country/moldova https://eeas.europa.eu/delegations/moldova_ro https://eeas.europa.eu/delegations/moldova/16397/general-information-about-grants_ro https://ec.europa.eu/europeaid/about-funding_en http://www.entwicklung.at/en/countries/black-sea-region-south-caucasus/moldova/ http://www.entwicklung.at/fileadmin/user_upload/Dokumente/Publikationen/Landesstrategien/CS_Moldova_2016_2020.pdf https://www.eda.admin.ch/countries/moldova/en/home/representations/cooperation-office.html http://www.eda.admin.ch/eda/fr/home/reps/eur/vukr/ref_visinf/visukr.html http://www.apasan.md/ http://apasan.md/files/img/site/articles/docs 1392104020_Descriere_ApaSan_ROM.pdf</vt:lpstr>
      <vt:lpstr>Спасибо за внимание!</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Acasa</cp:lastModifiedBy>
  <cp:revision>244</cp:revision>
  <cp:lastPrinted>2017-06-05T10:38:21Z</cp:lastPrinted>
  <dcterms:created xsi:type="dcterms:W3CDTF">2013-09-05T11:54:56Z</dcterms:created>
  <dcterms:modified xsi:type="dcterms:W3CDTF">2019-07-06T05:30:27Z</dcterms:modified>
</cp:coreProperties>
</file>