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91" r:id="rId1"/>
  </p:sldMasterIdLst>
  <p:notesMasterIdLst>
    <p:notesMasterId r:id="rId125"/>
  </p:notesMasterIdLst>
  <p:handoutMasterIdLst>
    <p:handoutMasterId r:id="rId126"/>
  </p:handoutMasterIdLst>
  <p:sldIdLst>
    <p:sldId id="407" r:id="rId2"/>
    <p:sldId id="479" r:id="rId3"/>
    <p:sldId id="480" r:id="rId4"/>
    <p:sldId id="481" r:id="rId5"/>
    <p:sldId id="482" r:id="rId6"/>
    <p:sldId id="483" r:id="rId7"/>
    <p:sldId id="484" r:id="rId8"/>
    <p:sldId id="485" r:id="rId9"/>
    <p:sldId id="486" r:id="rId10"/>
    <p:sldId id="487" r:id="rId11"/>
    <p:sldId id="488" r:id="rId12"/>
    <p:sldId id="489" r:id="rId13"/>
    <p:sldId id="490" r:id="rId14"/>
    <p:sldId id="491" r:id="rId15"/>
    <p:sldId id="494" r:id="rId16"/>
    <p:sldId id="492" r:id="rId17"/>
    <p:sldId id="495" r:id="rId18"/>
    <p:sldId id="496" r:id="rId19"/>
    <p:sldId id="497" r:id="rId20"/>
    <p:sldId id="498" r:id="rId21"/>
    <p:sldId id="499" r:id="rId22"/>
    <p:sldId id="500" r:id="rId23"/>
    <p:sldId id="502" r:id="rId24"/>
    <p:sldId id="503" r:id="rId25"/>
    <p:sldId id="504" r:id="rId26"/>
    <p:sldId id="505" r:id="rId27"/>
    <p:sldId id="506" r:id="rId28"/>
    <p:sldId id="507" r:id="rId29"/>
    <p:sldId id="509" r:id="rId30"/>
    <p:sldId id="501" r:id="rId31"/>
    <p:sldId id="510" r:id="rId32"/>
    <p:sldId id="511" r:id="rId33"/>
    <p:sldId id="512" r:id="rId34"/>
    <p:sldId id="513" r:id="rId35"/>
    <p:sldId id="514" r:id="rId36"/>
    <p:sldId id="521" r:id="rId37"/>
    <p:sldId id="515" r:id="rId38"/>
    <p:sldId id="516" r:id="rId39"/>
    <p:sldId id="522" r:id="rId40"/>
    <p:sldId id="523" r:id="rId41"/>
    <p:sldId id="517" r:id="rId42"/>
    <p:sldId id="525" r:id="rId43"/>
    <p:sldId id="519" r:id="rId44"/>
    <p:sldId id="520" r:id="rId45"/>
    <p:sldId id="526" r:id="rId46"/>
    <p:sldId id="527" r:id="rId47"/>
    <p:sldId id="528" r:id="rId48"/>
    <p:sldId id="529" r:id="rId49"/>
    <p:sldId id="530" r:id="rId50"/>
    <p:sldId id="531" r:id="rId51"/>
    <p:sldId id="532" r:id="rId52"/>
    <p:sldId id="533" r:id="rId53"/>
    <p:sldId id="534" r:id="rId54"/>
    <p:sldId id="535" r:id="rId55"/>
    <p:sldId id="536" r:id="rId56"/>
    <p:sldId id="537" r:id="rId57"/>
    <p:sldId id="538" r:id="rId58"/>
    <p:sldId id="539" r:id="rId59"/>
    <p:sldId id="540" r:id="rId60"/>
    <p:sldId id="541" r:id="rId61"/>
    <p:sldId id="542" r:id="rId62"/>
    <p:sldId id="543" r:id="rId63"/>
    <p:sldId id="544" r:id="rId64"/>
    <p:sldId id="545" r:id="rId65"/>
    <p:sldId id="546" r:id="rId66"/>
    <p:sldId id="547" r:id="rId67"/>
    <p:sldId id="548" r:id="rId68"/>
    <p:sldId id="549" r:id="rId69"/>
    <p:sldId id="550" r:id="rId70"/>
    <p:sldId id="551" r:id="rId71"/>
    <p:sldId id="552" r:id="rId72"/>
    <p:sldId id="586" r:id="rId73"/>
    <p:sldId id="553" r:id="rId74"/>
    <p:sldId id="554" r:id="rId75"/>
    <p:sldId id="587" r:id="rId76"/>
    <p:sldId id="589" r:id="rId77"/>
    <p:sldId id="590" r:id="rId78"/>
    <p:sldId id="588" r:id="rId79"/>
    <p:sldId id="555" r:id="rId80"/>
    <p:sldId id="581" r:id="rId81"/>
    <p:sldId id="584" r:id="rId82"/>
    <p:sldId id="585" r:id="rId83"/>
    <p:sldId id="556" r:id="rId84"/>
    <p:sldId id="557" r:id="rId85"/>
    <p:sldId id="558" r:id="rId86"/>
    <p:sldId id="559" r:id="rId87"/>
    <p:sldId id="560" r:id="rId88"/>
    <p:sldId id="561" r:id="rId89"/>
    <p:sldId id="562" r:id="rId90"/>
    <p:sldId id="563" r:id="rId91"/>
    <p:sldId id="564" r:id="rId92"/>
    <p:sldId id="565" r:id="rId93"/>
    <p:sldId id="566" r:id="rId94"/>
    <p:sldId id="579" r:id="rId95"/>
    <p:sldId id="580" r:id="rId96"/>
    <p:sldId id="567" r:id="rId97"/>
    <p:sldId id="568" r:id="rId98"/>
    <p:sldId id="603" r:id="rId99"/>
    <p:sldId id="569" r:id="rId100"/>
    <p:sldId id="604" r:id="rId101"/>
    <p:sldId id="570" r:id="rId102"/>
    <p:sldId id="605" r:id="rId103"/>
    <p:sldId id="571" r:id="rId104"/>
    <p:sldId id="572" r:id="rId105"/>
    <p:sldId id="576" r:id="rId106"/>
    <p:sldId id="577" r:id="rId107"/>
    <p:sldId id="578" r:id="rId108"/>
    <p:sldId id="573" r:id="rId109"/>
    <p:sldId id="591" r:id="rId110"/>
    <p:sldId id="592" r:id="rId111"/>
    <p:sldId id="593" r:id="rId112"/>
    <p:sldId id="594" r:id="rId113"/>
    <p:sldId id="595" r:id="rId114"/>
    <p:sldId id="596" r:id="rId115"/>
    <p:sldId id="597" r:id="rId116"/>
    <p:sldId id="598" r:id="rId117"/>
    <p:sldId id="599" r:id="rId118"/>
    <p:sldId id="600" r:id="rId119"/>
    <p:sldId id="601" r:id="rId120"/>
    <p:sldId id="574" r:id="rId121"/>
    <p:sldId id="575" r:id="rId122"/>
    <p:sldId id="602" r:id="rId123"/>
    <p:sldId id="410" r:id="rId124"/>
  </p:sldIdLst>
  <p:sldSz cx="9144000" cy="6858000" type="screen4x3"/>
  <p:notesSz cx="6858000" cy="992663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200" b="1" kern="1200">
        <a:solidFill>
          <a:srgbClr val="999999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200" b="1" kern="1200">
        <a:solidFill>
          <a:srgbClr val="999999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200" b="1" kern="1200">
        <a:solidFill>
          <a:srgbClr val="999999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200" b="1" kern="1200">
        <a:solidFill>
          <a:srgbClr val="999999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200" b="1" kern="1200">
        <a:solidFill>
          <a:srgbClr val="999999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200" b="1" kern="1200">
        <a:solidFill>
          <a:srgbClr val="999999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200" b="1" kern="1200">
        <a:solidFill>
          <a:srgbClr val="999999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200" b="1" kern="1200">
        <a:solidFill>
          <a:srgbClr val="999999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200" b="1" kern="1200">
        <a:solidFill>
          <a:srgbClr val="999999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658">
          <p15:clr>
            <a:srgbClr val="A4A3A4"/>
          </p15:clr>
        </p15:guide>
        <p15:guide id="2" orient="horz" pos="388">
          <p15:clr>
            <a:srgbClr val="A4A3A4"/>
          </p15:clr>
        </p15:guide>
        <p15:guide id="3" pos="288">
          <p15:clr>
            <a:srgbClr val="A4A3A4"/>
          </p15:clr>
        </p15:guide>
        <p15:guide id="4" pos="102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aura Bohantova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E6452"/>
    <a:srgbClr val="E5DBA1"/>
    <a:srgbClr val="BABA93"/>
    <a:srgbClr val="BABB93"/>
    <a:srgbClr val="DEDEAF"/>
    <a:srgbClr val="999999"/>
    <a:srgbClr val="D9D9D9"/>
    <a:srgbClr val="CC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03" autoAdjust="0"/>
    <p:restoredTop sz="88452" autoAdjust="0"/>
  </p:normalViewPr>
  <p:slideViewPr>
    <p:cSldViewPr snapToGrid="0">
      <p:cViewPr varScale="1">
        <p:scale>
          <a:sx n="77" d="100"/>
          <a:sy n="77" d="100"/>
        </p:scale>
        <p:origin x="1714" y="72"/>
      </p:cViewPr>
      <p:guideLst>
        <p:guide orient="horz" pos="658"/>
        <p:guide orient="horz" pos="388"/>
        <p:guide pos="288"/>
        <p:guide pos="102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08" d="100"/>
          <a:sy n="108" d="100"/>
        </p:scale>
        <p:origin x="-4140" y="-102"/>
      </p:cViewPr>
      <p:guideLst>
        <p:guide orient="horz" pos="3126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commentAuthors" Target="commentAuthor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254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01" tIns="45501" rIns="91001" bIns="45501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 dirty="0">
                <a:solidFill>
                  <a:schemeClr val="tx1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5453" y="0"/>
            <a:ext cx="297254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01" tIns="45501" rIns="91001" bIns="45501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 dirty="0">
                <a:solidFill>
                  <a:schemeClr val="tx1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338"/>
            <a:ext cx="297254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01" tIns="45501" rIns="91001" bIns="45501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0" dirty="0">
                <a:solidFill>
                  <a:schemeClr val="tx1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5453" y="9431338"/>
            <a:ext cx="297254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01" tIns="45501" rIns="91001" bIns="45501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solidFill>
                  <a:schemeClr val="tx1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fld id="{4BBF79D3-D540-4A1F-9847-1559C7AB9D71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499185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254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01" tIns="45501" rIns="91001" bIns="45501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 dirty="0">
                <a:solidFill>
                  <a:schemeClr val="tx1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5453" y="0"/>
            <a:ext cx="297254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01" tIns="45501" rIns="91001" bIns="45501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 dirty="0">
                <a:solidFill>
                  <a:schemeClr val="tx1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47738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508" y="4714876"/>
            <a:ext cx="5028986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01" tIns="45501" rIns="91001" bIns="4550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 smtClean="0"/>
              <a:t>Klicken Sie, um die Formate des Vorlagentextes zu bearbeiten</a:t>
            </a:r>
          </a:p>
          <a:p>
            <a:pPr lvl="1"/>
            <a:r>
              <a:rPr lang="de-DE" noProof="0" dirty="0" smtClean="0"/>
              <a:t>Zweite Ebene</a:t>
            </a:r>
          </a:p>
          <a:p>
            <a:pPr lvl="2"/>
            <a:r>
              <a:rPr lang="de-DE" noProof="0" dirty="0" smtClean="0"/>
              <a:t>Dritte Ebene</a:t>
            </a:r>
          </a:p>
          <a:p>
            <a:pPr lvl="3"/>
            <a:r>
              <a:rPr lang="de-DE" noProof="0" dirty="0" smtClean="0"/>
              <a:t>Vierte Ebene</a:t>
            </a:r>
          </a:p>
          <a:p>
            <a:pPr lvl="4"/>
            <a:r>
              <a:rPr lang="de-DE" noProof="0" dirty="0" smtClean="0"/>
              <a:t>Fünfte Ebene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97254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01" tIns="45501" rIns="91001" bIns="45501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0" dirty="0">
                <a:solidFill>
                  <a:schemeClr val="tx1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5453" y="9431338"/>
            <a:ext cx="297254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01" tIns="45501" rIns="91001" bIns="45501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 smtClean="0">
                <a:solidFill>
                  <a:schemeClr val="tx1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fld id="{FCC8D018-2849-4367-944E-648FA90DDE54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801759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C8D018-2849-4367-944E-648FA90DDE54}" type="slidenum">
              <a:rPr lang="de-DE" smtClean="0"/>
              <a:pPr>
                <a:defRPr/>
              </a:pPr>
              <a:t>45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924785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C8D018-2849-4367-944E-648FA90DDE54}" type="slidenum">
              <a:rPr lang="de-DE" smtClean="0"/>
              <a:pPr>
                <a:defRPr/>
              </a:pPr>
              <a:t>54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311591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C8D018-2849-4367-944E-648FA90DDE54}" type="slidenum">
              <a:rPr lang="de-DE" smtClean="0"/>
              <a:pPr>
                <a:defRPr/>
              </a:pPr>
              <a:t>55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194674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C8D018-2849-4367-944E-648FA90DDE54}" type="slidenum">
              <a:rPr lang="de-DE" smtClean="0"/>
              <a:pPr>
                <a:defRPr/>
              </a:pPr>
              <a:t>56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283387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C8D018-2849-4367-944E-648FA90DDE54}" type="slidenum">
              <a:rPr lang="de-DE" smtClean="0"/>
              <a:pPr>
                <a:defRPr/>
              </a:pPr>
              <a:t>57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17609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C8D018-2849-4367-944E-648FA90DDE54}" type="slidenum">
              <a:rPr lang="de-DE" smtClean="0"/>
              <a:pPr>
                <a:defRPr/>
              </a:pPr>
              <a:t>46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014389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C8D018-2849-4367-944E-648FA90DDE54}" type="slidenum">
              <a:rPr lang="de-DE" smtClean="0"/>
              <a:pPr>
                <a:defRPr/>
              </a:pPr>
              <a:t>47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0977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C8D018-2849-4367-944E-648FA90DDE54}" type="slidenum">
              <a:rPr lang="de-DE" smtClean="0"/>
              <a:pPr>
                <a:defRPr/>
              </a:pPr>
              <a:t>48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038469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C8D018-2849-4367-944E-648FA90DDE54}" type="slidenum">
              <a:rPr lang="de-DE" smtClean="0"/>
              <a:pPr>
                <a:defRPr/>
              </a:pPr>
              <a:t>49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118760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C8D018-2849-4367-944E-648FA90DDE54}" type="slidenum">
              <a:rPr lang="de-DE" smtClean="0"/>
              <a:pPr>
                <a:defRPr/>
              </a:pPr>
              <a:t>50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949831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C8D018-2849-4367-944E-648FA90DDE54}" type="slidenum">
              <a:rPr lang="de-DE" smtClean="0"/>
              <a:pPr>
                <a:defRPr/>
              </a:pPr>
              <a:t>51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070790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C8D018-2849-4367-944E-648FA90DDE54}" type="slidenum">
              <a:rPr lang="de-DE" smtClean="0"/>
              <a:pPr>
                <a:defRPr/>
              </a:pPr>
              <a:t>52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925820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C8D018-2849-4367-944E-648FA90DDE54}" type="slidenum">
              <a:rPr lang="de-DE" smtClean="0"/>
              <a:pPr>
                <a:defRPr/>
              </a:pPr>
              <a:t>53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5525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line,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dirty="0" smtClean="0"/>
              <a:t>Образец заголовка</a:t>
            </a:r>
            <a:endParaRPr lang="de-DE" noProof="0" dirty="0"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>
          <a:xfrm>
            <a:off x="684000" y="2448000"/>
            <a:ext cx="7776000" cy="3816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1A5A60-FFC1-4DD6-B034-06B726499F40}" type="datetime1">
              <a:rPr lang="en-GB"/>
              <a:pPr>
                <a:defRPr/>
              </a:pPr>
              <a:t>08/07/2019</a:t>
            </a:fld>
            <a:endParaRPr lang="en-GB" dirty="0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line, Subhead,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dirty="0" smtClean="0"/>
              <a:t>Образец заголовка</a:t>
            </a:r>
            <a:endParaRPr lang="de-DE" noProof="0" dirty="0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684000" y="2448000"/>
            <a:ext cx="7776000" cy="38160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SzTx/>
              <a:buFontTx/>
              <a:buNone/>
              <a:tabLst>
                <a:tab pos="2190750" algn="l"/>
              </a:tabLst>
              <a:defRPr sz="1800" baseline="0"/>
            </a:lvl1pPr>
            <a:lvl2pPr marL="360000" indent="-360000">
              <a:buClr>
                <a:srgbClr val="C80F0F"/>
              </a:buClr>
              <a:buFont typeface="Arial" pitchFamily="34" charset="0"/>
              <a:buChar char="•"/>
              <a:defRPr sz="1800"/>
            </a:lvl2pPr>
            <a:lvl3pPr marL="720000">
              <a:defRPr sz="1800"/>
            </a:lvl3pPr>
            <a:lvl4pPr marL="1080000">
              <a:defRPr sz="1800" baseline="0"/>
            </a:lvl4pPr>
            <a:lvl5pPr marL="1440000">
              <a:defRPr sz="1800" baseline="0"/>
            </a:lvl5pPr>
            <a:lvl6pPr marL="1800000">
              <a:defRPr baseline="0"/>
            </a:lvl6pPr>
            <a:lvl7pPr marL="2160000">
              <a:defRPr baseline="0"/>
            </a:lvl7pPr>
            <a:lvl8pPr marL="2520000">
              <a:defRPr baseline="0"/>
            </a:lvl8pPr>
            <a:lvl9pPr marL="2880000">
              <a:defRPr/>
            </a:lvl9pPr>
          </a:lstStyle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47B01B-C2E8-4CD6-B726-44287C896096}" type="datetime1">
              <a:rPr lang="en-GB"/>
              <a:pPr>
                <a:defRPr/>
              </a:pPr>
              <a:t>08/07/2019</a:t>
            </a:fld>
            <a:endParaRPr lang="en-GB" dirty="0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line, Subhead, Bulletpoints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dirty="0" smtClean="0"/>
              <a:t>Образец заголовка</a:t>
            </a:r>
            <a:endParaRPr lang="de-DE" noProof="0" dirty="0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684000" y="2448000"/>
            <a:ext cx="5760000" cy="38160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SzTx/>
              <a:buFontTx/>
              <a:buNone/>
              <a:tabLst>
                <a:tab pos="2190750" algn="l"/>
              </a:tabLst>
              <a:defRPr sz="1800" baseline="0"/>
            </a:lvl1pPr>
            <a:lvl2pPr marL="360000" indent="-360000">
              <a:buClr>
                <a:srgbClr val="C80F0F"/>
              </a:buClr>
              <a:buFont typeface="Arial" pitchFamily="34" charset="0"/>
              <a:buChar char="•"/>
              <a:defRPr sz="1800"/>
            </a:lvl2pPr>
            <a:lvl3pPr marL="720000">
              <a:defRPr sz="1800"/>
            </a:lvl3pPr>
            <a:lvl4pPr marL="1080000">
              <a:defRPr sz="1800" baseline="0"/>
            </a:lvl4pPr>
            <a:lvl5pPr marL="1440000">
              <a:defRPr sz="1800" baseline="0"/>
            </a:lvl5pPr>
            <a:lvl6pPr marL="1800000">
              <a:defRPr baseline="0"/>
            </a:lvl6pPr>
            <a:lvl7pPr marL="2160000">
              <a:defRPr baseline="0"/>
            </a:lvl7pPr>
            <a:lvl8pPr marL="2520000">
              <a:defRPr baseline="0"/>
            </a:lvl8pPr>
            <a:lvl9pPr marL="2880000">
              <a:defRPr/>
            </a:lvl9pPr>
          </a:lstStyle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</p:txBody>
      </p:sp>
      <p:sp>
        <p:nvSpPr>
          <p:cNvPr id="6" name="Bildplatzhalter 2"/>
          <p:cNvSpPr>
            <a:spLocks noGrp="1"/>
          </p:cNvSpPr>
          <p:nvPr>
            <p:ph type="pic" idx="12"/>
          </p:nvPr>
        </p:nvSpPr>
        <p:spPr>
          <a:xfrm>
            <a:off x="6786000" y="2448001"/>
            <a:ext cx="2358000" cy="2052000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GB" noProof="0" dirty="0" smtClean="0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17"/>
          <p:cNvSpPr>
            <a:spLocks noGrp="1" noChangeArrowheads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41188A-33A2-4652-B861-6B898985BDA5}" type="datetime1">
              <a:rPr lang="en-GB"/>
              <a:pPr>
                <a:defRPr/>
              </a:pPr>
              <a:t>08/07/2019</a:t>
            </a:fld>
            <a:endParaRPr lang="en-GB" dirty="0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line, Subhead, Bulletpoints, großes Bil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dirty="0" smtClean="0"/>
              <a:t>Образец заголовка</a:t>
            </a:r>
            <a:endParaRPr lang="de-DE" noProof="0" dirty="0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684000" y="2448000"/>
            <a:ext cx="5760000" cy="38160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SzTx/>
              <a:buFontTx/>
              <a:buNone/>
              <a:tabLst>
                <a:tab pos="2190750" algn="l"/>
              </a:tabLst>
              <a:defRPr sz="1800" baseline="0"/>
            </a:lvl1pPr>
            <a:lvl2pPr marL="360000" indent="-360000">
              <a:buClr>
                <a:srgbClr val="C80F0F"/>
              </a:buClr>
              <a:buFont typeface="Arial" pitchFamily="34" charset="0"/>
              <a:buChar char="•"/>
              <a:defRPr sz="1800"/>
            </a:lvl2pPr>
            <a:lvl3pPr marL="720000">
              <a:defRPr sz="1800"/>
            </a:lvl3pPr>
            <a:lvl4pPr marL="1080000">
              <a:defRPr sz="1800" baseline="0"/>
            </a:lvl4pPr>
            <a:lvl5pPr marL="1440000">
              <a:defRPr sz="1800" baseline="0"/>
            </a:lvl5pPr>
            <a:lvl6pPr marL="1800000">
              <a:defRPr baseline="0"/>
            </a:lvl6pPr>
            <a:lvl7pPr marL="2160000">
              <a:defRPr baseline="0"/>
            </a:lvl7pPr>
            <a:lvl8pPr marL="2520000">
              <a:defRPr baseline="0"/>
            </a:lvl8pPr>
            <a:lvl9pPr marL="2880000">
              <a:defRPr/>
            </a:lvl9pPr>
          </a:lstStyle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</p:txBody>
      </p:sp>
      <p:sp>
        <p:nvSpPr>
          <p:cNvPr id="8" name="Bildplatzhalter 2"/>
          <p:cNvSpPr>
            <a:spLocks noGrp="1"/>
          </p:cNvSpPr>
          <p:nvPr>
            <p:ph type="pic" idx="12"/>
          </p:nvPr>
        </p:nvSpPr>
        <p:spPr>
          <a:xfrm>
            <a:off x="6786000" y="2448001"/>
            <a:ext cx="2358000" cy="3348000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GB" noProof="0" dirty="0" smtClean="0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731B3F-98C9-477F-8A19-E86B62010671}" type="datetime1">
              <a:rPr lang="en-GB"/>
              <a:pPr>
                <a:defRPr/>
              </a:pPr>
              <a:t>08/07/2019</a:t>
            </a:fld>
            <a:endParaRPr lang="en-GB" dirty="0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line, 2 Spalten, Subheadline,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4000" y="1483200"/>
            <a:ext cx="7776000" cy="617928"/>
          </a:xfrm>
        </p:spPr>
        <p:txBody>
          <a:bodyPr/>
          <a:lstStyle/>
          <a:p>
            <a:r>
              <a:rPr lang="ru-RU" noProof="0" dirty="0" smtClean="0"/>
              <a:t>Образец заголовка</a:t>
            </a:r>
            <a:endParaRPr lang="de-DE" noProof="0" dirty="0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684000" y="2448000"/>
            <a:ext cx="3780000" cy="38160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SzTx/>
              <a:buFontTx/>
              <a:buNone/>
              <a:tabLst>
                <a:tab pos="2190750" algn="l"/>
              </a:tabLst>
              <a:defRPr sz="1800" baseline="0"/>
            </a:lvl1pPr>
            <a:lvl2pPr marL="360000" indent="-360000">
              <a:buClr>
                <a:srgbClr val="C80F0F"/>
              </a:buClr>
              <a:buFont typeface="Arial" pitchFamily="34" charset="0"/>
              <a:buChar char="•"/>
              <a:defRPr sz="1800"/>
            </a:lvl2pPr>
            <a:lvl3pPr marL="720000">
              <a:defRPr sz="1800"/>
            </a:lvl3pPr>
            <a:lvl4pPr marL="1080000">
              <a:defRPr sz="1800" baseline="0"/>
            </a:lvl4pPr>
            <a:lvl5pPr marL="1440000">
              <a:defRPr sz="1800" baseline="0"/>
            </a:lvl5pPr>
            <a:lvl6pPr marL="1800000">
              <a:defRPr baseline="0"/>
            </a:lvl6pPr>
            <a:lvl7pPr marL="2160000">
              <a:defRPr baseline="0"/>
            </a:lvl7pPr>
            <a:lvl8pPr marL="2520000">
              <a:defRPr baseline="0"/>
            </a:lvl8pPr>
            <a:lvl9pPr marL="2880000">
              <a:defRPr/>
            </a:lvl9pPr>
          </a:lstStyle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idx="12"/>
          </p:nvPr>
        </p:nvSpPr>
        <p:spPr>
          <a:xfrm>
            <a:off x="4680000" y="2448000"/>
            <a:ext cx="3780000" cy="38160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SzTx/>
              <a:buFontTx/>
              <a:buNone/>
              <a:tabLst>
                <a:tab pos="2190750" algn="l"/>
              </a:tabLst>
              <a:defRPr sz="1800" baseline="0"/>
            </a:lvl1pPr>
            <a:lvl2pPr marL="360000" indent="-360000">
              <a:buClr>
                <a:srgbClr val="C80F0F"/>
              </a:buClr>
              <a:buFont typeface="Arial" pitchFamily="34" charset="0"/>
              <a:buChar char="•"/>
              <a:defRPr sz="1800"/>
            </a:lvl2pPr>
            <a:lvl3pPr marL="720000">
              <a:defRPr sz="1800"/>
            </a:lvl3pPr>
            <a:lvl4pPr marL="1080000">
              <a:defRPr sz="1800" baseline="0"/>
            </a:lvl4pPr>
            <a:lvl5pPr marL="1440000">
              <a:defRPr sz="1800" baseline="0"/>
            </a:lvl5pPr>
            <a:lvl6pPr marL="1800000">
              <a:defRPr baseline="0"/>
            </a:lvl6pPr>
            <a:lvl7pPr marL="2160000">
              <a:defRPr baseline="0"/>
            </a:lvl7pPr>
            <a:lvl8pPr marL="2520000">
              <a:defRPr baseline="0"/>
            </a:lvl8pPr>
            <a:lvl9pPr marL="2880000">
              <a:defRPr/>
            </a:lvl9pPr>
          </a:lstStyle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4D77F8-03E1-499A-AFE8-B8E68698775C}" type="datetime1">
              <a:rPr lang="en-GB"/>
              <a:pPr>
                <a:defRPr/>
              </a:pPr>
              <a:t>08/07/2019</a:t>
            </a:fld>
            <a:endParaRPr lang="en-GB" dirty="0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line, 2 Spalten,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4000" y="1483200"/>
            <a:ext cx="7776000" cy="617928"/>
          </a:xfrm>
        </p:spPr>
        <p:txBody>
          <a:bodyPr/>
          <a:lstStyle/>
          <a:p>
            <a:r>
              <a:rPr lang="ru-RU" noProof="0" dirty="0" smtClean="0"/>
              <a:t>Образец заголовка</a:t>
            </a:r>
            <a:endParaRPr lang="de-DE" noProof="0" dirty="0"/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683999" y="2448000"/>
            <a:ext cx="3780000" cy="3816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idx="12"/>
          </p:nvPr>
        </p:nvSpPr>
        <p:spPr>
          <a:xfrm>
            <a:off x="4680000" y="2448000"/>
            <a:ext cx="3780000" cy="3816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DD8158-1737-45DB-8ECC-2C3A89813773}" type="datetime1">
              <a:rPr lang="en-GB"/>
              <a:pPr>
                <a:defRPr/>
              </a:pPr>
              <a:t>08/07/2019</a:t>
            </a:fld>
            <a:endParaRPr lang="en-GB" dirty="0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Grafik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1588"/>
            <a:ext cx="9144000" cy="111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Grafik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5851525"/>
            <a:ext cx="9144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2447925"/>
            <a:ext cx="77755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First layer</a:t>
            </a:r>
          </a:p>
          <a:p>
            <a:pPr lvl="1"/>
            <a:r>
              <a:rPr lang="en-GB" smtClean="0"/>
              <a:t>Second layer</a:t>
            </a:r>
          </a:p>
          <a:p>
            <a:pPr lvl="2"/>
            <a:r>
              <a:rPr lang="en-GB" smtClean="0"/>
              <a:t>Third layer</a:t>
            </a:r>
          </a:p>
          <a:p>
            <a:pPr lvl="3"/>
            <a:r>
              <a:rPr lang="en-GB" smtClean="0"/>
              <a:t>Fourth layer</a:t>
            </a:r>
          </a:p>
        </p:txBody>
      </p:sp>
      <p:sp>
        <p:nvSpPr>
          <p:cNvPr id="14" name="Text Box 19"/>
          <p:cNvSpPr txBox="1">
            <a:spLocks noChangeArrowheads="1"/>
          </p:cNvSpPr>
          <p:nvPr/>
        </p:nvSpPr>
        <p:spPr bwMode="auto">
          <a:xfrm>
            <a:off x="7704138" y="6581775"/>
            <a:ext cx="9271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000" b="0" dirty="0" smtClean="0">
                <a:solidFill>
                  <a:srgbClr val="6E6452"/>
                </a:solidFill>
                <a:latin typeface="Arial Narrow" pitchFamily="34" charset="0"/>
              </a:rPr>
              <a:t>Page </a:t>
            </a:r>
            <a:fld id="{9BC64416-FE4D-4747-9892-1848A6515E88}" type="slidenum">
              <a:rPr lang="en-GB" sz="1000" b="0" smtClean="0">
                <a:solidFill>
                  <a:srgbClr val="6E6452"/>
                </a:solidFill>
                <a:latin typeface="Arial Narrow" pitchFamily="34" charset="0"/>
              </a:rPr>
              <a:pPr>
                <a:defRPr/>
              </a:pPr>
              <a:t>‹#›</a:t>
            </a:fld>
            <a:endParaRPr lang="en-GB" sz="1000" b="0" dirty="0">
              <a:solidFill>
                <a:srgbClr val="6E6452"/>
              </a:solidFill>
              <a:latin typeface="Arial Narrow" pitchFamily="34" charset="0"/>
            </a:endParaRPr>
          </a:p>
        </p:txBody>
      </p:sp>
      <p:sp>
        <p:nvSpPr>
          <p:cNvPr id="15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62263" y="6581775"/>
            <a:ext cx="34194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sz="1000" b="1" spc="70" baseline="0" dirty="0">
                <a:solidFill>
                  <a:srgbClr val="6E6452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6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9450" y="6581775"/>
            <a:ext cx="12954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 sz="1000" b="0" smtClean="0">
                <a:solidFill>
                  <a:srgbClr val="6E6452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fld id="{6CC72D31-0A1F-4446-B251-5763FDFFC8B0}" type="datetime1">
              <a:rPr lang="en-GB"/>
              <a:pPr>
                <a:defRPr/>
              </a:pPr>
              <a:t>08/07/2019</a:t>
            </a:fld>
            <a:endParaRPr lang="en-GB" dirty="0"/>
          </a:p>
        </p:txBody>
      </p:sp>
      <p:sp>
        <p:nvSpPr>
          <p:cNvPr id="1032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684213" y="1482725"/>
            <a:ext cx="7775575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here to add title</a:t>
            </a:r>
            <a:endParaRPr lang="de-DE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699" r:id="rId2"/>
    <p:sldLayoutId id="2147483698" r:id="rId3"/>
    <p:sldLayoutId id="2147483697" r:id="rId4"/>
    <p:sldLayoutId id="2147483696" r:id="rId5"/>
    <p:sldLayoutId id="2147483695" r:id="rId6"/>
  </p:sldLayoutIdLst>
  <p:transition/>
  <p:timing>
    <p:tnLst>
      <p:par>
        <p:cTn id="1" dur="indefinite" restart="never" nodeType="tmRoot"/>
      </p:par>
    </p:tnLst>
  </p:timing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2400">
          <a:solidFill>
            <a:srgbClr val="6E645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>
          <a:solidFill>
            <a:srgbClr val="6E645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400">
          <a:solidFill>
            <a:srgbClr val="6E645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400">
          <a:solidFill>
            <a:srgbClr val="6E645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400">
          <a:solidFill>
            <a:srgbClr val="6E645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9pPr>
    </p:titleStyle>
    <p:bodyStyle>
      <a:lvl1pPr marL="358775" indent="-358775" algn="l" rtl="0" fontAlgn="base">
        <a:spcBef>
          <a:spcPts val="400"/>
        </a:spcBef>
        <a:spcAft>
          <a:spcPts val="800"/>
        </a:spcAft>
        <a:buClr>
          <a:srgbClr val="C80F0F"/>
        </a:buClr>
        <a:buFont typeface="Arial" charset="0"/>
        <a:buChar char="•"/>
        <a:tabLst>
          <a:tab pos="2190750" algn="l"/>
        </a:tabLst>
        <a:defRPr>
          <a:solidFill>
            <a:srgbClr val="6E6452"/>
          </a:solidFill>
          <a:latin typeface="+mn-lt"/>
          <a:ea typeface="+mn-ea"/>
          <a:cs typeface="+mn-cs"/>
        </a:defRPr>
      </a:lvl1pPr>
      <a:lvl2pPr marL="719138" indent="-358775" algn="l" rtl="0" fontAlgn="base">
        <a:spcBef>
          <a:spcPts val="400"/>
        </a:spcBef>
        <a:spcAft>
          <a:spcPts val="800"/>
        </a:spcAft>
        <a:buClr>
          <a:srgbClr val="6E6452"/>
        </a:buClr>
        <a:buFont typeface="Arial" charset="0"/>
        <a:buChar char="•"/>
        <a:tabLst>
          <a:tab pos="2190750" algn="l"/>
        </a:tabLst>
        <a:defRPr>
          <a:solidFill>
            <a:srgbClr val="6E6452"/>
          </a:solidFill>
          <a:latin typeface="+mn-lt"/>
        </a:defRPr>
      </a:lvl2pPr>
      <a:lvl3pPr marL="1079500" indent="-358775" algn="l" rtl="0" fontAlgn="base">
        <a:spcBef>
          <a:spcPts val="400"/>
        </a:spcBef>
        <a:spcAft>
          <a:spcPts val="800"/>
        </a:spcAft>
        <a:buClr>
          <a:srgbClr val="6E6452"/>
        </a:buClr>
        <a:buFont typeface="Arial" charset="0"/>
        <a:buChar char="•"/>
        <a:tabLst>
          <a:tab pos="2190750" algn="l"/>
        </a:tabLst>
        <a:defRPr>
          <a:solidFill>
            <a:srgbClr val="6E6452"/>
          </a:solidFill>
          <a:latin typeface="+mn-lt"/>
        </a:defRPr>
      </a:lvl3pPr>
      <a:lvl4pPr marL="1439863" indent="-358775" algn="l" rtl="0" fontAlgn="base">
        <a:spcBef>
          <a:spcPts val="400"/>
        </a:spcBef>
        <a:spcAft>
          <a:spcPts val="800"/>
        </a:spcAft>
        <a:buClr>
          <a:srgbClr val="6E6452"/>
        </a:buClr>
        <a:buFont typeface="Arial" charset="0"/>
        <a:buChar char="•"/>
        <a:tabLst>
          <a:tab pos="2190750" algn="l"/>
        </a:tabLst>
        <a:defRPr>
          <a:solidFill>
            <a:srgbClr val="6E6452"/>
          </a:solidFill>
          <a:latin typeface="+mn-lt"/>
        </a:defRPr>
      </a:lvl4pPr>
      <a:lvl5pPr marL="1798638" indent="-358775" algn="l" rtl="0" fontAlgn="base">
        <a:spcBef>
          <a:spcPts val="400"/>
        </a:spcBef>
        <a:spcAft>
          <a:spcPts val="800"/>
        </a:spcAft>
        <a:buClr>
          <a:srgbClr val="6E6452"/>
        </a:buClr>
        <a:buFont typeface="Arial" charset="0"/>
        <a:buChar char="•"/>
        <a:tabLst>
          <a:tab pos="2190750" algn="l"/>
        </a:tabLst>
        <a:defRPr>
          <a:solidFill>
            <a:srgbClr val="6E6452"/>
          </a:solidFill>
          <a:latin typeface="+mn-lt"/>
        </a:defRPr>
      </a:lvl5pPr>
      <a:lvl6pPr marL="216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 baseline="0">
          <a:solidFill>
            <a:srgbClr val="6E6452"/>
          </a:solidFill>
          <a:latin typeface="+mn-lt"/>
        </a:defRPr>
      </a:lvl6pPr>
      <a:lvl7pPr marL="252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 baseline="0">
          <a:solidFill>
            <a:srgbClr val="6E6452"/>
          </a:solidFill>
          <a:latin typeface="+mn-lt"/>
        </a:defRPr>
      </a:lvl7pPr>
      <a:lvl8pPr marL="288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 baseline="0">
          <a:solidFill>
            <a:srgbClr val="6E6452"/>
          </a:solidFill>
          <a:latin typeface="+mn-lt"/>
        </a:defRPr>
      </a:lvl8pPr>
      <a:lvl9pPr marL="324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 baseline="0">
          <a:solidFill>
            <a:srgbClr val="6E6452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hyperlink" Target="mailto:casergiu@mail.ru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23.png"/><Relationship Id="rId4" Type="http://schemas.openxmlformats.org/officeDocument/2006/relationships/image" Target="../media/image5.png"/><Relationship Id="rId9" Type="http://schemas.openxmlformats.org/officeDocument/2006/relationships/image" Target="../media/image2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560217" y="1528366"/>
            <a:ext cx="10141526" cy="16636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endParaRPr kumimoji="0" lang="ro-RO" sz="6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2842418"/>
            <a:ext cx="9144000" cy="362988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r>
              <a:rPr kumimoji="0" lang="ro-RO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Modulul 17:  </a:t>
            </a:r>
            <a:r>
              <a:rPr lang="ro-RO" dirty="0">
                <a:latin typeface="Times New Roman" panose="02020603050405020304" pitchFamily="18" charset="0"/>
                <a:ea typeface="Calibri" panose="020F0502020204030204" pitchFamily="34" charset="0"/>
              </a:rPr>
              <a:t>,, Managementul și exploatarea stațiilor de epurare a apelor uzate și stațiilor de tratare a apei naturale</a:t>
            </a:r>
            <a:r>
              <a:rPr lang="ro-RO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,,.</a:t>
            </a:r>
          </a:p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fontAlgn="auto">
              <a:spcAft>
                <a:spcPts val="0"/>
              </a:spcAft>
            </a:pPr>
            <a:r>
              <a:rPr lang="ro-RO" dirty="0" smtClean="0">
                <a:latin typeface="Calibri" panose="020F0502020204030204"/>
              </a:rPr>
              <a:t>Sesiunea </a:t>
            </a:r>
            <a:r>
              <a:rPr lang="ro-RO" dirty="0">
                <a:latin typeface="Calibri" panose="020F0502020204030204"/>
              </a:rPr>
              <a:t>8: Stabilirea dozei de reactivi pentru tratarea apei potabile. Dezinfectarea apei potabile și a apelor uzate. Întreținerea și dezinfectarea </a:t>
            </a:r>
            <a:r>
              <a:rPr lang="ro-RO" dirty="0" smtClean="0">
                <a:latin typeface="Calibri" panose="020F0502020204030204"/>
              </a:rPr>
              <a:t>instalațiilor.</a:t>
            </a:r>
            <a:r>
              <a:rPr lang="ro-RO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lvl="0" fontAlgn="auto">
              <a:spcAft>
                <a:spcPts val="0"/>
              </a:spcAft>
            </a:pPr>
            <a:r>
              <a:rPr lang="ro-RO" dirty="0" smtClean="0">
                <a:solidFill>
                  <a:sysClr val="windowText" lastClr="000000"/>
                </a:solidFill>
                <a:latin typeface="Calibri" panose="020F0502020204030204"/>
              </a:rPr>
              <a:t> </a:t>
            </a:r>
            <a:r>
              <a:rPr kumimoji="0" lang="ro-RO" sz="240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Formator: S. Calos</a:t>
            </a:r>
          </a:p>
          <a:p>
            <a:pPr lvl="0" fontAlgn="auto">
              <a:spcAft>
                <a:spcPts val="0"/>
              </a:spcAft>
            </a:pPr>
            <a:endParaRPr kumimoji="0" lang="ro-RO" sz="240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  <a:p>
            <a:pPr lvl="0" fontAlgn="auto">
              <a:spcAft>
                <a:spcPts val="0"/>
              </a:spcAft>
            </a:pPr>
            <a:r>
              <a:rPr kumimoji="0" lang="ro-RO" sz="240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02 – 03 – 04 iulie 2019,  </a:t>
            </a:r>
          </a:p>
          <a:p>
            <a:pPr lvl="0" fontAlgn="auto">
              <a:spcAft>
                <a:spcPts val="0"/>
              </a:spcAft>
            </a:pPr>
            <a:r>
              <a:rPr kumimoji="0" lang="ro-RO" sz="240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Chișinău</a:t>
            </a: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616167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565014" y="762702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u-RU" sz="2400" kern="0" dirty="0">
                <a:solidFill>
                  <a:srgbClr val="002060"/>
                </a:solidFill>
              </a:rPr>
              <a:t>Основные принципы </a:t>
            </a:r>
            <a:r>
              <a:rPr lang="ru-RU" sz="2400" kern="0" dirty="0" smtClean="0">
                <a:solidFill>
                  <a:srgbClr val="002060"/>
                </a:solidFill>
              </a:rPr>
              <a:t>коагуляции</a:t>
            </a:r>
            <a:endParaRPr kumimoji="0" lang="ro-RO" sz="6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1178178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fontAlgn="auto">
              <a:spcAft>
                <a:spcPts val="0"/>
              </a:spcAft>
            </a:pPr>
            <a:r>
              <a:rPr lang="ro-RO" dirty="0" smtClean="0">
                <a:latin typeface="Calibri" panose="020F0502020204030204"/>
              </a:rPr>
              <a:t>Sesiunea </a:t>
            </a:r>
            <a:r>
              <a:rPr lang="ro-RO" dirty="0">
                <a:latin typeface="Calibri" panose="020F0502020204030204"/>
              </a:rPr>
              <a:t>8: Stabilirea dozei de reactivi pentru tratarea apei potabile. </a:t>
            </a: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5692" y="2344639"/>
            <a:ext cx="812026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/>
              <a:t>                             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Механизм </a:t>
            </a:r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коагуляции</a:t>
            </a:r>
            <a:endParaRPr lang="ro-RO" dirty="0" smtClean="0">
              <a:solidFill>
                <a:schemeClr val="accent6">
                  <a:lumMod val="2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8156" y="2729502"/>
            <a:ext cx="6520069" cy="287547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50406" y="5273269"/>
            <a:ext cx="8389552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sz="1600" dirty="0">
                <a:solidFill>
                  <a:schemeClr val="accent6">
                    <a:lumMod val="25000"/>
                  </a:schemeClr>
                </a:solidFill>
              </a:rPr>
              <a:t>Для механизма коагуляции катионная нагрузка является более важной, чем молекулярная масса. Фактически, катионная нагрузка способствует дестабилизации и агрегации суспензионных коллоидов путем нейтрализации поверхностных </a:t>
            </a:r>
            <a:r>
              <a:rPr lang="ru-RU" sz="1600" dirty="0" smtClean="0">
                <a:solidFill>
                  <a:schemeClr val="accent6">
                    <a:lumMod val="25000"/>
                  </a:schemeClr>
                </a:solidFill>
              </a:rPr>
              <a:t>зарядов.</a:t>
            </a:r>
            <a:endParaRPr lang="ro-RO" sz="1600" dirty="0">
              <a:solidFill>
                <a:schemeClr val="accent6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1993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50591" y="784154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</a:p>
          <a:p>
            <a:pPr lvl="0" fontAlgn="auto">
              <a:spcAft>
                <a:spcPts val="0"/>
              </a:spcAft>
              <a:defRPr/>
            </a:pPr>
            <a:r>
              <a:rPr kumimoji="0" lang="ru-RU" sz="24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ДЕЗИНФЕКЦТЯ ВОДЫ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u-RU" sz="2400" b="0" kern="0" dirty="0" smtClean="0">
                <a:solidFill>
                  <a:srgbClr val="FF0000"/>
                </a:solidFill>
              </a:rPr>
              <a:t>способы дезинфекции </a:t>
            </a:r>
            <a:r>
              <a:rPr lang="ru-RU" sz="2400" b="0" kern="0" dirty="0">
                <a:solidFill>
                  <a:srgbClr val="FF0000"/>
                </a:solidFill>
              </a:rPr>
              <a:t>питьевой воды</a:t>
            </a:r>
            <a:endParaRPr kumimoji="0" lang="ro-RO" sz="6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21412" y="1218721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5692" y="2733794"/>
            <a:ext cx="8355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   </a:t>
            </a:r>
            <a:endParaRPr lang="ro-RO" dirty="0"/>
          </a:p>
        </p:txBody>
      </p:sp>
      <p:sp>
        <p:nvSpPr>
          <p:cNvPr id="4" name="Rectangle 3"/>
          <p:cNvSpPr/>
          <p:nvPr/>
        </p:nvSpPr>
        <p:spPr>
          <a:xfrm>
            <a:off x="523017" y="1964881"/>
            <a:ext cx="84338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                     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0089" y="2807229"/>
            <a:ext cx="81470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accent1"/>
                </a:solidFill>
              </a:rPr>
              <a:t>                                    </a:t>
            </a:r>
            <a:endParaRPr lang="ro-RO" dirty="0"/>
          </a:p>
        </p:txBody>
      </p:sp>
      <p:sp>
        <p:nvSpPr>
          <p:cNvPr id="7" name="Rectangle 6"/>
          <p:cNvSpPr/>
          <p:nvPr/>
        </p:nvSpPr>
        <p:spPr>
          <a:xfrm>
            <a:off x="315272" y="2539800"/>
            <a:ext cx="838095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                         </a:t>
            </a:r>
            <a:r>
              <a:rPr lang="ru-RU" sz="2800" dirty="0" smtClean="0">
                <a:solidFill>
                  <a:srgbClr val="FF0000"/>
                </a:solidFill>
              </a:rPr>
              <a:t>физические методы</a:t>
            </a:r>
            <a:endParaRPr lang="ru-RU" sz="2800" dirty="0">
              <a:solidFill>
                <a:srgbClr val="FF0000"/>
              </a:solidFill>
            </a:endParaRPr>
          </a:p>
          <a:p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08156" y="2236688"/>
            <a:ext cx="83847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При дезинфекции питьевой воды применяются:</a:t>
            </a:r>
          </a:p>
          <a:p>
            <a:endParaRPr lang="ru-RU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09133" y="2909083"/>
            <a:ext cx="838746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          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4151" y="2858156"/>
            <a:ext cx="844354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           Метод </a:t>
            </a:r>
            <a:r>
              <a:rPr lang="ru-RU" dirty="0">
                <a:solidFill>
                  <a:srgbClr val="C00000"/>
                </a:solidFill>
              </a:rPr>
              <a:t>ультрафиолетового </a:t>
            </a:r>
            <a:r>
              <a:rPr lang="ru-RU" dirty="0" smtClean="0">
                <a:solidFill>
                  <a:srgbClr val="C00000"/>
                </a:solidFill>
              </a:rPr>
              <a:t>облучения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t="4258" b="12505"/>
          <a:stretch/>
        </p:blipFill>
        <p:spPr>
          <a:xfrm>
            <a:off x="270927" y="3883316"/>
            <a:ext cx="4644762" cy="2872409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5017739" y="3961557"/>
            <a:ext cx="413977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>
                <a:solidFill>
                  <a:schemeClr val="accent6">
                    <a:lumMod val="10000"/>
                  </a:schemeClr>
                </a:solidFill>
              </a:rPr>
              <a:t>1 – </a:t>
            </a:r>
            <a:r>
              <a:rPr lang="ro-RO" dirty="0" err="1">
                <a:solidFill>
                  <a:schemeClr val="accent6">
                    <a:lumMod val="10000"/>
                  </a:schemeClr>
                </a:solidFill>
              </a:rPr>
              <a:t>Escherichia</a:t>
            </a:r>
            <a:r>
              <a:rPr lang="ro-RO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ro-RO" dirty="0" smtClean="0">
                <a:solidFill>
                  <a:schemeClr val="accent6">
                    <a:lumMod val="10000"/>
                  </a:schemeClr>
                </a:solidFill>
              </a:rPr>
              <a:t>Coli</a:t>
            </a:r>
            <a:r>
              <a:rPr lang="en-US" dirty="0" smtClean="0">
                <a:solidFill>
                  <a:schemeClr val="accent6">
                    <a:lumMod val="10000"/>
                  </a:schemeClr>
                </a:solidFill>
              </a:rPr>
              <a:t>;</a:t>
            </a:r>
            <a:r>
              <a:rPr lang="ro-RO" dirty="0" smtClean="0">
                <a:solidFill>
                  <a:schemeClr val="accent6">
                    <a:lumMod val="10000"/>
                  </a:schemeClr>
                </a:solidFill>
              </a:rPr>
              <a:t>   </a:t>
            </a:r>
            <a:r>
              <a:rPr lang="ro-RO" dirty="0">
                <a:solidFill>
                  <a:schemeClr val="accent6">
                    <a:lumMod val="10000"/>
                  </a:schemeClr>
                </a:solidFill>
              </a:rPr>
              <a:t>2 – </a:t>
            </a:r>
            <a:r>
              <a:rPr lang="en-US" dirty="0" smtClean="0">
                <a:solidFill>
                  <a:schemeClr val="accent6">
                    <a:lumMod val="10000"/>
                  </a:schemeClr>
                </a:solidFill>
              </a:rPr>
              <a:t>           </a:t>
            </a:r>
            <a:r>
              <a:rPr lang="ro-RO" dirty="0" err="1" smtClean="0">
                <a:solidFill>
                  <a:schemeClr val="accent6">
                    <a:lumMod val="10000"/>
                  </a:schemeClr>
                </a:solidFill>
              </a:rPr>
              <a:t>Hepatitis</a:t>
            </a:r>
            <a:r>
              <a:rPr lang="ro-RO" dirty="0" smtClean="0">
                <a:solidFill>
                  <a:schemeClr val="accent6">
                    <a:lumMod val="10000"/>
                  </a:schemeClr>
                </a:solidFill>
              </a:rPr>
              <a:t> Virus</a:t>
            </a:r>
            <a:r>
              <a:rPr lang="en-US" dirty="0" smtClean="0">
                <a:solidFill>
                  <a:schemeClr val="accent6">
                    <a:lumMod val="10000"/>
                  </a:schemeClr>
                </a:solidFill>
              </a:rPr>
              <a:t>;</a:t>
            </a:r>
            <a:r>
              <a:rPr lang="ro-RO" dirty="0" smtClean="0">
                <a:solidFill>
                  <a:schemeClr val="accent6">
                    <a:lumMod val="10000"/>
                  </a:schemeClr>
                </a:solidFill>
              </a:rPr>
              <a:t>  </a:t>
            </a:r>
            <a:endParaRPr lang="en-US" dirty="0" smtClean="0">
              <a:solidFill>
                <a:schemeClr val="accent6">
                  <a:lumMod val="10000"/>
                </a:schemeClr>
              </a:solidFill>
            </a:endParaRPr>
          </a:p>
          <a:p>
            <a:r>
              <a:rPr lang="ro-RO" dirty="0" smtClean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ro-RO" dirty="0">
                <a:solidFill>
                  <a:schemeClr val="accent6">
                    <a:lumMod val="10000"/>
                  </a:schemeClr>
                </a:solidFill>
              </a:rPr>
              <a:t>3 - </a:t>
            </a:r>
            <a:r>
              <a:rPr lang="ro-RO" dirty="0" err="1">
                <a:solidFill>
                  <a:schemeClr val="accent6">
                    <a:lumMod val="10000"/>
                  </a:schemeClr>
                </a:solidFill>
              </a:rPr>
              <a:t>Influenza</a:t>
            </a:r>
            <a:r>
              <a:rPr lang="ro-RO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ro-RO" dirty="0" smtClean="0">
                <a:solidFill>
                  <a:schemeClr val="accent6">
                    <a:lumMod val="10000"/>
                  </a:schemeClr>
                </a:solidFill>
              </a:rPr>
              <a:t>Virus</a:t>
            </a:r>
            <a:r>
              <a:rPr lang="en-US" dirty="0" smtClean="0">
                <a:solidFill>
                  <a:schemeClr val="accent6">
                    <a:lumMod val="10000"/>
                  </a:schemeClr>
                </a:solidFill>
              </a:rPr>
              <a:t>;</a:t>
            </a:r>
            <a:r>
              <a:rPr lang="ro-RO" dirty="0" smtClean="0">
                <a:solidFill>
                  <a:schemeClr val="accent6">
                    <a:lumMod val="10000"/>
                  </a:schemeClr>
                </a:solidFill>
              </a:rPr>
              <a:t> </a:t>
            </a:r>
            <a:endParaRPr lang="en-US" dirty="0" smtClean="0">
              <a:solidFill>
                <a:schemeClr val="accent6">
                  <a:lumMod val="10000"/>
                </a:schemeClr>
              </a:solidFill>
            </a:endParaRPr>
          </a:p>
          <a:p>
            <a:r>
              <a:rPr lang="ro-RO" dirty="0" smtClean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ro-RO" dirty="0" smtClean="0">
                <a:solidFill>
                  <a:schemeClr val="accent6">
                    <a:lumMod val="10000"/>
                  </a:schemeClr>
                </a:solidFill>
              </a:rPr>
              <a:t>4 </a:t>
            </a:r>
            <a:r>
              <a:rPr lang="ro-RO" dirty="0">
                <a:solidFill>
                  <a:schemeClr val="accent6">
                    <a:lumMod val="10000"/>
                  </a:schemeClr>
                </a:solidFill>
              </a:rPr>
              <a:t>- </a:t>
            </a:r>
            <a:r>
              <a:rPr lang="ro-RO" dirty="0" err="1">
                <a:solidFill>
                  <a:schemeClr val="accent6">
                    <a:lumMod val="10000"/>
                  </a:schemeClr>
                </a:solidFill>
              </a:rPr>
              <a:t>Bacteriophage</a:t>
            </a:r>
            <a:r>
              <a:rPr lang="ro-RO" dirty="0">
                <a:solidFill>
                  <a:schemeClr val="accent6">
                    <a:lumMod val="10000"/>
                  </a:schemeClr>
                </a:solidFill>
              </a:rPr>
              <a:t> ( E. Coli </a:t>
            </a:r>
            <a:r>
              <a:rPr lang="ro-RO" dirty="0" smtClean="0">
                <a:solidFill>
                  <a:schemeClr val="accent6">
                    <a:lumMod val="10000"/>
                  </a:schemeClr>
                </a:solidFill>
              </a:rPr>
              <a:t>)</a:t>
            </a:r>
            <a:r>
              <a:rPr lang="en-US" dirty="0" smtClean="0">
                <a:solidFill>
                  <a:schemeClr val="accent6">
                    <a:lumMod val="10000"/>
                  </a:schemeClr>
                </a:solidFill>
              </a:rPr>
              <a:t>;</a:t>
            </a:r>
            <a:r>
              <a:rPr lang="ro-RO" dirty="0" smtClean="0">
                <a:solidFill>
                  <a:schemeClr val="accent6">
                    <a:lumMod val="10000"/>
                  </a:schemeClr>
                </a:solidFill>
              </a:rPr>
              <a:t>  </a:t>
            </a:r>
            <a:endParaRPr lang="ro-RO" dirty="0">
              <a:solidFill>
                <a:schemeClr val="accent6">
                  <a:lumMod val="10000"/>
                </a:schemeClr>
              </a:solidFill>
            </a:endParaRPr>
          </a:p>
          <a:p>
            <a:r>
              <a:rPr lang="en-US" dirty="0" smtClean="0">
                <a:solidFill>
                  <a:schemeClr val="accent6">
                    <a:lumMod val="10000"/>
                  </a:schemeClr>
                </a:solidFill>
              </a:rPr>
              <a:t>  </a:t>
            </a:r>
            <a:r>
              <a:rPr lang="ro-RO" dirty="0" smtClean="0">
                <a:solidFill>
                  <a:schemeClr val="accent6">
                    <a:lumMod val="10000"/>
                  </a:schemeClr>
                </a:solidFill>
              </a:rPr>
              <a:t>5 </a:t>
            </a:r>
            <a:r>
              <a:rPr lang="ro-RO" dirty="0">
                <a:solidFill>
                  <a:schemeClr val="accent6">
                    <a:lumMod val="10000"/>
                  </a:schemeClr>
                </a:solidFill>
              </a:rPr>
              <a:t>– </a:t>
            </a:r>
            <a:r>
              <a:rPr lang="ro-RO" dirty="0" err="1">
                <a:solidFill>
                  <a:schemeClr val="accent6">
                    <a:lumMod val="10000"/>
                  </a:schemeClr>
                </a:solidFill>
              </a:rPr>
              <a:t>Shigella</a:t>
            </a:r>
            <a:r>
              <a:rPr lang="ro-RO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ro-RO" dirty="0" err="1" smtClean="0">
                <a:solidFill>
                  <a:schemeClr val="accent6">
                    <a:lumMod val="10000"/>
                  </a:schemeClr>
                </a:solidFill>
              </a:rPr>
              <a:t>Dysenteriae</a:t>
            </a:r>
            <a:r>
              <a:rPr lang="en-US" dirty="0" smtClean="0">
                <a:solidFill>
                  <a:schemeClr val="accent6">
                    <a:lumMod val="10000"/>
                  </a:schemeClr>
                </a:solidFill>
              </a:rPr>
              <a:t>;</a:t>
            </a:r>
            <a:r>
              <a:rPr lang="ro-RO" dirty="0" smtClean="0">
                <a:solidFill>
                  <a:schemeClr val="accent6">
                    <a:lumMod val="10000"/>
                  </a:schemeClr>
                </a:solidFill>
              </a:rPr>
              <a:t>  </a:t>
            </a:r>
            <a:endParaRPr lang="en-US" dirty="0" smtClean="0">
              <a:solidFill>
                <a:schemeClr val="accent6">
                  <a:lumMod val="10000"/>
                </a:schemeClr>
              </a:solidFill>
            </a:endParaRPr>
          </a:p>
          <a:p>
            <a:r>
              <a:rPr lang="en-US" dirty="0" smtClean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ro-RO" dirty="0" smtClean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ro-RO" dirty="0">
                <a:solidFill>
                  <a:schemeClr val="accent6">
                    <a:lumMod val="10000"/>
                  </a:schemeClr>
                </a:solidFill>
              </a:rPr>
              <a:t>6 – </a:t>
            </a:r>
            <a:r>
              <a:rPr lang="ro-RO" dirty="0" err="1">
                <a:solidFill>
                  <a:schemeClr val="accent6">
                    <a:lumMod val="10000"/>
                  </a:schemeClr>
                </a:solidFill>
              </a:rPr>
              <a:t>Legionella</a:t>
            </a:r>
            <a:r>
              <a:rPr lang="ro-RO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ro-RO" dirty="0" err="1" smtClean="0">
                <a:solidFill>
                  <a:schemeClr val="accent6">
                    <a:lumMod val="10000"/>
                  </a:schemeClr>
                </a:solidFill>
              </a:rPr>
              <a:t>Pntumophila</a:t>
            </a:r>
            <a:r>
              <a:rPr lang="en-US" dirty="0" smtClean="0">
                <a:solidFill>
                  <a:schemeClr val="accent6">
                    <a:lumMod val="10000"/>
                  </a:schemeClr>
                </a:solidFill>
              </a:rPr>
              <a:t>;</a:t>
            </a:r>
            <a:r>
              <a:rPr lang="ro-RO" dirty="0" smtClean="0">
                <a:solidFill>
                  <a:schemeClr val="accent6">
                    <a:lumMod val="10000"/>
                  </a:schemeClr>
                </a:solidFill>
              </a:rPr>
              <a:t>  </a:t>
            </a:r>
            <a:r>
              <a:rPr lang="en-US" dirty="0" smtClean="0">
                <a:solidFill>
                  <a:schemeClr val="accent6">
                    <a:lumMod val="10000"/>
                  </a:schemeClr>
                </a:solidFill>
              </a:rPr>
              <a:t>            </a:t>
            </a:r>
            <a:r>
              <a:rPr lang="ro-RO" dirty="0" smtClean="0">
                <a:solidFill>
                  <a:schemeClr val="accent6">
                    <a:lumMod val="10000"/>
                  </a:schemeClr>
                </a:solidFill>
              </a:rPr>
              <a:t>7</a:t>
            </a:r>
            <a:r>
              <a:rPr lang="en-US" dirty="0" smtClean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ro-RO" dirty="0" smtClean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ro-RO" dirty="0">
                <a:solidFill>
                  <a:schemeClr val="accent6">
                    <a:lumMod val="10000"/>
                  </a:schemeClr>
                </a:solidFill>
              </a:rPr>
              <a:t>– Salmonella </a:t>
            </a:r>
            <a:r>
              <a:rPr lang="ro-RO" dirty="0" err="1" smtClean="0">
                <a:solidFill>
                  <a:schemeClr val="accent6">
                    <a:lumMod val="10000"/>
                  </a:schemeClr>
                </a:solidFill>
              </a:rPr>
              <a:t>Paratyphi</a:t>
            </a:r>
            <a:r>
              <a:rPr lang="en-US" dirty="0" smtClean="0">
                <a:solidFill>
                  <a:schemeClr val="accent6">
                    <a:lumMod val="10000"/>
                  </a:schemeClr>
                </a:solidFill>
              </a:rPr>
              <a:t>.</a:t>
            </a:r>
            <a:endParaRPr lang="ro-RO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85475" y="3201971"/>
            <a:ext cx="82609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accent6">
                    <a:lumMod val="10000"/>
                  </a:schemeClr>
                </a:solidFill>
              </a:rPr>
              <a:t>Дозы УФ облучения, необходимых для </a:t>
            </a:r>
            <a:r>
              <a:rPr lang="ru-RU" sz="1800" dirty="0" err="1">
                <a:solidFill>
                  <a:schemeClr val="accent6">
                    <a:lumMod val="10000"/>
                  </a:schemeClr>
                </a:solidFill>
              </a:rPr>
              <a:t>инактивации</a:t>
            </a:r>
            <a:r>
              <a:rPr lang="ru-RU" sz="1800" dirty="0">
                <a:solidFill>
                  <a:schemeClr val="accent6">
                    <a:lumMod val="10000"/>
                  </a:schemeClr>
                </a:solidFill>
              </a:rPr>
              <a:t> 99,9% микроорганизмов приведены в </a:t>
            </a:r>
            <a:r>
              <a:rPr lang="ru-RU" sz="1800" dirty="0" smtClean="0">
                <a:solidFill>
                  <a:schemeClr val="accent6">
                    <a:lumMod val="10000"/>
                  </a:schemeClr>
                </a:solidFill>
              </a:rPr>
              <a:t>графике </a:t>
            </a:r>
            <a:r>
              <a:rPr lang="ru-RU" sz="1800" dirty="0">
                <a:solidFill>
                  <a:schemeClr val="accent6">
                    <a:lumMod val="10000"/>
                  </a:schemeClr>
                </a:solidFill>
              </a:rPr>
              <a:t>(сокращенный вариант).</a:t>
            </a:r>
            <a:endParaRPr lang="ro-RO" sz="1800" dirty="0">
              <a:solidFill>
                <a:schemeClr val="accent6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3222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67896" y="1180407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</a:p>
          <a:p>
            <a:pPr lvl="0" fontAlgn="auto">
              <a:spcAft>
                <a:spcPts val="0"/>
              </a:spcAft>
              <a:defRPr/>
            </a:pPr>
            <a:r>
              <a:rPr kumimoji="0" lang="ru-RU" sz="24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ДЕЗИНФЕКЦТЯ ВОДЫ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endParaRPr kumimoji="0" lang="ro-RO" sz="6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21412" y="1218721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5692" y="2733794"/>
            <a:ext cx="8355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   </a:t>
            </a:r>
            <a:endParaRPr lang="ro-RO" dirty="0"/>
          </a:p>
        </p:txBody>
      </p:sp>
      <p:sp>
        <p:nvSpPr>
          <p:cNvPr id="4" name="Rectangle 3"/>
          <p:cNvSpPr/>
          <p:nvPr/>
        </p:nvSpPr>
        <p:spPr>
          <a:xfrm>
            <a:off x="523017" y="1964881"/>
            <a:ext cx="84338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                     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0089" y="2807229"/>
            <a:ext cx="81470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accent1"/>
                </a:solidFill>
              </a:rPr>
              <a:t>                                    </a:t>
            </a:r>
            <a:endParaRPr lang="ro-RO" dirty="0"/>
          </a:p>
        </p:txBody>
      </p:sp>
      <p:sp>
        <p:nvSpPr>
          <p:cNvPr id="7" name="Rectangle 6"/>
          <p:cNvSpPr/>
          <p:nvPr/>
        </p:nvSpPr>
        <p:spPr>
          <a:xfrm>
            <a:off x="315272" y="2539800"/>
            <a:ext cx="838095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                        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09133" y="2909083"/>
            <a:ext cx="838746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          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5839" y="1826429"/>
            <a:ext cx="844354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           Метод </a:t>
            </a:r>
            <a:r>
              <a:rPr lang="ru-RU" dirty="0">
                <a:solidFill>
                  <a:srgbClr val="C00000"/>
                </a:solidFill>
              </a:rPr>
              <a:t>ультрафиолетового </a:t>
            </a:r>
            <a:r>
              <a:rPr lang="ru-RU" dirty="0" smtClean="0">
                <a:solidFill>
                  <a:srgbClr val="C00000"/>
                </a:solidFill>
              </a:rPr>
              <a:t>облучения</a:t>
            </a:r>
            <a:endParaRPr lang="ru-RU" dirty="0">
              <a:solidFill>
                <a:srgbClr val="C00000"/>
              </a:solidFill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6745014"/>
              </p:ext>
            </p:extLst>
          </p:nvPr>
        </p:nvGraphicFramePr>
        <p:xfrm>
          <a:off x="1052504" y="2195925"/>
          <a:ext cx="7374835" cy="4686851"/>
        </p:xfrm>
        <a:graphic>
          <a:graphicData uri="http://schemas.openxmlformats.org/drawingml/2006/table">
            <a:tbl>
              <a:tblPr firstRow="1" firstCol="1" bandRow="1"/>
              <a:tblGrid>
                <a:gridCol w="2651911">
                  <a:extLst>
                    <a:ext uri="{9D8B030D-6E8A-4147-A177-3AD203B41FA5}">
                      <a16:colId xmlns:a16="http://schemas.microsoft.com/office/drawing/2014/main" val="676191302"/>
                    </a:ext>
                  </a:extLst>
                </a:gridCol>
                <a:gridCol w="2541968">
                  <a:extLst>
                    <a:ext uri="{9D8B030D-6E8A-4147-A177-3AD203B41FA5}">
                      <a16:colId xmlns:a16="http://schemas.microsoft.com/office/drawing/2014/main" val="968787772"/>
                    </a:ext>
                  </a:extLst>
                </a:gridCol>
                <a:gridCol w="2180956">
                  <a:extLst>
                    <a:ext uri="{9D8B030D-6E8A-4147-A177-3AD203B41FA5}">
                      <a16:colId xmlns:a16="http://schemas.microsoft.com/office/drawing/2014/main" val="2047331380"/>
                    </a:ext>
                  </a:extLst>
                </a:gridCol>
              </a:tblGrid>
              <a:tr h="1846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2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Вид</a:t>
                      </a:r>
                      <a:r>
                        <a:rPr lang="ro-RO" sz="1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o-RO" sz="12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микроорганизма</a:t>
                      </a:r>
                      <a:endParaRPr lang="ro-R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30" marR="34330" marT="34330" marB="3433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2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Вид</a:t>
                      </a:r>
                      <a:r>
                        <a:rPr lang="ro-RO" sz="1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o-RO" sz="12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заболевания</a:t>
                      </a:r>
                      <a:endParaRPr lang="ro-R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30" marR="34330" marT="34330" marB="3433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2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УФ </a:t>
                      </a:r>
                      <a:r>
                        <a:rPr lang="ro-RO" sz="1200" b="1" dirty="0" err="1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доза</a:t>
                      </a:r>
                      <a:r>
                        <a:rPr lang="ro-RO" sz="12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o-RO" sz="1200" b="1" dirty="0" err="1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необходимая</a:t>
                      </a:r>
                      <a:r>
                        <a:rPr lang="ro-RO" sz="12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o-RO" sz="1200" b="1" dirty="0" err="1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для</a:t>
                      </a:r>
                      <a:r>
                        <a:rPr lang="ro-RO" sz="12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o-RO" sz="1200" b="1" dirty="0" err="1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инактивации</a:t>
                      </a:r>
                      <a:r>
                        <a:rPr lang="ro-RO" sz="12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o-RO" sz="1200" b="1" dirty="0" err="1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</a:t>
                      </a:r>
                      <a:r>
                        <a:rPr lang="ro-RO" sz="12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o-RO" sz="1200" b="1" dirty="0" err="1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уровня</a:t>
                      </a:r>
                      <a:r>
                        <a:rPr lang="ro-RO" sz="12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99.9% </a:t>
                      </a:r>
                      <a:r>
                        <a:rPr lang="ro-RO" sz="1200" b="1" dirty="0" err="1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мДж</a:t>
                      </a:r>
                      <a:r>
                        <a:rPr lang="ro-RO" sz="12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/см²</a:t>
                      </a:r>
                      <a:endParaRPr lang="ro-R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30" marR="34330" marT="34330" marB="3433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6680473"/>
                  </a:ext>
                </a:extLst>
              </a:tr>
              <a:tr h="260755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0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Бактерии</a:t>
                      </a:r>
                      <a:endParaRPr lang="ro-RO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30" marR="34330" marT="34330" marB="3433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3280760"/>
                  </a:ext>
                </a:extLst>
              </a:tr>
              <a:tr h="3330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0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Pseudom</a:t>
                      </a:r>
                      <a:r>
                        <a:rPr lang="ro-RO" sz="10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o-RO" sz="10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aeruginosa</a:t>
                      </a:r>
                      <a:endParaRPr lang="ro-RO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30" marR="34330" marT="34330" marB="3433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ОКЗ, </a:t>
                      </a:r>
                      <a:r>
                        <a:rPr lang="ro-RO" sz="12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коньюктивиты</a:t>
                      </a:r>
                      <a:r>
                        <a:rPr lang="ro-RO" sz="1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o-RO" sz="12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отиты</a:t>
                      </a:r>
                      <a:endParaRPr lang="ro-R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30" marR="34330" marT="34330" marB="3433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16,5</a:t>
                      </a:r>
                      <a:endParaRPr lang="ro-R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30" marR="34330" marT="34330" marB="3433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4613019"/>
                  </a:ext>
                </a:extLst>
              </a:tr>
              <a:tr h="2781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0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Mycobacterium</a:t>
                      </a:r>
                      <a:r>
                        <a:rPr lang="ro-RO" sz="10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o-RO" sz="10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tuberculisis</a:t>
                      </a:r>
                      <a:endParaRPr lang="ro-RO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30" marR="34330" marT="34330" marB="3433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2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Туберкулез</a:t>
                      </a:r>
                      <a:endParaRPr lang="ro-R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30" marR="34330" marT="34330" marB="3433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10,0</a:t>
                      </a:r>
                      <a:endParaRPr lang="ro-R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30" marR="34330" marT="34330" marB="3433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8109602"/>
                  </a:ext>
                </a:extLst>
              </a:tr>
              <a:tr h="2781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0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Escherichia</a:t>
                      </a:r>
                      <a:r>
                        <a:rPr lang="ro-RO" sz="10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coli</a:t>
                      </a:r>
                      <a:endParaRPr lang="ro-RO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30" marR="34330" marT="34330" marB="3433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2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Острые</a:t>
                      </a:r>
                      <a:r>
                        <a:rPr lang="ro-RO" sz="1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o-RO" sz="12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кишечные</a:t>
                      </a:r>
                      <a:r>
                        <a:rPr lang="ro-RO" sz="1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o-RO" sz="12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заболевания</a:t>
                      </a:r>
                      <a:r>
                        <a:rPr lang="ro-RO" sz="1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(ОКЗ)</a:t>
                      </a:r>
                      <a:endParaRPr lang="ro-R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30" marR="34330" marT="34330" marB="3433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9,0</a:t>
                      </a:r>
                      <a:endParaRPr lang="ro-R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30" marR="34330" marT="34330" marB="3433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6322089"/>
                  </a:ext>
                </a:extLst>
              </a:tr>
              <a:tr h="1768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0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Proteus </a:t>
                      </a:r>
                      <a:r>
                        <a:rPr lang="ro-RO" sz="10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vulgaris</a:t>
                      </a:r>
                      <a:endParaRPr lang="ro-RO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30" marR="34330" marT="34330" marB="3433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ОКЗ</a:t>
                      </a:r>
                      <a:endParaRPr lang="ro-R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30" marR="34330" marT="34330" marB="3433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7,8</a:t>
                      </a:r>
                      <a:endParaRPr lang="ro-R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30" marR="34330" marT="34330" marB="3433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8445057"/>
                  </a:ext>
                </a:extLst>
              </a:tr>
              <a:tr h="2067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0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Salmonella </a:t>
                      </a:r>
                      <a:r>
                        <a:rPr lang="ro-RO" sz="10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enteritidis</a:t>
                      </a:r>
                      <a:endParaRPr lang="ro-RO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30" marR="34330" marT="34330" marB="3433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2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Сальмонеллезы</a:t>
                      </a:r>
                      <a:endParaRPr lang="ro-R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30" marR="34330" marT="34330" marB="3433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7,6</a:t>
                      </a:r>
                      <a:endParaRPr lang="ro-R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30" marR="34330" marT="34330" marB="3433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8526937"/>
                  </a:ext>
                </a:extLst>
              </a:tr>
              <a:tr h="1969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0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Vibrio</a:t>
                      </a:r>
                      <a:r>
                        <a:rPr lang="ro-RO" sz="10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o-RO" sz="10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cholerae</a:t>
                      </a:r>
                      <a:endParaRPr lang="ro-RO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30" marR="34330" marT="34330" marB="3433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2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Холера</a:t>
                      </a:r>
                      <a:endParaRPr lang="ro-R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30" marR="34330" marT="34330" marB="3433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6,5</a:t>
                      </a:r>
                      <a:endParaRPr lang="ro-R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30" marR="34330" marT="34330" marB="3433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2134364"/>
                  </a:ext>
                </a:extLst>
              </a:tr>
              <a:tr h="2781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0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Salmonella </a:t>
                      </a:r>
                      <a:r>
                        <a:rPr lang="ro-RO" sz="10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paratyphy</a:t>
                      </a:r>
                      <a:endParaRPr lang="ro-RO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30" marR="34330" marT="34330" marB="3433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ОКЗ</a:t>
                      </a:r>
                      <a:endParaRPr lang="ro-R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30" marR="34330" marT="34330" marB="3433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6,1</a:t>
                      </a:r>
                      <a:endParaRPr lang="ro-R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30" marR="34330" marT="34330" marB="3433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7723009"/>
                  </a:ext>
                </a:extLst>
              </a:tr>
              <a:tr h="2781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0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Salmonella </a:t>
                      </a:r>
                      <a:r>
                        <a:rPr lang="ro-RO" sz="10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typhosa</a:t>
                      </a:r>
                      <a:endParaRPr lang="ro-RO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30" marR="34330" marT="34330" marB="3433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2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Брюшной</a:t>
                      </a:r>
                      <a:r>
                        <a:rPr lang="ro-RO" sz="1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o-RO" sz="12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тиф</a:t>
                      </a:r>
                      <a:endParaRPr lang="ro-R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30" marR="34330" marT="34330" marB="3433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6,0</a:t>
                      </a:r>
                      <a:endParaRPr lang="ro-R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30" marR="34330" marT="34330" marB="3433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8021220"/>
                  </a:ext>
                </a:extLst>
              </a:tr>
              <a:tr h="2370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0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Shigella</a:t>
                      </a:r>
                      <a:r>
                        <a:rPr lang="ro-RO" sz="10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o-RO" sz="10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flexneri</a:t>
                      </a:r>
                      <a:endParaRPr lang="ro-RO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30" marR="34330" marT="34330" marB="3433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2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Дизентерия</a:t>
                      </a:r>
                      <a:endParaRPr lang="ro-R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30" marR="34330" marT="34330" marB="3433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5,2</a:t>
                      </a:r>
                      <a:endParaRPr lang="ro-R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30" marR="34330" marT="34330" marB="3433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367389"/>
                  </a:ext>
                </a:extLst>
              </a:tr>
              <a:tr h="2371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0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Shigella</a:t>
                      </a:r>
                      <a:r>
                        <a:rPr lang="ro-RO" sz="10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o-RO" sz="10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dysenteriae</a:t>
                      </a:r>
                      <a:endParaRPr lang="ro-RO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30" marR="34330" marT="34330" marB="3433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2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Дизентерия</a:t>
                      </a:r>
                      <a:endParaRPr lang="ro-R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30" marR="34330" marT="34330" marB="3433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4,2</a:t>
                      </a:r>
                      <a:endParaRPr lang="ro-R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30" marR="34330" marT="34330" marB="3433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2471316"/>
                  </a:ext>
                </a:extLst>
              </a:tr>
              <a:tr h="167664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2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Вирусы</a:t>
                      </a:r>
                      <a:endParaRPr lang="ro-R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30" marR="34330" marT="34330" marB="3433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726200"/>
                  </a:ext>
                </a:extLst>
              </a:tr>
              <a:tr h="2781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0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Hepatitis</a:t>
                      </a:r>
                      <a:r>
                        <a:rPr lang="ro-RO" sz="10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virus</a:t>
                      </a:r>
                      <a:endParaRPr lang="ro-RO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30" marR="34330" marT="34330" marB="3433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2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Вирусный</a:t>
                      </a:r>
                      <a:r>
                        <a:rPr lang="ro-RO" sz="1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o-RO" sz="12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гепатит</a:t>
                      </a:r>
                      <a:r>
                        <a:rPr lang="ro-RO" sz="1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А</a:t>
                      </a:r>
                      <a:endParaRPr lang="ro-R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30" marR="34330" marT="34330" marB="3433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8,0</a:t>
                      </a:r>
                      <a:endParaRPr lang="ro-R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30" marR="34330" marT="34330" marB="3433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3798135"/>
                  </a:ext>
                </a:extLst>
              </a:tr>
              <a:tr h="2781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0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Virus </a:t>
                      </a:r>
                      <a:r>
                        <a:rPr lang="ro-RO" sz="10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Poliomyelitis</a:t>
                      </a:r>
                      <a:endParaRPr lang="ro-RO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30" marR="34330" marT="34330" marB="3433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2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Полиомиелит</a:t>
                      </a:r>
                      <a:endParaRPr lang="ro-R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30" marR="34330" marT="34330" marB="3433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6,0</a:t>
                      </a:r>
                      <a:endParaRPr lang="ro-R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30" marR="34330" marT="34330" marB="3433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27024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50961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50591" y="784154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</a:p>
          <a:p>
            <a:pPr lvl="0" fontAlgn="auto">
              <a:spcAft>
                <a:spcPts val="0"/>
              </a:spcAft>
              <a:defRPr/>
            </a:pPr>
            <a:r>
              <a:rPr kumimoji="0" lang="ru-RU" sz="24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ДЕЗИНФЕКЦТЯ ВОДЫ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u-RU" sz="2400" b="0" kern="0" dirty="0" smtClean="0">
                <a:solidFill>
                  <a:srgbClr val="FF0000"/>
                </a:solidFill>
              </a:rPr>
              <a:t>способы дезинфекции </a:t>
            </a:r>
            <a:r>
              <a:rPr lang="ru-RU" sz="2400" b="0" kern="0" dirty="0">
                <a:solidFill>
                  <a:srgbClr val="FF0000"/>
                </a:solidFill>
              </a:rPr>
              <a:t>питьевой воды</a:t>
            </a:r>
            <a:endParaRPr kumimoji="0" lang="ro-RO" sz="6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21412" y="1218721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5692" y="2733794"/>
            <a:ext cx="8355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   </a:t>
            </a:r>
            <a:endParaRPr lang="ro-RO" dirty="0"/>
          </a:p>
        </p:txBody>
      </p:sp>
      <p:sp>
        <p:nvSpPr>
          <p:cNvPr id="4" name="Rectangle 3"/>
          <p:cNvSpPr/>
          <p:nvPr/>
        </p:nvSpPr>
        <p:spPr>
          <a:xfrm>
            <a:off x="523017" y="1964881"/>
            <a:ext cx="84338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                     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0089" y="2807229"/>
            <a:ext cx="81470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accent1"/>
                </a:solidFill>
              </a:rPr>
              <a:t>                                    </a:t>
            </a:r>
            <a:endParaRPr lang="ro-RO" dirty="0"/>
          </a:p>
        </p:txBody>
      </p:sp>
      <p:sp>
        <p:nvSpPr>
          <p:cNvPr id="7" name="Rectangle 6"/>
          <p:cNvSpPr/>
          <p:nvPr/>
        </p:nvSpPr>
        <p:spPr>
          <a:xfrm>
            <a:off x="315272" y="2539800"/>
            <a:ext cx="838095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                         </a:t>
            </a:r>
            <a:r>
              <a:rPr lang="ru-RU" sz="2800" dirty="0" smtClean="0">
                <a:solidFill>
                  <a:srgbClr val="FF0000"/>
                </a:solidFill>
              </a:rPr>
              <a:t>физические методы</a:t>
            </a:r>
            <a:endParaRPr lang="ru-RU" sz="2800" dirty="0">
              <a:solidFill>
                <a:srgbClr val="FF0000"/>
              </a:solidFill>
            </a:endParaRPr>
          </a:p>
          <a:p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08156" y="2236688"/>
            <a:ext cx="83847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При дезинфекции питьевой воды применяются:</a:t>
            </a:r>
          </a:p>
          <a:p>
            <a:endParaRPr lang="ru-RU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09133" y="2909083"/>
            <a:ext cx="838746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          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4151" y="2938247"/>
            <a:ext cx="844354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           Метод </a:t>
            </a:r>
            <a:r>
              <a:rPr lang="ru-RU" dirty="0">
                <a:solidFill>
                  <a:srgbClr val="C00000"/>
                </a:solidFill>
              </a:rPr>
              <a:t>ультрафиолетового </a:t>
            </a:r>
            <a:r>
              <a:rPr lang="ru-RU" dirty="0" smtClean="0">
                <a:solidFill>
                  <a:srgbClr val="C00000"/>
                </a:solidFill>
              </a:rPr>
              <a:t>облучения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62426" y="3532592"/>
            <a:ext cx="837814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Такое излучение не меняет химический состав жидкости, не вызывает образование побочных веществ, то есть отсутствует вероятность нанесения вреда потребителю.</a:t>
            </a:r>
          </a:p>
          <a:p>
            <a:r>
              <a:rPr lang="ru-RU" dirty="0" smtClean="0">
                <a:solidFill>
                  <a:schemeClr val="accent6">
                    <a:lumMod val="10000"/>
                  </a:schemeClr>
                </a:solidFill>
              </a:rPr>
              <a:t>Кроме </a:t>
            </a:r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того, в случае с этой технологией невозможна передозировка: дело в том, что она имеет высокую скорость реакции, для обработки нужно лишь несколько секунд.</a:t>
            </a:r>
            <a:endParaRPr lang="ro-RO" dirty="0">
              <a:solidFill>
                <a:schemeClr val="accent6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24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50591" y="784154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</a:p>
          <a:p>
            <a:pPr lvl="0" fontAlgn="auto">
              <a:spcAft>
                <a:spcPts val="0"/>
              </a:spcAft>
              <a:defRPr/>
            </a:pPr>
            <a:r>
              <a:rPr kumimoji="0" lang="ru-RU" sz="24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ДЕЗИНФЕКЦТЯ ВОДЫ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u-RU" sz="2400" b="0" kern="0" dirty="0" smtClean="0">
                <a:solidFill>
                  <a:srgbClr val="FF0000"/>
                </a:solidFill>
              </a:rPr>
              <a:t>способы дезинфекции </a:t>
            </a:r>
            <a:r>
              <a:rPr lang="ru-RU" sz="2400" b="0" kern="0" dirty="0">
                <a:solidFill>
                  <a:srgbClr val="FF0000"/>
                </a:solidFill>
              </a:rPr>
              <a:t>питьевой воды</a:t>
            </a:r>
            <a:endParaRPr kumimoji="0" lang="ro-RO" sz="6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21412" y="1218721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5692" y="2733794"/>
            <a:ext cx="8355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   </a:t>
            </a:r>
            <a:endParaRPr lang="ro-RO" dirty="0"/>
          </a:p>
        </p:txBody>
      </p:sp>
      <p:sp>
        <p:nvSpPr>
          <p:cNvPr id="4" name="Rectangle 3"/>
          <p:cNvSpPr/>
          <p:nvPr/>
        </p:nvSpPr>
        <p:spPr>
          <a:xfrm>
            <a:off x="523017" y="1964881"/>
            <a:ext cx="84338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                     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0089" y="2807229"/>
            <a:ext cx="81470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accent1"/>
                </a:solidFill>
              </a:rPr>
              <a:t>                                    </a:t>
            </a:r>
            <a:endParaRPr lang="ro-RO" dirty="0"/>
          </a:p>
        </p:txBody>
      </p:sp>
      <p:sp>
        <p:nvSpPr>
          <p:cNvPr id="7" name="Rectangle 6"/>
          <p:cNvSpPr/>
          <p:nvPr/>
        </p:nvSpPr>
        <p:spPr>
          <a:xfrm>
            <a:off x="315272" y="2539800"/>
            <a:ext cx="838095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                         </a:t>
            </a:r>
            <a:r>
              <a:rPr lang="ru-RU" sz="2800" dirty="0" smtClean="0">
                <a:solidFill>
                  <a:srgbClr val="FF0000"/>
                </a:solidFill>
              </a:rPr>
              <a:t>физические методы</a:t>
            </a:r>
            <a:endParaRPr lang="ru-RU" sz="2800" dirty="0">
              <a:solidFill>
                <a:srgbClr val="FF0000"/>
              </a:solidFill>
            </a:endParaRPr>
          </a:p>
          <a:p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08156" y="2236688"/>
            <a:ext cx="83847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При дезинфекции питьевой воды применяются:</a:t>
            </a:r>
          </a:p>
          <a:p>
            <a:endParaRPr lang="ru-RU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09133" y="2909083"/>
            <a:ext cx="838746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          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4151" y="2938247"/>
            <a:ext cx="844354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           Метод </a:t>
            </a:r>
            <a:r>
              <a:rPr lang="ru-RU" dirty="0">
                <a:solidFill>
                  <a:srgbClr val="C00000"/>
                </a:solidFill>
              </a:rPr>
              <a:t>ультрафиолетового </a:t>
            </a:r>
            <a:r>
              <a:rPr lang="ru-RU" dirty="0" smtClean="0">
                <a:solidFill>
                  <a:srgbClr val="C00000"/>
                </a:solidFill>
              </a:rPr>
              <a:t>облучения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78114" y="3264922"/>
            <a:ext cx="835561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Правда, стоит сказать и о минусах методики. Если у обработки хлором есть пролонгирующий эффект, то результат от УФ-излучения сохраняется только на время непосредственного воздействия лучей на воду.</a:t>
            </a:r>
          </a:p>
          <a:p>
            <a:r>
              <a:rPr lang="ru-RU" dirty="0" smtClean="0">
                <a:solidFill>
                  <a:schemeClr val="accent6">
                    <a:lumMod val="10000"/>
                  </a:schemeClr>
                </a:solidFill>
              </a:rPr>
              <a:t>Подчеркнем</a:t>
            </a:r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, что лишь в заранее обработанной воде возможен удовлетворительный эффект. Ведь на уровне поглощения УФ-лучей сказываются примеси жидкости. Так, железо работает как своего рода щит для микроорганизмов, «прикрывая» их от лучей.</a:t>
            </a:r>
            <a:endParaRPr lang="ro-RO" dirty="0">
              <a:solidFill>
                <a:schemeClr val="accent6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9955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50591" y="784154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</a:p>
          <a:p>
            <a:pPr lvl="0" fontAlgn="auto">
              <a:spcAft>
                <a:spcPts val="0"/>
              </a:spcAft>
              <a:defRPr/>
            </a:pPr>
            <a:r>
              <a:rPr kumimoji="0" lang="ru-RU" sz="24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ДЕЗИНФЕКЦТЯ ВОДЫ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u-RU" sz="2400" b="0" kern="0" dirty="0" smtClean="0">
                <a:solidFill>
                  <a:srgbClr val="FF0000"/>
                </a:solidFill>
              </a:rPr>
              <a:t>способы дезинфекции </a:t>
            </a:r>
            <a:r>
              <a:rPr lang="ru-RU" sz="2400" b="0" kern="0" dirty="0">
                <a:solidFill>
                  <a:srgbClr val="FF0000"/>
                </a:solidFill>
              </a:rPr>
              <a:t>питьевой воды</a:t>
            </a:r>
            <a:endParaRPr kumimoji="0" lang="ro-RO" sz="6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21412" y="1218721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5692" y="2733794"/>
            <a:ext cx="8355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   </a:t>
            </a:r>
            <a:endParaRPr lang="ro-RO" dirty="0"/>
          </a:p>
        </p:txBody>
      </p:sp>
      <p:sp>
        <p:nvSpPr>
          <p:cNvPr id="4" name="Rectangle 3"/>
          <p:cNvSpPr/>
          <p:nvPr/>
        </p:nvSpPr>
        <p:spPr>
          <a:xfrm>
            <a:off x="523017" y="1964881"/>
            <a:ext cx="84338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                     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0089" y="2807229"/>
            <a:ext cx="81470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accent1"/>
                </a:solidFill>
              </a:rPr>
              <a:t>                                    </a:t>
            </a:r>
            <a:endParaRPr lang="ro-RO" dirty="0"/>
          </a:p>
        </p:txBody>
      </p:sp>
      <p:sp>
        <p:nvSpPr>
          <p:cNvPr id="7" name="Rectangle 6"/>
          <p:cNvSpPr/>
          <p:nvPr/>
        </p:nvSpPr>
        <p:spPr>
          <a:xfrm>
            <a:off x="315272" y="2539800"/>
            <a:ext cx="838095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                         </a:t>
            </a:r>
            <a:r>
              <a:rPr lang="ru-RU" sz="2800" dirty="0" smtClean="0">
                <a:solidFill>
                  <a:srgbClr val="FF0000"/>
                </a:solidFill>
              </a:rPr>
              <a:t>физические методы</a:t>
            </a:r>
            <a:endParaRPr lang="ru-RU" sz="2800" dirty="0">
              <a:solidFill>
                <a:srgbClr val="FF0000"/>
              </a:solidFill>
            </a:endParaRPr>
          </a:p>
          <a:p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08156" y="2236688"/>
            <a:ext cx="83847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При дезинфекции питьевой воды применяются:</a:t>
            </a:r>
          </a:p>
          <a:p>
            <a:endParaRPr lang="ru-RU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09133" y="2909083"/>
            <a:ext cx="838746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          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4151" y="2938247"/>
            <a:ext cx="844354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           Метод </a:t>
            </a:r>
            <a:r>
              <a:rPr lang="ru-RU" dirty="0">
                <a:solidFill>
                  <a:srgbClr val="C00000"/>
                </a:solidFill>
              </a:rPr>
              <a:t>ультрафиолетового </a:t>
            </a:r>
            <a:r>
              <a:rPr lang="ru-RU" dirty="0" smtClean="0">
                <a:solidFill>
                  <a:srgbClr val="C00000"/>
                </a:solidFill>
              </a:rPr>
              <a:t>облучения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54853" y="3606027"/>
            <a:ext cx="845645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Система для УФ-излучения не так сложна: она представляет собой камеру из нержавеющей стали с установленной лампой, которая защищается чехлами из кварца. Вода, проходя через такую схему, оказывается под непрерывным воздействием ультрафиолета, благодаря чему полностью обеззараживается.</a:t>
            </a:r>
            <a:endParaRPr lang="ro-RO" dirty="0">
              <a:solidFill>
                <a:schemeClr val="accent6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2280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50591" y="784154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</a:p>
          <a:p>
            <a:pPr lvl="0" fontAlgn="auto">
              <a:spcAft>
                <a:spcPts val="0"/>
              </a:spcAft>
              <a:defRPr/>
            </a:pPr>
            <a:r>
              <a:rPr kumimoji="0" lang="ru-RU" sz="24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ДЕЗИНФЕКЦТЯ ВОДЫ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u-RU" sz="2400" b="0" kern="0" dirty="0" smtClean="0">
                <a:solidFill>
                  <a:srgbClr val="FF0000"/>
                </a:solidFill>
              </a:rPr>
              <a:t>способы дезинфекции </a:t>
            </a:r>
            <a:r>
              <a:rPr lang="ru-RU" sz="2400" b="0" kern="0" dirty="0">
                <a:solidFill>
                  <a:srgbClr val="FF0000"/>
                </a:solidFill>
              </a:rPr>
              <a:t>питьевой воды</a:t>
            </a:r>
            <a:endParaRPr kumimoji="0" lang="ro-RO" sz="6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21412" y="1218721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5692" y="2733794"/>
            <a:ext cx="8355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   </a:t>
            </a:r>
            <a:endParaRPr lang="ro-RO" dirty="0"/>
          </a:p>
        </p:txBody>
      </p:sp>
      <p:sp>
        <p:nvSpPr>
          <p:cNvPr id="4" name="Rectangle 3"/>
          <p:cNvSpPr/>
          <p:nvPr/>
        </p:nvSpPr>
        <p:spPr>
          <a:xfrm>
            <a:off x="523017" y="1964881"/>
            <a:ext cx="84338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                     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0089" y="2807229"/>
            <a:ext cx="81470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accent1"/>
                </a:solidFill>
              </a:rPr>
              <a:t>                                    </a:t>
            </a:r>
            <a:endParaRPr lang="ro-RO" dirty="0"/>
          </a:p>
        </p:txBody>
      </p:sp>
      <p:sp>
        <p:nvSpPr>
          <p:cNvPr id="7" name="Rectangle 6"/>
          <p:cNvSpPr/>
          <p:nvPr/>
        </p:nvSpPr>
        <p:spPr>
          <a:xfrm>
            <a:off x="315272" y="2539800"/>
            <a:ext cx="838095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                         </a:t>
            </a:r>
            <a:r>
              <a:rPr lang="ru-RU" sz="2800" dirty="0" smtClean="0">
                <a:solidFill>
                  <a:srgbClr val="FF0000"/>
                </a:solidFill>
              </a:rPr>
              <a:t>физические методы</a:t>
            </a:r>
            <a:endParaRPr lang="ru-RU" sz="2800" dirty="0">
              <a:solidFill>
                <a:srgbClr val="FF0000"/>
              </a:solidFill>
            </a:endParaRPr>
          </a:p>
          <a:p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08156" y="2236688"/>
            <a:ext cx="83847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При дезинфекции питьевой воды применяются:</a:t>
            </a:r>
          </a:p>
          <a:p>
            <a:endParaRPr lang="ru-RU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09133" y="2909083"/>
            <a:ext cx="838746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          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4151" y="2938247"/>
            <a:ext cx="844354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           Метод </a:t>
            </a:r>
            <a:r>
              <a:rPr lang="ru-RU" dirty="0">
                <a:solidFill>
                  <a:srgbClr val="C00000"/>
                </a:solidFill>
              </a:rPr>
              <a:t>ультрафиолетового </a:t>
            </a:r>
            <a:r>
              <a:rPr lang="ru-RU" dirty="0" smtClean="0">
                <a:solidFill>
                  <a:srgbClr val="C00000"/>
                </a:solidFill>
              </a:rPr>
              <a:t>облучения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3782" y="3470988"/>
            <a:ext cx="6876975" cy="343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4064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50591" y="784154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</a:p>
          <a:p>
            <a:pPr lvl="0" fontAlgn="auto">
              <a:spcAft>
                <a:spcPts val="0"/>
              </a:spcAft>
              <a:defRPr/>
            </a:pPr>
            <a:r>
              <a:rPr kumimoji="0" lang="ru-RU" sz="24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ДЕЗИНФЕКЦТЯ ВОДЫ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u-RU" sz="2400" b="0" kern="0" dirty="0" smtClean="0">
                <a:solidFill>
                  <a:srgbClr val="FF0000"/>
                </a:solidFill>
              </a:rPr>
              <a:t>способы дезинфекции </a:t>
            </a:r>
            <a:r>
              <a:rPr lang="ru-RU" sz="2400" b="0" kern="0" dirty="0">
                <a:solidFill>
                  <a:srgbClr val="FF0000"/>
                </a:solidFill>
              </a:rPr>
              <a:t>питьевой воды</a:t>
            </a:r>
            <a:endParaRPr kumimoji="0" lang="ro-RO" sz="6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21412" y="1218721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5692" y="2733794"/>
            <a:ext cx="8355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   </a:t>
            </a:r>
            <a:endParaRPr lang="ro-RO" dirty="0"/>
          </a:p>
        </p:txBody>
      </p:sp>
      <p:sp>
        <p:nvSpPr>
          <p:cNvPr id="4" name="Rectangle 3"/>
          <p:cNvSpPr/>
          <p:nvPr/>
        </p:nvSpPr>
        <p:spPr>
          <a:xfrm>
            <a:off x="523017" y="1964881"/>
            <a:ext cx="84338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                     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0089" y="2807229"/>
            <a:ext cx="81470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accent1"/>
                </a:solidFill>
              </a:rPr>
              <a:t>                                    </a:t>
            </a:r>
            <a:endParaRPr lang="ro-RO" dirty="0"/>
          </a:p>
        </p:txBody>
      </p:sp>
      <p:sp>
        <p:nvSpPr>
          <p:cNvPr id="7" name="Rectangle 6"/>
          <p:cNvSpPr/>
          <p:nvPr/>
        </p:nvSpPr>
        <p:spPr>
          <a:xfrm>
            <a:off x="315272" y="2539800"/>
            <a:ext cx="838095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                         </a:t>
            </a:r>
            <a:r>
              <a:rPr lang="ru-RU" sz="2800" dirty="0" smtClean="0">
                <a:solidFill>
                  <a:srgbClr val="FF0000"/>
                </a:solidFill>
              </a:rPr>
              <a:t>физические методы</a:t>
            </a:r>
            <a:endParaRPr lang="ru-RU" sz="2800" dirty="0">
              <a:solidFill>
                <a:srgbClr val="FF0000"/>
              </a:solidFill>
            </a:endParaRPr>
          </a:p>
          <a:p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08156" y="2236688"/>
            <a:ext cx="83847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При дезинфекции питьевой воды применяются:</a:t>
            </a:r>
          </a:p>
          <a:p>
            <a:endParaRPr lang="ru-RU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09133" y="2909083"/>
            <a:ext cx="838746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          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4151" y="2938247"/>
            <a:ext cx="844354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           Метод </a:t>
            </a:r>
            <a:r>
              <a:rPr lang="ru-RU" dirty="0">
                <a:solidFill>
                  <a:srgbClr val="C00000"/>
                </a:solidFill>
              </a:rPr>
              <a:t>ультрафиолетового </a:t>
            </a:r>
            <a:r>
              <a:rPr lang="ru-RU" dirty="0" smtClean="0">
                <a:solidFill>
                  <a:srgbClr val="C00000"/>
                </a:solidFill>
              </a:rPr>
              <a:t>облучения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0089" y="3338357"/>
            <a:ext cx="7462151" cy="348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195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50591" y="784154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</a:p>
          <a:p>
            <a:pPr lvl="0" fontAlgn="auto">
              <a:spcAft>
                <a:spcPts val="0"/>
              </a:spcAft>
              <a:defRPr/>
            </a:pPr>
            <a:r>
              <a:rPr kumimoji="0" lang="ru-RU" sz="24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ДЕЗИНФЕКЦТЯ ВОДЫ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u-RU" sz="2400" b="0" kern="0" dirty="0" smtClean="0">
                <a:solidFill>
                  <a:srgbClr val="FF0000"/>
                </a:solidFill>
              </a:rPr>
              <a:t>способы дезинфекции </a:t>
            </a:r>
            <a:r>
              <a:rPr lang="ru-RU" sz="2400" b="0" kern="0" dirty="0">
                <a:solidFill>
                  <a:srgbClr val="FF0000"/>
                </a:solidFill>
              </a:rPr>
              <a:t>питьевой воды</a:t>
            </a:r>
            <a:endParaRPr kumimoji="0" lang="ro-RO" sz="6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21412" y="1218721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5692" y="2733794"/>
            <a:ext cx="8355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   </a:t>
            </a:r>
            <a:endParaRPr lang="ro-RO" dirty="0"/>
          </a:p>
        </p:txBody>
      </p:sp>
      <p:sp>
        <p:nvSpPr>
          <p:cNvPr id="4" name="Rectangle 3"/>
          <p:cNvSpPr/>
          <p:nvPr/>
        </p:nvSpPr>
        <p:spPr>
          <a:xfrm>
            <a:off x="523017" y="1964881"/>
            <a:ext cx="84338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                     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0089" y="2807229"/>
            <a:ext cx="81470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accent1"/>
                </a:solidFill>
              </a:rPr>
              <a:t>                                    </a:t>
            </a:r>
            <a:endParaRPr lang="ro-RO" dirty="0"/>
          </a:p>
        </p:txBody>
      </p:sp>
      <p:sp>
        <p:nvSpPr>
          <p:cNvPr id="7" name="Rectangle 6"/>
          <p:cNvSpPr/>
          <p:nvPr/>
        </p:nvSpPr>
        <p:spPr>
          <a:xfrm>
            <a:off x="315272" y="2539800"/>
            <a:ext cx="838095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                         </a:t>
            </a:r>
            <a:r>
              <a:rPr lang="ru-RU" sz="2800" dirty="0" smtClean="0">
                <a:solidFill>
                  <a:srgbClr val="FF0000"/>
                </a:solidFill>
              </a:rPr>
              <a:t>физические методы</a:t>
            </a:r>
            <a:endParaRPr lang="ru-RU" sz="2800" dirty="0">
              <a:solidFill>
                <a:srgbClr val="FF0000"/>
              </a:solidFill>
            </a:endParaRPr>
          </a:p>
          <a:p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08156" y="2236688"/>
            <a:ext cx="83847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При дезинфекции питьевой воды применяются:</a:t>
            </a:r>
          </a:p>
          <a:p>
            <a:endParaRPr lang="ru-RU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09133" y="2909083"/>
            <a:ext cx="838746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          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4151" y="2938247"/>
            <a:ext cx="844354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           Метод </a:t>
            </a:r>
            <a:r>
              <a:rPr lang="ru-RU" dirty="0">
                <a:solidFill>
                  <a:srgbClr val="C00000"/>
                </a:solidFill>
              </a:rPr>
              <a:t>ультрафиолетового </a:t>
            </a:r>
            <a:r>
              <a:rPr lang="ru-RU" dirty="0" smtClean="0">
                <a:solidFill>
                  <a:srgbClr val="C00000"/>
                </a:solidFill>
              </a:rPr>
              <a:t>облучения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0088" y="3430738"/>
            <a:ext cx="7656493" cy="314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3457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50591" y="784154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</a:p>
          <a:p>
            <a:pPr lvl="0" fontAlgn="auto">
              <a:spcAft>
                <a:spcPts val="0"/>
              </a:spcAft>
              <a:defRPr/>
            </a:pPr>
            <a:r>
              <a:rPr kumimoji="0" lang="ru-RU" sz="24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ДЕЗИНФЕКЦТЯ ВОДЫ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u-RU" sz="2400" b="0" kern="0" dirty="0" smtClean="0">
                <a:solidFill>
                  <a:srgbClr val="FF0000"/>
                </a:solidFill>
              </a:rPr>
              <a:t>способы дезинфекции </a:t>
            </a:r>
            <a:r>
              <a:rPr lang="ru-RU" sz="2400" b="0" kern="0" dirty="0">
                <a:solidFill>
                  <a:srgbClr val="FF0000"/>
                </a:solidFill>
              </a:rPr>
              <a:t>питьевой воды</a:t>
            </a:r>
            <a:endParaRPr kumimoji="0" lang="ro-RO" sz="6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21412" y="1218721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5692" y="2733794"/>
            <a:ext cx="8355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   </a:t>
            </a:r>
            <a:endParaRPr lang="ro-RO" dirty="0"/>
          </a:p>
        </p:txBody>
      </p:sp>
      <p:sp>
        <p:nvSpPr>
          <p:cNvPr id="4" name="Rectangle 3"/>
          <p:cNvSpPr/>
          <p:nvPr/>
        </p:nvSpPr>
        <p:spPr>
          <a:xfrm>
            <a:off x="523017" y="1964881"/>
            <a:ext cx="84338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                     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0089" y="2807229"/>
            <a:ext cx="81470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accent1"/>
                </a:solidFill>
              </a:rPr>
              <a:t>                                    </a:t>
            </a:r>
            <a:endParaRPr lang="ro-RO" dirty="0"/>
          </a:p>
        </p:txBody>
      </p:sp>
      <p:sp>
        <p:nvSpPr>
          <p:cNvPr id="7" name="Rectangle 6"/>
          <p:cNvSpPr/>
          <p:nvPr/>
        </p:nvSpPr>
        <p:spPr>
          <a:xfrm>
            <a:off x="315272" y="2539800"/>
            <a:ext cx="838095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                         </a:t>
            </a:r>
            <a:r>
              <a:rPr lang="ru-RU" sz="2800" dirty="0" smtClean="0">
                <a:solidFill>
                  <a:srgbClr val="FF0000"/>
                </a:solidFill>
              </a:rPr>
              <a:t>физические методы</a:t>
            </a:r>
            <a:endParaRPr lang="ru-RU" sz="2800" dirty="0">
              <a:solidFill>
                <a:srgbClr val="FF0000"/>
              </a:solidFill>
            </a:endParaRPr>
          </a:p>
          <a:p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21948" y="2266629"/>
            <a:ext cx="83847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При дезинфекции питьевой воды применяются:</a:t>
            </a:r>
          </a:p>
          <a:p>
            <a:endParaRPr lang="ru-RU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09133" y="2909083"/>
            <a:ext cx="838746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          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4151" y="2938247"/>
            <a:ext cx="844354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          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09133" y="2943557"/>
            <a:ext cx="8549784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           Метод </a:t>
            </a:r>
            <a:r>
              <a:rPr lang="ru-RU" dirty="0">
                <a:solidFill>
                  <a:srgbClr val="C00000"/>
                </a:solidFill>
              </a:rPr>
              <a:t>ультразвуковой дезинфекции</a:t>
            </a:r>
          </a:p>
          <a:p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Ультразвуковая дезинфекция питьевой воды базируется на методе кавитации: из-за ультразвука происходят резкие скачки давления, благодаря этому микроорганизмы разрушаются. Отметим, что ультразвук способен бороться даже с водорослями. Этот способ пока широко не применяется и находится на этапе освоения. Его достоинством можно назвать способность работать даже в условиях высокого уровня мутности, цветности жидкости, и воздействовать на большую часть видов микроорганизмов.</a:t>
            </a:r>
            <a:endParaRPr lang="ro-RO" dirty="0">
              <a:solidFill>
                <a:schemeClr val="accent6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8292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50591" y="784154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</a:p>
          <a:p>
            <a:pPr lvl="0" fontAlgn="auto">
              <a:spcAft>
                <a:spcPts val="0"/>
              </a:spcAft>
              <a:defRPr/>
            </a:pPr>
            <a:r>
              <a:rPr kumimoji="0" lang="ru-RU" sz="24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ДЕЗИНФЕКЦТЯ ВОДЫ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u-RU" sz="2400" b="0" kern="0" dirty="0" smtClean="0">
                <a:solidFill>
                  <a:srgbClr val="FF0000"/>
                </a:solidFill>
              </a:rPr>
              <a:t>способы дезинфекции </a:t>
            </a:r>
            <a:r>
              <a:rPr lang="ru-RU" sz="2400" b="0" kern="0" dirty="0">
                <a:solidFill>
                  <a:srgbClr val="FF0000"/>
                </a:solidFill>
              </a:rPr>
              <a:t>питьевой воды</a:t>
            </a:r>
            <a:endParaRPr kumimoji="0" lang="ro-RO" sz="6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21412" y="1218721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5692" y="2733794"/>
            <a:ext cx="8355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   </a:t>
            </a:r>
            <a:endParaRPr lang="ro-RO" dirty="0"/>
          </a:p>
        </p:txBody>
      </p:sp>
      <p:sp>
        <p:nvSpPr>
          <p:cNvPr id="4" name="Rectangle 3"/>
          <p:cNvSpPr/>
          <p:nvPr/>
        </p:nvSpPr>
        <p:spPr>
          <a:xfrm>
            <a:off x="523017" y="1964881"/>
            <a:ext cx="84338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                     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0089" y="2807229"/>
            <a:ext cx="81470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accent1"/>
                </a:solidFill>
              </a:rPr>
              <a:t>                                    </a:t>
            </a:r>
            <a:endParaRPr lang="ro-RO" dirty="0"/>
          </a:p>
        </p:txBody>
      </p:sp>
      <p:sp>
        <p:nvSpPr>
          <p:cNvPr id="7" name="Rectangle 6"/>
          <p:cNvSpPr/>
          <p:nvPr/>
        </p:nvSpPr>
        <p:spPr>
          <a:xfrm>
            <a:off x="315272" y="2539800"/>
            <a:ext cx="838095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                         </a:t>
            </a:r>
            <a:r>
              <a:rPr lang="ru-RU" sz="2800" dirty="0" smtClean="0">
                <a:solidFill>
                  <a:srgbClr val="FF0000"/>
                </a:solidFill>
              </a:rPr>
              <a:t>физические методы</a:t>
            </a:r>
            <a:endParaRPr lang="ru-RU" sz="2800" dirty="0">
              <a:solidFill>
                <a:srgbClr val="FF0000"/>
              </a:solidFill>
            </a:endParaRPr>
          </a:p>
          <a:p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21948" y="2266629"/>
            <a:ext cx="83847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При дезинфекции питьевой воды применяются:</a:t>
            </a:r>
          </a:p>
          <a:p>
            <a:endParaRPr lang="ru-RU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09133" y="2909083"/>
            <a:ext cx="838746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          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4151" y="2938247"/>
            <a:ext cx="844354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          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09133" y="2943557"/>
            <a:ext cx="854978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           Метод </a:t>
            </a:r>
            <a:r>
              <a:rPr lang="ru-RU" dirty="0">
                <a:solidFill>
                  <a:srgbClr val="C00000"/>
                </a:solidFill>
              </a:rPr>
              <a:t>ультразвуковой </a:t>
            </a:r>
            <a:r>
              <a:rPr lang="ru-RU" dirty="0" smtClean="0">
                <a:solidFill>
                  <a:srgbClr val="C00000"/>
                </a:solidFill>
              </a:rPr>
              <a:t>дезинфекции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15692" y="3470988"/>
            <a:ext cx="796738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Обработка воды ультразвуком основывается на его способности вызывать образование микроскопических пузырьков, которые быстро разрушаются (лопаются). Это явление называется кавитацией. Газ, находящийся внутри таких пустот, имеет настолько высокое давление и температуру, что в момент их разрушения происходит свечение пузырьков (</a:t>
            </a:r>
            <a:r>
              <a:rPr lang="ru-RU" dirty="0" err="1">
                <a:solidFill>
                  <a:schemeClr val="accent6">
                    <a:lumMod val="10000"/>
                  </a:schemeClr>
                </a:solidFill>
              </a:rPr>
              <a:t>звуколюминесценция</a:t>
            </a:r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).</a:t>
            </a:r>
            <a:endParaRPr lang="ro-RO" dirty="0">
              <a:solidFill>
                <a:schemeClr val="accent6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5533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565014" y="794711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u-RU" sz="2400" kern="0" dirty="0">
                <a:solidFill>
                  <a:srgbClr val="002060"/>
                </a:solidFill>
              </a:rPr>
              <a:t>Основные принципы </a:t>
            </a:r>
            <a:r>
              <a:rPr lang="ru-RU" sz="2400" kern="0" dirty="0" smtClean="0">
                <a:solidFill>
                  <a:srgbClr val="002060"/>
                </a:solidFill>
              </a:rPr>
              <a:t>коагуляции</a:t>
            </a:r>
            <a:endParaRPr kumimoji="0" lang="ro-RO" sz="6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1178178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fontAlgn="auto">
              <a:spcAft>
                <a:spcPts val="0"/>
              </a:spcAft>
            </a:pPr>
            <a:r>
              <a:rPr lang="ro-RO" dirty="0" smtClean="0">
                <a:latin typeface="Calibri" panose="020F0502020204030204"/>
              </a:rPr>
              <a:t>Sesiunea </a:t>
            </a:r>
            <a:r>
              <a:rPr lang="ro-RO" dirty="0">
                <a:latin typeface="Calibri" panose="020F0502020204030204"/>
              </a:rPr>
              <a:t>8: Stabilirea dozei de reactivi pentru tratarea apei potabile. </a:t>
            </a: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5692" y="2344639"/>
            <a:ext cx="812026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/>
              <a:t>                             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Механизм </a:t>
            </a:r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коагуляции</a:t>
            </a:r>
            <a:endParaRPr lang="ru-RU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7915" y="2987424"/>
            <a:ext cx="863453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После того, как коллоидная суспензия была дестабилизирована коагулянтами, </a:t>
            </a:r>
            <a:r>
              <a:rPr lang="ru-RU" dirty="0" err="1">
                <a:solidFill>
                  <a:schemeClr val="accent6">
                    <a:lumMod val="25000"/>
                  </a:schemeClr>
                </a:solidFill>
              </a:rPr>
              <a:t>флокулянты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 часто используются в форме полимеров для улучшения производительности процесса осветления.</a:t>
            </a:r>
          </a:p>
          <a:p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Разнообразие 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происхождения дестабилизированных частиц во многом зависит от источника очищаемой воды.</a:t>
            </a:r>
          </a:p>
          <a:p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Заряд </a:t>
            </a:r>
            <a:r>
              <a:rPr lang="ru-RU" dirty="0" err="1">
                <a:solidFill>
                  <a:schemeClr val="accent6">
                    <a:lumMod val="25000"/>
                  </a:schemeClr>
                </a:solidFill>
              </a:rPr>
              <a:t>флокулянтов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 (+ или -) выбирается в зависимости от природы частиц</a:t>
            </a:r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. В 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общем, мы используем:</a:t>
            </a:r>
          </a:p>
          <a:p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- </a:t>
            </a:r>
            <a:r>
              <a:rPr lang="ru-RU" dirty="0" err="1" smtClean="0">
                <a:solidFill>
                  <a:schemeClr val="accent6">
                    <a:lumMod val="25000"/>
                  </a:schemeClr>
                </a:solidFill>
              </a:rPr>
              <a:t>анионовые</a:t>
            </a:r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6">
                    <a:lumMod val="25000"/>
                  </a:schemeClr>
                </a:solidFill>
              </a:rPr>
              <a:t>флокулянты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 для минеральных </a:t>
            </a:r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частиц.</a:t>
            </a:r>
            <a:endParaRPr lang="ru-RU" dirty="0">
              <a:solidFill>
                <a:schemeClr val="accent6">
                  <a:lumMod val="25000"/>
                </a:schemeClr>
              </a:solidFill>
            </a:endParaRPr>
          </a:p>
          <a:p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- катионные </a:t>
            </a:r>
            <a:r>
              <a:rPr lang="ru-RU" dirty="0" err="1">
                <a:solidFill>
                  <a:schemeClr val="accent6">
                    <a:lumMod val="25000"/>
                  </a:schemeClr>
                </a:solidFill>
              </a:rPr>
              <a:t>флокулянты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 для органических </a:t>
            </a:r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частиц.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9765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50591" y="784154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</a:p>
          <a:p>
            <a:pPr lvl="0" fontAlgn="auto">
              <a:spcAft>
                <a:spcPts val="0"/>
              </a:spcAft>
              <a:defRPr/>
            </a:pPr>
            <a:r>
              <a:rPr kumimoji="0" lang="ru-RU" sz="24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ДЕЗИНФЕКЦТЯ ВОДЫ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u-RU" sz="2400" b="0" kern="0" dirty="0" smtClean="0">
                <a:solidFill>
                  <a:srgbClr val="FF0000"/>
                </a:solidFill>
              </a:rPr>
              <a:t>способы дезинфекции </a:t>
            </a:r>
            <a:r>
              <a:rPr lang="ru-RU" sz="2400" b="0" kern="0" dirty="0">
                <a:solidFill>
                  <a:srgbClr val="FF0000"/>
                </a:solidFill>
              </a:rPr>
              <a:t>питьевой воды</a:t>
            </a:r>
            <a:endParaRPr kumimoji="0" lang="ro-RO" sz="6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21412" y="1218721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5692" y="2733794"/>
            <a:ext cx="8355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   </a:t>
            </a:r>
            <a:endParaRPr lang="ro-RO" dirty="0"/>
          </a:p>
        </p:txBody>
      </p:sp>
      <p:sp>
        <p:nvSpPr>
          <p:cNvPr id="4" name="Rectangle 3"/>
          <p:cNvSpPr/>
          <p:nvPr/>
        </p:nvSpPr>
        <p:spPr>
          <a:xfrm>
            <a:off x="523017" y="1964881"/>
            <a:ext cx="84338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                     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0516" y="3044254"/>
            <a:ext cx="81470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accent1"/>
                </a:solidFill>
              </a:rPr>
              <a:t>                                    </a:t>
            </a:r>
            <a:endParaRPr lang="ro-RO" dirty="0"/>
          </a:p>
        </p:txBody>
      </p:sp>
      <p:sp>
        <p:nvSpPr>
          <p:cNvPr id="7" name="Rectangle 6"/>
          <p:cNvSpPr/>
          <p:nvPr/>
        </p:nvSpPr>
        <p:spPr>
          <a:xfrm>
            <a:off x="315272" y="2539800"/>
            <a:ext cx="838095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                         </a:t>
            </a:r>
            <a:r>
              <a:rPr lang="ru-RU" sz="2800" dirty="0" smtClean="0">
                <a:solidFill>
                  <a:srgbClr val="FF0000"/>
                </a:solidFill>
              </a:rPr>
              <a:t>физические методы</a:t>
            </a:r>
            <a:endParaRPr lang="ru-RU" sz="2800" dirty="0">
              <a:solidFill>
                <a:srgbClr val="FF0000"/>
              </a:solidFill>
            </a:endParaRPr>
          </a:p>
          <a:p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21948" y="2266629"/>
            <a:ext cx="83847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При дезинфекции питьевой воды применяются:</a:t>
            </a:r>
          </a:p>
          <a:p>
            <a:endParaRPr lang="ru-RU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34278" y="3366161"/>
            <a:ext cx="760886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          </a:t>
            </a:r>
            <a:r>
              <a:rPr lang="ru-RU" dirty="0" smtClean="0">
                <a:solidFill>
                  <a:schemeClr val="accent6">
                    <a:lumMod val="10000"/>
                  </a:schemeClr>
                </a:solidFill>
              </a:rPr>
              <a:t>Схема воздействия ультразвука</a:t>
            </a:r>
            <a:endParaRPr lang="ro-RO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4151" y="2938247"/>
            <a:ext cx="844354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          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09133" y="2943557"/>
            <a:ext cx="854978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           Метод </a:t>
            </a:r>
            <a:r>
              <a:rPr lang="ru-RU" dirty="0">
                <a:solidFill>
                  <a:srgbClr val="C00000"/>
                </a:solidFill>
              </a:rPr>
              <a:t>ультразвуковой </a:t>
            </a:r>
            <a:r>
              <a:rPr lang="ru-RU" dirty="0" smtClean="0">
                <a:solidFill>
                  <a:srgbClr val="C00000"/>
                </a:solidFill>
              </a:rPr>
              <a:t>дезинфекции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23017" y="3542650"/>
            <a:ext cx="796738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069" y="3909039"/>
            <a:ext cx="8162048" cy="165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7766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50591" y="784154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</a:p>
          <a:p>
            <a:pPr lvl="0" fontAlgn="auto">
              <a:spcAft>
                <a:spcPts val="0"/>
              </a:spcAft>
              <a:defRPr/>
            </a:pPr>
            <a:r>
              <a:rPr kumimoji="0" lang="ru-RU" sz="24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ДЕЗИНФЕКЦТЯ ВОДЫ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u-RU" sz="2400" b="0" kern="0" dirty="0" smtClean="0">
                <a:solidFill>
                  <a:srgbClr val="FF0000"/>
                </a:solidFill>
              </a:rPr>
              <a:t>способы дезинфекции </a:t>
            </a:r>
            <a:r>
              <a:rPr lang="ru-RU" sz="2400" b="0" kern="0" dirty="0">
                <a:solidFill>
                  <a:srgbClr val="FF0000"/>
                </a:solidFill>
              </a:rPr>
              <a:t>питьевой воды</a:t>
            </a:r>
            <a:endParaRPr kumimoji="0" lang="ro-RO" sz="6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21412" y="1218721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5692" y="2733794"/>
            <a:ext cx="8355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   </a:t>
            </a:r>
            <a:endParaRPr lang="ro-RO" dirty="0"/>
          </a:p>
        </p:txBody>
      </p:sp>
      <p:sp>
        <p:nvSpPr>
          <p:cNvPr id="4" name="Rectangle 3"/>
          <p:cNvSpPr/>
          <p:nvPr/>
        </p:nvSpPr>
        <p:spPr>
          <a:xfrm>
            <a:off x="523017" y="1964881"/>
            <a:ext cx="84338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                     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0516" y="3044254"/>
            <a:ext cx="81470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accent1"/>
                </a:solidFill>
              </a:rPr>
              <a:t>                                    </a:t>
            </a:r>
            <a:endParaRPr lang="ro-RO" dirty="0"/>
          </a:p>
        </p:txBody>
      </p:sp>
      <p:sp>
        <p:nvSpPr>
          <p:cNvPr id="7" name="Rectangle 6"/>
          <p:cNvSpPr/>
          <p:nvPr/>
        </p:nvSpPr>
        <p:spPr>
          <a:xfrm>
            <a:off x="315272" y="2539800"/>
            <a:ext cx="838095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                         </a:t>
            </a:r>
            <a:r>
              <a:rPr lang="ru-RU" sz="2800" dirty="0" smtClean="0">
                <a:solidFill>
                  <a:srgbClr val="FF0000"/>
                </a:solidFill>
              </a:rPr>
              <a:t>физические методы</a:t>
            </a:r>
            <a:endParaRPr lang="ru-RU" sz="2800" dirty="0">
              <a:solidFill>
                <a:srgbClr val="FF0000"/>
              </a:solidFill>
            </a:endParaRPr>
          </a:p>
          <a:p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21948" y="2266629"/>
            <a:ext cx="83847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При дезинфекции питьевой воды применяются:</a:t>
            </a:r>
          </a:p>
          <a:p>
            <a:endParaRPr lang="ru-RU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34278" y="3366161"/>
            <a:ext cx="760886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smtClean="0">
                <a:solidFill>
                  <a:schemeClr val="accent6">
                    <a:lumMod val="10000"/>
                  </a:schemeClr>
                </a:solidFill>
              </a:rPr>
              <a:t>Схема воздействия ультразвука в трубопроводе</a:t>
            </a:r>
            <a:endParaRPr lang="ro-RO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4151" y="2938247"/>
            <a:ext cx="844354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          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27908" y="2944385"/>
            <a:ext cx="854978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           Метод </a:t>
            </a:r>
            <a:r>
              <a:rPr lang="ru-RU" dirty="0">
                <a:solidFill>
                  <a:srgbClr val="C00000"/>
                </a:solidFill>
              </a:rPr>
              <a:t>ультразвуковой </a:t>
            </a:r>
            <a:r>
              <a:rPr lang="ru-RU" dirty="0" smtClean="0">
                <a:solidFill>
                  <a:srgbClr val="C00000"/>
                </a:solidFill>
              </a:rPr>
              <a:t>дезинфекции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34151" y="3748657"/>
            <a:ext cx="796738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5655" y="3806159"/>
            <a:ext cx="6689034" cy="293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2080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50591" y="784154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</a:p>
          <a:p>
            <a:pPr lvl="0" fontAlgn="auto">
              <a:spcAft>
                <a:spcPts val="0"/>
              </a:spcAft>
              <a:defRPr/>
            </a:pPr>
            <a:r>
              <a:rPr kumimoji="0" lang="ru-RU" sz="24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ДЕЗИНФЕКЦТЯ ВОДЫ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u-RU" sz="2400" b="0" kern="0" dirty="0" smtClean="0">
                <a:solidFill>
                  <a:srgbClr val="FF0000"/>
                </a:solidFill>
              </a:rPr>
              <a:t>способы дезинфекции </a:t>
            </a:r>
            <a:r>
              <a:rPr lang="ru-RU" sz="2400" b="0" kern="0" dirty="0">
                <a:solidFill>
                  <a:srgbClr val="FF0000"/>
                </a:solidFill>
              </a:rPr>
              <a:t>питьевой воды</a:t>
            </a:r>
            <a:endParaRPr kumimoji="0" lang="ro-RO" sz="6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21412" y="1218721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5692" y="2733794"/>
            <a:ext cx="8355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   </a:t>
            </a:r>
            <a:endParaRPr lang="ro-RO" dirty="0"/>
          </a:p>
        </p:txBody>
      </p:sp>
      <p:sp>
        <p:nvSpPr>
          <p:cNvPr id="4" name="Rectangle 3"/>
          <p:cNvSpPr/>
          <p:nvPr/>
        </p:nvSpPr>
        <p:spPr>
          <a:xfrm>
            <a:off x="523017" y="1964881"/>
            <a:ext cx="84338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                     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0516" y="3044254"/>
            <a:ext cx="81470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accent1"/>
                </a:solidFill>
              </a:rPr>
              <a:t>                                    </a:t>
            </a:r>
            <a:endParaRPr lang="ro-RO" dirty="0"/>
          </a:p>
        </p:txBody>
      </p:sp>
      <p:sp>
        <p:nvSpPr>
          <p:cNvPr id="7" name="Rectangle 6"/>
          <p:cNvSpPr/>
          <p:nvPr/>
        </p:nvSpPr>
        <p:spPr>
          <a:xfrm>
            <a:off x="315272" y="2539800"/>
            <a:ext cx="838095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                         </a:t>
            </a:r>
            <a:r>
              <a:rPr lang="ru-RU" sz="2800" dirty="0" smtClean="0">
                <a:solidFill>
                  <a:srgbClr val="FF0000"/>
                </a:solidFill>
              </a:rPr>
              <a:t>физические методы</a:t>
            </a:r>
            <a:endParaRPr lang="ru-RU" sz="2800" dirty="0">
              <a:solidFill>
                <a:srgbClr val="FF0000"/>
              </a:solidFill>
            </a:endParaRPr>
          </a:p>
          <a:p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21948" y="2266629"/>
            <a:ext cx="83847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При дезинфекции питьевой воды применяются:</a:t>
            </a:r>
          </a:p>
          <a:p>
            <a:endParaRPr lang="ru-RU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34278" y="3366161"/>
            <a:ext cx="760886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smtClean="0">
                <a:solidFill>
                  <a:schemeClr val="accent6">
                    <a:lumMod val="10000"/>
                  </a:schemeClr>
                </a:solidFill>
              </a:rPr>
              <a:t>Схема воздействия ультразвука в трубопроводе</a:t>
            </a:r>
            <a:endParaRPr lang="ro-RO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4151" y="2938247"/>
            <a:ext cx="844354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          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27908" y="2944385"/>
            <a:ext cx="854978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           Метод </a:t>
            </a:r>
            <a:r>
              <a:rPr lang="ru-RU" dirty="0">
                <a:solidFill>
                  <a:srgbClr val="C00000"/>
                </a:solidFill>
              </a:rPr>
              <a:t>ультразвуковой </a:t>
            </a:r>
            <a:r>
              <a:rPr lang="ru-RU" dirty="0" smtClean="0">
                <a:solidFill>
                  <a:srgbClr val="C00000"/>
                </a:solidFill>
              </a:rPr>
              <a:t>дезинфекции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34151" y="3748657"/>
            <a:ext cx="796738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41174" y="3876599"/>
            <a:ext cx="6082748" cy="272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7362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50591" y="784154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</a:p>
          <a:p>
            <a:pPr lvl="0" fontAlgn="auto">
              <a:spcAft>
                <a:spcPts val="0"/>
              </a:spcAft>
              <a:defRPr/>
            </a:pPr>
            <a:r>
              <a:rPr kumimoji="0" lang="ru-RU" sz="24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ДЕЗИНФЕКЦТЯ ВОДЫ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u-RU" sz="2400" b="0" kern="0" dirty="0" smtClean="0">
                <a:solidFill>
                  <a:srgbClr val="FF0000"/>
                </a:solidFill>
              </a:rPr>
              <a:t>способы дезинфекции </a:t>
            </a:r>
            <a:r>
              <a:rPr lang="ru-RU" sz="2400" b="0" kern="0" dirty="0">
                <a:solidFill>
                  <a:srgbClr val="FF0000"/>
                </a:solidFill>
              </a:rPr>
              <a:t>питьевой воды</a:t>
            </a:r>
            <a:endParaRPr kumimoji="0" lang="ro-RO" sz="6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21412" y="1218721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5692" y="2733794"/>
            <a:ext cx="8355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   </a:t>
            </a:r>
            <a:endParaRPr lang="ro-RO" dirty="0"/>
          </a:p>
        </p:txBody>
      </p:sp>
      <p:sp>
        <p:nvSpPr>
          <p:cNvPr id="4" name="Rectangle 3"/>
          <p:cNvSpPr/>
          <p:nvPr/>
        </p:nvSpPr>
        <p:spPr>
          <a:xfrm>
            <a:off x="523017" y="1964881"/>
            <a:ext cx="84338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                     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0516" y="3044254"/>
            <a:ext cx="81470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accent1"/>
                </a:solidFill>
              </a:rPr>
              <a:t>                                    </a:t>
            </a:r>
            <a:endParaRPr lang="ro-RO" dirty="0"/>
          </a:p>
        </p:txBody>
      </p:sp>
      <p:sp>
        <p:nvSpPr>
          <p:cNvPr id="7" name="Rectangle 6"/>
          <p:cNvSpPr/>
          <p:nvPr/>
        </p:nvSpPr>
        <p:spPr>
          <a:xfrm>
            <a:off x="315272" y="2539800"/>
            <a:ext cx="838095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                         </a:t>
            </a:r>
            <a:r>
              <a:rPr lang="ru-RU" sz="2800" dirty="0" smtClean="0">
                <a:solidFill>
                  <a:srgbClr val="FF0000"/>
                </a:solidFill>
              </a:rPr>
              <a:t>физические методы</a:t>
            </a:r>
            <a:endParaRPr lang="ru-RU" sz="2800" dirty="0">
              <a:solidFill>
                <a:srgbClr val="FF0000"/>
              </a:solidFill>
            </a:endParaRPr>
          </a:p>
          <a:p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21948" y="2266629"/>
            <a:ext cx="83847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При дезинфекции питьевой воды применяются:</a:t>
            </a:r>
          </a:p>
          <a:p>
            <a:endParaRPr lang="ru-RU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34278" y="3366161"/>
            <a:ext cx="760886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smtClean="0">
                <a:solidFill>
                  <a:schemeClr val="accent6">
                    <a:lumMod val="10000"/>
                  </a:schemeClr>
                </a:solidFill>
              </a:rPr>
              <a:t>Схема совместной работы УВ и УЗ в трубопроводе</a:t>
            </a:r>
            <a:endParaRPr lang="ro-RO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4151" y="2938247"/>
            <a:ext cx="844354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          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27908" y="2944385"/>
            <a:ext cx="854978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           Метод </a:t>
            </a:r>
            <a:r>
              <a:rPr lang="ru-RU" dirty="0">
                <a:solidFill>
                  <a:srgbClr val="C00000"/>
                </a:solidFill>
              </a:rPr>
              <a:t>ультразвуковой </a:t>
            </a:r>
            <a:r>
              <a:rPr lang="ru-RU" dirty="0" smtClean="0">
                <a:solidFill>
                  <a:srgbClr val="C00000"/>
                </a:solidFill>
              </a:rPr>
              <a:t>дезинфекции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34151" y="3748657"/>
            <a:ext cx="796738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4330" y="3909039"/>
            <a:ext cx="7111739" cy="264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2886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50591" y="784154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</a:p>
          <a:p>
            <a:pPr lvl="0" fontAlgn="auto">
              <a:spcAft>
                <a:spcPts val="0"/>
              </a:spcAft>
              <a:defRPr/>
            </a:pPr>
            <a:r>
              <a:rPr kumimoji="0" lang="ru-RU" sz="24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ДЕЗИНФЕКЦТЯ ВОДЫ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u-RU" sz="2400" b="0" kern="0" dirty="0" smtClean="0">
                <a:solidFill>
                  <a:srgbClr val="FF0000"/>
                </a:solidFill>
              </a:rPr>
              <a:t>способы дезинфекции </a:t>
            </a:r>
            <a:r>
              <a:rPr lang="ru-RU" sz="2400" b="0" kern="0" dirty="0">
                <a:solidFill>
                  <a:srgbClr val="FF0000"/>
                </a:solidFill>
              </a:rPr>
              <a:t>питьевой воды</a:t>
            </a:r>
            <a:endParaRPr kumimoji="0" lang="ro-RO" sz="6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21412" y="1218721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5692" y="2733794"/>
            <a:ext cx="8355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   </a:t>
            </a:r>
            <a:endParaRPr lang="ro-RO" dirty="0"/>
          </a:p>
        </p:txBody>
      </p:sp>
      <p:sp>
        <p:nvSpPr>
          <p:cNvPr id="4" name="Rectangle 3"/>
          <p:cNvSpPr/>
          <p:nvPr/>
        </p:nvSpPr>
        <p:spPr>
          <a:xfrm>
            <a:off x="523017" y="1964881"/>
            <a:ext cx="84338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                     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0516" y="3044254"/>
            <a:ext cx="81470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accent1"/>
                </a:solidFill>
              </a:rPr>
              <a:t>                                    </a:t>
            </a:r>
            <a:endParaRPr lang="ro-RO" dirty="0"/>
          </a:p>
        </p:txBody>
      </p:sp>
      <p:sp>
        <p:nvSpPr>
          <p:cNvPr id="7" name="Rectangle 6"/>
          <p:cNvSpPr/>
          <p:nvPr/>
        </p:nvSpPr>
        <p:spPr>
          <a:xfrm>
            <a:off x="315272" y="2539800"/>
            <a:ext cx="838095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                         </a:t>
            </a:r>
            <a:r>
              <a:rPr lang="ru-RU" sz="2800" dirty="0" smtClean="0">
                <a:solidFill>
                  <a:srgbClr val="FF0000"/>
                </a:solidFill>
              </a:rPr>
              <a:t>физические методы</a:t>
            </a:r>
            <a:endParaRPr lang="ru-RU" sz="2800" dirty="0">
              <a:solidFill>
                <a:srgbClr val="FF0000"/>
              </a:solidFill>
            </a:endParaRPr>
          </a:p>
          <a:p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21948" y="2266629"/>
            <a:ext cx="83847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При дезинфекции питьевой воды применяются:</a:t>
            </a:r>
          </a:p>
          <a:p>
            <a:endParaRPr lang="ru-RU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70927" y="3366161"/>
            <a:ext cx="870676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smtClean="0">
                <a:solidFill>
                  <a:schemeClr val="accent6">
                    <a:lumMod val="10000"/>
                  </a:schemeClr>
                </a:solidFill>
              </a:rPr>
              <a:t>Схема совместной работы УВ и УЗ в РЧВ и трубопроводе</a:t>
            </a:r>
            <a:endParaRPr lang="ro-RO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4151" y="2938247"/>
            <a:ext cx="844354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          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27908" y="2944385"/>
            <a:ext cx="854978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           Метод </a:t>
            </a:r>
            <a:r>
              <a:rPr lang="ru-RU" dirty="0">
                <a:solidFill>
                  <a:srgbClr val="C00000"/>
                </a:solidFill>
              </a:rPr>
              <a:t>ультразвуковой </a:t>
            </a:r>
            <a:r>
              <a:rPr lang="ru-RU" dirty="0" smtClean="0">
                <a:solidFill>
                  <a:srgbClr val="C00000"/>
                </a:solidFill>
              </a:rPr>
              <a:t>дезинфекции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34151" y="3748657"/>
            <a:ext cx="796738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5358" y="3909038"/>
            <a:ext cx="6996311" cy="260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4664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50591" y="784154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</a:p>
          <a:p>
            <a:pPr lvl="0" fontAlgn="auto">
              <a:spcAft>
                <a:spcPts val="0"/>
              </a:spcAft>
              <a:defRPr/>
            </a:pPr>
            <a:r>
              <a:rPr kumimoji="0" lang="ru-RU" sz="24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ДЕЗИНФЕКЦТЯ ВОДЫ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u-RU" sz="2400" b="0" kern="0" dirty="0" smtClean="0">
                <a:solidFill>
                  <a:srgbClr val="FF0000"/>
                </a:solidFill>
              </a:rPr>
              <a:t>способы дезинфекции </a:t>
            </a:r>
            <a:r>
              <a:rPr lang="ru-RU" sz="2400" b="0" kern="0" dirty="0">
                <a:solidFill>
                  <a:srgbClr val="FF0000"/>
                </a:solidFill>
              </a:rPr>
              <a:t>питьевой воды</a:t>
            </a:r>
            <a:endParaRPr kumimoji="0" lang="ro-RO" sz="6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21412" y="1218721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5692" y="2733794"/>
            <a:ext cx="8355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   </a:t>
            </a:r>
            <a:endParaRPr lang="ro-RO" dirty="0"/>
          </a:p>
        </p:txBody>
      </p:sp>
      <p:sp>
        <p:nvSpPr>
          <p:cNvPr id="4" name="Rectangle 3"/>
          <p:cNvSpPr/>
          <p:nvPr/>
        </p:nvSpPr>
        <p:spPr>
          <a:xfrm>
            <a:off x="523017" y="1964881"/>
            <a:ext cx="84338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                     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0516" y="3044254"/>
            <a:ext cx="81470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accent1"/>
                </a:solidFill>
              </a:rPr>
              <a:t>                                    </a:t>
            </a:r>
            <a:endParaRPr lang="ro-RO" dirty="0"/>
          </a:p>
        </p:txBody>
      </p:sp>
      <p:sp>
        <p:nvSpPr>
          <p:cNvPr id="7" name="Rectangle 6"/>
          <p:cNvSpPr/>
          <p:nvPr/>
        </p:nvSpPr>
        <p:spPr>
          <a:xfrm>
            <a:off x="315272" y="2539800"/>
            <a:ext cx="838095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                         </a:t>
            </a:r>
            <a:r>
              <a:rPr lang="ru-RU" sz="2800" dirty="0" smtClean="0">
                <a:solidFill>
                  <a:srgbClr val="FF0000"/>
                </a:solidFill>
              </a:rPr>
              <a:t>физические методы</a:t>
            </a:r>
            <a:endParaRPr lang="ru-RU" sz="2800" dirty="0">
              <a:solidFill>
                <a:srgbClr val="FF0000"/>
              </a:solidFill>
            </a:endParaRPr>
          </a:p>
          <a:p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21948" y="2266629"/>
            <a:ext cx="83847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При дезинфекции питьевой воды применяются:</a:t>
            </a:r>
          </a:p>
          <a:p>
            <a:endParaRPr lang="ru-RU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70927" y="3366161"/>
            <a:ext cx="870676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endParaRPr lang="ro-RO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4151" y="2938247"/>
            <a:ext cx="844354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          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27908" y="2944385"/>
            <a:ext cx="854978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           Метод </a:t>
            </a:r>
            <a:r>
              <a:rPr lang="ru-RU" dirty="0">
                <a:solidFill>
                  <a:srgbClr val="C00000"/>
                </a:solidFill>
              </a:rPr>
              <a:t>ультразвуковой </a:t>
            </a:r>
            <a:r>
              <a:rPr lang="ru-RU" dirty="0" smtClean="0">
                <a:solidFill>
                  <a:srgbClr val="C00000"/>
                </a:solidFill>
              </a:rPr>
              <a:t>дезинфекции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34151" y="3748657"/>
            <a:ext cx="796738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/>
          <a:srcRect l="1114" t="3559" r="1855" b="3662"/>
          <a:stretch/>
        </p:blipFill>
        <p:spPr>
          <a:xfrm>
            <a:off x="1351722" y="3327898"/>
            <a:ext cx="5943599" cy="345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0542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50591" y="784154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</a:p>
          <a:p>
            <a:pPr lvl="0" fontAlgn="auto">
              <a:spcAft>
                <a:spcPts val="0"/>
              </a:spcAft>
              <a:defRPr/>
            </a:pPr>
            <a:r>
              <a:rPr kumimoji="0" lang="ru-RU" sz="24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ДЕЗИНФЕКЦТЯ ВОДЫ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u-RU" sz="2400" b="0" kern="0" dirty="0" smtClean="0">
                <a:solidFill>
                  <a:srgbClr val="FF0000"/>
                </a:solidFill>
              </a:rPr>
              <a:t>способы дезинфекции </a:t>
            </a:r>
            <a:r>
              <a:rPr lang="ru-RU" sz="2400" b="0" kern="0" dirty="0">
                <a:solidFill>
                  <a:srgbClr val="FF0000"/>
                </a:solidFill>
              </a:rPr>
              <a:t>питьевой воды</a:t>
            </a:r>
            <a:endParaRPr kumimoji="0" lang="ro-RO" sz="6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21412" y="1218721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5692" y="2733794"/>
            <a:ext cx="8355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   </a:t>
            </a:r>
            <a:endParaRPr lang="ro-RO" dirty="0"/>
          </a:p>
        </p:txBody>
      </p:sp>
      <p:sp>
        <p:nvSpPr>
          <p:cNvPr id="4" name="Rectangle 3"/>
          <p:cNvSpPr/>
          <p:nvPr/>
        </p:nvSpPr>
        <p:spPr>
          <a:xfrm>
            <a:off x="523017" y="1964881"/>
            <a:ext cx="84338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                     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0516" y="3044254"/>
            <a:ext cx="81470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accent1"/>
                </a:solidFill>
              </a:rPr>
              <a:t>                                    </a:t>
            </a:r>
            <a:endParaRPr lang="ro-RO" dirty="0"/>
          </a:p>
        </p:txBody>
      </p:sp>
      <p:sp>
        <p:nvSpPr>
          <p:cNvPr id="7" name="Rectangle 6"/>
          <p:cNvSpPr/>
          <p:nvPr/>
        </p:nvSpPr>
        <p:spPr>
          <a:xfrm>
            <a:off x="315272" y="2539800"/>
            <a:ext cx="838095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                         </a:t>
            </a:r>
            <a:r>
              <a:rPr lang="ru-RU" sz="2800" dirty="0" smtClean="0">
                <a:solidFill>
                  <a:srgbClr val="FF0000"/>
                </a:solidFill>
              </a:rPr>
              <a:t>физические методы</a:t>
            </a:r>
            <a:endParaRPr lang="ru-RU" sz="2800" dirty="0">
              <a:solidFill>
                <a:srgbClr val="FF0000"/>
              </a:solidFill>
            </a:endParaRPr>
          </a:p>
          <a:p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21948" y="2266629"/>
            <a:ext cx="83847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При дезинфекции питьевой воды применяются:</a:t>
            </a:r>
          </a:p>
          <a:p>
            <a:endParaRPr lang="ru-RU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70927" y="3366161"/>
            <a:ext cx="870676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endParaRPr lang="ro-RO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4151" y="2938247"/>
            <a:ext cx="844354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          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27908" y="2944385"/>
            <a:ext cx="854978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           Метод </a:t>
            </a:r>
            <a:r>
              <a:rPr lang="ru-RU" dirty="0">
                <a:solidFill>
                  <a:srgbClr val="C00000"/>
                </a:solidFill>
              </a:rPr>
              <a:t>ультразвуковой </a:t>
            </a:r>
            <a:r>
              <a:rPr lang="ru-RU" dirty="0" smtClean="0">
                <a:solidFill>
                  <a:srgbClr val="C00000"/>
                </a:solidFill>
              </a:rPr>
              <a:t>дезинфекции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34151" y="3748657"/>
            <a:ext cx="796738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>
                <a:solidFill>
                  <a:schemeClr val="accent6">
                    <a:lumMod val="10000"/>
                  </a:schemeClr>
                </a:solidFill>
              </a:rPr>
              <a:t>Преимуществ у ультразвука, по отношению к тому же самому Ультрафиолету очень много.</a:t>
            </a:r>
          </a:p>
          <a:p>
            <a:r>
              <a:rPr lang="ru-RU">
                <a:solidFill>
                  <a:schemeClr val="accent6">
                    <a:lumMod val="10000"/>
                  </a:schemeClr>
                </a:solidFill>
              </a:rPr>
              <a:t>Отсутствие зависимости от прозрачности и качественного состава воды – даже при полной нулевой прозрачности воды или жидкости, независимо от ее химического состава, ультразвук уничтожает микроорганизмы. Связано это с явлением ультразвуковой кавитации. </a:t>
            </a:r>
            <a:endParaRPr lang="ru-RU" dirty="0">
              <a:solidFill>
                <a:schemeClr val="accent6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8277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50591" y="784154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</a:p>
          <a:p>
            <a:pPr lvl="0" fontAlgn="auto">
              <a:spcAft>
                <a:spcPts val="0"/>
              </a:spcAft>
              <a:defRPr/>
            </a:pPr>
            <a:r>
              <a:rPr kumimoji="0" lang="ru-RU" sz="24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ДЕЗИНФЕКЦТЯ ВОДЫ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u-RU" sz="2400" b="0" kern="0" dirty="0" smtClean="0">
                <a:solidFill>
                  <a:srgbClr val="FF0000"/>
                </a:solidFill>
              </a:rPr>
              <a:t>способы дезинфекции </a:t>
            </a:r>
            <a:r>
              <a:rPr lang="ru-RU" sz="2400" b="0" kern="0" dirty="0">
                <a:solidFill>
                  <a:srgbClr val="FF0000"/>
                </a:solidFill>
              </a:rPr>
              <a:t>питьевой воды</a:t>
            </a:r>
            <a:endParaRPr kumimoji="0" lang="ro-RO" sz="6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21412" y="1218721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5692" y="2733794"/>
            <a:ext cx="8355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   </a:t>
            </a:r>
            <a:endParaRPr lang="ro-RO" dirty="0"/>
          </a:p>
        </p:txBody>
      </p:sp>
      <p:sp>
        <p:nvSpPr>
          <p:cNvPr id="4" name="Rectangle 3"/>
          <p:cNvSpPr/>
          <p:nvPr/>
        </p:nvSpPr>
        <p:spPr>
          <a:xfrm>
            <a:off x="523017" y="1964881"/>
            <a:ext cx="84338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                     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0516" y="3044254"/>
            <a:ext cx="81470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accent1"/>
                </a:solidFill>
              </a:rPr>
              <a:t>                                    </a:t>
            </a:r>
            <a:endParaRPr lang="ro-RO" dirty="0"/>
          </a:p>
        </p:txBody>
      </p:sp>
      <p:sp>
        <p:nvSpPr>
          <p:cNvPr id="7" name="Rectangle 6"/>
          <p:cNvSpPr/>
          <p:nvPr/>
        </p:nvSpPr>
        <p:spPr>
          <a:xfrm>
            <a:off x="315272" y="2539800"/>
            <a:ext cx="838095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                         </a:t>
            </a:r>
            <a:r>
              <a:rPr lang="ru-RU" sz="2800" dirty="0" smtClean="0">
                <a:solidFill>
                  <a:srgbClr val="FF0000"/>
                </a:solidFill>
              </a:rPr>
              <a:t>физические методы</a:t>
            </a:r>
            <a:endParaRPr lang="ru-RU" sz="2800" dirty="0">
              <a:solidFill>
                <a:srgbClr val="FF0000"/>
              </a:solidFill>
            </a:endParaRPr>
          </a:p>
          <a:p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21948" y="2266629"/>
            <a:ext cx="83847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При дезинфекции питьевой воды применяются:</a:t>
            </a:r>
          </a:p>
          <a:p>
            <a:endParaRPr lang="ru-RU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6539" y="5312352"/>
            <a:ext cx="870676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6">
                    <a:lumMod val="10000"/>
                  </a:schemeClr>
                </a:solidFill>
              </a:rPr>
              <a:t> - неограниченный </a:t>
            </a:r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ресурс работы </a:t>
            </a:r>
            <a:endParaRPr lang="ro-RO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4151" y="2938247"/>
            <a:ext cx="844354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          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27908" y="2944385"/>
            <a:ext cx="854978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           Метод </a:t>
            </a:r>
            <a:r>
              <a:rPr lang="ru-RU" dirty="0">
                <a:solidFill>
                  <a:srgbClr val="C00000"/>
                </a:solidFill>
              </a:rPr>
              <a:t>ультразвуковой </a:t>
            </a:r>
            <a:r>
              <a:rPr lang="ru-RU" dirty="0" smtClean="0">
                <a:solidFill>
                  <a:srgbClr val="C00000"/>
                </a:solidFill>
              </a:rPr>
              <a:t>дезинфекции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27908" y="5677856"/>
            <a:ext cx="781188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- бесперебойная работа в беспрерывном режиме в течении многих лет; </a:t>
            </a:r>
            <a:endParaRPr lang="ro-RO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27908" y="3304269"/>
            <a:ext cx="807171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Независимость эффективности бактерицидного действия от: </a:t>
            </a:r>
          </a:p>
          <a:p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- прозрачности и мутности воды;</a:t>
            </a:r>
          </a:p>
          <a:p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- химического состава воды;</a:t>
            </a:r>
          </a:p>
          <a:p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- размера микроорганизмов;</a:t>
            </a:r>
          </a:p>
          <a:p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- удаленности биообъекта от источника излучения;</a:t>
            </a:r>
          </a:p>
        </p:txBody>
      </p:sp>
    </p:spTree>
    <p:extLst>
      <p:ext uri="{BB962C8B-B14F-4D97-AF65-F5344CB8AC3E}">
        <p14:creationId xmlns:p14="http://schemas.microsoft.com/office/powerpoint/2010/main" val="28937509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50591" y="784154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</a:p>
          <a:p>
            <a:pPr lvl="0" fontAlgn="auto">
              <a:spcAft>
                <a:spcPts val="0"/>
              </a:spcAft>
              <a:defRPr/>
            </a:pPr>
            <a:r>
              <a:rPr kumimoji="0" lang="ru-RU" sz="24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ДЕЗИНФЕКЦТЯ ВОДЫ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u-RU" sz="2400" b="0" kern="0" dirty="0" smtClean="0">
                <a:solidFill>
                  <a:srgbClr val="FF0000"/>
                </a:solidFill>
              </a:rPr>
              <a:t>способы дезинфекции </a:t>
            </a:r>
            <a:r>
              <a:rPr lang="ru-RU" sz="2400" b="0" kern="0" dirty="0">
                <a:solidFill>
                  <a:srgbClr val="FF0000"/>
                </a:solidFill>
              </a:rPr>
              <a:t>питьевой воды</a:t>
            </a:r>
            <a:endParaRPr kumimoji="0" lang="ro-RO" sz="6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21412" y="1218721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5692" y="2733794"/>
            <a:ext cx="8355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   </a:t>
            </a:r>
            <a:endParaRPr lang="ro-RO" dirty="0"/>
          </a:p>
        </p:txBody>
      </p:sp>
      <p:sp>
        <p:nvSpPr>
          <p:cNvPr id="4" name="Rectangle 3"/>
          <p:cNvSpPr/>
          <p:nvPr/>
        </p:nvSpPr>
        <p:spPr>
          <a:xfrm>
            <a:off x="523017" y="1964881"/>
            <a:ext cx="84338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                     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0516" y="3044254"/>
            <a:ext cx="81470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accent1"/>
                </a:solidFill>
              </a:rPr>
              <a:t>                                    </a:t>
            </a:r>
            <a:endParaRPr lang="ro-RO" dirty="0"/>
          </a:p>
        </p:txBody>
      </p:sp>
      <p:sp>
        <p:nvSpPr>
          <p:cNvPr id="7" name="Rectangle 6"/>
          <p:cNvSpPr/>
          <p:nvPr/>
        </p:nvSpPr>
        <p:spPr>
          <a:xfrm>
            <a:off x="315272" y="2539800"/>
            <a:ext cx="838095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                         </a:t>
            </a:r>
            <a:r>
              <a:rPr lang="ru-RU" sz="2800" dirty="0" smtClean="0">
                <a:solidFill>
                  <a:srgbClr val="FF0000"/>
                </a:solidFill>
              </a:rPr>
              <a:t>физические методы</a:t>
            </a:r>
            <a:endParaRPr lang="ru-RU" sz="2800" dirty="0">
              <a:solidFill>
                <a:srgbClr val="FF0000"/>
              </a:solidFill>
            </a:endParaRPr>
          </a:p>
          <a:p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21948" y="2266629"/>
            <a:ext cx="83847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При дезинфекции питьевой воды применяются:</a:t>
            </a:r>
          </a:p>
          <a:p>
            <a:endParaRPr lang="ru-RU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70927" y="3366161"/>
            <a:ext cx="870676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endParaRPr lang="ro-RO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4151" y="2938247"/>
            <a:ext cx="844354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          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27908" y="2944385"/>
            <a:ext cx="854978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           Метод </a:t>
            </a:r>
            <a:r>
              <a:rPr lang="ru-RU" dirty="0">
                <a:solidFill>
                  <a:srgbClr val="C00000"/>
                </a:solidFill>
              </a:rPr>
              <a:t>ультразвуковой </a:t>
            </a:r>
            <a:r>
              <a:rPr lang="ru-RU" dirty="0" smtClean="0">
                <a:solidFill>
                  <a:srgbClr val="C00000"/>
                </a:solidFill>
              </a:rPr>
              <a:t>дезинфекции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09449" y="3375272"/>
            <a:ext cx="8260623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6">
                    <a:lumMod val="10000"/>
                  </a:schemeClr>
                </a:solidFill>
              </a:rPr>
              <a:t>Экономическая целесообразность применения ультразвука:</a:t>
            </a:r>
          </a:p>
          <a:p>
            <a:r>
              <a:rPr lang="ru-RU" sz="2000" dirty="0">
                <a:solidFill>
                  <a:schemeClr val="accent6">
                    <a:lumMod val="10000"/>
                  </a:schemeClr>
                </a:solidFill>
              </a:rPr>
              <a:t>- отсутствие необходимости в обслуживании, ремонта, замены запчастей и комплектующих;</a:t>
            </a:r>
          </a:p>
          <a:p>
            <a:r>
              <a:rPr lang="ru-RU" sz="2000" dirty="0">
                <a:solidFill>
                  <a:schemeClr val="accent6">
                    <a:lumMod val="10000"/>
                  </a:schemeClr>
                </a:solidFill>
              </a:rPr>
              <a:t>- минимальное потребление электроэнергии до 60 Вт;</a:t>
            </a:r>
          </a:p>
          <a:p>
            <a:r>
              <a:rPr lang="ru-RU" sz="2000" dirty="0" smtClean="0">
                <a:solidFill>
                  <a:schemeClr val="accent6">
                    <a:lumMod val="10000"/>
                  </a:schemeClr>
                </a:solidFill>
              </a:rPr>
              <a:t>Простота </a:t>
            </a:r>
            <a:r>
              <a:rPr lang="ru-RU" sz="2000" dirty="0">
                <a:solidFill>
                  <a:schemeClr val="accent6">
                    <a:lumMod val="10000"/>
                  </a:schemeClr>
                </a:solidFill>
              </a:rPr>
              <a:t>и мобильность:</a:t>
            </a:r>
          </a:p>
          <a:p>
            <a:r>
              <a:rPr lang="ru-RU" sz="2000" dirty="0">
                <a:solidFill>
                  <a:schemeClr val="accent6">
                    <a:lumMod val="10000"/>
                  </a:schemeClr>
                </a:solidFill>
              </a:rPr>
              <a:t>- никакого сложного монтажа и инженерных переделок;</a:t>
            </a:r>
          </a:p>
          <a:p>
            <a:r>
              <a:rPr lang="ru-RU" sz="2000" dirty="0">
                <a:solidFill>
                  <a:schemeClr val="accent6">
                    <a:lumMod val="10000"/>
                  </a:schemeClr>
                </a:solidFill>
              </a:rPr>
              <a:t>- Возможность использования одного прибора в разных производственных процессах</a:t>
            </a:r>
            <a:r>
              <a:rPr lang="ru-RU" sz="2000" dirty="0" smtClean="0">
                <a:solidFill>
                  <a:schemeClr val="accent6">
                    <a:lumMod val="10000"/>
                  </a:schemeClr>
                </a:solidFill>
              </a:rPr>
              <a:t>;</a:t>
            </a:r>
            <a:endParaRPr lang="ru-RU" sz="2000" dirty="0">
              <a:solidFill>
                <a:schemeClr val="accent6">
                  <a:lumMod val="10000"/>
                </a:schemeClr>
              </a:solidFill>
            </a:endParaRPr>
          </a:p>
          <a:p>
            <a:r>
              <a:rPr lang="ru-RU" sz="2000" dirty="0">
                <a:solidFill>
                  <a:schemeClr val="accent6">
                    <a:lumMod val="10000"/>
                  </a:schemeClr>
                </a:solidFill>
              </a:rPr>
              <a:t>Безопасность - 100%-</a:t>
            </a:r>
            <a:r>
              <a:rPr lang="ru-RU" sz="2000" dirty="0" err="1">
                <a:solidFill>
                  <a:schemeClr val="accent6">
                    <a:lumMod val="10000"/>
                  </a:schemeClr>
                </a:solidFill>
              </a:rPr>
              <a:t>ая</a:t>
            </a:r>
            <a:r>
              <a:rPr lang="ru-RU" sz="2000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6">
                    <a:lumMod val="10000"/>
                  </a:schemeClr>
                </a:solidFill>
              </a:rPr>
              <a:t>экологичность</a:t>
            </a:r>
            <a:r>
              <a:rPr lang="ru-RU" sz="2000" dirty="0">
                <a:solidFill>
                  <a:schemeClr val="accent6">
                    <a:lumMod val="10000"/>
                  </a:schemeClr>
                </a:solidFill>
              </a:rPr>
              <a:t> метода, безопасность для человека, животных, рыб и растений</a:t>
            </a:r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434201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50591" y="784154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</a:p>
          <a:p>
            <a:pPr lvl="0" fontAlgn="auto">
              <a:spcAft>
                <a:spcPts val="0"/>
              </a:spcAft>
              <a:defRPr/>
            </a:pPr>
            <a:r>
              <a:rPr kumimoji="0" lang="ru-RU" sz="24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ДЕЗИНФЕКЦТЯ ВОДЫ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u-RU" sz="2400" b="0" kern="0" dirty="0" smtClean="0">
                <a:solidFill>
                  <a:srgbClr val="FF0000"/>
                </a:solidFill>
              </a:rPr>
              <a:t>способы дезинфекции </a:t>
            </a:r>
            <a:r>
              <a:rPr lang="ru-RU" sz="2400" b="0" kern="0" dirty="0">
                <a:solidFill>
                  <a:srgbClr val="FF0000"/>
                </a:solidFill>
              </a:rPr>
              <a:t>питьевой воды</a:t>
            </a:r>
            <a:endParaRPr kumimoji="0" lang="ro-RO" sz="6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21412" y="1218721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5692" y="2733794"/>
            <a:ext cx="8355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   </a:t>
            </a:r>
            <a:endParaRPr lang="ro-RO" dirty="0"/>
          </a:p>
        </p:txBody>
      </p:sp>
      <p:sp>
        <p:nvSpPr>
          <p:cNvPr id="4" name="Rectangle 3"/>
          <p:cNvSpPr/>
          <p:nvPr/>
        </p:nvSpPr>
        <p:spPr>
          <a:xfrm>
            <a:off x="523017" y="1964881"/>
            <a:ext cx="84338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                     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0516" y="3044254"/>
            <a:ext cx="81470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accent1"/>
                </a:solidFill>
              </a:rPr>
              <a:t>                                    </a:t>
            </a:r>
            <a:endParaRPr lang="ro-RO" dirty="0"/>
          </a:p>
        </p:txBody>
      </p:sp>
      <p:sp>
        <p:nvSpPr>
          <p:cNvPr id="7" name="Rectangle 6"/>
          <p:cNvSpPr/>
          <p:nvPr/>
        </p:nvSpPr>
        <p:spPr>
          <a:xfrm>
            <a:off x="315272" y="2539800"/>
            <a:ext cx="838095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                         </a:t>
            </a:r>
            <a:r>
              <a:rPr lang="ru-RU" sz="2800" dirty="0" smtClean="0">
                <a:solidFill>
                  <a:srgbClr val="FF0000"/>
                </a:solidFill>
              </a:rPr>
              <a:t>физические методы</a:t>
            </a:r>
            <a:endParaRPr lang="ru-RU" sz="2800" dirty="0">
              <a:solidFill>
                <a:srgbClr val="FF0000"/>
              </a:solidFill>
            </a:endParaRPr>
          </a:p>
          <a:p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21948" y="2266629"/>
            <a:ext cx="83847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При дезинфекции питьевой воды применяются:</a:t>
            </a:r>
          </a:p>
          <a:p>
            <a:endParaRPr lang="ru-RU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70927" y="3366161"/>
            <a:ext cx="870676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endParaRPr lang="ro-RO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4151" y="2938247"/>
            <a:ext cx="844354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          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27908" y="2944385"/>
            <a:ext cx="854978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           Метод </a:t>
            </a:r>
            <a:r>
              <a:rPr lang="ru-RU" dirty="0">
                <a:solidFill>
                  <a:srgbClr val="C00000"/>
                </a:solidFill>
              </a:rPr>
              <a:t>ультразвуковой </a:t>
            </a:r>
            <a:r>
              <a:rPr lang="ru-RU" dirty="0" smtClean="0">
                <a:solidFill>
                  <a:srgbClr val="C00000"/>
                </a:solidFill>
              </a:rPr>
              <a:t>дезинфекции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50739" y="3606027"/>
            <a:ext cx="790412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Недостатки</a:t>
            </a:r>
          </a:p>
          <a:p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Некоторая ограниченность метода (удаление вирусов, микроорганизмов и отдельных химических соединений), ультразвуковые волны не влияют на ;</a:t>
            </a:r>
          </a:p>
          <a:p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высокая стоимость оборудования;</a:t>
            </a:r>
          </a:p>
          <a:p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сложность обслуживания.</a:t>
            </a:r>
          </a:p>
        </p:txBody>
      </p:sp>
    </p:spTree>
    <p:extLst>
      <p:ext uri="{BB962C8B-B14F-4D97-AF65-F5344CB8AC3E}">
        <p14:creationId xmlns:p14="http://schemas.microsoft.com/office/powerpoint/2010/main" val="24156461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565014" y="794711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u-RU" sz="2400" kern="0" dirty="0">
                <a:solidFill>
                  <a:srgbClr val="002060"/>
                </a:solidFill>
              </a:rPr>
              <a:t>Основные принципы </a:t>
            </a:r>
            <a:r>
              <a:rPr lang="ru-RU" sz="2400" kern="0" dirty="0" smtClean="0">
                <a:solidFill>
                  <a:srgbClr val="002060"/>
                </a:solidFill>
              </a:rPr>
              <a:t>коагуляции</a:t>
            </a:r>
            <a:endParaRPr kumimoji="0" lang="ro-RO" sz="6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1178178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fontAlgn="auto">
              <a:spcAft>
                <a:spcPts val="0"/>
              </a:spcAft>
            </a:pPr>
            <a:r>
              <a:rPr lang="ro-RO" dirty="0" smtClean="0">
                <a:latin typeface="Calibri" panose="020F0502020204030204"/>
              </a:rPr>
              <a:t>Sesiunea </a:t>
            </a:r>
            <a:r>
              <a:rPr lang="ro-RO" dirty="0">
                <a:latin typeface="Calibri" panose="020F0502020204030204"/>
              </a:rPr>
              <a:t>8: Stabilirea dozei de reactivi pentru tratarea apei potabile. </a:t>
            </a: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5692" y="2344639"/>
            <a:ext cx="812026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/>
              <a:t>                             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Механизм </a:t>
            </a:r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коагуляции</a:t>
            </a:r>
            <a:endParaRPr lang="ru-RU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5692" y="2733794"/>
            <a:ext cx="8355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   </a:t>
            </a:r>
            <a:endParaRPr lang="ro-RO" dirty="0"/>
          </a:p>
        </p:txBody>
      </p:sp>
      <p:sp>
        <p:nvSpPr>
          <p:cNvPr id="8" name="Rectangle 7"/>
          <p:cNvSpPr/>
          <p:nvPr/>
        </p:nvSpPr>
        <p:spPr>
          <a:xfrm>
            <a:off x="482797" y="5148113"/>
            <a:ext cx="85247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1"/>
                </a:solidFill>
              </a:rPr>
              <a:t>Из-за их очень высоких молекулярных масс (длинные цепочки мономеров) и их ионной нагрузки </a:t>
            </a:r>
            <a:r>
              <a:rPr lang="ru-RU" sz="1600" dirty="0" err="1">
                <a:solidFill>
                  <a:schemeClr val="tx1"/>
                </a:solidFill>
              </a:rPr>
              <a:t>флокулянты</a:t>
            </a:r>
            <a:r>
              <a:rPr lang="ru-RU" sz="1600" dirty="0">
                <a:solidFill>
                  <a:schemeClr val="tx1"/>
                </a:solidFill>
              </a:rPr>
              <a:t> будут образовывать мостики с дестабилизированными частицами. В результате в воде образуются крупные частицы в виде суспензии - </a:t>
            </a:r>
            <a:r>
              <a:rPr lang="ru-RU" sz="1600" dirty="0" smtClean="0">
                <a:solidFill>
                  <a:schemeClr val="tx1"/>
                </a:solidFill>
              </a:rPr>
              <a:t>хлопья. </a:t>
            </a:r>
            <a:r>
              <a:rPr lang="ru-RU" sz="1600" dirty="0">
                <a:solidFill>
                  <a:schemeClr val="tx1"/>
                </a:solidFill>
              </a:rPr>
              <a:t>Процесс их образования называется </a:t>
            </a:r>
            <a:r>
              <a:rPr lang="ru-RU" sz="1600" dirty="0" err="1">
                <a:solidFill>
                  <a:schemeClr val="tx1"/>
                </a:solidFill>
              </a:rPr>
              <a:t>флокуляцией</a:t>
            </a:r>
            <a:r>
              <a:rPr lang="ru-RU" sz="1600" dirty="0">
                <a:solidFill>
                  <a:schemeClr val="tx1"/>
                </a:solidFill>
              </a:rPr>
              <a:t>. Силы, вовлеченные в процесс связывания между частицами и полимером, являются, в частности, ионными и водородными связями.</a:t>
            </a:r>
            <a:endParaRPr lang="ro-RO" sz="16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6769" y="2716737"/>
            <a:ext cx="6207092" cy="239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9234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50591" y="784154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</a:p>
          <a:p>
            <a:pPr lvl="0" fontAlgn="auto">
              <a:spcAft>
                <a:spcPts val="0"/>
              </a:spcAft>
              <a:defRPr/>
            </a:pPr>
            <a:r>
              <a:rPr kumimoji="0" lang="ru-RU" sz="24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ДЕЗИНФЕКЦТЯ ВОДЫ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u-RU" sz="2400" b="0" kern="0" dirty="0" smtClean="0">
                <a:solidFill>
                  <a:srgbClr val="FF0000"/>
                </a:solidFill>
              </a:rPr>
              <a:t>способы дезинфекции </a:t>
            </a:r>
            <a:r>
              <a:rPr lang="ru-RU" sz="2400" b="0" kern="0" dirty="0">
                <a:solidFill>
                  <a:srgbClr val="FF0000"/>
                </a:solidFill>
              </a:rPr>
              <a:t>питьевой воды</a:t>
            </a:r>
            <a:endParaRPr kumimoji="0" lang="ro-RO" sz="6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21412" y="1218721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5692" y="2733794"/>
            <a:ext cx="8355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   </a:t>
            </a:r>
            <a:endParaRPr lang="ro-RO" dirty="0"/>
          </a:p>
        </p:txBody>
      </p:sp>
      <p:sp>
        <p:nvSpPr>
          <p:cNvPr id="4" name="Rectangle 3"/>
          <p:cNvSpPr/>
          <p:nvPr/>
        </p:nvSpPr>
        <p:spPr>
          <a:xfrm>
            <a:off x="523017" y="1964881"/>
            <a:ext cx="84338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                     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0089" y="2807229"/>
            <a:ext cx="81470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accent1"/>
                </a:solidFill>
              </a:rPr>
              <a:t>                                    </a:t>
            </a:r>
            <a:endParaRPr lang="ro-RO" dirty="0"/>
          </a:p>
        </p:txBody>
      </p:sp>
      <p:sp>
        <p:nvSpPr>
          <p:cNvPr id="7" name="Rectangle 6"/>
          <p:cNvSpPr/>
          <p:nvPr/>
        </p:nvSpPr>
        <p:spPr>
          <a:xfrm>
            <a:off x="315272" y="2539800"/>
            <a:ext cx="838095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                         </a:t>
            </a:r>
            <a:r>
              <a:rPr lang="ru-RU" sz="2800" dirty="0" smtClean="0">
                <a:solidFill>
                  <a:srgbClr val="FF0000"/>
                </a:solidFill>
              </a:rPr>
              <a:t>физические методы</a:t>
            </a:r>
            <a:endParaRPr lang="ru-RU" sz="2800" dirty="0">
              <a:solidFill>
                <a:srgbClr val="FF0000"/>
              </a:solidFill>
            </a:endParaRPr>
          </a:p>
          <a:p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11862" y="2227336"/>
            <a:ext cx="83847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При дезинфекции питьевой воды применяются:</a:t>
            </a:r>
          </a:p>
          <a:p>
            <a:endParaRPr lang="ru-RU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09133" y="2909083"/>
            <a:ext cx="838746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          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4151" y="2938247"/>
            <a:ext cx="844354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          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78529" y="2969832"/>
            <a:ext cx="810654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           </a:t>
            </a:r>
            <a:endParaRPr lang="ro-RO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53573" y="3172066"/>
            <a:ext cx="833149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                     Термическая </a:t>
            </a:r>
            <a:r>
              <a:rPr lang="ru-RU" dirty="0">
                <a:solidFill>
                  <a:srgbClr val="C00000"/>
                </a:solidFill>
              </a:rPr>
              <a:t>дезинфекция</a:t>
            </a:r>
          </a:p>
          <a:p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В квартирах мы все используем данный метод дезинфекции питьевой воды – кипятим. Температура уничтожает большинство микроорганизмов. В масштабах промышленности эта технология оказывается малоэффективной, так как громоздка, требует много времени и при этом </a:t>
            </a:r>
            <a:r>
              <a:rPr lang="ru-RU" dirty="0" err="1">
                <a:solidFill>
                  <a:schemeClr val="accent6">
                    <a:lumMod val="25000"/>
                  </a:schemeClr>
                </a:solidFill>
              </a:rPr>
              <a:t>малоинтенсивна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. Также термическая обработка не удаляет привкусы, болезнетворные споры</a:t>
            </a:r>
            <a:r>
              <a:rPr lang="ru-RU" dirty="0"/>
              <a:t>.</a:t>
            </a:r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27421876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50591" y="784154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</a:p>
          <a:p>
            <a:pPr lvl="0" fontAlgn="auto">
              <a:spcAft>
                <a:spcPts val="0"/>
              </a:spcAft>
              <a:defRPr/>
            </a:pPr>
            <a:r>
              <a:rPr kumimoji="0" lang="ru-RU" sz="24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ДЕЗИНФЕКЦТЯ ВОДЫ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u-RU" sz="2400" b="0" kern="0" dirty="0" smtClean="0">
                <a:solidFill>
                  <a:srgbClr val="FF0000"/>
                </a:solidFill>
              </a:rPr>
              <a:t>способы дезинфекции </a:t>
            </a:r>
            <a:r>
              <a:rPr lang="ru-RU" sz="2400" b="0" kern="0" dirty="0">
                <a:solidFill>
                  <a:srgbClr val="FF0000"/>
                </a:solidFill>
              </a:rPr>
              <a:t>питьевой воды</a:t>
            </a:r>
            <a:endParaRPr kumimoji="0" lang="ro-RO" sz="6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21412" y="1218721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5692" y="2733794"/>
            <a:ext cx="8355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   </a:t>
            </a:r>
            <a:endParaRPr lang="ro-RO" dirty="0"/>
          </a:p>
        </p:txBody>
      </p:sp>
      <p:sp>
        <p:nvSpPr>
          <p:cNvPr id="4" name="Rectangle 3"/>
          <p:cNvSpPr/>
          <p:nvPr/>
        </p:nvSpPr>
        <p:spPr>
          <a:xfrm>
            <a:off x="523017" y="1964881"/>
            <a:ext cx="84338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                     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0089" y="2807229"/>
            <a:ext cx="81470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accent1"/>
                </a:solidFill>
              </a:rPr>
              <a:t>                                    </a:t>
            </a:r>
            <a:endParaRPr lang="ro-RO" dirty="0"/>
          </a:p>
        </p:txBody>
      </p:sp>
      <p:sp>
        <p:nvSpPr>
          <p:cNvPr id="7" name="Rectangle 6"/>
          <p:cNvSpPr/>
          <p:nvPr/>
        </p:nvSpPr>
        <p:spPr>
          <a:xfrm>
            <a:off x="315272" y="2539800"/>
            <a:ext cx="838095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                         </a:t>
            </a:r>
            <a:r>
              <a:rPr lang="ru-RU" sz="2800" dirty="0" smtClean="0">
                <a:solidFill>
                  <a:srgbClr val="FF0000"/>
                </a:solidFill>
              </a:rPr>
              <a:t>физические методы</a:t>
            </a:r>
            <a:endParaRPr lang="ru-RU" sz="2800" dirty="0">
              <a:solidFill>
                <a:srgbClr val="FF0000"/>
              </a:solidFill>
            </a:endParaRPr>
          </a:p>
          <a:p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11862" y="2227336"/>
            <a:ext cx="83847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При дезинфекции питьевой воды применяются:</a:t>
            </a:r>
          </a:p>
          <a:p>
            <a:endParaRPr lang="ru-RU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09133" y="2909083"/>
            <a:ext cx="838746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          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4151" y="2938247"/>
            <a:ext cx="844354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          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78529" y="2969832"/>
            <a:ext cx="810654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           </a:t>
            </a:r>
            <a:endParaRPr lang="ro-RO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53573" y="3172066"/>
            <a:ext cx="833149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.</a:t>
            </a:r>
            <a:endParaRPr lang="ro-RO" dirty="0"/>
          </a:p>
        </p:txBody>
      </p:sp>
      <p:sp>
        <p:nvSpPr>
          <p:cNvPr id="22" name="Rectangle 21"/>
          <p:cNvSpPr/>
          <p:nvPr/>
        </p:nvSpPr>
        <p:spPr>
          <a:xfrm>
            <a:off x="563530" y="2969832"/>
            <a:ext cx="8089035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           Метод </a:t>
            </a:r>
            <a:r>
              <a:rPr lang="ru-RU" dirty="0">
                <a:solidFill>
                  <a:srgbClr val="C00000"/>
                </a:solidFill>
              </a:rPr>
              <a:t>электроимпульсной дезинфекции</a:t>
            </a:r>
          </a:p>
          <a:p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Эта технология использует электрические разряды для создания ударной волны. От гидравлического удара микроорганизмы погибают. Такой метод дезинфекции питьевой воды хорошо справляется с вегетативными, спорообразующими бактериями даже в мутной воде. Подчеркнем тот факт, что бактерицидные качества при этом действуют до четырех месяцев</a:t>
            </a:r>
            <a:r>
              <a:rPr lang="ru-RU" dirty="0" smtClean="0">
                <a:solidFill>
                  <a:schemeClr val="accent6">
                    <a:lumMod val="10000"/>
                  </a:schemeClr>
                </a:solidFill>
              </a:rPr>
              <a:t>.</a:t>
            </a:r>
            <a:endParaRPr lang="ru-RU" dirty="0">
              <a:solidFill>
                <a:schemeClr val="accent6">
                  <a:lumMod val="10000"/>
                </a:schemeClr>
              </a:solidFill>
            </a:endParaRPr>
          </a:p>
          <a:p>
            <a:r>
              <a:rPr lang="ru-RU" dirty="0">
                <a:solidFill>
                  <a:srgbClr val="C00000"/>
                </a:solidFill>
              </a:rPr>
              <a:t>Минусом в этом случае будут большая энергоемкость и высокая цена.</a:t>
            </a:r>
            <a:endParaRPr lang="ro-RO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9450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50591" y="784154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</a:p>
          <a:p>
            <a:pPr lvl="0" fontAlgn="auto">
              <a:spcAft>
                <a:spcPts val="0"/>
              </a:spcAft>
              <a:defRPr/>
            </a:pPr>
            <a:r>
              <a:rPr kumimoji="0" lang="ru-RU" sz="24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ДЕЗИНФЕКЦТЯ ВОДЫ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u-RU" sz="2400" b="0" kern="0" dirty="0" smtClean="0">
                <a:solidFill>
                  <a:srgbClr val="FF0000"/>
                </a:solidFill>
              </a:rPr>
              <a:t>способы дезинфекции </a:t>
            </a:r>
            <a:r>
              <a:rPr lang="ru-RU" sz="2400" b="0" kern="0" dirty="0">
                <a:solidFill>
                  <a:srgbClr val="FF0000"/>
                </a:solidFill>
              </a:rPr>
              <a:t>питьевой воды</a:t>
            </a:r>
            <a:endParaRPr kumimoji="0" lang="ro-RO" sz="6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21412" y="1218721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5692" y="2733794"/>
            <a:ext cx="8355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   </a:t>
            </a:r>
            <a:endParaRPr lang="ro-RO" dirty="0"/>
          </a:p>
        </p:txBody>
      </p:sp>
      <p:sp>
        <p:nvSpPr>
          <p:cNvPr id="4" name="Rectangle 3"/>
          <p:cNvSpPr/>
          <p:nvPr/>
        </p:nvSpPr>
        <p:spPr>
          <a:xfrm>
            <a:off x="523017" y="1964881"/>
            <a:ext cx="84338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                     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0089" y="2807229"/>
            <a:ext cx="81470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accent1"/>
                </a:solidFill>
              </a:rPr>
              <a:t>                                    </a:t>
            </a:r>
            <a:endParaRPr lang="ro-RO" dirty="0"/>
          </a:p>
        </p:txBody>
      </p:sp>
      <p:sp>
        <p:nvSpPr>
          <p:cNvPr id="7" name="Rectangle 6"/>
          <p:cNvSpPr/>
          <p:nvPr/>
        </p:nvSpPr>
        <p:spPr>
          <a:xfrm>
            <a:off x="315272" y="2539800"/>
            <a:ext cx="838095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                         </a:t>
            </a:r>
            <a:r>
              <a:rPr lang="ru-RU" sz="2800" dirty="0" smtClean="0">
                <a:solidFill>
                  <a:srgbClr val="FF0000"/>
                </a:solidFill>
              </a:rPr>
              <a:t>физические методы</a:t>
            </a:r>
            <a:endParaRPr lang="ru-RU" sz="2800" dirty="0">
              <a:solidFill>
                <a:srgbClr val="FF0000"/>
              </a:solidFill>
            </a:endParaRPr>
          </a:p>
          <a:p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11862" y="2227336"/>
            <a:ext cx="83847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При дезинфекции питьевой воды применяются:</a:t>
            </a:r>
          </a:p>
          <a:p>
            <a:endParaRPr lang="ru-RU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09133" y="2909083"/>
            <a:ext cx="838746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          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4151" y="2938247"/>
            <a:ext cx="844354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          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78529" y="2969832"/>
            <a:ext cx="810654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           </a:t>
            </a:r>
            <a:endParaRPr lang="ro-RO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53573" y="3172066"/>
            <a:ext cx="833149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.</a:t>
            </a:r>
            <a:endParaRPr lang="ro-RO" dirty="0"/>
          </a:p>
        </p:txBody>
      </p:sp>
      <p:sp>
        <p:nvSpPr>
          <p:cNvPr id="22" name="Rectangle 21"/>
          <p:cNvSpPr/>
          <p:nvPr/>
        </p:nvSpPr>
        <p:spPr>
          <a:xfrm>
            <a:off x="563530" y="2969832"/>
            <a:ext cx="808903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7791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98763" y="2269086"/>
            <a:ext cx="10141526" cy="16636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3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3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3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o-RO" sz="3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3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o-RO" sz="4400" kern="0" dirty="0" smtClean="0">
                <a:solidFill>
                  <a:srgbClr val="002060"/>
                </a:solidFill>
                <a:latin typeface="Arial"/>
              </a:rPr>
              <a:t>MULŢUMESC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440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hlinkClick r:id="rId8"/>
              </a:rPr>
              <a:t>casergiu</a:t>
            </a:r>
            <a:r>
              <a:rPr kumimoji="0" lang="en-US" sz="440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hlinkClick r:id="rId8"/>
              </a:rPr>
              <a:t>@mail.ru</a:t>
            </a:r>
            <a:endParaRPr kumimoji="0" lang="en-US" sz="440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400" dirty="0" smtClean="0">
              <a:solidFill>
                <a:sysClr val="windowText" lastClr="000000"/>
              </a:solidFill>
              <a:latin typeface="Calibri Light" panose="020F03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solidFill>
                  <a:sysClr val="windowText" lastClr="000000"/>
                </a:solidFill>
                <a:latin typeface="Calibri Light" panose="020F0302020204030204"/>
              </a:rPr>
              <a:t>069108459</a:t>
            </a:r>
            <a:r>
              <a:rPr kumimoji="0" lang="en-US" sz="440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</a:rPr>
              <a:t> </a:t>
            </a:r>
            <a:endParaRPr kumimoji="0" lang="ro-RO" sz="4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2842418"/>
            <a:ext cx="9144000" cy="3629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319364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98763" y="1368298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u-RU" sz="2400" kern="0" dirty="0">
                <a:solidFill>
                  <a:srgbClr val="002060"/>
                </a:solidFill>
              </a:rPr>
              <a:t>Основные принципы коагуляции </a:t>
            </a:r>
            <a:endParaRPr lang="ru-RU" sz="2400" kern="0" dirty="0" smtClean="0">
              <a:solidFill>
                <a:srgbClr val="002060"/>
              </a:solidFill>
            </a:endParaRPr>
          </a:p>
          <a:p>
            <a:pPr lvl="0" fontAlgn="auto">
              <a:spcAft>
                <a:spcPts val="0"/>
              </a:spcAft>
              <a:defRPr/>
            </a:pPr>
            <a:r>
              <a:rPr lang="ru-RU" sz="2400" kern="0" dirty="0" smtClean="0">
                <a:solidFill>
                  <a:srgbClr val="002060"/>
                </a:solidFill>
              </a:rPr>
              <a:t>Механизм </a:t>
            </a:r>
            <a:r>
              <a:rPr lang="ru-RU" sz="2400" kern="0" dirty="0">
                <a:solidFill>
                  <a:srgbClr val="002060"/>
                </a:solidFill>
              </a:rPr>
              <a:t>коагуляции</a:t>
            </a:r>
          </a:p>
          <a:p>
            <a:pPr lvl="0" fontAlgn="auto">
              <a:spcAft>
                <a:spcPts val="0"/>
              </a:spcAft>
              <a:defRPr/>
            </a:pPr>
            <a:endParaRPr lang="ru-RU" sz="2400" kern="0" dirty="0">
              <a:solidFill>
                <a:srgbClr val="002060"/>
              </a:solidFill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1178178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fontAlgn="auto">
              <a:spcAft>
                <a:spcPts val="0"/>
              </a:spcAft>
            </a:pPr>
            <a:r>
              <a:rPr lang="ro-RO" dirty="0" smtClean="0">
                <a:latin typeface="Calibri" panose="020F0502020204030204"/>
              </a:rPr>
              <a:t>Sesiunea </a:t>
            </a:r>
            <a:r>
              <a:rPr lang="ro-RO" dirty="0">
                <a:latin typeface="Calibri" panose="020F0502020204030204"/>
              </a:rPr>
              <a:t>8: Stabilirea dozei de reactivi pentru tratarea apei potabile. </a:t>
            </a: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5692" y="2344639"/>
            <a:ext cx="812026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/>
              <a:t>                             </a:t>
            </a:r>
            <a:endParaRPr lang="ro-RO" dirty="0" smtClean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5692" y="2733794"/>
            <a:ext cx="8355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   </a:t>
            </a:r>
            <a:endParaRPr lang="ro-RO" dirty="0"/>
          </a:p>
        </p:txBody>
      </p:sp>
      <p:sp>
        <p:nvSpPr>
          <p:cNvPr id="4" name="Rectangle 3"/>
          <p:cNvSpPr/>
          <p:nvPr/>
        </p:nvSpPr>
        <p:spPr>
          <a:xfrm>
            <a:off x="4933628" y="3014926"/>
            <a:ext cx="3994387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sz="2000" dirty="0">
                <a:solidFill>
                  <a:schemeClr val="accent6">
                    <a:lumMod val="25000"/>
                  </a:schemeClr>
                </a:solidFill>
              </a:rPr>
              <a:t>Во время процесса </a:t>
            </a:r>
            <a:endParaRPr lang="ru-RU" sz="2000" dirty="0" smtClean="0">
              <a:solidFill>
                <a:schemeClr val="accent6">
                  <a:lumMod val="25000"/>
                </a:schemeClr>
              </a:solidFill>
            </a:endParaRPr>
          </a:p>
          <a:p>
            <a:r>
              <a:rPr lang="ru-RU" sz="2000" dirty="0" smtClean="0">
                <a:solidFill>
                  <a:schemeClr val="accent6">
                    <a:lumMod val="25000"/>
                  </a:schemeClr>
                </a:solidFill>
              </a:rPr>
              <a:t>коагуляции </a:t>
            </a:r>
            <a:r>
              <a:rPr lang="ru-RU" sz="2000" dirty="0">
                <a:solidFill>
                  <a:schemeClr val="accent6">
                    <a:lumMod val="25000"/>
                  </a:schemeClr>
                </a:solidFill>
              </a:rPr>
              <a:t>/ </a:t>
            </a:r>
            <a:r>
              <a:rPr lang="ru-RU" sz="2000" dirty="0" err="1">
                <a:solidFill>
                  <a:schemeClr val="accent6">
                    <a:lumMod val="25000"/>
                  </a:schemeClr>
                </a:solidFill>
              </a:rPr>
              <a:t>флокуляции</a:t>
            </a:r>
            <a:r>
              <a:rPr lang="ru-RU" sz="2000" dirty="0">
                <a:solidFill>
                  <a:schemeClr val="accent6">
                    <a:lumMod val="25000"/>
                  </a:schemeClr>
                </a:solidFill>
              </a:rPr>
              <a:t> количество органического или минерального коагулянта ограничено требованием дестабилизации коллоидов, и </a:t>
            </a:r>
            <a:r>
              <a:rPr lang="ru-RU" sz="2000" dirty="0" smtClean="0">
                <a:solidFill>
                  <a:schemeClr val="accent6">
                    <a:lumMod val="25000"/>
                  </a:schemeClr>
                </a:solidFill>
              </a:rPr>
              <a:t>для </a:t>
            </a:r>
            <a:r>
              <a:rPr lang="ru-RU" sz="2000" dirty="0">
                <a:solidFill>
                  <a:schemeClr val="accent6">
                    <a:lumMod val="25000"/>
                  </a:schemeClr>
                </a:solidFill>
              </a:rPr>
              <a:t>получения осажденной суспензии не требуется избыточной дозы</a:t>
            </a:r>
            <a:endParaRPr lang="ro-RO" sz="2000" dirty="0">
              <a:solidFill>
                <a:schemeClr val="accent6">
                  <a:lumMod val="2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5861" y="2733793"/>
            <a:ext cx="4022595" cy="412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8690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565014" y="1228928"/>
            <a:ext cx="10141526" cy="16732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endParaRPr kumimoji="0" lang="ro-RO" sz="6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1178178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fontAlgn="auto">
              <a:spcAft>
                <a:spcPts val="0"/>
              </a:spcAft>
            </a:pPr>
            <a:r>
              <a:rPr lang="ro-RO" dirty="0" smtClean="0">
                <a:latin typeface="Calibri" panose="020F0502020204030204"/>
              </a:rPr>
              <a:t>Sesiunea </a:t>
            </a:r>
            <a:r>
              <a:rPr lang="ro-RO" dirty="0">
                <a:latin typeface="Calibri" panose="020F0502020204030204"/>
              </a:rPr>
              <a:t>8: Stabilirea dozei de reactivi pentru tratarea apei potabile. </a:t>
            </a: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5692" y="2733794"/>
            <a:ext cx="8355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   </a:t>
            </a:r>
            <a:endParaRPr lang="ro-RO" dirty="0"/>
          </a:p>
        </p:txBody>
      </p:sp>
      <p:sp>
        <p:nvSpPr>
          <p:cNvPr id="4" name="Rectangle 3"/>
          <p:cNvSpPr/>
          <p:nvPr/>
        </p:nvSpPr>
        <p:spPr>
          <a:xfrm>
            <a:off x="476506" y="2184289"/>
            <a:ext cx="84338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              </a:t>
            </a:r>
            <a:r>
              <a:rPr lang="ru-RU" dirty="0" smtClean="0">
                <a:solidFill>
                  <a:schemeClr val="tx1"/>
                </a:solidFill>
              </a:rPr>
              <a:t>ЛАБОРАТОРНЫЙ ТЕСТ </a:t>
            </a:r>
            <a:r>
              <a:rPr lang="ro-RO" dirty="0" smtClean="0">
                <a:solidFill>
                  <a:schemeClr val="tx1"/>
                </a:solidFill>
              </a:rPr>
              <a:t>(JAR </a:t>
            </a:r>
            <a:r>
              <a:rPr lang="ro-RO" dirty="0">
                <a:solidFill>
                  <a:schemeClr val="tx1"/>
                </a:solidFill>
              </a:rPr>
              <a:t>TEST</a:t>
            </a:r>
            <a:r>
              <a:rPr lang="ro-RO" dirty="0" smtClean="0">
                <a:solidFill>
                  <a:schemeClr val="tx1"/>
                </a:solidFill>
              </a:rPr>
              <a:t>)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2904" y="2184289"/>
            <a:ext cx="8319052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Цель </a:t>
            </a:r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лабораторных испытаний состоит в том, чтобы определить условия, в которых коагулянт будет давать надлежащее осветление и хорошее осаждение.</a:t>
            </a:r>
          </a:p>
          <a:p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                    </a:t>
            </a:r>
            <a:r>
              <a:rPr lang="ru-RU" dirty="0" err="1">
                <a:solidFill>
                  <a:schemeClr val="accent6">
                    <a:lumMod val="25000"/>
                  </a:schemeClr>
                </a:solidFill>
              </a:rPr>
              <a:t>Коагуляционные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 и </a:t>
            </a:r>
            <a:r>
              <a:rPr lang="ru-RU" dirty="0" err="1">
                <a:solidFill>
                  <a:schemeClr val="accent6">
                    <a:lumMod val="25000"/>
                  </a:schemeClr>
                </a:solidFill>
              </a:rPr>
              <a:t>флокуляционные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 тесты</a:t>
            </a:r>
          </a:p>
          <a:p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                            </a:t>
            </a:r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метод </a:t>
            </a:r>
            <a:r>
              <a:rPr lang="ru-RU" dirty="0" err="1">
                <a:solidFill>
                  <a:schemeClr val="accent6">
                    <a:lumMod val="25000"/>
                  </a:schemeClr>
                </a:solidFill>
              </a:rPr>
              <a:t>Jar-Test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endParaRPr lang="ru-RU" dirty="0" smtClean="0">
              <a:solidFill>
                <a:schemeClr val="accent6">
                  <a:lumMod val="25000"/>
                </a:schemeClr>
              </a:solidFill>
            </a:endParaRPr>
          </a:p>
          <a:p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Этот 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стандартный метод контролирует и сравнивает для нескольких образцов показатели осветления и </a:t>
            </a:r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осаждения:</a:t>
            </a:r>
            <a:endParaRPr lang="ru-RU" dirty="0">
              <a:solidFill>
                <a:schemeClr val="accent6">
                  <a:lumMod val="25000"/>
                </a:schemeClr>
              </a:solidFill>
            </a:endParaRPr>
          </a:p>
          <a:p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- используемые реагенты (тип, доза, концентрация, порядок добавления)</a:t>
            </a:r>
          </a:p>
          <a:p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- разные </a:t>
            </a:r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условия эксплуатации (интенсивность,  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продолжительность </a:t>
            </a:r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перемешивания </a:t>
            </a:r>
            <a:r>
              <a:rPr lang="ru-RU" dirty="0" err="1" smtClean="0">
                <a:solidFill>
                  <a:schemeClr val="accent6">
                    <a:lumMod val="25000"/>
                  </a:schemeClr>
                </a:solidFill>
              </a:rPr>
              <a:t>и.т.д</a:t>
            </a:r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.)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8900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565014" y="1168326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endParaRPr kumimoji="0" lang="ro-RO" sz="6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1178178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fontAlgn="auto">
              <a:spcAft>
                <a:spcPts val="0"/>
              </a:spcAft>
            </a:pPr>
            <a:r>
              <a:rPr lang="ro-RO" dirty="0" smtClean="0">
                <a:latin typeface="Calibri" panose="020F0502020204030204"/>
              </a:rPr>
              <a:t>Sesiunea </a:t>
            </a:r>
            <a:r>
              <a:rPr lang="ro-RO" dirty="0">
                <a:latin typeface="Calibri" panose="020F0502020204030204"/>
              </a:rPr>
              <a:t>8: Stabilirea dozei de reactivi pentru tratarea apei potabile. </a:t>
            </a: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5692" y="2733794"/>
            <a:ext cx="8355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   </a:t>
            </a:r>
            <a:endParaRPr lang="ro-RO" dirty="0"/>
          </a:p>
        </p:txBody>
      </p:sp>
      <p:sp>
        <p:nvSpPr>
          <p:cNvPr id="4" name="Rectangle 3"/>
          <p:cNvSpPr/>
          <p:nvPr/>
        </p:nvSpPr>
        <p:spPr>
          <a:xfrm>
            <a:off x="523017" y="1964881"/>
            <a:ext cx="84338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              TESTE </a:t>
            </a:r>
            <a:r>
              <a:rPr lang="ro-RO" dirty="0">
                <a:solidFill>
                  <a:schemeClr val="tx1"/>
                </a:solidFill>
              </a:rPr>
              <a:t>DE LABORATOR (JAR TEST</a:t>
            </a:r>
            <a:r>
              <a:rPr lang="ro-RO" dirty="0" smtClean="0">
                <a:solidFill>
                  <a:schemeClr val="tx1"/>
                </a:solidFill>
              </a:rPr>
              <a:t>)</a:t>
            </a:r>
            <a:endParaRPr lang="ro-RO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0263" y="2416100"/>
            <a:ext cx="7818059" cy="424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1575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565014" y="1108820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endParaRPr kumimoji="0" lang="ru-RU" sz="24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  <a:p>
            <a:pPr lvl="0" fontAlgn="auto">
              <a:spcAft>
                <a:spcPts val="0"/>
              </a:spcAft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Действие 2. определение дозы коагулянта</a:t>
            </a:r>
            <a:endParaRPr kumimoji="0" lang="ro-RO" sz="6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-45392" y="1263973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fontAlgn="auto">
              <a:spcAft>
                <a:spcPts val="0"/>
              </a:spcAft>
            </a:pPr>
            <a:r>
              <a:rPr lang="ro-RO" dirty="0" smtClean="0">
                <a:latin typeface="Calibri" panose="020F0502020204030204"/>
              </a:rPr>
              <a:t>Sesiunea </a:t>
            </a:r>
            <a:r>
              <a:rPr lang="ro-RO" dirty="0">
                <a:latin typeface="Calibri" panose="020F0502020204030204"/>
              </a:rPr>
              <a:t>8: Stabilirea dozei de reactivi pentru tratarea apei potabile. </a:t>
            </a: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5692" y="2733794"/>
            <a:ext cx="8355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   </a:t>
            </a:r>
            <a:endParaRPr lang="ro-RO" dirty="0"/>
          </a:p>
        </p:txBody>
      </p:sp>
      <p:sp>
        <p:nvSpPr>
          <p:cNvPr id="4" name="Rectangle 3"/>
          <p:cNvSpPr/>
          <p:nvPr/>
        </p:nvSpPr>
        <p:spPr>
          <a:xfrm>
            <a:off x="523017" y="1964881"/>
            <a:ext cx="84338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              </a:t>
            </a:r>
            <a:r>
              <a:rPr lang="ru-RU" dirty="0" smtClean="0">
                <a:solidFill>
                  <a:schemeClr val="tx1"/>
                </a:solidFill>
              </a:rPr>
              <a:t>ЛАБОРАТОРНЫЙ ТЕСТ</a:t>
            </a:r>
            <a:r>
              <a:rPr lang="ro-RO" dirty="0" smtClean="0">
                <a:solidFill>
                  <a:schemeClr val="tx1"/>
                </a:solidFill>
              </a:rPr>
              <a:t> </a:t>
            </a:r>
            <a:r>
              <a:rPr lang="ro-RO" dirty="0">
                <a:solidFill>
                  <a:schemeClr val="tx1"/>
                </a:solidFill>
              </a:rPr>
              <a:t>(JAR TEST</a:t>
            </a:r>
            <a:r>
              <a:rPr lang="ro-RO" dirty="0" smtClean="0">
                <a:solidFill>
                  <a:schemeClr val="tx1"/>
                </a:solidFill>
              </a:rPr>
              <a:t>)</a:t>
            </a:r>
            <a:endParaRPr lang="ro-RO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3792" y="2755448"/>
            <a:ext cx="6967330" cy="3804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0858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565014" y="1173567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endParaRPr kumimoji="0" lang="ro-RO" sz="6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1178178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fontAlgn="auto">
              <a:spcAft>
                <a:spcPts val="0"/>
              </a:spcAft>
            </a:pPr>
            <a:r>
              <a:rPr lang="ro-RO" dirty="0" smtClean="0">
                <a:latin typeface="Calibri" panose="020F0502020204030204"/>
              </a:rPr>
              <a:t>Sesiunea </a:t>
            </a:r>
            <a:r>
              <a:rPr lang="ro-RO" dirty="0">
                <a:latin typeface="Calibri" panose="020F0502020204030204"/>
              </a:rPr>
              <a:t>8: Stabilirea dozei de reactivi pentru tratarea apei potabile. </a:t>
            </a: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5692" y="2733794"/>
            <a:ext cx="8355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   </a:t>
            </a:r>
            <a:endParaRPr lang="ro-RO" dirty="0"/>
          </a:p>
        </p:txBody>
      </p:sp>
      <p:sp>
        <p:nvSpPr>
          <p:cNvPr id="4" name="Rectangle 3"/>
          <p:cNvSpPr/>
          <p:nvPr/>
        </p:nvSpPr>
        <p:spPr>
          <a:xfrm>
            <a:off x="523017" y="1964881"/>
            <a:ext cx="84338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           </a:t>
            </a:r>
            <a:r>
              <a:rPr lang="ru-RU" dirty="0">
                <a:solidFill>
                  <a:schemeClr val="tx1"/>
                </a:solidFill>
              </a:rPr>
              <a:t>ЛАБОРАТОРНЫЙ ТЕСТ (</a:t>
            </a:r>
            <a:r>
              <a:rPr lang="ro-RO" dirty="0">
                <a:solidFill>
                  <a:schemeClr val="tx1"/>
                </a:solidFill>
              </a:rPr>
              <a:t>JAR TEST)</a:t>
            </a:r>
          </a:p>
          <a:p>
            <a:r>
              <a:rPr lang="ro-RO" dirty="0" smtClean="0">
                <a:solidFill>
                  <a:schemeClr val="tx1"/>
                </a:solidFill>
              </a:rPr>
              <a:t>   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0298" y="2076923"/>
            <a:ext cx="8678952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Эти две процедуры являются лишь примерами, которые необходимо адаптировать к конкретным </a:t>
            </a:r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условиям для</a:t>
            </a:r>
            <a:endParaRPr lang="ru-RU" dirty="0">
              <a:solidFill>
                <a:schemeClr val="accent6">
                  <a:lumMod val="25000"/>
                </a:schemeClr>
              </a:solidFill>
            </a:endParaRPr>
          </a:p>
          <a:p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промышленные очистные </a:t>
            </a:r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сооружения.</a:t>
            </a:r>
            <a:endParaRPr lang="ru-RU" dirty="0">
              <a:solidFill>
                <a:schemeClr val="accent6">
                  <a:lumMod val="25000"/>
                </a:schemeClr>
              </a:solidFill>
            </a:endParaRPr>
          </a:p>
          <a:p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Метод </a:t>
            </a:r>
            <a:r>
              <a:rPr lang="ru-RU" dirty="0" err="1">
                <a:solidFill>
                  <a:schemeClr val="accent6">
                    <a:lumMod val="25000"/>
                  </a:schemeClr>
                </a:solidFill>
              </a:rPr>
              <a:t>Jar-Test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 должен воспроизводиться в лабораторных условиях, аналогичных тем, которые характерны для различных очистных сооружений.</a:t>
            </a:r>
          </a:p>
          <a:p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Следовательно, используя различные времена перемешивания, интенсивность перемешивания (быстрое или медленное</a:t>
            </a:r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) при 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различном времени осаждения метод </a:t>
            </a:r>
            <a:r>
              <a:rPr lang="ru-RU" dirty="0" err="1" smtClean="0">
                <a:solidFill>
                  <a:schemeClr val="accent6">
                    <a:lumMod val="25000"/>
                  </a:schemeClr>
                </a:solidFill>
              </a:rPr>
              <a:t>Jar-Test</a:t>
            </a:r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, 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может точно определить дозы коагулянта или </a:t>
            </a:r>
            <a:r>
              <a:rPr lang="ru-RU" dirty="0" err="1" smtClean="0">
                <a:solidFill>
                  <a:schemeClr val="accent6">
                    <a:lumMod val="25000"/>
                  </a:schemeClr>
                </a:solidFill>
              </a:rPr>
              <a:t>флокулянта</a:t>
            </a:r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, 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необходимые для получения надлежащего качества воды.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8121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565014" y="1168326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endParaRPr kumimoji="0" lang="ro-RO" sz="6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1178178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fontAlgn="auto">
              <a:spcAft>
                <a:spcPts val="0"/>
              </a:spcAft>
            </a:pPr>
            <a:r>
              <a:rPr lang="ro-RO" dirty="0" smtClean="0">
                <a:latin typeface="Calibri" panose="020F0502020204030204"/>
              </a:rPr>
              <a:t>Sesiunea </a:t>
            </a:r>
            <a:r>
              <a:rPr lang="ro-RO" dirty="0">
                <a:latin typeface="Calibri" panose="020F0502020204030204"/>
              </a:rPr>
              <a:t>8: Stabilirea dozei de reactivi pentru tratarea apei potabile. </a:t>
            </a: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5692" y="2733794"/>
            <a:ext cx="8355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   </a:t>
            </a:r>
            <a:endParaRPr lang="ro-RO" dirty="0"/>
          </a:p>
        </p:txBody>
      </p:sp>
      <p:sp>
        <p:nvSpPr>
          <p:cNvPr id="4" name="Rectangle 3"/>
          <p:cNvSpPr/>
          <p:nvPr/>
        </p:nvSpPr>
        <p:spPr>
          <a:xfrm>
            <a:off x="1928191" y="1964881"/>
            <a:ext cx="702863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ЛАБОРАТОРНЫЙ ТЕСТ (</a:t>
            </a:r>
            <a:r>
              <a:rPr lang="ro-RO" dirty="0">
                <a:solidFill>
                  <a:schemeClr val="tx1"/>
                </a:solidFill>
              </a:rPr>
              <a:t>JAR TEST)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       ФАЗЫ КОАГУЛИРОВАНИЯ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6364" y="2509023"/>
            <a:ext cx="852476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9427" y="2676306"/>
            <a:ext cx="6432644" cy="349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4880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565014" y="1168326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endParaRPr kumimoji="0" lang="ro-RO" sz="6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1178178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fontAlgn="auto">
              <a:spcAft>
                <a:spcPts val="0"/>
              </a:spcAft>
            </a:pPr>
            <a:r>
              <a:rPr lang="ro-RO" dirty="0" smtClean="0">
                <a:latin typeface="Calibri" panose="020F0502020204030204"/>
              </a:rPr>
              <a:t>Sesiunea </a:t>
            </a:r>
            <a:r>
              <a:rPr lang="ro-RO" dirty="0">
                <a:latin typeface="Calibri" panose="020F0502020204030204"/>
              </a:rPr>
              <a:t>8: Stabilirea dozei de reactivi pentru tratarea apei potabile. </a:t>
            </a: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5692" y="2733794"/>
            <a:ext cx="8355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   </a:t>
            </a:r>
            <a:endParaRPr lang="ro-RO" dirty="0"/>
          </a:p>
        </p:txBody>
      </p:sp>
      <p:sp>
        <p:nvSpPr>
          <p:cNvPr id="4" name="Rectangle 3"/>
          <p:cNvSpPr/>
          <p:nvPr/>
        </p:nvSpPr>
        <p:spPr>
          <a:xfrm>
            <a:off x="523017" y="1964881"/>
            <a:ext cx="843381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                     </a:t>
            </a:r>
            <a:r>
              <a:rPr lang="ru-RU" dirty="0">
                <a:solidFill>
                  <a:schemeClr val="tx1"/>
                </a:solidFill>
              </a:rPr>
              <a:t>ЛАБОРАТОРНЫЙ ТЕСТ (</a:t>
            </a:r>
            <a:r>
              <a:rPr lang="ro-RO" dirty="0">
                <a:solidFill>
                  <a:schemeClr val="tx1"/>
                </a:solidFill>
              </a:rPr>
              <a:t>JAR TEST)</a:t>
            </a:r>
          </a:p>
          <a:p>
            <a:endParaRPr lang="ro-RO" dirty="0" smtClean="0">
              <a:solidFill>
                <a:schemeClr val="tx1"/>
              </a:solidFill>
            </a:endParaRPr>
          </a:p>
          <a:p>
            <a:r>
              <a:rPr lang="ro-RO" dirty="0">
                <a:solidFill>
                  <a:schemeClr val="tx1"/>
                </a:solidFill>
              </a:rPr>
              <a:t> </a:t>
            </a:r>
            <a:r>
              <a:rPr lang="ro-RO" dirty="0" smtClean="0">
                <a:solidFill>
                  <a:schemeClr val="tx1"/>
                </a:solidFill>
              </a:rPr>
              <a:t>             </a:t>
            </a:r>
            <a:r>
              <a:rPr lang="ru-RU" dirty="0" smtClean="0">
                <a:solidFill>
                  <a:schemeClr val="tx1"/>
                </a:solidFill>
              </a:rPr>
              <a:t>Установка для проведения </a:t>
            </a:r>
            <a:r>
              <a:rPr lang="ro-RO" dirty="0" smtClean="0">
                <a:solidFill>
                  <a:schemeClr val="tx1"/>
                </a:solidFill>
              </a:rPr>
              <a:t> JAR TEST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6364" y="2509023"/>
            <a:ext cx="852476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9677" y="3462164"/>
            <a:ext cx="7087470" cy="374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7314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606287" y="706684"/>
            <a:ext cx="10432171" cy="16636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o-RO" sz="2000" kern="0" dirty="0">
                <a:solidFill>
                  <a:srgbClr val="002060"/>
                </a:solidFill>
              </a:rPr>
              <a:t>Sesiunea 8: </a:t>
            </a:r>
            <a:r>
              <a:rPr lang="ru-RU" sz="2000" kern="0" dirty="0">
                <a:solidFill>
                  <a:srgbClr val="002060"/>
                </a:solidFill>
              </a:rPr>
              <a:t>определение </a:t>
            </a:r>
            <a:r>
              <a:rPr kumimoji="0" lang="ru-RU" sz="200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 доз реагентов на станциях водоподготовки</a:t>
            </a:r>
            <a:endParaRPr kumimoji="0" lang="ro-RO" sz="20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-55042" y="1857224"/>
            <a:ext cx="9144000" cy="8960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4457" y="2723795"/>
            <a:ext cx="7770681" cy="27446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65922" y="5892495"/>
            <a:ext cx="770207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Схема водоподготовки из поверхностного источника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endParaRPr lang="ro-RO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727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565014" y="1168326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endParaRPr kumimoji="0" lang="ro-RO" sz="6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1178178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fontAlgn="auto">
              <a:spcAft>
                <a:spcPts val="0"/>
              </a:spcAft>
            </a:pPr>
            <a:r>
              <a:rPr lang="ro-RO" dirty="0" smtClean="0">
                <a:latin typeface="Calibri" panose="020F0502020204030204"/>
              </a:rPr>
              <a:t>Sesiunea </a:t>
            </a:r>
            <a:r>
              <a:rPr lang="ro-RO" dirty="0">
                <a:latin typeface="Calibri" panose="020F0502020204030204"/>
              </a:rPr>
              <a:t>8: Stabilirea dozei de reactivi pentru tratarea apei potabile. </a:t>
            </a: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5692" y="2733794"/>
            <a:ext cx="8355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   </a:t>
            </a:r>
            <a:endParaRPr lang="ro-RO" dirty="0"/>
          </a:p>
        </p:txBody>
      </p:sp>
      <p:sp>
        <p:nvSpPr>
          <p:cNvPr id="4" name="Rectangle 3"/>
          <p:cNvSpPr/>
          <p:nvPr/>
        </p:nvSpPr>
        <p:spPr>
          <a:xfrm>
            <a:off x="1824131" y="1964881"/>
            <a:ext cx="713269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ЛАБОРАТОРНЫЙ ТЕСТ (</a:t>
            </a:r>
            <a:r>
              <a:rPr lang="ro-RO" dirty="0">
                <a:solidFill>
                  <a:schemeClr val="tx1"/>
                </a:solidFill>
              </a:rPr>
              <a:t>JAR TEST)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       ПОЛУЧЕННЫЕ РЕЗУЛЬТАТЫ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6364" y="2509023"/>
            <a:ext cx="852476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7849" y="2806628"/>
            <a:ext cx="6872421" cy="348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3562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98763" y="1234270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endParaRPr kumimoji="0" lang="ro-RO" sz="6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1178178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fontAlgn="auto">
              <a:spcAft>
                <a:spcPts val="0"/>
              </a:spcAft>
            </a:pPr>
            <a:r>
              <a:rPr lang="ro-RO" dirty="0" smtClean="0">
                <a:latin typeface="Calibri" panose="020F0502020204030204"/>
              </a:rPr>
              <a:t>Sesiunea </a:t>
            </a:r>
            <a:r>
              <a:rPr lang="ro-RO" dirty="0">
                <a:latin typeface="Calibri" panose="020F0502020204030204"/>
              </a:rPr>
              <a:t>8: Stabilirea dozei de reactivi pentru tratarea apei potabile. </a:t>
            </a: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5692" y="2733794"/>
            <a:ext cx="8355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   </a:t>
            </a:r>
            <a:endParaRPr lang="ro-RO" dirty="0"/>
          </a:p>
        </p:txBody>
      </p:sp>
      <p:sp>
        <p:nvSpPr>
          <p:cNvPr id="4" name="Rectangle 3"/>
          <p:cNvSpPr/>
          <p:nvPr/>
        </p:nvSpPr>
        <p:spPr>
          <a:xfrm>
            <a:off x="523017" y="1964881"/>
            <a:ext cx="84338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                     </a:t>
            </a:r>
          </a:p>
          <a:p>
            <a:r>
              <a:rPr lang="ro-RO" dirty="0">
                <a:solidFill>
                  <a:schemeClr val="tx1"/>
                </a:solidFill>
              </a:rPr>
              <a:t> </a:t>
            </a:r>
            <a:r>
              <a:rPr lang="ro-RO" dirty="0" smtClean="0">
                <a:solidFill>
                  <a:schemeClr val="tx1"/>
                </a:solidFill>
              </a:rPr>
              <a:t>                          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6364" y="2509023"/>
            <a:ext cx="852476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7064" y="2485772"/>
            <a:ext cx="78916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i="1" dirty="0" smtClean="0">
                <a:solidFill>
                  <a:srgbClr val="000080"/>
                </a:solidFill>
                <a:latin typeface="Arial" panose="020B0604020202020204" pitchFamily="34" charset="0"/>
              </a:rPr>
              <a:t>                          </a:t>
            </a:r>
            <a:endParaRPr lang="ro-RO" sz="2000" dirty="0"/>
          </a:p>
        </p:txBody>
      </p:sp>
      <p:sp>
        <p:nvSpPr>
          <p:cNvPr id="7" name="Rectangle 6"/>
          <p:cNvSpPr/>
          <p:nvPr/>
        </p:nvSpPr>
        <p:spPr>
          <a:xfrm>
            <a:off x="559612" y="2034313"/>
            <a:ext cx="8412052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                           Органические коагулянты.</a:t>
            </a:r>
          </a:p>
          <a:p>
            <a:endParaRPr lang="ru-RU" dirty="0">
              <a:solidFill>
                <a:schemeClr val="accent6">
                  <a:lumMod val="25000"/>
                </a:schemeClr>
              </a:solidFill>
            </a:endParaRPr>
          </a:p>
          <a:p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Органические 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коагулянты представляют собой катионные полимеры, нейтрализующие отрицательные коллоиды своим положительным зарядом. Благодаря адсорбции происходит образование хлопьев загрязнителя</a:t>
            </a:r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.</a:t>
            </a:r>
            <a:endParaRPr lang="ru-RU" dirty="0">
              <a:solidFill>
                <a:schemeClr val="accent6">
                  <a:lumMod val="25000"/>
                </a:schemeClr>
              </a:solidFill>
            </a:endParaRPr>
          </a:p>
          <a:p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Преимуществом использования органических коагулянтов является меньшее количество осадка, образующегося в ходе коагуляции, так как при обработке воды полимерами гидроксидов не образуется. Это существенно уменьшает количество осадка</a:t>
            </a:r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.</a:t>
            </a:r>
            <a:endParaRPr lang="ru-RU" dirty="0">
              <a:solidFill>
                <a:schemeClr val="accent6">
                  <a:lumMod val="25000"/>
                </a:schemeClr>
              </a:solidFill>
            </a:endParaRPr>
          </a:p>
          <a:p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Органические коагулянты могут быть как искусственного, так и природного происхождения.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2342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565014" y="1168326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endParaRPr kumimoji="0" lang="ro-RO" sz="6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1178178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fontAlgn="auto">
              <a:spcAft>
                <a:spcPts val="0"/>
              </a:spcAft>
            </a:pPr>
            <a:r>
              <a:rPr lang="ro-RO" dirty="0" smtClean="0">
                <a:latin typeface="Calibri" panose="020F0502020204030204"/>
              </a:rPr>
              <a:t>Sesiunea </a:t>
            </a:r>
            <a:r>
              <a:rPr lang="ro-RO" dirty="0">
                <a:latin typeface="Calibri" panose="020F0502020204030204"/>
              </a:rPr>
              <a:t>8: Stabilirea dozei de reactivi pentru tratarea apei potabile. </a:t>
            </a: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5692" y="2733794"/>
            <a:ext cx="8355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   </a:t>
            </a:r>
            <a:endParaRPr lang="ro-RO" dirty="0"/>
          </a:p>
        </p:txBody>
      </p:sp>
      <p:sp>
        <p:nvSpPr>
          <p:cNvPr id="4" name="Rectangle 3"/>
          <p:cNvSpPr/>
          <p:nvPr/>
        </p:nvSpPr>
        <p:spPr>
          <a:xfrm>
            <a:off x="523017" y="1964881"/>
            <a:ext cx="84338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                                                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6364" y="2509023"/>
            <a:ext cx="852476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98808" y="2516577"/>
            <a:ext cx="8141653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Природные органические </a:t>
            </a:r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коагулянты</a:t>
            </a:r>
          </a:p>
          <a:p>
            <a:endParaRPr lang="ru-RU" dirty="0">
              <a:solidFill>
                <a:schemeClr val="accent6">
                  <a:lumMod val="25000"/>
                </a:schemeClr>
              </a:solidFill>
            </a:endParaRPr>
          </a:p>
          <a:p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Среди природных органических коагулянтов наибольшую популярность получили </a:t>
            </a:r>
            <a:r>
              <a:rPr lang="ru-RU" dirty="0" err="1">
                <a:solidFill>
                  <a:schemeClr val="accent6">
                    <a:lumMod val="25000"/>
                  </a:schemeClr>
                </a:solidFill>
              </a:rPr>
              <a:t>альгинаты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 и крахмалы, то есть полимеры естественного происхождения, добываемые из продуктов животного или растительного происхождения.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5075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565014" y="1168326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endParaRPr kumimoji="0" lang="ro-RO" sz="6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1178178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fontAlgn="auto">
              <a:spcAft>
                <a:spcPts val="0"/>
              </a:spcAft>
            </a:pPr>
            <a:r>
              <a:rPr lang="ro-RO" dirty="0" smtClean="0">
                <a:latin typeface="Calibri" panose="020F0502020204030204"/>
              </a:rPr>
              <a:t>Sesiunea </a:t>
            </a:r>
            <a:r>
              <a:rPr lang="ro-RO" dirty="0">
                <a:latin typeface="Calibri" panose="020F0502020204030204"/>
              </a:rPr>
              <a:t>8: Stabilirea dozei de reactivi pentru tratarea apei potabile. </a:t>
            </a: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5692" y="2733794"/>
            <a:ext cx="8355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   </a:t>
            </a:r>
            <a:endParaRPr lang="ro-RO" dirty="0"/>
          </a:p>
        </p:txBody>
      </p:sp>
      <p:sp>
        <p:nvSpPr>
          <p:cNvPr id="4" name="Rectangle 3"/>
          <p:cNvSpPr/>
          <p:nvPr/>
        </p:nvSpPr>
        <p:spPr>
          <a:xfrm>
            <a:off x="523017" y="1964881"/>
            <a:ext cx="84338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                                                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6364" y="2509023"/>
            <a:ext cx="852476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72462" y="2308968"/>
            <a:ext cx="839420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ОБЩАЯ ХАРАКТЕРИСТИКА ОРГАНИЧЕСКИХ</a:t>
            </a:r>
          </a:p>
          <a:p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КОАГУЛЯНТОВ</a:t>
            </a:r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:</a:t>
            </a:r>
          </a:p>
          <a:p>
            <a:endParaRPr lang="ru-RU" dirty="0">
              <a:solidFill>
                <a:schemeClr val="accent6">
                  <a:lumMod val="25000"/>
                </a:schemeClr>
              </a:solidFill>
            </a:endParaRPr>
          </a:p>
          <a:p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– высокий катионный заряд, необходимый для</a:t>
            </a:r>
          </a:p>
          <a:p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дестабилизации отрицательно заряженных коллоидных</a:t>
            </a:r>
          </a:p>
          <a:p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частиц и обеспечения быстрого образования хлопьев;</a:t>
            </a:r>
          </a:p>
          <a:p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– относительно низкая вязкость, необходимая для</a:t>
            </a:r>
          </a:p>
          <a:p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обеспечения хорошего распределения полимера в</a:t>
            </a:r>
          </a:p>
          <a:p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обрабатываемой воде.</a:t>
            </a:r>
          </a:p>
        </p:txBody>
      </p:sp>
    </p:spTree>
    <p:extLst>
      <p:ext uri="{BB962C8B-B14F-4D97-AF65-F5344CB8AC3E}">
        <p14:creationId xmlns:p14="http://schemas.microsoft.com/office/powerpoint/2010/main" val="34990632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565014" y="1168326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endParaRPr kumimoji="0" lang="ro-RO" sz="6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1178178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fontAlgn="auto">
              <a:spcAft>
                <a:spcPts val="0"/>
              </a:spcAft>
            </a:pPr>
            <a:r>
              <a:rPr lang="ro-RO" dirty="0" smtClean="0">
                <a:latin typeface="Calibri" panose="020F0502020204030204"/>
              </a:rPr>
              <a:t>Sesiunea </a:t>
            </a:r>
            <a:r>
              <a:rPr lang="ro-RO" dirty="0">
                <a:latin typeface="Calibri" panose="020F0502020204030204"/>
              </a:rPr>
              <a:t>8: Stabilirea dozei de reactivi pentru tratarea apei potabile. </a:t>
            </a: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5692" y="2733794"/>
            <a:ext cx="8355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   </a:t>
            </a:r>
            <a:endParaRPr lang="ro-RO" dirty="0"/>
          </a:p>
        </p:txBody>
      </p:sp>
      <p:sp>
        <p:nvSpPr>
          <p:cNvPr id="4" name="Rectangle 3"/>
          <p:cNvSpPr/>
          <p:nvPr/>
        </p:nvSpPr>
        <p:spPr>
          <a:xfrm>
            <a:off x="523017" y="1964881"/>
            <a:ext cx="84338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                                                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6364" y="2509023"/>
            <a:ext cx="852476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4078" y="2958986"/>
            <a:ext cx="823275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ОСНОВНЫЕ СВОЙСТВА</a:t>
            </a:r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:</a:t>
            </a:r>
          </a:p>
          <a:p>
            <a:endParaRPr lang="ru-RU" dirty="0">
              <a:solidFill>
                <a:schemeClr val="accent6">
                  <a:lumMod val="25000"/>
                </a:schemeClr>
              </a:solidFill>
            </a:endParaRPr>
          </a:p>
          <a:p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– молекулярная масса от 10 000 до 1 000 000 </a:t>
            </a:r>
            <a:r>
              <a:rPr lang="ru-RU" dirty="0" err="1">
                <a:solidFill>
                  <a:schemeClr val="accent6">
                    <a:lumMod val="25000"/>
                  </a:schemeClr>
                </a:solidFill>
              </a:rPr>
              <a:t>а.е.м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.;</a:t>
            </a:r>
          </a:p>
          <a:p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– совместимость при смешивании с неорганическими</a:t>
            </a:r>
          </a:p>
          <a:p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коагулянтами;</a:t>
            </a:r>
          </a:p>
          <a:p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– исключительная стойкость при хранении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1837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565014" y="1168326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endParaRPr kumimoji="0" lang="ro-RO" sz="6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1178178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fontAlgn="auto">
              <a:spcAft>
                <a:spcPts val="0"/>
              </a:spcAft>
            </a:pPr>
            <a:r>
              <a:rPr lang="ro-RO" dirty="0" smtClean="0">
                <a:latin typeface="Calibri" panose="020F0502020204030204"/>
              </a:rPr>
              <a:t>Sesiunea </a:t>
            </a:r>
            <a:r>
              <a:rPr lang="ro-RO" dirty="0">
                <a:latin typeface="Calibri" panose="020F0502020204030204"/>
              </a:rPr>
              <a:t>8: Stabilirea dozei de reactivi pentru tratarea apei potabile. </a:t>
            </a: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5692" y="2733794"/>
            <a:ext cx="8355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   </a:t>
            </a:r>
            <a:endParaRPr lang="ro-RO" dirty="0"/>
          </a:p>
        </p:txBody>
      </p:sp>
      <p:sp>
        <p:nvSpPr>
          <p:cNvPr id="4" name="Rectangle 3"/>
          <p:cNvSpPr/>
          <p:nvPr/>
        </p:nvSpPr>
        <p:spPr>
          <a:xfrm>
            <a:off x="523017" y="1964881"/>
            <a:ext cx="84338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                                                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6364" y="2509023"/>
            <a:ext cx="852476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63695" y="2838205"/>
            <a:ext cx="767676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ОБЛАСТИ ПРИМЕНЕНИЯ</a:t>
            </a:r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:</a:t>
            </a:r>
          </a:p>
          <a:p>
            <a:endParaRPr lang="ru-RU" dirty="0">
              <a:solidFill>
                <a:schemeClr val="accent6">
                  <a:lumMod val="25000"/>
                </a:schemeClr>
              </a:solidFill>
            </a:endParaRPr>
          </a:p>
          <a:p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Подготовка питьевой воды, сгущение и </a:t>
            </a:r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обезвоживание осадка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, образованного при очистке </a:t>
            </a:r>
            <a:r>
              <a:rPr lang="ru-RU" dirty="0" err="1">
                <a:solidFill>
                  <a:schemeClr val="accent6">
                    <a:lumMod val="25000"/>
                  </a:schemeClr>
                </a:solidFill>
              </a:rPr>
              <a:t>хозфекальных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и сточных 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вод; удержание волокон в производстве </a:t>
            </a:r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бумаги и 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картона</a:t>
            </a:r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.</a:t>
            </a:r>
          </a:p>
          <a:p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Отпускаются в 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виде водных растворов с концентрацией 0,05 – 0,5 %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9221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565014" y="1168326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endParaRPr kumimoji="0" lang="ro-RO" sz="6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1178178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fontAlgn="auto">
              <a:spcAft>
                <a:spcPts val="0"/>
              </a:spcAft>
            </a:pPr>
            <a:r>
              <a:rPr lang="ro-RO" dirty="0" smtClean="0">
                <a:latin typeface="Calibri" panose="020F0502020204030204"/>
              </a:rPr>
              <a:t>Sesiunea </a:t>
            </a:r>
            <a:r>
              <a:rPr lang="ro-RO" dirty="0">
                <a:latin typeface="Calibri" panose="020F0502020204030204"/>
              </a:rPr>
              <a:t>8: Stabilirea dozei de reactivi pentru tratarea apei potabile. </a:t>
            </a: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5692" y="2733794"/>
            <a:ext cx="835544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ПРИМЕНЕНИЕ ОРГАНИЧЕСКИХ КОАГУЛЯНТОВ</a:t>
            </a:r>
          </a:p>
          <a:p>
            <a:r>
              <a:rPr lang="ru-RU" sz="2000" dirty="0">
                <a:solidFill>
                  <a:schemeClr val="tx1"/>
                </a:solidFill>
              </a:rPr>
              <a:t>ПОЗВОЛЯЕТ</a:t>
            </a:r>
            <a:r>
              <a:rPr lang="ru-RU" sz="2000" dirty="0" smtClean="0">
                <a:solidFill>
                  <a:schemeClr val="tx1"/>
                </a:solidFill>
              </a:rPr>
              <a:t>:</a:t>
            </a:r>
          </a:p>
          <a:p>
            <a:endParaRPr lang="ru-RU" sz="2000" dirty="0">
              <a:solidFill>
                <a:schemeClr val="tx1"/>
              </a:solidFill>
            </a:endParaRPr>
          </a:p>
          <a:p>
            <a:r>
              <a:rPr lang="ru-RU" sz="2000" dirty="0">
                <a:solidFill>
                  <a:schemeClr val="tx1"/>
                </a:solidFill>
              </a:rPr>
              <a:t>– снизить время образования хлопьев;</a:t>
            </a:r>
          </a:p>
          <a:p>
            <a:r>
              <a:rPr lang="ru-RU" sz="2000" dirty="0">
                <a:solidFill>
                  <a:schemeClr val="tx1"/>
                </a:solidFill>
              </a:rPr>
              <a:t>– уменьшить расход неорганических коагулянтов;</a:t>
            </a:r>
          </a:p>
          <a:p>
            <a:r>
              <a:rPr lang="ru-RU" sz="2000" dirty="0">
                <a:solidFill>
                  <a:schemeClr val="tx1"/>
                </a:solidFill>
              </a:rPr>
              <a:t>– сократить объем образующегося осадка после</a:t>
            </a:r>
          </a:p>
          <a:p>
            <a:r>
              <a:rPr lang="ru-RU" sz="2000" dirty="0">
                <a:solidFill>
                  <a:schemeClr val="tx1"/>
                </a:solidFill>
              </a:rPr>
              <a:t>коагуляционно-</a:t>
            </a:r>
            <a:r>
              <a:rPr lang="ru-RU" sz="2000" dirty="0" err="1">
                <a:solidFill>
                  <a:schemeClr val="tx1"/>
                </a:solidFill>
              </a:rPr>
              <a:t>флокуляционной</a:t>
            </a:r>
            <a:r>
              <a:rPr lang="ru-RU" sz="2000" dirty="0">
                <a:solidFill>
                  <a:schemeClr val="tx1"/>
                </a:solidFill>
              </a:rPr>
              <a:t> обработки;</a:t>
            </a:r>
          </a:p>
          <a:p>
            <a:r>
              <a:rPr lang="ru-RU" sz="2000" dirty="0">
                <a:solidFill>
                  <a:schemeClr val="tx1"/>
                </a:solidFill>
              </a:rPr>
              <a:t>– повысить способность осадка к обезвоживанию;</a:t>
            </a:r>
          </a:p>
          <a:p>
            <a:r>
              <a:rPr lang="ru-RU" sz="2000" dirty="0">
                <a:solidFill>
                  <a:schemeClr val="tx1"/>
                </a:solidFill>
              </a:rPr>
              <a:t>– повысить эффективность и стабильность очистки воды.</a:t>
            </a:r>
            <a:endParaRPr lang="ro-RO" dirty="0"/>
          </a:p>
        </p:txBody>
      </p:sp>
      <p:sp>
        <p:nvSpPr>
          <p:cNvPr id="4" name="Rectangle 3"/>
          <p:cNvSpPr/>
          <p:nvPr/>
        </p:nvSpPr>
        <p:spPr>
          <a:xfrm>
            <a:off x="523017" y="1964881"/>
            <a:ext cx="84338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                                                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6364" y="2509023"/>
            <a:ext cx="852476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0910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565014" y="1168326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endParaRPr kumimoji="0" lang="ro-RO" sz="6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1178178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fontAlgn="auto">
              <a:spcAft>
                <a:spcPts val="0"/>
              </a:spcAft>
            </a:pPr>
            <a:r>
              <a:rPr lang="ro-RO" dirty="0" smtClean="0">
                <a:latin typeface="Calibri" panose="020F0502020204030204"/>
              </a:rPr>
              <a:t>Sesiunea </a:t>
            </a:r>
            <a:r>
              <a:rPr lang="ro-RO" dirty="0">
                <a:latin typeface="Calibri" panose="020F0502020204030204"/>
              </a:rPr>
              <a:t>8: Stabilirea dozei de reactivi pentru tratarea apei potabile. </a:t>
            </a: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3017" y="1964881"/>
            <a:ext cx="84338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                                                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6364" y="2509023"/>
            <a:ext cx="852476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3966" y="2724466"/>
            <a:ext cx="780356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УСЛОВИЯ ХРАНЕНИЯ</a:t>
            </a:r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:</a:t>
            </a:r>
          </a:p>
          <a:p>
            <a:endParaRPr lang="ru-RU" dirty="0">
              <a:solidFill>
                <a:schemeClr val="accent6">
                  <a:lumMod val="25000"/>
                </a:schemeClr>
              </a:solidFill>
            </a:endParaRPr>
          </a:p>
          <a:p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Органические коагулянты всех типов и марок хранят </a:t>
            </a:r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в упаковке 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производителя вдали от кислот, щелочей, </a:t>
            </a:r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горючих материалов 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и сильных окислителей. Необходимо </a:t>
            </a:r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избегать попадания 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влаги.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7992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565014" y="1168326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endParaRPr kumimoji="0" lang="ro-RO" sz="6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1178178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fontAlgn="auto">
              <a:spcAft>
                <a:spcPts val="0"/>
              </a:spcAft>
            </a:pPr>
            <a:r>
              <a:rPr lang="ro-RO" dirty="0" smtClean="0">
                <a:latin typeface="Calibri" panose="020F0502020204030204"/>
              </a:rPr>
              <a:t>Sesiunea </a:t>
            </a:r>
            <a:r>
              <a:rPr lang="ro-RO" dirty="0">
                <a:latin typeface="Calibri" panose="020F0502020204030204"/>
              </a:rPr>
              <a:t>8: Stabilirea dozei de reactivi pentru tratarea apei potabile. </a:t>
            </a: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3017" y="1964881"/>
            <a:ext cx="84338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                                                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6364" y="2509023"/>
            <a:ext cx="852476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5192" y="2088756"/>
            <a:ext cx="7993615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ТРАНСПОРТ И УПАКОВКА</a:t>
            </a:r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:</a:t>
            </a:r>
          </a:p>
          <a:p>
            <a:endParaRPr lang="ru-RU" dirty="0">
              <a:solidFill>
                <a:schemeClr val="accent6">
                  <a:lumMod val="25000"/>
                </a:schemeClr>
              </a:solidFill>
            </a:endParaRPr>
          </a:p>
          <a:p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Фасовка коагулянтов осуществляется в мешки по 25 кг </a:t>
            </a:r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с полиэтиленовым 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вкладышем или в мешки МКР </a:t>
            </a:r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вместимостью 700-800 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кг (для порошкообразных) и контейнеры </a:t>
            </a:r>
            <a:r>
              <a:rPr lang="ru-RU" dirty="0" err="1" smtClean="0">
                <a:solidFill>
                  <a:schemeClr val="accent6">
                    <a:lumMod val="25000"/>
                  </a:schemeClr>
                </a:solidFill>
              </a:rPr>
              <a:t>eco-bulk</a:t>
            </a:r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 вместительностью 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1 м3</a:t>
            </a:r>
          </a:p>
          <a:p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 (для эмульсий). </a:t>
            </a:r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Транспортирование коагулянтов 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проводят всеми видами транспорта </a:t>
            </a:r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в соответствии 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с правилами перевозки грузов, действующими</a:t>
            </a:r>
          </a:p>
          <a:p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на данном виде транспорта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6060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98763" y="1220399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endParaRPr kumimoji="0" lang="ro-RO" sz="6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1178177"/>
            <a:ext cx="9144000" cy="133084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fontAlgn="auto">
              <a:spcAft>
                <a:spcPts val="0"/>
              </a:spcAft>
            </a:pPr>
            <a:endParaRPr lang="ru-RU" dirty="0" smtClean="0">
              <a:latin typeface="Calibri" panose="020F0502020204030204"/>
            </a:endParaRPr>
          </a:p>
          <a:p>
            <a:pPr lvl="0" fontAlgn="auto">
              <a:spcAft>
                <a:spcPts val="0"/>
              </a:spcAft>
            </a:pPr>
            <a:r>
              <a:rPr lang="ro-RO" dirty="0" smtClean="0">
                <a:latin typeface="Calibri" panose="020F0502020204030204"/>
              </a:rPr>
              <a:t>Sesiunea </a:t>
            </a:r>
            <a:r>
              <a:rPr lang="ro-RO" dirty="0">
                <a:latin typeface="Calibri" panose="020F0502020204030204"/>
              </a:rPr>
              <a:t>8: Stabilirea dozei de reactivi pentru tratarea apei potabile. </a:t>
            </a: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3017" y="1964881"/>
            <a:ext cx="84338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                                                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6364" y="2509023"/>
            <a:ext cx="852476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3017" y="2958986"/>
            <a:ext cx="760343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СРОК ХРАНЕНИЯ</a:t>
            </a:r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:</a:t>
            </a:r>
          </a:p>
          <a:p>
            <a:endParaRPr lang="ru-RU" dirty="0">
              <a:solidFill>
                <a:schemeClr val="accent6">
                  <a:lumMod val="25000"/>
                </a:schemeClr>
              </a:solidFill>
            </a:endParaRPr>
          </a:p>
          <a:p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твердые вещества – 24 месяца с даты изготовления; </a:t>
            </a:r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жидкие вещества 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– 6 месяцев с даты изготовления. После </a:t>
            </a:r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вскрытия тары 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продукт должен быть использован в течении 4 </a:t>
            </a:r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недель от 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даты вскрытия</a:t>
            </a:r>
            <a:r>
              <a:rPr lang="ru-RU" dirty="0"/>
              <a:t>.</a:t>
            </a:r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41733676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606287" y="1225781"/>
            <a:ext cx="10432171" cy="16636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o-RO" sz="2000" kern="0" dirty="0">
                <a:solidFill>
                  <a:srgbClr val="002060"/>
                </a:solidFill>
              </a:rPr>
              <a:t>Sesiunea 8: </a:t>
            </a:r>
            <a:r>
              <a:rPr lang="ru-RU" sz="2000" kern="0" dirty="0">
                <a:solidFill>
                  <a:srgbClr val="002060"/>
                </a:solidFill>
              </a:rPr>
              <a:t>определение </a:t>
            </a:r>
            <a:r>
              <a:rPr kumimoji="0" lang="ru-RU" sz="200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 доз реагентов на станциях водоподготовки</a:t>
            </a:r>
          </a:p>
          <a:p>
            <a:pPr lvl="0" fontAlgn="auto">
              <a:spcAft>
                <a:spcPts val="0"/>
              </a:spcAft>
              <a:defRPr/>
            </a:pPr>
            <a:endParaRPr lang="ru-RU" sz="2000" kern="0" dirty="0">
              <a:solidFill>
                <a:srgbClr val="002060"/>
              </a:solidFill>
              <a:latin typeface="Arial"/>
            </a:endParaRPr>
          </a:p>
          <a:p>
            <a:pPr lvl="0" fontAlgn="auto">
              <a:spcAft>
                <a:spcPts val="0"/>
              </a:spcAft>
              <a:defRPr/>
            </a:pPr>
            <a:r>
              <a:rPr kumimoji="0" lang="ru-RU" sz="200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Этапы водоподготовки</a:t>
            </a:r>
            <a:endParaRPr kumimoji="0" lang="ro-RO" sz="20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-55042" y="1857224"/>
            <a:ext cx="9144000" cy="8960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5921" y="6224899"/>
            <a:ext cx="770207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Схема водоподготовки из поверхностного источника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endParaRPr lang="ro-RO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3715" y="2839043"/>
            <a:ext cx="7894546" cy="341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1590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565014" y="1168326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endParaRPr kumimoji="0" lang="ro-RO" sz="6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1178178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fontAlgn="auto">
              <a:spcAft>
                <a:spcPts val="0"/>
              </a:spcAft>
            </a:pPr>
            <a:r>
              <a:rPr lang="ro-RO" dirty="0" smtClean="0">
                <a:latin typeface="Calibri" panose="020F0502020204030204"/>
              </a:rPr>
              <a:t>Sesiunea </a:t>
            </a:r>
            <a:r>
              <a:rPr lang="ro-RO" dirty="0">
                <a:latin typeface="Calibri" panose="020F0502020204030204"/>
              </a:rPr>
              <a:t>8: Stabilirea dozei de reactivi pentru tratarea apei potabile. </a:t>
            </a: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5692" y="2733794"/>
            <a:ext cx="8355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   </a:t>
            </a:r>
            <a:endParaRPr lang="ro-RO" dirty="0"/>
          </a:p>
        </p:txBody>
      </p:sp>
      <p:sp>
        <p:nvSpPr>
          <p:cNvPr id="4" name="Rectangle 3"/>
          <p:cNvSpPr/>
          <p:nvPr/>
        </p:nvSpPr>
        <p:spPr>
          <a:xfrm>
            <a:off x="523017" y="1964881"/>
            <a:ext cx="84338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                     </a:t>
            </a:r>
          </a:p>
          <a:p>
            <a:r>
              <a:rPr lang="ro-RO" dirty="0">
                <a:solidFill>
                  <a:schemeClr val="tx1"/>
                </a:solidFill>
              </a:rPr>
              <a:t> </a:t>
            </a:r>
            <a:r>
              <a:rPr lang="ro-RO" dirty="0" smtClean="0">
                <a:solidFill>
                  <a:schemeClr val="tx1"/>
                </a:solidFill>
              </a:rPr>
              <a:t>                          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6364" y="2509023"/>
            <a:ext cx="852476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5938" y="2088756"/>
            <a:ext cx="8404727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              Искусственные 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органические </a:t>
            </a:r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коагулянты</a:t>
            </a:r>
          </a:p>
          <a:p>
            <a:endParaRPr lang="ru-RU" dirty="0">
              <a:solidFill>
                <a:schemeClr val="accent6">
                  <a:lumMod val="25000"/>
                </a:schemeClr>
              </a:solidFill>
            </a:endParaRPr>
          </a:p>
          <a:p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Искусственные органические коагулянты образуются из синтетических органических молекул, которые обладают катионными свойствами. Искусственные органические коагулянты существуют только в жидкой форме, их применение предполагает изготовление раствора определенной концентрации в зависимости от степени загрязнения воды. Искусственные органические коагулянты слабо влияют на уровень </a:t>
            </a:r>
            <a:r>
              <a:rPr lang="ru-RU" dirty="0" err="1">
                <a:solidFill>
                  <a:schemeClr val="accent6">
                    <a:lumMod val="25000"/>
                  </a:schemeClr>
                </a:solidFill>
              </a:rPr>
              <a:t>pH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 воды, а также на содержание солей, что приводит к более низкому объему осадка, чем при использовании минеральных, неорганических коагулянтов.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6261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565014" y="1168326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endParaRPr kumimoji="0" lang="ro-RO" sz="6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1178178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fontAlgn="auto">
              <a:spcAft>
                <a:spcPts val="0"/>
              </a:spcAft>
            </a:pPr>
            <a:r>
              <a:rPr lang="ro-RO" dirty="0" smtClean="0">
                <a:latin typeface="Calibri" panose="020F0502020204030204"/>
              </a:rPr>
              <a:t>Sesiunea </a:t>
            </a:r>
            <a:r>
              <a:rPr lang="ro-RO" dirty="0">
                <a:latin typeface="Calibri" panose="020F0502020204030204"/>
              </a:rPr>
              <a:t>8: Stabilirea dozei de reactivi pentru tratarea apei potabile. </a:t>
            </a: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5692" y="2733794"/>
            <a:ext cx="8355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   </a:t>
            </a:r>
            <a:endParaRPr lang="ro-RO" dirty="0"/>
          </a:p>
        </p:txBody>
      </p:sp>
      <p:sp>
        <p:nvSpPr>
          <p:cNvPr id="4" name="Rectangle 3"/>
          <p:cNvSpPr/>
          <p:nvPr/>
        </p:nvSpPr>
        <p:spPr>
          <a:xfrm>
            <a:off x="523017" y="1964881"/>
            <a:ext cx="84338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                     </a:t>
            </a:r>
          </a:p>
          <a:p>
            <a:r>
              <a:rPr lang="ro-RO" dirty="0">
                <a:solidFill>
                  <a:schemeClr val="tx1"/>
                </a:solidFill>
              </a:rPr>
              <a:t> </a:t>
            </a:r>
            <a:r>
              <a:rPr lang="ro-RO" dirty="0" smtClean="0">
                <a:solidFill>
                  <a:schemeClr val="tx1"/>
                </a:solidFill>
              </a:rPr>
              <a:t>                          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6364" y="2509023"/>
            <a:ext cx="852476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5938" y="2088756"/>
            <a:ext cx="840472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              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52269" y="1964881"/>
            <a:ext cx="8125974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         </a:t>
            </a:r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Неорганические коагулянты</a:t>
            </a:r>
          </a:p>
          <a:p>
            <a:endParaRPr lang="ru-RU" dirty="0">
              <a:solidFill>
                <a:schemeClr val="accent6">
                  <a:lumMod val="25000"/>
                </a:schemeClr>
              </a:solidFill>
            </a:endParaRPr>
          </a:p>
          <a:p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Неорганические или минеральные коагулянты используют принцип катионного обмена. Эффективность коагуляции повышается при росте валентности катиона</a:t>
            </a:r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.</a:t>
            </a:r>
            <a:endParaRPr lang="ru-RU" dirty="0">
              <a:solidFill>
                <a:schemeClr val="accent6">
                  <a:lumMod val="25000"/>
                </a:schemeClr>
              </a:solidFill>
            </a:endParaRPr>
          </a:p>
          <a:p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Наиболее распространенные неорганические коагулянты это соли трехвалентного железа и алюминия. Подобные коагулянты безвредны, имеют высокую растворимость и их стоимость относительно невысока. Также используют активированный кремнезем, </a:t>
            </a:r>
            <a:r>
              <a:rPr lang="ru-RU" dirty="0" err="1">
                <a:solidFill>
                  <a:schemeClr val="accent6">
                    <a:lumMod val="25000"/>
                  </a:schemeClr>
                </a:solidFill>
              </a:rPr>
              <a:t>силикоалюминат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 и другие минеральные добавки.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8692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565014" y="1168326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endParaRPr kumimoji="0" lang="ro-RO" sz="6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1178178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fontAlgn="auto">
              <a:spcAft>
                <a:spcPts val="0"/>
              </a:spcAft>
            </a:pPr>
            <a:r>
              <a:rPr lang="ro-RO" dirty="0" smtClean="0">
                <a:latin typeface="Calibri" panose="020F0502020204030204"/>
              </a:rPr>
              <a:t>Sesiunea </a:t>
            </a:r>
            <a:r>
              <a:rPr lang="ro-RO" dirty="0">
                <a:latin typeface="Calibri" panose="020F0502020204030204"/>
              </a:rPr>
              <a:t>8: Stabilirea dozei de reactivi pentru tratarea apei potabile. </a:t>
            </a: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5692" y="2733794"/>
            <a:ext cx="8355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   </a:t>
            </a:r>
            <a:endParaRPr lang="ro-RO" dirty="0"/>
          </a:p>
        </p:txBody>
      </p:sp>
      <p:sp>
        <p:nvSpPr>
          <p:cNvPr id="4" name="Rectangle 3"/>
          <p:cNvSpPr/>
          <p:nvPr/>
        </p:nvSpPr>
        <p:spPr>
          <a:xfrm>
            <a:off x="523017" y="1964881"/>
            <a:ext cx="84338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                     </a:t>
            </a:r>
          </a:p>
          <a:p>
            <a:r>
              <a:rPr lang="ro-RO" dirty="0">
                <a:solidFill>
                  <a:schemeClr val="tx1"/>
                </a:solidFill>
              </a:rPr>
              <a:t> </a:t>
            </a:r>
            <a:r>
              <a:rPr lang="ro-RO" dirty="0" smtClean="0">
                <a:solidFill>
                  <a:schemeClr val="tx1"/>
                </a:solidFill>
              </a:rPr>
              <a:t>                          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6364" y="2509023"/>
            <a:ext cx="852476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5938" y="2088756"/>
            <a:ext cx="840472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              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6770" y="2201273"/>
            <a:ext cx="8319052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Неорганические коагулянты изменяют уровень </a:t>
            </a:r>
            <a:r>
              <a:rPr lang="ru-RU" dirty="0" err="1">
                <a:solidFill>
                  <a:schemeClr val="accent6">
                    <a:lumMod val="25000"/>
                  </a:schemeClr>
                </a:solidFill>
              </a:rPr>
              <a:t>pH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, электропроводимость и способствует умягчению воды.</a:t>
            </a:r>
          </a:p>
          <a:p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При 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обработке воды неорганическими коагулянтами к загрязнителю прибавляются гидроксиды металлов, что дает эффект обезжелезивания воды, но увеличивает объем осадка.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92254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565014" y="1168326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endParaRPr kumimoji="0" lang="ro-RO" sz="6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1178178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fontAlgn="auto">
              <a:spcAft>
                <a:spcPts val="0"/>
              </a:spcAft>
            </a:pPr>
            <a:r>
              <a:rPr lang="ro-RO" dirty="0" smtClean="0">
                <a:latin typeface="Calibri" panose="020F0502020204030204"/>
              </a:rPr>
              <a:t>Sesiunea </a:t>
            </a:r>
            <a:r>
              <a:rPr lang="ro-RO" dirty="0">
                <a:latin typeface="Calibri" panose="020F0502020204030204"/>
              </a:rPr>
              <a:t>8: Stabilirea dozei de reactivi pentru tratarea apei potabile. </a:t>
            </a: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5692" y="2733794"/>
            <a:ext cx="8355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   </a:t>
            </a:r>
            <a:endParaRPr lang="ro-RO" dirty="0"/>
          </a:p>
        </p:txBody>
      </p:sp>
      <p:sp>
        <p:nvSpPr>
          <p:cNvPr id="4" name="Rectangle 3"/>
          <p:cNvSpPr/>
          <p:nvPr/>
        </p:nvSpPr>
        <p:spPr>
          <a:xfrm>
            <a:off x="523017" y="1964881"/>
            <a:ext cx="84338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                     </a:t>
            </a:r>
          </a:p>
          <a:p>
            <a:r>
              <a:rPr lang="ro-RO" dirty="0">
                <a:solidFill>
                  <a:schemeClr val="tx1"/>
                </a:solidFill>
              </a:rPr>
              <a:t> </a:t>
            </a:r>
            <a:r>
              <a:rPr lang="ro-RO" dirty="0" smtClean="0">
                <a:solidFill>
                  <a:schemeClr val="tx1"/>
                </a:solidFill>
              </a:rPr>
              <a:t>                          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6364" y="2509023"/>
            <a:ext cx="852476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Коагулянты на основе железа используются наряду с алюмосодержащими коагулянтами для очистки промышленных и коммунальных сточных вод. Применение хлорида и сульфата железа (ІІІ) позволяет удалить такие загрязнения природных и сточных вод, как: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взвешенные </a:t>
            </a:r>
            <a:r>
              <a:rPr lang="ru-RU" dirty="0">
                <a:solidFill>
                  <a:schemeClr val="tx1"/>
                </a:solidFill>
              </a:rPr>
              <a:t>вещества; (мутность); цветность; химическое и биологическое потребление кислорода (ХПК и БПК); фосфаты; нефтепродукты; синтетические поверхностно-активные вещества (СПАВ); тяжелые металлы.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5938" y="2088756"/>
            <a:ext cx="840472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              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50527" y="2032788"/>
            <a:ext cx="438786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Коагулянты на основе железа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5982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565014" y="1168326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endParaRPr kumimoji="0" lang="ro-RO" sz="6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1178178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fontAlgn="auto">
              <a:spcAft>
                <a:spcPts val="0"/>
              </a:spcAft>
            </a:pPr>
            <a:r>
              <a:rPr lang="ro-RO" dirty="0" smtClean="0">
                <a:latin typeface="Calibri" panose="020F0502020204030204"/>
              </a:rPr>
              <a:t>Sesiunea </a:t>
            </a:r>
            <a:r>
              <a:rPr lang="ro-RO" dirty="0">
                <a:latin typeface="Calibri" panose="020F0502020204030204"/>
              </a:rPr>
              <a:t>8: Stabilirea dozei de reactivi pentru tratarea apei potabile. </a:t>
            </a: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5692" y="2733794"/>
            <a:ext cx="8355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   </a:t>
            </a:r>
            <a:endParaRPr lang="ro-RO" dirty="0"/>
          </a:p>
        </p:txBody>
      </p:sp>
      <p:sp>
        <p:nvSpPr>
          <p:cNvPr id="4" name="Rectangle 3"/>
          <p:cNvSpPr/>
          <p:nvPr/>
        </p:nvSpPr>
        <p:spPr>
          <a:xfrm>
            <a:off x="523017" y="1964881"/>
            <a:ext cx="84338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                     </a:t>
            </a:r>
          </a:p>
          <a:p>
            <a:r>
              <a:rPr lang="ro-RO" dirty="0">
                <a:solidFill>
                  <a:schemeClr val="tx1"/>
                </a:solidFill>
              </a:rPr>
              <a:t> </a:t>
            </a:r>
            <a:r>
              <a:rPr lang="ro-RO" dirty="0" smtClean="0">
                <a:solidFill>
                  <a:schemeClr val="tx1"/>
                </a:solidFill>
              </a:rPr>
              <a:t>                          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5938" y="2088756"/>
            <a:ext cx="840472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              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50527" y="2032788"/>
            <a:ext cx="438786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Коагулянты на основе железа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8403" y="2463675"/>
            <a:ext cx="8369587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Данные реагенты эффективно работают при низкой температуре обрабатываемой воды, а также при высоком значении </a:t>
            </a:r>
            <a:r>
              <a:rPr lang="ru-RU" dirty="0" err="1">
                <a:solidFill>
                  <a:schemeClr val="accent6">
                    <a:lumMod val="25000"/>
                  </a:schemeClr>
                </a:solidFill>
              </a:rPr>
              <a:t>рНрН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: (9 и более).</a:t>
            </a:r>
          </a:p>
          <a:p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Кроме 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того, использование коагулянтов на основе железа обеспечивает удаление запахов сульфидного происхождения (в том числе </a:t>
            </a:r>
            <a:r>
              <a:rPr lang="ru-RU" dirty="0" err="1">
                <a:solidFill>
                  <a:schemeClr val="accent6">
                    <a:lumMod val="25000"/>
                  </a:schemeClr>
                </a:solidFill>
              </a:rPr>
              <a:t>меркаптосоединений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 и сероводорода), с образованием осадка сульфида железа:</a:t>
            </a:r>
          </a:p>
          <a:p>
            <a:endParaRPr lang="ru-RU" dirty="0">
              <a:solidFill>
                <a:schemeClr val="accent6">
                  <a:lumMod val="25000"/>
                </a:schemeClr>
              </a:solidFill>
            </a:endParaRPr>
          </a:p>
          <a:p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2FeCl3 + 3H2S = Fe2S3↓+ </a:t>
            </a:r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6HCl</a:t>
            </a:r>
          </a:p>
          <a:p>
            <a:endParaRPr lang="ru-RU" dirty="0">
              <a:solidFill>
                <a:schemeClr val="accent6">
                  <a:lumMod val="25000"/>
                </a:schemeClr>
              </a:solidFill>
            </a:endParaRPr>
          </a:p>
          <a:p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Fe2(SO4)3 + 3H2S = Fe2S3↓+ 3H2SO4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pic>
        <p:nvPicPr>
          <p:cNvPr id="21" name="Picture 20" descr="Ð¥Ð»Ð¾ÑÐ¸Ð´ Ð¶ÐµÐ»ÐµÐ·Ð° Ð¸ ÐºÐ¾Ð°Ð³ÑÐ»ÑÐ½Ñ ( ÑÐ»Ð¾ÑÐ½Ð¾Ðµ Ð¶ÐµÐ»ÐµÐ·Ð¾ Ð±ÐµÐ·Ð²Ð¾Ð´Ð½Ð¾Ðµ )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809" y="5029200"/>
            <a:ext cx="2285626" cy="15210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50429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565014" y="1168326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endParaRPr kumimoji="0" lang="ro-RO" sz="6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1178178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fontAlgn="auto">
              <a:spcAft>
                <a:spcPts val="0"/>
              </a:spcAft>
            </a:pPr>
            <a:r>
              <a:rPr lang="ro-RO" dirty="0" smtClean="0">
                <a:latin typeface="Calibri" panose="020F0502020204030204"/>
              </a:rPr>
              <a:t>Sesiunea </a:t>
            </a:r>
            <a:r>
              <a:rPr lang="ro-RO" dirty="0">
                <a:latin typeface="Calibri" panose="020F0502020204030204"/>
              </a:rPr>
              <a:t>8: Stabilirea dozei de reactivi pentru tratarea apei potabile. </a:t>
            </a: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5692" y="2733794"/>
            <a:ext cx="8355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   </a:t>
            </a:r>
            <a:endParaRPr lang="ro-RO" dirty="0"/>
          </a:p>
        </p:txBody>
      </p:sp>
      <p:sp>
        <p:nvSpPr>
          <p:cNvPr id="4" name="Rectangle 3"/>
          <p:cNvSpPr/>
          <p:nvPr/>
        </p:nvSpPr>
        <p:spPr>
          <a:xfrm>
            <a:off x="523017" y="1964881"/>
            <a:ext cx="84338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                     </a:t>
            </a:r>
          </a:p>
          <a:p>
            <a:r>
              <a:rPr lang="ro-RO" dirty="0">
                <a:solidFill>
                  <a:schemeClr val="tx1"/>
                </a:solidFill>
              </a:rPr>
              <a:t> </a:t>
            </a:r>
            <a:r>
              <a:rPr lang="ro-RO" dirty="0" smtClean="0">
                <a:solidFill>
                  <a:schemeClr val="tx1"/>
                </a:solidFill>
              </a:rPr>
              <a:t>                          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5938" y="2088756"/>
            <a:ext cx="840472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              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50527" y="2032788"/>
            <a:ext cx="438786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Коагулянты на основе железа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5938" y="2409647"/>
            <a:ext cx="8254134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В связи с этим соли железа эффективно используются для кондиционирования осадков коммунальных станций аэрации: обработанных осадок имеет более плотную структуру, легче обезвоживается и не имеет характерного запаха.</a:t>
            </a:r>
          </a:p>
          <a:p>
            <a:endParaRPr lang="ru-RU" dirty="0">
              <a:solidFill>
                <a:schemeClr val="accent6">
                  <a:lumMod val="25000"/>
                </a:schemeClr>
              </a:solidFill>
            </a:endParaRPr>
          </a:p>
          <a:p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Хлорид железа.  Представляет собой водный раствор FeCl3.</a:t>
            </a:r>
          </a:p>
          <a:p>
            <a:endParaRPr lang="ru-RU" dirty="0">
              <a:solidFill>
                <a:schemeClr val="accent6">
                  <a:lumMod val="25000"/>
                </a:schemeClr>
              </a:solidFill>
            </a:endParaRPr>
          </a:p>
          <a:p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Сульфат железа.  Представляет собой водный раствор Fe2(SO4)3.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9909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565014" y="1193906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endParaRPr kumimoji="0" lang="ro-RO" sz="6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46301" y="1088816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fontAlgn="auto">
              <a:spcAft>
                <a:spcPts val="0"/>
              </a:spcAft>
            </a:pPr>
            <a:r>
              <a:rPr lang="ro-RO" dirty="0" smtClean="0">
                <a:latin typeface="Calibri" panose="020F0502020204030204"/>
              </a:rPr>
              <a:t>Sesiunea </a:t>
            </a:r>
            <a:r>
              <a:rPr lang="ro-RO" dirty="0">
                <a:latin typeface="Calibri" panose="020F0502020204030204"/>
              </a:rPr>
              <a:t>8: Stabilirea dozei de reactivi pentru tratarea apei potabile. </a:t>
            </a: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5692" y="2733794"/>
            <a:ext cx="8355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   </a:t>
            </a:r>
            <a:endParaRPr lang="ro-RO" dirty="0"/>
          </a:p>
        </p:txBody>
      </p:sp>
      <p:sp>
        <p:nvSpPr>
          <p:cNvPr id="4" name="Rectangle 3"/>
          <p:cNvSpPr/>
          <p:nvPr/>
        </p:nvSpPr>
        <p:spPr>
          <a:xfrm>
            <a:off x="523017" y="1964881"/>
            <a:ext cx="84338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                     </a:t>
            </a:r>
          </a:p>
          <a:p>
            <a:r>
              <a:rPr lang="ro-RO" dirty="0">
                <a:solidFill>
                  <a:schemeClr val="tx1"/>
                </a:solidFill>
              </a:rPr>
              <a:t> </a:t>
            </a:r>
            <a:r>
              <a:rPr lang="ro-RO" dirty="0" smtClean="0">
                <a:solidFill>
                  <a:schemeClr val="tx1"/>
                </a:solidFill>
              </a:rPr>
              <a:t>                          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5938" y="2088756"/>
            <a:ext cx="840472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              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60883" y="1813921"/>
            <a:ext cx="487139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Коагулянты на основе </a:t>
            </a:r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алюминия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5938" y="2409647"/>
            <a:ext cx="825413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9327222"/>
              </p:ext>
            </p:extLst>
          </p:nvPr>
        </p:nvGraphicFramePr>
        <p:xfrm>
          <a:off x="732483" y="3066829"/>
          <a:ext cx="7621044" cy="3687343"/>
        </p:xfrm>
        <a:graphic>
          <a:graphicData uri="http://schemas.openxmlformats.org/drawingml/2006/table">
            <a:tbl>
              <a:tblPr/>
              <a:tblGrid>
                <a:gridCol w="1749288">
                  <a:extLst>
                    <a:ext uri="{9D8B030D-6E8A-4147-A177-3AD203B41FA5}">
                      <a16:colId xmlns:a16="http://schemas.microsoft.com/office/drawing/2014/main" val="1081166366"/>
                    </a:ext>
                  </a:extLst>
                </a:gridCol>
                <a:gridCol w="2678176">
                  <a:extLst>
                    <a:ext uri="{9D8B030D-6E8A-4147-A177-3AD203B41FA5}">
                      <a16:colId xmlns:a16="http://schemas.microsoft.com/office/drawing/2014/main" val="1139698833"/>
                    </a:ext>
                  </a:extLst>
                </a:gridCol>
                <a:gridCol w="1596790">
                  <a:extLst>
                    <a:ext uri="{9D8B030D-6E8A-4147-A177-3AD203B41FA5}">
                      <a16:colId xmlns:a16="http://schemas.microsoft.com/office/drawing/2014/main" val="374328405"/>
                    </a:ext>
                  </a:extLst>
                </a:gridCol>
                <a:gridCol w="1596790">
                  <a:extLst>
                    <a:ext uri="{9D8B030D-6E8A-4147-A177-3AD203B41FA5}">
                      <a16:colId xmlns:a16="http://schemas.microsoft.com/office/drawing/2014/main" val="4292869398"/>
                    </a:ext>
                  </a:extLst>
                </a:gridCol>
              </a:tblGrid>
              <a:tr h="137429">
                <a:tc rowSpan="2">
                  <a:txBody>
                    <a:bodyPr/>
                    <a:lstStyle/>
                    <a:p>
                      <a:pPr algn="just"/>
                      <a:r>
                        <a:rPr lang="ru-RU" sz="1600" b="1" dirty="0">
                          <a:solidFill>
                            <a:schemeClr val="accent6">
                              <a:lumMod val="25000"/>
                            </a:schemeClr>
                          </a:solidFill>
                          <a:effectLst/>
                        </a:rPr>
                        <a:t>Коагулянт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7F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just"/>
                      <a:r>
                        <a:rPr lang="ru-RU" sz="1600" b="1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  <a:effectLst/>
                        </a:rPr>
                        <a:t>          Формула</a:t>
                      </a:r>
                      <a:endParaRPr lang="ru-RU" sz="1600" b="1" dirty="0">
                        <a:solidFill>
                          <a:schemeClr val="accent6">
                            <a:lumMod val="25000"/>
                          </a:schemeClr>
                        </a:solidFill>
                        <a:effectLst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7F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accent6">
                              <a:lumMod val="25000"/>
                            </a:schemeClr>
                          </a:solidFill>
                          <a:effectLst/>
                        </a:rPr>
                        <a:t>Содержание, % по массе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7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1412902"/>
                  </a:ext>
                </a:extLst>
              </a:tr>
              <a:tr h="422082"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1600" b="1" dirty="0">
                          <a:solidFill>
                            <a:schemeClr val="accent6">
                              <a:lumMod val="25000"/>
                            </a:schemeClr>
                          </a:solidFill>
                          <a:effectLst/>
                        </a:rPr>
                        <a:t>Al2O3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accent6">
                              <a:lumMod val="25000"/>
                            </a:schemeClr>
                          </a:solidFill>
                          <a:effectLst/>
                        </a:rPr>
                        <a:t>нерастворимых примесей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5397496"/>
                  </a:ext>
                </a:extLst>
              </a:tr>
              <a:tr h="779557">
                <a:tc>
                  <a:txBody>
                    <a:bodyPr/>
                    <a:lstStyle/>
                    <a:p>
                      <a:pPr algn="just"/>
                      <a:r>
                        <a:rPr lang="ru-RU" sz="1600" b="1" dirty="0">
                          <a:solidFill>
                            <a:schemeClr val="accent6">
                              <a:lumMod val="25000"/>
                            </a:schemeClr>
                          </a:solidFill>
                          <a:effectLst/>
                        </a:rPr>
                        <a:t>Сульфат алюминия: неочищенный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1600" b="1" dirty="0">
                          <a:solidFill>
                            <a:schemeClr val="accent6">
                              <a:lumMod val="25000"/>
                            </a:schemeClr>
                          </a:solidFill>
                          <a:effectLst/>
                        </a:rPr>
                        <a:t>A1* (S04) 3 18</a:t>
                      </a:r>
                      <a:r>
                        <a:rPr lang="ru-RU" sz="1600" b="1" dirty="0">
                          <a:solidFill>
                            <a:schemeClr val="accent6">
                              <a:lumMod val="25000"/>
                            </a:schemeClr>
                          </a:solidFill>
                          <a:effectLst/>
                        </a:rPr>
                        <a:t>Н2О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1600" b="1" dirty="0">
                          <a:solidFill>
                            <a:schemeClr val="accent6">
                              <a:lumMod val="25000"/>
                            </a:schemeClr>
                          </a:solidFill>
                          <a:effectLst/>
                        </a:rPr>
                        <a:t>&gt;9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1600" b="1" dirty="0">
                          <a:solidFill>
                            <a:schemeClr val="accent6">
                              <a:lumMod val="25000"/>
                            </a:schemeClr>
                          </a:solidFill>
                          <a:effectLst/>
                        </a:rPr>
                        <a:t>&lt;30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6725978"/>
                  </a:ext>
                </a:extLst>
              </a:tr>
              <a:tr h="1169336">
                <a:tc>
                  <a:txBody>
                    <a:bodyPr/>
                    <a:lstStyle/>
                    <a:p>
                      <a:pPr algn="just"/>
                      <a:r>
                        <a:rPr lang="ru-RU" sz="1600" b="1" dirty="0">
                          <a:solidFill>
                            <a:schemeClr val="accent6">
                              <a:lumMod val="25000"/>
                            </a:schemeClr>
                          </a:solidFill>
                          <a:effectLst/>
                        </a:rPr>
                        <a:t>очищенный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 b="1" dirty="0">
                          <a:solidFill>
                            <a:schemeClr val="accent6">
                              <a:lumMod val="25000"/>
                            </a:schemeClr>
                          </a:solidFill>
                          <a:effectLst/>
                        </a:rPr>
                        <a:t>Al2 (S04) 3 18Н20</a:t>
                      </a:r>
                    </a:p>
                    <a:p>
                      <a:pPr algn="ctr"/>
                      <a:r>
                        <a:rPr lang="nl-NL" sz="1600" b="1" dirty="0">
                          <a:solidFill>
                            <a:schemeClr val="accent6">
                              <a:lumMod val="25000"/>
                            </a:schemeClr>
                          </a:solidFill>
                          <a:effectLst/>
                        </a:rPr>
                        <a:t>Al2 (S04) 3 14Н20</a:t>
                      </a:r>
                    </a:p>
                    <a:p>
                      <a:pPr algn="ctr"/>
                      <a:r>
                        <a:rPr lang="nl-NL" sz="1600" b="1" dirty="0">
                          <a:solidFill>
                            <a:schemeClr val="accent6">
                              <a:lumMod val="25000"/>
                            </a:schemeClr>
                          </a:solidFill>
                          <a:effectLst/>
                        </a:rPr>
                        <a:t>Al2 (S04) 3 12Н20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1600" b="1" dirty="0">
                          <a:solidFill>
                            <a:schemeClr val="accent6">
                              <a:lumMod val="25000"/>
                            </a:schemeClr>
                          </a:solidFill>
                          <a:effectLst/>
                        </a:rPr>
                        <a:t>&gt;13,5</a:t>
                      </a:r>
                    </a:p>
                    <a:p>
                      <a:pPr algn="ctr"/>
                      <a:r>
                        <a:rPr lang="ro-RO" sz="1600" b="1" dirty="0">
                          <a:solidFill>
                            <a:schemeClr val="accent6">
                              <a:lumMod val="25000"/>
                            </a:schemeClr>
                          </a:solidFill>
                          <a:effectLst/>
                        </a:rPr>
                        <a:t>17.19</a:t>
                      </a:r>
                    </a:p>
                    <a:p>
                      <a:pPr algn="ctr"/>
                      <a:r>
                        <a:rPr lang="ro-RO" sz="1600" b="1" dirty="0">
                          <a:solidFill>
                            <a:schemeClr val="accent6">
                              <a:lumMod val="25000"/>
                            </a:schemeClr>
                          </a:solidFill>
                          <a:effectLst/>
                        </a:rPr>
                        <a:t>28,5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1600" b="1" dirty="0">
                          <a:solidFill>
                            <a:schemeClr val="accent6">
                              <a:lumMod val="25000"/>
                            </a:schemeClr>
                          </a:solidFill>
                          <a:effectLst/>
                        </a:rPr>
                        <a:t>&lt;1</a:t>
                      </a:r>
                    </a:p>
                    <a:p>
                      <a:pPr algn="ctr"/>
                      <a:r>
                        <a:rPr lang="ro-RO" sz="1600" b="1" dirty="0">
                          <a:solidFill>
                            <a:schemeClr val="accent6">
                              <a:lumMod val="25000"/>
                            </a:schemeClr>
                          </a:solidFill>
                          <a:effectLst/>
                        </a:rPr>
                        <a:t>3,1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5898900"/>
                  </a:ext>
                </a:extLst>
              </a:tr>
              <a:tr h="519250">
                <a:tc>
                  <a:txBody>
                    <a:bodyPr/>
                    <a:lstStyle/>
                    <a:p>
                      <a:pPr algn="just"/>
                      <a:r>
                        <a:rPr lang="ru-RU" sz="1600" b="1" dirty="0" err="1">
                          <a:solidFill>
                            <a:schemeClr val="accent6">
                              <a:lumMod val="25000"/>
                            </a:schemeClr>
                          </a:solidFill>
                          <a:effectLst/>
                        </a:rPr>
                        <a:t>Оксихлорид</a:t>
                      </a:r>
                      <a:r>
                        <a:rPr lang="ru-RU" sz="1600" b="1" dirty="0">
                          <a:solidFill>
                            <a:schemeClr val="accent6">
                              <a:lumMod val="25000"/>
                            </a:schemeClr>
                          </a:solidFill>
                          <a:effectLst/>
                        </a:rPr>
                        <a:t> алюминия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1600" b="1" dirty="0">
                          <a:solidFill>
                            <a:schemeClr val="accent6">
                              <a:lumMod val="25000"/>
                            </a:schemeClr>
                          </a:solidFill>
                          <a:effectLst/>
                        </a:rPr>
                        <a:t>Ala (</a:t>
                      </a:r>
                      <a:r>
                        <a:rPr lang="ru-RU" sz="1600" b="1" dirty="0">
                          <a:solidFill>
                            <a:schemeClr val="accent6">
                              <a:lumMod val="25000"/>
                            </a:schemeClr>
                          </a:solidFill>
                          <a:effectLst/>
                        </a:rPr>
                        <a:t>ОН) 5С1 6Н2О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1600" b="1" dirty="0">
                          <a:solidFill>
                            <a:schemeClr val="accent6">
                              <a:lumMod val="25000"/>
                            </a:schemeClr>
                          </a:solidFill>
                          <a:effectLst/>
                        </a:rPr>
                        <a:t>40.44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1600" b="1" dirty="0">
                          <a:solidFill>
                            <a:schemeClr val="accent6">
                              <a:lumMod val="25000"/>
                            </a:schemeClr>
                          </a:solidFill>
                          <a:effectLst/>
                        </a:rPr>
                        <a:t>-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1787421"/>
                  </a:ext>
                </a:extLst>
              </a:tr>
              <a:tr h="389779">
                <a:tc>
                  <a:txBody>
                    <a:bodyPr/>
                    <a:lstStyle/>
                    <a:p>
                      <a:pPr algn="just"/>
                      <a:r>
                        <a:rPr lang="ru-RU" sz="1600" b="1" dirty="0">
                          <a:solidFill>
                            <a:schemeClr val="accent6">
                              <a:lumMod val="25000"/>
                            </a:schemeClr>
                          </a:solidFill>
                          <a:effectLst/>
                        </a:rPr>
                        <a:t>Алюминат натрия 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1600" b="1" dirty="0">
                          <a:solidFill>
                            <a:schemeClr val="accent6">
                              <a:lumMod val="25000"/>
                            </a:schemeClr>
                          </a:solidFill>
                          <a:effectLst/>
                        </a:rPr>
                        <a:t>NaA102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1600" b="1" dirty="0">
                          <a:solidFill>
                            <a:schemeClr val="accent6">
                              <a:lumMod val="25000"/>
                            </a:schemeClr>
                          </a:solidFill>
                          <a:effectLst/>
                        </a:rPr>
                        <a:t>45.55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1600" b="1" dirty="0">
                          <a:solidFill>
                            <a:schemeClr val="accent6">
                              <a:lumMod val="25000"/>
                            </a:schemeClr>
                          </a:solidFill>
                          <a:effectLst/>
                        </a:rPr>
                        <a:t>6.8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8206095"/>
                  </a:ext>
                </a:extLst>
              </a:tr>
            </a:tbl>
          </a:graphicData>
        </a:graphic>
      </p:graphicFrame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351020" y="2082449"/>
            <a:ext cx="829154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180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kumimoji="0" lang="ro-RO" altLang="ro-RO" sz="180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водоподготовке</a:t>
            </a:r>
            <a:r>
              <a:rPr kumimoji="0" lang="ro-RO" altLang="ro-RO" sz="180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ro-RO" altLang="ro-RO" sz="180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применяют</a:t>
            </a:r>
            <a:r>
              <a:rPr kumimoji="0" lang="ro-RO" altLang="ro-RO" sz="180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ro-RO" altLang="ro-RO" sz="180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следующие</a:t>
            </a:r>
            <a:r>
              <a:rPr kumimoji="0" lang="ro-RO" altLang="ro-RO" sz="180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ro-RO" altLang="ro-RO" sz="180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алюминийсодержащие</a:t>
            </a:r>
            <a:r>
              <a:rPr kumimoji="0" lang="ro-RO" altLang="ro-RO" sz="180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ro-RO" altLang="ro-RO" sz="180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коагулянты</a:t>
            </a:r>
            <a:r>
              <a:rPr kumimoji="0" lang="ro-RO" altLang="ro-RO" sz="180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kumimoji="0" lang="ro-RO" altLang="ro-RO" sz="180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сульфат</a:t>
            </a:r>
            <a:r>
              <a:rPr kumimoji="0" lang="ro-RO" altLang="ro-RO" sz="180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ro-RO" altLang="ro-RO" sz="180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алюминия</a:t>
            </a:r>
            <a:r>
              <a:rPr kumimoji="0" lang="ro-RO" altLang="ro-RO" sz="180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ro-RO" altLang="ro-RO" sz="180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оксихлорид</a:t>
            </a:r>
            <a:r>
              <a:rPr kumimoji="0" lang="ro-RO" altLang="ro-RO" sz="180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ro-RO" altLang="ro-RO" sz="180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алюминия</a:t>
            </a:r>
            <a:r>
              <a:rPr kumimoji="0" lang="ro-RO" altLang="ro-RO" sz="180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ro-RO" altLang="ro-RO" sz="180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алюминат</a:t>
            </a:r>
            <a:r>
              <a:rPr kumimoji="0" lang="ro-RO" altLang="ro-RO" sz="180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ro-RO" altLang="ro-RO" sz="180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натрия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chemeClr val="accent6">
                  <a:lumMod val="2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143192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565014" y="1168326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endParaRPr kumimoji="0" lang="ro-RO" sz="6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1178178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fontAlgn="auto">
              <a:spcAft>
                <a:spcPts val="0"/>
              </a:spcAft>
            </a:pPr>
            <a:r>
              <a:rPr lang="ro-RO" dirty="0" smtClean="0">
                <a:latin typeface="Calibri" panose="020F0502020204030204"/>
              </a:rPr>
              <a:t>Sesiunea </a:t>
            </a:r>
            <a:r>
              <a:rPr lang="ro-RO" dirty="0">
                <a:latin typeface="Calibri" panose="020F0502020204030204"/>
              </a:rPr>
              <a:t>8: Stabilirea dozei de reactivi pentru tratarea apei potabile. </a:t>
            </a: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5692" y="2733794"/>
            <a:ext cx="8355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   </a:t>
            </a:r>
            <a:endParaRPr lang="ro-RO" dirty="0"/>
          </a:p>
        </p:txBody>
      </p:sp>
      <p:sp>
        <p:nvSpPr>
          <p:cNvPr id="4" name="Rectangle 3"/>
          <p:cNvSpPr/>
          <p:nvPr/>
        </p:nvSpPr>
        <p:spPr>
          <a:xfrm>
            <a:off x="523017" y="1964881"/>
            <a:ext cx="84338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                     </a:t>
            </a:r>
          </a:p>
          <a:p>
            <a:r>
              <a:rPr lang="ro-RO" dirty="0">
                <a:solidFill>
                  <a:schemeClr val="tx1"/>
                </a:solidFill>
              </a:rPr>
              <a:t> </a:t>
            </a:r>
            <a:r>
              <a:rPr lang="ro-RO" dirty="0" smtClean="0">
                <a:solidFill>
                  <a:schemeClr val="tx1"/>
                </a:solidFill>
              </a:rPr>
              <a:t>                          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5938" y="2088756"/>
            <a:ext cx="840472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              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50527" y="2032788"/>
            <a:ext cx="487139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Коагулянты на основе </a:t>
            </a:r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алюминия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5938" y="2409647"/>
            <a:ext cx="825413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5839" y="2483832"/>
            <a:ext cx="8074331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Коагулянты на основе алюминия успешно применяются для подготовки воды питьевого назначения, обработки поверхностных и подземных вод, а также для очистки сточных и оборотных промышленных вод. Использование коагулянтов на основе алюминия позволяет существенно снизить содержание взвешенных веществ, ХПК и БПК, удалить из воды фосфаты, СПАВ, тяжелые металлы и нефтепродукты. 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7114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565014" y="1168326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endParaRPr kumimoji="0" lang="ro-RO" sz="6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1178178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fontAlgn="auto">
              <a:spcAft>
                <a:spcPts val="0"/>
              </a:spcAft>
            </a:pPr>
            <a:r>
              <a:rPr lang="ro-RO" dirty="0" smtClean="0">
                <a:latin typeface="Calibri" panose="020F0502020204030204"/>
              </a:rPr>
              <a:t>Sesiunea </a:t>
            </a:r>
            <a:r>
              <a:rPr lang="ro-RO" dirty="0">
                <a:latin typeface="Calibri" panose="020F0502020204030204"/>
              </a:rPr>
              <a:t>8: Stabilirea dozei de reactivi pentru tratarea apei potabile. </a:t>
            </a: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0520" y="2444858"/>
            <a:ext cx="8355441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tx1"/>
                </a:solidFill>
              </a:rPr>
              <a:t>                              СУЛЬФАТ </a:t>
            </a:r>
            <a:r>
              <a:rPr lang="ru-RU" sz="2000" dirty="0">
                <a:solidFill>
                  <a:schemeClr val="tx1"/>
                </a:solidFill>
              </a:rPr>
              <a:t>АЛЮМИНИЯ</a:t>
            </a:r>
          </a:p>
          <a:p>
            <a:r>
              <a:rPr lang="ru-RU" sz="2000" dirty="0">
                <a:solidFill>
                  <a:schemeClr val="tx1"/>
                </a:solidFill>
              </a:rPr>
              <a:t>ГОСТ 12966-85</a:t>
            </a:r>
          </a:p>
          <a:p>
            <a:r>
              <a:rPr lang="ru-RU" sz="2000" dirty="0">
                <a:solidFill>
                  <a:schemeClr val="tx1"/>
                </a:solidFill>
              </a:rPr>
              <a:t>СУЛЬФАТ АЛЮМИНИЯ ПРЕДСТАВЛЯЕТ СОБОЙ ТВЕРДОЕ КРИСТАЛЛИЧЕСКОЕ ВЕЩЕСТВО БЕЛОГО ЦВЕТА.</a:t>
            </a:r>
          </a:p>
          <a:p>
            <a:r>
              <a:rPr lang="ru-RU" sz="2000" dirty="0">
                <a:solidFill>
                  <a:schemeClr val="tx1"/>
                </a:solidFill>
              </a:rPr>
              <a:t>СУЛЬФАТ АЛЮМИНИЯ ПРОИЗВОДИТСЯ В ФОРМЕ КУСКОВ РАЗЛИЧНЫХ ФРАКЦИЙ </a:t>
            </a: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>
                <a:solidFill>
                  <a:schemeClr val="tx1"/>
                </a:solidFill>
              </a:rPr>
              <a:t>ДО 40 </a:t>
            </a:r>
            <a:r>
              <a:rPr lang="ru-RU" sz="2000" dirty="0" smtClean="0">
                <a:solidFill>
                  <a:schemeClr val="tx1"/>
                </a:solidFill>
              </a:rPr>
              <a:t>ММ, ИЛИ В ПЛАСТИНАХ.</a:t>
            </a:r>
            <a:endParaRPr lang="ru-RU" sz="2000" dirty="0">
              <a:solidFill>
                <a:schemeClr val="tx1"/>
              </a:solidFill>
            </a:endParaRPr>
          </a:p>
          <a:p>
            <a:endParaRPr lang="ru-RU" sz="2000" dirty="0">
              <a:solidFill>
                <a:schemeClr val="tx1"/>
              </a:solidFill>
            </a:endParaRPr>
          </a:p>
          <a:p>
            <a:r>
              <a:rPr lang="ru-RU" sz="2000" dirty="0">
                <a:solidFill>
                  <a:schemeClr val="tx1"/>
                </a:solidFill>
              </a:rPr>
              <a:t>ОБЛАСТИ ПРИМЕНЕНИЯ</a:t>
            </a:r>
          </a:p>
          <a:p>
            <a:r>
              <a:rPr lang="ru-RU" sz="2000" dirty="0">
                <a:solidFill>
                  <a:schemeClr val="tx1"/>
                </a:solidFill>
              </a:rPr>
              <a:t>Очищенный технический сульфат алюминия общей формулы Al2(SO4)3∙nН2О предназначается для очистки воды хозяйственно-питьевого и промышленного назначения, а также для использования в бумажной, текстильной, кожевенной и других отраслях промышленности.</a:t>
            </a:r>
            <a:endParaRPr lang="ro-RO" dirty="0"/>
          </a:p>
        </p:txBody>
      </p:sp>
      <p:sp>
        <p:nvSpPr>
          <p:cNvPr id="4" name="Rectangle 3"/>
          <p:cNvSpPr/>
          <p:nvPr/>
        </p:nvSpPr>
        <p:spPr>
          <a:xfrm>
            <a:off x="523017" y="1964881"/>
            <a:ext cx="84338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                     </a:t>
            </a:r>
          </a:p>
          <a:p>
            <a:r>
              <a:rPr lang="ro-RO" dirty="0">
                <a:solidFill>
                  <a:schemeClr val="tx1"/>
                </a:solidFill>
              </a:rPr>
              <a:t> </a:t>
            </a:r>
            <a:r>
              <a:rPr lang="ro-RO" dirty="0" smtClean="0">
                <a:solidFill>
                  <a:schemeClr val="tx1"/>
                </a:solidFill>
              </a:rPr>
              <a:t>                          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5938" y="2088756"/>
            <a:ext cx="840472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              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50527" y="2032788"/>
            <a:ext cx="505093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Коагулянты на основе </a:t>
            </a:r>
            <a:r>
              <a:rPr lang="ru-RU" dirty="0" err="1" smtClean="0">
                <a:solidFill>
                  <a:schemeClr val="accent6">
                    <a:lumMod val="25000"/>
                  </a:schemeClr>
                </a:solidFill>
              </a:rPr>
              <a:t>аддюминия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5938" y="2409647"/>
            <a:ext cx="825413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8528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565014" y="1168326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endParaRPr kumimoji="0" lang="ro-RO" sz="6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1178178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fontAlgn="auto">
              <a:spcAft>
                <a:spcPts val="0"/>
              </a:spcAft>
            </a:pPr>
            <a:r>
              <a:rPr lang="ro-RO" dirty="0" smtClean="0">
                <a:latin typeface="Calibri" panose="020F0502020204030204"/>
              </a:rPr>
              <a:t>Sesiunea </a:t>
            </a:r>
            <a:r>
              <a:rPr lang="ro-RO" dirty="0">
                <a:latin typeface="Calibri" panose="020F0502020204030204"/>
              </a:rPr>
              <a:t>8: Stabilirea dozei de reactivi pentru tratarea apei potabile. </a:t>
            </a: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0520" y="2444858"/>
            <a:ext cx="8355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tx1"/>
                </a:solidFill>
              </a:rPr>
              <a:t>                              СУЛЬФАТ АЛЮМИНИЯ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3017" y="1964881"/>
            <a:ext cx="84338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                     </a:t>
            </a:r>
          </a:p>
          <a:p>
            <a:r>
              <a:rPr lang="ro-RO" dirty="0">
                <a:solidFill>
                  <a:schemeClr val="tx1"/>
                </a:solidFill>
              </a:rPr>
              <a:t> </a:t>
            </a:r>
            <a:r>
              <a:rPr lang="ro-RO" dirty="0" smtClean="0">
                <a:solidFill>
                  <a:schemeClr val="tx1"/>
                </a:solidFill>
              </a:rPr>
              <a:t>                          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5938" y="2088756"/>
            <a:ext cx="840472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              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50527" y="2032788"/>
            <a:ext cx="505093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Коагулянты на основе </a:t>
            </a:r>
            <a:r>
              <a:rPr lang="ru-RU" dirty="0" err="1" smtClean="0">
                <a:solidFill>
                  <a:schemeClr val="accent6">
                    <a:lumMod val="25000"/>
                  </a:schemeClr>
                </a:solidFill>
              </a:rPr>
              <a:t>аддюминия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5938" y="2409647"/>
            <a:ext cx="825413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3479" y="3168324"/>
            <a:ext cx="831905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Сульфат алюминия </a:t>
            </a:r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A</a:t>
            </a:r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l2</a:t>
            </a:r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(</a:t>
            </a:r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S04)3 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18Н2О - неочищенный технический продукт, представляющий собой куски серовато-зеленоватого цвета, получаемые путем обработки бокситов, нефелинов или глин серной кислотой. Он должен иметь не менее 9% </a:t>
            </a:r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А</a:t>
            </a:r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l</a:t>
            </a:r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20</a:t>
            </a:r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3</a:t>
            </a:r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, 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что соответствует содержанию порядка 30% чистого сульфата алюминия. В нем также содержится около 30% нерастворимых примесей и до 35% воды.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6422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606287" y="1225781"/>
            <a:ext cx="10432171" cy="16636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o-RO" sz="2000" kern="0" dirty="0">
                <a:solidFill>
                  <a:srgbClr val="002060"/>
                </a:solidFill>
              </a:rPr>
              <a:t>Sesiunea 8: </a:t>
            </a:r>
            <a:r>
              <a:rPr lang="ru-RU" sz="2000" kern="0" dirty="0">
                <a:solidFill>
                  <a:srgbClr val="002060"/>
                </a:solidFill>
              </a:rPr>
              <a:t>определение </a:t>
            </a:r>
            <a:r>
              <a:rPr kumimoji="0" lang="ru-RU" sz="200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 доз реагентов на станциях водоподготовки</a:t>
            </a:r>
          </a:p>
          <a:p>
            <a:pPr lvl="0" fontAlgn="auto">
              <a:spcAft>
                <a:spcPts val="0"/>
              </a:spcAft>
              <a:defRPr/>
            </a:pPr>
            <a:endParaRPr lang="ru-RU" sz="2000" kern="0" dirty="0">
              <a:solidFill>
                <a:srgbClr val="002060"/>
              </a:solidFill>
              <a:latin typeface="Arial"/>
            </a:endParaRPr>
          </a:p>
          <a:p>
            <a:pPr lvl="0" fontAlgn="auto">
              <a:spcAft>
                <a:spcPts val="0"/>
              </a:spcAft>
              <a:defRPr/>
            </a:pPr>
            <a:r>
              <a:rPr kumimoji="0" lang="ru-RU" sz="200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Этапы водоподготовки</a:t>
            </a:r>
            <a:endParaRPr kumimoji="0" lang="ro-RO" sz="20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-55042" y="1857224"/>
            <a:ext cx="9144000" cy="8960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5921" y="6224899"/>
            <a:ext cx="770207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Схема водоподготовки из поверхностного источника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endParaRPr lang="ro-RO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5922" y="2931533"/>
            <a:ext cx="7474226" cy="339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1001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565014" y="1168326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endParaRPr kumimoji="0" lang="ro-RO" sz="6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1178178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fontAlgn="auto">
              <a:spcAft>
                <a:spcPts val="0"/>
              </a:spcAft>
            </a:pPr>
            <a:r>
              <a:rPr lang="ro-RO" dirty="0" smtClean="0">
                <a:latin typeface="Calibri" panose="020F0502020204030204"/>
              </a:rPr>
              <a:t>Sesiunea </a:t>
            </a:r>
            <a:r>
              <a:rPr lang="ro-RO" dirty="0">
                <a:latin typeface="Calibri" panose="020F0502020204030204"/>
              </a:rPr>
              <a:t>8: Stabilirea dozei de reactivi pentru tratarea apei potabile. </a:t>
            </a: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0520" y="2444858"/>
            <a:ext cx="8355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tx1"/>
                </a:solidFill>
              </a:rPr>
              <a:t>                              СУЛЬФАТ АЛЮМИНИЯ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3017" y="1964881"/>
            <a:ext cx="84338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                     </a:t>
            </a:r>
          </a:p>
          <a:p>
            <a:r>
              <a:rPr lang="ro-RO" dirty="0">
                <a:solidFill>
                  <a:schemeClr val="tx1"/>
                </a:solidFill>
              </a:rPr>
              <a:t> </a:t>
            </a:r>
            <a:r>
              <a:rPr lang="ro-RO" dirty="0" smtClean="0">
                <a:solidFill>
                  <a:schemeClr val="tx1"/>
                </a:solidFill>
              </a:rPr>
              <a:t>                          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5938" y="2088756"/>
            <a:ext cx="840472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              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50527" y="2032788"/>
            <a:ext cx="505093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Коагулянты на основе </a:t>
            </a:r>
            <a:r>
              <a:rPr lang="ru-RU" dirty="0" err="1" smtClean="0">
                <a:solidFill>
                  <a:schemeClr val="accent6">
                    <a:lumMod val="25000"/>
                  </a:schemeClr>
                </a:solidFill>
              </a:rPr>
              <a:t>аддюминия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5938" y="2409647"/>
            <a:ext cx="825413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5542" y="2824806"/>
            <a:ext cx="845041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6">
                    <a:lumMod val="25000"/>
                  </a:schemeClr>
                </a:solidFill>
              </a:rPr>
              <a:t>Очищенный сульфат алюминия (ГОСТ 12966-85*) получают в виде плит серовато-перламутрового цвета из неочищенного продукта или из глинозема растворением в серной кислоте. Он должен иметь не менее 13,5% А120з, что соответствует содержанию 45% сульфата алюминия. Оба рассмотренных коагулянта перевозят навалом в закрытых железнодорожных вагонах</a:t>
            </a:r>
            <a:r>
              <a:rPr lang="ru-RU" sz="2000" dirty="0" smtClean="0">
                <a:solidFill>
                  <a:schemeClr val="accent6">
                    <a:lumMod val="25000"/>
                  </a:schemeClr>
                </a:solidFill>
              </a:rPr>
              <a:t>.</a:t>
            </a:r>
            <a:r>
              <a:rPr lang="en-US" sz="2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ru-RU" sz="2000" dirty="0">
                <a:solidFill>
                  <a:schemeClr val="accent6">
                    <a:lumMod val="25000"/>
                  </a:schemeClr>
                </a:solidFill>
              </a:rPr>
              <a:t>В </a:t>
            </a:r>
            <a:r>
              <a:rPr lang="ru-RU" sz="2000" dirty="0" smtClean="0">
                <a:solidFill>
                  <a:schemeClr val="accent6">
                    <a:lumMod val="25000"/>
                  </a:schemeClr>
                </a:solidFill>
              </a:rPr>
              <a:t>настоящее время  </a:t>
            </a:r>
            <a:r>
              <a:rPr lang="ru-RU" sz="2000" dirty="0">
                <a:solidFill>
                  <a:schemeClr val="accent6">
                    <a:lumMod val="25000"/>
                  </a:schemeClr>
                </a:solidFill>
              </a:rPr>
              <a:t>для обработки воды выпускается также 23 - 25% -</a:t>
            </a:r>
            <a:r>
              <a:rPr lang="ru-RU" sz="2000" dirty="0" err="1">
                <a:solidFill>
                  <a:schemeClr val="accent6">
                    <a:lumMod val="25000"/>
                  </a:schemeClr>
                </a:solidFill>
              </a:rPr>
              <a:t>ный</a:t>
            </a:r>
            <a:r>
              <a:rPr lang="ru-RU" sz="2000" dirty="0">
                <a:solidFill>
                  <a:schemeClr val="accent6">
                    <a:lumMod val="25000"/>
                  </a:schemeClr>
                </a:solidFill>
              </a:rPr>
              <a:t> раствор сульфата алюминия. При его применении отпадает необходимость в специальном оборудовании для растворения коагулянта, а также упрощаются и удешевляются погрузочно-разгрузочные работы и транспортирование.</a:t>
            </a:r>
            <a:endParaRPr lang="ro-RO" sz="2000" dirty="0">
              <a:solidFill>
                <a:schemeClr val="accent6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4212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565014" y="1168326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endParaRPr kumimoji="0" lang="ro-RO" sz="6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1178178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fontAlgn="auto">
              <a:spcAft>
                <a:spcPts val="0"/>
              </a:spcAft>
            </a:pPr>
            <a:r>
              <a:rPr lang="ro-RO" dirty="0" smtClean="0">
                <a:latin typeface="Calibri" panose="020F0502020204030204"/>
              </a:rPr>
              <a:t>Sesiunea </a:t>
            </a:r>
            <a:r>
              <a:rPr lang="ro-RO" dirty="0">
                <a:latin typeface="Calibri" panose="020F0502020204030204"/>
              </a:rPr>
              <a:t>8: Stabilirea dozei de reactivi pentru tratarea apei potabile. </a:t>
            </a: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0520" y="2444858"/>
            <a:ext cx="8355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tx1"/>
                </a:solidFill>
              </a:rPr>
              <a:t>                              СУЛЬФАТ АЛЮМИНИЯ кусковой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3017" y="1964881"/>
            <a:ext cx="84338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                     </a:t>
            </a:r>
          </a:p>
          <a:p>
            <a:r>
              <a:rPr lang="ro-RO" dirty="0">
                <a:solidFill>
                  <a:schemeClr val="tx1"/>
                </a:solidFill>
              </a:rPr>
              <a:t> </a:t>
            </a:r>
            <a:r>
              <a:rPr lang="ro-RO" dirty="0" smtClean="0">
                <a:solidFill>
                  <a:schemeClr val="tx1"/>
                </a:solidFill>
              </a:rPr>
              <a:t>                          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5938" y="2088756"/>
            <a:ext cx="840472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              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50527" y="2032788"/>
            <a:ext cx="505093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Коагулянты на основе </a:t>
            </a:r>
            <a:r>
              <a:rPr lang="ru-RU" dirty="0" err="1" smtClean="0">
                <a:solidFill>
                  <a:schemeClr val="accent6">
                    <a:lumMod val="25000"/>
                  </a:schemeClr>
                </a:solidFill>
              </a:rPr>
              <a:t>аддюминия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5938" y="2409647"/>
            <a:ext cx="825413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/>
          <a:srcRect l="1641" t="7565" r="52520" b="5788"/>
          <a:stretch/>
        </p:blipFill>
        <p:spPr>
          <a:xfrm>
            <a:off x="102541" y="3062112"/>
            <a:ext cx="2791203" cy="19827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75970" y="3068832"/>
            <a:ext cx="2336182" cy="341388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97182" y="3601657"/>
            <a:ext cx="3685479" cy="213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4651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565014" y="1168326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endParaRPr kumimoji="0" lang="ro-RO" sz="6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1178178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fontAlgn="auto">
              <a:spcAft>
                <a:spcPts val="0"/>
              </a:spcAft>
            </a:pPr>
            <a:r>
              <a:rPr lang="ro-RO" dirty="0" smtClean="0">
                <a:latin typeface="Calibri" panose="020F0502020204030204"/>
              </a:rPr>
              <a:t>Sesiunea </a:t>
            </a:r>
            <a:r>
              <a:rPr lang="ro-RO" dirty="0">
                <a:latin typeface="Calibri" panose="020F0502020204030204"/>
              </a:rPr>
              <a:t>8: Stabilirea dozei de reactivi pentru tratarea apei potabile. </a:t>
            </a: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0520" y="2444858"/>
            <a:ext cx="8355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tx1"/>
                </a:solidFill>
              </a:rPr>
              <a:t>                              СУЛЬФАТ АЛЮМИНИЯ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3017" y="1964881"/>
            <a:ext cx="84338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                     </a:t>
            </a:r>
          </a:p>
          <a:p>
            <a:r>
              <a:rPr lang="ro-RO" dirty="0">
                <a:solidFill>
                  <a:schemeClr val="tx1"/>
                </a:solidFill>
              </a:rPr>
              <a:t> </a:t>
            </a:r>
            <a:r>
              <a:rPr lang="ro-RO" dirty="0" smtClean="0">
                <a:solidFill>
                  <a:schemeClr val="tx1"/>
                </a:solidFill>
              </a:rPr>
              <a:t>                          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5938" y="2088756"/>
            <a:ext cx="840472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              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50527" y="2032788"/>
            <a:ext cx="505093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Коагулянты на основе </a:t>
            </a:r>
            <a:r>
              <a:rPr lang="ru-RU" dirty="0" err="1" smtClean="0">
                <a:solidFill>
                  <a:schemeClr val="accent6">
                    <a:lumMod val="25000"/>
                  </a:schemeClr>
                </a:solidFill>
              </a:rPr>
              <a:t>аддюминия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5938" y="2409647"/>
            <a:ext cx="825413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0098" y="2802229"/>
            <a:ext cx="8423803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Растворимость 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соответствует рН=6,5.7,5. При более низких значениях рН образуются частично растворимые основные соли, при более высоких - алюминаты. При температуре исходной воды ниже 4ºС в результате возрастания гидратации гидроксида алюминия замедляются процессы </a:t>
            </a:r>
            <a:r>
              <a:rPr lang="ru-RU" dirty="0" err="1">
                <a:solidFill>
                  <a:schemeClr val="accent6">
                    <a:lumMod val="25000"/>
                  </a:schemeClr>
                </a:solidFill>
              </a:rPr>
              <a:t>коагулирования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 ее примесей и декантации хлопьев, быстро засоряются фильтры, осадок гидроксида алюминия отлагается в трубах, остаточный алюминий попадает в фильтрат, а хлопья гидроксида образуются в воде уже после подачи потребителям.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9562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565014" y="1168326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endParaRPr kumimoji="0" lang="ro-RO" sz="6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1178178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fontAlgn="auto">
              <a:spcAft>
                <a:spcPts val="0"/>
              </a:spcAft>
            </a:pPr>
            <a:r>
              <a:rPr lang="ro-RO" dirty="0" smtClean="0">
                <a:latin typeface="Calibri" panose="020F0502020204030204"/>
              </a:rPr>
              <a:t>Sesiunea </a:t>
            </a:r>
            <a:r>
              <a:rPr lang="ro-RO" dirty="0">
                <a:latin typeface="Calibri" panose="020F0502020204030204"/>
              </a:rPr>
              <a:t>8: Stabilirea dozei de reactivi pentru tratarea apei potabile. </a:t>
            </a: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0520" y="2444858"/>
            <a:ext cx="8355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tx1"/>
                </a:solidFill>
              </a:rPr>
              <a:t>                              СУЛЬФАТ АЛЮМИНИЯ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3017" y="1964881"/>
            <a:ext cx="84338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                     </a:t>
            </a:r>
          </a:p>
          <a:p>
            <a:r>
              <a:rPr lang="ro-RO" dirty="0">
                <a:solidFill>
                  <a:schemeClr val="tx1"/>
                </a:solidFill>
              </a:rPr>
              <a:t> </a:t>
            </a:r>
            <a:r>
              <a:rPr lang="ro-RO" dirty="0" smtClean="0">
                <a:solidFill>
                  <a:schemeClr val="tx1"/>
                </a:solidFill>
              </a:rPr>
              <a:t>                          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5938" y="2088756"/>
            <a:ext cx="840472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              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50527" y="2032788"/>
            <a:ext cx="505093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Коагулянты на основе </a:t>
            </a:r>
            <a:r>
              <a:rPr lang="ru-RU" dirty="0" err="1" smtClean="0">
                <a:solidFill>
                  <a:schemeClr val="accent6">
                    <a:lumMod val="25000"/>
                  </a:schemeClr>
                </a:solidFill>
              </a:rPr>
              <a:t>аддюминия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5938" y="2409647"/>
            <a:ext cx="825413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5845" y="2703016"/>
            <a:ext cx="851180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отрицательными факторами при его использовании:</a:t>
            </a:r>
          </a:p>
          <a:p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– 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низкая эффективность очистки воды при пониженных температурах (ниже 4°С);</a:t>
            </a:r>
          </a:p>
          <a:p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– 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увеличение солевого фона очищаемой воды;</a:t>
            </a:r>
          </a:p>
          <a:p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– 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повышение содержания сульфатов;</a:t>
            </a:r>
          </a:p>
          <a:p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– 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снижение щелочности и водородного показателя;</a:t>
            </a:r>
          </a:p>
          <a:p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– 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увеличение коррозионной активности</a:t>
            </a:r>
          </a:p>
          <a:p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– 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значительное количество остаточного алюминия в очищенной воде</a:t>
            </a:r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. </a:t>
            </a:r>
            <a:endParaRPr lang="ru-RU" dirty="0">
              <a:solidFill>
                <a:schemeClr val="accent6">
                  <a:lumMod val="25000"/>
                </a:schemeClr>
              </a:solidFill>
            </a:endParaRPr>
          </a:p>
          <a:p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Все эти факторы в целом приводят к сокращению срока службы сетей и водоводов и снижению их пропускной способности.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2330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565014" y="1168326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endParaRPr kumimoji="0" lang="ro-RO" sz="6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1178178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fontAlgn="auto">
              <a:spcAft>
                <a:spcPts val="0"/>
              </a:spcAft>
            </a:pPr>
            <a:r>
              <a:rPr lang="ro-RO" dirty="0" smtClean="0">
                <a:latin typeface="Calibri" panose="020F0502020204030204"/>
              </a:rPr>
              <a:t>Sesiunea </a:t>
            </a:r>
            <a:r>
              <a:rPr lang="ro-RO" dirty="0">
                <a:latin typeface="Calibri" panose="020F0502020204030204"/>
              </a:rPr>
              <a:t>8: Stabilirea dozei de reactivi pentru tratarea apei potabile. </a:t>
            </a: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0520" y="2444858"/>
            <a:ext cx="8355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tx1"/>
                </a:solidFill>
              </a:rPr>
              <a:t>                              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3017" y="1964881"/>
            <a:ext cx="84338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                     </a:t>
            </a:r>
          </a:p>
          <a:p>
            <a:r>
              <a:rPr lang="ro-RO" dirty="0">
                <a:solidFill>
                  <a:schemeClr val="tx1"/>
                </a:solidFill>
              </a:rPr>
              <a:t> </a:t>
            </a:r>
            <a:r>
              <a:rPr lang="ro-RO" dirty="0" smtClean="0">
                <a:solidFill>
                  <a:schemeClr val="tx1"/>
                </a:solidFill>
              </a:rPr>
              <a:t>                          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5938" y="2088756"/>
            <a:ext cx="840472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              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50527" y="2032788"/>
            <a:ext cx="505093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Коагулянты на основе </a:t>
            </a:r>
            <a:r>
              <a:rPr lang="ru-RU" dirty="0" err="1" smtClean="0">
                <a:solidFill>
                  <a:schemeClr val="accent6">
                    <a:lumMod val="25000"/>
                  </a:schemeClr>
                </a:solidFill>
              </a:rPr>
              <a:t>аддюминия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6316" y="2686926"/>
            <a:ext cx="846964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            </a:t>
            </a:r>
            <a:r>
              <a:rPr lang="ru-RU" dirty="0" err="1" smtClean="0">
                <a:solidFill>
                  <a:schemeClr val="accent6">
                    <a:lumMod val="25000"/>
                  </a:schemeClr>
                </a:solidFill>
              </a:rPr>
              <a:t>Оксихлорид</a:t>
            </a:r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алюминия А12 (0Н) 5СЬ6Н20 </a:t>
            </a:r>
            <a:endParaRPr lang="ru-RU" dirty="0" smtClean="0">
              <a:solidFill>
                <a:schemeClr val="accent6">
                  <a:lumMod val="25000"/>
                </a:schemeClr>
              </a:solidFill>
            </a:endParaRPr>
          </a:p>
          <a:p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Представляет 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собой зеленоватые кристаллы, получаемые растворением свежеосажденного гидроксида алюминия в 0,5-1% -м растворе соляной кислоты. Реагент содержит </a:t>
            </a:r>
            <a:endParaRPr lang="ru-RU" dirty="0" smtClean="0">
              <a:solidFill>
                <a:schemeClr val="accent6">
                  <a:lumMod val="25000"/>
                </a:schemeClr>
              </a:solidFill>
            </a:endParaRPr>
          </a:p>
          <a:p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40-44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% </a:t>
            </a:r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А</a:t>
            </a:r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l</a:t>
            </a:r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203 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и </a:t>
            </a:r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20-21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% </a:t>
            </a:r>
            <a:r>
              <a:rPr lang="ru-RU" dirty="0" err="1">
                <a:solidFill>
                  <a:schemeClr val="accent6">
                    <a:lumMod val="25000"/>
                  </a:schemeClr>
                </a:solidFill>
              </a:rPr>
              <a:t>NaCI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. Выпускается в виде 35% -</a:t>
            </a:r>
            <a:r>
              <a:rPr lang="ru-RU" dirty="0" err="1">
                <a:solidFill>
                  <a:schemeClr val="accent6">
                    <a:lumMod val="25000"/>
                  </a:schemeClr>
                </a:solidFill>
              </a:rPr>
              <a:t>ного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 раствора. При его применении минерализация воды возрастает, а ее щелочность снижается в меньшей степени, чем при введении сульфата алюминия, что особенно важно при обработке мягких вод.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9756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565014" y="1168326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endParaRPr kumimoji="0" lang="ro-RO" sz="6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1178178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fontAlgn="auto">
              <a:spcAft>
                <a:spcPts val="0"/>
              </a:spcAft>
            </a:pPr>
            <a:r>
              <a:rPr lang="ro-RO" dirty="0" smtClean="0">
                <a:latin typeface="Calibri" panose="020F0502020204030204"/>
              </a:rPr>
              <a:t>Sesiunea </a:t>
            </a:r>
            <a:r>
              <a:rPr lang="ro-RO" dirty="0">
                <a:latin typeface="Calibri" panose="020F0502020204030204"/>
              </a:rPr>
              <a:t>8: Stabilirea dozei de reactivi pentru tratarea apei potabile. </a:t>
            </a: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0520" y="2444858"/>
            <a:ext cx="8355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tx1"/>
                </a:solidFill>
              </a:rPr>
              <a:t>                              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3017" y="1964881"/>
            <a:ext cx="84338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                     </a:t>
            </a:r>
          </a:p>
          <a:p>
            <a:r>
              <a:rPr lang="ro-RO" dirty="0">
                <a:solidFill>
                  <a:schemeClr val="tx1"/>
                </a:solidFill>
              </a:rPr>
              <a:t> </a:t>
            </a:r>
            <a:r>
              <a:rPr lang="ro-RO" dirty="0" smtClean="0">
                <a:solidFill>
                  <a:schemeClr val="tx1"/>
                </a:solidFill>
              </a:rPr>
              <a:t>                          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5938" y="2088756"/>
            <a:ext cx="840472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              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50527" y="2032788"/>
            <a:ext cx="505093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Коагулянты на основе </a:t>
            </a:r>
            <a:r>
              <a:rPr lang="ru-RU" dirty="0" err="1" smtClean="0">
                <a:solidFill>
                  <a:schemeClr val="accent6">
                    <a:lumMod val="25000"/>
                  </a:schemeClr>
                </a:solidFill>
              </a:rPr>
              <a:t>аддюминия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3478" y="3046051"/>
            <a:ext cx="846964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            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3017" y="2901605"/>
            <a:ext cx="828659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                   </a:t>
            </a:r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Алюминат 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натрия </a:t>
            </a:r>
            <a:r>
              <a:rPr lang="ru-RU" dirty="0" err="1" smtClean="0">
                <a:solidFill>
                  <a:schemeClr val="accent6">
                    <a:lumMod val="25000"/>
                  </a:schemeClr>
                </a:solidFill>
              </a:rPr>
              <a:t>NaA</a:t>
            </a:r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l</a:t>
            </a:r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02 </a:t>
            </a:r>
            <a:endParaRPr lang="en-US" dirty="0" smtClean="0">
              <a:solidFill>
                <a:schemeClr val="accent6">
                  <a:lumMod val="25000"/>
                </a:schemeClr>
              </a:solidFill>
            </a:endParaRPr>
          </a:p>
          <a:p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П</a:t>
            </a:r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редставляет 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собой твердые куски белого цвета с перламутровым блеском на изломе, получаемые растворением гидроксида или оксида алюминия в растворе гидроксида натрия. Сухой товарный продукт содержит 55% А120з, 35°/о Na20 и до 5% свободной щелочи </a:t>
            </a:r>
            <a:r>
              <a:rPr lang="ru-RU" dirty="0" err="1">
                <a:solidFill>
                  <a:schemeClr val="accent6">
                    <a:lumMod val="25000"/>
                  </a:schemeClr>
                </a:solidFill>
              </a:rPr>
              <a:t>NaOH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. Растворимость NaA102 - 370 г/л (при 20°С). Насыпная масса 1,2 1.8 т/м3.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1673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565014" y="1168326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endParaRPr kumimoji="0" lang="ro-RO" sz="6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1178178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fontAlgn="auto">
              <a:spcAft>
                <a:spcPts val="0"/>
              </a:spcAft>
            </a:pPr>
            <a:r>
              <a:rPr lang="ro-RO" dirty="0" smtClean="0">
                <a:latin typeface="Calibri" panose="020F0502020204030204"/>
              </a:rPr>
              <a:t>Sesiunea </a:t>
            </a:r>
            <a:r>
              <a:rPr lang="ro-RO" dirty="0">
                <a:latin typeface="Calibri" panose="020F0502020204030204"/>
              </a:rPr>
              <a:t>8: Stabilirea dozei de reactivi pentru tratarea apei potabile. </a:t>
            </a: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0520" y="2444858"/>
            <a:ext cx="8355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tx1"/>
                </a:solidFill>
              </a:rPr>
              <a:t>                              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3017" y="1964881"/>
            <a:ext cx="84338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                     </a:t>
            </a:r>
          </a:p>
          <a:p>
            <a:r>
              <a:rPr lang="ro-RO" dirty="0">
                <a:solidFill>
                  <a:schemeClr val="tx1"/>
                </a:solidFill>
              </a:rPr>
              <a:t> </a:t>
            </a:r>
            <a:r>
              <a:rPr lang="ro-RO" dirty="0" smtClean="0">
                <a:solidFill>
                  <a:schemeClr val="tx1"/>
                </a:solidFill>
              </a:rPr>
              <a:t>                          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5938" y="2088756"/>
            <a:ext cx="840472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              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02225" y="2032788"/>
            <a:ext cx="246490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ФЛОКУЛЯНТЫ</a:t>
            </a:r>
            <a:endParaRPr lang="ro-RO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3478" y="3046051"/>
            <a:ext cx="846964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            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3017" y="2901605"/>
            <a:ext cx="828659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                   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47315" y="2397708"/>
            <a:ext cx="8605808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</a:t>
            </a:r>
            <a:r>
              <a:rPr lang="ru-RU" dirty="0" err="1" smtClean="0">
                <a:solidFill>
                  <a:schemeClr val="accent6">
                    <a:lumMod val="25000"/>
                  </a:schemeClr>
                </a:solidFill>
              </a:rPr>
              <a:t>Флокулянты</a:t>
            </a:r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 в</a:t>
            </a:r>
            <a:r>
              <a:rPr lang="ru-RU" dirty="0" smtClean="0"/>
              <a:t> 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технологии очистки воды называют высокомолекулярные вещества, интенсифицирующие процесс хлопьеобразования гидроксидов алюминия или железа (III), а также работу отдельных водоочистных сооружений. Они принадлежат к классу линейных полимеров, для которых характерна цепочечная форма макромолекул. Молекулярная масса </a:t>
            </a:r>
            <a:r>
              <a:rPr lang="ru-RU" dirty="0" err="1">
                <a:solidFill>
                  <a:schemeClr val="accent6">
                    <a:lumMod val="25000"/>
                  </a:schemeClr>
                </a:solidFill>
              </a:rPr>
              <a:t>флокулянтов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 колеблется в пределах от десятков тысяч до нескольких миллионов; длина цепочки, состоящей из ряда одинаковых звеньев, составляет сотни нанометров. Они хорошо растворимы в воде.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3263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565014" y="1168326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endParaRPr kumimoji="0" lang="ro-RO" sz="6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1178178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fontAlgn="auto">
              <a:spcAft>
                <a:spcPts val="0"/>
              </a:spcAft>
            </a:pPr>
            <a:r>
              <a:rPr lang="ro-RO" dirty="0" smtClean="0">
                <a:latin typeface="Calibri" panose="020F0502020204030204"/>
              </a:rPr>
              <a:t>Sesiunea </a:t>
            </a:r>
            <a:r>
              <a:rPr lang="ro-RO" dirty="0">
                <a:latin typeface="Calibri" panose="020F0502020204030204"/>
              </a:rPr>
              <a:t>8: Stabilirea dozei de reactivi pentru tratarea apei potabile. </a:t>
            </a: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0520" y="2444858"/>
            <a:ext cx="8355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tx1"/>
                </a:solidFill>
              </a:rPr>
              <a:t>                              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3017" y="1964881"/>
            <a:ext cx="84338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                     </a:t>
            </a:r>
          </a:p>
          <a:p>
            <a:r>
              <a:rPr lang="ro-RO" dirty="0">
                <a:solidFill>
                  <a:schemeClr val="tx1"/>
                </a:solidFill>
              </a:rPr>
              <a:t> </a:t>
            </a:r>
            <a:r>
              <a:rPr lang="ro-RO" dirty="0" smtClean="0">
                <a:solidFill>
                  <a:schemeClr val="tx1"/>
                </a:solidFill>
              </a:rPr>
              <a:t>                          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5938" y="2088756"/>
            <a:ext cx="840472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              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02225" y="2032788"/>
            <a:ext cx="246490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ФЛОКУЛЯНТЫ</a:t>
            </a:r>
            <a:endParaRPr lang="ro-RO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3478" y="3046051"/>
            <a:ext cx="846964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            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3017" y="2901605"/>
            <a:ext cx="828659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                   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47315" y="2397708"/>
            <a:ext cx="86058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44176" y="2587550"/>
            <a:ext cx="846079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Высокомолекулярные </a:t>
            </a:r>
            <a:r>
              <a:rPr lang="ru-RU" dirty="0" err="1">
                <a:solidFill>
                  <a:schemeClr val="accent6">
                    <a:lumMod val="25000"/>
                  </a:schemeClr>
                </a:solidFill>
              </a:rPr>
              <a:t>флокулянты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 классифицируют на органические (природные и синтетические) и неорганические, на анионного и катионного типа. В качестве </a:t>
            </a:r>
            <a:r>
              <a:rPr lang="ru-RU" dirty="0" err="1">
                <a:solidFill>
                  <a:schemeClr val="accent6">
                    <a:lumMod val="25000"/>
                  </a:schemeClr>
                </a:solidFill>
              </a:rPr>
              <a:t>флокулянтов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 из природных веществ используют крахмал, водорослевую крупку, белковые гидролизные дрожжи, картофельную мезгу, </a:t>
            </a:r>
            <a:r>
              <a:rPr lang="ru-RU" dirty="0" err="1">
                <a:solidFill>
                  <a:schemeClr val="accent6">
                    <a:lumMod val="25000"/>
                  </a:schemeClr>
                </a:solidFill>
              </a:rPr>
              <a:t>альгинат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 натрия и др. Из синтетических анионных </a:t>
            </a:r>
            <a:r>
              <a:rPr lang="ru-RU" dirty="0" err="1">
                <a:solidFill>
                  <a:schemeClr val="accent6">
                    <a:lumMod val="25000"/>
                  </a:schemeClr>
                </a:solidFill>
              </a:rPr>
              <a:t>флокулянтов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 наиболее широко применяют органический полимер </a:t>
            </a:r>
            <a:r>
              <a:rPr lang="ru-RU" dirty="0" err="1">
                <a:solidFill>
                  <a:schemeClr val="accent6">
                    <a:lumMod val="25000"/>
                  </a:schemeClr>
                </a:solidFill>
              </a:rPr>
              <a:t>полиакриламид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 (ПАА), затем </a:t>
            </a:r>
            <a:r>
              <a:rPr lang="ru-RU" dirty="0" err="1">
                <a:solidFill>
                  <a:schemeClr val="accent6">
                    <a:lumMod val="25000"/>
                  </a:schemeClr>
                </a:solidFill>
              </a:rPr>
              <a:t>флокулянты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 серии К (К-4, К-6 и др.).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7925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565014" y="1168326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endParaRPr kumimoji="0" lang="ro-RO" sz="6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1178178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fontAlgn="auto">
              <a:spcAft>
                <a:spcPts val="0"/>
              </a:spcAft>
            </a:pPr>
            <a:r>
              <a:rPr lang="ro-RO" dirty="0" smtClean="0">
                <a:latin typeface="Calibri" panose="020F0502020204030204"/>
              </a:rPr>
              <a:t>Sesiunea </a:t>
            </a:r>
            <a:r>
              <a:rPr lang="ro-RO" dirty="0">
                <a:latin typeface="Calibri" panose="020F0502020204030204"/>
              </a:rPr>
              <a:t>8: Stabilirea dozei de reactivi pentru tratarea apei potabile. </a:t>
            </a: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0520" y="2444858"/>
            <a:ext cx="8355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tx1"/>
                </a:solidFill>
              </a:rPr>
              <a:t>                              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3017" y="1964881"/>
            <a:ext cx="84338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                     </a:t>
            </a:r>
          </a:p>
          <a:p>
            <a:r>
              <a:rPr lang="ro-RO" dirty="0">
                <a:solidFill>
                  <a:schemeClr val="tx1"/>
                </a:solidFill>
              </a:rPr>
              <a:t> </a:t>
            </a:r>
            <a:r>
              <a:rPr lang="ro-RO" dirty="0" smtClean="0">
                <a:solidFill>
                  <a:schemeClr val="tx1"/>
                </a:solidFill>
              </a:rPr>
              <a:t>                          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5938" y="2088756"/>
            <a:ext cx="840472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              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02225" y="2032788"/>
            <a:ext cx="246490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ФЛОКУЛЯНТЫ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3478" y="3046051"/>
            <a:ext cx="846964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            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3017" y="2901605"/>
            <a:ext cx="828659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                   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47315" y="2397708"/>
            <a:ext cx="86058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23017" y="2734322"/>
            <a:ext cx="824443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Организовано также производство </a:t>
            </a:r>
            <a:r>
              <a:rPr lang="ru-RU" dirty="0" err="1">
                <a:solidFill>
                  <a:schemeClr val="accent6">
                    <a:lumMod val="25000"/>
                  </a:schemeClr>
                </a:solidFill>
              </a:rPr>
              <a:t>флокулянтов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 катионного типа (ВА-2, ВА-3, ВА-102, ВПК-Ю1, ВПК-402, КФ, УКФ, ВАФ), которые в отличие от ПАА вызывают образование крупных хлопьев без предварительной обработки примесей воды коагулянтами. Среди неорганических </a:t>
            </a:r>
            <a:r>
              <a:rPr lang="ru-RU" dirty="0" err="1">
                <a:solidFill>
                  <a:schemeClr val="accent6">
                    <a:lumMod val="25000"/>
                  </a:schemeClr>
                </a:solidFill>
              </a:rPr>
              <a:t>флокулянтов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 наибольшее распространение получил активированный силикат натрия - активная (активированная) кремниевая кислота (АК).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1309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565014" y="1168326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endParaRPr kumimoji="0" lang="ro-RO" sz="6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1178178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fontAlgn="auto">
              <a:spcAft>
                <a:spcPts val="0"/>
              </a:spcAft>
            </a:pPr>
            <a:r>
              <a:rPr lang="ro-RO" dirty="0" smtClean="0">
                <a:latin typeface="Calibri" panose="020F0502020204030204"/>
              </a:rPr>
              <a:t>Sesiunea </a:t>
            </a:r>
            <a:r>
              <a:rPr lang="ro-RO" dirty="0">
                <a:latin typeface="Calibri" panose="020F0502020204030204"/>
              </a:rPr>
              <a:t>8: Stabilirea dozei de reactivi pentru tratarea apei potabile. </a:t>
            </a: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0520" y="2444858"/>
            <a:ext cx="8355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tx1"/>
                </a:solidFill>
              </a:rPr>
              <a:t>                              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3017" y="1964881"/>
            <a:ext cx="84338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                     </a:t>
            </a:r>
          </a:p>
          <a:p>
            <a:r>
              <a:rPr lang="ro-RO" dirty="0">
                <a:solidFill>
                  <a:schemeClr val="tx1"/>
                </a:solidFill>
              </a:rPr>
              <a:t> </a:t>
            </a:r>
            <a:r>
              <a:rPr lang="ro-RO" dirty="0" smtClean="0">
                <a:solidFill>
                  <a:schemeClr val="tx1"/>
                </a:solidFill>
              </a:rPr>
              <a:t>                          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5938" y="2088756"/>
            <a:ext cx="840472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              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02225" y="2032788"/>
            <a:ext cx="246490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ФЛОКУЛЯНТЫ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3478" y="3046051"/>
            <a:ext cx="846964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            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3017" y="2901605"/>
            <a:ext cx="828659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                   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47315" y="2397708"/>
            <a:ext cx="86058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51020" y="2304199"/>
            <a:ext cx="8378974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chemeClr val="accent6">
                    <a:lumMod val="25000"/>
                  </a:schemeClr>
                </a:solidFill>
              </a:rPr>
              <a:t>Полиакриламид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 - белое аморфное, хорошо растворимое в воде вещество, содержащее </a:t>
            </a:r>
            <a:r>
              <a:rPr lang="ru-RU" dirty="0" err="1">
                <a:solidFill>
                  <a:schemeClr val="accent6">
                    <a:lumMod val="25000"/>
                  </a:schemeClr>
                </a:solidFill>
              </a:rPr>
              <a:t>ионогенные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 группы; при гидролизе образует акриловую кислоту и ее соли. Механизм действия ПАА основан на адсорбции его молекул на частицах примесей воды, гидроксидов алюминия или железа (III), образующегося при гидролизе солей-коагулянтов. Молекулы ПАА способны образовывать </a:t>
            </a:r>
            <a:r>
              <a:rPr lang="ru-RU" dirty="0" err="1">
                <a:solidFill>
                  <a:schemeClr val="accent6">
                    <a:lumMod val="25000"/>
                  </a:schemeClr>
                </a:solidFill>
              </a:rPr>
              <a:t>ассоциаты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 фибриллярных структур цепочки длиной 130 </a:t>
            </a:r>
            <a:r>
              <a:rPr lang="ru-RU" dirty="0" err="1">
                <a:solidFill>
                  <a:schemeClr val="accent6">
                    <a:lumMod val="25000"/>
                  </a:schemeClr>
                </a:solidFill>
              </a:rPr>
              <a:t>нм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. Благодаря вытянутой форме молекулы адсорбция происходит в разных местах с несколькими частицами гидроксида, в результате чего последние связываются полимерными мостиками в тяжелые, крупные и прочные агрегаты (глобулы).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73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560217" y="1225781"/>
            <a:ext cx="10141526" cy="16636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endParaRPr kumimoji="0" lang="ro-RO" sz="6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1178178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fontAlgn="auto">
              <a:spcAft>
                <a:spcPts val="0"/>
              </a:spcAft>
            </a:pPr>
            <a:r>
              <a:rPr lang="ro-RO" dirty="0" smtClean="0">
                <a:latin typeface="Calibri" panose="020F0502020204030204"/>
              </a:rPr>
              <a:t>Sesiunea </a:t>
            </a:r>
            <a:r>
              <a:rPr lang="ro-RO" dirty="0">
                <a:latin typeface="Calibri" panose="020F0502020204030204"/>
              </a:rPr>
              <a:t>8: Stabilirea dozei de reactivi pentru tratarea apei potabile. </a:t>
            </a: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1894820"/>
            <a:ext cx="83190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tx1"/>
                </a:solidFill>
              </a:rPr>
              <a:t>   Общие сведения об </a:t>
            </a:r>
            <a:r>
              <a:rPr lang="ru-RU" sz="2000" dirty="0" err="1" smtClean="0">
                <a:solidFill>
                  <a:schemeClr val="tx1"/>
                </a:solidFill>
              </a:rPr>
              <a:t>коагулирование</a:t>
            </a:r>
            <a:r>
              <a:rPr lang="ru-RU" sz="2000" dirty="0" smtClean="0">
                <a:solidFill>
                  <a:schemeClr val="tx1"/>
                </a:solidFill>
              </a:rPr>
              <a:t> и </a:t>
            </a:r>
            <a:r>
              <a:rPr lang="ru-RU" sz="2000" dirty="0" err="1" smtClean="0">
                <a:solidFill>
                  <a:schemeClr val="tx1"/>
                </a:solidFill>
              </a:rPr>
              <a:t>флокуляции</a:t>
            </a:r>
            <a:endParaRPr lang="ro-RO" sz="2000" dirty="0" smtClean="0">
              <a:solidFill>
                <a:schemeClr val="tx1"/>
              </a:solidFill>
            </a:endParaRPr>
          </a:p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5360" y="2308494"/>
            <a:ext cx="871328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6">
                    <a:lumMod val="10000"/>
                  </a:schemeClr>
                </a:solidFill>
              </a:rPr>
              <a:t>Слово «коагуляция» происходит от латинского («коагуляция» = «агломерация»). В операциях по очистке воды </a:t>
            </a:r>
            <a:r>
              <a:rPr lang="ru-RU" sz="2000" dirty="0" smtClean="0">
                <a:solidFill>
                  <a:schemeClr val="accent6">
                    <a:lumMod val="10000"/>
                  </a:schemeClr>
                </a:solidFill>
              </a:rPr>
              <a:t>для удаления коллоидных частиц применяют коагуляцию различными реагентами. Коллоидная </a:t>
            </a:r>
            <a:r>
              <a:rPr lang="ru-RU" sz="2000" dirty="0">
                <a:solidFill>
                  <a:schemeClr val="accent6">
                    <a:lumMod val="10000"/>
                  </a:schemeClr>
                </a:solidFill>
              </a:rPr>
              <a:t>суспензия может придать </a:t>
            </a:r>
            <a:r>
              <a:rPr lang="ru-RU" sz="2000" dirty="0" smtClean="0">
                <a:solidFill>
                  <a:schemeClr val="accent6">
                    <a:lumMod val="10000"/>
                  </a:schemeClr>
                </a:solidFill>
              </a:rPr>
              <a:t>воде нежелательные </a:t>
            </a:r>
            <a:r>
              <a:rPr lang="ru-RU" sz="2000" dirty="0">
                <a:solidFill>
                  <a:schemeClr val="accent6">
                    <a:lumMod val="10000"/>
                  </a:schemeClr>
                </a:solidFill>
              </a:rPr>
              <a:t>характеристики (мутность, цвет, вкус и запах) </a:t>
            </a:r>
            <a:r>
              <a:rPr lang="ru-RU" sz="2000" dirty="0" smtClean="0">
                <a:solidFill>
                  <a:schemeClr val="accent6">
                    <a:lumMod val="10000"/>
                  </a:schemeClr>
                </a:solidFill>
              </a:rPr>
              <a:t>и не может быть удалена из воды путем осаждения или фильтрованием. </a:t>
            </a:r>
            <a:r>
              <a:rPr lang="ru-RU" sz="2000" dirty="0">
                <a:solidFill>
                  <a:schemeClr val="accent6">
                    <a:lumMod val="10000"/>
                  </a:schemeClr>
                </a:solidFill>
              </a:rPr>
              <a:t>Коагуляция достигается </a:t>
            </a:r>
            <a:r>
              <a:rPr lang="ru-RU" sz="2000" dirty="0" smtClean="0">
                <a:solidFill>
                  <a:schemeClr val="accent6">
                    <a:lumMod val="10000"/>
                  </a:schemeClr>
                </a:solidFill>
              </a:rPr>
              <a:t>путем </a:t>
            </a:r>
            <a:r>
              <a:rPr lang="ru-RU" sz="2000" dirty="0">
                <a:solidFill>
                  <a:schemeClr val="accent6">
                    <a:lumMod val="10000"/>
                  </a:schemeClr>
                </a:solidFill>
              </a:rPr>
              <a:t>добавления химических реагентов </a:t>
            </a:r>
            <a:r>
              <a:rPr lang="ru-RU" sz="2000" dirty="0" smtClean="0">
                <a:solidFill>
                  <a:schemeClr val="accent6">
                    <a:lumMod val="10000"/>
                  </a:schemeClr>
                </a:solidFill>
              </a:rPr>
              <a:t>в сырую воду. Коагулянты и </a:t>
            </a:r>
            <a:r>
              <a:rPr lang="ru-RU" sz="2000" dirty="0" err="1" smtClean="0">
                <a:solidFill>
                  <a:schemeClr val="accent6">
                    <a:lumMod val="10000"/>
                  </a:schemeClr>
                </a:solidFill>
              </a:rPr>
              <a:t>флокулянты</a:t>
            </a:r>
            <a:r>
              <a:rPr lang="ru-RU" sz="2000" dirty="0" smtClean="0">
                <a:solidFill>
                  <a:schemeClr val="accent6">
                    <a:lumMod val="10000"/>
                  </a:schemeClr>
                </a:solidFill>
              </a:rPr>
              <a:t> действуют </a:t>
            </a:r>
            <a:r>
              <a:rPr lang="ru-RU" sz="2000" dirty="0">
                <a:solidFill>
                  <a:schemeClr val="accent6">
                    <a:lumMod val="10000"/>
                  </a:schemeClr>
                </a:solidFill>
              </a:rPr>
              <a:t>на очень мелкие и сильно диспергированные частицы, вызывая их агломерацию в </a:t>
            </a:r>
            <a:r>
              <a:rPr lang="ru-RU" sz="2000" dirty="0" smtClean="0">
                <a:solidFill>
                  <a:schemeClr val="accent6">
                    <a:lumMod val="10000"/>
                  </a:schemeClr>
                </a:solidFill>
              </a:rPr>
              <a:t>хлопья, которые  могут </a:t>
            </a:r>
            <a:r>
              <a:rPr lang="ru-RU" sz="2000" dirty="0">
                <a:solidFill>
                  <a:schemeClr val="accent6">
                    <a:lumMod val="10000"/>
                  </a:schemeClr>
                </a:solidFill>
              </a:rPr>
              <a:t>быть удалены с помощью процессов разделения твердого вещества и жидкости: </a:t>
            </a:r>
            <a:r>
              <a:rPr lang="ru-RU" sz="2000" dirty="0" smtClean="0">
                <a:solidFill>
                  <a:schemeClr val="accent6">
                    <a:lumMod val="10000"/>
                  </a:schemeClr>
                </a:solidFill>
              </a:rPr>
              <a:t>осаждением, флотацией </a:t>
            </a:r>
            <a:r>
              <a:rPr lang="ru-RU" sz="2000" dirty="0">
                <a:solidFill>
                  <a:schemeClr val="accent6">
                    <a:lumMod val="10000"/>
                  </a:schemeClr>
                </a:solidFill>
              </a:rPr>
              <a:t>или </a:t>
            </a:r>
            <a:r>
              <a:rPr lang="ru-RU" sz="2000" dirty="0" smtClean="0">
                <a:solidFill>
                  <a:schemeClr val="accent6">
                    <a:lumMod val="10000"/>
                  </a:schemeClr>
                </a:solidFill>
              </a:rPr>
              <a:t>фильтрацией. </a:t>
            </a:r>
            <a:r>
              <a:rPr lang="ru-RU" sz="2000" dirty="0">
                <a:solidFill>
                  <a:schemeClr val="accent6">
                    <a:lumMod val="10000"/>
                  </a:schemeClr>
                </a:solidFill>
              </a:rPr>
              <a:t>Коагуляция является важным промежуточным этапом при обработке питьевой воды, что обеспечивает успех физико-химических процессов.</a:t>
            </a:r>
            <a:endParaRPr lang="ro-RO" sz="2000" dirty="0">
              <a:solidFill>
                <a:schemeClr val="accent6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5312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565014" y="1168326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endParaRPr kumimoji="0" lang="ro-RO" sz="6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1178178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fontAlgn="auto">
              <a:spcAft>
                <a:spcPts val="0"/>
              </a:spcAft>
            </a:pPr>
            <a:r>
              <a:rPr lang="ro-RO" dirty="0" smtClean="0">
                <a:latin typeface="Calibri" panose="020F0502020204030204"/>
              </a:rPr>
              <a:t>Sesiunea </a:t>
            </a:r>
            <a:r>
              <a:rPr lang="ro-RO" dirty="0">
                <a:latin typeface="Calibri" panose="020F0502020204030204"/>
              </a:rPr>
              <a:t>8: Stabilirea dozei de reactivi pentru tratarea apei potabile. </a:t>
            </a: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0520" y="2444858"/>
            <a:ext cx="8355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tx1"/>
                </a:solidFill>
              </a:rPr>
              <a:t>                              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3017" y="1964881"/>
            <a:ext cx="84338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                     </a:t>
            </a:r>
          </a:p>
          <a:p>
            <a:r>
              <a:rPr lang="ro-RO" dirty="0">
                <a:solidFill>
                  <a:schemeClr val="tx1"/>
                </a:solidFill>
              </a:rPr>
              <a:t> </a:t>
            </a:r>
            <a:r>
              <a:rPr lang="ro-RO" dirty="0" smtClean="0">
                <a:solidFill>
                  <a:schemeClr val="tx1"/>
                </a:solidFill>
              </a:rPr>
              <a:t>                          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5938" y="2088756"/>
            <a:ext cx="840472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              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02225" y="2032788"/>
            <a:ext cx="246490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ФЛОКУЛЯНТЫ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3478" y="3046051"/>
            <a:ext cx="846964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            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3017" y="2901605"/>
            <a:ext cx="828659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                   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47315" y="2397708"/>
            <a:ext cx="86058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83478" y="2844968"/>
            <a:ext cx="839029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Для очистки воды применяют два сорта технического ПАА&lt;СТУ12-02-84 и ТУ7-04-01-86): известковый и аммиачный. Оба сорта ПАА выпускаются в виде вязкого прозрачного желто-зеленого желеобразного геля с содержанием </a:t>
            </a:r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7-10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% ПАА. </a:t>
            </a:r>
            <a:r>
              <a:rPr lang="ru-RU" dirty="0" err="1">
                <a:solidFill>
                  <a:schemeClr val="accent6">
                    <a:lumMod val="25000"/>
                  </a:schemeClr>
                </a:solidFill>
              </a:rPr>
              <a:t>Флокулянт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 поставляют в бочках по </a:t>
            </a:r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100-150 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кг или в </a:t>
            </a:r>
            <a:r>
              <a:rPr lang="ru-RU" dirty="0" err="1">
                <a:solidFill>
                  <a:schemeClr val="accent6">
                    <a:lumMod val="25000"/>
                  </a:schemeClr>
                </a:solidFill>
              </a:rPr>
              <a:t>лолиэтиленовых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 мешках, упакованных в ящики. ПАА термически стоек до </a:t>
            </a:r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120-130°С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, обладает малой токсичностью, не действует на кожу, глаза и слизистые оболочки.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0780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565014" y="1168326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endParaRPr kumimoji="0" lang="ro-RO" sz="6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1178178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fontAlgn="auto">
              <a:spcAft>
                <a:spcPts val="0"/>
              </a:spcAft>
            </a:pPr>
            <a:r>
              <a:rPr lang="ro-RO" dirty="0" smtClean="0">
                <a:latin typeface="Calibri" panose="020F0502020204030204"/>
              </a:rPr>
              <a:t>Sesiunea </a:t>
            </a:r>
            <a:r>
              <a:rPr lang="ro-RO" dirty="0">
                <a:latin typeface="Calibri" panose="020F0502020204030204"/>
              </a:rPr>
              <a:t>8: Stabilirea dozei de reactivi pentru tratarea apei potabile. </a:t>
            </a: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0520" y="2444858"/>
            <a:ext cx="8355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tx1"/>
                </a:solidFill>
              </a:rPr>
              <a:t>                              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3017" y="1964881"/>
            <a:ext cx="84338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                     </a:t>
            </a:r>
          </a:p>
          <a:p>
            <a:r>
              <a:rPr lang="ro-RO" dirty="0">
                <a:solidFill>
                  <a:schemeClr val="tx1"/>
                </a:solidFill>
              </a:rPr>
              <a:t> </a:t>
            </a:r>
            <a:r>
              <a:rPr lang="ro-RO" dirty="0" smtClean="0">
                <a:solidFill>
                  <a:schemeClr val="tx1"/>
                </a:solidFill>
              </a:rPr>
              <a:t>                          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5938" y="2088756"/>
            <a:ext cx="840472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              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02225" y="2032788"/>
            <a:ext cx="246490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ФЛОКУЛЯНТЫ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4037" y="2483832"/>
            <a:ext cx="8469645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                               </a:t>
            </a:r>
            <a:r>
              <a:rPr lang="ru-RU" dirty="0" err="1" smtClean="0">
                <a:solidFill>
                  <a:schemeClr val="accent6">
                    <a:lumMod val="25000"/>
                  </a:schemeClr>
                </a:solidFill>
              </a:rPr>
              <a:t>Флокулянт</a:t>
            </a:r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ВА-2 </a:t>
            </a:r>
            <a:endParaRPr lang="ru-RU" dirty="0" smtClean="0">
              <a:solidFill>
                <a:schemeClr val="accent6">
                  <a:lumMod val="25000"/>
                </a:schemeClr>
              </a:solidFill>
            </a:endParaRPr>
          </a:p>
          <a:p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(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поли-4-винил-1Ч-бензилтриметиламмонийхлорид) представляет собой порошкообразный или 7.15% -</a:t>
            </a:r>
            <a:r>
              <a:rPr lang="ru-RU" dirty="0" err="1">
                <a:solidFill>
                  <a:schemeClr val="accent6">
                    <a:lumMod val="25000"/>
                  </a:schemeClr>
                </a:solidFill>
              </a:rPr>
              <a:t>ный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 подвижный раствор полиэлектролита [молекулярная масса (5.10) 104]. Механизм действия ВА-2 заключается в том, что, имея положительный заряд, его </a:t>
            </a:r>
            <a:r>
              <a:rPr lang="ru-RU" dirty="0" err="1">
                <a:solidFill>
                  <a:schemeClr val="accent6">
                    <a:lumMod val="25000"/>
                  </a:schemeClr>
                </a:solidFill>
              </a:rPr>
              <a:t>макроионы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 адсорбируются на отрицательно заряженных коллоидно-дисперсных примесях воды, образуя крупные агрегаты. Поэтому при применении </a:t>
            </a:r>
            <a:r>
              <a:rPr lang="ru-RU" dirty="0" err="1">
                <a:solidFill>
                  <a:schemeClr val="accent6">
                    <a:lumMod val="25000"/>
                  </a:schemeClr>
                </a:solidFill>
              </a:rPr>
              <a:t>флокулянтов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 катионного типа хлопьеобразование происходит без обычных минеральных коагулянтов. 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3017" y="2901605"/>
            <a:ext cx="828659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                   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47315" y="2397708"/>
            <a:ext cx="86058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2263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565014" y="1168326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endParaRPr kumimoji="0" lang="ro-RO" sz="6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1178178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fontAlgn="auto">
              <a:spcAft>
                <a:spcPts val="0"/>
              </a:spcAft>
            </a:pPr>
            <a:r>
              <a:rPr lang="ro-RO" dirty="0" smtClean="0">
                <a:latin typeface="Calibri" panose="020F0502020204030204"/>
              </a:rPr>
              <a:t>Sesiunea </a:t>
            </a:r>
            <a:r>
              <a:rPr lang="ro-RO" dirty="0">
                <a:latin typeface="Calibri" panose="020F0502020204030204"/>
              </a:rPr>
              <a:t>8: Stabilirea dozei de reactivi pentru tratarea apei potabile. </a:t>
            </a: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0520" y="2444858"/>
            <a:ext cx="8355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tx1"/>
                </a:solidFill>
              </a:rPr>
              <a:t>                              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3017" y="1964881"/>
            <a:ext cx="84338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                     </a:t>
            </a:r>
          </a:p>
          <a:p>
            <a:r>
              <a:rPr lang="ro-RO" dirty="0">
                <a:solidFill>
                  <a:schemeClr val="tx1"/>
                </a:solidFill>
              </a:rPr>
              <a:t> </a:t>
            </a:r>
            <a:r>
              <a:rPr lang="ro-RO" dirty="0" smtClean="0">
                <a:solidFill>
                  <a:schemeClr val="tx1"/>
                </a:solidFill>
              </a:rPr>
              <a:t>                          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5938" y="2088756"/>
            <a:ext cx="840472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              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02225" y="2032788"/>
            <a:ext cx="246490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ФЛОКУЛЯНТЫ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4037" y="2483832"/>
            <a:ext cx="846964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                               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3017" y="2901605"/>
            <a:ext cx="828659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                   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47315" y="2397708"/>
            <a:ext cx="86058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2028" y="2397708"/>
            <a:ext cx="8295925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Присутствующие в природных водах высокомолекулярные гуминовые кислоты формируют c. ВА-2 нерастворимые агрегаты. Фенольные и гидроксильные. группы гуминовых кислот, взаимодействуя с основными группами </a:t>
            </a:r>
            <a:r>
              <a:rPr lang="ru-RU" dirty="0" err="1">
                <a:solidFill>
                  <a:schemeClr val="accent6">
                    <a:lumMod val="25000"/>
                  </a:schemeClr>
                </a:solidFill>
              </a:rPr>
              <a:t>флокулянта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, образуют </a:t>
            </a:r>
            <a:r>
              <a:rPr lang="ru-RU" dirty="0" err="1">
                <a:solidFill>
                  <a:schemeClr val="accent6">
                    <a:lumMod val="25000"/>
                  </a:schemeClr>
                </a:solidFill>
              </a:rPr>
              <a:t>малодиссоциированные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 соли</a:t>
            </a:r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.</a:t>
            </a:r>
            <a:endParaRPr lang="ru-RU" dirty="0">
              <a:solidFill>
                <a:schemeClr val="accent6">
                  <a:lumMod val="25000"/>
                </a:schemeClr>
              </a:solidFill>
            </a:endParaRPr>
          </a:p>
          <a:p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При обработке </a:t>
            </a:r>
            <a:r>
              <a:rPr lang="ru-RU" dirty="0" err="1">
                <a:solidFill>
                  <a:schemeClr val="accent6">
                    <a:lumMod val="25000"/>
                  </a:schemeClr>
                </a:solidFill>
              </a:rPr>
              <a:t>маломутных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 цветных вод </a:t>
            </a:r>
            <a:r>
              <a:rPr lang="ru-RU" dirty="0" err="1">
                <a:solidFill>
                  <a:schemeClr val="accent6">
                    <a:lumMod val="25000"/>
                  </a:schemeClr>
                </a:solidFill>
              </a:rPr>
              <a:t>флокулянтом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 ВА-2 образование крупных хлопьев, однако, не происходит даже в оптимальных условиях перемешивания. Эффективное отделение хлопьев может быть достигнуто только путем фильтрования.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2965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565014" y="1168326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endParaRPr kumimoji="0" lang="ro-RO" sz="6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1178178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fontAlgn="auto">
              <a:spcAft>
                <a:spcPts val="0"/>
              </a:spcAft>
            </a:pPr>
            <a:r>
              <a:rPr lang="ro-RO" dirty="0" smtClean="0">
                <a:latin typeface="Calibri" panose="020F0502020204030204"/>
              </a:rPr>
              <a:t>Sesiunea </a:t>
            </a:r>
            <a:r>
              <a:rPr lang="ro-RO" dirty="0">
                <a:latin typeface="Calibri" panose="020F0502020204030204"/>
              </a:rPr>
              <a:t>8: Stabilirea dozei de reactivi pentru tratarea apei potabile. </a:t>
            </a: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0520" y="2444858"/>
            <a:ext cx="8355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tx1"/>
                </a:solidFill>
              </a:rPr>
              <a:t>                              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3017" y="1964881"/>
            <a:ext cx="84338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                     </a:t>
            </a:r>
          </a:p>
          <a:p>
            <a:r>
              <a:rPr lang="ro-RO" dirty="0">
                <a:solidFill>
                  <a:schemeClr val="tx1"/>
                </a:solidFill>
              </a:rPr>
              <a:t> </a:t>
            </a:r>
            <a:r>
              <a:rPr lang="ro-RO" dirty="0" smtClean="0">
                <a:solidFill>
                  <a:schemeClr val="tx1"/>
                </a:solidFill>
              </a:rPr>
              <a:t>                          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5938" y="2088756"/>
            <a:ext cx="840472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              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02225" y="2032788"/>
            <a:ext cx="246490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ФЛОКУЛЯНТЫ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4037" y="2483832"/>
            <a:ext cx="846964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                               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3017" y="2901605"/>
            <a:ext cx="828659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                   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47315" y="2397708"/>
            <a:ext cx="86058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94092" y="2934876"/>
            <a:ext cx="762331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Поэтому при очистке </a:t>
            </a:r>
            <a:r>
              <a:rPr lang="ru-RU" dirty="0" err="1">
                <a:solidFill>
                  <a:schemeClr val="accent6">
                    <a:lumMod val="25000"/>
                  </a:schemeClr>
                </a:solidFill>
              </a:rPr>
              <a:t>маломутных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 цветных вод ВА-2 следует применять только в одноступенных схемах с контактными осветлителями или крупнозернистыми фильтрами. Расход </a:t>
            </a:r>
            <a:r>
              <a:rPr lang="ru-RU" dirty="0" err="1">
                <a:solidFill>
                  <a:schemeClr val="accent6">
                    <a:lumMod val="25000"/>
                  </a:schemeClr>
                </a:solidFill>
              </a:rPr>
              <a:t>флокулянта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 при этом составляет 1 мг/л на </a:t>
            </a:r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7-10 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град цветности, что экономически не выгодно.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2557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565014" y="1168326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endParaRPr kumimoji="0" lang="ro-RO" sz="6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1178178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fontAlgn="auto">
              <a:spcAft>
                <a:spcPts val="0"/>
              </a:spcAft>
            </a:pPr>
            <a:r>
              <a:rPr lang="ro-RO" dirty="0" smtClean="0">
                <a:latin typeface="Calibri" panose="020F0502020204030204"/>
              </a:rPr>
              <a:t>Sesiunea </a:t>
            </a:r>
            <a:r>
              <a:rPr lang="ro-RO" dirty="0">
                <a:latin typeface="Calibri" panose="020F0502020204030204"/>
              </a:rPr>
              <a:t>8: Stabilirea dozei de reactivi pentru tratarea apei potabile. </a:t>
            </a: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0520" y="2444858"/>
            <a:ext cx="8355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tx1"/>
                </a:solidFill>
              </a:rPr>
              <a:t>                              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3017" y="1964881"/>
            <a:ext cx="84338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                     </a:t>
            </a:r>
          </a:p>
          <a:p>
            <a:r>
              <a:rPr lang="ro-RO" dirty="0">
                <a:solidFill>
                  <a:schemeClr val="tx1"/>
                </a:solidFill>
              </a:rPr>
              <a:t> </a:t>
            </a:r>
            <a:r>
              <a:rPr lang="ro-RO" dirty="0" smtClean="0">
                <a:solidFill>
                  <a:schemeClr val="tx1"/>
                </a:solidFill>
              </a:rPr>
              <a:t>                          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5938" y="2088756"/>
            <a:ext cx="840472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              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02225" y="2032788"/>
            <a:ext cx="246490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ФЛОКУЛЯНТЫ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4037" y="2483832"/>
            <a:ext cx="846964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                               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3017" y="2901605"/>
            <a:ext cx="828659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                   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47315" y="2397708"/>
            <a:ext cx="86058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23017" y="2610801"/>
            <a:ext cx="828659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В отличие от минеральных коагулянтов ВА-2 не увеличивает содержания взвешенных веществ, не повышает солесодержание воды, не изменяет ее рН и не усиливает коррозионных свойств воды. Это обстоятельство является одним из важнейших преимуществ катионных полимеров. Кроме того, замена коагулянта на ВА-2 сокращает объемы складских помещений и значительно упрощает эксплуатацию </a:t>
            </a:r>
            <a:r>
              <a:rPr lang="ru-RU" dirty="0" err="1">
                <a:solidFill>
                  <a:schemeClr val="accent6">
                    <a:lumMod val="25000"/>
                  </a:schemeClr>
                </a:solidFill>
              </a:rPr>
              <a:t>реагентного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 хозяйства. Применение ВА-2 наиболее эффективно при обработке мутных вод.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0840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565014" y="1168326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endParaRPr kumimoji="0" lang="ro-RO" sz="6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1178178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fontAlgn="auto">
              <a:spcAft>
                <a:spcPts val="0"/>
              </a:spcAft>
            </a:pPr>
            <a:r>
              <a:rPr lang="ro-RO" dirty="0" smtClean="0">
                <a:latin typeface="Calibri" panose="020F0502020204030204"/>
              </a:rPr>
              <a:t>Sesiunea </a:t>
            </a:r>
            <a:r>
              <a:rPr lang="ro-RO" dirty="0">
                <a:latin typeface="Calibri" panose="020F0502020204030204"/>
              </a:rPr>
              <a:t>8: Stabilirea dozei de reactivi pentru tratarea apei potabile. </a:t>
            </a: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0520" y="2444858"/>
            <a:ext cx="8355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tx1"/>
                </a:solidFill>
              </a:rPr>
              <a:t>                              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3017" y="1964881"/>
            <a:ext cx="84338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                     </a:t>
            </a:r>
          </a:p>
          <a:p>
            <a:r>
              <a:rPr lang="ro-RO" dirty="0">
                <a:solidFill>
                  <a:schemeClr val="tx1"/>
                </a:solidFill>
              </a:rPr>
              <a:t> </a:t>
            </a:r>
            <a:r>
              <a:rPr lang="ro-RO" dirty="0" smtClean="0">
                <a:solidFill>
                  <a:schemeClr val="tx1"/>
                </a:solidFill>
              </a:rPr>
              <a:t>                          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5938" y="2088756"/>
            <a:ext cx="840472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              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02225" y="2032788"/>
            <a:ext cx="246490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ФЛОКУЛЯНТЫ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4037" y="2483832"/>
            <a:ext cx="846964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                               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3017" y="2901605"/>
            <a:ext cx="828659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                   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47315" y="2397708"/>
            <a:ext cx="86058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75572" y="2587550"/>
            <a:ext cx="79650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Предварительные технико-экономические расчеты показали, что применение ВА-2 в дозах до 1,5 мг/л является более выгодным, чем обработка воды сернокислым алюминием. Содержание ВА-2 в очищенной воде, исходя из </a:t>
            </a:r>
            <a:r>
              <a:rPr lang="ru-RU" dirty="0" err="1">
                <a:solidFill>
                  <a:schemeClr val="accent6">
                    <a:lumMod val="25000"/>
                  </a:schemeClr>
                </a:solidFill>
              </a:rPr>
              <a:t>санитарнотоксикологических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 исследований, не должно превышать 0,5 мг/л.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11871" y="5043170"/>
            <a:ext cx="808409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Помимо коагулянтов и </a:t>
            </a:r>
            <a:r>
              <a:rPr lang="ru-RU" dirty="0" err="1">
                <a:solidFill>
                  <a:schemeClr val="accent6">
                    <a:lumMod val="25000"/>
                  </a:schemeClr>
                </a:solidFill>
              </a:rPr>
              <a:t>флокулянтов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 в технологии улучшения качества воды применяют много других </a:t>
            </a:r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реагентов.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5887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565014" y="1168326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endParaRPr kumimoji="0" lang="ro-RO" sz="6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1178178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fontAlgn="auto">
              <a:spcAft>
                <a:spcPts val="0"/>
              </a:spcAft>
            </a:pPr>
            <a:r>
              <a:rPr lang="ro-RO" dirty="0" smtClean="0">
                <a:latin typeface="Calibri" panose="020F0502020204030204"/>
              </a:rPr>
              <a:t>Sesiunea </a:t>
            </a:r>
            <a:r>
              <a:rPr lang="ro-RO" dirty="0">
                <a:latin typeface="Calibri" panose="020F0502020204030204"/>
              </a:rPr>
              <a:t>8: Stabilirea dozei de reactivi pentru tratarea apei potabile. </a:t>
            </a: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0520" y="2444858"/>
            <a:ext cx="8355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tx1"/>
                </a:solidFill>
              </a:rPr>
              <a:t>                              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3017" y="1964881"/>
            <a:ext cx="84338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                     </a:t>
            </a:r>
          </a:p>
          <a:p>
            <a:r>
              <a:rPr lang="ro-RO" dirty="0">
                <a:solidFill>
                  <a:schemeClr val="tx1"/>
                </a:solidFill>
              </a:rPr>
              <a:t> </a:t>
            </a:r>
            <a:r>
              <a:rPr lang="ro-RO" dirty="0" smtClean="0">
                <a:solidFill>
                  <a:schemeClr val="tx1"/>
                </a:solidFill>
              </a:rPr>
              <a:t>                          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5938" y="2088756"/>
            <a:ext cx="840472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              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4037" y="2483832"/>
            <a:ext cx="846964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                               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669679" y="3246720"/>
            <a:ext cx="828659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                   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47315" y="2397708"/>
            <a:ext cx="86058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87597" y="1929834"/>
            <a:ext cx="79252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         </a:t>
            </a:r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Новый 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коагулянт-</a:t>
            </a:r>
            <a:r>
              <a:rPr lang="ru-RU" dirty="0" err="1">
                <a:solidFill>
                  <a:schemeClr val="accent6">
                    <a:lumMod val="25000"/>
                  </a:schemeClr>
                </a:solidFill>
              </a:rPr>
              <a:t>флокулянт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 МПГС </a:t>
            </a:r>
            <a:endParaRPr lang="ru-RU" dirty="0" smtClean="0">
              <a:solidFill>
                <a:schemeClr val="accent6">
                  <a:lumMod val="25000"/>
                </a:schemeClr>
              </a:solidFill>
            </a:endParaRPr>
          </a:p>
          <a:p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     (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минеральный </a:t>
            </a:r>
            <a:r>
              <a:rPr lang="ru-RU" dirty="0" err="1">
                <a:solidFill>
                  <a:schemeClr val="accent6">
                    <a:lumMod val="25000"/>
                  </a:schemeClr>
                </a:solidFill>
              </a:rPr>
              <a:t>полиреагентный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 гель-сорбент)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96031" y="2666769"/>
            <a:ext cx="837459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Вместо малоэффективных коагулянтов - сернокислых алюминия и железа предложено использовать МПГС, в состав которых входят ультрадисперсные частицы соединений железа, алюминия, кремния, кальция, титана и др., что обеспечивает более глубокую коагуляцию примесей любого химического и дисперсного состава: для каждого загрязнителя воды находится свой коагулянт</a:t>
            </a:r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. </a:t>
            </a:r>
            <a:endParaRPr lang="ru-RU" dirty="0">
              <a:solidFill>
                <a:schemeClr val="accent6">
                  <a:lumMod val="25000"/>
                </a:schemeClr>
              </a:solidFill>
            </a:endParaRPr>
          </a:p>
          <a:p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МПГС готовят из местных материалов, например, глины и растворов (кислых и щелочных), полученных при регенерации ионообменных материалов ионообменной очистки в системе водоподготовки.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4262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565014" y="1168326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endParaRPr kumimoji="0" lang="ro-RO" sz="6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1178178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fontAlgn="auto">
              <a:spcAft>
                <a:spcPts val="0"/>
              </a:spcAft>
            </a:pPr>
            <a:r>
              <a:rPr lang="ro-RO" dirty="0" smtClean="0">
                <a:latin typeface="Calibri" panose="020F0502020204030204"/>
              </a:rPr>
              <a:t>Sesiunea </a:t>
            </a:r>
            <a:r>
              <a:rPr lang="ro-RO" dirty="0">
                <a:latin typeface="Calibri" panose="020F0502020204030204"/>
              </a:rPr>
              <a:t>8: Stabilirea dozei de reactivi pentru tratarea apei potabile. </a:t>
            </a: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0520" y="2444858"/>
            <a:ext cx="8355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tx1"/>
                </a:solidFill>
              </a:rPr>
              <a:t>                              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3017" y="1964881"/>
            <a:ext cx="84338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                     </a:t>
            </a:r>
          </a:p>
          <a:p>
            <a:r>
              <a:rPr lang="ro-RO" dirty="0">
                <a:solidFill>
                  <a:schemeClr val="tx1"/>
                </a:solidFill>
              </a:rPr>
              <a:t> </a:t>
            </a:r>
            <a:r>
              <a:rPr lang="ro-RO" dirty="0" smtClean="0">
                <a:solidFill>
                  <a:schemeClr val="tx1"/>
                </a:solidFill>
              </a:rPr>
              <a:t>                          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5938" y="2088756"/>
            <a:ext cx="840472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              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4037" y="2483832"/>
            <a:ext cx="846964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                               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669679" y="3246720"/>
            <a:ext cx="828659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                   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47315" y="2397708"/>
            <a:ext cx="86058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87597" y="1929834"/>
            <a:ext cx="79252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         </a:t>
            </a:r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Новый 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коагулянт-</a:t>
            </a:r>
            <a:r>
              <a:rPr lang="ru-RU" dirty="0" err="1">
                <a:solidFill>
                  <a:schemeClr val="accent6">
                    <a:lumMod val="25000"/>
                  </a:schemeClr>
                </a:solidFill>
              </a:rPr>
              <a:t>флокулянт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 МПГС </a:t>
            </a:r>
            <a:endParaRPr lang="ru-RU" dirty="0" smtClean="0">
              <a:solidFill>
                <a:schemeClr val="accent6">
                  <a:lumMod val="25000"/>
                </a:schemeClr>
              </a:solidFill>
            </a:endParaRPr>
          </a:p>
          <a:p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     (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минеральный </a:t>
            </a:r>
            <a:r>
              <a:rPr lang="ru-RU" dirty="0" err="1">
                <a:solidFill>
                  <a:schemeClr val="accent6">
                    <a:lumMod val="25000"/>
                  </a:schemeClr>
                </a:solidFill>
              </a:rPr>
              <a:t>полиреагентный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 гель-сорбент)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1473" y="2689106"/>
            <a:ext cx="865749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6">
                    <a:lumMod val="25000"/>
                  </a:schemeClr>
                </a:solidFill>
              </a:rPr>
              <a:t>МПГС обладают </a:t>
            </a:r>
            <a:r>
              <a:rPr lang="ru-RU" sz="2000" dirty="0" err="1">
                <a:solidFill>
                  <a:schemeClr val="accent6">
                    <a:lumMod val="25000"/>
                  </a:schemeClr>
                </a:solidFill>
              </a:rPr>
              <a:t>коагуляционными</a:t>
            </a:r>
            <a:r>
              <a:rPr lang="ru-RU" sz="2000" dirty="0">
                <a:solidFill>
                  <a:schemeClr val="accent6">
                    <a:lumMod val="25000"/>
                  </a:schemeClr>
                </a:solidFill>
              </a:rPr>
              <a:t> и сорбционными свойствами, в десятки и сотни превышающими промышленные коагулянты и твердые сорбенты соответствующего состава. Они экологически безвредны, просты в изготовлении, затраты на их изготовлении заключаются в простом смешивании широкодоступных компонентов</a:t>
            </a:r>
            <a:r>
              <a:rPr lang="ru-RU" sz="2000" dirty="0" smtClean="0">
                <a:solidFill>
                  <a:schemeClr val="accent6">
                    <a:lumMod val="25000"/>
                  </a:schemeClr>
                </a:solidFill>
              </a:rPr>
              <a:t>.</a:t>
            </a:r>
            <a:endParaRPr lang="ru-RU" sz="2000" dirty="0">
              <a:solidFill>
                <a:schemeClr val="accent6">
                  <a:lumMod val="25000"/>
                </a:schemeClr>
              </a:solidFill>
            </a:endParaRPr>
          </a:p>
          <a:p>
            <a:r>
              <a:rPr lang="ru-RU" sz="2000" dirty="0">
                <a:solidFill>
                  <a:schemeClr val="accent6">
                    <a:lumMod val="25000"/>
                  </a:schemeClr>
                </a:solidFill>
              </a:rPr>
              <a:t>Использование МПГС состоит в добавлении к воде пасты геля и не требует капитальных затрат на строительство и переоборудование очистных сооружений. Это позволяет экономить до 90% затрат на водоочистку за счет стоимости реагентов и отсутствия </a:t>
            </a:r>
            <a:r>
              <a:rPr lang="ru-RU" sz="2000" dirty="0" err="1">
                <a:solidFill>
                  <a:schemeClr val="accent6">
                    <a:lumMod val="25000"/>
                  </a:schemeClr>
                </a:solidFill>
              </a:rPr>
              <a:t>реагентного</a:t>
            </a:r>
            <a:r>
              <a:rPr lang="ru-RU" sz="2000" dirty="0">
                <a:solidFill>
                  <a:schemeClr val="accent6">
                    <a:lumMod val="25000"/>
                  </a:schemeClr>
                </a:solidFill>
              </a:rPr>
              <a:t> оборудования для растворения и подготовки коагулянтов, ликвидирует штрафы за загрязнение среды. </a:t>
            </a:r>
            <a:endParaRPr lang="ro-RO" sz="2000" dirty="0">
              <a:solidFill>
                <a:schemeClr val="accent6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5011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36065" y="1365759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endParaRPr kumimoji="0" lang="ro-RO" sz="6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21412" y="1218721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5692" y="2733794"/>
            <a:ext cx="8355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   </a:t>
            </a:r>
            <a:endParaRPr lang="ro-RO" dirty="0"/>
          </a:p>
        </p:txBody>
      </p:sp>
      <p:sp>
        <p:nvSpPr>
          <p:cNvPr id="4" name="Rectangle 3"/>
          <p:cNvSpPr/>
          <p:nvPr/>
        </p:nvSpPr>
        <p:spPr>
          <a:xfrm>
            <a:off x="523017" y="1964881"/>
            <a:ext cx="84338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                     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0089" y="2807229"/>
            <a:ext cx="81470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accent1"/>
                </a:solidFill>
              </a:rPr>
              <a:t>                                    </a:t>
            </a:r>
            <a:endParaRPr lang="ro-RO" dirty="0"/>
          </a:p>
        </p:txBody>
      </p:sp>
      <p:sp>
        <p:nvSpPr>
          <p:cNvPr id="12" name="Rectangle 11"/>
          <p:cNvSpPr/>
          <p:nvPr/>
        </p:nvSpPr>
        <p:spPr>
          <a:xfrm>
            <a:off x="12081" y="1900852"/>
            <a:ext cx="936266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chemeClr val="tx1"/>
                </a:solidFill>
              </a:rPr>
              <a:t>Sesiunea</a:t>
            </a:r>
            <a:r>
              <a:rPr lang="it-IT" dirty="0">
                <a:solidFill>
                  <a:schemeClr val="tx1"/>
                </a:solidFill>
              </a:rPr>
              <a:t> 8: </a:t>
            </a:r>
            <a:r>
              <a:rPr lang="it-IT" dirty="0" err="1">
                <a:solidFill>
                  <a:schemeClr val="tx1"/>
                </a:solidFill>
              </a:rPr>
              <a:t>Stabilirea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dozei</a:t>
            </a:r>
            <a:r>
              <a:rPr lang="it-IT" dirty="0">
                <a:solidFill>
                  <a:schemeClr val="tx1"/>
                </a:solidFill>
              </a:rPr>
              <a:t> de </a:t>
            </a:r>
            <a:r>
              <a:rPr lang="it-IT" dirty="0" err="1">
                <a:solidFill>
                  <a:schemeClr val="tx1"/>
                </a:solidFill>
              </a:rPr>
              <a:t>reactivi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pentru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tratarea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apei</a:t>
            </a:r>
            <a:r>
              <a:rPr lang="it-IT" dirty="0">
                <a:solidFill>
                  <a:schemeClr val="tx1"/>
                </a:solidFill>
              </a:rPr>
              <a:t> potabile</a:t>
            </a:r>
            <a:r>
              <a:rPr lang="it-IT" dirty="0"/>
              <a:t>. </a:t>
            </a:r>
          </a:p>
        </p:txBody>
      </p:sp>
      <p:sp>
        <p:nvSpPr>
          <p:cNvPr id="5" name="Rectangle 4"/>
          <p:cNvSpPr/>
          <p:nvPr/>
        </p:nvSpPr>
        <p:spPr>
          <a:xfrm>
            <a:off x="515692" y="2733794"/>
            <a:ext cx="786197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chemeClr val="accent6">
                    <a:lumMod val="25000"/>
                  </a:schemeClr>
                </a:solidFill>
              </a:rPr>
              <a:t>Хитозан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 является природным полисахаридом, на основе которого можно получать водорастворимые материалы, которые могут связывать органические вещества и растворенные в воде тяжелые металлы. </a:t>
            </a:r>
            <a:r>
              <a:rPr lang="ru-RU" dirty="0" err="1">
                <a:solidFill>
                  <a:schemeClr val="accent6">
                    <a:lumMod val="25000"/>
                  </a:schemeClr>
                </a:solidFill>
              </a:rPr>
              <a:t>Флокулянты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 и коагулянты на основе </a:t>
            </a:r>
            <a:r>
              <a:rPr lang="ru-RU" dirty="0" err="1">
                <a:solidFill>
                  <a:schemeClr val="accent6">
                    <a:lumMod val="25000"/>
                  </a:schemeClr>
                </a:solidFill>
              </a:rPr>
              <a:t>хитозана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 абсолютно безвредны, в отличие от тех неорганических аналогов, которые используются сегодня на очистных сооружениях.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5648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36065" y="1365759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endParaRPr kumimoji="0" lang="ro-RO" sz="6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21412" y="1218721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5692" y="2733794"/>
            <a:ext cx="8355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   </a:t>
            </a:r>
            <a:endParaRPr lang="ro-RO" dirty="0"/>
          </a:p>
        </p:txBody>
      </p:sp>
      <p:sp>
        <p:nvSpPr>
          <p:cNvPr id="4" name="Rectangle 3"/>
          <p:cNvSpPr/>
          <p:nvPr/>
        </p:nvSpPr>
        <p:spPr>
          <a:xfrm>
            <a:off x="523017" y="1964881"/>
            <a:ext cx="84338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                     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0089" y="2807229"/>
            <a:ext cx="81470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accent1"/>
                </a:solidFill>
              </a:rPr>
              <a:t>                                    </a:t>
            </a:r>
            <a:endParaRPr lang="ro-RO" dirty="0"/>
          </a:p>
        </p:txBody>
      </p:sp>
      <p:sp>
        <p:nvSpPr>
          <p:cNvPr id="12" name="Rectangle 11"/>
          <p:cNvSpPr/>
          <p:nvPr/>
        </p:nvSpPr>
        <p:spPr>
          <a:xfrm>
            <a:off x="12081" y="1900852"/>
            <a:ext cx="936266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chemeClr val="tx1"/>
                </a:solidFill>
              </a:rPr>
              <a:t>Sesiunea</a:t>
            </a:r>
            <a:r>
              <a:rPr lang="it-IT" dirty="0">
                <a:solidFill>
                  <a:schemeClr val="tx1"/>
                </a:solidFill>
              </a:rPr>
              <a:t> 8: </a:t>
            </a:r>
            <a:r>
              <a:rPr lang="it-IT" dirty="0" err="1">
                <a:solidFill>
                  <a:schemeClr val="tx1"/>
                </a:solidFill>
              </a:rPr>
              <a:t>Stabilirea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dozei</a:t>
            </a:r>
            <a:r>
              <a:rPr lang="it-IT" dirty="0">
                <a:solidFill>
                  <a:schemeClr val="tx1"/>
                </a:solidFill>
              </a:rPr>
              <a:t> de </a:t>
            </a:r>
            <a:r>
              <a:rPr lang="it-IT" dirty="0" err="1">
                <a:solidFill>
                  <a:schemeClr val="tx1"/>
                </a:solidFill>
              </a:rPr>
              <a:t>reactivi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pentru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tratarea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apei</a:t>
            </a:r>
            <a:r>
              <a:rPr lang="it-IT" dirty="0">
                <a:solidFill>
                  <a:schemeClr val="tx1"/>
                </a:solidFill>
              </a:rPr>
              <a:t> potabile</a:t>
            </a:r>
            <a:r>
              <a:rPr lang="it-IT" dirty="0"/>
              <a:t>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0479" y="2301643"/>
            <a:ext cx="4456562" cy="294462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78317" y="5060364"/>
            <a:ext cx="799998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chemeClr val="accent6">
                    <a:lumMod val="10000"/>
                  </a:schemeClr>
                </a:solidFill>
              </a:rPr>
              <a:t>флокулянты</a:t>
            </a:r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 и коагулянты на основе </a:t>
            </a:r>
            <a:r>
              <a:rPr lang="ru-RU" dirty="0" err="1" smtClean="0">
                <a:solidFill>
                  <a:schemeClr val="accent6">
                    <a:lumMod val="10000"/>
                  </a:schemeClr>
                </a:solidFill>
              </a:rPr>
              <a:t>хитозана</a:t>
            </a:r>
            <a:r>
              <a:rPr lang="ru-RU" dirty="0" smtClean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(</a:t>
            </a:r>
            <a:r>
              <a:rPr lang="ru-RU" dirty="0" err="1">
                <a:solidFill>
                  <a:schemeClr val="accent6">
                    <a:lumMod val="10000"/>
                  </a:schemeClr>
                </a:solidFill>
              </a:rPr>
              <a:t>Carapace</a:t>
            </a:r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) для очистки питьевой воды и является продуктом  обработки </a:t>
            </a:r>
            <a:r>
              <a:rPr lang="ru-RU" dirty="0" err="1" smtClean="0">
                <a:solidFill>
                  <a:schemeClr val="accent6">
                    <a:lumMod val="10000"/>
                  </a:schemeClr>
                </a:solidFill>
              </a:rPr>
              <a:t>панцеря</a:t>
            </a:r>
            <a:r>
              <a:rPr lang="ru-RU" dirty="0" smtClean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раков, крабов, креветок и других морских членистоногих.</a:t>
            </a:r>
          </a:p>
        </p:txBody>
      </p:sp>
    </p:spTree>
    <p:extLst>
      <p:ext uri="{BB962C8B-B14F-4D97-AF65-F5344CB8AC3E}">
        <p14:creationId xmlns:p14="http://schemas.microsoft.com/office/powerpoint/2010/main" val="24884659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560217" y="1225782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endParaRPr kumimoji="0" lang="ro-RO" sz="6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1178178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fontAlgn="auto">
              <a:spcAft>
                <a:spcPts val="0"/>
              </a:spcAft>
            </a:pPr>
            <a:r>
              <a:rPr lang="ro-RO" dirty="0" smtClean="0">
                <a:latin typeface="Calibri" panose="020F0502020204030204"/>
              </a:rPr>
              <a:t>Sesiunea </a:t>
            </a:r>
            <a:r>
              <a:rPr lang="ro-RO" dirty="0">
                <a:latin typeface="Calibri" panose="020F0502020204030204"/>
              </a:rPr>
              <a:t>8: Stabilirea dozei de reactivi pentru tratarea apei potabile. </a:t>
            </a: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r>
              <a:rPr lang="ru-RU" sz="2000" dirty="0" smtClean="0">
                <a:solidFill>
                  <a:schemeClr val="tx1"/>
                </a:solidFill>
              </a:rPr>
              <a:t>Основные принципы коагуляции</a:t>
            </a:r>
            <a:endParaRPr lang="ro-RO" sz="2000" dirty="0" smtClean="0">
              <a:solidFill>
                <a:schemeClr val="tx1"/>
              </a:solidFill>
            </a:endParaRPr>
          </a:p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8341" y="2358017"/>
            <a:ext cx="873315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6">
                    <a:lumMod val="10000"/>
                  </a:schemeClr>
                </a:solidFill>
              </a:rPr>
              <a:t>Если твердые </a:t>
            </a:r>
            <a:r>
              <a:rPr lang="ru-RU" sz="2000" dirty="0" smtClean="0">
                <a:solidFill>
                  <a:schemeClr val="accent6">
                    <a:lumMod val="10000"/>
                  </a:schemeClr>
                </a:solidFill>
              </a:rPr>
              <a:t>суспензии, </a:t>
            </a:r>
            <a:r>
              <a:rPr lang="ru-RU" sz="2000" dirty="0">
                <a:solidFill>
                  <a:schemeClr val="accent6">
                    <a:lumMod val="10000"/>
                  </a:schemeClr>
                </a:solidFill>
              </a:rPr>
              <a:t>в неочищенной </a:t>
            </a:r>
            <a:r>
              <a:rPr lang="ru-RU" sz="2000" dirty="0" smtClean="0">
                <a:solidFill>
                  <a:schemeClr val="accent6">
                    <a:lumMod val="10000"/>
                  </a:schemeClr>
                </a:solidFill>
              </a:rPr>
              <a:t>воде, </a:t>
            </a:r>
            <a:r>
              <a:rPr lang="ru-RU" sz="2000" dirty="0">
                <a:solidFill>
                  <a:schemeClr val="accent6">
                    <a:lumMod val="10000"/>
                  </a:schemeClr>
                </a:solidFill>
              </a:rPr>
              <a:t>достаточно велики, чтобы их можно было легко удалить в </a:t>
            </a:r>
            <a:r>
              <a:rPr lang="ru-RU" sz="2000" dirty="0" smtClean="0">
                <a:solidFill>
                  <a:schemeClr val="accent6">
                    <a:lumMod val="10000"/>
                  </a:schemeClr>
                </a:solidFill>
              </a:rPr>
              <a:t>осаждением, тогда нет </a:t>
            </a:r>
            <a:r>
              <a:rPr lang="ru-RU" sz="2000" dirty="0">
                <a:solidFill>
                  <a:schemeClr val="accent6">
                    <a:lumMod val="10000"/>
                  </a:schemeClr>
                </a:solidFill>
              </a:rPr>
              <a:t>необходимости обрабатывать </a:t>
            </a:r>
            <a:r>
              <a:rPr lang="ru-RU" sz="2000" dirty="0" smtClean="0">
                <a:solidFill>
                  <a:schemeClr val="accent6">
                    <a:lumMod val="10000"/>
                  </a:schemeClr>
                </a:solidFill>
              </a:rPr>
              <a:t>воду  коагулянтами и </a:t>
            </a:r>
            <a:r>
              <a:rPr lang="ru-RU" sz="2000" dirty="0" err="1" smtClean="0">
                <a:solidFill>
                  <a:schemeClr val="accent6">
                    <a:lumMod val="10000"/>
                  </a:schemeClr>
                </a:solidFill>
              </a:rPr>
              <a:t>флокулянтами</a:t>
            </a:r>
            <a:r>
              <a:rPr lang="ru-RU" sz="2000" dirty="0" smtClean="0">
                <a:solidFill>
                  <a:schemeClr val="accent6">
                    <a:lumMod val="10000"/>
                  </a:schemeClr>
                </a:solidFill>
              </a:rPr>
              <a:t>. </a:t>
            </a:r>
            <a:r>
              <a:rPr lang="ru-RU" sz="2000" dirty="0">
                <a:solidFill>
                  <a:schemeClr val="accent6">
                    <a:lumMod val="10000"/>
                  </a:schemeClr>
                </a:solidFill>
              </a:rPr>
              <a:t>Однако большинство суспензий представляют собой очень мелкие и сильно диспергированные твердые вещества, большинство из которых являются коллоидными. Поскольку они очень малы, эти частицы практически не могут осаждаться, </a:t>
            </a:r>
            <a:r>
              <a:rPr lang="ru-RU" sz="2000" dirty="0" smtClean="0">
                <a:solidFill>
                  <a:schemeClr val="accent6">
                    <a:lumMod val="10000"/>
                  </a:schemeClr>
                </a:solidFill>
              </a:rPr>
              <a:t>всплывать </a:t>
            </a:r>
            <a:r>
              <a:rPr lang="ru-RU" sz="2000" dirty="0">
                <a:solidFill>
                  <a:schemeClr val="accent6">
                    <a:lumMod val="10000"/>
                  </a:schemeClr>
                </a:solidFill>
              </a:rPr>
              <a:t>или фильтроваться, не пройдя предварительную стадию коагуляции. По сути, коагуляция включает в себя удаление коллоидных частиц.</a:t>
            </a:r>
          </a:p>
          <a:p>
            <a:r>
              <a:rPr lang="ru-RU" sz="2000" dirty="0">
                <a:solidFill>
                  <a:schemeClr val="accent6">
                    <a:lumMod val="10000"/>
                  </a:schemeClr>
                </a:solidFill>
              </a:rPr>
              <a:t>Коагуляция является первой стадией дестабилизации, и ее действие заключается в нейтрализации / уменьшении электрических </a:t>
            </a:r>
            <a:r>
              <a:rPr lang="ru-RU" sz="2000" dirty="0" smtClean="0">
                <a:solidFill>
                  <a:schemeClr val="accent6">
                    <a:lumMod val="10000"/>
                  </a:schemeClr>
                </a:solidFill>
              </a:rPr>
              <a:t>зарядов </a:t>
            </a:r>
            <a:r>
              <a:rPr lang="ru-RU" sz="2000" dirty="0">
                <a:solidFill>
                  <a:schemeClr val="accent6">
                    <a:lumMod val="10000"/>
                  </a:schemeClr>
                </a:solidFill>
              </a:rPr>
              <a:t>и ускорении агломерации этих частиц</a:t>
            </a:r>
            <a:r>
              <a:rPr lang="ru-RU" sz="2000" dirty="0"/>
              <a:t>.</a:t>
            </a:r>
            <a:endParaRPr lang="ro-RO" sz="2000" dirty="0"/>
          </a:p>
        </p:txBody>
      </p:sp>
    </p:spTree>
    <p:extLst>
      <p:ext uri="{BB962C8B-B14F-4D97-AF65-F5344CB8AC3E}">
        <p14:creationId xmlns:p14="http://schemas.microsoft.com/office/powerpoint/2010/main" val="28431773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65883" y="1574900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</a:p>
          <a:p>
            <a:pPr lvl="0" fontAlgn="auto">
              <a:spcAft>
                <a:spcPts val="0"/>
              </a:spcAft>
              <a:defRPr/>
            </a:pPr>
            <a:endParaRPr lang="ro-RO" sz="2400" kern="0" dirty="0">
              <a:solidFill>
                <a:srgbClr val="002060"/>
              </a:solidFill>
              <a:latin typeface="Arial"/>
            </a:endParaRPr>
          </a:p>
          <a:p>
            <a:pPr lvl="0" fontAlgn="auto">
              <a:spcAft>
                <a:spcPts val="0"/>
              </a:spcAft>
              <a:defRPr/>
            </a:pPr>
            <a:r>
              <a:rPr kumimoji="0" lang="ru-RU" sz="24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ДЕЗИНФЕКЦТЯ ВОДЫ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endParaRPr kumimoji="0" lang="ro-RO" sz="6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21412" y="1218721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5692" y="2733794"/>
            <a:ext cx="8355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   </a:t>
            </a:r>
            <a:endParaRPr lang="ro-RO" dirty="0"/>
          </a:p>
        </p:txBody>
      </p:sp>
      <p:sp>
        <p:nvSpPr>
          <p:cNvPr id="4" name="Rectangle 3"/>
          <p:cNvSpPr/>
          <p:nvPr/>
        </p:nvSpPr>
        <p:spPr>
          <a:xfrm>
            <a:off x="523017" y="1964881"/>
            <a:ext cx="84338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                     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0089" y="2807229"/>
            <a:ext cx="81470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accent1"/>
                </a:solidFill>
              </a:rPr>
              <a:t>                                    </a:t>
            </a:r>
            <a:endParaRPr lang="ro-RO" dirty="0"/>
          </a:p>
        </p:txBody>
      </p:sp>
      <p:sp>
        <p:nvSpPr>
          <p:cNvPr id="7" name="Rectangle 6"/>
          <p:cNvSpPr/>
          <p:nvPr/>
        </p:nvSpPr>
        <p:spPr>
          <a:xfrm>
            <a:off x="789895" y="2509023"/>
            <a:ext cx="8034574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sz="2000" dirty="0">
                <a:solidFill>
                  <a:schemeClr val="accent6">
                    <a:lumMod val="25000"/>
                  </a:schemeClr>
                </a:solidFill>
              </a:rPr>
              <a:t>Поскольку фильтрация воды не обеспечивает </a:t>
            </a:r>
            <a:r>
              <a:rPr lang="ru-RU" sz="2000" dirty="0" smtClean="0">
                <a:solidFill>
                  <a:schemeClr val="accent6">
                    <a:lumMod val="25000"/>
                  </a:schemeClr>
                </a:solidFill>
              </a:rPr>
              <a:t>полное удаление  содержащихся в осветленной воде </a:t>
            </a:r>
            <a:r>
              <a:rPr lang="ru-RU" sz="2000" dirty="0">
                <a:solidFill>
                  <a:schemeClr val="accent6">
                    <a:lumMod val="25000"/>
                  </a:schemeClr>
                </a:solidFill>
              </a:rPr>
              <a:t>микроорганизмов, </a:t>
            </a:r>
            <a:r>
              <a:rPr lang="ru-RU" sz="2000" dirty="0" smtClean="0">
                <a:solidFill>
                  <a:schemeClr val="accent6">
                    <a:lumMod val="25000"/>
                  </a:schemeClr>
                </a:solidFill>
              </a:rPr>
              <a:t>необходимо применить меры для обеспечения безопасности </a:t>
            </a:r>
            <a:r>
              <a:rPr lang="ru-RU" sz="2000" dirty="0">
                <a:solidFill>
                  <a:schemeClr val="accent6">
                    <a:lumMod val="25000"/>
                  </a:schemeClr>
                </a:solidFill>
              </a:rPr>
              <a:t>воды </a:t>
            </a:r>
            <a:r>
              <a:rPr lang="ru-RU" sz="2000" dirty="0" smtClean="0">
                <a:solidFill>
                  <a:schemeClr val="accent6">
                    <a:lumMod val="25000"/>
                  </a:schemeClr>
                </a:solidFill>
              </a:rPr>
              <a:t>употребляемой для </a:t>
            </a:r>
            <a:r>
              <a:rPr lang="ru-RU" sz="2000" dirty="0">
                <a:solidFill>
                  <a:schemeClr val="accent6">
                    <a:lumMod val="25000"/>
                  </a:schemeClr>
                </a:solidFill>
              </a:rPr>
              <a:t>питьевых целей, </a:t>
            </a:r>
            <a:r>
              <a:rPr lang="ru-RU" sz="2000" dirty="0" smtClean="0">
                <a:solidFill>
                  <a:schemeClr val="accent6">
                    <a:lumMod val="25000"/>
                  </a:schemeClr>
                </a:solidFill>
              </a:rPr>
              <a:t>которая требует </a:t>
            </a:r>
            <a:r>
              <a:rPr lang="ru-RU" sz="2000" dirty="0">
                <a:solidFill>
                  <a:schemeClr val="accent6">
                    <a:lumMod val="25000"/>
                  </a:schemeClr>
                </a:solidFill>
              </a:rPr>
              <a:t>отсутствия всех патогенных </a:t>
            </a:r>
            <a:r>
              <a:rPr lang="ru-RU" sz="2000" dirty="0" smtClean="0">
                <a:solidFill>
                  <a:schemeClr val="accent6">
                    <a:lumMod val="25000"/>
                  </a:schemeClr>
                </a:solidFill>
              </a:rPr>
              <a:t>микроорганизмов</a:t>
            </a:r>
            <a:r>
              <a:rPr lang="ru-RU" sz="2000" dirty="0">
                <a:solidFill>
                  <a:schemeClr val="accent6">
                    <a:lumMod val="25000"/>
                  </a:schemeClr>
                </a:solidFill>
              </a:rPr>
              <a:t>. </a:t>
            </a:r>
            <a:endParaRPr lang="ru-RU" sz="2000" dirty="0" smtClean="0">
              <a:solidFill>
                <a:schemeClr val="accent6">
                  <a:lumMod val="25000"/>
                </a:schemeClr>
              </a:solidFill>
            </a:endParaRPr>
          </a:p>
          <a:p>
            <a:r>
              <a:rPr lang="ru-RU" sz="2000" dirty="0" smtClean="0">
                <a:solidFill>
                  <a:srgbClr val="FF0000"/>
                </a:solidFill>
              </a:rPr>
              <a:t>                    Дезинфекция </a:t>
            </a:r>
            <a:r>
              <a:rPr lang="ru-RU" sz="2000" dirty="0">
                <a:solidFill>
                  <a:srgbClr val="FF0000"/>
                </a:solidFill>
              </a:rPr>
              <a:t>питьевой воды </a:t>
            </a:r>
            <a:endParaRPr lang="ru-RU" sz="2000" dirty="0" smtClean="0">
              <a:solidFill>
                <a:srgbClr val="FF0000"/>
              </a:solidFill>
            </a:endParaRPr>
          </a:p>
          <a:p>
            <a:r>
              <a:rPr lang="ru-RU" sz="2000" dirty="0" smtClean="0">
                <a:solidFill>
                  <a:schemeClr val="accent6">
                    <a:lumMod val="25000"/>
                  </a:schemeClr>
                </a:solidFill>
              </a:rPr>
              <a:t>позволяет </a:t>
            </a:r>
            <a:r>
              <a:rPr lang="ru-RU" sz="2000" dirty="0">
                <a:solidFill>
                  <a:schemeClr val="accent6">
                    <a:lumMod val="25000"/>
                  </a:schemeClr>
                </a:solidFill>
              </a:rPr>
              <a:t>удалить из жидкости бактерии, грибки, возбудителей вирусов. Она выручит, когда вода имеет неприятный запах, посторонний привкус, цвет.</a:t>
            </a:r>
            <a:endParaRPr lang="ro-RO" sz="2000" dirty="0">
              <a:solidFill>
                <a:schemeClr val="accent6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7196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65883" y="1574900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</a:p>
          <a:p>
            <a:pPr lvl="0" fontAlgn="auto">
              <a:spcAft>
                <a:spcPts val="0"/>
              </a:spcAft>
              <a:defRPr/>
            </a:pPr>
            <a:endParaRPr lang="ro-RO" sz="2400" kern="0" dirty="0">
              <a:solidFill>
                <a:srgbClr val="002060"/>
              </a:solidFill>
              <a:latin typeface="Arial"/>
            </a:endParaRPr>
          </a:p>
          <a:p>
            <a:pPr lvl="0" fontAlgn="auto">
              <a:spcAft>
                <a:spcPts val="0"/>
              </a:spcAft>
              <a:defRPr/>
            </a:pPr>
            <a:r>
              <a:rPr kumimoji="0" lang="ru-RU" sz="24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ДЕЗИНФЕКЦТЯ ВОДЫ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u-RU" sz="2400" b="0" kern="0" dirty="0" smtClean="0">
                <a:solidFill>
                  <a:srgbClr val="FF0000"/>
                </a:solidFill>
              </a:rPr>
              <a:t>способы дезинфекции </a:t>
            </a:r>
            <a:r>
              <a:rPr lang="ru-RU" sz="2400" b="0" kern="0" dirty="0">
                <a:solidFill>
                  <a:srgbClr val="FF0000"/>
                </a:solidFill>
              </a:rPr>
              <a:t>питьевой воды</a:t>
            </a:r>
            <a:endParaRPr kumimoji="0" lang="ro-RO" sz="6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21412" y="1218721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5692" y="2733794"/>
            <a:ext cx="8355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   </a:t>
            </a:r>
            <a:endParaRPr lang="ro-RO" dirty="0"/>
          </a:p>
        </p:txBody>
      </p:sp>
      <p:sp>
        <p:nvSpPr>
          <p:cNvPr id="4" name="Rectangle 3"/>
          <p:cNvSpPr/>
          <p:nvPr/>
        </p:nvSpPr>
        <p:spPr>
          <a:xfrm>
            <a:off x="523017" y="1964881"/>
            <a:ext cx="84338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                     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0089" y="2807229"/>
            <a:ext cx="81470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accent1"/>
                </a:solidFill>
              </a:rPr>
              <a:t>                                    </a:t>
            </a:r>
            <a:endParaRPr lang="ro-RO" dirty="0"/>
          </a:p>
        </p:txBody>
      </p:sp>
      <p:sp>
        <p:nvSpPr>
          <p:cNvPr id="5" name="Rectangle 4"/>
          <p:cNvSpPr/>
          <p:nvPr/>
        </p:nvSpPr>
        <p:spPr>
          <a:xfrm>
            <a:off x="2568147" y="5004494"/>
            <a:ext cx="335188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ru-RU" b="0" dirty="0" smtClean="0">
                <a:solidFill>
                  <a:srgbClr val="000000"/>
                </a:solidFill>
                <a:latin typeface="PT Sans"/>
              </a:rPr>
              <a:t> </a:t>
            </a:r>
            <a:r>
              <a:rPr lang="ru-RU" dirty="0" smtClean="0">
                <a:solidFill>
                  <a:schemeClr val="accent6">
                    <a:lumMod val="10000"/>
                  </a:schemeClr>
                </a:solidFill>
                <a:latin typeface="PT Sans"/>
              </a:rPr>
              <a:t>химические</a:t>
            </a:r>
            <a:r>
              <a:rPr lang="ru-RU" dirty="0">
                <a:solidFill>
                  <a:schemeClr val="accent6">
                    <a:lumMod val="10000"/>
                  </a:schemeClr>
                </a:solidFill>
                <a:latin typeface="PT Sans"/>
              </a:rPr>
              <a:t>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6">
                    <a:lumMod val="10000"/>
                  </a:schemeClr>
                </a:solidFill>
                <a:latin typeface="PT Sans"/>
              </a:rPr>
              <a:t> физические</a:t>
            </a:r>
            <a:r>
              <a:rPr lang="ru-RU" dirty="0">
                <a:solidFill>
                  <a:schemeClr val="accent6">
                    <a:lumMod val="10000"/>
                  </a:schemeClr>
                </a:solidFill>
                <a:latin typeface="PT Sans"/>
              </a:rPr>
              <a:t>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6">
                    <a:lumMod val="10000"/>
                  </a:schemeClr>
                </a:solidFill>
                <a:latin typeface="PT Sans"/>
              </a:rPr>
              <a:t> комбинированные</a:t>
            </a:r>
            <a:r>
              <a:rPr lang="ru-RU" dirty="0">
                <a:solidFill>
                  <a:schemeClr val="accent6">
                    <a:lumMod val="10000"/>
                  </a:schemeClr>
                </a:solidFill>
                <a:latin typeface="PT Sans"/>
              </a:rPr>
              <a:t>.</a:t>
            </a:r>
            <a:endParaRPr lang="ru-RU" i="0" dirty="0">
              <a:solidFill>
                <a:schemeClr val="accent6">
                  <a:lumMod val="10000"/>
                </a:schemeClr>
              </a:solidFill>
              <a:effectLst/>
              <a:latin typeface="PT San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40589" y="3365560"/>
            <a:ext cx="799998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После обработки вода должна быть прозрачной, без привкуса, запаха, полностью безвредна</a:t>
            </a:r>
            <a:r>
              <a:rPr lang="ru-RU" dirty="0" smtClean="0">
                <a:solidFill>
                  <a:schemeClr val="accent6">
                    <a:lumMod val="10000"/>
                  </a:schemeClr>
                </a:solidFill>
              </a:rPr>
              <a:t>.</a:t>
            </a:r>
          </a:p>
          <a:p>
            <a:r>
              <a:rPr lang="ru-RU" dirty="0" smtClean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Для противостояния вредным микроорганизмам используют методики двух групп либо обе вместе:</a:t>
            </a:r>
            <a:endParaRPr lang="ro-RO" dirty="0">
              <a:solidFill>
                <a:schemeClr val="accent6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5611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75822" y="1346141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</a:p>
          <a:p>
            <a:pPr lvl="0" fontAlgn="auto">
              <a:spcAft>
                <a:spcPts val="0"/>
              </a:spcAft>
              <a:defRPr/>
            </a:pPr>
            <a:endParaRPr lang="ro-RO" sz="2400" kern="0" dirty="0">
              <a:solidFill>
                <a:srgbClr val="002060"/>
              </a:solidFill>
              <a:latin typeface="Arial"/>
            </a:endParaRPr>
          </a:p>
          <a:p>
            <a:pPr lvl="0" fontAlgn="auto">
              <a:spcAft>
                <a:spcPts val="0"/>
              </a:spcAft>
              <a:defRPr/>
            </a:pPr>
            <a:r>
              <a:rPr kumimoji="0" lang="ru-RU" sz="24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ДЕЗИНФЕКЦТЯ ВОДЫ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u-RU" sz="2400" b="0" kern="0" dirty="0" smtClean="0">
                <a:solidFill>
                  <a:srgbClr val="FF0000"/>
                </a:solidFill>
              </a:rPr>
              <a:t>способы дезинфекции </a:t>
            </a:r>
            <a:r>
              <a:rPr lang="ru-RU" sz="2400" b="0" kern="0" dirty="0">
                <a:solidFill>
                  <a:srgbClr val="FF0000"/>
                </a:solidFill>
              </a:rPr>
              <a:t>питьевой воды</a:t>
            </a:r>
            <a:endParaRPr kumimoji="0" lang="ro-RO" sz="6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21412" y="1218721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5692" y="2733794"/>
            <a:ext cx="8355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   </a:t>
            </a:r>
            <a:endParaRPr lang="ro-RO" dirty="0"/>
          </a:p>
        </p:txBody>
      </p:sp>
      <p:sp>
        <p:nvSpPr>
          <p:cNvPr id="4" name="Rectangle 3"/>
          <p:cNvSpPr/>
          <p:nvPr/>
        </p:nvSpPr>
        <p:spPr>
          <a:xfrm>
            <a:off x="523017" y="1964881"/>
            <a:ext cx="84338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                     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0089" y="2807229"/>
            <a:ext cx="81470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accent1"/>
                </a:solidFill>
              </a:rPr>
              <a:t>                                    </a:t>
            </a:r>
            <a:endParaRPr lang="ro-RO" dirty="0"/>
          </a:p>
        </p:txBody>
      </p:sp>
      <p:sp>
        <p:nvSpPr>
          <p:cNvPr id="7" name="Rectangle 6"/>
          <p:cNvSpPr/>
          <p:nvPr/>
        </p:nvSpPr>
        <p:spPr>
          <a:xfrm>
            <a:off x="584394" y="2992769"/>
            <a:ext cx="828673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Прежде чем остановить свой выбор на конкретных методах дезинфекции питьевой воды, требуется сделать анализ жидкости: химический </a:t>
            </a:r>
            <a:r>
              <a:rPr lang="ru-RU" dirty="0" smtClean="0">
                <a:solidFill>
                  <a:schemeClr val="accent6">
                    <a:lumMod val="10000"/>
                  </a:schemeClr>
                </a:solidFill>
              </a:rPr>
              <a:t>и </a:t>
            </a:r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бактериологический.</a:t>
            </a:r>
            <a:endParaRPr lang="ro-RO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0088" y="4100765"/>
            <a:ext cx="785768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6">
                    <a:lumMod val="10000"/>
                  </a:schemeClr>
                </a:solidFill>
                <a:latin typeface="PT Sans"/>
              </a:rPr>
              <a:t>Химический анализ дает </a:t>
            </a:r>
            <a:r>
              <a:rPr lang="ru-RU" dirty="0">
                <a:solidFill>
                  <a:schemeClr val="accent6">
                    <a:lumMod val="10000"/>
                  </a:schemeClr>
                </a:solidFill>
                <a:latin typeface="PT Sans"/>
              </a:rPr>
              <a:t>возможность выявить наличие таких химических элементов, как нитраты, сульфаты, хлориды, фториды и пр.</a:t>
            </a:r>
            <a:endParaRPr lang="ro-RO" dirty="0">
              <a:solidFill>
                <a:schemeClr val="accent6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7437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75822" y="1346141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</a:p>
          <a:p>
            <a:pPr lvl="0" fontAlgn="auto">
              <a:spcAft>
                <a:spcPts val="0"/>
              </a:spcAft>
              <a:defRPr/>
            </a:pPr>
            <a:endParaRPr lang="ro-RO" sz="2400" kern="0" dirty="0">
              <a:solidFill>
                <a:srgbClr val="002060"/>
              </a:solidFill>
              <a:latin typeface="Arial"/>
            </a:endParaRPr>
          </a:p>
          <a:p>
            <a:pPr lvl="0" fontAlgn="auto">
              <a:spcAft>
                <a:spcPts val="0"/>
              </a:spcAft>
              <a:defRPr/>
            </a:pPr>
            <a:r>
              <a:rPr kumimoji="0" lang="ru-RU" sz="24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ДЕЗИНФЕКЦТЯ ВОДЫ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u-RU" sz="2400" b="0" kern="0" dirty="0" smtClean="0">
                <a:solidFill>
                  <a:srgbClr val="FF0000"/>
                </a:solidFill>
              </a:rPr>
              <a:t>способы дезинфекции </a:t>
            </a:r>
            <a:r>
              <a:rPr lang="ru-RU" sz="2400" b="0" kern="0" dirty="0">
                <a:solidFill>
                  <a:srgbClr val="FF0000"/>
                </a:solidFill>
              </a:rPr>
              <a:t>питьевой воды</a:t>
            </a:r>
            <a:endParaRPr kumimoji="0" lang="ro-RO" sz="6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21412" y="1218721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5692" y="2733794"/>
            <a:ext cx="8355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   </a:t>
            </a:r>
            <a:endParaRPr lang="ro-RO" dirty="0"/>
          </a:p>
        </p:txBody>
      </p:sp>
      <p:sp>
        <p:nvSpPr>
          <p:cNvPr id="4" name="Rectangle 3"/>
          <p:cNvSpPr/>
          <p:nvPr/>
        </p:nvSpPr>
        <p:spPr>
          <a:xfrm>
            <a:off x="523017" y="1964881"/>
            <a:ext cx="84338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                     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0089" y="2807229"/>
            <a:ext cx="81470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accent1"/>
                </a:solidFill>
              </a:rPr>
              <a:t>                                    </a:t>
            </a:r>
            <a:endParaRPr lang="ro-RO" dirty="0"/>
          </a:p>
        </p:txBody>
      </p:sp>
      <p:sp>
        <p:nvSpPr>
          <p:cNvPr id="5" name="Rectangle 4"/>
          <p:cNvSpPr/>
          <p:nvPr/>
        </p:nvSpPr>
        <p:spPr>
          <a:xfrm>
            <a:off x="666394" y="3044490"/>
            <a:ext cx="8147055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Данные, которые изучаются при помощи этого метода, условно делятся на четыре группы: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Органолептические</a:t>
            </a:r>
            <a:r>
              <a:rPr lang="ru-RU" dirty="0">
                <a:solidFill>
                  <a:srgbClr val="FF0000"/>
                </a:solidFill>
              </a:rPr>
              <a:t>: 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благодаря химическому анализу определяют запах, вкус и цвет воды.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Интегральные</a:t>
            </a:r>
            <a:r>
              <a:rPr lang="ru-RU" dirty="0">
                <a:solidFill>
                  <a:srgbClr val="FF0000"/>
                </a:solidFill>
              </a:rPr>
              <a:t>:</a:t>
            </a:r>
            <a:r>
              <a:rPr lang="ru-RU" dirty="0"/>
              <a:t> 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дают оценку плотности, кислотности, жесткости</a:t>
            </a:r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.</a:t>
            </a:r>
            <a:endParaRPr lang="ru-RU" dirty="0">
              <a:solidFill>
                <a:schemeClr val="accent6">
                  <a:lumMod val="25000"/>
                </a:schemeClr>
              </a:solidFill>
            </a:endParaRPr>
          </a:p>
          <a:p>
            <a:r>
              <a:rPr lang="ru-RU" dirty="0">
                <a:solidFill>
                  <a:srgbClr val="FF0000"/>
                </a:solidFill>
              </a:rPr>
              <a:t>Неорганические:</a:t>
            </a:r>
            <a:r>
              <a:rPr lang="ru-RU" dirty="0"/>
              <a:t> 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выявляют металлы, содержащиеся в жидкости</a:t>
            </a:r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.</a:t>
            </a:r>
            <a:endParaRPr lang="ru-RU" dirty="0">
              <a:solidFill>
                <a:schemeClr val="accent6">
                  <a:lumMod val="25000"/>
                </a:schemeClr>
              </a:solidFill>
            </a:endParaRPr>
          </a:p>
          <a:p>
            <a:r>
              <a:rPr lang="ru-RU" dirty="0">
                <a:solidFill>
                  <a:srgbClr val="FF0000"/>
                </a:solidFill>
              </a:rPr>
              <a:t>Органические</a:t>
            </a:r>
            <a:r>
              <a:rPr lang="ru-RU" dirty="0"/>
              <a:t> 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– вещества, изменяющиеся под воздействием окислителей.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2821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75822" y="1346141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</a:p>
          <a:p>
            <a:pPr lvl="0" fontAlgn="auto">
              <a:spcAft>
                <a:spcPts val="0"/>
              </a:spcAft>
              <a:defRPr/>
            </a:pPr>
            <a:endParaRPr lang="ro-RO" sz="2400" kern="0" dirty="0">
              <a:solidFill>
                <a:srgbClr val="002060"/>
              </a:solidFill>
              <a:latin typeface="Arial"/>
            </a:endParaRPr>
          </a:p>
          <a:p>
            <a:pPr lvl="0" fontAlgn="auto">
              <a:spcAft>
                <a:spcPts val="0"/>
              </a:spcAft>
              <a:defRPr/>
            </a:pPr>
            <a:r>
              <a:rPr kumimoji="0" lang="ru-RU" sz="24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ДЕЗИНФЕКЦТЯ ВОДЫ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u-RU" sz="2400" b="0" kern="0" dirty="0" smtClean="0">
                <a:solidFill>
                  <a:srgbClr val="FF0000"/>
                </a:solidFill>
              </a:rPr>
              <a:t>способы дезинфекции </a:t>
            </a:r>
            <a:r>
              <a:rPr lang="ru-RU" sz="2400" b="0" kern="0" dirty="0">
                <a:solidFill>
                  <a:srgbClr val="FF0000"/>
                </a:solidFill>
              </a:rPr>
              <a:t>питьевой воды</a:t>
            </a:r>
            <a:endParaRPr kumimoji="0" lang="ro-RO" sz="6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21412" y="1218721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5692" y="2733794"/>
            <a:ext cx="8355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   </a:t>
            </a:r>
            <a:endParaRPr lang="ro-RO" dirty="0"/>
          </a:p>
        </p:txBody>
      </p:sp>
      <p:sp>
        <p:nvSpPr>
          <p:cNvPr id="4" name="Rectangle 3"/>
          <p:cNvSpPr/>
          <p:nvPr/>
        </p:nvSpPr>
        <p:spPr>
          <a:xfrm>
            <a:off x="523017" y="1964881"/>
            <a:ext cx="84338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                     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0089" y="2807229"/>
            <a:ext cx="81470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accent1"/>
                </a:solidFill>
              </a:rPr>
              <a:t>                                    </a:t>
            </a:r>
            <a:endParaRPr lang="ro-RO" dirty="0"/>
          </a:p>
        </p:txBody>
      </p:sp>
      <p:sp>
        <p:nvSpPr>
          <p:cNvPr id="7" name="Rectangle 6"/>
          <p:cNvSpPr/>
          <p:nvPr/>
        </p:nvSpPr>
        <p:spPr>
          <a:xfrm>
            <a:off x="1732559" y="3228701"/>
            <a:ext cx="693751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</a:rPr>
              <a:t>Бактериологический анализ </a:t>
            </a:r>
            <a:r>
              <a:rPr lang="ru-RU" sz="2800" dirty="0">
                <a:solidFill>
                  <a:schemeClr val="accent6">
                    <a:lumMod val="25000"/>
                  </a:schemeClr>
                </a:solidFill>
              </a:rPr>
              <a:t>позволяет обнаружить разные микроорганизмы – бактерии, вирусы, грибки, помогает определить источник заражения, выбрать методику его устранения.</a:t>
            </a:r>
            <a:endParaRPr lang="ro-RO" sz="2800" dirty="0">
              <a:solidFill>
                <a:schemeClr val="accent6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2033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75822" y="1346141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</a:p>
          <a:p>
            <a:pPr lvl="0" fontAlgn="auto">
              <a:spcAft>
                <a:spcPts val="0"/>
              </a:spcAft>
              <a:defRPr/>
            </a:pPr>
            <a:endParaRPr lang="ro-RO" sz="2400" kern="0" dirty="0">
              <a:solidFill>
                <a:srgbClr val="002060"/>
              </a:solidFill>
              <a:latin typeface="Arial"/>
            </a:endParaRPr>
          </a:p>
          <a:p>
            <a:pPr lvl="0" fontAlgn="auto">
              <a:spcAft>
                <a:spcPts val="0"/>
              </a:spcAft>
              <a:defRPr/>
            </a:pPr>
            <a:r>
              <a:rPr kumimoji="0" lang="ru-RU" sz="24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ДЕЗИНФЕКЦТЯ ВОДЫ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u-RU" sz="2400" b="0" kern="0" dirty="0" smtClean="0">
                <a:solidFill>
                  <a:srgbClr val="FF0000"/>
                </a:solidFill>
              </a:rPr>
              <a:t>способы дезинфекции </a:t>
            </a:r>
            <a:r>
              <a:rPr lang="ru-RU" sz="2400" b="0" kern="0" dirty="0">
                <a:solidFill>
                  <a:srgbClr val="FF0000"/>
                </a:solidFill>
              </a:rPr>
              <a:t>питьевой воды</a:t>
            </a:r>
            <a:endParaRPr kumimoji="0" lang="ro-RO" sz="6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21412" y="1218721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5692" y="2733794"/>
            <a:ext cx="8355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   </a:t>
            </a:r>
            <a:endParaRPr lang="ro-RO" dirty="0"/>
          </a:p>
        </p:txBody>
      </p:sp>
      <p:sp>
        <p:nvSpPr>
          <p:cNvPr id="4" name="Rectangle 3"/>
          <p:cNvSpPr/>
          <p:nvPr/>
        </p:nvSpPr>
        <p:spPr>
          <a:xfrm>
            <a:off x="523017" y="1964881"/>
            <a:ext cx="84338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                     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0089" y="2807229"/>
            <a:ext cx="81470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accent1"/>
                </a:solidFill>
              </a:rPr>
              <a:t>                                    </a:t>
            </a:r>
            <a:endParaRPr lang="ro-RO" dirty="0"/>
          </a:p>
        </p:txBody>
      </p:sp>
      <p:sp>
        <p:nvSpPr>
          <p:cNvPr id="5" name="Rectangle 4"/>
          <p:cNvSpPr/>
          <p:nvPr/>
        </p:nvSpPr>
        <p:spPr>
          <a:xfrm>
            <a:off x="838171" y="3311551"/>
            <a:ext cx="771048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Дезинфекция питьевой воды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ru-RU" dirty="0">
                <a:solidFill>
                  <a:srgbClr val="FF0000"/>
                </a:solidFill>
              </a:rPr>
              <a:t>химическими методами</a:t>
            </a:r>
          </a:p>
          <a:p>
            <a:r>
              <a:rPr lang="ru-RU" dirty="0" smtClean="0">
                <a:solidFill>
                  <a:schemeClr val="accent6">
                    <a:lumMod val="25000"/>
                  </a:schemeClr>
                </a:solidFill>
              </a:rPr>
              <a:t>     Использование 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химических способов требует внесения в воду реагентов-окислителей, устраняющих опасные бактерии. Среди них популярна дезинфекция питьевой воды хлором, озоном, гипохлоритом натрия, диоксидом хлора.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5165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75822" y="1346141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</a:p>
          <a:p>
            <a:pPr lvl="0" fontAlgn="auto">
              <a:spcAft>
                <a:spcPts val="0"/>
              </a:spcAft>
              <a:defRPr/>
            </a:pPr>
            <a:endParaRPr lang="ro-RO" sz="2400" kern="0" dirty="0">
              <a:solidFill>
                <a:srgbClr val="002060"/>
              </a:solidFill>
              <a:latin typeface="Arial"/>
            </a:endParaRPr>
          </a:p>
          <a:p>
            <a:pPr lvl="0" fontAlgn="auto">
              <a:spcAft>
                <a:spcPts val="0"/>
              </a:spcAft>
              <a:defRPr/>
            </a:pPr>
            <a:r>
              <a:rPr kumimoji="0" lang="ru-RU" sz="24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ДЕЗИНФЕКЦТЯ ВОДЫ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u-RU" sz="2400" b="0" kern="0" dirty="0" smtClean="0">
                <a:solidFill>
                  <a:srgbClr val="FF0000"/>
                </a:solidFill>
              </a:rPr>
              <a:t>способы дезинфекции </a:t>
            </a:r>
            <a:r>
              <a:rPr lang="ru-RU" sz="2400" b="0" kern="0" dirty="0">
                <a:solidFill>
                  <a:srgbClr val="FF0000"/>
                </a:solidFill>
              </a:rPr>
              <a:t>питьевой воды</a:t>
            </a:r>
            <a:endParaRPr kumimoji="0" lang="ro-RO" sz="6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21412" y="1218721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5692" y="2733794"/>
            <a:ext cx="8355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   </a:t>
            </a:r>
            <a:endParaRPr lang="ro-RO" dirty="0"/>
          </a:p>
        </p:txBody>
      </p:sp>
      <p:sp>
        <p:nvSpPr>
          <p:cNvPr id="4" name="Rectangle 3"/>
          <p:cNvSpPr/>
          <p:nvPr/>
        </p:nvSpPr>
        <p:spPr>
          <a:xfrm>
            <a:off x="523017" y="1964881"/>
            <a:ext cx="84338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                     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0089" y="2807229"/>
            <a:ext cx="81470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accent1"/>
                </a:solidFill>
              </a:rPr>
              <a:t>                                    </a:t>
            </a:r>
            <a:endParaRPr lang="ro-RO" dirty="0"/>
          </a:p>
        </p:txBody>
      </p:sp>
      <p:sp>
        <p:nvSpPr>
          <p:cNvPr id="7" name="Rectangle 6"/>
          <p:cNvSpPr/>
          <p:nvPr/>
        </p:nvSpPr>
        <p:spPr>
          <a:xfrm>
            <a:off x="502935" y="3022672"/>
            <a:ext cx="838095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                         Метод </a:t>
            </a:r>
            <a:r>
              <a:rPr lang="ru-RU" dirty="0">
                <a:solidFill>
                  <a:srgbClr val="FF0000"/>
                </a:solidFill>
              </a:rPr>
              <a:t>хлорирования</a:t>
            </a:r>
          </a:p>
          <a:p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Обработка воды хлором традиционна. Содержащие этот элемент продукты часто выбираются при дезинфекции питьевой </a:t>
            </a:r>
            <a:r>
              <a:rPr lang="ru-RU" dirty="0" smtClean="0">
                <a:solidFill>
                  <a:schemeClr val="accent6">
                    <a:lumMod val="10000"/>
                  </a:schemeClr>
                </a:solidFill>
              </a:rPr>
              <a:t>воды.</a:t>
            </a:r>
            <a:endParaRPr lang="ru-RU" dirty="0">
              <a:solidFill>
                <a:schemeClr val="accent6">
                  <a:lumMod val="10000"/>
                </a:schemeClr>
              </a:solidFill>
            </a:endParaRPr>
          </a:p>
          <a:p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Такую популярность эта методика получила из-за легкого использования, невысокой цены и эффективности. Большая часть патогенных элементов, провоцирующих заболевания, неустойчива к дезинфекции питьевой воды хлором, оказывающей бактерицидное действие.</a:t>
            </a:r>
          </a:p>
          <a:p>
            <a:r>
              <a:rPr lang="ru-RU" dirty="0" smtClean="0"/>
              <a:t>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7952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75822" y="1245725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</a:p>
          <a:p>
            <a:pPr lvl="0" fontAlgn="auto">
              <a:spcAft>
                <a:spcPts val="0"/>
              </a:spcAft>
              <a:defRPr/>
            </a:pPr>
            <a:endParaRPr lang="ro-RO" sz="2400" kern="0" dirty="0">
              <a:solidFill>
                <a:srgbClr val="002060"/>
              </a:solidFill>
              <a:latin typeface="Arial"/>
            </a:endParaRPr>
          </a:p>
          <a:p>
            <a:pPr lvl="0" fontAlgn="auto">
              <a:spcAft>
                <a:spcPts val="0"/>
              </a:spcAft>
              <a:defRPr/>
            </a:pPr>
            <a:r>
              <a:rPr kumimoji="0" lang="ru-RU" sz="24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ДЕЗИНФЕКЦТЯ ВОДЫ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u-RU" sz="2400" b="0" kern="0" dirty="0" smtClean="0">
                <a:solidFill>
                  <a:srgbClr val="FF0000"/>
                </a:solidFill>
              </a:rPr>
              <a:t>способы дезинфекции </a:t>
            </a:r>
            <a:r>
              <a:rPr lang="ru-RU" sz="2400" b="0" kern="0" dirty="0">
                <a:solidFill>
                  <a:srgbClr val="FF0000"/>
                </a:solidFill>
              </a:rPr>
              <a:t>питьевой воды</a:t>
            </a:r>
            <a:endParaRPr kumimoji="0" lang="ro-RO" sz="6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21412" y="1218721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5692" y="2733794"/>
            <a:ext cx="8355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   </a:t>
            </a:r>
            <a:endParaRPr lang="ro-RO" dirty="0"/>
          </a:p>
        </p:txBody>
      </p:sp>
      <p:sp>
        <p:nvSpPr>
          <p:cNvPr id="4" name="Rectangle 3"/>
          <p:cNvSpPr/>
          <p:nvPr/>
        </p:nvSpPr>
        <p:spPr>
          <a:xfrm>
            <a:off x="523017" y="1964881"/>
            <a:ext cx="84338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                     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0089" y="2807229"/>
            <a:ext cx="81470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accent1"/>
                </a:solidFill>
              </a:rPr>
              <a:t>                                    </a:t>
            </a:r>
            <a:endParaRPr lang="ro-RO" dirty="0"/>
          </a:p>
        </p:txBody>
      </p:sp>
      <p:sp>
        <p:nvSpPr>
          <p:cNvPr id="7" name="Rectangle 6"/>
          <p:cNvSpPr/>
          <p:nvPr/>
        </p:nvSpPr>
        <p:spPr>
          <a:xfrm>
            <a:off x="502935" y="3022672"/>
            <a:ext cx="838095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                         </a:t>
            </a:r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5" name="Rectangle 4"/>
          <p:cNvSpPr/>
          <p:nvPr/>
        </p:nvSpPr>
        <p:spPr>
          <a:xfrm>
            <a:off x="732874" y="2853516"/>
            <a:ext cx="800769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                      </a:t>
            </a:r>
            <a:r>
              <a:rPr lang="ru-RU" dirty="0" smtClean="0">
                <a:solidFill>
                  <a:srgbClr val="FF0000"/>
                </a:solidFill>
              </a:rPr>
              <a:t>Метод хлорирования</a:t>
            </a:r>
          </a:p>
          <a:p>
            <a:r>
              <a:rPr lang="ru-RU" dirty="0" smtClean="0">
                <a:solidFill>
                  <a:schemeClr val="accent6">
                    <a:lumMod val="10000"/>
                  </a:schemeClr>
                </a:solidFill>
              </a:rPr>
              <a:t>Для </a:t>
            </a:r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обработки воды в этом случае применяют два способа: </a:t>
            </a:r>
            <a:r>
              <a:rPr lang="ru-RU" dirty="0">
                <a:solidFill>
                  <a:srgbClr val="FF0000"/>
                </a:solidFill>
              </a:rPr>
              <a:t>предварительное и конечное хлорирование. </a:t>
            </a:r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Предварительное </a:t>
            </a:r>
            <a:r>
              <a:rPr lang="ru-RU" dirty="0" smtClean="0">
                <a:solidFill>
                  <a:schemeClr val="accent6">
                    <a:lumMod val="10000"/>
                  </a:schemeClr>
                </a:solidFill>
              </a:rPr>
              <a:t>осуществляют на входе в станцию водоподготовки. </a:t>
            </a:r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Хлор не только обеззараживает воду, </a:t>
            </a:r>
            <a:endParaRPr lang="ru-RU" dirty="0" smtClean="0">
              <a:solidFill>
                <a:schemeClr val="accent6">
                  <a:lumMod val="10000"/>
                </a:schemeClr>
              </a:solidFill>
            </a:endParaRPr>
          </a:p>
          <a:p>
            <a:r>
              <a:rPr lang="ru-RU" dirty="0" smtClean="0">
                <a:solidFill>
                  <a:schemeClr val="accent6">
                    <a:lumMod val="10000"/>
                  </a:schemeClr>
                </a:solidFill>
              </a:rPr>
              <a:t>но </a:t>
            </a:r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и выводит некоторые химические элементы: железо, марганец. </a:t>
            </a:r>
            <a:r>
              <a:rPr lang="ru-RU" dirty="0" smtClean="0">
                <a:solidFill>
                  <a:schemeClr val="accent6">
                    <a:lumMod val="10000"/>
                  </a:schemeClr>
                </a:solidFill>
              </a:rPr>
              <a:t>Конечное  хлорирование (дезинфекция) </a:t>
            </a:r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– последняя ступень, на которой происходит уничтожение вредоносных микроорганизмов.</a:t>
            </a:r>
            <a:endParaRPr lang="ro-RO" dirty="0">
              <a:solidFill>
                <a:schemeClr val="accent6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2292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75822" y="1245725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</a:p>
          <a:p>
            <a:pPr lvl="0" fontAlgn="auto">
              <a:spcAft>
                <a:spcPts val="0"/>
              </a:spcAft>
              <a:defRPr/>
            </a:pPr>
            <a:endParaRPr lang="ro-RO" sz="2400" kern="0" dirty="0">
              <a:solidFill>
                <a:srgbClr val="002060"/>
              </a:solidFill>
              <a:latin typeface="Arial"/>
            </a:endParaRPr>
          </a:p>
          <a:p>
            <a:pPr lvl="0" fontAlgn="auto">
              <a:spcAft>
                <a:spcPts val="0"/>
              </a:spcAft>
              <a:defRPr/>
            </a:pPr>
            <a:r>
              <a:rPr kumimoji="0" lang="ru-RU" sz="24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ДЕЗИНФЕКЦТЯ ВОДЫ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u-RU" sz="2400" b="0" kern="0" dirty="0" smtClean="0">
                <a:solidFill>
                  <a:srgbClr val="FF0000"/>
                </a:solidFill>
              </a:rPr>
              <a:t>способы дезинфекции </a:t>
            </a:r>
            <a:r>
              <a:rPr lang="ru-RU" sz="2400" b="0" kern="0" dirty="0">
                <a:solidFill>
                  <a:srgbClr val="FF0000"/>
                </a:solidFill>
              </a:rPr>
              <a:t>питьевой воды</a:t>
            </a:r>
            <a:endParaRPr kumimoji="0" lang="ro-RO" sz="6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21412" y="1218721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5692" y="2733794"/>
            <a:ext cx="8355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   </a:t>
            </a:r>
            <a:endParaRPr lang="ro-RO" dirty="0"/>
          </a:p>
        </p:txBody>
      </p:sp>
      <p:sp>
        <p:nvSpPr>
          <p:cNvPr id="4" name="Rectangle 3"/>
          <p:cNvSpPr/>
          <p:nvPr/>
        </p:nvSpPr>
        <p:spPr>
          <a:xfrm>
            <a:off x="523017" y="1964881"/>
            <a:ext cx="84338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                     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0089" y="2807229"/>
            <a:ext cx="81470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accent1"/>
                </a:solidFill>
              </a:rPr>
              <a:t>                                    </a:t>
            </a:r>
            <a:endParaRPr lang="ro-RO" dirty="0"/>
          </a:p>
        </p:txBody>
      </p:sp>
      <p:sp>
        <p:nvSpPr>
          <p:cNvPr id="7" name="Rectangle 6"/>
          <p:cNvSpPr/>
          <p:nvPr/>
        </p:nvSpPr>
        <p:spPr>
          <a:xfrm>
            <a:off x="502935" y="3022672"/>
            <a:ext cx="838095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                         </a:t>
            </a:r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8" name="Rectangle 7"/>
          <p:cNvSpPr/>
          <p:nvPr/>
        </p:nvSpPr>
        <p:spPr>
          <a:xfrm>
            <a:off x="487358" y="3094134"/>
            <a:ext cx="821516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Также применяют нормальное хлорирование и </a:t>
            </a:r>
            <a:r>
              <a:rPr lang="ru-RU" dirty="0" err="1">
                <a:solidFill>
                  <a:schemeClr val="accent6">
                    <a:lumMod val="10000"/>
                  </a:schemeClr>
                </a:solidFill>
              </a:rPr>
              <a:t>перехлорирование</a:t>
            </a:r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. </a:t>
            </a:r>
            <a:endParaRPr lang="ru-RU" dirty="0" smtClean="0">
              <a:solidFill>
                <a:schemeClr val="accent6">
                  <a:lumMod val="10000"/>
                </a:schemeClr>
              </a:solidFill>
            </a:endParaRPr>
          </a:p>
          <a:p>
            <a:r>
              <a:rPr lang="ru-RU" dirty="0" smtClean="0">
                <a:solidFill>
                  <a:schemeClr val="accent6">
                    <a:lumMod val="10000"/>
                  </a:schemeClr>
                </a:solidFill>
              </a:rPr>
              <a:t>           Первое </a:t>
            </a:r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– при дезинфекции питьевой воды из источников с хорошими санитарными показателями. </a:t>
            </a:r>
            <a:r>
              <a:rPr lang="ru-RU" dirty="0" err="1">
                <a:solidFill>
                  <a:schemeClr val="accent6">
                    <a:lumMod val="10000"/>
                  </a:schemeClr>
                </a:solidFill>
              </a:rPr>
              <a:t>Перехлорирование</a:t>
            </a:r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 – при высоком уровне зараженности воды либо при обнаружении в ней фенолов. Последние при нормальном хлорировании лишь снижают качество </a:t>
            </a:r>
            <a:r>
              <a:rPr lang="ru-RU" dirty="0" smtClean="0">
                <a:solidFill>
                  <a:schemeClr val="accent6">
                    <a:lumMod val="10000"/>
                  </a:schemeClr>
                </a:solidFill>
              </a:rPr>
              <a:t>воды. </a:t>
            </a:r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Далее остатки хлора устраняют через </a:t>
            </a:r>
            <a:r>
              <a:rPr lang="ru-RU" dirty="0" err="1">
                <a:solidFill>
                  <a:schemeClr val="accent6">
                    <a:lumMod val="10000"/>
                  </a:schemeClr>
                </a:solidFill>
              </a:rPr>
              <a:t>дехлорирование</a:t>
            </a:r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.</a:t>
            </a:r>
            <a:endParaRPr lang="ro-RO" dirty="0">
              <a:solidFill>
                <a:schemeClr val="accent6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219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75822" y="1245725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</a:p>
          <a:p>
            <a:pPr lvl="0" fontAlgn="auto">
              <a:spcAft>
                <a:spcPts val="0"/>
              </a:spcAft>
              <a:defRPr/>
            </a:pPr>
            <a:endParaRPr lang="ro-RO" sz="2400" kern="0" dirty="0">
              <a:solidFill>
                <a:srgbClr val="002060"/>
              </a:solidFill>
              <a:latin typeface="Arial"/>
            </a:endParaRPr>
          </a:p>
          <a:p>
            <a:pPr lvl="0" fontAlgn="auto">
              <a:spcAft>
                <a:spcPts val="0"/>
              </a:spcAft>
              <a:defRPr/>
            </a:pPr>
            <a:r>
              <a:rPr kumimoji="0" lang="ru-RU" sz="24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ДЕЗИНФЕКЦТЯ ВОДЫ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u-RU" sz="2400" b="0" kern="0" dirty="0" smtClean="0">
                <a:solidFill>
                  <a:srgbClr val="FF0000"/>
                </a:solidFill>
              </a:rPr>
              <a:t>способы дезинфекции </a:t>
            </a:r>
            <a:r>
              <a:rPr lang="ru-RU" sz="2400" b="0" kern="0" dirty="0">
                <a:solidFill>
                  <a:srgbClr val="FF0000"/>
                </a:solidFill>
              </a:rPr>
              <a:t>питьевой воды</a:t>
            </a:r>
            <a:endParaRPr kumimoji="0" lang="ro-RO" sz="6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21412" y="1218721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5692" y="2733794"/>
            <a:ext cx="8355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   </a:t>
            </a:r>
            <a:endParaRPr lang="ro-RO" dirty="0"/>
          </a:p>
        </p:txBody>
      </p:sp>
      <p:sp>
        <p:nvSpPr>
          <p:cNvPr id="4" name="Rectangle 3"/>
          <p:cNvSpPr/>
          <p:nvPr/>
        </p:nvSpPr>
        <p:spPr>
          <a:xfrm>
            <a:off x="523017" y="1964881"/>
            <a:ext cx="84338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                     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0089" y="2807229"/>
            <a:ext cx="81470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accent1"/>
                </a:solidFill>
              </a:rPr>
              <a:t>                                    </a:t>
            </a:r>
            <a:endParaRPr lang="ro-RO" dirty="0"/>
          </a:p>
        </p:txBody>
      </p:sp>
      <p:sp>
        <p:nvSpPr>
          <p:cNvPr id="7" name="Rectangle 6"/>
          <p:cNvSpPr/>
          <p:nvPr/>
        </p:nvSpPr>
        <p:spPr>
          <a:xfrm>
            <a:off x="502935" y="3022672"/>
            <a:ext cx="838095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                         </a:t>
            </a:r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5" name="Rectangle 4"/>
          <p:cNvSpPr/>
          <p:nvPr/>
        </p:nvSpPr>
        <p:spPr>
          <a:xfrm>
            <a:off x="599482" y="3059636"/>
            <a:ext cx="811262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Как и прочие технологии, хлорирование помимо плюсов обладает и </a:t>
            </a:r>
            <a:r>
              <a:rPr lang="ru-RU" dirty="0">
                <a:solidFill>
                  <a:srgbClr val="FF0000"/>
                </a:solidFill>
              </a:rPr>
              <a:t>серьезными минусами. </a:t>
            </a:r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В избыточном количестве хлор становится причиной болезней почек, печени, ЖКТ. Высокий уровень коррозионного действия этого вещества вызывает выход из строя оборудования. Также при обработке хлором появляются побочные продукты. К примеру, </a:t>
            </a:r>
            <a:r>
              <a:rPr lang="ru-RU" dirty="0" err="1">
                <a:solidFill>
                  <a:schemeClr val="accent6">
                    <a:lumMod val="10000"/>
                  </a:schemeClr>
                </a:solidFill>
              </a:rPr>
              <a:t>тригалометаны</a:t>
            </a:r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 (соединения хлора с органическими элементами) – вызывают симптомы астмы.</a:t>
            </a:r>
            <a:endParaRPr lang="ro-RO" dirty="0">
              <a:solidFill>
                <a:schemeClr val="accent6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2628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565014" y="762702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u-RU" sz="2400" kern="0" dirty="0">
                <a:solidFill>
                  <a:srgbClr val="002060"/>
                </a:solidFill>
              </a:rPr>
              <a:t>Основные принципы </a:t>
            </a:r>
            <a:r>
              <a:rPr lang="ru-RU" sz="2400" kern="0" dirty="0" smtClean="0">
                <a:solidFill>
                  <a:srgbClr val="002060"/>
                </a:solidFill>
              </a:rPr>
              <a:t>коагуляции</a:t>
            </a:r>
            <a:endParaRPr kumimoji="0" lang="ro-RO" sz="6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1178178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fontAlgn="auto">
              <a:spcAft>
                <a:spcPts val="0"/>
              </a:spcAft>
            </a:pPr>
            <a:r>
              <a:rPr lang="ro-RO" dirty="0" smtClean="0">
                <a:latin typeface="Calibri" panose="020F0502020204030204"/>
              </a:rPr>
              <a:t>Sesiunea </a:t>
            </a:r>
            <a:r>
              <a:rPr lang="ro-RO" dirty="0">
                <a:latin typeface="Calibri" panose="020F0502020204030204"/>
              </a:rPr>
              <a:t>8: Stabilirea dozei de reactivi pentru tratarea apei potabile. </a:t>
            </a: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3372" y="2188814"/>
            <a:ext cx="858891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6">
                    <a:lumMod val="10000"/>
                  </a:schemeClr>
                </a:solidFill>
              </a:rPr>
              <a:t>Коллоидные частицы.</a:t>
            </a:r>
          </a:p>
          <a:p>
            <a:r>
              <a:rPr lang="ru-RU" sz="2000" dirty="0">
                <a:solidFill>
                  <a:schemeClr val="accent6">
                    <a:lumMod val="10000"/>
                  </a:schemeClr>
                </a:solidFill>
              </a:rPr>
              <a:t>Коллоиды представляют собой взвешенные частицы в воде размером менее 1 мм, которые очень стабильны в водных </a:t>
            </a:r>
            <a:r>
              <a:rPr lang="ru-RU" sz="2000" dirty="0" smtClean="0">
                <a:solidFill>
                  <a:schemeClr val="accent6">
                    <a:lumMod val="10000"/>
                  </a:schemeClr>
                </a:solidFill>
              </a:rPr>
              <a:t>системах (растворах).  Коллоидные </a:t>
            </a:r>
            <a:r>
              <a:rPr lang="ru-RU" sz="2000" dirty="0">
                <a:solidFill>
                  <a:schemeClr val="accent6">
                    <a:lumMod val="10000"/>
                  </a:schemeClr>
                </a:solidFill>
              </a:rPr>
              <a:t>частицы практически присутствуют во всех </a:t>
            </a:r>
            <a:r>
              <a:rPr lang="ru-RU" sz="2000" dirty="0" smtClean="0">
                <a:solidFill>
                  <a:schemeClr val="accent6">
                    <a:lumMod val="10000"/>
                  </a:schemeClr>
                </a:solidFill>
              </a:rPr>
              <a:t>натуральных </a:t>
            </a:r>
            <a:r>
              <a:rPr lang="ru-RU" sz="2000" dirty="0">
                <a:solidFill>
                  <a:schemeClr val="accent6">
                    <a:lumMod val="10000"/>
                  </a:schemeClr>
                </a:solidFill>
              </a:rPr>
              <a:t>водах. Они являются основной причиной нежелательных свойств питьевой воды (помутнение, цвет, вкус и запах).</a:t>
            </a:r>
          </a:p>
          <a:p>
            <a:r>
              <a:rPr lang="ru-RU" sz="2000" dirty="0">
                <a:solidFill>
                  <a:schemeClr val="accent6">
                    <a:lumMod val="10000"/>
                  </a:schemeClr>
                </a:solidFill>
              </a:rPr>
              <a:t>Эти частицы имеют различное происхождение:</a:t>
            </a:r>
          </a:p>
          <a:p>
            <a:r>
              <a:rPr lang="ru-RU" sz="2000" dirty="0">
                <a:solidFill>
                  <a:schemeClr val="accent6">
                    <a:lumMod val="10000"/>
                  </a:schemeClr>
                </a:solidFill>
              </a:rPr>
              <a:t>· </a:t>
            </a:r>
            <a:r>
              <a:rPr lang="ru-RU" sz="2000" dirty="0" smtClean="0">
                <a:solidFill>
                  <a:schemeClr val="accent6">
                    <a:lumMod val="10000"/>
                  </a:schemeClr>
                </a:solidFill>
              </a:rPr>
              <a:t>Минеральное: </a:t>
            </a:r>
            <a:r>
              <a:rPr lang="ru-RU" sz="2000" dirty="0">
                <a:solidFill>
                  <a:schemeClr val="accent6">
                    <a:lumMod val="10000"/>
                  </a:schemeClr>
                </a:solidFill>
              </a:rPr>
              <a:t>грязь, глина, гидроксиды и соли металлов</a:t>
            </a:r>
          </a:p>
          <a:p>
            <a:r>
              <a:rPr lang="ru-RU" sz="2000" dirty="0">
                <a:solidFill>
                  <a:schemeClr val="accent6">
                    <a:lumMod val="10000"/>
                  </a:schemeClr>
                </a:solidFill>
              </a:rPr>
              <a:t>· Органические: гуминовые и </a:t>
            </a:r>
            <a:r>
              <a:rPr lang="ru-RU" sz="2000" dirty="0" smtClean="0">
                <a:solidFill>
                  <a:schemeClr val="accent6">
                    <a:lumMod val="10000"/>
                  </a:schemeClr>
                </a:solidFill>
              </a:rPr>
              <a:t>сульфокислоты </a:t>
            </a:r>
            <a:r>
              <a:rPr lang="ru-RU" sz="2000" dirty="0">
                <a:solidFill>
                  <a:schemeClr val="accent6">
                    <a:lumMod val="10000"/>
                  </a:schemeClr>
                </a:solidFill>
              </a:rPr>
              <a:t>(образующиеся в результате разложения животного и растительного вещества), красители, поверхностно-активные вещества и т. </a:t>
            </a:r>
            <a:r>
              <a:rPr lang="ru-RU" sz="2000" dirty="0" smtClean="0">
                <a:solidFill>
                  <a:schemeClr val="accent6">
                    <a:lumMod val="10000"/>
                  </a:schemeClr>
                </a:solidFill>
              </a:rPr>
              <a:t>д.</a:t>
            </a:r>
            <a:endParaRPr lang="ru-RU" sz="2000" dirty="0">
              <a:solidFill>
                <a:schemeClr val="accent6">
                  <a:lumMod val="10000"/>
                </a:schemeClr>
              </a:solidFill>
            </a:endParaRPr>
          </a:p>
          <a:p>
            <a:r>
              <a:rPr lang="ru-RU" sz="2000" dirty="0">
                <a:solidFill>
                  <a:schemeClr val="accent6">
                    <a:lumMod val="10000"/>
                  </a:schemeClr>
                </a:solidFill>
              </a:rPr>
              <a:t>· Биологические: микроорганизмы (патогенные или непатогенные), включая бактерии, планктон, водоросли и вирусы.</a:t>
            </a:r>
            <a:endParaRPr lang="ro-RO" sz="2000" dirty="0">
              <a:solidFill>
                <a:schemeClr val="accent6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2870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75822" y="1245725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</a:p>
          <a:p>
            <a:pPr lvl="0" fontAlgn="auto">
              <a:spcAft>
                <a:spcPts val="0"/>
              </a:spcAft>
              <a:defRPr/>
            </a:pPr>
            <a:endParaRPr lang="ro-RO" sz="2400" kern="0" dirty="0">
              <a:solidFill>
                <a:srgbClr val="002060"/>
              </a:solidFill>
              <a:latin typeface="Arial"/>
            </a:endParaRPr>
          </a:p>
          <a:p>
            <a:pPr lvl="0" fontAlgn="auto">
              <a:spcAft>
                <a:spcPts val="0"/>
              </a:spcAft>
              <a:defRPr/>
            </a:pPr>
            <a:r>
              <a:rPr kumimoji="0" lang="ru-RU" sz="24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ДЕЗИНФЕКЦТЯ ВОДЫ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u-RU" sz="2400" b="0" kern="0" dirty="0" smtClean="0">
                <a:solidFill>
                  <a:srgbClr val="FF0000"/>
                </a:solidFill>
              </a:rPr>
              <a:t>способы дезинфекции </a:t>
            </a:r>
            <a:r>
              <a:rPr lang="ru-RU" sz="2400" b="0" kern="0" dirty="0">
                <a:solidFill>
                  <a:srgbClr val="FF0000"/>
                </a:solidFill>
              </a:rPr>
              <a:t>питьевой воды</a:t>
            </a:r>
            <a:endParaRPr kumimoji="0" lang="ro-RO" sz="6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21412" y="1218721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5692" y="2733794"/>
            <a:ext cx="8355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   </a:t>
            </a:r>
            <a:endParaRPr lang="ro-RO" dirty="0"/>
          </a:p>
        </p:txBody>
      </p:sp>
      <p:sp>
        <p:nvSpPr>
          <p:cNvPr id="4" name="Rectangle 3"/>
          <p:cNvSpPr/>
          <p:nvPr/>
        </p:nvSpPr>
        <p:spPr>
          <a:xfrm>
            <a:off x="523017" y="1964881"/>
            <a:ext cx="84338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                     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0089" y="2807229"/>
            <a:ext cx="81470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accent1"/>
                </a:solidFill>
              </a:rPr>
              <a:t>                                    </a:t>
            </a:r>
            <a:endParaRPr lang="ro-RO" dirty="0"/>
          </a:p>
        </p:txBody>
      </p:sp>
      <p:sp>
        <p:nvSpPr>
          <p:cNvPr id="7" name="Rectangle 6"/>
          <p:cNvSpPr/>
          <p:nvPr/>
        </p:nvSpPr>
        <p:spPr>
          <a:xfrm>
            <a:off x="502935" y="3022672"/>
            <a:ext cx="838095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                         </a:t>
            </a:r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8" name="Rectangle 7"/>
          <p:cNvSpPr/>
          <p:nvPr/>
        </p:nvSpPr>
        <p:spPr>
          <a:xfrm>
            <a:off x="539128" y="3278843"/>
            <a:ext cx="830856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FF0000"/>
                </a:solidFill>
              </a:rPr>
              <a:t>Важно!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rgbClr val="FF0000"/>
                </a:solidFill>
              </a:rPr>
              <a:t>     </a:t>
            </a:r>
            <a:r>
              <a:rPr lang="ru-RU" sz="2800" dirty="0" smtClean="0">
                <a:solidFill>
                  <a:schemeClr val="accent6">
                    <a:lumMod val="10000"/>
                  </a:schemeClr>
                </a:solidFill>
              </a:rPr>
              <a:t>Поскольку </a:t>
            </a:r>
            <a:r>
              <a:rPr lang="ru-RU" sz="2800" dirty="0">
                <a:solidFill>
                  <a:schemeClr val="accent6">
                    <a:lumMod val="10000"/>
                  </a:schemeClr>
                </a:solidFill>
              </a:rPr>
              <a:t>хлорирование уже давно широко используется, есть микроорганизмы, которые выработали устойчивость к такой обработке, то есть некоторую долю заражения питьевой жидкости после дезинфекции исключать нельзя</a:t>
            </a:r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.</a:t>
            </a:r>
            <a:endParaRPr lang="ro-RO" dirty="0">
              <a:solidFill>
                <a:schemeClr val="accent6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9869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75822" y="1245725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</a:p>
          <a:p>
            <a:pPr lvl="0" fontAlgn="auto">
              <a:spcAft>
                <a:spcPts val="0"/>
              </a:spcAft>
              <a:defRPr/>
            </a:pPr>
            <a:endParaRPr lang="ro-RO" sz="2400" kern="0" dirty="0">
              <a:solidFill>
                <a:srgbClr val="002060"/>
              </a:solidFill>
              <a:latin typeface="Arial"/>
            </a:endParaRPr>
          </a:p>
          <a:p>
            <a:pPr lvl="0" fontAlgn="auto">
              <a:spcAft>
                <a:spcPts val="0"/>
              </a:spcAft>
              <a:defRPr/>
            </a:pPr>
            <a:r>
              <a:rPr kumimoji="0" lang="ru-RU" sz="24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ДЕЗИНФЕКЦТЯ ВОДЫ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u-RU" sz="2400" b="0" kern="0" dirty="0" smtClean="0">
                <a:solidFill>
                  <a:srgbClr val="FF0000"/>
                </a:solidFill>
              </a:rPr>
              <a:t>способы дезинфекции </a:t>
            </a:r>
            <a:r>
              <a:rPr lang="ru-RU" sz="2400" b="0" kern="0" dirty="0">
                <a:solidFill>
                  <a:srgbClr val="FF0000"/>
                </a:solidFill>
              </a:rPr>
              <a:t>питьевой воды</a:t>
            </a:r>
            <a:endParaRPr kumimoji="0" lang="ro-RO" sz="6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21412" y="1218721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5692" y="2733794"/>
            <a:ext cx="8355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   </a:t>
            </a:r>
            <a:endParaRPr lang="ro-RO" dirty="0"/>
          </a:p>
        </p:txBody>
      </p:sp>
      <p:sp>
        <p:nvSpPr>
          <p:cNvPr id="4" name="Rectangle 3"/>
          <p:cNvSpPr/>
          <p:nvPr/>
        </p:nvSpPr>
        <p:spPr>
          <a:xfrm>
            <a:off x="523017" y="1964881"/>
            <a:ext cx="84338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                     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0089" y="2807229"/>
            <a:ext cx="81470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accent1"/>
                </a:solidFill>
              </a:rPr>
              <a:t>                                    </a:t>
            </a:r>
            <a:endParaRPr lang="ro-RO" dirty="0"/>
          </a:p>
        </p:txBody>
      </p:sp>
      <p:sp>
        <p:nvSpPr>
          <p:cNvPr id="7" name="Rectangle 6"/>
          <p:cNvSpPr/>
          <p:nvPr/>
        </p:nvSpPr>
        <p:spPr>
          <a:xfrm>
            <a:off x="502935" y="3022672"/>
            <a:ext cx="838095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                         </a:t>
            </a:r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5" name="Rectangle 4"/>
          <p:cNvSpPr/>
          <p:nvPr/>
        </p:nvSpPr>
        <p:spPr>
          <a:xfrm>
            <a:off x="590475" y="3036385"/>
            <a:ext cx="838470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При дезинфекции питьевой воды применяются:</a:t>
            </a:r>
          </a:p>
          <a:p>
            <a:endParaRPr lang="ru-RU" dirty="0">
              <a:solidFill>
                <a:schemeClr val="accent6">
                  <a:lumMod val="10000"/>
                </a:schemeClr>
              </a:solidFill>
            </a:endParaRPr>
          </a:p>
          <a:p>
            <a:r>
              <a:rPr lang="ru-RU" dirty="0">
                <a:solidFill>
                  <a:srgbClr val="C00000"/>
                </a:solidFill>
              </a:rPr>
              <a:t>Газообразный хлор. </a:t>
            </a:r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Для этого необходимы хлораторы, там вещество абсорбируют с водой, далее приготовленную жидкость доставляют до места использования. Хотя данный метод распространен, нельзя упускать из виду то, что для его транспортировки и хранения высокотоксичного хлора требуется максимально следовать нормам техники безопасности</a:t>
            </a:r>
            <a:r>
              <a:rPr lang="ru-RU" dirty="0"/>
              <a:t>.</a:t>
            </a:r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32020139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75822" y="1245725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</a:p>
          <a:p>
            <a:pPr lvl="0" fontAlgn="auto">
              <a:spcAft>
                <a:spcPts val="0"/>
              </a:spcAft>
              <a:defRPr/>
            </a:pPr>
            <a:endParaRPr lang="ro-RO" sz="2400" kern="0" dirty="0">
              <a:solidFill>
                <a:srgbClr val="002060"/>
              </a:solidFill>
              <a:latin typeface="Arial"/>
            </a:endParaRPr>
          </a:p>
          <a:p>
            <a:pPr lvl="0" fontAlgn="auto">
              <a:spcAft>
                <a:spcPts val="0"/>
              </a:spcAft>
              <a:defRPr/>
            </a:pPr>
            <a:r>
              <a:rPr kumimoji="0" lang="ru-RU" sz="24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ДЕЗИНФЕКЦТЯ ВОДЫ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u-RU" sz="2400" b="0" kern="0" dirty="0" smtClean="0">
                <a:solidFill>
                  <a:srgbClr val="FF0000"/>
                </a:solidFill>
              </a:rPr>
              <a:t>способы дезинфекции </a:t>
            </a:r>
            <a:r>
              <a:rPr lang="ru-RU" sz="2400" b="0" kern="0" dirty="0">
                <a:solidFill>
                  <a:srgbClr val="FF0000"/>
                </a:solidFill>
              </a:rPr>
              <a:t>питьевой воды</a:t>
            </a:r>
            <a:endParaRPr kumimoji="0" lang="ro-RO" sz="6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21412" y="1218721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5692" y="2733794"/>
            <a:ext cx="8355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   </a:t>
            </a:r>
            <a:endParaRPr lang="ro-RO" dirty="0"/>
          </a:p>
        </p:txBody>
      </p:sp>
      <p:sp>
        <p:nvSpPr>
          <p:cNvPr id="4" name="Rectangle 3"/>
          <p:cNvSpPr/>
          <p:nvPr/>
        </p:nvSpPr>
        <p:spPr>
          <a:xfrm>
            <a:off x="523017" y="1964881"/>
            <a:ext cx="84338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                     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0089" y="2807229"/>
            <a:ext cx="81470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accent1"/>
                </a:solidFill>
              </a:rPr>
              <a:t>                                    </a:t>
            </a:r>
            <a:endParaRPr lang="ro-RO" dirty="0"/>
          </a:p>
        </p:txBody>
      </p:sp>
      <p:sp>
        <p:nvSpPr>
          <p:cNvPr id="7" name="Rectangle 6"/>
          <p:cNvSpPr/>
          <p:nvPr/>
        </p:nvSpPr>
        <p:spPr>
          <a:xfrm>
            <a:off x="502935" y="3022672"/>
            <a:ext cx="838095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                         </a:t>
            </a:r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5" name="Rectangle 4"/>
          <p:cNvSpPr/>
          <p:nvPr/>
        </p:nvSpPr>
        <p:spPr>
          <a:xfrm>
            <a:off x="590475" y="3036385"/>
            <a:ext cx="838470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При дезинфекции питьевой воды применяются</a:t>
            </a:r>
            <a:r>
              <a:rPr lang="ru-RU" dirty="0" smtClean="0">
                <a:solidFill>
                  <a:schemeClr val="accent6">
                    <a:lumMod val="10000"/>
                  </a:schemeClr>
                </a:solidFill>
              </a:rPr>
              <a:t>:</a:t>
            </a:r>
          </a:p>
          <a:p>
            <a:r>
              <a:rPr lang="ru-RU" dirty="0" smtClean="0">
                <a:solidFill>
                  <a:schemeClr val="accent6">
                    <a:lumMod val="10000"/>
                  </a:schemeClr>
                </a:solidFill>
              </a:rPr>
              <a:t>             Дозирование газообразного хлора</a:t>
            </a:r>
            <a:endParaRPr lang="ru-RU" dirty="0">
              <a:solidFill>
                <a:schemeClr val="accent6">
                  <a:lumMod val="10000"/>
                </a:schemeClr>
              </a:solidFill>
            </a:endParaRPr>
          </a:p>
          <a:p>
            <a:endParaRPr lang="ru-RU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/>
          <a:srcRect t="44719"/>
          <a:stretch/>
        </p:blipFill>
        <p:spPr>
          <a:xfrm>
            <a:off x="590475" y="3756991"/>
            <a:ext cx="8018736" cy="332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5605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75822" y="1245725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</a:p>
          <a:p>
            <a:pPr lvl="0" fontAlgn="auto">
              <a:spcAft>
                <a:spcPts val="0"/>
              </a:spcAft>
              <a:defRPr/>
            </a:pPr>
            <a:endParaRPr lang="ro-RO" sz="2400" kern="0" dirty="0">
              <a:solidFill>
                <a:srgbClr val="002060"/>
              </a:solidFill>
              <a:latin typeface="Arial"/>
            </a:endParaRPr>
          </a:p>
          <a:p>
            <a:pPr lvl="0" fontAlgn="auto">
              <a:spcAft>
                <a:spcPts val="0"/>
              </a:spcAft>
              <a:defRPr/>
            </a:pPr>
            <a:r>
              <a:rPr kumimoji="0" lang="ru-RU" sz="24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ДЕЗИНФЕКЦТЯ ВОДЫ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u-RU" sz="2400" b="0" kern="0" dirty="0" smtClean="0">
                <a:solidFill>
                  <a:srgbClr val="FF0000"/>
                </a:solidFill>
              </a:rPr>
              <a:t>способы дезинфекции </a:t>
            </a:r>
            <a:r>
              <a:rPr lang="ru-RU" sz="2400" b="0" kern="0" dirty="0">
                <a:solidFill>
                  <a:srgbClr val="FF0000"/>
                </a:solidFill>
              </a:rPr>
              <a:t>питьевой воды</a:t>
            </a:r>
            <a:endParaRPr kumimoji="0" lang="ro-RO" sz="6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21412" y="1218721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5692" y="2733794"/>
            <a:ext cx="8355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   </a:t>
            </a:r>
            <a:endParaRPr lang="ro-RO" dirty="0"/>
          </a:p>
        </p:txBody>
      </p:sp>
      <p:sp>
        <p:nvSpPr>
          <p:cNvPr id="4" name="Rectangle 3"/>
          <p:cNvSpPr/>
          <p:nvPr/>
        </p:nvSpPr>
        <p:spPr>
          <a:xfrm>
            <a:off x="523017" y="1964881"/>
            <a:ext cx="84338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                     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0089" y="2807229"/>
            <a:ext cx="81470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accent1"/>
                </a:solidFill>
              </a:rPr>
              <a:t>                                    </a:t>
            </a:r>
            <a:endParaRPr lang="ro-RO" dirty="0"/>
          </a:p>
        </p:txBody>
      </p:sp>
      <p:sp>
        <p:nvSpPr>
          <p:cNvPr id="7" name="Rectangle 6"/>
          <p:cNvSpPr/>
          <p:nvPr/>
        </p:nvSpPr>
        <p:spPr>
          <a:xfrm>
            <a:off x="502935" y="3022672"/>
            <a:ext cx="838095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                         </a:t>
            </a:r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5" name="Rectangle 4"/>
          <p:cNvSpPr/>
          <p:nvPr/>
        </p:nvSpPr>
        <p:spPr>
          <a:xfrm>
            <a:off x="590475" y="3036385"/>
            <a:ext cx="83847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При дезинфекции питьевой воды применяются:</a:t>
            </a:r>
          </a:p>
          <a:p>
            <a:endParaRPr lang="ru-RU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0089" y="3453559"/>
            <a:ext cx="812447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Хлорная известь. </a:t>
            </a:r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Этот реагент получается при взаимодействии газообразного хлора и сухой гашеной извести. При дезинфекции воды берут состав, в котором доля хлора равна минимум 32–35 %. Подчеркнем, что вещество очень опасно для человека, что влечет за собой определенные сложности при проведении процедуры. Из-за этого и еще ряда факторов хлорная известь постепенно отходит на второй план в деле дезинфекции питьевой воды</a:t>
            </a:r>
            <a:r>
              <a:rPr lang="ru-RU" dirty="0"/>
              <a:t>.</a:t>
            </a:r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15218528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75822" y="1245725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</a:p>
          <a:p>
            <a:pPr lvl="0" fontAlgn="auto">
              <a:spcAft>
                <a:spcPts val="0"/>
              </a:spcAft>
              <a:defRPr/>
            </a:pPr>
            <a:endParaRPr lang="ro-RO" sz="2400" kern="0" dirty="0">
              <a:solidFill>
                <a:srgbClr val="002060"/>
              </a:solidFill>
              <a:latin typeface="Arial"/>
            </a:endParaRPr>
          </a:p>
          <a:p>
            <a:pPr lvl="0" fontAlgn="auto">
              <a:spcAft>
                <a:spcPts val="0"/>
              </a:spcAft>
              <a:defRPr/>
            </a:pPr>
            <a:r>
              <a:rPr kumimoji="0" lang="ru-RU" sz="24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ДЕЗИНФЕКЦТЯ ВОДЫ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u-RU" sz="2400" b="0" kern="0" dirty="0" smtClean="0">
                <a:solidFill>
                  <a:srgbClr val="FF0000"/>
                </a:solidFill>
              </a:rPr>
              <a:t>способы дезинфекции </a:t>
            </a:r>
            <a:r>
              <a:rPr lang="ru-RU" sz="2400" b="0" kern="0" dirty="0">
                <a:solidFill>
                  <a:srgbClr val="FF0000"/>
                </a:solidFill>
              </a:rPr>
              <a:t>питьевой воды</a:t>
            </a:r>
            <a:endParaRPr kumimoji="0" lang="ro-RO" sz="6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21412" y="1218721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5692" y="2733794"/>
            <a:ext cx="8355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   </a:t>
            </a:r>
            <a:endParaRPr lang="ro-RO" dirty="0"/>
          </a:p>
        </p:txBody>
      </p:sp>
      <p:sp>
        <p:nvSpPr>
          <p:cNvPr id="4" name="Rectangle 3"/>
          <p:cNvSpPr/>
          <p:nvPr/>
        </p:nvSpPr>
        <p:spPr>
          <a:xfrm>
            <a:off x="523017" y="1964881"/>
            <a:ext cx="84338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                     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0089" y="2807229"/>
            <a:ext cx="81470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accent1"/>
                </a:solidFill>
              </a:rPr>
              <a:t>                                    </a:t>
            </a:r>
            <a:endParaRPr lang="ro-RO" dirty="0"/>
          </a:p>
        </p:txBody>
      </p:sp>
      <p:sp>
        <p:nvSpPr>
          <p:cNvPr id="7" name="Rectangle 6"/>
          <p:cNvSpPr/>
          <p:nvPr/>
        </p:nvSpPr>
        <p:spPr>
          <a:xfrm>
            <a:off x="502935" y="3022672"/>
            <a:ext cx="838095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                         </a:t>
            </a:r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5" name="Rectangle 4"/>
          <p:cNvSpPr/>
          <p:nvPr/>
        </p:nvSpPr>
        <p:spPr>
          <a:xfrm>
            <a:off x="670089" y="2798661"/>
            <a:ext cx="83847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При дезинфекции питьевой воды применяются:</a:t>
            </a:r>
          </a:p>
          <a:p>
            <a:endParaRPr lang="ru-RU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9346" y="3207339"/>
            <a:ext cx="8271189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C00000"/>
                </a:solidFill>
              </a:rPr>
              <a:t>Диоксид хлора. </a:t>
            </a:r>
            <a:r>
              <a:rPr lang="ru-RU" sz="2000" dirty="0">
                <a:solidFill>
                  <a:schemeClr val="accent6">
                    <a:lumMod val="25000"/>
                  </a:schemeClr>
                </a:solidFill>
              </a:rPr>
              <a:t>Оказывает бактерицидное влияние на воду, при этом ее не загрязняя. Если сравнивать с хлором, его использование менее опасно, так как не вызывает формирования </a:t>
            </a:r>
            <a:r>
              <a:rPr lang="ru-RU" sz="2000" dirty="0" err="1">
                <a:solidFill>
                  <a:schemeClr val="accent6">
                    <a:lumMod val="25000"/>
                  </a:schemeClr>
                </a:solidFill>
              </a:rPr>
              <a:t>тригалометанов</a:t>
            </a:r>
            <a:r>
              <a:rPr lang="ru-RU" sz="2000" dirty="0">
                <a:solidFill>
                  <a:schemeClr val="accent6">
                    <a:lumMod val="25000"/>
                  </a:schemeClr>
                </a:solidFill>
              </a:rPr>
              <a:t>. Но его широкое применение пока невозможно в связи с высокой взрывоопасностью – это усложняет обработку, перевозку, хранение. Правда, уже разработана технология производства данного продукта непосредственно на месте применения. Бесспорным достоинством является то, что диоксид хлора убивает любые разновидности микроорганизмов. Но, к сожалению, после образуются вторичные соединения: хлораты, хлориты</a:t>
            </a:r>
            <a:r>
              <a:rPr lang="ru-RU" dirty="0"/>
              <a:t>.</a:t>
            </a:r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34003796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75822" y="1245725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</a:p>
          <a:p>
            <a:pPr lvl="0" fontAlgn="auto">
              <a:spcAft>
                <a:spcPts val="0"/>
              </a:spcAft>
              <a:defRPr/>
            </a:pPr>
            <a:endParaRPr lang="ro-RO" sz="2400" kern="0" dirty="0">
              <a:solidFill>
                <a:srgbClr val="002060"/>
              </a:solidFill>
              <a:latin typeface="Arial"/>
            </a:endParaRPr>
          </a:p>
          <a:p>
            <a:pPr lvl="0" fontAlgn="auto">
              <a:spcAft>
                <a:spcPts val="0"/>
              </a:spcAft>
              <a:defRPr/>
            </a:pPr>
            <a:r>
              <a:rPr kumimoji="0" lang="ru-RU" sz="24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ДЕЗИНФЕКЦТЯ ВОДЫ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u-RU" sz="2400" b="0" kern="0" dirty="0" smtClean="0">
                <a:solidFill>
                  <a:srgbClr val="FF0000"/>
                </a:solidFill>
              </a:rPr>
              <a:t>способы дезинфекции </a:t>
            </a:r>
            <a:r>
              <a:rPr lang="ru-RU" sz="2400" b="0" kern="0" dirty="0">
                <a:solidFill>
                  <a:srgbClr val="FF0000"/>
                </a:solidFill>
              </a:rPr>
              <a:t>питьевой воды</a:t>
            </a:r>
            <a:endParaRPr kumimoji="0" lang="ro-RO" sz="6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21412" y="1218721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5692" y="2733794"/>
            <a:ext cx="8355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   </a:t>
            </a:r>
            <a:endParaRPr lang="ro-RO" dirty="0"/>
          </a:p>
        </p:txBody>
      </p:sp>
      <p:sp>
        <p:nvSpPr>
          <p:cNvPr id="4" name="Rectangle 3"/>
          <p:cNvSpPr/>
          <p:nvPr/>
        </p:nvSpPr>
        <p:spPr>
          <a:xfrm>
            <a:off x="523017" y="1964881"/>
            <a:ext cx="84338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                     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0089" y="2807229"/>
            <a:ext cx="81470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accent1"/>
                </a:solidFill>
              </a:rPr>
              <a:t>                                    </a:t>
            </a:r>
            <a:endParaRPr lang="ro-RO" dirty="0"/>
          </a:p>
        </p:txBody>
      </p:sp>
      <p:sp>
        <p:nvSpPr>
          <p:cNvPr id="7" name="Rectangle 6"/>
          <p:cNvSpPr/>
          <p:nvPr/>
        </p:nvSpPr>
        <p:spPr>
          <a:xfrm>
            <a:off x="502935" y="3022672"/>
            <a:ext cx="838095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                         </a:t>
            </a:r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5" name="Rectangle 4"/>
          <p:cNvSpPr/>
          <p:nvPr/>
        </p:nvSpPr>
        <p:spPr>
          <a:xfrm>
            <a:off x="670089" y="2798661"/>
            <a:ext cx="83847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При дезинфекции питьевой воды применяются:</a:t>
            </a:r>
          </a:p>
          <a:p>
            <a:endParaRPr lang="ru-RU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7311" y="3198771"/>
            <a:ext cx="8295259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C00000"/>
                </a:solidFill>
              </a:rPr>
              <a:t>Диоксид хлора </a:t>
            </a:r>
            <a:r>
              <a:rPr lang="ru-RU" sz="1800" dirty="0">
                <a:solidFill>
                  <a:schemeClr val="accent6">
                    <a:lumMod val="10000"/>
                  </a:schemeClr>
                </a:solidFill>
              </a:rPr>
              <a:t>(двуокись хлора), химическая формула - ClO2, представляет собой неустойчивый газ, который может производиться на месте использования в виде водного раствора из растворов соляной кислоты и хлорита натрия (NaClO2) путем следующей реакции:</a:t>
            </a:r>
          </a:p>
          <a:p>
            <a:endParaRPr lang="ru-RU" sz="1800" dirty="0">
              <a:solidFill>
                <a:schemeClr val="accent6">
                  <a:lumMod val="10000"/>
                </a:schemeClr>
              </a:solidFill>
            </a:endParaRPr>
          </a:p>
          <a:p>
            <a:r>
              <a:rPr lang="ru-RU" sz="1800" dirty="0">
                <a:solidFill>
                  <a:schemeClr val="accent6">
                    <a:lumMod val="10000"/>
                  </a:schemeClr>
                </a:solidFill>
              </a:rPr>
              <a:t>5NaClO2 + 4HCl -&gt; 4ClO2 + 5NaCl + 2H2O</a:t>
            </a:r>
          </a:p>
          <a:p>
            <a:endParaRPr lang="ru-RU" sz="1800" dirty="0">
              <a:solidFill>
                <a:schemeClr val="accent6">
                  <a:lumMod val="10000"/>
                </a:schemeClr>
              </a:solidFill>
            </a:endParaRPr>
          </a:p>
          <a:p>
            <a:r>
              <a:rPr lang="ru-RU" sz="1800" dirty="0">
                <a:solidFill>
                  <a:schemeClr val="accent6">
                    <a:lumMod val="10000"/>
                  </a:schemeClr>
                </a:solidFill>
              </a:rPr>
              <a:t>По своему дезинфицирующему воздействию диоксид хлора в 4 раза превосходит воздействие хлора и практически не имеет сопутствующих ему негативных последствий благодаря особому механизму химического воздействия на загрязняющие вещества и микроорганизмы.</a:t>
            </a:r>
            <a:endParaRPr lang="ro-RO" sz="1800" dirty="0">
              <a:solidFill>
                <a:schemeClr val="accent6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0911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377351" y="749140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</a:p>
          <a:p>
            <a:pPr lvl="0" fontAlgn="auto">
              <a:spcAft>
                <a:spcPts val="0"/>
              </a:spcAft>
              <a:defRPr/>
            </a:pPr>
            <a:r>
              <a:rPr kumimoji="0" lang="ru-RU" sz="24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ДЕЗИНФЕКЦТЯ ВОДЫ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u-RU" sz="2400" b="0" kern="0" dirty="0" smtClean="0">
                <a:solidFill>
                  <a:srgbClr val="FF0000"/>
                </a:solidFill>
              </a:rPr>
              <a:t>способы дезинфекции </a:t>
            </a:r>
            <a:r>
              <a:rPr lang="ru-RU" sz="2400" b="0" kern="0" dirty="0">
                <a:solidFill>
                  <a:srgbClr val="FF0000"/>
                </a:solidFill>
              </a:rPr>
              <a:t>питьевой воды</a:t>
            </a:r>
            <a:endParaRPr kumimoji="0" lang="ro-RO" sz="6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21412" y="1218721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5692" y="2733794"/>
            <a:ext cx="8355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   </a:t>
            </a:r>
            <a:endParaRPr lang="ro-RO" dirty="0"/>
          </a:p>
        </p:txBody>
      </p:sp>
      <p:sp>
        <p:nvSpPr>
          <p:cNvPr id="4" name="Rectangle 3"/>
          <p:cNvSpPr/>
          <p:nvPr/>
        </p:nvSpPr>
        <p:spPr>
          <a:xfrm>
            <a:off x="523017" y="1964881"/>
            <a:ext cx="84338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                     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0089" y="2807229"/>
            <a:ext cx="81470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accent1"/>
                </a:solidFill>
              </a:rPr>
              <a:t>                                    </a:t>
            </a:r>
            <a:endParaRPr lang="ro-RO" dirty="0"/>
          </a:p>
        </p:txBody>
      </p:sp>
      <p:sp>
        <p:nvSpPr>
          <p:cNvPr id="7" name="Rectangle 6"/>
          <p:cNvSpPr/>
          <p:nvPr/>
        </p:nvSpPr>
        <p:spPr>
          <a:xfrm>
            <a:off x="502935" y="3022672"/>
            <a:ext cx="838095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                         </a:t>
            </a:r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5" name="Rectangle 4"/>
          <p:cNvSpPr/>
          <p:nvPr/>
        </p:nvSpPr>
        <p:spPr>
          <a:xfrm>
            <a:off x="1013734" y="2262047"/>
            <a:ext cx="83847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При дезинфекции питьевой воды применяются:</a:t>
            </a:r>
          </a:p>
          <a:p>
            <a:endParaRPr lang="ru-RU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4018" y="2711709"/>
            <a:ext cx="833180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C00000"/>
                </a:solidFill>
              </a:rPr>
              <a:t>Диоксид хлора имеет следующие преимущества по сравнению с хлором</a:t>
            </a:r>
            <a:r>
              <a:rPr lang="ru-RU" sz="2000" dirty="0" smtClean="0">
                <a:solidFill>
                  <a:srgbClr val="C00000"/>
                </a:solidFill>
              </a:rPr>
              <a:t>:</a:t>
            </a:r>
            <a:endParaRPr lang="ru-RU" sz="2000" dirty="0">
              <a:solidFill>
                <a:srgbClr val="C00000"/>
              </a:solidFill>
            </a:endParaRPr>
          </a:p>
          <a:p>
            <a:r>
              <a:rPr lang="ru-RU" sz="2000" dirty="0" smtClean="0">
                <a:solidFill>
                  <a:srgbClr val="C00000"/>
                </a:solidFill>
              </a:rPr>
              <a:t>- не </a:t>
            </a:r>
            <a:r>
              <a:rPr lang="ru-RU" sz="2000" dirty="0">
                <a:solidFill>
                  <a:srgbClr val="C00000"/>
                </a:solidFill>
              </a:rPr>
              <a:t>образуются </a:t>
            </a:r>
            <a:r>
              <a:rPr lang="ru-RU" sz="2000" dirty="0" err="1">
                <a:solidFill>
                  <a:srgbClr val="C00000"/>
                </a:solidFill>
              </a:rPr>
              <a:t>тригалогенметаны</a:t>
            </a:r>
            <a:r>
              <a:rPr lang="ru-RU" sz="2000" dirty="0">
                <a:solidFill>
                  <a:srgbClr val="C00000"/>
                </a:solidFill>
              </a:rPr>
              <a:t> (ТГМ) и </a:t>
            </a:r>
            <a:r>
              <a:rPr lang="ru-RU" sz="2000" dirty="0" err="1">
                <a:solidFill>
                  <a:srgbClr val="C00000"/>
                </a:solidFill>
              </a:rPr>
              <a:t>хлорфенолы</a:t>
            </a:r>
            <a:r>
              <a:rPr lang="ru-RU" sz="2000" dirty="0">
                <a:solidFill>
                  <a:srgbClr val="C00000"/>
                </a:solidFill>
              </a:rPr>
              <a:t>;</a:t>
            </a:r>
          </a:p>
          <a:p>
            <a:r>
              <a:rPr lang="ru-RU" sz="2000" dirty="0" smtClean="0">
                <a:solidFill>
                  <a:srgbClr val="C00000"/>
                </a:solidFill>
              </a:rPr>
              <a:t>- практически </a:t>
            </a:r>
            <a:r>
              <a:rPr lang="ru-RU" sz="2000" dirty="0">
                <a:solidFill>
                  <a:srgbClr val="C00000"/>
                </a:solidFill>
              </a:rPr>
              <a:t>не образуются </a:t>
            </a:r>
            <a:r>
              <a:rPr lang="ru-RU" sz="2000" dirty="0" err="1">
                <a:solidFill>
                  <a:srgbClr val="C00000"/>
                </a:solidFill>
              </a:rPr>
              <a:t>неудаляемые</a:t>
            </a:r>
            <a:r>
              <a:rPr lang="ru-RU" sz="2000" dirty="0">
                <a:solidFill>
                  <a:srgbClr val="C00000"/>
                </a:solidFill>
              </a:rPr>
              <a:t> органические галогены (НОГ);</a:t>
            </a:r>
          </a:p>
          <a:p>
            <a:r>
              <a:rPr lang="ru-RU" sz="2000" dirty="0" smtClean="0">
                <a:solidFill>
                  <a:srgbClr val="C00000"/>
                </a:solidFill>
              </a:rPr>
              <a:t>- не </a:t>
            </a:r>
            <a:r>
              <a:rPr lang="ru-RU" sz="2000" dirty="0">
                <a:solidFill>
                  <a:srgbClr val="C00000"/>
                </a:solidFill>
              </a:rPr>
              <a:t>происходит реакция с NH4 и другими соединениями азота;</a:t>
            </a:r>
          </a:p>
          <a:p>
            <a:r>
              <a:rPr lang="ru-RU" sz="2000" dirty="0" smtClean="0">
                <a:solidFill>
                  <a:srgbClr val="C00000"/>
                </a:solidFill>
              </a:rPr>
              <a:t>- сильное </a:t>
            </a:r>
            <a:r>
              <a:rPr lang="ru-RU" sz="2000" dirty="0">
                <a:solidFill>
                  <a:srgbClr val="C00000"/>
                </a:solidFill>
              </a:rPr>
              <a:t>дезинфицирующее действие практически не зависит от значений </a:t>
            </a:r>
            <a:r>
              <a:rPr lang="ru-RU" sz="2000" dirty="0" err="1">
                <a:solidFill>
                  <a:srgbClr val="C00000"/>
                </a:solidFill>
              </a:rPr>
              <a:t>pH</a:t>
            </a:r>
            <a:r>
              <a:rPr lang="ru-RU" sz="2000" dirty="0">
                <a:solidFill>
                  <a:srgbClr val="C00000"/>
                </a:solidFill>
              </a:rPr>
              <a:t> воды;</a:t>
            </a:r>
          </a:p>
          <a:p>
            <a:r>
              <a:rPr lang="ru-RU" sz="2000" dirty="0" smtClean="0">
                <a:solidFill>
                  <a:srgbClr val="C00000"/>
                </a:solidFill>
              </a:rPr>
              <a:t>- сильное </a:t>
            </a:r>
            <a:r>
              <a:rPr lang="ru-RU" sz="2000" dirty="0">
                <a:solidFill>
                  <a:srgbClr val="C00000"/>
                </a:solidFill>
              </a:rPr>
              <a:t>воздействие на споры, вирусы и водоросли</a:t>
            </a:r>
            <a:r>
              <a:rPr lang="ru-RU" sz="2000" dirty="0" smtClean="0">
                <a:solidFill>
                  <a:srgbClr val="C00000"/>
                </a:solidFill>
              </a:rPr>
              <a:t>;</a:t>
            </a:r>
            <a:endParaRPr lang="ru-RU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2680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377351" y="749140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</a:p>
          <a:p>
            <a:pPr lvl="0" fontAlgn="auto">
              <a:spcAft>
                <a:spcPts val="0"/>
              </a:spcAft>
              <a:defRPr/>
            </a:pPr>
            <a:r>
              <a:rPr kumimoji="0" lang="ru-RU" sz="24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ДЕЗИНФЕКЦТЯ ВОДЫ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u-RU" sz="2400" b="0" kern="0" dirty="0" smtClean="0">
                <a:solidFill>
                  <a:srgbClr val="FF0000"/>
                </a:solidFill>
              </a:rPr>
              <a:t>способы дезинфекции </a:t>
            </a:r>
            <a:r>
              <a:rPr lang="ru-RU" sz="2400" b="0" kern="0" dirty="0">
                <a:solidFill>
                  <a:srgbClr val="FF0000"/>
                </a:solidFill>
              </a:rPr>
              <a:t>питьевой воды</a:t>
            </a:r>
            <a:endParaRPr kumimoji="0" lang="ro-RO" sz="6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21412" y="1218721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5692" y="2733794"/>
            <a:ext cx="8355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   </a:t>
            </a:r>
            <a:endParaRPr lang="ro-RO" dirty="0"/>
          </a:p>
        </p:txBody>
      </p:sp>
      <p:sp>
        <p:nvSpPr>
          <p:cNvPr id="4" name="Rectangle 3"/>
          <p:cNvSpPr/>
          <p:nvPr/>
        </p:nvSpPr>
        <p:spPr>
          <a:xfrm>
            <a:off x="523017" y="1964881"/>
            <a:ext cx="84338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                     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0089" y="2807229"/>
            <a:ext cx="81470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accent1"/>
                </a:solidFill>
              </a:rPr>
              <a:t>                                    </a:t>
            </a:r>
            <a:endParaRPr lang="ro-RO" dirty="0"/>
          </a:p>
        </p:txBody>
      </p:sp>
      <p:sp>
        <p:nvSpPr>
          <p:cNvPr id="7" name="Rectangle 6"/>
          <p:cNvSpPr/>
          <p:nvPr/>
        </p:nvSpPr>
        <p:spPr>
          <a:xfrm>
            <a:off x="502935" y="3022672"/>
            <a:ext cx="838095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                         </a:t>
            </a:r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5" name="Rectangle 4"/>
          <p:cNvSpPr/>
          <p:nvPr/>
        </p:nvSpPr>
        <p:spPr>
          <a:xfrm>
            <a:off x="1013734" y="2262047"/>
            <a:ext cx="83847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При дезинфекции питьевой воды применяются:</a:t>
            </a:r>
          </a:p>
          <a:p>
            <a:endParaRPr lang="ru-RU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4018" y="2711709"/>
            <a:ext cx="833180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</a:rPr>
              <a:t>- не </a:t>
            </a:r>
            <a:r>
              <a:rPr lang="ru-RU" sz="2000" dirty="0">
                <a:solidFill>
                  <a:srgbClr val="C00000"/>
                </a:solidFill>
              </a:rPr>
              <a:t>вносит негативных изменений в запах, вкус и цвет воды;</a:t>
            </a:r>
          </a:p>
          <a:p>
            <a:r>
              <a:rPr lang="ru-RU" sz="2000" dirty="0" smtClean="0">
                <a:solidFill>
                  <a:srgbClr val="C00000"/>
                </a:solidFill>
              </a:rPr>
              <a:t>- окисляет </a:t>
            </a:r>
            <a:r>
              <a:rPr lang="ru-RU" sz="2000" dirty="0">
                <a:solidFill>
                  <a:srgbClr val="C00000"/>
                </a:solidFill>
              </a:rPr>
              <a:t>органические соединений железа и марганца;</a:t>
            </a:r>
          </a:p>
          <a:p>
            <a:r>
              <a:rPr lang="ru-RU" sz="2000" dirty="0" smtClean="0">
                <a:solidFill>
                  <a:srgbClr val="C00000"/>
                </a:solidFill>
              </a:rPr>
              <a:t>- улучшает </a:t>
            </a:r>
            <a:r>
              <a:rPr lang="ru-RU" sz="2000" dirty="0" err="1">
                <a:solidFill>
                  <a:srgbClr val="C00000"/>
                </a:solidFill>
              </a:rPr>
              <a:t>флокуляцию</a:t>
            </a:r>
            <a:r>
              <a:rPr lang="ru-RU" sz="2000" dirty="0">
                <a:solidFill>
                  <a:srgbClr val="C00000"/>
                </a:solidFill>
              </a:rPr>
              <a:t> необработанной сырой воды;</a:t>
            </a:r>
          </a:p>
          <a:p>
            <a:r>
              <a:rPr lang="ru-RU" sz="2000" dirty="0" smtClean="0">
                <a:solidFill>
                  <a:srgbClr val="C00000"/>
                </a:solidFill>
              </a:rPr>
              <a:t>- независимость </a:t>
            </a:r>
            <a:r>
              <a:rPr lang="ru-RU" sz="2000" dirty="0" err="1">
                <a:solidFill>
                  <a:srgbClr val="C00000"/>
                </a:solidFill>
              </a:rPr>
              <a:t>окислительно</a:t>
            </a:r>
            <a:r>
              <a:rPr lang="ru-RU" sz="2000" dirty="0">
                <a:solidFill>
                  <a:srgbClr val="C00000"/>
                </a:solidFill>
              </a:rPr>
              <a:t>-восстановительного потенциала (ОВП) от </a:t>
            </a:r>
            <a:r>
              <a:rPr lang="ru-RU" sz="2000" dirty="0" err="1">
                <a:solidFill>
                  <a:srgbClr val="C00000"/>
                </a:solidFill>
              </a:rPr>
              <a:t>pH</a:t>
            </a:r>
            <a:r>
              <a:rPr lang="ru-RU" sz="2000" dirty="0">
                <a:solidFill>
                  <a:srgbClr val="C00000"/>
                </a:solidFill>
              </a:rPr>
              <a:t> и присутствия в воде аммиака и прочих соединений азота;</a:t>
            </a:r>
          </a:p>
          <a:p>
            <a:r>
              <a:rPr lang="ru-RU" sz="2000" dirty="0" smtClean="0">
                <a:solidFill>
                  <a:srgbClr val="C00000"/>
                </a:solidFill>
              </a:rPr>
              <a:t>- снижает </a:t>
            </a:r>
            <a:r>
              <a:rPr lang="ru-RU" sz="2000" dirty="0">
                <a:solidFill>
                  <a:srgbClr val="C00000"/>
                </a:solidFill>
              </a:rPr>
              <a:t>жесткость воды;</a:t>
            </a:r>
          </a:p>
          <a:p>
            <a:r>
              <a:rPr lang="ru-RU" sz="2000" dirty="0" smtClean="0">
                <a:solidFill>
                  <a:srgbClr val="C00000"/>
                </a:solidFill>
              </a:rPr>
              <a:t>- </a:t>
            </a:r>
            <a:r>
              <a:rPr lang="ru-RU" sz="2000" dirty="0" err="1" smtClean="0">
                <a:solidFill>
                  <a:srgbClr val="C00000"/>
                </a:solidFill>
              </a:rPr>
              <a:t>долгосохраняющийся</a:t>
            </a:r>
            <a:r>
              <a:rPr lang="ru-RU" sz="2000" dirty="0" smtClean="0">
                <a:solidFill>
                  <a:srgbClr val="C00000"/>
                </a:solidFill>
              </a:rPr>
              <a:t> </a:t>
            </a:r>
            <a:r>
              <a:rPr lang="ru-RU" sz="2000" dirty="0">
                <a:solidFill>
                  <a:srgbClr val="C00000"/>
                </a:solidFill>
              </a:rPr>
              <a:t>(до 7 суток) бактерицидный эффект в </a:t>
            </a:r>
            <a:r>
              <a:rPr lang="ru-RU" sz="2000" dirty="0" err="1">
                <a:solidFill>
                  <a:srgbClr val="C00000"/>
                </a:solidFill>
              </a:rPr>
              <a:t>водораспредилительных</a:t>
            </a:r>
            <a:r>
              <a:rPr lang="ru-RU" sz="2000" dirty="0">
                <a:solidFill>
                  <a:srgbClr val="C00000"/>
                </a:solidFill>
              </a:rPr>
              <a:t> системах и, как следствие, удаление микробиологических отложений в системе распределения.</a:t>
            </a:r>
            <a:endParaRPr lang="ro-RO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2662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65883" y="749140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</a:p>
          <a:p>
            <a:pPr lvl="0" fontAlgn="auto">
              <a:spcAft>
                <a:spcPts val="0"/>
              </a:spcAft>
              <a:defRPr/>
            </a:pPr>
            <a:r>
              <a:rPr kumimoji="0" lang="ru-RU" sz="24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ДЕЗИНФЕКЦТЯ ВОДЫ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u-RU" sz="2400" b="0" kern="0" dirty="0" smtClean="0">
                <a:solidFill>
                  <a:srgbClr val="FF0000"/>
                </a:solidFill>
              </a:rPr>
              <a:t>способы дезинфекции </a:t>
            </a:r>
            <a:r>
              <a:rPr lang="ru-RU" sz="2400" b="0" kern="0" dirty="0">
                <a:solidFill>
                  <a:srgbClr val="FF0000"/>
                </a:solidFill>
              </a:rPr>
              <a:t>питьевой воды</a:t>
            </a:r>
            <a:endParaRPr kumimoji="0" lang="ro-RO" sz="6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21412" y="1218721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5692" y="2733794"/>
            <a:ext cx="8355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   </a:t>
            </a:r>
            <a:endParaRPr lang="ro-RO" dirty="0"/>
          </a:p>
        </p:txBody>
      </p:sp>
      <p:sp>
        <p:nvSpPr>
          <p:cNvPr id="4" name="Rectangle 3"/>
          <p:cNvSpPr/>
          <p:nvPr/>
        </p:nvSpPr>
        <p:spPr>
          <a:xfrm>
            <a:off x="523017" y="1964881"/>
            <a:ext cx="84338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                     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0089" y="2807229"/>
            <a:ext cx="81470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accent1"/>
                </a:solidFill>
              </a:rPr>
              <a:t>                                    </a:t>
            </a:r>
            <a:endParaRPr lang="ro-RO" dirty="0"/>
          </a:p>
        </p:txBody>
      </p:sp>
      <p:sp>
        <p:nvSpPr>
          <p:cNvPr id="7" name="Rectangle 6"/>
          <p:cNvSpPr/>
          <p:nvPr/>
        </p:nvSpPr>
        <p:spPr>
          <a:xfrm>
            <a:off x="502935" y="3022672"/>
            <a:ext cx="4824439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accent6">
                    <a:lumMod val="10000"/>
                  </a:schemeClr>
                </a:solidFill>
              </a:rPr>
              <a:t>Установки очень компактны и просты в эксплуатации. При использовании этих установок не требуются контактные резервуары, реагент вводится </a:t>
            </a:r>
            <a:r>
              <a:rPr lang="ru-RU" sz="1800" dirty="0" smtClean="0">
                <a:solidFill>
                  <a:schemeClr val="accent6">
                    <a:lumMod val="10000"/>
                  </a:schemeClr>
                </a:solidFill>
              </a:rPr>
              <a:t>прямо </a:t>
            </a:r>
            <a:r>
              <a:rPr lang="ru-RU" sz="1800" dirty="0">
                <a:solidFill>
                  <a:schemeClr val="accent6">
                    <a:lumMod val="10000"/>
                  </a:schemeClr>
                </a:solidFill>
              </a:rPr>
              <a:t>в трубопровод. Используемые исходные реагенты – растворы соляной кислоты </a:t>
            </a:r>
            <a:endParaRPr lang="ru-RU" sz="1800" dirty="0" smtClean="0">
              <a:solidFill>
                <a:schemeClr val="accent6">
                  <a:lumMod val="10000"/>
                </a:schemeClr>
              </a:solidFill>
            </a:endParaRPr>
          </a:p>
          <a:p>
            <a:r>
              <a:rPr lang="ru-RU" sz="1800" dirty="0" smtClean="0">
                <a:solidFill>
                  <a:schemeClr val="accent6">
                    <a:lumMod val="10000"/>
                  </a:schemeClr>
                </a:solidFill>
              </a:rPr>
              <a:t>( </a:t>
            </a:r>
            <a:r>
              <a:rPr lang="ru-RU" sz="1800" dirty="0">
                <a:solidFill>
                  <a:schemeClr val="accent6">
                    <a:lumMod val="10000"/>
                  </a:schemeClr>
                </a:solidFill>
              </a:rPr>
              <a:t>9 или 33 %) и хлорита натрия ( 7 или 25 %) не требуют, подобно исходным продуктам для хлорирования, специальных условий для их приготовления и хранения, в </a:t>
            </a:r>
            <a:r>
              <a:rPr lang="ru-RU" sz="1800" dirty="0" smtClean="0">
                <a:solidFill>
                  <a:schemeClr val="accent6">
                    <a:lumMod val="10000"/>
                  </a:schemeClr>
                </a:solidFill>
              </a:rPr>
              <a:t>частности</a:t>
            </a:r>
          </a:p>
          <a:p>
            <a:r>
              <a:rPr lang="ru-RU" sz="1800" dirty="0" smtClean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ru-RU" sz="1800" dirty="0">
                <a:solidFill>
                  <a:schemeClr val="accent6">
                    <a:lumMod val="10000"/>
                  </a:schemeClr>
                </a:solidFill>
              </a:rPr>
              <a:t>не требуется организация </a:t>
            </a:r>
            <a:r>
              <a:rPr lang="ru-RU" sz="1800" dirty="0" err="1">
                <a:solidFill>
                  <a:schemeClr val="accent6">
                    <a:lumMod val="10000"/>
                  </a:schemeClr>
                </a:solidFill>
              </a:rPr>
              <a:t>санитарнозащитных</a:t>
            </a:r>
            <a:r>
              <a:rPr lang="ru-RU" sz="1800" dirty="0">
                <a:solidFill>
                  <a:schemeClr val="accent6">
                    <a:lumMod val="10000"/>
                  </a:schemeClr>
                </a:solidFill>
              </a:rPr>
              <a:t> зон.</a:t>
            </a:r>
          </a:p>
        </p:txBody>
      </p:sp>
      <p:sp>
        <p:nvSpPr>
          <p:cNvPr id="5" name="Rectangle 4"/>
          <p:cNvSpPr/>
          <p:nvPr/>
        </p:nvSpPr>
        <p:spPr>
          <a:xfrm>
            <a:off x="1102266" y="2221350"/>
            <a:ext cx="83847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При дезинфекции питьевой воды применяются:</a:t>
            </a:r>
          </a:p>
          <a:p>
            <a:endParaRPr lang="ru-RU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0131" y="2627192"/>
            <a:ext cx="3543759" cy="407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984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75822" y="1245725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</a:p>
          <a:p>
            <a:pPr lvl="0" fontAlgn="auto">
              <a:spcAft>
                <a:spcPts val="0"/>
              </a:spcAft>
              <a:defRPr/>
            </a:pPr>
            <a:endParaRPr lang="ro-RO" sz="2400" kern="0" dirty="0">
              <a:solidFill>
                <a:srgbClr val="002060"/>
              </a:solidFill>
              <a:latin typeface="Arial"/>
            </a:endParaRPr>
          </a:p>
          <a:p>
            <a:pPr lvl="0" fontAlgn="auto">
              <a:spcAft>
                <a:spcPts val="0"/>
              </a:spcAft>
              <a:defRPr/>
            </a:pPr>
            <a:r>
              <a:rPr kumimoji="0" lang="ru-RU" sz="24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ДЕЗИНФЕКЦТЯ ВОДЫ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u-RU" sz="2400" b="0" kern="0" dirty="0" smtClean="0">
                <a:solidFill>
                  <a:srgbClr val="FF0000"/>
                </a:solidFill>
              </a:rPr>
              <a:t>способы дезинфекции </a:t>
            </a:r>
            <a:r>
              <a:rPr lang="ru-RU" sz="2400" b="0" kern="0" dirty="0">
                <a:solidFill>
                  <a:srgbClr val="FF0000"/>
                </a:solidFill>
              </a:rPr>
              <a:t>питьевой воды</a:t>
            </a:r>
            <a:endParaRPr kumimoji="0" lang="ro-RO" sz="6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21412" y="1218721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5692" y="2733794"/>
            <a:ext cx="8355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   </a:t>
            </a:r>
            <a:endParaRPr lang="ro-RO" dirty="0"/>
          </a:p>
        </p:txBody>
      </p:sp>
      <p:sp>
        <p:nvSpPr>
          <p:cNvPr id="4" name="Rectangle 3"/>
          <p:cNvSpPr/>
          <p:nvPr/>
        </p:nvSpPr>
        <p:spPr>
          <a:xfrm>
            <a:off x="523017" y="1964881"/>
            <a:ext cx="84338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                     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0089" y="2807229"/>
            <a:ext cx="81470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accent1"/>
                </a:solidFill>
              </a:rPr>
              <a:t>                                    </a:t>
            </a:r>
            <a:endParaRPr lang="ro-RO" dirty="0"/>
          </a:p>
        </p:txBody>
      </p:sp>
      <p:sp>
        <p:nvSpPr>
          <p:cNvPr id="7" name="Rectangle 6"/>
          <p:cNvSpPr/>
          <p:nvPr/>
        </p:nvSpPr>
        <p:spPr>
          <a:xfrm>
            <a:off x="502935" y="3022672"/>
            <a:ext cx="838095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                         </a:t>
            </a:r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5" name="Rectangle 4"/>
          <p:cNvSpPr/>
          <p:nvPr/>
        </p:nvSpPr>
        <p:spPr>
          <a:xfrm>
            <a:off x="670089" y="2798661"/>
            <a:ext cx="83847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При дезинфекции питьевой воды применяются:</a:t>
            </a:r>
          </a:p>
          <a:p>
            <a:endParaRPr lang="ru-RU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3017" y="3329687"/>
            <a:ext cx="847280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Гипохлорит натрия. </a:t>
            </a:r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Применяется в виде жидкости, содержание активного вещества в нем в два раза превышает этот показатель в хлорной извести. По сравнению с диоксидом титана, он относительно безопасен в смысле хранения и применения. Однако некоторые бактерии устойчивы к дезинфекции питьевой воды гипохлоритом натрия. А при длительном хранении этот состав утрачивает необходимые свойства. Его можно найти в продаже с отличающимся процентом хлора.</a:t>
            </a:r>
            <a:endParaRPr lang="ro-RO" dirty="0">
              <a:solidFill>
                <a:schemeClr val="accent6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7926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565014" y="762702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u-RU" sz="2400" kern="0" dirty="0">
                <a:solidFill>
                  <a:srgbClr val="002060"/>
                </a:solidFill>
              </a:rPr>
              <a:t>Основные принципы </a:t>
            </a:r>
            <a:r>
              <a:rPr lang="ru-RU" sz="2400" kern="0" dirty="0" smtClean="0">
                <a:solidFill>
                  <a:srgbClr val="002060"/>
                </a:solidFill>
              </a:rPr>
              <a:t>коагуляции</a:t>
            </a:r>
            <a:endParaRPr kumimoji="0" lang="ro-RO" sz="6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1178178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fontAlgn="auto">
              <a:spcAft>
                <a:spcPts val="0"/>
              </a:spcAft>
            </a:pPr>
            <a:r>
              <a:rPr lang="ro-RO" dirty="0" smtClean="0">
                <a:latin typeface="Calibri" panose="020F0502020204030204"/>
              </a:rPr>
              <a:t>Sesiunea </a:t>
            </a:r>
            <a:r>
              <a:rPr lang="ro-RO" dirty="0">
                <a:latin typeface="Calibri" panose="020F0502020204030204"/>
              </a:rPr>
              <a:t>8: Stabilirea dozei de reactivi pentru tratarea apei potabile. </a:t>
            </a: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1865" y="2831681"/>
            <a:ext cx="812026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b="0" dirty="0" smtClean="0">
                <a:solidFill>
                  <a:schemeClr val="accent6">
                    <a:lumMod val="10000"/>
                  </a:schemeClr>
                </a:solidFill>
              </a:rPr>
              <a:t>                             </a:t>
            </a:r>
            <a:r>
              <a:rPr lang="ru-RU" dirty="0" smtClean="0">
                <a:solidFill>
                  <a:schemeClr val="accent6">
                    <a:lumMod val="10000"/>
                  </a:schemeClr>
                </a:solidFill>
              </a:rPr>
              <a:t>Механизм коагуляции</a:t>
            </a:r>
            <a:endParaRPr lang="ro-RO" dirty="0" smtClean="0">
              <a:solidFill>
                <a:schemeClr val="accent6">
                  <a:lumMod val="10000"/>
                </a:schemeClr>
              </a:solidFill>
            </a:endParaRPr>
          </a:p>
          <a:p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2748" y="3601122"/>
            <a:ext cx="8484867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Стабильность или нестабильность частиц водной суспензии зависит от ряда </a:t>
            </a:r>
            <a:r>
              <a:rPr lang="ru-RU" dirty="0" smtClean="0">
                <a:solidFill>
                  <a:schemeClr val="accent6">
                    <a:lumMod val="10000"/>
                  </a:schemeClr>
                </a:solidFill>
              </a:rPr>
              <a:t>сил притягивания и отталкивания:</a:t>
            </a:r>
            <a:endParaRPr lang="ru-RU" dirty="0">
              <a:solidFill>
                <a:schemeClr val="accent6">
                  <a:lumMod val="10000"/>
                </a:schemeClr>
              </a:solidFill>
            </a:endParaRPr>
          </a:p>
          <a:p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· Силы притяжения Ван-дер-Ваальса,</a:t>
            </a:r>
          </a:p>
          <a:p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· Электростатические силы </a:t>
            </a:r>
            <a:r>
              <a:rPr lang="ru-RU" dirty="0" smtClean="0">
                <a:solidFill>
                  <a:schemeClr val="accent6">
                    <a:lumMod val="10000"/>
                  </a:schemeClr>
                </a:solidFill>
              </a:rPr>
              <a:t>отталкивания,</a:t>
            </a:r>
            <a:endParaRPr lang="ru-RU" dirty="0">
              <a:solidFill>
                <a:schemeClr val="accent6">
                  <a:lumMod val="10000"/>
                </a:schemeClr>
              </a:solidFill>
            </a:endParaRPr>
          </a:p>
          <a:p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· Силы всеобщего притяжения,</a:t>
            </a:r>
          </a:p>
          <a:p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· Броуновское движение</a:t>
            </a:r>
            <a:endParaRPr lang="ro-RO" dirty="0">
              <a:solidFill>
                <a:schemeClr val="accent6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4595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75822" y="1245725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</a:p>
          <a:p>
            <a:pPr lvl="0" fontAlgn="auto">
              <a:spcAft>
                <a:spcPts val="0"/>
              </a:spcAft>
              <a:defRPr/>
            </a:pPr>
            <a:endParaRPr lang="ro-RO" sz="2400" kern="0" dirty="0">
              <a:solidFill>
                <a:srgbClr val="002060"/>
              </a:solidFill>
              <a:latin typeface="Arial"/>
            </a:endParaRPr>
          </a:p>
          <a:p>
            <a:pPr lvl="0" fontAlgn="auto">
              <a:spcAft>
                <a:spcPts val="0"/>
              </a:spcAft>
              <a:defRPr/>
            </a:pPr>
            <a:r>
              <a:rPr kumimoji="0" lang="ru-RU" sz="24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ДЕЗИНФЕКЦТЯ ВОДЫ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u-RU" sz="2400" b="0" kern="0" dirty="0" smtClean="0">
                <a:solidFill>
                  <a:srgbClr val="FF0000"/>
                </a:solidFill>
              </a:rPr>
              <a:t>способы дезинфекции </a:t>
            </a:r>
            <a:r>
              <a:rPr lang="ru-RU" sz="2400" b="0" kern="0" dirty="0">
                <a:solidFill>
                  <a:srgbClr val="FF0000"/>
                </a:solidFill>
              </a:rPr>
              <a:t>питьевой воды</a:t>
            </a:r>
            <a:endParaRPr kumimoji="0" lang="ro-RO" sz="6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21412" y="1218721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5692" y="2733794"/>
            <a:ext cx="8355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   </a:t>
            </a:r>
            <a:endParaRPr lang="ro-RO" dirty="0"/>
          </a:p>
        </p:txBody>
      </p:sp>
      <p:sp>
        <p:nvSpPr>
          <p:cNvPr id="4" name="Rectangle 3"/>
          <p:cNvSpPr/>
          <p:nvPr/>
        </p:nvSpPr>
        <p:spPr>
          <a:xfrm>
            <a:off x="523017" y="1964881"/>
            <a:ext cx="84338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                     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0089" y="2807229"/>
            <a:ext cx="81470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accent1"/>
                </a:solidFill>
              </a:rPr>
              <a:t>                                    </a:t>
            </a:r>
            <a:endParaRPr lang="ro-RO" dirty="0"/>
          </a:p>
        </p:txBody>
      </p:sp>
      <p:sp>
        <p:nvSpPr>
          <p:cNvPr id="7" name="Rectangle 6"/>
          <p:cNvSpPr/>
          <p:nvPr/>
        </p:nvSpPr>
        <p:spPr>
          <a:xfrm>
            <a:off x="502935" y="3022672"/>
            <a:ext cx="838095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                         </a:t>
            </a:r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5" name="Rectangle 4"/>
          <p:cNvSpPr/>
          <p:nvPr/>
        </p:nvSpPr>
        <p:spPr>
          <a:xfrm>
            <a:off x="670089" y="2798661"/>
            <a:ext cx="83847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При дезинфекции питьевой воды применяются:</a:t>
            </a:r>
          </a:p>
          <a:p>
            <a:endParaRPr lang="ru-RU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3017" y="3329687"/>
            <a:ext cx="847280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6">
                    <a:lumMod val="10000"/>
                  </a:schemeClr>
                </a:solidFill>
              </a:rPr>
              <a:t>.</a:t>
            </a:r>
            <a:endParaRPr lang="ro-RO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2862" y="3329687"/>
            <a:ext cx="4450466" cy="334089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503699" y="3329687"/>
            <a:ext cx="2899818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sz="2000" dirty="0">
                <a:solidFill>
                  <a:schemeClr val="accent6">
                    <a:lumMod val="10000"/>
                  </a:schemeClr>
                </a:solidFill>
              </a:rPr>
              <a:t>• PE бак</a:t>
            </a:r>
          </a:p>
          <a:p>
            <a:r>
              <a:rPr lang="ru-RU" sz="2000" dirty="0">
                <a:solidFill>
                  <a:schemeClr val="accent6">
                    <a:lumMod val="10000"/>
                  </a:schemeClr>
                </a:solidFill>
              </a:rPr>
              <a:t>• Дозирующий насос</a:t>
            </a:r>
          </a:p>
          <a:p>
            <a:r>
              <a:rPr lang="ru-RU" sz="2000" dirty="0">
                <a:solidFill>
                  <a:schemeClr val="accent6">
                    <a:lumMod val="10000"/>
                  </a:schemeClr>
                </a:solidFill>
              </a:rPr>
              <a:t>• Датчик уровня</a:t>
            </a:r>
          </a:p>
          <a:p>
            <a:r>
              <a:rPr lang="ru-RU" sz="2000" dirty="0">
                <a:solidFill>
                  <a:schemeClr val="accent6">
                    <a:lumMod val="10000"/>
                  </a:schemeClr>
                </a:solidFill>
              </a:rPr>
              <a:t>• Миксер для </a:t>
            </a:r>
            <a:r>
              <a:rPr lang="ru-RU" sz="2000" dirty="0" smtClean="0">
                <a:solidFill>
                  <a:schemeClr val="accent6">
                    <a:lumMod val="10000"/>
                  </a:schemeClr>
                </a:solidFill>
              </a:rPr>
              <a:t>      гомогенизации</a:t>
            </a:r>
            <a:endParaRPr lang="ro-RO" sz="2000" dirty="0">
              <a:solidFill>
                <a:schemeClr val="accent6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7593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75822" y="1245725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</a:p>
          <a:p>
            <a:pPr lvl="0" fontAlgn="auto">
              <a:spcAft>
                <a:spcPts val="0"/>
              </a:spcAft>
              <a:defRPr/>
            </a:pPr>
            <a:endParaRPr lang="ro-RO" sz="2400" kern="0" dirty="0">
              <a:solidFill>
                <a:srgbClr val="002060"/>
              </a:solidFill>
              <a:latin typeface="Arial"/>
            </a:endParaRPr>
          </a:p>
          <a:p>
            <a:pPr lvl="0" fontAlgn="auto">
              <a:spcAft>
                <a:spcPts val="0"/>
              </a:spcAft>
              <a:defRPr/>
            </a:pPr>
            <a:r>
              <a:rPr kumimoji="0" lang="ru-RU" sz="24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ДЕЗИНФЕКЦТЯ ВОДЫ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u-RU" sz="2400" b="0" kern="0" dirty="0" smtClean="0">
                <a:solidFill>
                  <a:srgbClr val="FF0000"/>
                </a:solidFill>
              </a:rPr>
              <a:t>способы дезинфекции </a:t>
            </a:r>
            <a:r>
              <a:rPr lang="ru-RU" sz="2400" b="0" kern="0" dirty="0">
                <a:solidFill>
                  <a:srgbClr val="FF0000"/>
                </a:solidFill>
              </a:rPr>
              <a:t>питьевой воды</a:t>
            </a:r>
            <a:endParaRPr kumimoji="0" lang="ro-RO" sz="6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21412" y="1218721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5692" y="2733794"/>
            <a:ext cx="8355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   </a:t>
            </a:r>
            <a:endParaRPr lang="ro-RO" dirty="0"/>
          </a:p>
        </p:txBody>
      </p:sp>
      <p:sp>
        <p:nvSpPr>
          <p:cNvPr id="4" name="Rectangle 3"/>
          <p:cNvSpPr/>
          <p:nvPr/>
        </p:nvSpPr>
        <p:spPr>
          <a:xfrm>
            <a:off x="523017" y="1964881"/>
            <a:ext cx="84338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                     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24078" y="3036385"/>
            <a:ext cx="81470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accent1"/>
                </a:solidFill>
              </a:rPr>
              <a:t>                                    </a:t>
            </a:r>
            <a:endParaRPr lang="ro-RO" dirty="0"/>
          </a:p>
        </p:txBody>
      </p:sp>
      <p:sp>
        <p:nvSpPr>
          <p:cNvPr id="7" name="Rectangle 6"/>
          <p:cNvSpPr/>
          <p:nvPr/>
        </p:nvSpPr>
        <p:spPr>
          <a:xfrm>
            <a:off x="-1878496" y="3022672"/>
            <a:ext cx="1035657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                           </a:t>
            </a:r>
            <a:r>
              <a:rPr lang="ru-RU" dirty="0" smtClean="0"/>
              <a:t>  </a:t>
            </a:r>
            <a:r>
              <a:rPr lang="ru-RU" dirty="0" smtClean="0">
                <a:solidFill>
                  <a:schemeClr val="accent6">
                    <a:lumMod val="10000"/>
                  </a:schemeClr>
                </a:solidFill>
              </a:rPr>
              <a:t>Схема </a:t>
            </a:r>
            <a:r>
              <a:rPr lang="ru-RU" dirty="0" err="1" smtClean="0">
                <a:solidFill>
                  <a:schemeClr val="accent6">
                    <a:lumMod val="10000"/>
                  </a:schemeClr>
                </a:solidFill>
              </a:rPr>
              <a:t>пиема</a:t>
            </a:r>
            <a:r>
              <a:rPr lang="ru-RU" dirty="0" smtClean="0">
                <a:solidFill>
                  <a:schemeClr val="accent6">
                    <a:lumMod val="10000"/>
                  </a:schemeClr>
                </a:solidFill>
              </a:rPr>
              <a:t> и разбавления </a:t>
            </a:r>
            <a:r>
              <a:rPr lang="ru-RU" dirty="0" err="1" smtClean="0">
                <a:solidFill>
                  <a:schemeClr val="accent6">
                    <a:lumMod val="10000"/>
                  </a:schemeClr>
                </a:solidFill>
              </a:rPr>
              <a:t>гипоклорита</a:t>
            </a:r>
            <a:r>
              <a:rPr lang="ru-RU" dirty="0" smtClean="0">
                <a:solidFill>
                  <a:schemeClr val="accent6">
                    <a:lumMod val="10000"/>
                  </a:schemeClr>
                </a:solidFill>
              </a:rPr>
              <a:t> натрия </a:t>
            </a:r>
            <a:endParaRPr lang="ru-RU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/>
          <a:srcRect t="47065"/>
          <a:stretch/>
        </p:blipFill>
        <p:spPr>
          <a:xfrm>
            <a:off x="630333" y="3408621"/>
            <a:ext cx="7570374" cy="300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6073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75822" y="1245725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</a:p>
          <a:p>
            <a:pPr lvl="0" fontAlgn="auto">
              <a:spcAft>
                <a:spcPts val="0"/>
              </a:spcAft>
              <a:defRPr/>
            </a:pPr>
            <a:endParaRPr lang="ro-RO" sz="2400" kern="0" dirty="0">
              <a:solidFill>
                <a:srgbClr val="002060"/>
              </a:solidFill>
              <a:latin typeface="Arial"/>
            </a:endParaRPr>
          </a:p>
          <a:p>
            <a:pPr lvl="0" fontAlgn="auto">
              <a:spcAft>
                <a:spcPts val="0"/>
              </a:spcAft>
              <a:defRPr/>
            </a:pPr>
            <a:r>
              <a:rPr kumimoji="0" lang="ru-RU" sz="24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ДЕЗИНФЕКЦТЯ ВОДЫ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u-RU" sz="2400" b="0" kern="0" dirty="0" smtClean="0">
                <a:solidFill>
                  <a:srgbClr val="FF0000"/>
                </a:solidFill>
              </a:rPr>
              <a:t>способы дезинфекции </a:t>
            </a:r>
            <a:r>
              <a:rPr lang="ru-RU" sz="2400" b="0" kern="0" dirty="0">
                <a:solidFill>
                  <a:srgbClr val="FF0000"/>
                </a:solidFill>
              </a:rPr>
              <a:t>питьевой воды</a:t>
            </a:r>
            <a:endParaRPr kumimoji="0" lang="ro-RO" sz="6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21412" y="1218721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5692" y="2733794"/>
            <a:ext cx="8355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   </a:t>
            </a:r>
            <a:endParaRPr lang="ro-RO" dirty="0"/>
          </a:p>
        </p:txBody>
      </p:sp>
      <p:sp>
        <p:nvSpPr>
          <p:cNvPr id="4" name="Rectangle 3"/>
          <p:cNvSpPr/>
          <p:nvPr/>
        </p:nvSpPr>
        <p:spPr>
          <a:xfrm>
            <a:off x="523017" y="1964881"/>
            <a:ext cx="84338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                     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24078" y="3036385"/>
            <a:ext cx="81470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accent1"/>
                </a:solidFill>
              </a:rPr>
              <a:t>                                    </a:t>
            </a:r>
            <a:endParaRPr lang="ro-RO" dirty="0"/>
          </a:p>
        </p:txBody>
      </p:sp>
      <p:sp>
        <p:nvSpPr>
          <p:cNvPr id="7" name="Rectangle 6"/>
          <p:cNvSpPr/>
          <p:nvPr/>
        </p:nvSpPr>
        <p:spPr>
          <a:xfrm>
            <a:off x="-1848679" y="2828974"/>
            <a:ext cx="1035657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                           </a:t>
            </a:r>
            <a:r>
              <a:rPr lang="ru-RU" dirty="0" smtClean="0"/>
              <a:t>  </a:t>
            </a:r>
            <a:r>
              <a:rPr lang="ru-RU" dirty="0" smtClean="0">
                <a:solidFill>
                  <a:schemeClr val="accent6">
                    <a:lumMod val="10000"/>
                  </a:schemeClr>
                </a:solidFill>
              </a:rPr>
              <a:t>Схема дозирования </a:t>
            </a:r>
            <a:r>
              <a:rPr lang="ru-RU" dirty="0" err="1" smtClean="0">
                <a:solidFill>
                  <a:schemeClr val="accent6">
                    <a:lumMod val="10000"/>
                  </a:schemeClr>
                </a:solidFill>
              </a:rPr>
              <a:t>гипоклорита</a:t>
            </a:r>
            <a:r>
              <a:rPr lang="ru-RU" dirty="0" smtClean="0">
                <a:solidFill>
                  <a:schemeClr val="accent6">
                    <a:lumMod val="10000"/>
                  </a:schemeClr>
                </a:solidFill>
              </a:rPr>
              <a:t> натрия </a:t>
            </a:r>
            <a:endParaRPr lang="ru-RU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1058" y="3277936"/>
            <a:ext cx="6529382" cy="332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3416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50591" y="784154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</a:p>
          <a:p>
            <a:pPr lvl="0" fontAlgn="auto">
              <a:spcAft>
                <a:spcPts val="0"/>
              </a:spcAft>
              <a:defRPr/>
            </a:pPr>
            <a:r>
              <a:rPr kumimoji="0" lang="ru-RU" sz="24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ДЕЗИНФЕКЦТЯ ВОДЫ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u-RU" sz="2400" b="0" kern="0" dirty="0" smtClean="0">
                <a:solidFill>
                  <a:srgbClr val="FF0000"/>
                </a:solidFill>
              </a:rPr>
              <a:t>способы дезинфекции </a:t>
            </a:r>
            <a:r>
              <a:rPr lang="ru-RU" sz="2400" b="0" kern="0" dirty="0">
                <a:solidFill>
                  <a:srgbClr val="FF0000"/>
                </a:solidFill>
              </a:rPr>
              <a:t>питьевой воды</a:t>
            </a:r>
            <a:endParaRPr kumimoji="0" lang="ro-RO" sz="6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21412" y="1218721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5692" y="2733794"/>
            <a:ext cx="8355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   </a:t>
            </a:r>
            <a:endParaRPr lang="ro-RO" dirty="0"/>
          </a:p>
        </p:txBody>
      </p:sp>
      <p:sp>
        <p:nvSpPr>
          <p:cNvPr id="4" name="Rectangle 3"/>
          <p:cNvSpPr/>
          <p:nvPr/>
        </p:nvSpPr>
        <p:spPr>
          <a:xfrm>
            <a:off x="523017" y="1964881"/>
            <a:ext cx="84338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                     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0089" y="2807229"/>
            <a:ext cx="81470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accent1"/>
                </a:solidFill>
              </a:rPr>
              <a:t>                                    </a:t>
            </a:r>
            <a:endParaRPr lang="ro-RO" dirty="0"/>
          </a:p>
        </p:txBody>
      </p:sp>
      <p:sp>
        <p:nvSpPr>
          <p:cNvPr id="7" name="Rectangle 6"/>
          <p:cNvSpPr/>
          <p:nvPr/>
        </p:nvSpPr>
        <p:spPr>
          <a:xfrm>
            <a:off x="502935" y="3022672"/>
            <a:ext cx="838095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                         </a:t>
            </a:r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5" name="Rectangle 4"/>
          <p:cNvSpPr/>
          <p:nvPr/>
        </p:nvSpPr>
        <p:spPr>
          <a:xfrm>
            <a:off x="979242" y="2301643"/>
            <a:ext cx="83847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При дезинфекции питьевой воды применяются:</a:t>
            </a:r>
          </a:p>
          <a:p>
            <a:endParaRPr lang="ru-RU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44628" y="2681777"/>
            <a:ext cx="8501922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                               </a:t>
            </a:r>
            <a:r>
              <a:rPr lang="ru-RU" sz="2400" dirty="0" smtClean="0">
                <a:solidFill>
                  <a:srgbClr val="C00000"/>
                </a:solidFill>
              </a:rPr>
              <a:t>Метод </a:t>
            </a:r>
            <a:r>
              <a:rPr lang="ru-RU" sz="2400" dirty="0">
                <a:solidFill>
                  <a:srgbClr val="C00000"/>
                </a:solidFill>
              </a:rPr>
              <a:t>озонирования</a:t>
            </a:r>
          </a:p>
          <a:p>
            <a:r>
              <a:rPr lang="ru-RU" sz="2000" dirty="0">
                <a:solidFill>
                  <a:srgbClr val="C00000"/>
                </a:solidFill>
              </a:rPr>
              <a:t>Озон, вместе с хлором</a:t>
            </a:r>
            <a:r>
              <a:rPr lang="ru-RU" sz="2000" dirty="0"/>
              <a:t>, </a:t>
            </a:r>
            <a:r>
              <a:rPr lang="ru-RU" sz="2000" dirty="0">
                <a:solidFill>
                  <a:schemeClr val="accent6">
                    <a:lumMod val="10000"/>
                  </a:schemeClr>
                </a:solidFill>
              </a:rPr>
              <a:t>относится к числу сильных окислителей. Он проходит через оболочки клеток, разрушает их стенки и убивает. Озон отлично себя зарекомендовал в деле обеззараживания, а также при обесцвечивании, </a:t>
            </a:r>
            <a:r>
              <a:rPr lang="ru-RU" sz="2000" dirty="0" err="1" smtClean="0">
                <a:solidFill>
                  <a:schemeClr val="accent6">
                    <a:lumMod val="10000"/>
                  </a:schemeClr>
                </a:solidFill>
              </a:rPr>
              <a:t>дезодорированния</a:t>
            </a:r>
            <a:r>
              <a:rPr lang="ru-RU" sz="2000" dirty="0" smtClean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ru-RU" sz="2000" dirty="0">
                <a:solidFill>
                  <a:schemeClr val="accent6">
                    <a:lumMod val="10000"/>
                  </a:schemeClr>
                </a:solidFill>
              </a:rPr>
              <a:t>воды</a:t>
            </a:r>
            <a:r>
              <a:rPr lang="ru-RU" sz="2000" dirty="0" smtClean="0">
                <a:solidFill>
                  <a:schemeClr val="accent6">
                    <a:lumMod val="10000"/>
                  </a:schemeClr>
                </a:solidFill>
              </a:rPr>
              <a:t>.</a:t>
            </a:r>
          </a:p>
          <a:p>
            <a:r>
              <a:rPr lang="ru-RU" sz="2000" dirty="0" smtClean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ru-RU" sz="2000" dirty="0">
                <a:solidFill>
                  <a:schemeClr val="accent6">
                    <a:lumMod val="10000"/>
                  </a:schemeClr>
                </a:solidFill>
              </a:rPr>
              <a:t>Он окисляет и железо с марганцем</a:t>
            </a:r>
            <a:r>
              <a:rPr lang="ru-RU" sz="2000" dirty="0" smtClean="0">
                <a:solidFill>
                  <a:schemeClr val="accent6">
                    <a:lumMod val="10000"/>
                  </a:schemeClr>
                </a:solidFill>
              </a:rPr>
              <a:t>.</a:t>
            </a:r>
            <a:endParaRPr lang="ru-RU" sz="2000" dirty="0">
              <a:solidFill>
                <a:schemeClr val="accent6">
                  <a:lumMod val="10000"/>
                </a:schemeClr>
              </a:solidFill>
            </a:endParaRPr>
          </a:p>
          <a:p>
            <a:r>
              <a:rPr lang="ru-RU" sz="2000" dirty="0">
                <a:solidFill>
                  <a:schemeClr val="accent6">
                    <a:lumMod val="10000"/>
                  </a:schemeClr>
                </a:solidFill>
              </a:rPr>
              <a:t>Так как озон характеризуется сильным антисептическим действием, он разрушает вредные бактерии в сотни раз быстрее, чем остальные существующие реагенты. Если сравнивать с хлором, озон производит дезинфекцию питьевой воды почти </a:t>
            </a:r>
            <a:r>
              <a:rPr lang="ru-RU" sz="2000" dirty="0" smtClean="0">
                <a:solidFill>
                  <a:schemeClr val="accent6">
                    <a:lumMod val="10000"/>
                  </a:schemeClr>
                </a:solidFill>
              </a:rPr>
              <a:t>от </a:t>
            </a:r>
            <a:r>
              <a:rPr lang="ru-RU" sz="2000" dirty="0">
                <a:solidFill>
                  <a:schemeClr val="accent6">
                    <a:lumMod val="10000"/>
                  </a:schemeClr>
                </a:solidFill>
              </a:rPr>
              <a:t>всех известных типов микроорганизмов.</a:t>
            </a:r>
            <a:endParaRPr lang="ro-RO" sz="2000" dirty="0">
              <a:solidFill>
                <a:schemeClr val="accent6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7729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50591" y="784154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</a:p>
          <a:p>
            <a:pPr lvl="0" fontAlgn="auto">
              <a:spcAft>
                <a:spcPts val="0"/>
              </a:spcAft>
              <a:defRPr/>
            </a:pPr>
            <a:r>
              <a:rPr kumimoji="0" lang="ru-RU" sz="24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ДЕЗИНФЕКЦТЯ ВОДЫ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u-RU" sz="2400" b="0" kern="0" dirty="0" smtClean="0">
                <a:solidFill>
                  <a:srgbClr val="FF0000"/>
                </a:solidFill>
              </a:rPr>
              <a:t>способы дезинфекции </a:t>
            </a:r>
            <a:r>
              <a:rPr lang="ru-RU" sz="2400" b="0" kern="0" dirty="0">
                <a:solidFill>
                  <a:srgbClr val="FF0000"/>
                </a:solidFill>
              </a:rPr>
              <a:t>питьевой воды</a:t>
            </a:r>
            <a:endParaRPr kumimoji="0" lang="ro-RO" sz="6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21412" y="1218721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5692" y="2733794"/>
            <a:ext cx="8355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   </a:t>
            </a:r>
            <a:endParaRPr lang="ro-RO" dirty="0"/>
          </a:p>
        </p:txBody>
      </p:sp>
      <p:sp>
        <p:nvSpPr>
          <p:cNvPr id="4" name="Rectangle 3"/>
          <p:cNvSpPr/>
          <p:nvPr/>
        </p:nvSpPr>
        <p:spPr>
          <a:xfrm>
            <a:off x="523017" y="1964881"/>
            <a:ext cx="84338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                     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0089" y="2807229"/>
            <a:ext cx="81470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accent1"/>
                </a:solidFill>
              </a:rPr>
              <a:t>                                    </a:t>
            </a:r>
            <a:endParaRPr lang="ro-RO" dirty="0"/>
          </a:p>
        </p:txBody>
      </p:sp>
      <p:sp>
        <p:nvSpPr>
          <p:cNvPr id="7" name="Rectangle 6"/>
          <p:cNvSpPr/>
          <p:nvPr/>
        </p:nvSpPr>
        <p:spPr>
          <a:xfrm>
            <a:off x="502935" y="3022672"/>
            <a:ext cx="838095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                         </a:t>
            </a:r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5" name="Rectangle 4"/>
          <p:cNvSpPr/>
          <p:nvPr/>
        </p:nvSpPr>
        <p:spPr>
          <a:xfrm>
            <a:off x="979242" y="2301643"/>
            <a:ext cx="83847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При дезинфекции питьевой воды применяются:</a:t>
            </a:r>
          </a:p>
          <a:p>
            <a:endParaRPr lang="ru-RU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5692" y="2746723"/>
            <a:ext cx="8331808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6">
                    <a:lumMod val="10000"/>
                  </a:schemeClr>
                </a:solidFill>
              </a:rPr>
              <a:t>Распад </a:t>
            </a:r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озона </a:t>
            </a:r>
            <a:r>
              <a:rPr lang="ru-RU" dirty="0" smtClean="0">
                <a:solidFill>
                  <a:schemeClr val="accent6">
                    <a:lumMod val="10000"/>
                  </a:schemeClr>
                </a:solidFill>
              </a:rPr>
              <a:t>образует кислород. Однако </a:t>
            </a:r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быстрое разложение </a:t>
            </a:r>
            <a:r>
              <a:rPr lang="ru-RU" dirty="0" smtClean="0">
                <a:solidFill>
                  <a:schemeClr val="accent6">
                    <a:lumMod val="10000"/>
                  </a:schemeClr>
                </a:solidFill>
              </a:rPr>
              <a:t>озона </a:t>
            </a:r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можно отнести и к его недостаткам – спустя 15–20 минут после обработки вода может быть опять заражена. Есть теория, что под его влиянием в воде распадаются фенольные группы гуминовых веществ. Этот процесс пробуждает организмы, которые прежде находились в спячке. Обогащаясь озоном, вода обретает коррозионную активность. После чего повреждаются трубы, сантехника, бытовые приборы. При неточном выборе количества озона могут начать формироваться побочные высокотоксичные элементы.</a:t>
            </a:r>
            <a:endParaRPr lang="ro-RO" dirty="0">
              <a:solidFill>
                <a:schemeClr val="accent6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3928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50591" y="784154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</a:p>
          <a:p>
            <a:pPr lvl="0" fontAlgn="auto">
              <a:spcAft>
                <a:spcPts val="0"/>
              </a:spcAft>
              <a:defRPr/>
            </a:pPr>
            <a:r>
              <a:rPr kumimoji="0" lang="ru-RU" sz="24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ДЕЗИНФЕКЦТЯ ВОДЫ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u-RU" sz="2400" b="0" kern="0" dirty="0" smtClean="0">
                <a:solidFill>
                  <a:srgbClr val="FF0000"/>
                </a:solidFill>
              </a:rPr>
              <a:t>способы дезинфекции </a:t>
            </a:r>
            <a:r>
              <a:rPr lang="ru-RU" sz="2400" b="0" kern="0" dirty="0">
                <a:solidFill>
                  <a:srgbClr val="FF0000"/>
                </a:solidFill>
              </a:rPr>
              <a:t>питьевой воды</a:t>
            </a:r>
            <a:endParaRPr kumimoji="0" lang="ro-RO" sz="6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21412" y="1218721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5692" y="2733794"/>
            <a:ext cx="8355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   </a:t>
            </a:r>
            <a:endParaRPr lang="ro-RO" dirty="0"/>
          </a:p>
        </p:txBody>
      </p:sp>
      <p:sp>
        <p:nvSpPr>
          <p:cNvPr id="4" name="Rectangle 3"/>
          <p:cNvSpPr/>
          <p:nvPr/>
        </p:nvSpPr>
        <p:spPr>
          <a:xfrm>
            <a:off x="523017" y="1964881"/>
            <a:ext cx="84338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                     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0089" y="2807229"/>
            <a:ext cx="81470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accent1"/>
                </a:solidFill>
              </a:rPr>
              <a:t>                                    </a:t>
            </a:r>
            <a:endParaRPr lang="ro-RO" dirty="0"/>
          </a:p>
        </p:txBody>
      </p:sp>
      <p:sp>
        <p:nvSpPr>
          <p:cNvPr id="7" name="Rectangle 6"/>
          <p:cNvSpPr/>
          <p:nvPr/>
        </p:nvSpPr>
        <p:spPr>
          <a:xfrm>
            <a:off x="502935" y="3022672"/>
            <a:ext cx="838095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                         </a:t>
            </a:r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5" name="Rectangle 4"/>
          <p:cNvSpPr/>
          <p:nvPr/>
        </p:nvSpPr>
        <p:spPr>
          <a:xfrm>
            <a:off x="979242" y="2301643"/>
            <a:ext cx="83847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При дезинфекции питьевой воды применяются:</a:t>
            </a:r>
          </a:p>
          <a:p>
            <a:endParaRPr lang="ru-RU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93304" y="3373295"/>
            <a:ext cx="756582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6">
                    <a:lumMod val="10000"/>
                  </a:schemeClr>
                </a:solidFill>
              </a:rPr>
              <a:t>У метода дезинфекции питьевой воды озонированием есть и прочие </a:t>
            </a:r>
            <a:r>
              <a:rPr lang="ru-RU" sz="2400" dirty="0">
                <a:solidFill>
                  <a:srgbClr val="C00000"/>
                </a:solidFill>
              </a:rPr>
              <a:t>отрицательные стороны</a:t>
            </a:r>
            <a:r>
              <a:rPr lang="ru-RU" sz="2400" dirty="0" smtClean="0">
                <a:solidFill>
                  <a:srgbClr val="C00000"/>
                </a:solidFill>
              </a:rPr>
              <a:t>.</a:t>
            </a:r>
          </a:p>
          <a:p>
            <a:r>
              <a:rPr lang="ru-RU" sz="2400" dirty="0" smtClean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ru-RU" sz="2400" dirty="0">
                <a:solidFill>
                  <a:schemeClr val="accent6">
                    <a:lumMod val="10000"/>
                  </a:schemeClr>
                </a:solidFill>
              </a:rPr>
              <a:t>Это его недешевая цена, дорогая установка техники, серьезный расход электроэнергии, высокий класс опасности самого реагента. Поэтому, работая с ним, важно следовать технике безопасности.</a:t>
            </a:r>
            <a:endParaRPr lang="ro-RO" sz="2400" dirty="0">
              <a:solidFill>
                <a:schemeClr val="accent6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1271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50591" y="784154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</a:p>
          <a:p>
            <a:pPr lvl="0" fontAlgn="auto">
              <a:spcAft>
                <a:spcPts val="0"/>
              </a:spcAft>
              <a:defRPr/>
            </a:pPr>
            <a:r>
              <a:rPr kumimoji="0" lang="ru-RU" sz="24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ДЕЗИНФЕКЦТЯ ВОДЫ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u-RU" sz="2400" b="0" kern="0" dirty="0" smtClean="0">
                <a:solidFill>
                  <a:srgbClr val="FF0000"/>
                </a:solidFill>
              </a:rPr>
              <a:t>способы дезинфекции </a:t>
            </a:r>
            <a:r>
              <a:rPr lang="ru-RU" sz="2400" b="0" kern="0" dirty="0">
                <a:solidFill>
                  <a:srgbClr val="FF0000"/>
                </a:solidFill>
              </a:rPr>
              <a:t>питьевой воды</a:t>
            </a:r>
            <a:endParaRPr kumimoji="0" lang="ro-RO" sz="6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21412" y="1218721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5692" y="2733794"/>
            <a:ext cx="8355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   </a:t>
            </a:r>
            <a:endParaRPr lang="ro-RO" dirty="0"/>
          </a:p>
        </p:txBody>
      </p:sp>
      <p:sp>
        <p:nvSpPr>
          <p:cNvPr id="4" name="Rectangle 3"/>
          <p:cNvSpPr/>
          <p:nvPr/>
        </p:nvSpPr>
        <p:spPr>
          <a:xfrm>
            <a:off x="523017" y="1964881"/>
            <a:ext cx="84338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                     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0089" y="2807229"/>
            <a:ext cx="81470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accent1"/>
                </a:solidFill>
              </a:rPr>
              <a:t>                                    </a:t>
            </a:r>
            <a:endParaRPr lang="ro-RO" dirty="0"/>
          </a:p>
        </p:txBody>
      </p:sp>
      <p:sp>
        <p:nvSpPr>
          <p:cNvPr id="7" name="Rectangle 6"/>
          <p:cNvSpPr/>
          <p:nvPr/>
        </p:nvSpPr>
        <p:spPr>
          <a:xfrm>
            <a:off x="502935" y="3022672"/>
            <a:ext cx="838095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                         </a:t>
            </a:r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5" name="Rectangle 4"/>
          <p:cNvSpPr/>
          <p:nvPr/>
        </p:nvSpPr>
        <p:spPr>
          <a:xfrm>
            <a:off x="979242" y="2301643"/>
            <a:ext cx="83847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При дезинфекции питьевой воды применяются:</a:t>
            </a:r>
          </a:p>
          <a:p>
            <a:endParaRPr lang="ru-RU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3344" y="2811909"/>
            <a:ext cx="427236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 smtClean="0">
                <a:solidFill>
                  <a:srgbClr val="000000"/>
                </a:solidFill>
                <a:latin typeface="PT Sans"/>
              </a:rPr>
              <a:t>       Озонирование  воды </a:t>
            </a:r>
            <a:r>
              <a:rPr lang="ru-RU" sz="1800" dirty="0">
                <a:solidFill>
                  <a:srgbClr val="000000"/>
                </a:solidFill>
                <a:latin typeface="PT Sans"/>
              </a:rPr>
              <a:t>производится системой, которая включает в себя: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00000"/>
                </a:solidFill>
                <a:latin typeface="PT Sans"/>
              </a:rPr>
              <a:t> </a:t>
            </a:r>
            <a:r>
              <a:rPr lang="ru-RU" sz="1800" dirty="0" err="1" smtClean="0">
                <a:solidFill>
                  <a:srgbClr val="000000"/>
                </a:solidFill>
                <a:latin typeface="PT Sans"/>
              </a:rPr>
              <a:t>озоногенератор</a:t>
            </a:r>
            <a:r>
              <a:rPr lang="ru-RU" sz="1800" dirty="0" smtClean="0">
                <a:solidFill>
                  <a:srgbClr val="000000"/>
                </a:solidFill>
                <a:latin typeface="PT Sans"/>
              </a:rPr>
              <a:t> - где из </a:t>
            </a:r>
            <a:r>
              <a:rPr lang="ru-RU" sz="1800" dirty="0">
                <a:solidFill>
                  <a:srgbClr val="000000"/>
                </a:solidFill>
                <a:latin typeface="PT Sans"/>
              </a:rPr>
              <a:t>кислорода выделяется озон;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00000"/>
                </a:solidFill>
                <a:latin typeface="PT Sans"/>
              </a:rPr>
              <a:t> систему - </a:t>
            </a:r>
            <a:r>
              <a:rPr lang="ru-RU" sz="1800" dirty="0">
                <a:solidFill>
                  <a:srgbClr val="000000"/>
                </a:solidFill>
                <a:latin typeface="PT Sans"/>
              </a:rPr>
              <a:t>дающую возможность ввести озон и соединить с водой;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00000"/>
                </a:solidFill>
                <a:latin typeface="PT Sans"/>
              </a:rPr>
              <a:t> реактор - </a:t>
            </a:r>
            <a:r>
              <a:rPr lang="ru-RU" sz="1800" dirty="0">
                <a:solidFill>
                  <a:srgbClr val="000000"/>
                </a:solidFill>
                <a:latin typeface="PT Sans"/>
              </a:rPr>
              <a:t>то есть емкость, в которой озон непосредственно взаимодействует с жидкостью;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00000"/>
                </a:solidFill>
                <a:latin typeface="PT Sans"/>
              </a:rPr>
              <a:t> деструктор </a:t>
            </a:r>
            <a:r>
              <a:rPr lang="ru-RU" sz="1800" dirty="0">
                <a:solidFill>
                  <a:srgbClr val="000000"/>
                </a:solidFill>
                <a:latin typeface="PT Sans"/>
              </a:rPr>
              <a:t>– устройство, удаляющее остаточный озон, и технику, отслеживающую долю озона в воде, воздухе.</a:t>
            </a:r>
            <a:endParaRPr lang="ru-RU" sz="1800" i="0" dirty="0">
              <a:solidFill>
                <a:srgbClr val="000000"/>
              </a:solidFill>
              <a:effectLst/>
              <a:latin typeface="PT San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9922" y="2770992"/>
            <a:ext cx="3450635" cy="378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3166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50591" y="784154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</a:p>
          <a:p>
            <a:pPr lvl="0" fontAlgn="auto">
              <a:spcAft>
                <a:spcPts val="0"/>
              </a:spcAft>
              <a:defRPr/>
            </a:pPr>
            <a:r>
              <a:rPr kumimoji="0" lang="ru-RU" sz="24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ДЕЗИНФЕКЦТЯ ВОДЫ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u-RU" sz="2400" b="0" kern="0" dirty="0" smtClean="0">
                <a:solidFill>
                  <a:srgbClr val="FF0000"/>
                </a:solidFill>
              </a:rPr>
              <a:t>способы дезинфекции </a:t>
            </a:r>
            <a:r>
              <a:rPr lang="ru-RU" sz="2400" b="0" kern="0" dirty="0">
                <a:solidFill>
                  <a:srgbClr val="FF0000"/>
                </a:solidFill>
              </a:rPr>
              <a:t>питьевой воды</a:t>
            </a:r>
            <a:endParaRPr kumimoji="0" lang="ro-RO" sz="6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21412" y="1218721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5692" y="2733794"/>
            <a:ext cx="8355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   </a:t>
            </a:r>
            <a:endParaRPr lang="ro-RO" dirty="0"/>
          </a:p>
        </p:txBody>
      </p:sp>
      <p:sp>
        <p:nvSpPr>
          <p:cNvPr id="4" name="Rectangle 3"/>
          <p:cNvSpPr/>
          <p:nvPr/>
        </p:nvSpPr>
        <p:spPr>
          <a:xfrm>
            <a:off x="523017" y="1964881"/>
            <a:ext cx="84338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                     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0089" y="2807229"/>
            <a:ext cx="81470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accent1"/>
                </a:solidFill>
              </a:rPr>
              <a:t>                                    </a:t>
            </a:r>
            <a:endParaRPr lang="ro-RO" dirty="0"/>
          </a:p>
        </p:txBody>
      </p:sp>
      <p:sp>
        <p:nvSpPr>
          <p:cNvPr id="7" name="Rectangle 6"/>
          <p:cNvSpPr/>
          <p:nvPr/>
        </p:nvSpPr>
        <p:spPr>
          <a:xfrm>
            <a:off x="502935" y="3022672"/>
            <a:ext cx="838095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                         </a:t>
            </a:r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5" name="Rectangle 4"/>
          <p:cNvSpPr/>
          <p:nvPr/>
        </p:nvSpPr>
        <p:spPr>
          <a:xfrm>
            <a:off x="979242" y="2301643"/>
            <a:ext cx="83847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При дезинфекции питьевой воды применяются:</a:t>
            </a:r>
          </a:p>
          <a:p>
            <a:endParaRPr lang="ru-RU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0639" y="2811909"/>
            <a:ext cx="841398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                        Метод </a:t>
            </a:r>
            <a:r>
              <a:rPr lang="ru-RU" dirty="0" err="1">
                <a:solidFill>
                  <a:srgbClr val="C00000"/>
                </a:solidFill>
              </a:rPr>
              <a:t>олигодинамии</a:t>
            </a:r>
            <a:endParaRPr lang="ru-RU" dirty="0">
              <a:solidFill>
                <a:srgbClr val="C00000"/>
              </a:solidFill>
            </a:endParaRPr>
          </a:p>
          <a:p>
            <a:r>
              <a:rPr lang="ru-RU" dirty="0" err="1">
                <a:solidFill>
                  <a:srgbClr val="C00000"/>
                </a:solidFill>
              </a:rPr>
              <a:t>Олигодинамия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– это очищение воды с помощью воздействия благородных металлов. Лучше всего известно полезное влияние использования золота, серебра, меди. Обычно в дело уничтожения вредоносных бактерий идет серебро. С его полезными особенностями человек познакомился еще в древности: в сосуд с водой клали серебряную ложку, монетку и оставляли на некоторое время. Правда, мнение, что данный метод работает, остается спорным</a:t>
            </a:r>
            <a:r>
              <a:rPr lang="ru-RU" dirty="0"/>
              <a:t>.</a:t>
            </a:r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12248908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50591" y="784154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</a:p>
          <a:p>
            <a:pPr lvl="0" fontAlgn="auto">
              <a:spcAft>
                <a:spcPts val="0"/>
              </a:spcAft>
              <a:defRPr/>
            </a:pPr>
            <a:r>
              <a:rPr kumimoji="0" lang="ru-RU" sz="24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ДЕЗИНФЕКЦТЯ ВОДЫ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u-RU" sz="2400" b="0" kern="0" dirty="0" smtClean="0">
                <a:solidFill>
                  <a:srgbClr val="FF0000"/>
                </a:solidFill>
              </a:rPr>
              <a:t>способы дезинфекции </a:t>
            </a:r>
            <a:r>
              <a:rPr lang="ru-RU" sz="2400" b="0" kern="0" dirty="0">
                <a:solidFill>
                  <a:srgbClr val="FF0000"/>
                </a:solidFill>
              </a:rPr>
              <a:t>питьевой воды</a:t>
            </a:r>
            <a:endParaRPr kumimoji="0" lang="ro-RO" sz="6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21412" y="1218721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5692" y="2733794"/>
            <a:ext cx="8355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   </a:t>
            </a:r>
            <a:endParaRPr lang="ro-RO" dirty="0"/>
          </a:p>
        </p:txBody>
      </p:sp>
      <p:sp>
        <p:nvSpPr>
          <p:cNvPr id="4" name="Rectangle 3"/>
          <p:cNvSpPr/>
          <p:nvPr/>
        </p:nvSpPr>
        <p:spPr>
          <a:xfrm>
            <a:off x="523017" y="1964881"/>
            <a:ext cx="84338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                     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0089" y="2807229"/>
            <a:ext cx="81470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accent1"/>
                </a:solidFill>
              </a:rPr>
              <a:t>                                    </a:t>
            </a:r>
            <a:endParaRPr lang="ro-RO" dirty="0"/>
          </a:p>
        </p:txBody>
      </p:sp>
      <p:sp>
        <p:nvSpPr>
          <p:cNvPr id="7" name="Rectangle 6"/>
          <p:cNvSpPr/>
          <p:nvPr/>
        </p:nvSpPr>
        <p:spPr>
          <a:xfrm>
            <a:off x="502935" y="3022672"/>
            <a:ext cx="838095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                         </a:t>
            </a:r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5" name="Rectangle 4"/>
          <p:cNvSpPr/>
          <p:nvPr/>
        </p:nvSpPr>
        <p:spPr>
          <a:xfrm>
            <a:off x="979242" y="2301643"/>
            <a:ext cx="83847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При дезинфекции питьевой воды применяются:</a:t>
            </a:r>
          </a:p>
          <a:p>
            <a:endParaRPr lang="ru-RU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5396" y="2733794"/>
            <a:ext cx="8389552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Теории влияния этого металла на микробов не подтверждены окончательно. Есть гипотеза, по которой клетка разрушается из-за электростатических сил, создающихся между положительно заряженными ионами серебра и клетками бактерий с отрицательным зарядом.</a:t>
            </a:r>
          </a:p>
          <a:p>
            <a:r>
              <a:rPr lang="ru-RU" dirty="0" smtClean="0">
                <a:solidFill>
                  <a:schemeClr val="accent6">
                    <a:lumMod val="10000"/>
                  </a:schemeClr>
                </a:solidFill>
              </a:rPr>
              <a:t>Серебро </a:t>
            </a:r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входит в группу тяжелых металлов, при накоплении провоцирует некоторые болезни. А добиться антисептического эффекта возможно только при его высоком содержании, опасном для нашего организма. Меньший объем лишь приостановит развитие микроорганизмов.</a:t>
            </a:r>
            <a:endParaRPr lang="ro-RO" dirty="0">
              <a:solidFill>
                <a:schemeClr val="accent6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0457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50591" y="784154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</a:p>
          <a:p>
            <a:pPr lvl="0" fontAlgn="auto">
              <a:spcAft>
                <a:spcPts val="0"/>
              </a:spcAft>
              <a:defRPr/>
            </a:pPr>
            <a:r>
              <a:rPr kumimoji="0" lang="ru-RU" sz="24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ДЕЗИНФЕКЦТЯ ВОДЫ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u-RU" sz="2400" b="0" kern="0" dirty="0" smtClean="0">
                <a:solidFill>
                  <a:srgbClr val="FF0000"/>
                </a:solidFill>
              </a:rPr>
              <a:t>способы дезинфекции </a:t>
            </a:r>
            <a:r>
              <a:rPr lang="ru-RU" sz="2400" b="0" kern="0" dirty="0">
                <a:solidFill>
                  <a:srgbClr val="FF0000"/>
                </a:solidFill>
              </a:rPr>
              <a:t>питьевой воды</a:t>
            </a:r>
            <a:endParaRPr kumimoji="0" lang="ro-RO" sz="6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21412" y="1218721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5692" y="2733794"/>
            <a:ext cx="8355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   </a:t>
            </a:r>
            <a:endParaRPr lang="ro-RO" dirty="0"/>
          </a:p>
        </p:txBody>
      </p:sp>
      <p:sp>
        <p:nvSpPr>
          <p:cNvPr id="4" name="Rectangle 3"/>
          <p:cNvSpPr/>
          <p:nvPr/>
        </p:nvSpPr>
        <p:spPr>
          <a:xfrm>
            <a:off x="523017" y="1964881"/>
            <a:ext cx="84338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                     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0089" y="2807229"/>
            <a:ext cx="81470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accent1"/>
                </a:solidFill>
              </a:rPr>
              <a:t>                                    </a:t>
            </a:r>
            <a:endParaRPr lang="ro-RO" dirty="0"/>
          </a:p>
        </p:txBody>
      </p:sp>
      <p:sp>
        <p:nvSpPr>
          <p:cNvPr id="7" name="Rectangle 6"/>
          <p:cNvSpPr/>
          <p:nvPr/>
        </p:nvSpPr>
        <p:spPr>
          <a:xfrm>
            <a:off x="502935" y="3022672"/>
            <a:ext cx="838095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                         </a:t>
            </a:r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5" name="Rectangle 4"/>
          <p:cNvSpPr/>
          <p:nvPr/>
        </p:nvSpPr>
        <p:spPr>
          <a:xfrm>
            <a:off x="1008156" y="2456912"/>
            <a:ext cx="83847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При дезинфекции питьевой воды применяются:</a:t>
            </a:r>
          </a:p>
          <a:p>
            <a:endParaRPr lang="ru-RU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26257" y="3311551"/>
            <a:ext cx="803057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Также есть спорообразующие бактерии, нечувствительные к воздействию серебра, не подтверждена и его способность убивать вирусы. То есть серебро полезно исключительно для увеличения длительности хранения уже чистой жидкости, а не для дезинфекции питьевой воды.</a:t>
            </a:r>
            <a:endParaRPr lang="ro-RO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8235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565014" y="762702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u-RU" sz="2400" kern="0" dirty="0">
                <a:solidFill>
                  <a:srgbClr val="002060"/>
                </a:solidFill>
              </a:rPr>
              <a:t>Основные принципы коагуляции</a:t>
            </a:r>
            <a:endParaRPr kumimoji="0" lang="ro-RO" sz="6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1178178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fontAlgn="auto">
              <a:spcAft>
                <a:spcPts val="0"/>
              </a:spcAft>
            </a:pPr>
            <a:r>
              <a:rPr lang="ro-RO" dirty="0" smtClean="0">
                <a:latin typeface="Calibri" panose="020F0502020204030204"/>
              </a:rPr>
              <a:t>Sesiunea </a:t>
            </a:r>
            <a:r>
              <a:rPr lang="ro-RO" dirty="0">
                <a:latin typeface="Calibri" panose="020F0502020204030204"/>
              </a:rPr>
              <a:t>8: Stabilirea dozei de reactivi pentru tratarea apei potabile. </a:t>
            </a: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0267" y="2485437"/>
            <a:ext cx="8363465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                     </a:t>
            </a:r>
            <a:r>
              <a:rPr lang="ru-RU" dirty="0" smtClean="0">
                <a:solidFill>
                  <a:schemeClr val="accent6">
                    <a:lumMod val="10000"/>
                  </a:schemeClr>
                </a:solidFill>
              </a:rPr>
              <a:t>Механизм </a:t>
            </a:r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коагуляции</a:t>
            </a:r>
          </a:p>
          <a:p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Коагуляция - это физико-химический процесс, при котором происходит столкновение </a:t>
            </a:r>
            <a:r>
              <a:rPr lang="ru-RU" dirty="0" smtClean="0">
                <a:solidFill>
                  <a:schemeClr val="accent6">
                    <a:lumMod val="10000"/>
                  </a:schemeClr>
                </a:solidFill>
              </a:rPr>
              <a:t>и соединение частиц с разными электрическими зарядами.</a:t>
            </a:r>
            <a:endParaRPr lang="ru-RU" dirty="0">
              <a:solidFill>
                <a:schemeClr val="accent6">
                  <a:lumMod val="10000"/>
                </a:schemeClr>
              </a:solidFill>
            </a:endParaRPr>
          </a:p>
          <a:p>
            <a:r>
              <a:rPr lang="ru-RU" dirty="0" smtClean="0">
                <a:solidFill>
                  <a:schemeClr val="accent6">
                    <a:lumMod val="10000"/>
                  </a:schemeClr>
                </a:solidFill>
              </a:rPr>
              <a:t>Коллоидные частицы и  </a:t>
            </a:r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коагулянты </a:t>
            </a:r>
            <a:r>
              <a:rPr lang="ru-RU" dirty="0" smtClean="0">
                <a:solidFill>
                  <a:schemeClr val="accent6">
                    <a:lumMod val="10000"/>
                  </a:schemeClr>
                </a:solidFill>
              </a:rPr>
              <a:t>образуют  </a:t>
            </a:r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агломерацию </a:t>
            </a:r>
            <a:r>
              <a:rPr lang="ru-RU" dirty="0" smtClean="0">
                <a:solidFill>
                  <a:schemeClr val="accent6">
                    <a:lumMod val="10000"/>
                  </a:schemeClr>
                </a:solidFill>
              </a:rPr>
              <a:t>агрегатов с последующим их осаждением. Катионные </a:t>
            </a:r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коагулянты нейтрализуют отрицательные заряды с поверхности коллоидных частиц </a:t>
            </a:r>
            <a:r>
              <a:rPr lang="ru-RU" dirty="0" smtClean="0">
                <a:solidFill>
                  <a:schemeClr val="accent6">
                    <a:lumMod val="10000"/>
                  </a:schemeClr>
                </a:solidFill>
              </a:rPr>
              <a:t>и собирает в</a:t>
            </a:r>
            <a:endParaRPr lang="ru-RU" dirty="0">
              <a:solidFill>
                <a:schemeClr val="accent6">
                  <a:lumMod val="10000"/>
                </a:schemeClr>
              </a:solidFill>
            </a:endParaRPr>
          </a:p>
          <a:p>
            <a:r>
              <a:rPr lang="ru-RU" dirty="0" smtClean="0">
                <a:solidFill>
                  <a:schemeClr val="accent6">
                    <a:lumMod val="10000"/>
                  </a:schemeClr>
                </a:solidFill>
              </a:rPr>
              <a:t>губчатую массу, называемой </a:t>
            </a:r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хлопьями. </a:t>
            </a:r>
            <a:r>
              <a:rPr lang="ru-RU" dirty="0" smtClean="0">
                <a:solidFill>
                  <a:schemeClr val="accent6">
                    <a:lumMod val="10000"/>
                  </a:schemeClr>
                </a:solidFill>
              </a:rPr>
              <a:t>Хлопья  адсорбируют минеральные и органические частицы, и </a:t>
            </a:r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микроорганизмы.</a:t>
            </a:r>
            <a:endParaRPr lang="ro-RO" dirty="0">
              <a:solidFill>
                <a:schemeClr val="accent6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4277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50591" y="784154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</a:p>
          <a:p>
            <a:pPr lvl="0" fontAlgn="auto">
              <a:spcAft>
                <a:spcPts val="0"/>
              </a:spcAft>
              <a:defRPr/>
            </a:pPr>
            <a:r>
              <a:rPr kumimoji="0" lang="ru-RU" sz="24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ДЕЗИНФЕКЦТЯ ВОДЫ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u-RU" sz="2400" b="0" kern="0" dirty="0" smtClean="0">
                <a:solidFill>
                  <a:srgbClr val="FF0000"/>
                </a:solidFill>
              </a:rPr>
              <a:t>способы дезинфекции </a:t>
            </a:r>
            <a:r>
              <a:rPr lang="ru-RU" sz="2400" b="0" kern="0" dirty="0">
                <a:solidFill>
                  <a:srgbClr val="FF0000"/>
                </a:solidFill>
              </a:rPr>
              <a:t>питьевой воды</a:t>
            </a:r>
            <a:endParaRPr kumimoji="0" lang="ro-RO" sz="6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21412" y="1218721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5692" y="2733794"/>
            <a:ext cx="8355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   </a:t>
            </a:r>
            <a:endParaRPr lang="ro-RO" dirty="0"/>
          </a:p>
        </p:txBody>
      </p:sp>
      <p:sp>
        <p:nvSpPr>
          <p:cNvPr id="4" name="Rectangle 3"/>
          <p:cNvSpPr/>
          <p:nvPr/>
        </p:nvSpPr>
        <p:spPr>
          <a:xfrm>
            <a:off x="523017" y="1964881"/>
            <a:ext cx="84338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                     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0089" y="2807229"/>
            <a:ext cx="81470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accent1"/>
                </a:solidFill>
              </a:rPr>
              <a:t>                                    </a:t>
            </a:r>
            <a:endParaRPr lang="ro-RO" dirty="0"/>
          </a:p>
        </p:txBody>
      </p:sp>
      <p:sp>
        <p:nvSpPr>
          <p:cNvPr id="7" name="Rectangle 6"/>
          <p:cNvSpPr/>
          <p:nvPr/>
        </p:nvSpPr>
        <p:spPr>
          <a:xfrm>
            <a:off x="502935" y="3022672"/>
            <a:ext cx="838095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                         </a:t>
            </a:r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5" name="Rectangle 4"/>
          <p:cNvSpPr/>
          <p:nvPr/>
        </p:nvSpPr>
        <p:spPr>
          <a:xfrm>
            <a:off x="1008156" y="2456912"/>
            <a:ext cx="83847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При дезинфекции питьевой воды применяются:</a:t>
            </a:r>
          </a:p>
          <a:p>
            <a:endParaRPr lang="ru-RU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75368" y="3451124"/>
            <a:ext cx="796520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Другим тяжелым металлом с бактерицидными свойствами является </a:t>
            </a:r>
            <a:r>
              <a:rPr lang="ru-RU" dirty="0">
                <a:solidFill>
                  <a:srgbClr val="C00000"/>
                </a:solidFill>
              </a:rPr>
              <a:t>медь. 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Уже много веков назад было замечено: вода, стоявшая в сосудах из меди, в течение большего времени сохраняла свои свойства. Сегодня эту технологию применяют только в быту, чтобы очистить небольшой объем жидкости.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2012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50591" y="784154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</a:p>
          <a:p>
            <a:pPr lvl="0" fontAlgn="auto">
              <a:spcAft>
                <a:spcPts val="0"/>
              </a:spcAft>
              <a:defRPr/>
            </a:pPr>
            <a:r>
              <a:rPr kumimoji="0" lang="ru-RU" sz="24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ДЕЗИНФЕКЦТЯ ВОДЫ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u-RU" sz="2400" b="0" kern="0" dirty="0" smtClean="0">
                <a:solidFill>
                  <a:srgbClr val="FF0000"/>
                </a:solidFill>
              </a:rPr>
              <a:t>способы дезинфекции </a:t>
            </a:r>
            <a:r>
              <a:rPr lang="ru-RU" sz="2400" b="0" kern="0" dirty="0">
                <a:solidFill>
                  <a:srgbClr val="FF0000"/>
                </a:solidFill>
              </a:rPr>
              <a:t>питьевой воды</a:t>
            </a:r>
            <a:endParaRPr kumimoji="0" lang="ro-RO" sz="6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21412" y="1218721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5692" y="2733794"/>
            <a:ext cx="8355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   </a:t>
            </a:r>
            <a:endParaRPr lang="ro-RO" dirty="0"/>
          </a:p>
        </p:txBody>
      </p:sp>
      <p:sp>
        <p:nvSpPr>
          <p:cNvPr id="4" name="Rectangle 3"/>
          <p:cNvSpPr/>
          <p:nvPr/>
        </p:nvSpPr>
        <p:spPr>
          <a:xfrm>
            <a:off x="523017" y="1964881"/>
            <a:ext cx="84338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                     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0089" y="2807229"/>
            <a:ext cx="81470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accent1"/>
                </a:solidFill>
              </a:rPr>
              <a:t>                                    </a:t>
            </a:r>
            <a:endParaRPr lang="ro-RO" dirty="0"/>
          </a:p>
        </p:txBody>
      </p:sp>
      <p:sp>
        <p:nvSpPr>
          <p:cNvPr id="7" name="Rectangle 6"/>
          <p:cNvSpPr/>
          <p:nvPr/>
        </p:nvSpPr>
        <p:spPr>
          <a:xfrm>
            <a:off x="502935" y="3022672"/>
            <a:ext cx="838095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                         </a:t>
            </a:r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5" name="Rectangle 4"/>
          <p:cNvSpPr/>
          <p:nvPr/>
        </p:nvSpPr>
        <p:spPr>
          <a:xfrm>
            <a:off x="1008156" y="2456912"/>
            <a:ext cx="83847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При дезинфекции питьевой воды применяются:</a:t>
            </a:r>
          </a:p>
          <a:p>
            <a:endParaRPr lang="ru-RU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0089" y="2988950"/>
            <a:ext cx="807684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Очищение при помощи полимерных реагентов</a:t>
            </a:r>
          </a:p>
          <a:p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Обработка полимерными антисептиками относится к новым способам </a:t>
            </a:r>
            <a:r>
              <a:rPr lang="ru-RU" dirty="0">
                <a:solidFill>
                  <a:srgbClr val="C00000"/>
                </a:solidFill>
              </a:rPr>
              <a:t>дезинфекции</a:t>
            </a:r>
            <a:r>
              <a:rPr lang="ru-RU" dirty="0"/>
              <a:t> </a:t>
            </a:r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питьевой воды. Благодаря своей безопасности, она превосходит по качеству хлорирование, озонирование. После такой очистки вода не имеет вкуса, запаха, не коррозирует металл и, что самое главное, не приводит к непоправимым изменениям в человеческом организме. Данный способ распространен в обработке воды в бассейнах.</a:t>
            </a:r>
            <a:endParaRPr lang="ro-RO" dirty="0">
              <a:solidFill>
                <a:schemeClr val="accent6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5360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50591" y="784154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</a:p>
          <a:p>
            <a:pPr lvl="0" fontAlgn="auto">
              <a:spcAft>
                <a:spcPts val="0"/>
              </a:spcAft>
              <a:defRPr/>
            </a:pPr>
            <a:r>
              <a:rPr kumimoji="0" lang="ru-RU" sz="24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ДЕЗИНФЕКЦТЯ ВОДЫ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u-RU" sz="2400" b="0" kern="0" dirty="0" smtClean="0">
                <a:solidFill>
                  <a:srgbClr val="FF0000"/>
                </a:solidFill>
              </a:rPr>
              <a:t>способы дезинфекции </a:t>
            </a:r>
            <a:r>
              <a:rPr lang="ru-RU" sz="2400" b="0" kern="0" dirty="0">
                <a:solidFill>
                  <a:srgbClr val="FF0000"/>
                </a:solidFill>
              </a:rPr>
              <a:t>питьевой воды</a:t>
            </a:r>
            <a:endParaRPr kumimoji="0" lang="ro-RO" sz="6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21412" y="1218721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5692" y="2733794"/>
            <a:ext cx="8355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   </a:t>
            </a:r>
            <a:endParaRPr lang="ro-RO" dirty="0"/>
          </a:p>
        </p:txBody>
      </p:sp>
      <p:sp>
        <p:nvSpPr>
          <p:cNvPr id="4" name="Rectangle 3"/>
          <p:cNvSpPr/>
          <p:nvPr/>
        </p:nvSpPr>
        <p:spPr>
          <a:xfrm>
            <a:off x="523017" y="1964881"/>
            <a:ext cx="84338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                     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0089" y="2807229"/>
            <a:ext cx="81470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accent1"/>
                </a:solidFill>
              </a:rPr>
              <a:t>                                    </a:t>
            </a:r>
            <a:endParaRPr lang="ro-RO" dirty="0"/>
          </a:p>
        </p:txBody>
      </p:sp>
      <p:sp>
        <p:nvSpPr>
          <p:cNvPr id="7" name="Rectangle 6"/>
          <p:cNvSpPr/>
          <p:nvPr/>
        </p:nvSpPr>
        <p:spPr>
          <a:xfrm>
            <a:off x="502935" y="3022672"/>
            <a:ext cx="838095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                         </a:t>
            </a:r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5" name="Rectangle 4"/>
          <p:cNvSpPr/>
          <p:nvPr/>
        </p:nvSpPr>
        <p:spPr>
          <a:xfrm>
            <a:off x="1008156" y="2456912"/>
            <a:ext cx="83847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При дезинфекции питьевой воды применяются:</a:t>
            </a:r>
          </a:p>
          <a:p>
            <a:endParaRPr lang="ru-RU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09133" y="2909083"/>
            <a:ext cx="8387469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          Методы </a:t>
            </a:r>
            <a:r>
              <a:rPr lang="ru-RU" dirty="0" err="1">
                <a:solidFill>
                  <a:srgbClr val="C00000"/>
                </a:solidFill>
              </a:rPr>
              <a:t>бромирования</a:t>
            </a:r>
            <a:r>
              <a:rPr lang="ru-RU" dirty="0">
                <a:solidFill>
                  <a:srgbClr val="C00000"/>
                </a:solidFill>
              </a:rPr>
              <a:t> и йодирования</a:t>
            </a:r>
          </a:p>
          <a:p>
            <a:r>
              <a:rPr lang="ru-RU" dirty="0">
                <a:solidFill>
                  <a:srgbClr val="C00000"/>
                </a:solidFill>
              </a:rPr>
              <a:t>Йодирование</a:t>
            </a:r>
            <a:r>
              <a:rPr lang="ru-RU" dirty="0"/>
              <a:t> </a:t>
            </a:r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– методика дезинфекции питьевой воды, где, как видно из названия, используются йодсодержащие соединения. Обеззараживающие качества йода используются медициной уже давно. Хотя эта технология хорошо известна и даже ее не раз пытались внедрить в практику, йод как дезинфицирующее средство для воды так и не обрел популярность. Причина в том, что у него есть основательный минус – растворяясь в воде, он оставляет неприятный запах.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0577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50591" y="784154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</a:p>
          <a:p>
            <a:pPr lvl="0" fontAlgn="auto">
              <a:spcAft>
                <a:spcPts val="0"/>
              </a:spcAft>
              <a:defRPr/>
            </a:pPr>
            <a:r>
              <a:rPr kumimoji="0" lang="ru-RU" sz="24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ДЕЗИНФЕКЦТЯ ВОДЫ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u-RU" sz="2400" b="0" kern="0" dirty="0" smtClean="0">
                <a:solidFill>
                  <a:srgbClr val="FF0000"/>
                </a:solidFill>
              </a:rPr>
              <a:t>способы дезинфекции </a:t>
            </a:r>
            <a:r>
              <a:rPr lang="ru-RU" sz="2400" b="0" kern="0" dirty="0">
                <a:solidFill>
                  <a:srgbClr val="FF0000"/>
                </a:solidFill>
              </a:rPr>
              <a:t>питьевой воды</a:t>
            </a:r>
            <a:endParaRPr kumimoji="0" lang="ro-RO" sz="6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21412" y="1218721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5692" y="2733794"/>
            <a:ext cx="8355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   </a:t>
            </a:r>
            <a:endParaRPr lang="ro-RO" dirty="0"/>
          </a:p>
        </p:txBody>
      </p:sp>
      <p:sp>
        <p:nvSpPr>
          <p:cNvPr id="4" name="Rectangle 3"/>
          <p:cNvSpPr/>
          <p:nvPr/>
        </p:nvSpPr>
        <p:spPr>
          <a:xfrm>
            <a:off x="523017" y="1964881"/>
            <a:ext cx="84338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                     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0089" y="2807229"/>
            <a:ext cx="81470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accent1"/>
                </a:solidFill>
              </a:rPr>
              <a:t>                                    </a:t>
            </a:r>
            <a:endParaRPr lang="ro-RO" dirty="0"/>
          </a:p>
        </p:txBody>
      </p:sp>
      <p:sp>
        <p:nvSpPr>
          <p:cNvPr id="7" name="Rectangle 6"/>
          <p:cNvSpPr/>
          <p:nvPr/>
        </p:nvSpPr>
        <p:spPr>
          <a:xfrm>
            <a:off x="502935" y="3022672"/>
            <a:ext cx="838095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                         </a:t>
            </a:r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5" name="Rectangle 4"/>
          <p:cNvSpPr/>
          <p:nvPr/>
        </p:nvSpPr>
        <p:spPr>
          <a:xfrm>
            <a:off x="1008156" y="2456912"/>
            <a:ext cx="83847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При дезинфекции питьевой воды применяются:</a:t>
            </a:r>
          </a:p>
          <a:p>
            <a:endParaRPr lang="ru-RU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09133" y="2909083"/>
            <a:ext cx="838746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          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08156" y="3358675"/>
            <a:ext cx="735921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C00000"/>
                </a:solidFill>
              </a:rPr>
              <a:t>Бром</a:t>
            </a:r>
            <a:r>
              <a:rPr lang="ru-RU" sz="3200" dirty="0">
                <a:solidFill>
                  <a:schemeClr val="accent6">
                    <a:lumMod val="25000"/>
                  </a:schemeClr>
                </a:solidFill>
              </a:rPr>
              <a:t> тоже можно отнести к довольно эффективным средствам, удаляющим большинство бактерий. Но из-за высокой стоимости этот метод выбирают редко.</a:t>
            </a:r>
            <a:endParaRPr lang="ro-RO" sz="3200" dirty="0">
              <a:solidFill>
                <a:schemeClr val="accent6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3080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50591" y="784154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</a:p>
          <a:p>
            <a:pPr lvl="0" fontAlgn="auto">
              <a:spcAft>
                <a:spcPts val="0"/>
              </a:spcAft>
              <a:defRPr/>
            </a:pPr>
            <a:r>
              <a:rPr kumimoji="0" lang="ru-RU" sz="24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ДЕЗИНФЕКЦТЯ ВОДЫ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u-RU" sz="2400" b="0" kern="0" dirty="0" smtClean="0">
                <a:solidFill>
                  <a:srgbClr val="FF0000"/>
                </a:solidFill>
              </a:rPr>
              <a:t>способы дезинфекции </a:t>
            </a:r>
            <a:r>
              <a:rPr lang="ru-RU" sz="2400" b="0" kern="0" dirty="0">
                <a:solidFill>
                  <a:srgbClr val="FF0000"/>
                </a:solidFill>
              </a:rPr>
              <a:t>питьевой воды</a:t>
            </a:r>
            <a:endParaRPr kumimoji="0" lang="ro-RO" sz="6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21412" y="1218721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5692" y="2733794"/>
            <a:ext cx="8355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   </a:t>
            </a:r>
            <a:endParaRPr lang="ro-RO" dirty="0"/>
          </a:p>
        </p:txBody>
      </p:sp>
      <p:sp>
        <p:nvSpPr>
          <p:cNvPr id="4" name="Rectangle 3"/>
          <p:cNvSpPr/>
          <p:nvPr/>
        </p:nvSpPr>
        <p:spPr>
          <a:xfrm>
            <a:off x="523017" y="1964881"/>
            <a:ext cx="84338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                     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0089" y="2807229"/>
            <a:ext cx="81470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accent1"/>
                </a:solidFill>
              </a:rPr>
              <a:t>                                    </a:t>
            </a:r>
            <a:endParaRPr lang="ro-RO" dirty="0"/>
          </a:p>
        </p:txBody>
      </p:sp>
      <p:sp>
        <p:nvSpPr>
          <p:cNvPr id="7" name="Rectangle 6"/>
          <p:cNvSpPr/>
          <p:nvPr/>
        </p:nvSpPr>
        <p:spPr>
          <a:xfrm>
            <a:off x="502935" y="3022672"/>
            <a:ext cx="838095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                         </a:t>
            </a:r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5" name="Rectangle 4"/>
          <p:cNvSpPr/>
          <p:nvPr/>
        </p:nvSpPr>
        <p:spPr>
          <a:xfrm>
            <a:off x="1008156" y="2456912"/>
            <a:ext cx="83847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При дезинфекции питьевой воды применяются:</a:t>
            </a:r>
          </a:p>
          <a:p>
            <a:endParaRPr lang="ru-RU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09133" y="2909083"/>
            <a:ext cx="838746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          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8967" y="2926566"/>
            <a:ext cx="4017612" cy="360914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370245" y="3190093"/>
            <a:ext cx="474681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Лимонный сок и солнечный свет способствуют обеззараживанию питьевой воды.</a:t>
            </a:r>
          </a:p>
          <a:p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 Американским ученым удалось </a:t>
            </a:r>
            <a:r>
              <a:rPr lang="ru-RU" dirty="0" smtClean="0">
                <a:solidFill>
                  <a:schemeClr val="accent6">
                    <a:lumMod val="10000"/>
                  </a:schemeClr>
                </a:solidFill>
              </a:rPr>
              <a:t>дезинфицировать </a:t>
            </a:r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солнечным светом и лимонным соком, </a:t>
            </a:r>
            <a:r>
              <a:rPr lang="ru-RU" dirty="0" smtClean="0">
                <a:solidFill>
                  <a:schemeClr val="accent6">
                    <a:lumMod val="10000"/>
                  </a:schemeClr>
                </a:solidFill>
              </a:rPr>
              <a:t>на уровни  кипячения.</a:t>
            </a:r>
            <a:endParaRPr lang="ro-RO" dirty="0">
              <a:solidFill>
                <a:schemeClr val="accent6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2089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50591" y="784154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</a:p>
          <a:p>
            <a:pPr lvl="0" fontAlgn="auto">
              <a:spcAft>
                <a:spcPts val="0"/>
              </a:spcAft>
              <a:defRPr/>
            </a:pPr>
            <a:r>
              <a:rPr kumimoji="0" lang="ru-RU" sz="24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ДЕЗИНФЕКЦТЯ ВОДЫ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u-RU" sz="2400" b="0" kern="0" dirty="0" smtClean="0">
                <a:solidFill>
                  <a:srgbClr val="FF0000"/>
                </a:solidFill>
              </a:rPr>
              <a:t>способы дезинфекции </a:t>
            </a:r>
            <a:r>
              <a:rPr lang="ru-RU" sz="2400" b="0" kern="0" dirty="0">
                <a:solidFill>
                  <a:srgbClr val="FF0000"/>
                </a:solidFill>
              </a:rPr>
              <a:t>питьевой воды</a:t>
            </a:r>
            <a:endParaRPr kumimoji="0" lang="ro-RO" sz="6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21412" y="1218721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5692" y="2733794"/>
            <a:ext cx="8355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   </a:t>
            </a:r>
            <a:endParaRPr lang="ro-RO" dirty="0"/>
          </a:p>
        </p:txBody>
      </p:sp>
      <p:sp>
        <p:nvSpPr>
          <p:cNvPr id="4" name="Rectangle 3"/>
          <p:cNvSpPr/>
          <p:nvPr/>
        </p:nvSpPr>
        <p:spPr>
          <a:xfrm>
            <a:off x="523017" y="1964881"/>
            <a:ext cx="84338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                     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0089" y="2807229"/>
            <a:ext cx="81470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accent1"/>
                </a:solidFill>
              </a:rPr>
              <a:t>                                    </a:t>
            </a:r>
            <a:endParaRPr lang="ro-RO" dirty="0"/>
          </a:p>
        </p:txBody>
      </p:sp>
      <p:sp>
        <p:nvSpPr>
          <p:cNvPr id="7" name="Rectangle 6"/>
          <p:cNvSpPr/>
          <p:nvPr/>
        </p:nvSpPr>
        <p:spPr>
          <a:xfrm>
            <a:off x="502935" y="3022672"/>
            <a:ext cx="838095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                         </a:t>
            </a:r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5" name="Rectangle 4"/>
          <p:cNvSpPr/>
          <p:nvPr/>
        </p:nvSpPr>
        <p:spPr>
          <a:xfrm>
            <a:off x="1008156" y="2456912"/>
            <a:ext cx="83847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При дезинфекции питьевой воды применяются:</a:t>
            </a:r>
          </a:p>
          <a:p>
            <a:endParaRPr lang="ru-RU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09133" y="2909083"/>
            <a:ext cx="838746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          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3453" y="3328207"/>
            <a:ext cx="8237637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6">
                    <a:lumMod val="10000"/>
                  </a:schemeClr>
                </a:solidFill>
              </a:rPr>
              <a:t>Исследования </a:t>
            </a:r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показали, что половина больничных коек занята людьми </a:t>
            </a:r>
            <a:r>
              <a:rPr lang="ru-RU" dirty="0" smtClean="0">
                <a:solidFill>
                  <a:schemeClr val="accent6">
                    <a:lumMod val="10000"/>
                  </a:schemeClr>
                </a:solidFill>
              </a:rPr>
              <a:t>использующие питьевую воду </a:t>
            </a:r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низкого качества. Обеззараживание воды солнечным светом в сочетании с лимонным соком </a:t>
            </a:r>
            <a:r>
              <a:rPr lang="ru-RU" dirty="0">
                <a:solidFill>
                  <a:srgbClr val="FF0000"/>
                </a:solidFill>
              </a:rPr>
              <a:t>(от 30 миллилитров сока до 2 литров воды) </a:t>
            </a:r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снижает содержание бактерий кишечной палочки всего за 30 минут. Тот же результат можно получить при кипячении</a:t>
            </a:r>
            <a:endParaRPr lang="ro-RO" dirty="0">
              <a:solidFill>
                <a:schemeClr val="accent6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0762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50591" y="784154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</a:p>
          <a:p>
            <a:pPr lvl="0" fontAlgn="auto">
              <a:spcAft>
                <a:spcPts val="0"/>
              </a:spcAft>
              <a:defRPr/>
            </a:pPr>
            <a:r>
              <a:rPr kumimoji="0" lang="ru-RU" sz="24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ДЕЗИНФЕКЦТЯ ВОДЫ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u-RU" sz="2400" b="0" kern="0" dirty="0" smtClean="0">
                <a:solidFill>
                  <a:srgbClr val="FF0000"/>
                </a:solidFill>
              </a:rPr>
              <a:t>способы дезинфекции </a:t>
            </a:r>
            <a:r>
              <a:rPr lang="ru-RU" sz="2400" b="0" kern="0" dirty="0">
                <a:solidFill>
                  <a:srgbClr val="FF0000"/>
                </a:solidFill>
              </a:rPr>
              <a:t>питьевой воды</a:t>
            </a:r>
            <a:endParaRPr kumimoji="0" lang="ro-RO" sz="6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21412" y="1218721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5692" y="2733794"/>
            <a:ext cx="8355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   </a:t>
            </a:r>
            <a:endParaRPr lang="ro-RO" dirty="0"/>
          </a:p>
        </p:txBody>
      </p:sp>
      <p:sp>
        <p:nvSpPr>
          <p:cNvPr id="4" name="Rectangle 3"/>
          <p:cNvSpPr/>
          <p:nvPr/>
        </p:nvSpPr>
        <p:spPr>
          <a:xfrm>
            <a:off x="523017" y="1964881"/>
            <a:ext cx="84338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                     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0089" y="2807229"/>
            <a:ext cx="81470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accent1"/>
                </a:solidFill>
              </a:rPr>
              <a:t>                                    </a:t>
            </a:r>
            <a:endParaRPr lang="ro-RO" dirty="0"/>
          </a:p>
        </p:txBody>
      </p:sp>
      <p:sp>
        <p:nvSpPr>
          <p:cNvPr id="7" name="Rectangle 6"/>
          <p:cNvSpPr/>
          <p:nvPr/>
        </p:nvSpPr>
        <p:spPr>
          <a:xfrm>
            <a:off x="502935" y="3022672"/>
            <a:ext cx="838095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                         </a:t>
            </a:r>
            <a:r>
              <a:rPr lang="ru-RU" sz="2800" dirty="0" smtClean="0">
                <a:solidFill>
                  <a:srgbClr val="FF0000"/>
                </a:solidFill>
              </a:rPr>
              <a:t>физические методы</a:t>
            </a:r>
            <a:endParaRPr lang="ru-RU" sz="2800" dirty="0">
              <a:solidFill>
                <a:srgbClr val="FF0000"/>
              </a:solidFill>
            </a:endParaRPr>
          </a:p>
          <a:p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Физические способы очистки не подразумевают использования реагентов, вмешательства в состав воды. Больше всего распространение получили такие методы этой группы</a:t>
            </a:r>
            <a:r>
              <a:rPr lang="ru-RU" dirty="0" smtClean="0">
                <a:solidFill>
                  <a:schemeClr val="accent6">
                    <a:lumMod val="10000"/>
                  </a:schemeClr>
                </a:solidFill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ru-RU" dirty="0" smtClean="0">
                <a:solidFill>
                  <a:srgbClr val="FF0000"/>
                </a:solidFill>
              </a:rPr>
              <a:t>метод </a:t>
            </a:r>
            <a:r>
              <a:rPr lang="ru-RU" dirty="0">
                <a:solidFill>
                  <a:srgbClr val="FF0000"/>
                </a:solidFill>
              </a:rPr>
              <a:t>ультрафиолетового </a:t>
            </a:r>
            <a:r>
              <a:rPr lang="ru-RU" dirty="0" smtClean="0">
                <a:solidFill>
                  <a:srgbClr val="FF0000"/>
                </a:solidFill>
              </a:rPr>
              <a:t>облучения</a:t>
            </a:r>
          </a:p>
          <a:p>
            <a:pPr marL="342900" indent="-342900">
              <a:buFontTx/>
              <a:buChar char="-"/>
            </a:pPr>
            <a:r>
              <a:rPr lang="ru-RU" dirty="0" smtClean="0">
                <a:solidFill>
                  <a:srgbClr val="C00000"/>
                </a:solidFill>
              </a:rPr>
              <a:t>метод </a:t>
            </a:r>
            <a:r>
              <a:rPr lang="ru-RU" dirty="0">
                <a:solidFill>
                  <a:srgbClr val="C00000"/>
                </a:solidFill>
              </a:rPr>
              <a:t>ультразвуковой дезинфекции</a:t>
            </a:r>
          </a:p>
        </p:txBody>
      </p:sp>
      <p:sp>
        <p:nvSpPr>
          <p:cNvPr id="5" name="Rectangle 4"/>
          <p:cNvSpPr/>
          <p:nvPr/>
        </p:nvSpPr>
        <p:spPr>
          <a:xfrm>
            <a:off x="1008156" y="2456912"/>
            <a:ext cx="83847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При дезинфекции питьевой воды применяются:</a:t>
            </a:r>
          </a:p>
          <a:p>
            <a:endParaRPr lang="ru-RU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09133" y="2909083"/>
            <a:ext cx="838746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          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0619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50591" y="784154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</a:p>
          <a:p>
            <a:pPr lvl="0" fontAlgn="auto">
              <a:spcAft>
                <a:spcPts val="0"/>
              </a:spcAft>
              <a:defRPr/>
            </a:pPr>
            <a:r>
              <a:rPr kumimoji="0" lang="ru-RU" sz="24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ДЕЗИНФЕКЦТЯ ВОДЫ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u-RU" sz="2400" b="0" kern="0" dirty="0" smtClean="0">
                <a:solidFill>
                  <a:srgbClr val="FF0000"/>
                </a:solidFill>
              </a:rPr>
              <a:t>способы дезинфекции </a:t>
            </a:r>
            <a:r>
              <a:rPr lang="ru-RU" sz="2400" b="0" kern="0" dirty="0">
                <a:solidFill>
                  <a:srgbClr val="FF0000"/>
                </a:solidFill>
              </a:rPr>
              <a:t>питьевой воды</a:t>
            </a:r>
            <a:endParaRPr kumimoji="0" lang="ro-RO" sz="6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21412" y="1218721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5692" y="2733794"/>
            <a:ext cx="8355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   </a:t>
            </a:r>
            <a:endParaRPr lang="ro-RO" dirty="0"/>
          </a:p>
        </p:txBody>
      </p:sp>
      <p:sp>
        <p:nvSpPr>
          <p:cNvPr id="4" name="Rectangle 3"/>
          <p:cNvSpPr/>
          <p:nvPr/>
        </p:nvSpPr>
        <p:spPr>
          <a:xfrm>
            <a:off x="523017" y="1964881"/>
            <a:ext cx="84338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                     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0089" y="2807229"/>
            <a:ext cx="81470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accent1"/>
                </a:solidFill>
              </a:rPr>
              <a:t>                                    </a:t>
            </a:r>
            <a:endParaRPr lang="ro-RO" dirty="0"/>
          </a:p>
        </p:txBody>
      </p:sp>
      <p:sp>
        <p:nvSpPr>
          <p:cNvPr id="7" name="Rectangle 6"/>
          <p:cNvSpPr/>
          <p:nvPr/>
        </p:nvSpPr>
        <p:spPr>
          <a:xfrm>
            <a:off x="380436" y="2213259"/>
            <a:ext cx="838095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                         </a:t>
            </a:r>
            <a:r>
              <a:rPr lang="ru-RU" sz="2800" dirty="0" smtClean="0">
                <a:solidFill>
                  <a:srgbClr val="FF0000"/>
                </a:solidFill>
              </a:rPr>
              <a:t>физические методы</a:t>
            </a:r>
            <a:endParaRPr lang="ru-RU" sz="2800" dirty="0">
              <a:solidFill>
                <a:srgbClr val="FF0000"/>
              </a:solidFill>
            </a:endParaRPr>
          </a:p>
          <a:p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08156" y="2644146"/>
            <a:ext cx="83847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При дезинфекции питьевой воды применяются:</a:t>
            </a:r>
          </a:p>
          <a:p>
            <a:endParaRPr lang="ru-RU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09133" y="2909083"/>
            <a:ext cx="838746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          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9237" y="3176887"/>
            <a:ext cx="8443541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           Метод </a:t>
            </a:r>
            <a:r>
              <a:rPr lang="ru-RU" dirty="0">
                <a:solidFill>
                  <a:srgbClr val="C00000"/>
                </a:solidFill>
              </a:rPr>
              <a:t>ультрафиолетового облучения</a:t>
            </a:r>
          </a:p>
          <a:p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В последнее время он становится все более популярен</a:t>
            </a:r>
            <a:r>
              <a:rPr lang="ru-RU" dirty="0" smtClean="0">
                <a:solidFill>
                  <a:schemeClr val="accent6">
                    <a:lumMod val="10000"/>
                  </a:schemeClr>
                </a:solidFill>
              </a:rPr>
              <a:t>.</a:t>
            </a:r>
          </a:p>
          <a:p>
            <a:r>
              <a:rPr lang="ru-RU" dirty="0" smtClean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В этом случае важно, что лучи, при длине волны 200–295 </a:t>
            </a:r>
            <a:r>
              <a:rPr lang="ru-RU" dirty="0" err="1">
                <a:solidFill>
                  <a:schemeClr val="accent6">
                    <a:lumMod val="10000"/>
                  </a:schemeClr>
                </a:solidFill>
              </a:rPr>
              <a:t>нм</a:t>
            </a:r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, проникая через клеточную стенку, устраняют патогенные микроорганизмы, воздействуют на РНД и ДНК, вызывают нарушения структуры мембран, клеточных стенок, в результате бактерии погибают.</a:t>
            </a:r>
            <a:endParaRPr lang="ro-RO" dirty="0">
              <a:solidFill>
                <a:schemeClr val="accent6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3811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50591" y="784154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</a:p>
          <a:p>
            <a:pPr lvl="0" fontAlgn="auto">
              <a:spcAft>
                <a:spcPts val="0"/>
              </a:spcAft>
              <a:defRPr/>
            </a:pPr>
            <a:r>
              <a:rPr kumimoji="0" lang="ru-RU" sz="24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ДЕЗИНФЕКЦТЯ ВОДЫ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u-RU" sz="2400" b="0" kern="0" dirty="0" smtClean="0">
                <a:solidFill>
                  <a:srgbClr val="FF0000"/>
                </a:solidFill>
              </a:rPr>
              <a:t>способы дезинфекции </a:t>
            </a:r>
            <a:r>
              <a:rPr lang="ru-RU" sz="2400" b="0" kern="0" dirty="0">
                <a:solidFill>
                  <a:srgbClr val="FF0000"/>
                </a:solidFill>
              </a:rPr>
              <a:t>питьевой воды</a:t>
            </a:r>
            <a:endParaRPr kumimoji="0" lang="ro-RO" sz="6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21412" y="1218721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5692" y="2733794"/>
            <a:ext cx="8355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   </a:t>
            </a:r>
            <a:endParaRPr lang="ro-RO" dirty="0"/>
          </a:p>
        </p:txBody>
      </p:sp>
      <p:sp>
        <p:nvSpPr>
          <p:cNvPr id="4" name="Rectangle 3"/>
          <p:cNvSpPr/>
          <p:nvPr/>
        </p:nvSpPr>
        <p:spPr>
          <a:xfrm>
            <a:off x="523017" y="1964881"/>
            <a:ext cx="84338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                     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0089" y="2807229"/>
            <a:ext cx="81470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accent1"/>
                </a:solidFill>
              </a:rPr>
              <a:t>                                    </a:t>
            </a:r>
            <a:endParaRPr lang="ro-RO" dirty="0"/>
          </a:p>
        </p:txBody>
      </p:sp>
      <p:sp>
        <p:nvSpPr>
          <p:cNvPr id="7" name="Rectangle 6"/>
          <p:cNvSpPr/>
          <p:nvPr/>
        </p:nvSpPr>
        <p:spPr>
          <a:xfrm>
            <a:off x="380436" y="2213259"/>
            <a:ext cx="838095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                         </a:t>
            </a:r>
            <a:r>
              <a:rPr lang="ru-RU" sz="2800" dirty="0" smtClean="0">
                <a:solidFill>
                  <a:srgbClr val="FF0000"/>
                </a:solidFill>
              </a:rPr>
              <a:t>физические методы</a:t>
            </a:r>
            <a:endParaRPr lang="ru-RU" sz="2800" dirty="0">
              <a:solidFill>
                <a:srgbClr val="FF0000"/>
              </a:solidFill>
            </a:endParaRPr>
          </a:p>
          <a:p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08156" y="2644146"/>
            <a:ext cx="83847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При дезинфекции питьевой воды применяются:</a:t>
            </a:r>
          </a:p>
          <a:p>
            <a:endParaRPr lang="ru-RU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09133" y="2909083"/>
            <a:ext cx="838746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          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9237" y="3176887"/>
            <a:ext cx="844354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           Метод </a:t>
            </a:r>
            <a:r>
              <a:rPr lang="ru-RU" dirty="0">
                <a:solidFill>
                  <a:srgbClr val="C00000"/>
                </a:solidFill>
              </a:rPr>
              <a:t>ультрафиолетового </a:t>
            </a:r>
            <a:r>
              <a:rPr lang="ru-RU" dirty="0" smtClean="0">
                <a:solidFill>
                  <a:srgbClr val="C00000"/>
                </a:solidFill>
              </a:rPr>
              <a:t>облучения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399" y="3666645"/>
            <a:ext cx="6798365" cy="321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6286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50591" y="784154"/>
            <a:ext cx="10141526" cy="164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</a:p>
          <a:p>
            <a:pPr lvl="0" fontAlgn="auto">
              <a:spcAft>
                <a:spcPts val="0"/>
              </a:spcAft>
              <a:defRPr/>
            </a:pPr>
            <a:r>
              <a:rPr kumimoji="0" lang="ru-RU" sz="24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ДЕЗИНФЕКЦТЯ ВОДЫ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u-RU" sz="2400" b="0" kern="0" dirty="0" smtClean="0">
                <a:solidFill>
                  <a:srgbClr val="FF0000"/>
                </a:solidFill>
              </a:rPr>
              <a:t>способы дезинфекции </a:t>
            </a:r>
            <a:r>
              <a:rPr lang="ru-RU" sz="2400" b="0" kern="0" dirty="0">
                <a:solidFill>
                  <a:srgbClr val="FF0000"/>
                </a:solidFill>
              </a:rPr>
              <a:t>питьевой воды</a:t>
            </a:r>
            <a:endParaRPr kumimoji="0" lang="ro-RO" sz="6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21412" y="1218721"/>
            <a:ext cx="9144000" cy="93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1020" y="2108913"/>
            <a:ext cx="831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927" y="1941630"/>
            <a:ext cx="8469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</a:t>
            </a:r>
            <a:endParaRPr lang="ro-RO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5692" y="2733794"/>
            <a:ext cx="8355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</a:rPr>
              <a:t>                           </a:t>
            </a:r>
            <a:endParaRPr lang="ro-RO" dirty="0"/>
          </a:p>
        </p:txBody>
      </p:sp>
      <p:sp>
        <p:nvSpPr>
          <p:cNvPr id="4" name="Rectangle 3"/>
          <p:cNvSpPr/>
          <p:nvPr/>
        </p:nvSpPr>
        <p:spPr>
          <a:xfrm>
            <a:off x="523017" y="1964881"/>
            <a:ext cx="84338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                     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0089" y="2807229"/>
            <a:ext cx="81470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accent1"/>
                </a:solidFill>
              </a:rPr>
              <a:t>                                    </a:t>
            </a:r>
            <a:endParaRPr lang="ro-RO" dirty="0"/>
          </a:p>
        </p:txBody>
      </p:sp>
      <p:sp>
        <p:nvSpPr>
          <p:cNvPr id="7" name="Rectangle 6"/>
          <p:cNvSpPr/>
          <p:nvPr/>
        </p:nvSpPr>
        <p:spPr>
          <a:xfrm>
            <a:off x="315272" y="2539800"/>
            <a:ext cx="838095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                         </a:t>
            </a:r>
            <a:r>
              <a:rPr lang="ru-RU" sz="2800" dirty="0" smtClean="0">
                <a:solidFill>
                  <a:srgbClr val="FF0000"/>
                </a:solidFill>
              </a:rPr>
              <a:t>физические методы</a:t>
            </a:r>
            <a:endParaRPr lang="ru-RU" sz="2800" dirty="0">
              <a:solidFill>
                <a:srgbClr val="FF0000"/>
              </a:solidFill>
            </a:endParaRPr>
          </a:p>
          <a:p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08156" y="2236688"/>
            <a:ext cx="83847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При дезинфекции питьевой воды применяются:</a:t>
            </a:r>
          </a:p>
          <a:p>
            <a:endParaRPr lang="ru-RU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09133" y="2909083"/>
            <a:ext cx="838746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          </a:t>
            </a:r>
            <a:endParaRPr lang="ro-RO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4151" y="2938247"/>
            <a:ext cx="844354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           Метод </a:t>
            </a:r>
            <a:r>
              <a:rPr lang="ru-RU" dirty="0">
                <a:solidFill>
                  <a:srgbClr val="C00000"/>
                </a:solidFill>
              </a:rPr>
              <a:t>ультрафиолетового </a:t>
            </a:r>
            <a:r>
              <a:rPr lang="ru-RU" dirty="0" smtClean="0">
                <a:solidFill>
                  <a:srgbClr val="C00000"/>
                </a:solidFill>
              </a:rPr>
              <a:t>облучения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18440" y="3276439"/>
            <a:ext cx="853511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Для определения соответствующей дозы излучения проводят бактериологический анализ воды – так выявляют присутствующие типы патогенных бактерий, их восприимчивость к лучам. Отметим, что итог работы сильно зависит от мощности лампы и от степени поглощения излучения жидкостью</a:t>
            </a:r>
            <a:r>
              <a:rPr lang="ru-RU" dirty="0" smtClean="0">
                <a:solidFill>
                  <a:schemeClr val="accent6">
                    <a:lumMod val="10000"/>
                  </a:schemeClr>
                </a:solidFill>
              </a:rPr>
              <a:t>.</a:t>
            </a:r>
            <a:endParaRPr lang="ru-RU" dirty="0">
              <a:solidFill>
                <a:schemeClr val="accent6">
                  <a:lumMod val="10000"/>
                </a:schemeClr>
              </a:solidFill>
            </a:endParaRPr>
          </a:p>
          <a:p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Доза УФ-излучения – это произведение интенсивности излучения и его длительности, а значит, чем более устойчивы микроорганизмы, тем больше времени потребуется на дезинфекцию питьевой воды</a:t>
            </a:r>
            <a:endParaRPr lang="ro-RO" dirty="0">
              <a:solidFill>
                <a:schemeClr val="accent6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7173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IZ_Banner_Kopfzeile-Ausland (3)">
  <a:themeElements>
    <a:clrScheme name="GIZ">
      <a:dk1>
        <a:srgbClr val="000000"/>
      </a:dk1>
      <a:lt1>
        <a:srgbClr val="FFFFFF"/>
      </a:lt1>
      <a:dk2>
        <a:srgbClr val="6E6452"/>
      </a:dk2>
      <a:lt2>
        <a:srgbClr val="D2CDC8"/>
      </a:lt2>
      <a:accent1>
        <a:srgbClr val="C80F0F"/>
      </a:accent1>
      <a:accent2>
        <a:srgbClr val="4B859F"/>
      </a:accent2>
      <a:accent3>
        <a:srgbClr val="B498BA"/>
      </a:accent3>
      <a:accent4>
        <a:srgbClr val="F3BF49"/>
      </a:accent4>
      <a:accent5>
        <a:srgbClr val="94B322"/>
      </a:accent5>
      <a:accent6>
        <a:srgbClr val="B4E3ED"/>
      </a:accent6>
      <a:hlink>
        <a:srgbClr val="0000FF"/>
      </a:hlink>
      <a:folHlink>
        <a:srgbClr val="800080"/>
      </a:folHlink>
    </a:clrScheme>
    <a:fontScheme name="GIZ Schrif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GTZ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200" b="1" i="0" u="none" strike="noStrike" cap="none" normalizeH="0" baseline="0" smtClean="0">
            <a:ln>
              <a:noFill/>
            </a:ln>
            <a:solidFill>
              <a:srgbClr val="999999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200" b="1" i="0" u="none" strike="noStrike" cap="none" normalizeH="0" baseline="0" smtClean="0">
            <a:ln>
              <a:noFill/>
            </a:ln>
            <a:solidFill>
              <a:srgbClr val="999999"/>
            </a:solidFill>
            <a:effectLst/>
            <a:latin typeface="Arial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GIZ_Banner_Kopfzeile-Ausland (3)</Template>
  <TotalTime>3948</TotalTime>
  <Words>8904</Words>
  <Application>Microsoft Office PowerPoint</Application>
  <PresentationFormat>On-screen Show (4:3)</PresentationFormat>
  <Paragraphs>1773</Paragraphs>
  <Slides>123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123</vt:i4>
      </vt:variant>
    </vt:vector>
  </HeadingPairs>
  <TitlesOfParts>
    <vt:vector size="131" baseType="lpstr">
      <vt:lpstr>Arial</vt:lpstr>
      <vt:lpstr>Arial Narrow</vt:lpstr>
      <vt:lpstr>Calibri</vt:lpstr>
      <vt:lpstr>Calibri Light</vt:lpstr>
      <vt:lpstr>PT Sans</vt:lpstr>
      <vt:lpstr>Tahoma</vt:lpstr>
      <vt:lpstr>Times New Roman</vt:lpstr>
      <vt:lpstr>GIZ_Banner_Kopfzeile-Ausland (3)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GIZ-Design</dc:creator>
  <cp:keywords>GIZ-Leerfolie</cp:keywords>
  <cp:lastModifiedBy>User</cp:lastModifiedBy>
  <cp:revision>649</cp:revision>
  <cp:lastPrinted>2017-07-11T13:18:46Z</cp:lastPrinted>
  <dcterms:created xsi:type="dcterms:W3CDTF">2013-09-05T11:54:56Z</dcterms:created>
  <dcterms:modified xsi:type="dcterms:W3CDTF">2019-07-08T07:17:00Z</dcterms:modified>
</cp:coreProperties>
</file>