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62"/>
  </p:notesMasterIdLst>
  <p:handoutMasterIdLst>
    <p:handoutMasterId r:id="rId63"/>
  </p:handoutMasterIdLst>
  <p:sldIdLst>
    <p:sldId id="280" r:id="rId2"/>
    <p:sldId id="295" r:id="rId3"/>
    <p:sldId id="29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18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19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298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299" r:id="rId61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5730" autoAdjust="0"/>
  </p:normalViewPr>
  <p:slideViewPr>
    <p:cSldViewPr snapToGrid="0">
      <p:cViewPr varScale="1">
        <p:scale>
          <a:sx n="56" d="100"/>
          <a:sy n="56" d="100"/>
        </p:scale>
        <p:origin x="48" y="462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03/06/2019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03/06/2019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Macovei 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Modulul: 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Managementul</a:t>
            </a:r>
            <a:r>
              <a:rPr lang="en-US" b="1" dirty="0" smtClean="0">
                <a:solidFill>
                  <a:srgbClr val="002060"/>
                </a:solidFill>
              </a:rPr>
              <a:t> energetic </a:t>
            </a:r>
            <a:r>
              <a:rPr lang="ro-RO" b="1" dirty="0" smtClean="0">
                <a:solidFill>
                  <a:srgbClr val="002060"/>
                </a:solidFill>
              </a:rPr>
              <a:t>și automatizarea proceselor în sistemele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 smtClean="0">
                <a:solidFill>
                  <a:srgbClr val="FF0000"/>
                </a:solidFill>
              </a:rPr>
              <a:t>Sesiunea</a:t>
            </a:r>
            <a:r>
              <a:rPr lang="en-US" altLang="en-US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o-RO" sz="2000" dirty="0" smtClean="0">
                <a:solidFill>
                  <a:srgbClr val="002060"/>
                </a:solidFill>
              </a:rPr>
              <a:t>Acte normative care reglementează amenajarea instalațiilor electrice, exploatarea lor și securitatea electrică la executarea lucrărilor în instalațiile electrice</a:t>
            </a:r>
            <a:br>
              <a:rPr lang="ro-RO" sz="2000" dirty="0" smtClean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Expert ANRE, conf. univ. dr.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Cibotari</a:t>
            </a:r>
            <a:r>
              <a:rPr lang="ro-RO" sz="1800" b="1" i="1" dirty="0" smtClean="0">
                <a:solidFill>
                  <a:srgbClr val="002060"/>
                </a:solidFill>
              </a:rPr>
              <a:t>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Feodosie</a:t>
            </a:r>
            <a:r>
              <a:rPr lang="ro-RO" sz="1800" b="1" i="1" dirty="0" smtClean="0">
                <a:solidFill>
                  <a:srgbClr val="002060"/>
                </a:solidFill>
              </a:rPr>
              <a:t/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28 – 29 – 30 mai 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1435" y="1727478"/>
            <a:ext cx="8912225" cy="654050"/>
          </a:xfrm>
        </p:spPr>
        <p:txBody>
          <a:bodyPr/>
          <a:lstStyle/>
          <a:p>
            <a:pPr eaLnBrk="1" hangingPunct="1"/>
            <a:r>
              <a:rPr lang="ro-RO" altLang="ru-RU" dirty="0" smtClean="0"/>
              <a:t>Protecția rețelelor electrice</a:t>
            </a:r>
            <a:endParaRPr lang="ru-RU" altLang="ru-RU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98260" y="2584728"/>
            <a:ext cx="8915400" cy="463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/>
                </a:solidFill>
              </a:rPr>
              <a:t>Rețelele electrice trebuie să fie protejate de curenții de scurtcircuit și să asigure după posibilitate timpul minim 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ro-RO" dirty="0" smtClean="0">
                <a:solidFill>
                  <a:schemeClr val="tx1"/>
                </a:solidFill>
              </a:rPr>
              <a:t>e </a:t>
            </a:r>
            <a:r>
              <a:rPr lang="ro-RO" dirty="0">
                <a:solidFill>
                  <a:schemeClr val="tx1"/>
                </a:solidFill>
              </a:rPr>
              <a:t>deconectare și cerințele de selectivitate;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/>
                </a:solidFill>
              </a:rPr>
              <a:t>Protecția trebuie să asigure deconectarea sectorului cu defect  de scurtcircuite monofazate, bifazate și trifazate la </a:t>
            </a:r>
            <a:r>
              <a:rPr lang="ro-RO" dirty="0" err="1">
                <a:solidFill>
                  <a:schemeClr val="tx1"/>
                </a:solidFill>
              </a:rPr>
              <a:t>sfîrșitul</a:t>
            </a:r>
            <a:r>
              <a:rPr lang="ro-RO" dirty="0">
                <a:solidFill>
                  <a:schemeClr val="tx1"/>
                </a:solidFill>
              </a:rPr>
              <a:t> liniei în  rețelele cu neutru legat la priza de </a:t>
            </a:r>
            <a:r>
              <a:rPr lang="ro-RO" dirty="0" err="1">
                <a:solidFill>
                  <a:schemeClr val="tx1"/>
                </a:solidFill>
              </a:rPr>
              <a:t>pămînt</a:t>
            </a:r>
            <a:r>
              <a:rPr lang="ro-RO" dirty="0">
                <a:solidFill>
                  <a:schemeClr val="tx1"/>
                </a:solidFill>
              </a:rPr>
              <a:t> și bifazate și trifazate în rețelele cu neutru izolat de </a:t>
            </a:r>
            <a:r>
              <a:rPr lang="ro-RO" dirty="0" err="1">
                <a:solidFill>
                  <a:schemeClr val="tx1"/>
                </a:solidFill>
              </a:rPr>
              <a:t>pămînt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 smtClean="0">
                <a:solidFill>
                  <a:schemeClr val="tx1"/>
                </a:solidFill>
              </a:rPr>
              <a:t>Deconectarea </a:t>
            </a:r>
            <a:r>
              <a:rPr lang="ro-RO" dirty="0">
                <a:solidFill>
                  <a:schemeClr val="tx1"/>
                </a:solidFill>
              </a:rPr>
              <a:t>sectorului defectat poate fi  asigurată  în cazul, </a:t>
            </a:r>
            <a:r>
              <a:rPr lang="ro-RO" dirty="0" err="1">
                <a:solidFill>
                  <a:schemeClr val="tx1"/>
                </a:solidFill>
              </a:rPr>
              <a:t>cînd</a:t>
            </a:r>
            <a:r>
              <a:rPr lang="ro-RO" dirty="0">
                <a:solidFill>
                  <a:schemeClr val="tx1"/>
                </a:solidFill>
              </a:rPr>
              <a:t> raportul dintre curentul de scurtcircuit și curentul nominal al aparatului de protecție (siguranță fuzibilă sau </a:t>
            </a:r>
            <a:r>
              <a:rPr lang="ro-RO" dirty="0" err="1">
                <a:solidFill>
                  <a:schemeClr val="tx1"/>
                </a:solidFill>
              </a:rPr>
              <a:t>dezjunctorul</a:t>
            </a:r>
            <a:r>
              <a:rPr lang="ro-RO" dirty="0">
                <a:solidFill>
                  <a:schemeClr val="tx1"/>
                </a:solidFill>
              </a:rPr>
              <a:t> electromagnetic a întrerupătorului) v-a fi nu mai mică </a:t>
            </a:r>
            <a:r>
              <a:rPr lang="ro-RO" dirty="0" err="1">
                <a:solidFill>
                  <a:schemeClr val="tx1"/>
                </a:solidFill>
              </a:rPr>
              <a:t>decît</a:t>
            </a:r>
            <a:r>
              <a:rPr lang="ro-RO" dirty="0">
                <a:solidFill>
                  <a:schemeClr val="tx1"/>
                </a:solidFill>
              </a:rPr>
              <a:t> mărimile stabilite în NAIE (p.1.7.79);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30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849" y="1916667"/>
            <a:ext cx="8912225" cy="654050"/>
          </a:xfrm>
        </p:spPr>
        <p:txBody>
          <a:bodyPr/>
          <a:lstStyle/>
          <a:p>
            <a:pPr eaLnBrk="1" hangingPunct="1"/>
            <a:r>
              <a:rPr lang="ro-RO" altLang="ru-RU" dirty="0" smtClean="0"/>
              <a:t>Protecția rețelelor electrice</a:t>
            </a:r>
            <a:r>
              <a:rPr lang="en-US" altLang="ru-RU" dirty="0" smtClean="0"/>
              <a:t> (2)</a:t>
            </a:r>
            <a:endParaRPr lang="ru-RU" altLang="ru-RU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674" y="2773917"/>
            <a:ext cx="8915400" cy="4092575"/>
          </a:xfrm>
        </p:spPr>
        <p:txBody>
          <a:bodyPr/>
          <a:lstStyle/>
          <a:p>
            <a:pPr eaLnBrk="1" hangingPunct="1"/>
            <a:r>
              <a:rPr lang="ro-RO" altLang="ru-RU" dirty="0" smtClean="0">
                <a:solidFill>
                  <a:schemeClr val="tx1"/>
                </a:solidFill>
              </a:rPr>
              <a:t>Rețelele electrice interioare pozate deschis  trebuie să fie protejate de suprasarcină: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dirty="0" smtClean="0">
                <a:solidFill>
                  <a:schemeClr val="tx1"/>
                </a:solidFill>
              </a:rPr>
              <a:t>În afară de aceasta de suprasarcină trebuie să fie protejate: 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dirty="0" smtClean="0">
                <a:solidFill>
                  <a:schemeClr val="tx1"/>
                </a:solidFill>
              </a:rPr>
              <a:t>Rețelele de iluminare în încăperile clădirilor și construcțiilor, centre comerciale, a încăperilor  de serviciu din întreprinderile industriale, inclusiv rețele pentru receptoare mobile;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dirty="0" smtClean="0">
                <a:solidFill>
                  <a:schemeClr val="tx1"/>
                </a:solidFill>
              </a:rPr>
              <a:t>Rețele electrice de putere din </a:t>
            </a:r>
            <a:r>
              <a:rPr lang="ro-RO" altLang="ru-RU" dirty="0" err="1" smtClean="0">
                <a:solidFill>
                  <a:schemeClr val="tx1"/>
                </a:solidFill>
              </a:rPr>
              <a:t>întreprinderele</a:t>
            </a:r>
            <a:r>
              <a:rPr lang="ro-RO" altLang="ru-RU" dirty="0" smtClean="0">
                <a:solidFill>
                  <a:schemeClr val="tx1"/>
                </a:solidFill>
              </a:rPr>
              <a:t> industriale, a clădirilor locative și publice, centrelor comerciale, numai în cazurile, </a:t>
            </a:r>
            <a:r>
              <a:rPr lang="ro-RO" altLang="ru-RU" dirty="0" err="1" smtClean="0">
                <a:solidFill>
                  <a:schemeClr val="tx1"/>
                </a:solidFill>
              </a:rPr>
              <a:t>cînd</a:t>
            </a:r>
            <a:r>
              <a:rPr lang="ro-RO" altLang="ru-RU" dirty="0" smtClean="0">
                <a:solidFill>
                  <a:schemeClr val="tx1"/>
                </a:solidFill>
              </a:rPr>
              <a:t> după procesele tehnologice  sau regimul de funcționare poate apărea supraîncărcarea conductoarelor pe lungă durată;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dirty="0" smtClean="0">
                <a:solidFill>
                  <a:schemeClr val="tx1"/>
                </a:solidFill>
              </a:rPr>
              <a:t>Toate tipurile de rețele în zonele cu risc de apariție a incendiilor.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69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852" y="1495430"/>
            <a:ext cx="9670583" cy="792526"/>
          </a:xfrm>
        </p:spPr>
        <p:txBody>
          <a:bodyPr/>
          <a:lstStyle/>
          <a:p>
            <a:pPr eaLnBrk="1" hangingPunct="1"/>
            <a:r>
              <a:rPr lang="ro-RO" altLang="ru-RU" sz="3200" dirty="0" smtClean="0"/>
              <a:t>Calitatea energiei electrice livrate consumatorilor</a:t>
            </a:r>
            <a:endParaRPr lang="ru-RU" altLang="ru-RU" sz="32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29311" y="2497142"/>
            <a:ext cx="8714690" cy="4745037"/>
          </a:xfrm>
        </p:spPr>
        <p:txBody>
          <a:bodyPr/>
          <a:lstStyle/>
          <a:p>
            <a:pPr eaLnBrk="1" hangingPunct="1"/>
            <a:r>
              <a:rPr lang="ro-RO" altLang="ru-RU" dirty="0" smtClean="0">
                <a:solidFill>
                  <a:schemeClr val="tx1"/>
                </a:solidFill>
              </a:rPr>
              <a:t>Pentru funcționarea normală a receptoarelor electrice este necesar de o </a:t>
            </a:r>
            <a:r>
              <a:rPr lang="ro-RO" altLang="ru-RU" b="1" dirty="0" smtClean="0">
                <a:solidFill>
                  <a:schemeClr val="tx1"/>
                </a:solidFill>
              </a:rPr>
              <a:t>calitate a energiei electrice</a:t>
            </a:r>
            <a:r>
              <a:rPr lang="ro-RO" altLang="ru-RU" dirty="0" smtClean="0">
                <a:solidFill>
                  <a:schemeClr val="tx1"/>
                </a:solidFill>
              </a:rPr>
              <a:t>, parametrii căreia se stabilesc de standarde speciale.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dirty="0" smtClean="0">
                <a:solidFill>
                  <a:schemeClr val="tx1"/>
                </a:solidFill>
              </a:rPr>
              <a:t>În Moldova sunt în </a:t>
            </a:r>
            <a:r>
              <a:rPr lang="ro-RO" altLang="ru-RU" dirty="0" err="1" smtClean="0">
                <a:solidFill>
                  <a:schemeClr val="tx1"/>
                </a:solidFill>
              </a:rPr>
              <a:t>vigore</a:t>
            </a:r>
            <a:r>
              <a:rPr lang="ro-RO" altLang="ru-RU" dirty="0" smtClean="0">
                <a:solidFill>
                  <a:schemeClr val="tx1"/>
                </a:solidFill>
              </a:rPr>
              <a:t> </a:t>
            </a:r>
            <a:r>
              <a:rPr lang="ro-RO" altLang="ru-RU" b="1" dirty="0" smtClean="0">
                <a:solidFill>
                  <a:schemeClr val="tx1"/>
                </a:solidFill>
              </a:rPr>
              <a:t>2 standarde</a:t>
            </a:r>
            <a:r>
              <a:rPr lang="ro-RO" altLang="ru-RU" dirty="0" smtClean="0">
                <a:solidFill>
                  <a:schemeClr val="tx1"/>
                </a:solidFill>
              </a:rPr>
              <a:t> pentru calitatea energiei livrate consumatorilor: STAS 13109-97 </a:t>
            </a:r>
            <a:r>
              <a:rPr lang="ro-RO" altLang="ru-RU" dirty="0" err="1" smtClean="0">
                <a:solidFill>
                  <a:schemeClr val="tx1"/>
                </a:solidFill>
              </a:rPr>
              <a:t>şi</a:t>
            </a:r>
            <a:r>
              <a:rPr lang="ro-RO" altLang="ru-RU" dirty="0" smtClean="0">
                <a:solidFill>
                  <a:schemeClr val="tx1"/>
                </a:solidFill>
              </a:rPr>
              <a:t> 50160-2012 – standard european. Ambele standarde stabilesc </a:t>
            </a:r>
            <a:r>
              <a:rPr lang="ro-RO" altLang="ru-RU" b="1" dirty="0" smtClean="0">
                <a:solidFill>
                  <a:schemeClr val="tx1"/>
                </a:solidFill>
              </a:rPr>
              <a:t>12 indici</a:t>
            </a:r>
            <a:r>
              <a:rPr lang="ro-RO" altLang="ru-RU" dirty="0" smtClean="0">
                <a:solidFill>
                  <a:schemeClr val="tx1"/>
                </a:solidFill>
              </a:rPr>
              <a:t>, din care mai principali sunt: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dirty="0" smtClean="0">
                <a:solidFill>
                  <a:schemeClr val="tx1"/>
                </a:solidFill>
              </a:rPr>
              <a:t>frecvența curentului electric;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dirty="0" smtClean="0">
                <a:solidFill>
                  <a:schemeClr val="tx1"/>
                </a:solidFill>
              </a:rPr>
              <a:t>devierea tensiunii;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dirty="0" smtClean="0">
                <a:solidFill>
                  <a:schemeClr val="tx1"/>
                </a:solidFill>
              </a:rPr>
              <a:t>coeficientul </a:t>
            </a:r>
            <a:r>
              <a:rPr lang="ro-RO" altLang="ru-RU" dirty="0" err="1" smtClean="0">
                <a:solidFill>
                  <a:schemeClr val="tx1"/>
                </a:solidFill>
              </a:rPr>
              <a:t>nesinusoidalităţii</a:t>
            </a:r>
            <a:r>
              <a:rPr lang="ro-RO" altLang="ru-RU" dirty="0" smtClean="0">
                <a:solidFill>
                  <a:schemeClr val="tx1"/>
                </a:solidFill>
              </a:rPr>
              <a:t> curbei de tensiune;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dirty="0" smtClean="0">
                <a:solidFill>
                  <a:schemeClr val="tx1"/>
                </a:solidFill>
              </a:rPr>
              <a:t>coeficientul nesimetriei tensiunii;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dirty="0" err="1" smtClean="0">
                <a:solidFill>
                  <a:schemeClr val="tx1"/>
                </a:solidFill>
              </a:rPr>
              <a:t>flicherul</a:t>
            </a:r>
            <a:r>
              <a:rPr lang="ro-RO" altLang="ru-RU" dirty="0" smtClean="0">
                <a:solidFill>
                  <a:schemeClr val="tx1"/>
                </a:solidFill>
              </a:rPr>
              <a:t> (</a:t>
            </a:r>
            <a:r>
              <a:rPr lang="ro-RO" altLang="ru-RU" dirty="0" err="1" smtClean="0">
                <a:solidFill>
                  <a:schemeClr val="tx1"/>
                </a:solidFill>
              </a:rPr>
              <a:t>fluctuaţiile</a:t>
            </a:r>
            <a:r>
              <a:rPr lang="ro-RO" altLang="ru-RU" dirty="0" smtClean="0">
                <a:solidFill>
                  <a:schemeClr val="tx1"/>
                </a:solidFill>
              </a:rPr>
              <a:t>);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dirty="0" smtClean="0">
                <a:solidFill>
                  <a:schemeClr val="tx1"/>
                </a:solidFill>
              </a:rPr>
              <a:t>gol de tensiune.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5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47097" y="1405115"/>
            <a:ext cx="8376187" cy="770597"/>
          </a:xfrm>
        </p:spPr>
        <p:txBody>
          <a:bodyPr/>
          <a:lstStyle/>
          <a:p>
            <a:pPr algn="ctr" eaLnBrk="1" hangingPunct="1"/>
            <a:r>
              <a:rPr lang="ro-RO" altLang="ru-RU" sz="3200" dirty="0" smtClean="0"/>
              <a:t>Calitatea energiei electrice livrate consumatorilor (2)</a:t>
            </a:r>
            <a:endParaRPr lang="ru-RU" altLang="ru-RU" sz="32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77076" y="2490369"/>
            <a:ext cx="8746208" cy="4179887"/>
          </a:xfrm>
        </p:spPr>
        <p:txBody>
          <a:bodyPr/>
          <a:lstStyle/>
          <a:p>
            <a:pPr eaLnBrk="1" hangingPunct="1"/>
            <a:r>
              <a:rPr lang="ro-RO" altLang="ru-RU" dirty="0" smtClean="0">
                <a:solidFill>
                  <a:schemeClr val="tx1"/>
                </a:solidFill>
              </a:rPr>
              <a:t>Nerespectarea acestor indici poate duce la diferite situații în funcționarea receptoarelor electrice: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b="1" dirty="0" err="1" smtClean="0">
                <a:solidFill>
                  <a:schemeClr val="tx1"/>
                </a:solidFill>
              </a:rPr>
              <a:t>micşorarea</a:t>
            </a:r>
            <a:r>
              <a:rPr lang="ro-RO" altLang="ru-RU" b="1" dirty="0" smtClean="0">
                <a:solidFill>
                  <a:schemeClr val="tx1"/>
                </a:solidFill>
              </a:rPr>
              <a:t> tensiunii</a:t>
            </a:r>
            <a:r>
              <a:rPr lang="ro-RO" altLang="ru-RU" dirty="0" smtClean="0">
                <a:solidFill>
                  <a:schemeClr val="tx1"/>
                </a:solidFill>
              </a:rPr>
              <a:t> de la nivelul standardului – reduce fluxul de lumină la lămpile de iluminat </a:t>
            </a:r>
            <a:r>
              <a:rPr lang="ro-RO" altLang="ru-RU" dirty="0" err="1" smtClean="0">
                <a:solidFill>
                  <a:schemeClr val="tx1"/>
                </a:solidFill>
              </a:rPr>
              <a:t>şi</a:t>
            </a:r>
            <a:r>
              <a:rPr lang="ro-RO" altLang="ru-RU" dirty="0" smtClean="0">
                <a:solidFill>
                  <a:schemeClr val="tx1"/>
                </a:solidFill>
              </a:rPr>
              <a:t> durata de viață a lor; pentru motoare electrice  - </a:t>
            </a:r>
            <a:r>
              <a:rPr lang="ro-RO" altLang="ru-RU" dirty="0" err="1" smtClean="0">
                <a:solidFill>
                  <a:schemeClr val="tx1"/>
                </a:solidFill>
              </a:rPr>
              <a:t>micşorarea</a:t>
            </a:r>
            <a:r>
              <a:rPr lang="ro-RO" altLang="ru-RU" dirty="0" smtClean="0">
                <a:solidFill>
                  <a:schemeClr val="tx1"/>
                </a:solidFill>
              </a:rPr>
              <a:t> rotațiilor, etc 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o-RO" altLang="ru-RU" b="1" dirty="0" err="1" smtClean="0">
                <a:solidFill>
                  <a:schemeClr val="tx1"/>
                </a:solidFill>
              </a:rPr>
              <a:t>nesinusoidalitatea</a:t>
            </a:r>
            <a:r>
              <a:rPr lang="ro-RO" altLang="ru-RU" dirty="0" smtClean="0">
                <a:solidFill>
                  <a:schemeClr val="tx1"/>
                </a:solidFill>
              </a:rPr>
              <a:t> curbei de tensiune – contribuie la apariția componentelor superioare a curentului, care duc la pierderi de putere activă, perturbarea funcționării dispozitivelor de automatică și telemecanică, tehnicii de calcul, aparatelor electronice.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dirty="0" smtClean="0">
                <a:solidFill>
                  <a:schemeClr val="tx1"/>
                </a:solidFill>
              </a:rPr>
              <a:t>RFUEE stabilește expres, că toți furnizorii de energie </a:t>
            </a:r>
            <a:r>
              <a:rPr lang="ro-RO" altLang="ru-RU" b="1" dirty="0" smtClean="0">
                <a:solidFill>
                  <a:schemeClr val="tx1"/>
                </a:solidFill>
              </a:rPr>
              <a:t>sunt obligați</a:t>
            </a:r>
            <a:r>
              <a:rPr lang="ro-RO" altLang="ru-RU" dirty="0" smtClean="0">
                <a:solidFill>
                  <a:schemeClr val="tx1"/>
                </a:solidFill>
              </a:rPr>
              <a:t> să dispună de aparate speciale de verificare a parametrilor de calitate a e/e livrate consumatorilor </a:t>
            </a:r>
            <a:r>
              <a:rPr lang="ro-RO" altLang="ru-RU" dirty="0" err="1" smtClean="0">
                <a:solidFill>
                  <a:schemeClr val="tx1"/>
                </a:solidFill>
              </a:rPr>
              <a:t>şi</a:t>
            </a:r>
            <a:r>
              <a:rPr lang="ro-RO" altLang="ru-RU" dirty="0" smtClean="0">
                <a:solidFill>
                  <a:schemeClr val="tx1"/>
                </a:solidFill>
              </a:rPr>
              <a:t> </a:t>
            </a:r>
            <a:r>
              <a:rPr lang="ro-RO" altLang="ru-RU" b="1" dirty="0" smtClean="0">
                <a:solidFill>
                  <a:schemeClr val="tx1"/>
                </a:solidFill>
              </a:rPr>
              <a:t>1 dată în jumate de an</a:t>
            </a:r>
            <a:r>
              <a:rPr lang="ro-RO" altLang="ru-RU" dirty="0" smtClean="0">
                <a:solidFill>
                  <a:schemeClr val="tx1"/>
                </a:solidFill>
              </a:rPr>
              <a:t> sau la solicitarea consumatorilor să verifice </a:t>
            </a:r>
            <a:r>
              <a:rPr lang="ro-RO" altLang="ru-RU" dirty="0" err="1" smtClean="0">
                <a:solidFill>
                  <a:schemeClr val="tx1"/>
                </a:solidFill>
              </a:rPr>
              <a:t>aceşti</a:t>
            </a:r>
            <a:r>
              <a:rPr lang="ro-RO" altLang="ru-RU" dirty="0" smtClean="0">
                <a:solidFill>
                  <a:schemeClr val="tx1"/>
                </a:solidFill>
              </a:rPr>
              <a:t> parametri în punctele de delimitare.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8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45097" y="2514600"/>
            <a:ext cx="9239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0" kern="0" smtClean="0">
                <a:solidFill>
                  <a:schemeClr val="tx1"/>
                </a:solidFill>
              </a:rPr>
              <a:t>NORME DE EXPLOATARE</a:t>
            </a:r>
            <a:endParaRPr lang="ru-RU" altLang="ru-RU" b="0" kern="0" dirty="0" smtClean="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445097" y="3805238"/>
            <a:ext cx="92392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US" altLang="ru-RU" sz="3600" b="0" kern="0" smtClean="0">
                <a:solidFill>
                  <a:schemeClr val="tx1"/>
                </a:solidFill>
              </a:rPr>
              <a:t>A INSTALA</a:t>
            </a:r>
            <a:r>
              <a:rPr lang="ro-RO" altLang="ru-RU" sz="3600" b="0" kern="0" smtClean="0">
                <a:solidFill>
                  <a:schemeClr val="tx1"/>
                </a:solidFill>
              </a:rPr>
              <a:t>ŢIILOR</a:t>
            </a:r>
            <a:r>
              <a:rPr lang="en-US" altLang="ru-RU" sz="3600" b="0" kern="0" smtClean="0">
                <a:solidFill>
                  <a:schemeClr val="tx1"/>
                </a:solidFill>
              </a:rPr>
              <a:t> </a:t>
            </a:r>
            <a:r>
              <a:rPr lang="ro-RO" altLang="ru-RU" sz="3600" b="0" kern="0" smtClean="0">
                <a:solidFill>
                  <a:schemeClr val="tx1"/>
                </a:solidFill>
              </a:rPr>
              <a:t>ELECTRICE ALE </a:t>
            </a:r>
            <a:r>
              <a:rPr lang="en-US" altLang="ru-RU" sz="3600" b="0" kern="0" smtClean="0">
                <a:solidFill>
                  <a:schemeClr val="tx1"/>
                </a:solidFill>
              </a:rPr>
              <a:t>C</a:t>
            </a:r>
            <a:r>
              <a:rPr lang="ro-RO" altLang="ru-RU" sz="3600" b="0" kern="0" smtClean="0">
                <a:solidFill>
                  <a:schemeClr val="tx1"/>
                </a:solidFill>
              </a:rPr>
              <a:t>ONSUMATORILOR</a:t>
            </a:r>
            <a:endParaRPr lang="ru-RU" altLang="ru-RU" sz="3600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8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0609" y="1495908"/>
            <a:ext cx="9042782" cy="56878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tx1"/>
                </a:solidFill>
              </a:rPr>
              <a:t>Obligațiunile şi </a:t>
            </a:r>
            <a:r>
              <a:rPr lang="ro-RO" dirty="0">
                <a:solidFill>
                  <a:schemeClr val="tx1"/>
                </a:solidFill>
              </a:rPr>
              <a:t>responsabilitatea Consumatorilor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29771" y="2088191"/>
            <a:ext cx="8604326" cy="4492809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Crearea serviciilor energetice  sau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ro-R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xploatarea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IE de către firme specializate prin contract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Obligațiuni: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Întreținerea IE în stare funcțională în conformitate cu prevederile Normelor de exploatare și de securitate în vigoare;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Deservirea tehnică calitativă și la timp conform planurilor preventiv planificate, cu executarea încercărilor și testărilor prevăzute de DNT;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Selectarea personalului electrotehnic, controlul medical </a:t>
            </a:r>
            <a:r>
              <a:rPr lang="ro-RO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acestuia</a:t>
            </a:r>
            <a:r>
              <a:rPr lang="ro-RO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instruirea </a:t>
            </a:r>
            <a:r>
              <a:rPr lang="ro-RO" dirty="0">
                <a:solidFill>
                  <a:schemeClr val="tx1"/>
                </a:solidFill>
              </a:rPr>
              <a:t>lui în materia securității electrice și </a:t>
            </a:r>
            <a:r>
              <a:rPr lang="ro-RO" dirty="0" err="1">
                <a:solidFill>
                  <a:schemeClr val="tx1"/>
                </a:solidFill>
              </a:rPr>
              <a:t>antiincendiare</a:t>
            </a:r>
            <a:r>
              <a:rPr lang="ro-RO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Instruirea și verificarea cunoștințelor personalului;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Evidența și cercetarea tuturor deranjamentelor tehnologice cu IE, a accidentelor de muncă etc;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Prezentarea informației despre deranjamente și accidente organului de supraveghere energetică;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Elaborarea Instrucțiunilor de serviciu, de producere și de protecție a muncii;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Completarea serviciilor cu mijloace de protecție și instrumente necesare;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Evidența consumului rațional de energie și elaborarea măsurilor de optimizare a lor;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Efectuare măsurărilor și testărilor utilajului și echipamentului;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Executarea prescripțiilor organului de supraveghere energetică.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08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8367" y="1853603"/>
            <a:ext cx="7104738" cy="528637"/>
          </a:xfrm>
        </p:spPr>
        <p:txBody>
          <a:bodyPr/>
          <a:lstStyle/>
          <a:p>
            <a:pPr algn="ctr" eaLnBrk="1" hangingPunct="1"/>
            <a:r>
              <a:rPr lang="ro-RO" altLang="ru-RU" sz="3200" dirty="0" smtClean="0">
                <a:solidFill>
                  <a:schemeClr val="tx1"/>
                </a:solidFill>
              </a:rPr>
              <a:t>Responsabilități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5192" y="2641003"/>
            <a:ext cx="9076156" cy="48847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Pentru 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nerespectarea și încălcarea Normelor de exploatare a IE Regulamentul prevede responsabilitate personală: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conducătorului 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şi </a:t>
            </a: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persoanelor responsabile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o-RO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pentru  neîndeplinirea cerințelor Normelor și Instrucțiunilor de serviciu;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Angajaţii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 de exploatarea nemijlocită a IE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o-RO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pentru încălcările și consecințele avute loc din vina lor, precum și pentru lichidarea incorectă a încălcărilor ce țin de funcționarea normală a IE;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Personalul de </a:t>
            </a:r>
            <a:r>
              <a:rPr lang="ro-RO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reparaţie</a:t>
            </a: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o-RO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pentru reparațiile necalitative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Conducătorii 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şi </a:t>
            </a:r>
            <a:r>
              <a:rPr lang="ro-RO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specialiştii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serviciului energetic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o-RO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pentru funcționarea anormală a IE avute loc din pricina lor și pentru neîndeplinirea la timp a lucrărilor de deservire și întreținere a IE din </a:t>
            </a:r>
            <a:r>
              <a:rPr lang="ro-RO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posesie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63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32048" y="1853603"/>
            <a:ext cx="8912225" cy="528637"/>
          </a:xfrm>
        </p:spPr>
        <p:txBody>
          <a:bodyPr/>
          <a:lstStyle/>
          <a:p>
            <a:pPr eaLnBrk="1" hangingPunct="1"/>
            <a:r>
              <a:rPr lang="ro-RO" altLang="ru-RU" sz="3200" dirty="0" smtClean="0"/>
              <a:t>Cerințe către personalul electrotehnic</a:t>
            </a:r>
            <a:endParaRPr lang="ru-RU" altLang="ru-RU" sz="32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28873" y="2771178"/>
            <a:ext cx="9285287" cy="4754562"/>
          </a:xfrm>
        </p:spPr>
        <p:txBody>
          <a:bodyPr>
            <a:normAutofit/>
          </a:bodyPr>
          <a:lstStyle/>
          <a:p>
            <a:pPr eaLnBrk="1" hangingPunct="1"/>
            <a:r>
              <a:rPr lang="ro-RO" altLang="en-US" sz="2000" smtClean="0">
                <a:solidFill>
                  <a:schemeClr val="tx1"/>
                </a:solidFill>
              </a:rPr>
              <a:t>Vârsta nu mai mică de 18 ani;</a:t>
            </a:r>
            <a:endParaRPr lang="ru-RU" altLang="en-US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en-US" sz="2000" smtClean="0">
                <a:solidFill>
                  <a:schemeClr val="tx1"/>
                </a:solidFill>
              </a:rPr>
              <a:t>Studii specializate (școală profesională, colegiu, universitate);</a:t>
            </a:r>
            <a:endParaRPr lang="ru-RU" altLang="en-US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en-US" sz="2000" smtClean="0">
                <a:solidFill>
                  <a:schemeClr val="tx1"/>
                </a:solidFill>
              </a:rPr>
              <a:t> Controlul medical;</a:t>
            </a:r>
            <a:endParaRPr lang="ru-RU" altLang="en-US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en-US" sz="2000" smtClean="0">
                <a:solidFill>
                  <a:schemeClr val="tx1"/>
                </a:solidFill>
              </a:rPr>
              <a:t> Instruirea;</a:t>
            </a:r>
            <a:endParaRPr lang="ru-RU" altLang="en-US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en-US" sz="2000" smtClean="0">
                <a:solidFill>
                  <a:schemeClr val="tx1"/>
                </a:solidFill>
              </a:rPr>
              <a:t> Verificarea cunoștințelor;</a:t>
            </a:r>
            <a:endParaRPr lang="ru-RU" altLang="en-US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en-US" sz="2000" smtClean="0">
                <a:solidFill>
                  <a:schemeClr val="tx1"/>
                </a:solidFill>
              </a:rPr>
              <a:t> Acordarea grupei de securitate.</a:t>
            </a:r>
            <a:endParaRPr lang="ru-RU" altLang="en-US" sz="2000" smtClean="0">
              <a:solidFill>
                <a:schemeClr val="tx1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02492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27098" y="1632885"/>
            <a:ext cx="8912225" cy="528637"/>
          </a:xfrm>
        </p:spPr>
        <p:txBody>
          <a:bodyPr/>
          <a:lstStyle/>
          <a:p>
            <a:pPr eaLnBrk="1" hangingPunct="1"/>
            <a:r>
              <a:rPr lang="ro-RO" altLang="ru-RU" sz="3200" dirty="0" smtClean="0"/>
              <a:t>Forme de lucru cu personalul</a:t>
            </a:r>
            <a:endParaRPr lang="ru-RU" altLang="ru-RU" sz="32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23923" y="2550460"/>
            <a:ext cx="9285287" cy="475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Instruirea </a:t>
            </a:r>
            <a:r>
              <a:rPr lang="ro-RO" sz="2000" dirty="0" smtClean="0">
                <a:solidFill>
                  <a:schemeClr val="tx1"/>
                </a:solidFill>
              </a:rPr>
              <a:t>(introductivă, </a:t>
            </a:r>
            <a:r>
              <a:rPr lang="ro-RO" sz="2000" dirty="0">
                <a:solidFill>
                  <a:schemeClr val="tx1"/>
                </a:solidFill>
              </a:rPr>
              <a:t>periodică, la locul de muncă, extraordinară</a:t>
            </a:r>
            <a:r>
              <a:rPr lang="ro-RO" sz="2000" dirty="0" smtClean="0">
                <a:solidFill>
                  <a:schemeClr val="tx1"/>
                </a:solidFill>
              </a:rPr>
              <a:t>);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Verificarea </a:t>
            </a:r>
            <a:r>
              <a:rPr lang="ro-RO" sz="2000" dirty="0" smtClean="0">
                <a:solidFill>
                  <a:schemeClr val="tx1"/>
                </a:solidFill>
              </a:rPr>
              <a:t>cunoștințelor;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 smtClean="0">
                <a:solidFill>
                  <a:schemeClr val="tx1"/>
                </a:solidFill>
              </a:rPr>
              <a:t>Stagierea;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 smtClean="0">
                <a:solidFill>
                  <a:schemeClr val="tx1"/>
                </a:solidFill>
              </a:rPr>
              <a:t>Dublarea;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Pregătirea către noua </a:t>
            </a:r>
            <a:r>
              <a:rPr lang="ro-RO" sz="2000" dirty="0" smtClean="0">
                <a:solidFill>
                  <a:schemeClr val="tx1"/>
                </a:solidFill>
              </a:rPr>
              <a:t>funcție;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Pregătirea </a:t>
            </a:r>
            <a:r>
              <a:rPr lang="ro-RO" sz="2000" dirty="0" smtClean="0">
                <a:solidFill>
                  <a:schemeClr val="tx1"/>
                </a:solidFill>
              </a:rPr>
              <a:t>specială;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Antrenamente antiaccident și </a:t>
            </a:r>
            <a:r>
              <a:rPr lang="ro-RO" sz="2000" dirty="0" err="1" smtClean="0">
                <a:solidFill>
                  <a:schemeClr val="tx1"/>
                </a:solidFill>
              </a:rPr>
              <a:t>antiincendiare</a:t>
            </a:r>
            <a:r>
              <a:rPr lang="ro-RO" sz="2000" dirty="0" smtClean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Inspectarea locurilor de </a:t>
            </a:r>
            <a:r>
              <a:rPr lang="ro-RO" sz="2000" dirty="0" smtClean="0">
                <a:solidFill>
                  <a:schemeClr val="tx1"/>
                </a:solidFill>
              </a:rPr>
              <a:t>muncă.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8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2615" y="1443704"/>
            <a:ext cx="8912225" cy="642937"/>
          </a:xfrm>
        </p:spPr>
        <p:txBody>
          <a:bodyPr/>
          <a:lstStyle/>
          <a:p>
            <a:pPr eaLnBrk="1" hangingPunct="1"/>
            <a:r>
              <a:rPr lang="ro-RO" altLang="ru-RU" sz="3200" dirty="0" smtClean="0"/>
              <a:t>Documentația tehnică</a:t>
            </a:r>
            <a:endParaRPr lang="ru-RU" altLang="ru-RU" sz="32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9440" y="2283491"/>
            <a:ext cx="8915400" cy="4845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Planul general cu indicarea clădirilor, construcțiilor și comunicațiilor electrotehnice subterane;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Documentația de proiect aprobată cu toate modificările operate;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Actele lucrărilor latente și de recepție a lucrărilor executate;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Schemele executive de lucru a conexiunilor primare și secundare;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Pașapoartele tuturor echipamentelor și utilajului;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>
                <a:solidFill>
                  <a:schemeClr val="tx1"/>
                </a:solidFill>
              </a:rPr>
              <a:t>Actul de delimitare cu Operatorul de distribuție;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 smtClean="0">
                <a:solidFill>
                  <a:schemeClr val="tx1"/>
                </a:solidFill>
              </a:rPr>
              <a:t>Instrucțiunile </a:t>
            </a:r>
            <a:r>
              <a:rPr lang="ro-RO" sz="2000" dirty="0">
                <a:solidFill>
                  <a:schemeClr val="tx1"/>
                </a:solidFill>
              </a:rPr>
              <a:t>de exploatare și de protecție a muncii pentru toate categoriile de personal; </a:t>
            </a:r>
            <a:endParaRPr lang="ru-RU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2000" dirty="0" smtClean="0">
                <a:solidFill>
                  <a:schemeClr val="tx1"/>
                </a:solidFill>
              </a:rPr>
              <a:t>Procesele </a:t>
            </a:r>
            <a:r>
              <a:rPr lang="ro-RO" sz="2000" dirty="0">
                <a:solidFill>
                  <a:schemeClr val="tx1"/>
                </a:solidFill>
              </a:rPr>
              <a:t>verbale de măsurări și testări a echipamentului din dotare.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Toate </a:t>
            </a: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aceste documente 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trebuie </a:t>
            </a: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revăzute nu mai des de 1 dată la trei </a:t>
            </a:r>
            <a:r>
              <a:rPr lang="ro-R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76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79155" y="2361114"/>
            <a:ext cx="776030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0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NORME  DE AMENAJARE</a:t>
            </a:r>
            <a:r>
              <a:rPr lang="ru-RU" b="0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0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0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INSTALA</a:t>
            </a:r>
            <a:r>
              <a:rPr lang="ro-RO" b="0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Ţ</a:t>
            </a:r>
            <a:r>
              <a:rPr lang="en-US" b="0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IILOR ELECTRICE</a:t>
            </a:r>
            <a:endParaRPr lang="ru-RU" b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59076" y="1585593"/>
            <a:ext cx="8912225" cy="6556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Organizarea 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lucrărilor în instalațiile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electrice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55901" y="2515868"/>
            <a:ext cx="9232900" cy="4768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o-RO" dirty="0" smtClean="0">
                <a:solidFill>
                  <a:schemeClr val="tx1"/>
                </a:solidFill>
              </a:rPr>
              <a:t>Toate </a:t>
            </a:r>
            <a:r>
              <a:rPr lang="ro-RO" dirty="0">
                <a:solidFill>
                  <a:schemeClr val="tx1"/>
                </a:solidFill>
              </a:rPr>
              <a:t>lucrările  în instalațiile electrice se execută în baza autorizației de lucru sau dispoziție.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b="1" dirty="0" err="1" smtClean="0">
                <a:solidFill>
                  <a:schemeClr val="tx1"/>
                </a:solidFill>
              </a:rPr>
              <a:t>Autorizaţia</a:t>
            </a:r>
            <a:r>
              <a:rPr lang="ro-RO" b="1" dirty="0" smtClean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de lucru</a:t>
            </a:r>
            <a:r>
              <a:rPr lang="ro-RO" dirty="0">
                <a:solidFill>
                  <a:schemeClr val="tx1"/>
                </a:solidFill>
              </a:rPr>
              <a:t> – reprezintă o dispoziție de lucru în scris, emisă pe o blanchetă specială de o formă stabilită, în care se stabilește </a:t>
            </a:r>
            <a:r>
              <a:rPr lang="ro-RO" dirty="0" smtClean="0">
                <a:solidFill>
                  <a:schemeClr val="tx1"/>
                </a:solidFill>
              </a:rPr>
              <a:t>locul </a:t>
            </a:r>
            <a:r>
              <a:rPr lang="ro-RO" dirty="0">
                <a:solidFill>
                  <a:schemeClr val="tx1"/>
                </a:solidFill>
              </a:rPr>
              <a:t>lucrărilor, conținutul lor, timpul începerii </a:t>
            </a:r>
            <a:r>
              <a:rPr lang="ro-RO" dirty="0" smtClean="0">
                <a:solidFill>
                  <a:schemeClr val="tx1"/>
                </a:solidFill>
              </a:rPr>
              <a:t>şi </a:t>
            </a:r>
            <a:r>
              <a:rPr lang="ro-RO" dirty="0">
                <a:solidFill>
                  <a:schemeClr val="tx1"/>
                </a:solidFill>
              </a:rPr>
              <a:t>finalizării lor, măsurile de securitate, componența echipei </a:t>
            </a:r>
            <a:r>
              <a:rPr lang="ro-RO" dirty="0" smtClean="0">
                <a:solidFill>
                  <a:schemeClr val="tx1"/>
                </a:solidFill>
              </a:rPr>
              <a:t>şi </a:t>
            </a:r>
            <a:r>
              <a:rPr lang="ro-RO" dirty="0">
                <a:solidFill>
                  <a:schemeClr val="tx1"/>
                </a:solidFill>
              </a:rPr>
              <a:t>persoanele responsabile de executarea </a:t>
            </a:r>
            <a:r>
              <a:rPr lang="ro-RO" dirty="0" smtClean="0">
                <a:solidFill>
                  <a:schemeClr val="tx1"/>
                </a:solidFill>
              </a:rPr>
              <a:t>lucrărilor.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b="1" dirty="0">
                <a:solidFill>
                  <a:schemeClr val="tx1"/>
                </a:solidFill>
              </a:rPr>
              <a:t>Persoane responsabile de </a:t>
            </a:r>
            <a:r>
              <a:rPr lang="ro-RO" b="1" dirty="0" smtClean="0">
                <a:solidFill>
                  <a:schemeClr val="tx1"/>
                </a:solidFill>
              </a:rPr>
              <a:t>executarea </a:t>
            </a:r>
            <a:r>
              <a:rPr lang="ro-RO" b="1" dirty="0">
                <a:solidFill>
                  <a:schemeClr val="tx1"/>
                </a:solidFill>
              </a:rPr>
              <a:t>lucrărilor</a:t>
            </a:r>
            <a:r>
              <a:rPr lang="ro-RO" b="1" dirty="0" smtClean="0">
                <a:solidFill>
                  <a:schemeClr val="tx1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Emitentul autorizației;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Admitentul la lucrări;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 smtClean="0">
                <a:solidFill>
                  <a:schemeClr val="tx1"/>
                </a:solidFill>
              </a:rPr>
              <a:t>Conducătorul </a:t>
            </a:r>
            <a:r>
              <a:rPr lang="ro-RO" dirty="0">
                <a:solidFill>
                  <a:schemeClr val="tx1"/>
                </a:solidFill>
              </a:rPr>
              <a:t>de lucrări; </a:t>
            </a:r>
            <a:r>
              <a:rPr lang="ro-RO" dirty="0" smtClean="0">
                <a:solidFill>
                  <a:schemeClr val="tx1"/>
                </a:solidFill>
              </a:rPr>
              <a:t>supraveghetorul </a:t>
            </a:r>
            <a:r>
              <a:rPr lang="ro-RO" dirty="0">
                <a:solidFill>
                  <a:schemeClr val="tx1"/>
                </a:solidFill>
              </a:rPr>
              <a:t>de lucrări;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 smtClean="0">
                <a:solidFill>
                  <a:schemeClr val="tx1"/>
                </a:solidFill>
              </a:rPr>
              <a:t>Executantul </a:t>
            </a:r>
            <a:r>
              <a:rPr lang="ro-RO" dirty="0">
                <a:solidFill>
                  <a:schemeClr val="tx1"/>
                </a:solidFill>
              </a:rPr>
              <a:t>de lucrări;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Membrii de </a:t>
            </a:r>
            <a:r>
              <a:rPr lang="ro-RO" dirty="0" smtClean="0">
                <a:solidFill>
                  <a:schemeClr val="tx1"/>
                </a:solidFill>
              </a:rPr>
              <a:t>echipă.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o-RO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4851" y="1601356"/>
            <a:ext cx="8912225" cy="6556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Măsuri 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tehnice de executare a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lucrărilor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71676" y="2518931"/>
            <a:ext cx="9285287" cy="4767262"/>
          </a:xfrm>
        </p:spPr>
        <p:txBody>
          <a:bodyPr/>
          <a:lstStyle/>
          <a:p>
            <a:pPr eaLnBrk="1" hangingPunct="1"/>
            <a:r>
              <a:rPr lang="ro-RO" altLang="ru-RU" sz="2000" smtClean="0">
                <a:solidFill>
                  <a:schemeClr val="tx1"/>
                </a:solidFill>
              </a:rPr>
              <a:t>Deconectarea instalației și întreprinderea măsurilor contra autoconectării sau intervenției persoanelor străine;</a:t>
            </a:r>
            <a:endParaRPr lang="ru-RU" altLang="ru-RU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smtClean="0">
                <a:solidFill>
                  <a:schemeClr val="tx1"/>
                </a:solidFill>
              </a:rPr>
              <a:t>Instalarea semnelor sau a placatelor de interzicere;</a:t>
            </a:r>
            <a:endParaRPr lang="ru-RU" altLang="ru-RU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smtClean="0">
                <a:solidFill>
                  <a:schemeClr val="tx1"/>
                </a:solidFill>
              </a:rPr>
              <a:t>Controlul lipsei tensiunii;</a:t>
            </a:r>
            <a:endParaRPr lang="ru-RU" altLang="ru-RU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smtClean="0">
                <a:solidFill>
                  <a:schemeClr val="tx1"/>
                </a:solidFill>
              </a:rPr>
              <a:t>Împământarea locului de lucru;</a:t>
            </a:r>
            <a:endParaRPr lang="ru-RU" altLang="ru-RU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smtClean="0">
                <a:solidFill>
                  <a:schemeClr val="tx1"/>
                </a:solidFill>
              </a:rPr>
              <a:t>Îngrădirea locului de muncă;</a:t>
            </a:r>
            <a:endParaRPr lang="ru-RU" altLang="ru-RU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smtClean="0">
                <a:solidFill>
                  <a:schemeClr val="tx1"/>
                </a:solidFill>
              </a:rPr>
              <a:t>Instalarea semnelor indicatoare.</a:t>
            </a:r>
            <a:endParaRPr lang="ru-RU" altLang="ru-RU" sz="200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0679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1690" y="1554066"/>
            <a:ext cx="8912225" cy="655637"/>
          </a:xfrm>
        </p:spPr>
        <p:txBody>
          <a:bodyPr/>
          <a:lstStyle/>
          <a:p>
            <a:pPr eaLnBrk="1" hangingPunct="1"/>
            <a:r>
              <a:rPr lang="ro-RO" altLang="ru-RU" sz="3200" smtClean="0"/>
              <a:t>Măsuri organizatorice</a:t>
            </a:r>
            <a:endParaRPr lang="ru-RU" altLang="ru-RU" sz="320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18515" y="2471641"/>
            <a:ext cx="9285287" cy="4767262"/>
          </a:xfrm>
        </p:spPr>
        <p:txBody>
          <a:bodyPr/>
          <a:lstStyle/>
          <a:p>
            <a:pPr eaLnBrk="1" hangingPunct="1"/>
            <a:r>
              <a:rPr lang="ro-RO" altLang="ru-RU" sz="2000" dirty="0" smtClean="0">
                <a:solidFill>
                  <a:schemeClr val="tx1"/>
                </a:solidFill>
              </a:rPr>
              <a:t>Desemnarea persoanelor responsabile;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dirty="0" smtClean="0">
                <a:solidFill>
                  <a:schemeClr val="tx1"/>
                </a:solidFill>
              </a:rPr>
              <a:t>Emiterea autorizației de muncă;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dirty="0" smtClean="0">
                <a:solidFill>
                  <a:schemeClr val="tx1"/>
                </a:solidFill>
              </a:rPr>
              <a:t>Admiterea echipei pentru pregătirea locului de muncă;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dirty="0" smtClean="0">
                <a:solidFill>
                  <a:schemeClr val="tx1"/>
                </a:solidFill>
              </a:rPr>
              <a:t>Admiterea echipei pentru executarea lucrărilor;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dirty="0" smtClean="0">
                <a:solidFill>
                  <a:schemeClr val="tx1"/>
                </a:solidFill>
              </a:rPr>
              <a:t>Supravegherea executării lucrărilor;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dirty="0" err="1" smtClean="0">
                <a:solidFill>
                  <a:schemeClr val="tx1"/>
                </a:solidFill>
              </a:rPr>
              <a:t>Ofomarea</a:t>
            </a:r>
            <a:r>
              <a:rPr lang="ro-RO" altLang="ru-RU" sz="2000" dirty="0" smtClean="0">
                <a:solidFill>
                  <a:schemeClr val="tx1"/>
                </a:solidFill>
              </a:rPr>
              <a:t> pauzei;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dirty="0" smtClean="0">
                <a:solidFill>
                  <a:schemeClr val="tx1"/>
                </a:solidFill>
              </a:rPr>
              <a:t>Schimbarea locului de lucru;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o-RO" altLang="ru-RU" sz="2000" dirty="0" smtClean="0">
                <a:solidFill>
                  <a:schemeClr val="tx1"/>
                </a:solidFill>
              </a:rPr>
              <a:t>Finalizarea lucrărilor.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977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34362" y="1668681"/>
            <a:ext cx="9294812" cy="46062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Mijloace de protecție utilizate în IE sub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1000V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26705" y="2397575"/>
            <a:ext cx="9297987" cy="433656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o-RO" altLang="en-US" b="1" dirty="0" smtClean="0">
                <a:solidFill>
                  <a:schemeClr val="tx1"/>
                </a:solidFill>
              </a:rPr>
              <a:t>De bază: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mânuși dielectrice;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indicator de tensiune;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prăjini izolante;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clește izolante </a:t>
            </a:r>
            <a:r>
              <a:rPr lang="ro-RO" altLang="en-US" dirty="0" err="1" smtClean="0">
                <a:solidFill>
                  <a:schemeClr val="tx1"/>
                </a:solidFill>
              </a:rPr>
              <a:t>şi</a:t>
            </a:r>
            <a:r>
              <a:rPr lang="ro-RO" altLang="en-US" dirty="0" smtClean="0">
                <a:solidFill>
                  <a:schemeClr val="tx1"/>
                </a:solidFill>
              </a:rPr>
              <a:t> de măsurare;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 instrumente izolante de mână.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o-RO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b="1" dirty="0" smtClean="0">
                <a:solidFill>
                  <a:schemeClr val="tx1"/>
                </a:solidFill>
              </a:rPr>
              <a:t>Secundare: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Bote dielectrice;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Covorașe dielectrice;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Suprafețe izolante;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Eclipse;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Capace;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dirty="0" smtClean="0">
                <a:solidFill>
                  <a:schemeClr val="tx1"/>
                </a:solidFill>
              </a:rPr>
              <a:t>Scări izolante.</a:t>
            </a:r>
            <a:endParaRPr lang="ru-RU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84122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91543" y="1589256"/>
            <a:ext cx="8195258" cy="36598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Mijloace de protecție utilizate în IE supra 1000V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539665" y="2122261"/>
            <a:ext cx="7786917" cy="420075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o-RO" altLang="en-US" sz="1600" b="1" dirty="0" smtClean="0">
                <a:solidFill>
                  <a:schemeClr val="tx1"/>
                </a:solidFill>
              </a:rPr>
              <a:t>De bază:</a:t>
            </a:r>
            <a:endParaRPr lang="ru-RU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indicator de tensiune;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indicator de fază;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prăjini izolante;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clește izolante </a:t>
            </a:r>
            <a:r>
              <a:rPr lang="ro-RO" altLang="en-US" sz="1700" dirty="0" err="1" smtClean="0">
                <a:solidFill>
                  <a:schemeClr val="tx1"/>
                </a:solidFill>
              </a:rPr>
              <a:t>şi</a:t>
            </a:r>
            <a:r>
              <a:rPr lang="ro-RO" altLang="en-US" sz="1700" dirty="0" smtClean="0">
                <a:solidFill>
                  <a:schemeClr val="tx1"/>
                </a:solidFill>
              </a:rPr>
              <a:t> de măsurare;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dispozitive de străpungere a cablurilor.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o-RO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1600" b="1" dirty="0" smtClean="0">
                <a:solidFill>
                  <a:schemeClr val="tx1"/>
                </a:solidFill>
              </a:rPr>
              <a:t>Secundare:</a:t>
            </a:r>
            <a:endParaRPr lang="ru-RU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600" dirty="0" smtClean="0">
                <a:solidFill>
                  <a:schemeClr val="tx1"/>
                </a:solidFill>
              </a:rPr>
              <a:t>Bote dielectrice;</a:t>
            </a:r>
            <a:endParaRPr lang="ru-RU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600" dirty="0" smtClean="0">
                <a:solidFill>
                  <a:schemeClr val="tx1"/>
                </a:solidFill>
              </a:rPr>
              <a:t>Mânuși dielectrice;</a:t>
            </a:r>
            <a:endParaRPr lang="ru-RU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600" dirty="0" smtClean="0">
                <a:solidFill>
                  <a:schemeClr val="tx1"/>
                </a:solidFill>
              </a:rPr>
              <a:t>Covorașe dielectrice;</a:t>
            </a:r>
            <a:endParaRPr lang="ru-RU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600" dirty="0" smtClean="0">
                <a:solidFill>
                  <a:schemeClr val="tx1"/>
                </a:solidFill>
              </a:rPr>
              <a:t>Suprafețe </a:t>
            </a:r>
            <a:r>
              <a:rPr lang="ro-RO" altLang="en-US" sz="1600" dirty="0" err="1" smtClean="0">
                <a:solidFill>
                  <a:schemeClr val="tx1"/>
                </a:solidFill>
              </a:rPr>
              <a:t>şi</a:t>
            </a:r>
            <a:r>
              <a:rPr lang="ro-RO" altLang="en-US" sz="1600" dirty="0" smtClean="0">
                <a:solidFill>
                  <a:schemeClr val="tx1"/>
                </a:solidFill>
              </a:rPr>
              <a:t> suporturi izolante;</a:t>
            </a:r>
            <a:endParaRPr lang="ru-RU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600" dirty="0" smtClean="0">
                <a:solidFill>
                  <a:schemeClr val="tx1"/>
                </a:solidFill>
              </a:rPr>
              <a:t>Eclipse </a:t>
            </a:r>
            <a:r>
              <a:rPr lang="ro-RO" altLang="en-US" sz="1600" dirty="0" err="1" smtClean="0">
                <a:solidFill>
                  <a:schemeClr val="tx1"/>
                </a:solidFill>
              </a:rPr>
              <a:t>şi</a:t>
            </a:r>
            <a:r>
              <a:rPr lang="ro-RO" altLang="en-US" sz="1600" dirty="0" smtClean="0">
                <a:solidFill>
                  <a:schemeClr val="tx1"/>
                </a:solidFill>
              </a:rPr>
              <a:t> capace;</a:t>
            </a:r>
            <a:endParaRPr lang="ru-RU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600" dirty="0" smtClean="0">
                <a:solidFill>
                  <a:schemeClr val="tx1"/>
                </a:solidFill>
              </a:rPr>
              <a:t>Scări izolante;</a:t>
            </a:r>
            <a:endParaRPr lang="ru-RU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600" dirty="0" smtClean="0">
                <a:solidFill>
                  <a:schemeClr val="tx1"/>
                </a:solidFill>
              </a:rPr>
              <a:t>Prăjini pentru echivalarea potențialului.</a:t>
            </a:r>
            <a:endParaRPr lang="ru-RU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altLang="en-US" sz="15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844446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2958" y="1585578"/>
            <a:ext cx="8912225" cy="448365"/>
          </a:xfrm>
        </p:spPr>
        <p:txBody>
          <a:bodyPr/>
          <a:lstStyle/>
          <a:p>
            <a:pPr eaLnBrk="1" hangingPunct="1"/>
            <a:r>
              <a:rPr lang="ro-RO" altLang="ru-RU" sz="3200" smtClean="0"/>
              <a:t>Acordarea primului ajutor</a:t>
            </a:r>
            <a:endParaRPr lang="ru-RU" altLang="ru-RU" sz="320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29783" y="2345990"/>
            <a:ext cx="9285287" cy="424398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o-RO" altLang="en-US" sz="1700" b="1" dirty="0" smtClean="0">
                <a:solidFill>
                  <a:schemeClr val="tx1"/>
                </a:solidFill>
              </a:rPr>
              <a:t>Eliberarea accidentatului de sub tensiune: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Deconectarea rapidă a IE;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Înlăturarea conductorului cu prăjină izolantă, o scândura uscată, tăierea conductorului;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Tragerea lui de haina uscată;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Crearea scurtcircuitului artificial.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1700" b="1" dirty="0" smtClean="0">
                <a:solidFill>
                  <a:schemeClr val="tx1"/>
                </a:solidFill>
              </a:rPr>
              <a:t>Aprecierea stării fizice a accidentatului: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Conștiința;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Starea ochilor;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Pulsul;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Respirația.</a:t>
            </a:r>
          </a:p>
          <a:p>
            <a:pPr eaLnBrk="1" hangingPunct="1">
              <a:lnSpc>
                <a:spcPct val="80000"/>
              </a:lnSpc>
            </a:pPr>
            <a:endParaRPr lang="ro-RO" altLang="en-US" sz="17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1700" b="1" dirty="0" smtClean="0">
                <a:solidFill>
                  <a:schemeClr val="tx1"/>
                </a:solidFill>
              </a:rPr>
              <a:t>Respirație artificială </a:t>
            </a:r>
            <a:r>
              <a:rPr lang="ro-RO" altLang="en-US" sz="1700" b="1" dirty="0" err="1" smtClean="0">
                <a:solidFill>
                  <a:schemeClr val="tx1"/>
                </a:solidFill>
              </a:rPr>
              <a:t>şi</a:t>
            </a:r>
            <a:r>
              <a:rPr lang="ro-RO" altLang="en-US" sz="1700" b="1" dirty="0" smtClean="0">
                <a:solidFill>
                  <a:schemeClr val="tx1"/>
                </a:solidFill>
              </a:rPr>
              <a:t> masaj direct al inimii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În caz de </a:t>
            </a:r>
            <a:r>
              <a:rPr lang="ro-RO" altLang="en-US" sz="1700" b="1" dirty="0" smtClean="0">
                <a:solidFill>
                  <a:schemeClr val="tx1"/>
                </a:solidFill>
              </a:rPr>
              <a:t>o persoană</a:t>
            </a:r>
            <a:r>
              <a:rPr lang="ro-RO" altLang="en-US" sz="1700" dirty="0" smtClean="0">
                <a:solidFill>
                  <a:schemeClr val="tx1"/>
                </a:solidFill>
              </a:rPr>
              <a:t> – la 2 respirații/ 15 apăsări în regiunea pieptului;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În caz de </a:t>
            </a:r>
            <a:r>
              <a:rPr lang="ro-RO" altLang="en-US" sz="1700" b="1" dirty="0" smtClean="0">
                <a:solidFill>
                  <a:schemeClr val="tx1"/>
                </a:solidFill>
              </a:rPr>
              <a:t>2 persoane</a:t>
            </a:r>
            <a:r>
              <a:rPr lang="ro-RO" altLang="en-US" sz="1700" dirty="0" smtClean="0">
                <a:solidFill>
                  <a:schemeClr val="tx1"/>
                </a:solidFill>
              </a:rPr>
              <a:t> </a:t>
            </a:r>
            <a:r>
              <a:rPr lang="ro-RO" altLang="en-US" sz="1700" b="1" dirty="0" smtClean="0">
                <a:solidFill>
                  <a:schemeClr val="tx1"/>
                </a:solidFill>
              </a:rPr>
              <a:t>–</a:t>
            </a:r>
            <a:r>
              <a:rPr lang="ro-RO" altLang="en-US" sz="1700" dirty="0" smtClean="0">
                <a:solidFill>
                  <a:schemeClr val="tx1"/>
                </a:solidFill>
              </a:rPr>
              <a:t> la 1 respirație/ 5 apăsări în regiunea pieptului.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1700" dirty="0" smtClean="0"/>
          </a:p>
          <a:p>
            <a:pPr eaLnBrk="1" hangingPunct="1">
              <a:lnSpc>
                <a:spcPct val="80000"/>
              </a:lnSpc>
            </a:pPr>
            <a:endParaRPr lang="ru-RU" alt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294909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79155" y="2234972"/>
            <a:ext cx="732972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o-RO" b="1" kern="0" smtClean="0">
                <a:solidFill>
                  <a:schemeClr val="accent1"/>
                </a:solidFill>
              </a:rPr>
              <a:t>REGULAMENTUL</a:t>
            </a:r>
            <a:r>
              <a:rPr lang="ru-RU" b="0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0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o-RO" sz="4400" b="1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privind modul de admitere în exploatare a instalațiilor</a:t>
            </a:r>
            <a:r>
              <a:rPr lang="en-US" sz="4400" b="1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sz="4400" b="1" kern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energetice</a:t>
            </a:r>
            <a:endParaRPr lang="ru-RU" sz="4400" b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66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679155" y="1625784"/>
            <a:ext cx="7712799" cy="4815763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Prezentul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Regulament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stabileşte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modul de admitere în exploatare şi punere sub</a:t>
            </a:r>
            <a:b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tensiune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instalaţiilor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şi termice noi sau reconstruite: de utilizare a</a:t>
            </a:r>
            <a:b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consumatorilor; de producere; transport şi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energiei (în continuare -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energetice), 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indiferent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apartenenţa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lor departamentală şi forma lor de proprietate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Cadrul Legislativ și normativ tehnic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nr. 174 din 21.09.2017 cu privire la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energetică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 modificările ulterioare;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nr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107 din 27.05.2016 cu privire la energia electrică;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nr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163 din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09.07.2010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privind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autorizarea executării lucrărilor de </a:t>
            </a:r>
            <a:r>
              <a:rPr lang="ro-RO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construcţie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Regulamentul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ro-RO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recepţie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ro-RO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construcţiilor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şi </a:t>
            </a:r>
            <a:r>
              <a:rPr lang="ro-RO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instalaţiilor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aferente,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aprobat prin </a:t>
            </a:r>
            <a:r>
              <a:rPr lang="ro-RO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Hotărîrea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Guvernului nr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285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din 23.05.1996;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Regulamentul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 privire la exploatarea </a:t>
            </a:r>
            <a:r>
              <a:rPr lang="ro-RO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instalaţiilor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ale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consumatorilor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(REIEC);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Regulamentul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 privire la exploatarea tehnică a centralelor şi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rețelelor electrice;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Regulamentul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 privire la furnizarea şi utilizarea energiei electrice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RFUEE);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Normel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securitate la exploatarea </a:t>
            </a:r>
            <a:r>
              <a:rPr lang="ro-RO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instalaţiilor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ale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consumatorilor, alt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documente normativ-tehnice;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nr. 721-XIII din 02.02.96 privind calitatea în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construcții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 modificările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ulterioare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53017" y="1538295"/>
            <a:ext cx="7918012" cy="51383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Noțiuni și definiții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53017" y="2452695"/>
            <a:ext cx="7918012" cy="3963878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sensul prezentului Regulament următoarele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noţiuni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principale semnifică: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 de corespundere -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 permisiv, emis de către organul supravegherii energetice de stat în urma examinării unei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noi sau existente ori a unei centrale electrice noi sau existente, ce confirmă, fără a se limita, corespunderea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executate sau a centralei electrice construite avizului de racordare,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proiect,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cerinţelor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securitate;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electrician autorizat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persoană fizică autorizată de organul supravegherii energetice de stat cu dreptul de a executa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şi, respectiv, cu dreptul de a întocmi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aferentă lucrărilor efectuate;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centrală electrică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sau ansamblu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tehnice care produc energie electrică,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utilizînd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diverse feluri de combustibili (cărbune, gaze, produse petroliere etc.) sau alte resurse energetice, inclusiv surse regenerabile de energie;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</a:t>
            </a:r>
            <a:r>
              <a:rPr lang="ro-RO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racordare -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electrică prin care se face legătura dintre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electrică şi centrala electrică sau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utilizare;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</a:t>
            </a:r>
            <a:r>
              <a:rPr lang="ro-RO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utilizare-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ansamblu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ale consumatorului final destinate utilizării energiei 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electrice.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8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0052" y="1430897"/>
            <a:ext cx="8941666" cy="54767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 de corespundere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80053" y="2097647"/>
            <a:ext cx="8627464" cy="47097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Pentru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racordarea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noi sau reconstruite cu putere contractată de peste 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 kW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operatorului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este obligatorie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obţinerea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Actului de corespundere,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emis de către organul supravegherii energetice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stpt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 confirmă, fără a se limita, corespunderea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executate sau a centralei electrice construite avizului de racordare,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proiect,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cerinţelor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securitate altor documente normativ-tehnice (DNT) în vigoare şi poate fi racordată 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operatorului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cazul racordării locului de consum cu o putere contractată de cel mult 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 kW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electrică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tensiune joasă şi medie,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admiterea în exploatare a </a:t>
            </a:r>
            <a:r>
              <a:rPr lang="ro-RO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se confirmă prin </a:t>
            </a:r>
            <a:r>
              <a:rPr lang="ro-RO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declaraţia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electricianului autorizat.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 cadru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declaraţiei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executantului (electricianului autorizat) este stabilită în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Anexa 8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prezentului Regulament.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cazul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instalaţiilor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grădiniţelor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şcolilor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spitalelor, azilurilor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bătrîni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şi a orfelinatelor, admiterea în exploatare se face de către </a:t>
            </a:r>
            <a:r>
              <a:rPr lang="ro-RO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organul supravegherii energetice de stat</a:t>
            </a:r>
            <a:r>
              <a:rPr lang="ro-RO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cazul racordării unei centrale electrice 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electrică, admiterea în exploatare a centralei electrice şi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racordare se confirmă prin actul de corespundere, eliberat de </a:t>
            </a:r>
            <a:r>
              <a:rPr lang="ro-RO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organul supravegherii energetice de stat.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7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0473" y="1660566"/>
            <a:ext cx="9093527" cy="509588"/>
          </a:xfrm>
        </p:spPr>
        <p:txBody>
          <a:bodyPr/>
          <a:lstStyle/>
          <a:p>
            <a:pPr eaLnBrk="1" hangingPunct="1"/>
            <a:r>
              <a:rPr lang="en-US" altLang="ru-RU" sz="2250" dirty="0" err="1">
                <a:solidFill>
                  <a:schemeClr val="tx1"/>
                </a:solidFill>
              </a:rPr>
              <a:t>Categoriile</a:t>
            </a:r>
            <a:r>
              <a:rPr lang="en-US" altLang="ru-RU" sz="2250" dirty="0">
                <a:solidFill>
                  <a:schemeClr val="tx1"/>
                </a:solidFill>
              </a:rPr>
              <a:t> de </a:t>
            </a:r>
            <a:r>
              <a:rPr lang="en-US" altLang="ru-RU" sz="2250" dirty="0" err="1">
                <a:solidFill>
                  <a:schemeClr val="tx1"/>
                </a:solidFill>
              </a:rPr>
              <a:t>alimentare</a:t>
            </a:r>
            <a:r>
              <a:rPr lang="en-US" altLang="ru-RU" sz="2250" dirty="0">
                <a:solidFill>
                  <a:schemeClr val="tx1"/>
                </a:solidFill>
              </a:rPr>
              <a:t> a </a:t>
            </a:r>
            <a:r>
              <a:rPr lang="en-US" altLang="ru-RU" sz="2250" dirty="0" err="1">
                <a:solidFill>
                  <a:schemeClr val="tx1"/>
                </a:solidFill>
              </a:rPr>
              <a:t>receptoarelor</a:t>
            </a:r>
            <a:r>
              <a:rPr lang="en-US" altLang="ru-RU" sz="2250" dirty="0">
                <a:solidFill>
                  <a:schemeClr val="tx1"/>
                </a:solidFill>
              </a:rPr>
              <a:t> </a:t>
            </a:r>
            <a:r>
              <a:rPr lang="en-US" altLang="ru-RU" sz="2250" dirty="0" err="1">
                <a:solidFill>
                  <a:schemeClr val="tx1"/>
                </a:solidFill>
              </a:rPr>
              <a:t>electrice</a:t>
            </a:r>
            <a:endParaRPr lang="ru-RU" altLang="ru-RU" sz="2250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34912" y="2278500"/>
            <a:ext cx="8505963" cy="4302501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Din </a:t>
            </a:r>
            <a:r>
              <a:rPr lang="en-US" dirty="0" err="1">
                <a:solidFill>
                  <a:schemeClr val="tx1"/>
                </a:solidFill>
              </a:rPr>
              <a:t>punct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vedere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 </a:t>
            </a:r>
            <a:r>
              <a:rPr lang="en-US" dirty="0" err="1">
                <a:solidFill>
                  <a:schemeClr val="tx1"/>
                </a:solidFill>
              </a:rPr>
              <a:t>asigurării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fiabilității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alimentării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energie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receptoarele</a:t>
            </a:r>
            <a:r>
              <a:rPr lang="en-US" dirty="0">
                <a:solidFill>
                  <a:schemeClr val="tx1"/>
                </a:solidFill>
              </a:rPr>
              <a:t> se impart în 3 </a:t>
            </a:r>
            <a:r>
              <a:rPr lang="en-US" dirty="0" err="1">
                <a:solidFill>
                  <a:schemeClr val="tx1"/>
                </a:solidFill>
              </a:rPr>
              <a:t>categorii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Categoria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 -  </a:t>
            </a:r>
            <a:r>
              <a:rPr lang="en-US" dirty="0" err="1">
                <a:solidFill>
                  <a:schemeClr val="tx1"/>
                </a:solidFill>
              </a:rPr>
              <a:t>receptoare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care </a:t>
            </a:r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err="1" smtClean="0">
                <a:solidFill>
                  <a:schemeClr val="tx1"/>
                </a:solidFill>
              </a:rPr>
              <a:t>pauză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în </a:t>
            </a:r>
            <a:r>
              <a:rPr lang="en-US" dirty="0" err="1">
                <a:solidFill>
                  <a:schemeClr val="tx1"/>
                </a:solidFill>
              </a:rPr>
              <a:t>alimentarea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provoca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pericol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viața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cetățenilor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pericol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securitatea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statului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prejudicii</a:t>
            </a:r>
            <a:r>
              <a:rPr lang="en-US" dirty="0">
                <a:solidFill>
                  <a:schemeClr val="tx1"/>
                </a:solidFill>
              </a:rPr>
              <a:t> material </a:t>
            </a:r>
            <a:r>
              <a:rPr lang="en-US" dirty="0" err="1">
                <a:solidFill>
                  <a:schemeClr val="tx1"/>
                </a:solidFill>
              </a:rPr>
              <a:t>considerabile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perturbare</a:t>
            </a:r>
            <a:r>
              <a:rPr lang="en-US" dirty="0">
                <a:solidFill>
                  <a:schemeClr val="tx1"/>
                </a:solidFill>
              </a:rPr>
              <a:t>  în </a:t>
            </a:r>
            <a:r>
              <a:rPr lang="en-US" dirty="0" err="1">
                <a:solidFill>
                  <a:schemeClr val="tx1"/>
                </a:solidFill>
              </a:rPr>
              <a:t>funcționarea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unor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elemente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bază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cospodăriilor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comunale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obiectelor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telecomunicații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TV;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b="1" dirty="0" err="1">
                <a:solidFill>
                  <a:schemeClr val="tx1"/>
                </a:solidFill>
              </a:rPr>
              <a:t>Categoria</a:t>
            </a:r>
            <a:r>
              <a:rPr lang="en-US" b="1" dirty="0">
                <a:solidFill>
                  <a:schemeClr val="tx1"/>
                </a:solidFill>
              </a:rPr>
              <a:t> II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receptoare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care </a:t>
            </a:r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err="1" smtClean="0">
                <a:solidFill>
                  <a:schemeClr val="tx1"/>
                </a:solidFill>
              </a:rPr>
              <a:t>pauză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în </a:t>
            </a:r>
            <a:r>
              <a:rPr lang="en-US" dirty="0" err="1">
                <a:solidFill>
                  <a:schemeClr val="tx1"/>
                </a:solidFill>
              </a:rPr>
              <a:t>alimentarea</a:t>
            </a:r>
            <a:r>
              <a:rPr lang="en-US" dirty="0">
                <a:solidFill>
                  <a:schemeClr val="tx1"/>
                </a:solidFill>
              </a:rPr>
              <a:t> cu e/e </a:t>
            </a:r>
            <a:r>
              <a:rPr lang="en-US" dirty="0" err="1">
                <a:solidFill>
                  <a:schemeClr val="tx1"/>
                </a:solidFill>
              </a:rPr>
              <a:t>poate</a:t>
            </a:r>
            <a:r>
              <a:rPr lang="en-US" dirty="0">
                <a:solidFill>
                  <a:schemeClr val="tx1"/>
                </a:solidFill>
              </a:rPr>
              <a:t> duce la </a:t>
            </a:r>
            <a:r>
              <a:rPr lang="en-US" dirty="0" err="1">
                <a:solidFill>
                  <a:schemeClr val="tx1"/>
                </a:solidFill>
              </a:rPr>
              <a:t>stoparea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producerii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masă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produselor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întreruperea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activității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lucrătorilor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mecanismelor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transportului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perturbarea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activității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normale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majorității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cetățenilor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localităților</a:t>
            </a:r>
            <a:r>
              <a:rPr lang="en-US" dirty="0">
                <a:solidFill>
                  <a:schemeClr val="tx1"/>
                </a:solidFill>
              </a:rPr>
              <a:t> urbane 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rurale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b="1" dirty="0" err="1">
                <a:solidFill>
                  <a:schemeClr val="tx1"/>
                </a:solidFill>
              </a:rPr>
              <a:t>Categoria</a:t>
            </a:r>
            <a:r>
              <a:rPr lang="en-US" b="1" dirty="0">
                <a:solidFill>
                  <a:schemeClr val="tx1"/>
                </a:solidFill>
              </a:rPr>
              <a:t> III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err="1">
                <a:solidFill>
                  <a:schemeClr val="tx1"/>
                </a:solidFill>
              </a:rPr>
              <a:t>toate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celelalte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receptoare</a:t>
            </a:r>
            <a:r>
              <a:rPr lang="en-US" dirty="0">
                <a:solidFill>
                  <a:schemeClr val="tx1"/>
                </a:solidFill>
              </a:rPr>
              <a:t> care nu  </a:t>
            </a:r>
            <a:r>
              <a:rPr lang="en-US" dirty="0" err="1">
                <a:solidFill>
                  <a:schemeClr val="tx1"/>
                </a:solidFill>
              </a:rPr>
              <a:t>fac</a:t>
            </a:r>
            <a:r>
              <a:rPr lang="en-US" dirty="0">
                <a:solidFill>
                  <a:schemeClr val="tx1"/>
                </a:solidFill>
              </a:rPr>
              <a:t> parte din I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II </a:t>
            </a:r>
            <a:r>
              <a:rPr lang="en-US" dirty="0" err="1">
                <a:solidFill>
                  <a:schemeClr val="tx1"/>
                </a:solidFill>
              </a:rPr>
              <a:t>categorie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Receptoarele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b="1" dirty="0">
                <a:solidFill>
                  <a:schemeClr val="tx1"/>
                </a:solidFill>
              </a:rPr>
              <a:t>I </a:t>
            </a:r>
            <a:r>
              <a:rPr lang="en-US" b="1" dirty="0" err="1">
                <a:solidFill>
                  <a:schemeClr val="tx1"/>
                </a:solidFill>
              </a:rPr>
              <a:t>categorie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regim</a:t>
            </a:r>
            <a:r>
              <a:rPr lang="en-US" dirty="0">
                <a:solidFill>
                  <a:schemeClr val="tx1"/>
                </a:solidFill>
              </a:rPr>
              <a:t> normal de </a:t>
            </a:r>
            <a:r>
              <a:rPr lang="en-US" dirty="0" err="1">
                <a:solidFill>
                  <a:schemeClr val="tx1"/>
                </a:solidFill>
              </a:rPr>
              <a:t>funcționare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necesită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avea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alimetare</a:t>
            </a:r>
            <a:r>
              <a:rPr lang="en-US" dirty="0">
                <a:solidFill>
                  <a:schemeClr val="tx1"/>
                </a:solidFill>
              </a:rPr>
              <a:t> de la 2 </a:t>
            </a:r>
            <a:r>
              <a:rPr lang="en-US" dirty="0" err="1">
                <a:solidFill>
                  <a:schemeClr val="tx1"/>
                </a:solidFill>
              </a:rPr>
              <a:t>surse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independente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reciproc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rezervate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pauza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alimentarea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energie</a:t>
            </a:r>
            <a:r>
              <a:rPr lang="en-US" dirty="0">
                <a:solidFill>
                  <a:schemeClr val="tx1"/>
                </a:solidFill>
              </a:rPr>
              <a:t> nu v-a </a:t>
            </a:r>
            <a:r>
              <a:rPr lang="en-US" dirty="0" err="1">
                <a:solidFill>
                  <a:schemeClr val="tx1"/>
                </a:solidFill>
              </a:rPr>
              <a:t>depăși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timpul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restabilirea</a:t>
            </a:r>
            <a:r>
              <a:rPr lang="en-US" dirty="0">
                <a:solidFill>
                  <a:schemeClr val="tx1"/>
                </a:solidFill>
              </a:rPr>
              <a:t> automata a </a:t>
            </a:r>
            <a:r>
              <a:rPr lang="en-US" dirty="0" err="1">
                <a:solidFill>
                  <a:schemeClr val="tx1"/>
                </a:solidFill>
              </a:rPr>
              <a:t>sursei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adică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cîteva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secunde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Receptoarele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b="1" dirty="0" err="1">
                <a:solidFill>
                  <a:schemeClr val="tx1"/>
                </a:solidFill>
              </a:rPr>
              <a:t>categoria</a:t>
            </a:r>
            <a:r>
              <a:rPr lang="en-US" b="1" dirty="0">
                <a:solidFill>
                  <a:schemeClr val="tx1"/>
                </a:solidFill>
              </a:rPr>
              <a:t> II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regim</a:t>
            </a:r>
            <a:r>
              <a:rPr lang="en-US" dirty="0">
                <a:solidFill>
                  <a:schemeClr val="tx1"/>
                </a:solidFill>
              </a:rPr>
              <a:t> normal de </a:t>
            </a:r>
            <a:r>
              <a:rPr lang="en-US" dirty="0" err="1">
                <a:solidFill>
                  <a:schemeClr val="tx1"/>
                </a:solidFill>
              </a:rPr>
              <a:t>funcționare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necesită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avea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alimetare</a:t>
            </a:r>
            <a:r>
              <a:rPr lang="en-US" dirty="0">
                <a:solidFill>
                  <a:schemeClr val="tx1"/>
                </a:solidFill>
              </a:rPr>
              <a:t> de la 2 </a:t>
            </a:r>
            <a:r>
              <a:rPr lang="en-US" dirty="0" err="1">
                <a:solidFill>
                  <a:schemeClr val="tx1"/>
                </a:solidFill>
              </a:rPr>
              <a:t>surse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independente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reciproc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rezervate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pauza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alimentare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permite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timpul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deplasării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echipei</a:t>
            </a:r>
            <a:r>
              <a:rPr lang="en-US" dirty="0">
                <a:solidFill>
                  <a:schemeClr val="tx1"/>
                </a:solidFill>
              </a:rPr>
              <a:t> operative </a:t>
            </a:r>
            <a:r>
              <a:rPr lang="en-US" dirty="0" err="1">
                <a:solidFill>
                  <a:schemeClr val="tx1"/>
                </a:solidFill>
              </a:rPr>
              <a:t>catre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sursa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doua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efectua</a:t>
            </a:r>
            <a:r>
              <a:rPr lang="en-US" dirty="0">
                <a:solidFill>
                  <a:schemeClr val="tx1"/>
                </a:solidFill>
              </a:rPr>
              <a:t> manual </a:t>
            </a:r>
            <a:r>
              <a:rPr lang="en-US" dirty="0" err="1">
                <a:solidFill>
                  <a:schemeClr val="tx1"/>
                </a:solidFill>
              </a:rPr>
              <a:t>trecerea</a:t>
            </a:r>
            <a:r>
              <a:rPr lang="en-US" dirty="0">
                <a:solidFill>
                  <a:schemeClr val="tx1"/>
                </a:solidFill>
              </a:rPr>
              <a:t> de la o </a:t>
            </a:r>
            <a:r>
              <a:rPr lang="en-US" dirty="0" err="1">
                <a:solidFill>
                  <a:schemeClr val="tx1"/>
                </a:solidFill>
              </a:rPr>
              <a:t>sursă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alta</a:t>
            </a:r>
            <a:r>
              <a:rPr lang="en-US" dirty="0" err="1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Receptoarele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b="1" dirty="0" err="1">
                <a:solidFill>
                  <a:schemeClr val="tx1"/>
                </a:solidFill>
              </a:rPr>
              <a:t>categoria</a:t>
            </a:r>
            <a:r>
              <a:rPr lang="en-US" b="1" dirty="0">
                <a:solidFill>
                  <a:schemeClr val="tx1"/>
                </a:solidFill>
              </a:rPr>
              <a:t> III</a:t>
            </a:r>
            <a:r>
              <a:rPr lang="en-US" dirty="0">
                <a:solidFill>
                  <a:schemeClr val="tx1"/>
                </a:solidFill>
              </a:rPr>
              <a:t> pot fi </a:t>
            </a:r>
            <a:r>
              <a:rPr lang="en-US" dirty="0" err="1">
                <a:solidFill>
                  <a:schemeClr val="tx1"/>
                </a:solidFill>
              </a:rPr>
              <a:t>alimentate</a:t>
            </a:r>
            <a:r>
              <a:rPr lang="en-US" dirty="0">
                <a:solidFill>
                  <a:schemeClr val="tx1"/>
                </a:solidFill>
              </a:rPr>
              <a:t> de la o </a:t>
            </a:r>
            <a:r>
              <a:rPr lang="en-US" dirty="0" err="1">
                <a:solidFill>
                  <a:schemeClr val="tx1"/>
                </a:solidFill>
              </a:rPr>
              <a:t>singură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sursă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pauza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î</a:t>
            </a:r>
            <a:r>
              <a:rPr lang="en-US" dirty="0" smtClean="0">
                <a:solidFill>
                  <a:schemeClr val="tx1"/>
                </a:solidFill>
              </a:rPr>
              <a:t>n re</a:t>
            </a:r>
            <a:r>
              <a:rPr lang="ro-RO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tabilirea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sursei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schimbarea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utilajului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defectat</a:t>
            </a:r>
            <a:r>
              <a:rPr lang="en-US" dirty="0">
                <a:solidFill>
                  <a:schemeClr val="tx1"/>
                </a:solidFill>
              </a:rPr>
              <a:t> nu v-a </a:t>
            </a:r>
            <a:r>
              <a:rPr lang="en-US" dirty="0" err="1">
                <a:solidFill>
                  <a:schemeClr val="tx1"/>
                </a:solidFill>
              </a:rPr>
              <a:t>depăși</a:t>
            </a:r>
            <a:r>
              <a:rPr lang="en-US" dirty="0">
                <a:solidFill>
                  <a:schemeClr val="tx1"/>
                </a:solidFill>
              </a:rPr>
              <a:t> 24 ore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4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43434" y="1511201"/>
            <a:ext cx="7821721" cy="57084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Lista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documentelor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65559" y="2149376"/>
            <a:ext cx="8195113" cy="456674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Avizul de racordare 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electrică a operatorului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Proiectul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(verificat de către un verificator de proiect atestat) </a:t>
            </a:r>
            <a:r>
              <a:rPr lang="ro-RO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LEGEnr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163 din 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09.07.2010 Articolul 11;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Declaraţia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executantului;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Schema electrică monofilară a alimentării cu energie 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electrică;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Actul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de la antreprenor cu concluzia, că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este executată conform proiectului cu respectarea prevederilor DNT;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Lista mijloacelor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protecţie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din dotare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(cu procesele verbale de testare a lor),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inventarului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antiincendiar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placardelor pe tehnica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securităţii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etc. (conform p.1.3.6 REIEC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Ordinul de desemnare a persoanei responsabile de gospodăria electrică;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(după caz contract de deservire si exploatare IE cu o întreprindere specializată in domeniu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Lista personalului operativ (numele, prenumele,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funcţia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grupa de autorizare, nr. telefon), căruia i se permit convorbiri operative cu serviciul operativ şi de dispecerat al furnizorului;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Acte de executare a lucrărilor latente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Procesele verbale de măsurări şi 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încercări;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Documentul care confirmă corelarea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protecţiei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(pentru consumatorii cu IE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pînă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kV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schema coordonată cu operatorul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60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63740" y="1792807"/>
            <a:ext cx="8036055" cy="4585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Reconstrucția instalației electrice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67545" y="2514174"/>
            <a:ext cx="8781831" cy="4217714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o-RO" altLang="en-US" dirty="0" smtClean="0"/>
              <a:t>In cazul </a:t>
            </a:r>
            <a:r>
              <a:rPr lang="ro-RO" altLang="en-US" dirty="0" err="1" smtClean="0"/>
              <a:t>reconstrucţiei</a:t>
            </a:r>
            <a:r>
              <a:rPr lang="ro-RO" altLang="en-US" dirty="0" smtClean="0"/>
              <a:t> </a:t>
            </a:r>
            <a:r>
              <a:rPr lang="ro-RO" altLang="en-US" dirty="0" err="1" smtClean="0"/>
              <a:t>parţiale</a:t>
            </a:r>
            <a:r>
              <a:rPr lang="ro-RO" altLang="en-US" dirty="0" smtClean="0"/>
              <a:t> a unei </a:t>
            </a:r>
            <a:r>
              <a:rPr lang="ro-RO" altLang="en-US" dirty="0" err="1" smtClean="0"/>
              <a:t>instalaţii</a:t>
            </a:r>
            <a:r>
              <a:rPr lang="ro-RO" altLang="en-US" dirty="0" smtClean="0"/>
              <a:t> energetice existente, se admite în exploatare partea reconstruită după examinarea </a:t>
            </a:r>
            <a:r>
              <a:rPr lang="ro-RO" altLang="en-US" dirty="0" err="1" smtClean="0"/>
              <a:t>instalaţiei</a:t>
            </a:r>
            <a:r>
              <a:rPr lang="ro-RO" altLang="en-US" dirty="0" smtClean="0"/>
              <a:t> totale la locul dat de consum, având în vedere corelarea </a:t>
            </a:r>
            <a:r>
              <a:rPr lang="ro-RO" altLang="en-US" dirty="0" err="1" smtClean="0"/>
              <a:t>instalaţiei</a:t>
            </a:r>
            <a:r>
              <a:rPr lang="ro-RO" altLang="en-US" dirty="0" smtClean="0"/>
              <a:t> existente cu elementele ei reconstruite.</a:t>
            </a:r>
            <a:endParaRPr lang="ru-RU" altLang="en-US" dirty="0" smtClean="0"/>
          </a:p>
          <a:p>
            <a:pPr marL="0" indent="0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ro-RO" altLang="en-US" dirty="0" smtClean="0"/>
              <a:t>Se consideră reconstruită </a:t>
            </a:r>
            <a:r>
              <a:rPr lang="ro-RO" altLang="en-US" dirty="0" err="1" smtClean="0"/>
              <a:t>instalaţia</a:t>
            </a:r>
            <a:r>
              <a:rPr lang="ro-RO" altLang="en-US" dirty="0" smtClean="0"/>
              <a:t> energetică existentă, la un loc de consum, care se dezvoltă sau se modernizează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dacă sunt întrunite una din următoarele </a:t>
            </a:r>
            <a:r>
              <a:rPr lang="ro-RO" altLang="en-US" dirty="0" err="1" smtClean="0"/>
              <a:t>condiţii</a:t>
            </a:r>
            <a:r>
              <a:rPr lang="ro-RO" altLang="en-US" dirty="0" smtClean="0"/>
              <a:t>:</a:t>
            </a:r>
            <a:endParaRPr lang="ru-RU" alt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o-RO" altLang="en-US" dirty="0" smtClean="0"/>
              <a:t>se </a:t>
            </a:r>
            <a:r>
              <a:rPr lang="ro-RO" altLang="en-US" dirty="0" err="1" smtClean="0"/>
              <a:t>depăşeşte</a:t>
            </a:r>
            <a:r>
              <a:rPr lang="ro-RO" altLang="en-US" dirty="0" smtClean="0"/>
              <a:t> puterea contractată conform contractului de furnizare, pentru locul dat de consum;</a:t>
            </a:r>
            <a:endParaRPr lang="ru-RU" alt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o-RO" altLang="en-US" dirty="0" smtClean="0"/>
              <a:t>se modifică profilul de activitate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natura consumului, inclusiv prin modificarea </a:t>
            </a:r>
            <a:r>
              <a:rPr lang="ro-RO" altLang="en-US" dirty="0" err="1" smtClean="0"/>
              <a:t>reţelei</a:t>
            </a:r>
            <a:r>
              <a:rPr lang="ro-RO" altLang="en-US" dirty="0" smtClean="0"/>
              <a:t> electrice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aparatelor de </a:t>
            </a:r>
            <a:r>
              <a:rPr lang="ro-RO" altLang="en-US" dirty="0" err="1" smtClean="0"/>
              <a:t>protecţie</a:t>
            </a:r>
            <a:r>
              <a:rPr lang="ro-RO" altLang="en-US" dirty="0" smtClean="0"/>
              <a:t>;</a:t>
            </a:r>
            <a:endParaRPr lang="ru-RU" alt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o-RO" altLang="en-US" dirty="0" smtClean="0"/>
              <a:t>racordarea unui </a:t>
            </a:r>
            <a:r>
              <a:rPr lang="ro-RO" altLang="en-US" dirty="0" err="1" smtClean="0"/>
              <a:t>subconsumator</a:t>
            </a:r>
            <a:r>
              <a:rPr lang="ro-RO" altLang="en-US" dirty="0" smtClean="0"/>
              <a:t> cu modificarea </a:t>
            </a:r>
            <a:r>
              <a:rPr lang="ro-RO" altLang="en-US" dirty="0" err="1" smtClean="0"/>
              <a:t>reţelei</a:t>
            </a:r>
            <a:r>
              <a:rPr lang="ro-RO" altLang="en-US" dirty="0" smtClean="0"/>
              <a:t> electrice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aparatelor de </a:t>
            </a:r>
            <a:r>
              <a:rPr lang="ro-RO" altLang="en-US" dirty="0" err="1" smtClean="0"/>
              <a:t>protecţie</a:t>
            </a:r>
            <a:r>
              <a:rPr lang="ro-RO" altLang="en-US" dirty="0" smtClean="0"/>
              <a:t>;</a:t>
            </a:r>
            <a:endParaRPr lang="ru-RU" alt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o-RO" altLang="en-US" dirty="0" smtClean="0"/>
              <a:t>modificarea </a:t>
            </a:r>
            <a:r>
              <a:rPr lang="ro-RO" altLang="en-US" dirty="0" err="1" smtClean="0"/>
              <a:t>reţelei</a:t>
            </a:r>
            <a:r>
              <a:rPr lang="ro-RO" altLang="en-US" dirty="0" smtClean="0"/>
              <a:t> electrice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înlocuirea aparatelor de </a:t>
            </a:r>
            <a:r>
              <a:rPr lang="ro-RO" altLang="en-US" dirty="0" err="1" smtClean="0"/>
              <a:t>protecţie</a:t>
            </a:r>
            <a:r>
              <a:rPr lang="ro-RO" altLang="en-US" dirty="0" smtClean="0"/>
              <a:t>;</a:t>
            </a:r>
            <a:endParaRPr lang="ru-RU" alt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o-RO" altLang="en-US" dirty="0" smtClean="0"/>
              <a:t>majorarea categoriei de fiabilitate;</a:t>
            </a:r>
            <a:endParaRPr lang="ru-RU" alt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o-RO" altLang="en-US" dirty="0" smtClean="0"/>
              <a:t>schimbarea punctului de racordare.</a:t>
            </a:r>
            <a:endParaRPr lang="ru-RU" altLang="en-US" dirty="0" smtClean="0"/>
          </a:p>
          <a:p>
            <a:pPr marL="0" indent="0" eaLnBrk="1" hangingPunct="1">
              <a:lnSpc>
                <a:spcPct val="90000"/>
              </a:lnSpc>
            </a:pP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03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94196" y="1547496"/>
            <a:ext cx="7603255" cy="448371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Executarea instalațiilor electrice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67109" y="2257108"/>
            <a:ext cx="8308866" cy="433289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Toate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de utilizare noi sau reconstruite trebuie să fie: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executate de electricieni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autorizaţi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organul supravegherii energetice de stat şi în conformitate cu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legislaţia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în vigoare;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executate în corespundere cu avizele de racordare eliberate de către operatorul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(sau operatorul de sistem), conform proiectelor elaborate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(inclusiv verificate şi/sau coordonate)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o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licenţiată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în conformitate cu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cerinţele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normelor, regulamentelor şi altor documente normativ-tehnice în 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vigoare;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asigurate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în modul stabilit cu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de proiect,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exploatare;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asigurate, conform prevederilor p. 1.3.6, REIEC - cu personal instruit şi autorizat în modul stabilit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legislaţia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în vigoare (cu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excepţia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consumatorilor casnici); cu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instrucţiuni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exploatare; scheme operative şi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tehnică; înzestrate cu mijloace  de 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protecţie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verificate,   instrumente,  piese  de   schimb,   mijloace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telecomunicaţie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şi semnalizare,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antiincendiare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ventilare şi iluminare în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situaţii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avarie;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supuse încercărilor şi măsurărilor de reglare-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recepţie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08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73943" y="1610551"/>
            <a:ext cx="8021632" cy="29338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Organizarea exploatării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6855" y="2320163"/>
            <a:ext cx="8766070" cy="283516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o-RO" altLang="ru-RU" dirty="0" smtClean="0"/>
              <a:t>Pentru organizarea exploatării inofensive, fiabile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eficiente a </a:t>
            </a:r>
            <a:r>
              <a:rPr lang="ro-RO" altLang="ru-RU" dirty="0" err="1" smtClean="0"/>
              <a:t>instalaţiilor</a:t>
            </a:r>
            <a:r>
              <a:rPr lang="ro-RO" altLang="ru-RU" dirty="0" smtClean="0"/>
              <a:t> energetice ale consumatorilor vor fi desemnate persoane responsabile de gospodăria energetică conform cap 1.2 al REIEC (pentru </a:t>
            </a:r>
            <a:r>
              <a:rPr lang="ro-RO" altLang="ru-RU" dirty="0" err="1" smtClean="0"/>
              <a:t>instalaţiile</a:t>
            </a:r>
            <a:r>
              <a:rPr lang="ro-RO" altLang="ru-RU" dirty="0" smtClean="0"/>
              <a:t> electrice </a:t>
            </a:r>
            <a:r>
              <a:rPr lang="ro-RO" altLang="ru-RU" dirty="0" err="1" smtClean="0"/>
              <a:t>menţionate</a:t>
            </a:r>
            <a:r>
              <a:rPr lang="ro-RO" altLang="ru-RU" dirty="0" smtClean="0"/>
              <a:t> în p 1.2.6, REIEC -conform </a:t>
            </a:r>
            <a:r>
              <a:rPr lang="ro-RO" altLang="ru-RU" i="1" dirty="0" smtClean="0"/>
              <a:t>Anexei 10).</a:t>
            </a:r>
            <a:endParaRPr lang="ru-RU" altLang="ru-RU" dirty="0" smtClean="0"/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o-RO" altLang="ru-RU" dirty="0" smtClean="0"/>
              <a:t>Deservirea </a:t>
            </a:r>
            <a:r>
              <a:rPr lang="ro-RO" altLang="ru-RU" dirty="0" err="1" smtClean="0"/>
              <a:t>instalaţiei</a:t>
            </a:r>
            <a:r>
              <a:rPr lang="ro-RO" altLang="ru-RU" dirty="0" smtClean="0"/>
              <a:t> energetice a consumatorului poate fi efectuată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de către o </a:t>
            </a:r>
            <a:r>
              <a:rPr lang="ro-RO" altLang="ru-RU" dirty="0" err="1" smtClean="0"/>
              <a:t>organizaţie</a:t>
            </a:r>
            <a:r>
              <a:rPr lang="ro-RO" altLang="ru-RU" dirty="0" smtClean="0"/>
              <a:t> specializată (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autorizată) sau de personalul electrotehnic (autorizat) al altei întreprinderi prin contract cu consumatorul dat, care prevede </a:t>
            </a:r>
            <a:r>
              <a:rPr lang="ro-RO" altLang="ru-RU" dirty="0" err="1" smtClean="0"/>
              <a:t>responsabilităţile</a:t>
            </a:r>
            <a:r>
              <a:rPr lang="ro-RO" altLang="ru-RU" dirty="0" smtClean="0"/>
              <a:t> respective.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764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958463" y="1620106"/>
            <a:ext cx="8041491" cy="52190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Admiterea în exploatare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31376" y="2253519"/>
            <a:ext cx="8787772" cy="447215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Admiterea 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în exploatare a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instalaţiilor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noi sau reconstruite se efectuează cu prevederile Legii 107 din 27.05.2016 cu privire la energia electrică şi în modul stabilit de prezentul </a:t>
            </a:r>
            <a:r>
              <a:rPr lang="ro-RO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Regulament.</a:t>
            </a:r>
            <a:endParaRPr lang="ro-RO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Admiterea 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constă în: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examinarea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documentaţiei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tehnice prezentate în vederea corespunderii ei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cerinţelor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DNT;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examinarea (în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prezenţa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electricianului autorizat şi a proprietarului)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calităţii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lucrărilor de montare efectuate cu asigurarea măsurilor de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protecţie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şi corespunderii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(montată şi reglată la locul de amplasare)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documentaţiei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proiect şi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cerinţelor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DNT în vigoare;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verificarea proceselor-verbale ale măsurărilor şi încercărilor efectuate conform normelor în vigoare de către laboratorul electrotehnic autorizat (pentru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instalaţiile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a consumatorilor casnici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monofazaţi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vor prezenta numai măsurările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rezistenţei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izolaţiei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şi verificarea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acţionării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protecţiei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efectuate de către electricianul autorizat); aprecierea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acţionării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protecţiei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în IE cu neutrul legat la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pămînt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 fi efectuată de laboratorul electrotehnic care a întocmit Raportul tehnic cu rezultatele măsurărilor şi în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aceeaşi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zi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cînd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electricianul autorizat participă la punerea sub tensiune a IE executate.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verificarea respectării prevederilor p. 1.3.6, REIEC;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emiterea actului de corespundere a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</a:t>
            </a:r>
            <a:r>
              <a:rPr lang="ro-RO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(Anexele 5,6,7,8,7,10) în 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menţionarea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după caz, a neajunsurilor depistate şi adoptarea deciziei de corespundere/necorespundere a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pentru </a:t>
            </a:r>
            <a:r>
              <a:rPr lang="ro-RO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cazurile specificate în p. 1.5 a prezentului Regulament; 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emiterea </a:t>
            </a:r>
            <a:r>
              <a:rPr lang="ro-RO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declaraţiei</a:t>
            </a:r>
            <a:r>
              <a:rPr lang="ro-RO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executantului de către electricianul autorizat pentru </a:t>
            </a:r>
            <a:r>
              <a:rPr lang="ro-RO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cazurile specificate în p. 1.6 al Regulamentului.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6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73924" y="1568836"/>
            <a:ext cx="7451477" cy="420459"/>
          </a:xfrm>
        </p:spPr>
        <p:txBody>
          <a:bodyPr/>
          <a:lstStyle/>
          <a:p>
            <a:pPr eaLnBrk="1" hangingPunct="1"/>
            <a:r>
              <a:rPr lang="ro-RO" altLang="ru-RU" dirty="0" smtClean="0"/>
              <a:t> Examinarea instalațiilor energetice</a:t>
            </a:r>
            <a:endParaRPr lang="ru-RU" altLang="ru-RU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3852" y="2064689"/>
            <a:ext cx="9130147" cy="4639422"/>
          </a:xfrm>
        </p:spPr>
        <p:txBody>
          <a:bodyPr/>
          <a:lstStyle/>
          <a:p>
            <a:pPr eaLnBrk="1" hangingPunct="1"/>
            <a:r>
              <a:rPr lang="ro-RO" altLang="ru-RU" dirty="0" smtClean="0"/>
              <a:t>După montarea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reglarea </a:t>
            </a:r>
            <a:r>
              <a:rPr lang="ro-RO" altLang="ru-RU" dirty="0" err="1" smtClean="0"/>
              <a:t>instalaţiei</a:t>
            </a:r>
            <a:r>
              <a:rPr lang="ro-RO" altLang="ru-RU" dirty="0" smtClean="0"/>
              <a:t> energetice de către executant, se va efectua </a:t>
            </a:r>
            <a:r>
              <a:rPr lang="ro-RO" altLang="ru-RU" dirty="0" err="1" smtClean="0"/>
              <a:t>recepţionarea</a:t>
            </a:r>
            <a:r>
              <a:rPr lang="ro-RO" altLang="ru-RU" dirty="0" smtClean="0"/>
              <a:t> ei de către beneficiar, prin act de </a:t>
            </a:r>
            <a:r>
              <a:rPr lang="ro-RO" altLang="ru-RU" dirty="0" err="1" smtClean="0"/>
              <a:t>recepţie</a:t>
            </a:r>
            <a:r>
              <a:rPr lang="ro-RO" altLang="ru-RU" dirty="0" smtClean="0"/>
              <a:t>, către care executantul va anexa obligatoriu </a:t>
            </a:r>
            <a:r>
              <a:rPr lang="ro-RO" altLang="ru-RU" dirty="0" err="1" smtClean="0"/>
              <a:t>declaraţia</a:t>
            </a:r>
            <a:r>
              <a:rPr lang="ro-RO" altLang="ru-RU" dirty="0" smtClean="0"/>
              <a:t> în scris </a:t>
            </a:r>
            <a:r>
              <a:rPr lang="ro-RO" altLang="ru-RU" b="1" i="1" dirty="0" smtClean="0"/>
              <a:t>(Anexa </a:t>
            </a:r>
            <a:r>
              <a:rPr lang="ro-RO" altLang="ru-RU" i="1" dirty="0" smtClean="0"/>
              <a:t>8), </a:t>
            </a:r>
            <a:r>
              <a:rPr lang="ro-RO" altLang="ru-RU" dirty="0" smtClean="0"/>
              <a:t>în care se </a:t>
            </a:r>
            <a:r>
              <a:rPr lang="ro-RO" altLang="ru-RU" dirty="0" err="1" smtClean="0"/>
              <a:t>menţionează</a:t>
            </a:r>
            <a:r>
              <a:rPr lang="ro-RO" altLang="ru-RU" dirty="0" smtClean="0"/>
              <a:t> corespunderea lucrărilor executate </a:t>
            </a:r>
            <a:r>
              <a:rPr lang="ro-RO" altLang="ru-RU" dirty="0" err="1" smtClean="0"/>
              <a:t>cerinţelor</a:t>
            </a:r>
            <a:r>
              <a:rPr lang="ro-RO" altLang="ru-RU" dirty="0" smtClean="0"/>
              <a:t> Normelor de amenajare a </a:t>
            </a:r>
            <a:r>
              <a:rPr lang="ro-RO" altLang="ru-RU" dirty="0" err="1" smtClean="0"/>
              <a:t>instalaţiilor</a:t>
            </a:r>
            <a:r>
              <a:rPr lang="ro-RO" altLang="ru-RU" dirty="0" smtClean="0"/>
              <a:t> electrice, regulamentelor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altor DNT în vigoare, confirmate prin rezultatele măsurărilor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încercărilor din procesele verbale.</a:t>
            </a:r>
            <a:endParaRPr lang="ru-RU" altLang="ru-RU" dirty="0" smtClean="0"/>
          </a:p>
          <a:p>
            <a:pPr eaLnBrk="1" hangingPunct="1"/>
            <a:r>
              <a:rPr lang="ro-RO" altLang="ru-RU" dirty="0" smtClean="0"/>
              <a:t>Proprietarul </a:t>
            </a:r>
            <a:r>
              <a:rPr lang="ro-RO" altLang="ru-RU" dirty="0" err="1" smtClean="0"/>
              <a:t>instalaţiei</a:t>
            </a:r>
            <a:r>
              <a:rPr lang="ro-RO" altLang="ru-RU" dirty="0" smtClean="0"/>
              <a:t> energetice de utilizare, inclusiv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prin electricianul autorizat, care a executat-o, va depune cererea în scris </a:t>
            </a:r>
            <a:r>
              <a:rPr lang="ro-RO" altLang="ru-RU" i="1" dirty="0" smtClean="0"/>
              <a:t>(Anexa 1) </a:t>
            </a:r>
            <a:r>
              <a:rPr lang="ro-RO" altLang="ru-RU" dirty="0" smtClean="0"/>
              <a:t>la organul teritorial pentru supravegherea energetică de stat (sectorul raional respectiv), cu solicitarea examinării tehnice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eliberarea actului de corespundere a </a:t>
            </a:r>
            <a:r>
              <a:rPr lang="ro-RO" altLang="ru-RU" dirty="0" err="1" smtClean="0"/>
              <a:t>instalaţiei</a:t>
            </a:r>
            <a:r>
              <a:rPr lang="ro-RO" altLang="ru-RU" dirty="0" smtClean="0"/>
              <a:t> respective.</a:t>
            </a:r>
            <a:endParaRPr lang="ru-RU" altLang="ru-RU" dirty="0" smtClean="0"/>
          </a:p>
          <a:p>
            <a:pPr eaLnBrk="1" hangingPunct="1"/>
            <a:r>
              <a:rPr lang="ro-RO" altLang="ru-RU" dirty="0" smtClean="0"/>
              <a:t>Concomitent cu cererea se prezintă integral </a:t>
            </a:r>
            <a:r>
              <a:rPr lang="ro-RO" altLang="ru-RU" dirty="0" err="1" smtClean="0"/>
              <a:t>documentaţia</a:t>
            </a:r>
            <a:r>
              <a:rPr lang="ro-RO" altLang="ru-RU" dirty="0" smtClean="0"/>
              <a:t> prevăzută de </a:t>
            </a:r>
            <a:r>
              <a:rPr lang="ro-RO" altLang="ru-RU" i="1" dirty="0" smtClean="0"/>
              <a:t>Anexa 2. </a:t>
            </a:r>
            <a:r>
              <a:rPr lang="ro-RO" altLang="ru-RU" dirty="0" smtClean="0"/>
              <a:t>În acest caz documentele prezentate integral vor fi primite, iar cererea va fi înregistrată la </a:t>
            </a:r>
            <a:r>
              <a:rPr lang="ro-RO" altLang="ru-RU" dirty="0" err="1" smtClean="0"/>
              <a:t>Inspecţia</a:t>
            </a:r>
            <a:r>
              <a:rPr lang="ro-RO" altLang="ru-RU" dirty="0" smtClean="0"/>
              <a:t> Energetică Teritorială (inclusiv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prin telefon), iar în caz contrar (prezentate incomplet), cererea se respinge, cu </a:t>
            </a:r>
            <a:r>
              <a:rPr lang="ro-RO" altLang="ru-RU" dirty="0" err="1" smtClean="0"/>
              <a:t>menţionarea</a:t>
            </a:r>
            <a:r>
              <a:rPr lang="ro-RO" altLang="ru-RU" dirty="0" smtClean="0"/>
              <a:t> cauzei în registrul </a:t>
            </a:r>
            <a:r>
              <a:rPr lang="ro-RO" altLang="ru-RU" dirty="0" err="1" smtClean="0"/>
              <a:t>audienţei</a:t>
            </a:r>
            <a:r>
              <a:rPr lang="ro-RO" altLang="ru-RU" dirty="0" smtClean="0"/>
              <a:t> </a:t>
            </a:r>
            <a:r>
              <a:rPr lang="ro-RO" altLang="ru-RU" dirty="0" err="1" smtClean="0"/>
              <a:t>populaţiei</a:t>
            </a:r>
            <a:r>
              <a:rPr lang="ro-RO" altLang="ru-RU" dirty="0" smtClean="0"/>
              <a:t>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</a:t>
            </a:r>
            <a:r>
              <a:rPr lang="ro-RO" altLang="ru-RU" dirty="0" err="1" smtClean="0"/>
              <a:t>agenţilor</a:t>
            </a:r>
            <a:r>
              <a:rPr lang="ro-RO" altLang="ru-RU" dirty="0" smtClean="0"/>
              <a:t> economici pe problemele ce </a:t>
            </a:r>
            <a:r>
              <a:rPr lang="ro-RO" altLang="ru-RU" dirty="0" err="1" smtClean="0"/>
              <a:t>ţin</a:t>
            </a:r>
            <a:r>
              <a:rPr lang="ro-RO" altLang="ru-RU" dirty="0" smtClean="0"/>
              <a:t> de </a:t>
            </a:r>
            <a:r>
              <a:rPr lang="ro-RO" altLang="ru-RU" dirty="0" err="1" smtClean="0"/>
              <a:t>competenţa</a:t>
            </a:r>
            <a:r>
              <a:rPr lang="ro-RO" altLang="ru-RU" dirty="0" smtClean="0"/>
              <a:t> supravegherii energetice de stat.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2878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42835" y="1617956"/>
            <a:ext cx="8706293" cy="468657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o-RO" altLang="en-US" b="1" dirty="0" smtClean="0"/>
              <a:t>Actul de corespundere a </a:t>
            </a:r>
            <a:r>
              <a:rPr lang="ro-RO" altLang="en-US" b="1" dirty="0" err="1" smtClean="0"/>
              <a:t>instalaţiilor</a:t>
            </a:r>
            <a:r>
              <a:rPr lang="ro-RO" altLang="en-US" b="1" dirty="0" smtClean="0"/>
              <a:t> electrice (cu examinarea documentelor prezentate </a:t>
            </a:r>
            <a:r>
              <a:rPr lang="ro-RO" altLang="en-US" b="1" dirty="0" err="1" smtClean="0"/>
              <a:t>şi</a:t>
            </a:r>
            <a:r>
              <a:rPr lang="ro-RO" altLang="en-US" b="1" dirty="0" smtClean="0"/>
              <a:t> a </a:t>
            </a:r>
            <a:r>
              <a:rPr lang="ro-RO" altLang="en-US" b="1" dirty="0" err="1" smtClean="0"/>
              <a:t>instalaţiei</a:t>
            </a:r>
            <a:r>
              <a:rPr lang="ro-RO" altLang="en-US" b="1" dirty="0" smtClean="0"/>
              <a:t>) va fi emis, aprobat </a:t>
            </a:r>
            <a:r>
              <a:rPr lang="ro-RO" altLang="en-US" b="1" dirty="0" err="1" smtClean="0"/>
              <a:t>şi</a:t>
            </a:r>
            <a:r>
              <a:rPr lang="ro-RO" altLang="en-US" b="1" dirty="0" smtClean="0"/>
              <a:t> eliberat în cel mult 5 zile lucrătoare de la data înregistrării cererii.</a:t>
            </a:r>
            <a:endParaRPr lang="ru-RU" altLang="en-US" dirty="0" smtClean="0"/>
          </a:p>
          <a:p>
            <a:pPr marL="0" indent="0" eaLnBrk="1" hangingPunct="1"/>
            <a:r>
              <a:rPr lang="ro-RO" altLang="en-US" dirty="0" smtClean="0"/>
              <a:t>In scopul depistării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prevenirii cazurilor de nerespectare a </a:t>
            </a:r>
            <a:r>
              <a:rPr lang="ro-RO" altLang="en-US" dirty="0" err="1" smtClean="0"/>
              <a:t>cerinţelor</a:t>
            </a:r>
            <a:r>
              <a:rPr lang="ro-RO" altLang="en-US" dirty="0" smtClean="0"/>
              <a:t> documentelor normativ-tehnice în procesul de amenajare a </a:t>
            </a:r>
            <a:r>
              <a:rPr lang="ro-RO" altLang="en-US" dirty="0" err="1" smtClean="0"/>
              <a:t>instalaţiilor</a:t>
            </a:r>
            <a:r>
              <a:rPr lang="ro-RO" altLang="en-US" dirty="0" smtClean="0"/>
              <a:t> energetice ale obiectelor noi sau de </a:t>
            </a:r>
            <a:r>
              <a:rPr lang="ro-RO" altLang="en-US" dirty="0" err="1" smtClean="0"/>
              <a:t>reconstrucţie</a:t>
            </a:r>
            <a:r>
              <a:rPr lang="ro-RO" altLang="en-US" dirty="0" smtClean="0"/>
              <a:t> a lor, </a:t>
            </a:r>
            <a:r>
              <a:rPr lang="ro-RO" altLang="en-US" dirty="0" err="1" smtClean="0"/>
              <a:t>indeferent</a:t>
            </a:r>
            <a:r>
              <a:rPr lang="ro-RO" altLang="en-US" dirty="0" smtClean="0"/>
              <a:t> de puterea contractată IET va fi informat despre începerea efectuării lucrărilor (prin electricianul autorizat), iar inginerii-inspectori vor efectua verificări selective (sau la solicitarea proprietarului) privind corectitudinea executării lucrărilor de montare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reglare a </a:t>
            </a:r>
            <a:r>
              <a:rPr lang="ro-RO" altLang="en-US" dirty="0" err="1" smtClean="0"/>
              <a:t>instalaţiilor</a:t>
            </a:r>
            <a:r>
              <a:rPr lang="ro-RO" altLang="en-US" dirty="0" smtClean="0"/>
              <a:t> energetice.</a:t>
            </a:r>
            <a:endParaRPr lang="ru-RU" altLang="en-US" dirty="0" smtClean="0"/>
          </a:p>
          <a:p>
            <a:pPr marL="0" indent="0" eaLnBrk="1" hangingPunct="1"/>
            <a:r>
              <a:rPr lang="ro-RO" altLang="en-US" dirty="0" err="1" smtClean="0"/>
              <a:t>Instalaţiile</a:t>
            </a:r>
            <a:r>
              <a:rPr lang="ro-RO" altLang="en-US" dirty="0" smtClean="0"/>
              <a:t> energetice cu caracter de lucru sezonier (case, tabere sau zone de odihnă pentru maturi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copii; </a:t>
            </a:r>
            <a:r>
              <a:rPr lang="ro-RO" altLang="en-US" dirty="0" err="1" smtClean="0"/>
              <a:t>fâţări</a:t>
            </a:r>
            <a:r>
              <a:rPr lang="ro-RO" altLang="en-US" dirty="0" smtClean="0"/>
              <a:t>; </a:t>
            </a:r>
            <a:r>
              <a:rPr lang="ro-RO" altLang="en-US" dirty="0" err="1" smtClean="0"/>
              <a:t>instalaţiile</a:t>
            </a:r>
            <a:r>
              <a:rPr lang="ro-RO" altLang="en-US" dirty="0" smtClean="0"/>
              <a:t> de irigare; etc.) vor fi supuse controlului de regulă înainte de începerea sezonului în conformitate cu graficele controalelor de stat trimestriale. în prealabil, </a:t>
            </a:r>
            <a:r>
              <a:rPr lang="ro-RO" altLang="en-US" dirty="0" err="1" smtClean="0"/>
              <a:t>deţinătorul</a:t>
            </a:r>
            <a:r>
              <a:rPr lang="ro-RO" altLang="en-US" dirty="0" smtClean="0"/>
              <a:t> </a:t>
            </a:r>
            <a:r>
              <a:rPr lang="ro-RO" altLang="en-US" dirty="0" err="1" smtClean="0"/>
              <a:t>instalaţiilor</a:t>
            </a:r>
            <a:r>
              <a:rPr lang="ro-RO" altLang="en-US" dirty="0" smtClean="0"/>
              <a:t> va efectua revizia utilajului, actualiza schemele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</a:t>
            </a:r>
            <a:r>
              <a:rPr lang="ro-RO" altLang="en-US" dirty="0" err="1" smtClean="0"/>
              <a:t>documentaţia</a:t>
            </a:r>
            <a:r>
              <a:rPr lang="ro-RO" altLang="en-US" dirty="0" smtClean="0"/>
              <a:t> operativă, va executa măsurările </a:t>
            </a:r>
            <a:r>
              <a:rPr lang="ro-RO" altLang="en-US" dirty="0" err="1" smtClean="0"/>
              <a:t>şi</a:t>
            </a:r>
            <a:r>
              <a:rPr lang="ro-RO" altLang="en-US" dirty="0" smtClean="0"/>
              <a:t> încercările necesare, confirmate prin procesele verbale respective, asigurate cu mijloace de </a:t>
            </a:r>
            <a:r>
              <a:rPr lang="ro-RO" altLang="en-US" dirty="0" err="1" smtClean="0"/>
              <a:t>protecţie</a:t>
            </a:r>
            <a:r>
              <a:rPr lang="ro-RO" altLang="en-US" dirty="0" smtClean="0"/>
              <a:t> verificate, personal de deservire autorizat, etc, (cu respectarea prevederilor p. 1.3.6, REIEC).</a:t>
            </a: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12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71024" y="1532623"/>
            <a:ext cx="8601951" cy="5140708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o-RO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Decizia 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necorespundere a </a:t>
            </a:r>
            <a:r>
              <a:rPr lang="ro-RO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se va lua în cazul dacă în rezultatul examinării a fost depistată cel </a:t>
            </a:r>
            <a:r>
              <a:rPr lang="ro-RO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puţin</a:t>
            </a:r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una din următoarele neajunsuri: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documentele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prezentate </a:t>
            </a:r>
            <a:r>
              <a:rPr lang="ro-RO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o-RO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Anexa )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 corespund normelor în vigoare;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b) lucrări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nefinisate;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c) lucrări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 încălcări şi abateri de 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cerinţele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avizului de racordare;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d) lucrări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 încălcări şi abateri de la prevederile proiectului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e) lucrări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 încălcări şi abateri de 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cerinţele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regulamentelor, documentelor normativ-tehnice în vigoare;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f) rezultatele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măsurărilor şi încercărilor, efectuate de laboratorul electrotehnic autorizat, confirmă, că parametrii electrici nu corespund valorilor admisibile, stabilite în DNT;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g) calitatea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lucrărilor de montare este 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nesatisfăcătoare.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În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cazul deciziei de neadmitere în exploatare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date, electricianul autorizat va înlătura neajunsurile depistate şi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menţionate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în Act, cu adresarea ulterioară la IET şi prezentarea repetată a documentelor. Adresarea va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conţine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informaţia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ce confirmă înlăturarea neajunsurilor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menţionate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în Act. în acest caz procedura de admitere în exploatare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va fi repetată, iar electricianul autorizat, după caz la propunerea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şefului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IET, va fi supus verificării neordinare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cunoştinţelor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7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96915" y="1438459"/>
            <a:ext cx="8262829" cy="6571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Admiterea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instalațiilor 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electrice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provizorii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26124" y="1897565"/>
            <a:ext cx="9017876" cy="5282535"/>
          </a:xfrm>
        </p:spPr>
        <p:txBody>
          <a:bodyPr/>
          <a:lstStyle/>
          <a:p>
            <a:pPr eaLnBrk="1" hangingPunct="1"/>
            <a:r>
              <a:rPr lang="ro-RO" altLang="ru-RU" dirty="0" smtClean="0"/>
              <a:t>Actul de corespundere a </a:t>
            </a:r>
            <a:r>
              <a:rPr lang="ro-RO" altLang="ru-RU" dirty="0" err="1" smtClean="0"/>
              <a:t>instalaţiei</a:t>
            </a:r>
            <a:r>
              <a:rPr lang="ro-RO" altLang="ru-RU" dirty="0" smtClean="0"/>
              <a:t> electrice provizorii </a:t>
            </a:r>
            <a:r>
              <a:rPr lang="ro-RO" altLang="ru-RU" i="1" dirty="0" smtClean="0"/>
              <a:t>(Anexa 7) (pentru perioada de </a:t>
            </a:r>
            <a:r>
              <a:rPr lang="ro-RO" altLang="ru-RU" i="1" dirty="0" err="1" smtClean="0"/>
              <a:t>construcţie</a:t>
            </a:r>
            <a:r>
              <a:rPr lang="ro-RO" altLang="ru-RU" i="1" dirty="0" smtClean="0"/>
              <a:t> a obiectivului) </a:t>
            </a:r>
            <a:r>
              <a:rPr lang="ro-RO" altLang="ru-RU" dirty="0" smtClean="0"/>
              <a:t>este valabil pe termenul </a:t>
            </a:r>
            <a:r>
              <a:rPr lang="ro-RO" altLang="ru-RU" dirty="0" err="1" smtClean="0"/>
              <a:t>valabilităţii</a:t>
            </a:r>
            <a:r>
              <a:rPr lang="ro-RO" altLang="ru-RU" dirty="0" smtClean="0"/>
              <a:t> avizului de racordare, în cazul </a:t>
            </a:r>
            <a:r>
              <a:rPr lang="ro-RO" altLang="ru-RU" dirty="0" err="1" smtClean="0"/>
              <a:t>nefmalizării</a:t>
            </a:r>
            <a:r>
              <a:rPr lang="ro-RO" altLang="ru-RU" dirty="0" smtClean="0"/>
              <a:t> lucrărilor de </a:t>
            </a:r>
            <a:r>
              <a:rPr lang="ro-RO" altLang="ru-RU" dirty="0" err="1" smtClean="0"/>
              <a:t>construcţie</a:t>
            </a:r>
            <a:r>
              <a:rPr lang="ro-RO" altLang="ru-RU" dirty="0" smtClean="0"/>
              <a:t> prelungirea contractului de furnizare a energiei electrice se va efectua în baza deciziei ANRE cu nr 02-1/498 din 26.07.2013, care </a:t>
            </a:r>
            <a:r>
              <a:rPr lang="ro-RO" altLang="ru-RU" dirty="0" err="1" smtClean="0"/>
              <a:t>stabileşte</a:t>
            </a:r>
            <a:r>
              <a:rPr lang="ro-RO" altLang="ru-RU" dirty="0" smtClean="0"/>
              <a:t>, că după expirarea avizului de racordare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Actului de corespundere, alimentarea cu energie electrică a </a:t>
            </a:r>
            <a:r>
              <a:rPr lang="ro-RO" altLang="ru-RU" dirty="0" err="1" smtClean="0"/>
              <a:t>instalaţiei</a:t>
            </a:r>
            <a:r>
              <a:rPr lang="ro-RO" altLang="ru-RU" dirty="0" smtClean="0"/>
              <a:t> provizorii, precum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</a:t>
            </a:r>
            <a:r>
              <a:rPr lang="ro-RO" altLang="ru-RU" dirty="0" err="1" smtClean="0"/>
              <a:t>relaţiile</a:t>
            </a:r>
            <a:r>
              <a:rPr lang="ro-RO" altLang="ru-RU" dirty="0" smtClean="0"/>
              <a:t> dintre operatorul de </a:t>
            </a:r>
            <a:r>
              <a:rPr lang="ro-RO" altLang="ru-RU" dirty="0" err="1" smtClean="0"/>
              <a:t>reţea</a:t>
            </a:r>
            <a:r>
              <a:rPr lang="ro-RO" altLang="ru-RU" dirty="0" smtClean="0"/>
              <a:t>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proprietar vor fi în baza contractului de furnizare a energiei electrice încheiat dintre </a:t>
            </a:r>
            <a:r>
              <a:rPr lang="ro-RO" altLang="ru-RU" dirty="0" err="1" smtClean="0"/>
              <a:t>părţi</a:t>
            </a:r>
            <a:r>
              <a:rPr lang="ro-RO" altLang="ru-RU" dirty="0" smtClean="0"/>
              <a:t>.</a:t>
            </a:r>
            <a:endParaRPr lang="ru-RU" altLang="ru-RU" dirty="0" smtClean="0"/>
          </a:p>
          <a:p>
            <a:pPr eaLnBrk="1" hangingPunct="1"/>
            <a:r>
              <a:rPr lang="ro-RO" altLang="ru-RU" dirty="0" smtClean="0"/>
              <a:t>La expirarea contractului de furnizare a energiei electrice </a:t>
            </a:r>
            <a:r>
              <a:rPr lang="ro-RO" altLang="ru-RU" dirty="0" err="1" smtClean="0"/>
              <a:t>instalaţia</a:t>
            </a:r>
            <a:r>
              <a:rPr lang="ro-RO" altLang="ru-RU" dirty="0" smtClean="0"/>
              <a:t> electrică provizorie va fi deconectată de la </a:t>
            </a:r>
            <a:r>
              <a:rPr lang="ro-RO" altLang="ru-RU" dirty="0" err="1" smtClean="0"/>
              <a:t>reţea</a:t>
            </a:r>
            <a:r>
              <a:rPr lang="ro-RO" altLang="ru-RU" dirty="0" smtClean="0"/>
              <a:t> de către operatorul de </a:t>
            </a:r>
            <a:r>
              <a:rPr lang="ro-RO" altLang="ru-RU" dirty="0" err="1" smtClean="0"/>
              <a:t>reţea</a:t>
            </a:r>
            <a:r>
              <a:rPr lang="ro-RO" altLang="ru-RU" dirty="0" smtClean="0"/>
              <a:t>. In caz contrar operatorul de </a:t>
            </a:r>
            <a:r>
              <a:rPr lang="ro-RO" altLang="ru-RU" dirty="0" err="1" smtClean="0"/>
              <a:t>reţea</a:t>
            </a:r>
            <a:r>
              <a:rPr lang="ro-RO" altLang="ru-RU" dirty="0" smtClean="0"/>
              <a:t> </a:t>
            </a:r>
            <a:r>
              <a:rPr lang="ro-RO" altLang="ru-RU" dirty="0" err="1" smtClean="0"/>
              <a:t>îşi</a:t>
            </a:r>
            <a:r>
              <a:rPr lang="ro-RO" altLang="ru-RU" dirty="0" smtClean="0"/>
              <a:t> asumă responsabilitatea de </a:t>
            </a:r>
            <a:r>
              <a:rPr lang="ro-RO" altLang="ru-RU" dirty="0" err="1" smtClean="0"/>
              <a:t>consecinţe</a:t>
            </a:r>
            <a:r>
              <a:rPr lang="ro-RO" altLang="ru-RU" dirty="0" smtClean="0"/>
              <a:t>. Inginerul-inspector din sector va monitoriza pe parcursul anului (inclusiv la examinarea </a:t>
            </a:r>
            <a:r>
              <a:rPr lang="ro-RO" altLang="ru-RU" dirty="0" err="1" smtClean="0"/>
              <a:t>localităţilor</a:t>
            </a:r>
            <a:r>
              <a:rPr lang="ro-RO" altLang="ru-RU" dirty="0" smtClean="0"/>
              <a:t>) starea tehnică a </a:t>
            </a:r>
            <a:r>
              <a:rPr lang="ro-RO" altLang="ru-RU" dirty="0" err="1" smtClean="0"/>
              <a:t>instalaţiei</a:t>
            </a:r>
            <a:r>
              <a:rPr lang="ro-RO" altLang="ru-RU" dirty="0" smtClean="0"/>
              <a:t> electrice provizorii cu verificarea proceselor verbale de măsurări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încercări. In cazul în care s-au depistat nereguli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abateri de la Normele de amenajare a </a:t>
            </a:r>
            <a:r>
              <a:rPr lang="ro-RO" altLang="ru-RU" dirty="0" err="1" smtClean="0"/>
              <a:t>instalaţiilor</a:t>
            </a:r>
            <a:r>
              <a:rPr lang="ro-RO" altLang="ru-RU" dirty="0" smtClean="0"/>
              <a:t> electrice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altor documente </a:t>
            </a:r>
            <a:r>
              <a:rPr lang="ro-RO" altLang="ru-RU" dirty="0" err="1" smtClean="0"/>
              <a:t>normaţiv</a:t>
            </a:r>
            <a:r>
              <a:rPr lang="ro-RO" altLang="ru-RU" dirty="0" smtClean="0"/>
              <a:t>-tehnice în vigoare, se eliberează Act-</a:t>
            </a:r>
            <a:r>
              <a:rPr lang="ro-RO" altLang="ru-RU" dirty="0" err="1" smtClean="0"/>
              <a:t>prescripţie</a:t>
            </a:r>
            <a:r>
              <a:rPr lang="ro-RO" altLang="ru-RU" dirty="0" smtClean="0"/>
              <a:t> cu </a:t>
            </a:r>
            <a:r>
              <a:rPr lang="ro-RO" altLang="ru-RU" dirty="0" err="1" smtClean="0"/>
              <a:t>menţionarea</a:t>
            </a:r>
            <a:r>
              <a:rPr lang="ro-RO" altLang="ru-RU" dirty="0" smtClean="0"/>
              <a:t> neajunsurilor </a:t>
            </a:r>
            <a:r>
              <a:rPr lang="ro-RO" altLang="ru-RU" dirty="0" err="1" smtClean="0"/>
              <a:t>şi</a:t>
            </a:r>
            <a:r>
              <a:rPr lang="ro-RO" altLang="ru-RU" dirty="0" smtClean="0"/>
              <a:t> termenii de înlăturare a lor.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756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4952" y="1758737"/>
            <a:ext cx="8829545" cy="8219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Racordarea </a:t>
            </a:r>
            <a:r>
              <a:rPr lang="ro-RO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energetice la </a:t>
            </a:r>
            <a:r>
              <a:rPr lang="ro-RO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reţelele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sistemului energetic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04952" y="2753718"/>
            <a:ext cx="8623738" cy="3694386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Pentru racordarea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de utilizare 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operatorului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beneficiarul prezintă operatorului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Actul de corespundere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în modul stabilit de Regulamentul de furnizare şi utilizare a energiei electrice, pentru a încheia contractul de furnizare a energiei electrice şi convine cu el data pentru racordarea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Racordarea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se va efectua la data stabilită în conformitate cu Regulamentul pentru furnizarea şi utilizarea energiei electrice. In prealabil, va fi demontată schema temporară de alimentare a locului de consum.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Conectarea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electrice (admisă în exploatare) 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electrică a operatorului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va efectua de către operator în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prezenţa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electricianului autorizat şi a proprietarului.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necesitatea efectuării lucrărilor de reglare şi încercare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energetice, punerea în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funcţiune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conform schemei de proiect se efectuează după admiterea ei temporară, conform procedurii expuse mai sus (p 1.11). Termenul admiterii temporare se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stabileşte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către operatorul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iar regimul de exploatare 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în această perioadă se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stabileşte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către proprietarul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interzice racordarea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instalaţiilor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energetice la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reţeaua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operatorului de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reţea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în lipsa Actului de corespundere eliberat de Inspectoratul Energetic de Stat sau la prezentarea Actului de corespundere, dar cu concluzia necorespunderii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documentaţiei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proiect şi </a:t>
            </a:r>
            <a:r>
              <a:rPr lang="ro-R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cerinţelor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DNT în vigoare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5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3175" y="1399839"/>
            <a:ext cx="9244013" cy="679450"/>
          </a:xfrm>
        </p:spPr>
        <p:txBody>
          <a:bodyPr/>
          <a:lstStyle/>
          <a:p>
            <a:pPr eaLnBrk="1" hangingPunct="1"/>
            <a:r>
              <a:rPr lang="en-US" altLang="ru-RU" sz="3200" dirty="0" err="1" smtClean="0"/>
              <a:t>Evidența</a:t>
            </a:r>
            <a:r>
              <a:rPr lang="en-US" altLang="ru-RU" sz="3200" dirty="0" smtClean="0"/>
              <a:t> </a:t>
            </a:r>
            <a:r>
              <a:rPr lang="en-US" altLang="ru-RU" sz="3200" dirty="0" err="1" smtClean="0"/>
              <a:t>consumului</a:t>
            </a:r>
            <a:r>
              <a:rPr lang="en-US" altLang="ru-RU" sz="3200" dirty="0" smtClean="0"/>
              <a:t> de </a:t>
            </a:r>
            <a:r>
              <a:rPr lang="en-US" altLang="ru-RU" sz="3200" dirty="0" err="1" smtClean="0"/>
              <a:t>energie</a:t>
            </a:r>
            <a:r>
              <a:rPr lang="en-US" altLang="ru-RU" sz="3200" dirty="0" smtClean="0"/>
              <a:t> </a:t>
            </a:r>
            <a:r>
              <a:rPr lang="en-US" altLang="ru-RU" sz="3200" dirty="0" err="1" smtClean="0"/>
              <a:t>electrică</a:t>
            </a:r>
            <a:endParaRPr lang="ru-RU" altLang="ru-RU" sz="3000" dirty="0" smtClean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53287" y="2101315"/>
            <a:ext cx="8597900" cy="433599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Eviden</a:t>
            </a:r>
            <a:r>
              <a:rPr lang="ro-RO" dirty="0">
                <a:solidFill>
                  <a:schemeClr val="tx1"/>
                </a:solidFill>
              </a:rPr>
              <a:t>ța consumurilor de energii active se realizează în conformitate cu NAIE, ediția 7 și NCM 01.02.2014;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dirty="0" err="1">
                <a:solidFill>
                  <a:schemeClr val="tx1"/>
                </a:solidFill>
              </a:rPr>
              <a:t>Normele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deosebesc</a:t>
            </a:r>
            <a:r>
              <a:rPr lang="en-US" dirty="0">
                <a:solidFill>
                  <a:schemeClr val="tx1"/>
                </a:solidFill>
              </a:rPr>
              <a:t>  2 </a:t>
            </a:r>
            <a:r>
              <a:rPr lang="en-US" dirty="0" err="1">
                <a:solidFill>
                  <a:schemeClr val="tx1"/>
                </a:solidFill>
              </a:rPr>
              <a:t>tipuri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evidență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consumurilor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energie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b="1" dirty="0" smtClean="0">
                <a:solidFill>
                  <a:schemeClr val="tx1"/>
                </a:solidFill>
              </a:rPr>
              <a:t>e</a:t>
            </a:r>
            <a:r>
              <a:rPr lang="en-US" b="1" dirty="0" err="1" smtClean="0">
                <a:solidFill>
                  <a:schemeClr val="tx1"/>
                </a:solidFill>
              </a:rPr>
              <a:t>videnț</a:t>
            </a:r>
            <a:r>
              <a:rPr lang="ro-RO" b="1" dirty="0" smtClean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tehnică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sau</a:t>
            </a:r>
            <a:r>
              <a:rPr lang="en-US" b="1" dirty="0">
                <a:solidFill>
                  <a:schemeClr val="tx1"/>
                </a:solidFill>
              </a:rPr>
              <a:t> de control</a:t>
            </a:r>
            <a:r>
              <a:rPr lang="en-US" dirty="0">
                <a:solidFill>
                  <a:schemeClr val="tx1"/>
                </a:solidFill>
              </a:rPr>
              <a:t>, care </a:t>
            </a:r>
            <a:r>
              <a:rPr lang="en-US" dirty="0" err="1">
                <a:solidFill>
                  <a:schemeClr val="tx1"/>
                </a:solidFill>
              </a:rPr>
              <a:t>prevede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evidența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energiei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controlul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unde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cheltuie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interiorul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centralelor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stațiilor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întreprinderilor</a:t>
            </a:r>
            <a:r>
              <a:rPr lang="en-US" dirty="0">
                <a:solidFill>
                  <a:schemeClr val="tx1"/>
                </a:solidFill>
              </a:rPr>
              <a:t>,  în </a:t>
            </a:r>
            <a:r>
              <a:rPr lang="en-US" dirty="0" err="1">
                <a:solidFill>
                  <a:schemeClr val="tx1"/>
                </a:solidFill>
              </a:rPr>
              <a:t>clădiri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apartamente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b="1" dirty="0" smtClean="0">
                <a:solidFill>
                  <a:schemeClr val="tx1"/>
                </a:solidFill>
              </a:rPr>
              <a:t>e</a:t>
            </a:r>
            <a:r>
              <a:rPr lang="en-US" b="1" dirty="0" err="1" smtClean="0">
                <a:solidFill>
                  <a:schemeClr val="tx1"/>
                </a:solidFill>
              </a:rPr>
              <a:t>vidența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comercială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prevede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evidența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consumului</a:t>
            </a:r>
            <a:r>
              <a:rPr lang="en-US" dirty="0">
                <a:solidFill>
                  <a:schemeClr val="tx1"/>
                </a:solidFill>
              </a:rPr>
              <a:t> de e/e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consumatori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emiterea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bonului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plată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dirty="0" err="1">
                <a:solidFill>
                  <a:schemeClr val="tx1"/>
                </a:solidFill>
              </a:rPr>
              <a:t>Evidența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consumurilor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necesită</a:t>
            </a:r>
            <a:r>
              <a:rPr lang="en-US" dirty="0">
                <a:solidFill>
                  <a:schemeClr val="tx1"/>
                </a:solidFill>
              </a:rPr>
              <a:t> a fi </a:t>
            </a:r>
            <a:r>
              <a:rPr lang="en-US" dirty="0" err="1">
                <a:solidFill>
                  <a:schemeClr val="tx1"/>
                </a:solidFill>
              </a:rPr>
              <a:t>amenajată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 smtClean="0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nergia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produsă</a:t>
            </a:r>
            <a:r>
              <a:rPr lang="en-US" dirty="0">
                <a:solidFill>
                  <a:schemeClr val="tx1"/>
                </a:solidFill>
              </a:rPr>
              <a:t> la central</a:t>
            </a:r>
            <a:r>
              <a:rPr lang="ro-RO" dirty="0">
                <a:solidFill>
                  <a:schemeClr val="tx1"/>
                </a:solidFill>
              </a:rPr>
              <a:t>ă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 smtClean="0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onsumată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necesități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tehnologice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stații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centrale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electrice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 err="1">
                <a:solidFill>
                  <a:schemeClr val="tx1"/>
                </a:solidFill>
              </a:rPr>
              <a:t>l</a:t>
            </a:r>
            <a:r>
              <a:rPr lang="en-US" dirty="0" err="1" smtClean="0">
                <a:solidFill>
                  <a:schemeClr val="tx1"/>
                </a:solidFill>
              </a:rPr>
              <a:t>ivrată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transportatorului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centralelor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electrice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 smtClean="0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chemeClr val="tx1"/>
                </a:solidFill>
              </a:rPr>
              <a:t>ransmisă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primită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>
                <a:solidFill>
                  <a:schemeClr val="tx1"/>
                </a:solidFill>
              </a:rPr>
              <a:t>ele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o-RO" dirty="0" smtClean="0">
                <a:solidFill>
                  <a:schemeClr val="tx1"/>
                </a:solidFill>
              </a:rPr>
              <a:t>l</a:t>
            </a:r>
            <a:r>
              <a:rPr lang="en-US" dirty="0" err="1" smtClean="0">
                <a:solidFill>
                  <a:schemeClr val="tx1"/>
                </a:solidFill>
              </a:rPr>
              <a:t>ivrată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în </a:t>
            </a:r>
            <a:r>
              <a:rPr lang="en-US" dirty="0" err="1">
                <a:solidFill>
                  <a:schemeClr val="tx1"/>
                </a:solidFill>
              </a:rPr>
              <a:t>rețeaua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distribuție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furnizată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consumatorilor</a:t>
            </a:r>
            <a:r>
              <a:rPr lang="en-US" dirty="0">
                <a:solidFill>
                  <a:schemeClr val="tx1"/>
                </a:solidFill>
              </a:rPr>
              <a:t> din </a:t>
            </a:r>
            <a:r>
              <a:rPr lang="en-US" dirty="0" err="1">
                <a:solidFill>
                  <a:schemeClr val="tx1"/>
                </a:solidFill>
              </a:rPr>
              <a:t>rețeaua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distribuție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Evidența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 </a:t>
            </a:r>
            <a:r>
              <a:rPr lang="en-US" dirty="0" err="1">
                <a:solidFill>
                  <a:schemeClr val="tx1"/>
                </a:solidFill>
              </a:rPr>
              <a:t>efectuiază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ajutrul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contoarelor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putere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activă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contoarelor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putere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reactivă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regulă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evidența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consumatori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amenajeaz</a:t>
            </a:r>
            <a:r>
              <a:rPr lang="ro-RO" dirty="0">
                <a:solidFill>
                  <a:schemeClr val="tx1"/>
                </a:solidFill>
              </a:rPr>
              <a:t>ă  la locul de consum, în limita teritoriului ce-i aparține consumatorului.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28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44184" y="2555875"/>
            <a:ext cx="831603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ru-RU" sz="4800" b="0" kern="0" dirty="0" smtClean="0"/>
              <a:t>NORME DE SECURITATE</a:t>
            </a:r>
            <a:endParaRPr lang="ru-RU" altLang="ru-RU" sz="4800" b="0" kern="0" dirty="0" smtClean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664834" y="3781425"/>
            <a:ext cx="8915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US" altLang="ru-RU" sz="2400" b="0" kern="0" dirty="0" smtClean="0">
                <a:solidFill>
                  <a:schemeClr val="tx1"/>
                </a:solidFill>
              </a:rPr>
              <a:t>LA EXPLOATAREA INSTALAȚIILOR ELECTRICE</a:t>
            </a:r>
            <a:endParaRPr lang="ru-RU" altLang="ru-RU" sz="2400" b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92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73226" y="1767339"/>
            <a:ext cx="8837612" cy="1144587"/>
          </a:xfrm>
        </p:spPr>
        <p:txBody>
          <a:bodyPr/>
          <a:lstStyle/>
          <a:p>
            <a:pPr eaLnBrk="1" hangingPunct="1"/>
            <a:r>
              <a:rPr lang="en-US" altLang="ru-RU" sz="3200" smtClean="0"/>
              <a:t>Domeniul și ordinea de aplicare a Normelor de securitate </a:t>
            </a:r>
            <a:endParaRPr lang="ru-RU" altLang="ru-RU" sz="320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08151" y="3035751"/>
            <a:ext cx="8535987" cy="3898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/>
              <a:t>Normele</a:t>
            </a:r>
            <a:r>
              <a:rPr lang="en-US" b="1" dirty="0"/>
              <a:t> de </a:t>
            </a:r>
            <a:r>
              <a:rPr lang="en-US" b="1" dirty="0" err="1"/>
              <a:t>securitate</a:t>
            </a:r>
            <a:r>
              <a:rPr lang="en-US" b="1" dirty="0"/>
              <a:t> la </a:t>
            </a:r>
            <a:r>
              <a:rPr lang="en-US" b="1" dirty="0" err="1"/>
              <a:t>exploatarea</a:t>
            </a:r>
            <a:r>
              <a:rPr lang="en-US" b="1" dirty="0"/>
              <a:t> </a:t>
            </a:r>
            <a:r>
              <a:rPr lang="en-US" b="1" dirty="0" err="1"/>
              <a:t>instalațiilor</a:t>
            </a:r>
            <a:r>
              <a:rPr lang="en-US" dirty="0"/>
              <a:t> </a:t>
            </a:r>
            <a:r>
              <a:rPr lang="en-US" b="1" dirty="0" err="1"/>
              <a:t>electrice</a:t>
            </a:r>
            <a:r>
              <a:rPr lang="en-US" dirty="0"/>
              <a:t> 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reglementări</a:t>
            </a:r>
            <a:r>
              <a:rPr lang="en-US" dirty="0"/>
              <a:t> </a:t>
            </a:r>
            <a:r>
              <a:rPr lang="en-US" dirty="0" err="1"/>
              <a:t>unice</a:t>
            </a:r>
            <a:r>
              <a:rPr lang="en-US" dirty="0"/>
              <a:t>, care </a:t>
            </a:r>
            <a:r>
              <a:rPr lang="en-US" dirty="0" err="1"/>
              <a:t>cuprind</a:t>
            </a:r>
            <a:r>
              <a:rPr lang="en-US" dirty="0"/>
              <a:t> </a:t>
            </a:r>
            <a:r>
              <a:rPr lang="en-US" dirty="0" err="1"/>
              <a:t>prevederi</a:t>
            </a:r>
            <a:r>
              <a:rPr lang="en-US" dirty="0"/>
              <a:t> </a:t>
            </a:r>
            <a:r>
              <a:rPr lang="en-US" dirty="0" err="1"/>
              <a:t>minime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desfășurarea</a:t>
            </a:r>
            <a:r>
              <a:rPr lang="en-US" dirty="0"/>
              <a:t> </a:t>
            </a:r>
            <a:r>
              <a:rPr lang="en-US" dirty="0" err="1"/>
              <a:t>inofensivă</a:t>
            </a:r>
            <a:r>
              <a:rPr lang="en-US" dirty="0"/>
              <a:t> a </a:t>
            </a:r>
            <a:r>
              <a:rPr lang="en-US" dirty="0" err="1"/>
              <a:t>activităților</a:t>
            </a:r>
            <a:r>
              <a:rPr lang="en-US" dirty="0"/>
              <a:t> în </a:t>
            </a:r>
            <a:r>
              <a:rPr lang="en-US" dirty="0" err="1"/>
              <a:t>instalațiile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(IE)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obligatorii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executanții</a:t>
            </a:r>
            <a:r>
              <a:rPr lang="en-US" dirty="0"/>
              <a:t> de </a:t>
            </a:r>
            <a:r>
              <a:rPr lang="en-US" dirty="0" err="1"/>
              <a:t>lucrări</a:t>
            </a:r>
            <a:r>
              <a:rPr lang="en-US" dirty="0"/>
              <a:t> în IE </a:t>
            </a:r>
            <a:r>
              <a:rPr lang="en-US" dirty="0" err="1"/>
              <a:t>indiferent</a:t>
            </a:r>
            <a:r>
              <a:rPr lang="en-US" dirty="0"/>
              <a:t> de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ro-RO" dirty="0" err="1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angajatori</a:t>
            </a:r>
            <a:r>
              <a:rPr lang="en-US" dirty="0"/>
              <a:t> (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juridice</a:t>
            </a:r>
            <a:r>
              <a:rPr lang="en-US" dirty="0"/>
              <a:t>, </a:t>
            </a:r>
            <a:r>
              <a:rPr lang="en-US" dirty="0" err="1"/>
              <a:t>indiferent</a:t>
            </a:r>
            <a:r>
              <a:rPr lang="en-US" dirty="0"/>
              <a:t> de forma de </a:t>
            </a:r>
            <a:r>
              <a:rPr lang="en-US" dirty="0" err="1"/>
              <a:t>proprietate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formele</a:t>
            </a:r>
            <a:r>
              <a:rPr lang="en-US" dirty="0"/>
              <a:t> </a:t>
            </a:r>
            <a:r>
              <a:rPr lang="en-US" dirty="0" err="1"/>
              <a:t>juridice</a:t>
            </a:r>
            <a:r>
              <a:rPr lang="en-US" dirty="0"/>
              <a:t> de </a:t>
            </a:r>
            <a:r>
              <a:rPr lang="en-US" dirty="0" err="1"/>
              <a:t>organizare</a:t>
            </a:r>
            <a:r>
              <a:rPr lang="en-US" dirty="0"/>
              <a:t>), care </a:t>
            </a:r>
            <a:r>
              <a:rPr lang="en-US" dirty="0" err="1" smtClean="0"/>
              <a:t>desf</a:t>
            </a:r>
            <a:r>
              <a:rPr lang="ro-RO" dirty="0" err="1" smtClean="0"/>
              <a:t>ăş</a:t>
            </a:r>
            <a:r>
              <a:rPr lang="en-US" dirty="0" err="1" smtClean="0"/>
              <a:t>oară</a:t>
            </a:r>
            <a:r>
              <a:rPr lang="en-US" dirty="0" smtClean="0"/>
              <a:t> </a:t>
            </a:r>
            <a:r>
              <a:rPr lang="en-US" dirty="0" err="1"/>
              <a:t>activități</a:t>
            </a:r>
            <a:r>
              <a:rPr lang="en-US" dirty="0"/>
              <a:t> de </a:t>
            </a:r>
            <a:r>
              <a:rPr lang="en-US" dirty="0" err="1"/>
              <a:t>proiectare</a:t>
            </a:r>
            <a:r>
              <a:rPr lang="en-US" dirty="0"/>
              <a:t>, </a:t>
            </a:r>
            <a:r>
              <a:rPr lang="en-US" dirty="0" err="1"/>
              <a:t>deservire</a:t>
            </a:r>
            <a:r>
              <a:rPr lang="en-US" dirty="0"/>
              <a:t> </a:t>
            </a:r>
            <a:r>
              <a:rPr lang="en-US" dirty="0" err="1"/>
              <a:t>tehnică</a:t>
            </a:r>
            <a:r>
              <a:rPr lang="en-US" dirty="0"/>
              <a:t> a </a:t>
            </a:r>
            <a:r>
              <a:rPr lang="en-US" dirty="0" err="1"/>
              <a:t>instalațiilor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, care </a:t>
            </a:r>
            <a:r>
              <a:rPr lang="en-US" dirty="0" err="1"/>
              <a:t>execută</a:t>
            </a:r>
            <a:r>
              <a:rPr lang="en-US" dirty="0"/>
              <a:t> </a:t>
            </a:r>
            <a:r>
              <a:rPr lang="en-US" dirty="0" err="1"/>
              <a:t>manevre</a:t>
            </a:r>
            <a:r>
              <a:rPr lang="en-US" dirty="0"/>
              <a:t> operative în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instalații</a:t>
            </a:r>
            <a:r>
              <a:rPr lang="en-US" dirty="0"/>
              <a:t>, </a:t>
            </a:r>
            <a:r>
              <a:rPr lang="en-US" dirty="0" err="1"/>
              <a:t>organizează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execută</a:t>
            </a:r>
            <a:r>
              <a:rPr lang="en-US" dirty="0"/>
              <a:t> </a:t>
            </a:r>
            <a:r>
              <a:rPr lang="en-US" dirty="0" err="1"/>
              <a:t>lucrări</a:t>
            </a:r>
            <a:r>
              <a:rPr lang="en-US" dirty="0"/>
              <a:t> de </a:t>
            </a:r>
            <a:r>
              <a:rPr lang="en-US" dirty="0" err="1"/>
              <a:t>construcție</a:t>
            </a:r>
            <a:r>
              <a:rPr lang="en-US" dirty="0"/>
              <a:t>, </a:t>
            </a:r>
            <a:r>
              <a:rPr lang="en-US" dirty="0" err="1"/>
              <a:t>montare</a:t>
            </a:r>
            <a:r>
              <a:rPr lang="en-US" dirty="0"/>
              <a:t>, </a:t>
            </a:r>
            <a:r>
              <a:rPr lang="en-US" dirty="0" err="1"/>
              <a:t>reglare</a:t>
            </a:r>
            <a:r>
              <a:rPr lang="en-US" dirty="0"/>
              <a:t>, </a:t>
            </a:r>
            <a:r>
              <a:rPr lang="en-US" dirty="0" err="1"/>
              <a:t>reparație</a:t>
            </a:r>
            <a:r>
              <a:rPr lang="en-US" dirty="0"/>
              <a:t>, </a:t>
            </a:r>
            <a:r>
              <a:rPr lang="en-US" dirty="0" err="1"/>
              <a:t>încercări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măsurări</a:t>
            </a:r>
            <a:r>
              <a:rPr lang="en-US" dirty="0"/>
              <a:t>, </a:t>
            </a:r>
            <a:r>
              <a:rPr lang="ro-RO" dirty="0" err="1" smtClean="0"/>
              <a:t>cît</a:t>
            </a:r>
            <a:r>
              <a:rPr lang="ro-RO" dirty="0" smtClean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specialiștii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organului</a:t>
            </a:r>
            <a:r>
              <a:rPr lang="en-US" dirty="0"/>
              <a:t> </a:t>
            </a:r>
            <a:r>
              <a:rPr lang="en-US" dirty="0" err="1"/>
              <a:t>supravegherii</a:t>
            </a:r>
            <a:r>
              <a:rPr lang="en-US" dirty="0"/>
              <a:t> </a:t>
            </a:r>
            <a:r>
              <a:rPr lang="en-US" dirty="0" err="1"/>
              <a:t>energetice</a:t>
            </a:r>
            <a:r>
              <a:rPr lang="en-US" dirty="0"/>
              <a:t> de stat.</a:t>
            </a:r>
            <a:endParaRPr lang="ru-RU" dirty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5098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16379" y="1286048"/>
            <a:ext cx="8435764" cy="649399"/>
          </a:xfrm>
        </p:spPr>
        <p:txBody>
          <a:bodyPr/>
          <a:lstStyle/>
          <a:p>
            <a:pPr eaLnBrk="1" hangingPunct="1"/>
            <a:r>
              <a:rPr lang="en-US" altLang="ru-RU" smtClean="0"/>
              <a:t>No</a:t>
            </a:r>
            <a:r>
              <a:rPr lang="ro-RO" altLang="ru-RU" smtClean="0"/>
              <a:t>ţ</a:t>
            </a:r>
            <a:r>
              <a:rPr lang="en-US" altLang="ru-RU" smtClean="0"/>
              <a:t>iuni principale</a:t>
            </a:r>
            <a:endParaRPr lang="ru-RU" altLang="ru-RU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04952" y="2046460"/>
            <a:ext cx="8812923" cy="5016492"/>
          </a:xfrm>
        </p:spPr>
        <p:txBody>
          <a:bodyPr/>
          <a:lstStyle/>
          <a:p>
            <a:pPr eaLnBrk="1" hangingPunct="1"/>
            <a:r>
              <a:rPr lang="en-US" altLang="ru-RU" sz="1700" b="1" dirty="0" err="1" smtClean="0">
                <a:solidFill>
                  <a:schemeClr val="tx1"/>
                </a:solidFill>
              </a:rPr>
              <a:t>admitent</a:t>
            </a:r>
            <a:r>
              <a:rPr lang="en-US" altLang="ru-RU" sz="17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lucrător</a:t>
            </a:r>
            <a:r>
              <a:rPr lang="en-US" altLang="ru-RU" sz="1700" dirty="0" smtClean="0">
                <a:solidFill>
                  <a:schemeClr val="tx1"/>
                </a:solidFill>
              </a:rPr>
              <a:t> din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categoria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personalului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electrotehnic</a:t>
            </a:r>
            <a:r>
              <a:rPr lang="en-US" altLang="ru-RU" sz="1700" dirty="0" smtClean="0">
                <a:solidFill>
                  <a:schemeClr val="tx1"/>
                </a:solidFill>
              </a:rPr>
              <a:t>, care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pregătește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locurile</a:t>
            </a:r>
            <a:r>
              <a:rPr lang="en-US" altLang="ru-RU" sz="1700" dirty="0" smtClean="0">
                <a:solidFill>
                  <a:schemeClr val="tx1"/>
                </a:solidFill>
              </a:rPr>
              <a:t> de</a:t>
            </a:r>
            <a:r>
              <a:rPr lang="en-US" altLang="ru-RU" sz="17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700" dirty="0" smtClean="0">
                <a:solidFill>
                  <a:schemeClr val="tx1"/>
                </a:solidFill>
              </a:rPr>
              <a:t>/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evaluează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suficiența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măsurilor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securitate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întreprinse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pregătirea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lor</a:t>
            </a:r>
            <a:r>
              <a:rPr lang="en-US" altLang="ru-RU" sz="1700" dirty="0" smtClean="0">
                <a:solidFill>
                  <a:schemeClr val="tx1"/>
                </a:solidFill>
              </a:rPr>
              <a:t>, care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instruiește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membrii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admite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formația</a:t>
            </a:r>
            <a:r>
              <a:rPr lang="en-US" altLang="ru-RU" sz="1700" dirty="0" smtClean="0">
                <a:solidFill>
                  <a:schemeClr val="tx1"/>
                </a:solidFill>
              </a:rPr>
              <a:t> la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700" dirty="0" smtClean="0">
                <a:solidFill>
                  <a:schemeClr val="tx1"/>
                </a:solidFill>
              </a:rPr>
              <a:t>; </a:t>
            </a:r>
            <a:endParaRPr lang="ru-RU" altLang="ru-RU" sz="17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700" b="1" dirty="0" err="1" smtClean="0">
                <a:solidFill>
                  <a:schemeClr val="tx1"/>
                </a:solidFill>
              </a:rPr>
              <a:t>autorizație</a:t>
            </a:r>
            <a:r>
              <a:rPr lang="en-US" altLang="ru-RU" sz="1700" b="1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b="1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700" b="1" dirty="0" smtClean="0">
                <a:solidFill>
                  <a:schemeClr val="tx1"/>
                </a:solidFill>
              </a:rPr>
              <a:t> (</a:t>
            </a:r>
            <a:r>
              <a:rPr lang="en-US" altLang="ru-RU" sz="1700" b="1" dirty="0" err="1" smtClean="0">
                <a:solidFill>
                  <a:schemeClr val="tx1"/>
                </a:solidFill>
              </a:rPr>
              <a:t>autorizație</a:t>
            </a:r>
            <a:r>
              <a:rPr lang="en-US" altLang="ru-RU" sz="1700" b="1" dirty="0" smtClean="0">
                <a:solidFill>
                  <a:schemeClr val="tx1"/>
                </a:solidFill>
              </a:rPr>
              <a:t>) </a:t>
            </a:r>
            <a:r>
              <a:rPr lang="en-US" altLang="ru-RU" sz="1700" dirty="0" smtClean="0">
                <a:solidFill>
                  <a:schemeClr val="tx1"/>
                </a:solidFill>
              </a:rPr>
              <a:t>–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sarcină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unei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înscrisă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pe</a:t>
            </a:r>
            <a:r>
              <a:rPr lang="en-US" altLang="ru-RU" sz="1700" dirty="0" smtClean="0">
                <a:solidFill>
                  <a:schemeClr val="tx1"/>
                </a:solidFill>
              </a:rPr>
              <a:t> un</a:t>
            </a:r>
            <a:r>
              <a:rPr lang="en-US" altLang="ru-RU" sz="17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formular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formă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stabilită</a:t>
            </a:r>
            <a:r>
              <a:rPr lang="en-US" altLang="ru-RU" sz="1700" dirty="0" smtClean="0">
                <a:solidFill>
                  <a:schemeClr val="tx1"/>
                </a:solidFill>
              </a:rPr>
              <a:t>, care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stabilește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conținutul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componența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locul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lucrării</a:t>
            </a:r>
            <a:r>
              <a:rPr lang="en-US" altLang="ru-RU" sz="1700" dirty="0" smtClean="0">
                <a:solidFill>
                  <a:schemeClr val="tx1"/>
                </a:solidFill>
              </a:rPr>
              <a:t>, data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durata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lucrării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măsurile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securitate</a:t>
            </a:r>
            <a:r>
              <a:rPr lang="en-US" altLang="ru-RU" sz="1700" dirty="0" smtClean="0">
                <a:solidFill>
                  <a:schemeClr val="tx1"/>
                </a:solidFill>
              </a:rPr>
              <a:t> la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pregătirea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locului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700" dirty="0" smtClean="0">
                <a:solidFill>
                  <a:schemeClr val="tx1"/>
                </a:solidFill>
              </a:rPr>
              <a:t> la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componența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700" dirty="0" smtClean="0">
                <a:solidFill>
                  <a:schemeClr val="tx1"/>
                </a:solidFill>
              </a:rPr>
              <a:t> 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persoanelor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responsabile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inofensivă</a:t>
            </a:r>
            <a:r>
              <a:rPr lang="en-US" altLang="ru-RU" sz="1700" dirty="0" smtClean="0">
                <a:solidFill>
                  <a:schemeClr val="tx1"/>
                </a:solidFill>
              </a:rPr>
              <a:t> 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700" dirty="0" smtClean="0">
                <a:solidFill>
                  <a:schemeClr val="tx1"/>
                </a:solidFill>
              </a:rPr>
              <a:t>;</a:t>
            </a:r>
            <a:endParaRPr lang="ru-RU" altLang="ru-RU" sz="17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700" b="1" dirty="0" err="1" smtClean="0">
                <a:solidFill>
                  <a:schemeClr val="tx1"/>
                </a:solidFill>
              </a:rPr>
              <a:t>conexiune</a:t>
            </a:r>
            <a:r>
              <a:rPr lang="en-US" altLang="ru-RU" sz="17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700" dirty="0" smtClean="0">
                <a:solidFill>
                  <a:schemeClr val="tx1"/>
                </a:solidFill>
              </a:rPr>
              <a:t>circuit electric (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echipament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700" dirty="0" smtClean="0">
                <a:solidFill>
                  <a:schemeClr val="tx1"/>
                </a:solidFill>
              </a:rPr>
              <a:t> bare) cu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aceeași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destinație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denumire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tensiune</a:t>
            </a:r>
            <a:r>
              <a:rPr lang="en-US" altLang="ru-RU" sz="1700" dirty="0" smtClean="0">
                <a:solidFill>
                  <a:schemeClr val="tx1"/>
                </a:solidFill>
              </a:rPr>
              <a:t>,</a:t>
            </a:r>
            <a:r>
              <a:rPr lang="en-US" altLang="ru-RU" sz="17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conectat</a:t>
            </a:r>
            <a:r>
              <a:rPr lang="en-US" altLang="ru-RU" sz="1700" dirty="0" smtClean="0">
                <a:solidFill>
                  <a:schemeClr val="tx1"/>
                </a:solidFill>
              </a:rPr>
              <a:t> la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barele</a:t>
            </a:r>
            <a:r>
              <a:rPr lang="en-US" altLang="ru-RU" sz="1700" dirty="0" smtClean="0">
                <a:solidFill>
                  <a:schemeClr val="tx1"/>
                </a:solidFill>
              </a:rPr>
              <a:t> ID,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generatorului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tabloului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asamblării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700" dirty="0" smtClean="0">
                <a:solidFill>
                  <a:schemeClr val="tx1"/>
                </a:solidFill>
              </a:rPr>
              <a:t> care se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află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perimetrul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centralei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stației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700" dirty="0" smtClean="0">
                <a:solidFill>
                  <a:schemeClr val="tx1"/>
                </a:solidFill>
              </a:rPr>
              <a:t>, etc.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Circuitele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diferite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nivele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tensiune</a:t>
            </a:r>
            <a:r>
              <a:rPr lang="en-US" altLang="ru-RU" sz="1700" dirty="0" smtClean="0">
                <a:solidFill>
                  <a:schemeClr val="tx1"/>
                </a:solidFill>
              </a:rPr>
              <a:t> 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unui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transformator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putere</a:t>
            </a:r>
            <a:r>
              <a:rPr lang="en-US" altLang="ru-RU" sz="1700" dirty="0" smtClean="0">
                <a:solidFill>
                  <a:schemeClr val="tx1"/>
                </a:solidFill>
              </a:rPr>
              <a:t> (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indiferent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numărul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înfășurări</a:t>
            </a:r>
            <a:r>
              <a:rPr lang="en-US" altLang="ru-RU" sz="1700" dirty="0" smtClean="0">
                <a:solidFill>
                  <a:schemeClr val="tx1"/>
                </a:solidFill>
              </a:rPr>
              <a:t>), 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unui</a:t>
            </a:r>
            <a:r>
              <a:rPr lang="en-US" altLang="ru-RU" sz="1700" dirty="0" smtClean="0">
                <a:solidFill>
                  <a:schemeClr val="tx1"/>
                </a:solidFill>
              </a:rPr>
              <a:t> motor electric cu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două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viteze</a:t>
            </a:r>
            <a:r>
              <a:rPr lang="en-US" altLang="ru-RU" sz="1700" dirty="0" smtClean="0">
                <a:solidFill>
                  <a:schemeClr val="tx1"/>
                </a:solidFill>
              </a:rPr>
              <a:t>, se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consideră</a:t>
            </a:r>
            <a:r>
              <a:rPr lang="en-US" altLang="ru-RU" sz="1700" dirty="0" smtClean="0">
                <a:solidFill>
                  <a:schemeClr val="tx1"/>
                </a:solidFill>
              </a:rPr>
              <a:t> o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singură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conexiune</a:t>
            </a:r>
            <a:r>
              <a:rPr lang="en-US" altLang="ru-RU" sz="1700" dirty="0" smtClean="0">
                <a:solidFill>
                  <a:schemeClr val="tx1"/>
                </a:solidFill>
              </a:rPr>
              <a:t>.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schemele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poligonale</a:t>
            </a:r>
            <a:r>
              <a:rPr lang="en-US" altLang="ru-RU" sz="1700" dirty="0" smtClean="0">
                <a:solidFill>
                  <a:schemeClr val="tx1"/>
                </a:solidFill>
              </a:rPr>
              <a:t>, cu 1,5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întreruptoare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pe</a:t>
            </a:r>
            <a:r>
              <a:rPr lang="en-US" altLang="ru-RU" sz="1700" dirty="0" smtClean="0">
                <a:solidFill>
                  <a:schemeClr val="tx1"/>
                </a:solidFill>
              </a:rPr>
              <a:t> circuit,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conexiune</a:t>
            </a:r>
            <a:r>
              <a:rPr lang="en-US" altLang="ru-RU" sz="1700" dirty="0" smtClean="0">
                <a:solidFill>
                  <a:schemeClr val="tx1"/>
                </a:solidFill>
              </a:rPr>
              <a:t> la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circuitele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liniei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transformatorului</a:t>
            </a:r>
            <a:r>
              <a:rPr lang="en-US" altLang="ru-RU" sz="1700" dirty="0" smtClean="0">
                <a:solidFill>
                  <a:schemeClr val="tx1"/>
                </a:solidFill>
              </a:rPr>
              <a:t> se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atribuie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toate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aparatele</a:t>
            </a:r>
            <a:r>
              <a:rPr lang="en-US" altLang="ru-RU" sz="1700" dirty="0" smtClean="0">
                <a:solidFill>
                  <a:schemeClr val="tx1"/>
                </a:solidFill>
              </a:rPr>
              <a:t> de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comutație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inclusiv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barele</a:t>
            </a:r>
            <a:r>
              <a:rPr lang="en-US" altLang="ru-RU" sz="1700" dirty="0" smtClean="0">
                <a:solidFill>
                  <a:schemeClr val="tx1"/>
                </a:solidFill>
              </a:rPr>
              <a:t>,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prin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intermediul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cărora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linia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transformatorul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este</a:t>
            </a:r>
            <a:r>
              <a:rPr lang="en-US" altLang="ru-RU" sz="1700" dirty="0" smtClean="0">
                <a:solidFill>
                  <a:schemeClr val="tx1"/>
                </a:solidFill>
              </a:rPr>
              <a:t> </a:t>
            </a:r>
            <a:r>
              <a:rPr lang="en-US" altLang="ru-RU" sz="1700" dirty="0" err="1" smtClean="0">
                <a:solidFill>
                  <a:schemeClr val="tx1"/>
                </a:solidFill>
              </a:rPr>
              <a:t>conectat</a:t>
            </a:r>
            <a:r>
              <a:rPr lang="en-US" altLang="ru-RU" sz="1700" dirty="0" smtClean="0">
                <a:solidFill>
                  <a:schemeClr val="tx1"/>
                </a:solidFill>
              </a:rPr>
              <a:t> la ID;</a:t>
            </a:r>
            <a:endParaRPr lang="ru-RU" altLang="ru-RU" sz="17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81718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13909" y="1646027"/>
            <a:ext cx="7784159" cy="718812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No</a:t>
            </a:r>
            <a:r>
              <a:rPr lang="ro-RO" altLang="ru-RU" dirty="0" err="1" smtClean="0"/>
              <a:t>ţ</a:t>
            </a:r>
            <a:r>
              <a:rPr lang="en-US" altLang="ru-RU" dirty="0" err="1" smtClean="0"/>
              <a:t>iuni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principale</a:t>
            </a:r>
            <a:r>
              <a:rPr lang="ro-RO" altLang="ru-RU" dirty="0" smtClean="0"/>
              <a:t> (2)</a:t>
            </a:r>
            <a:endParaRPr lang="ru-RU" altLang="ru-RU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48820" y="2122262"/>
            <a:ext cx="8100505" cy="5552702"/>
          </a:xfrm>
        </p:spPr>
        <p:txBody>
          <a:bodyPr/>
          <a:lstStyle/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deservirea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operativă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a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instalației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smtClean="0">
                <a:solidFill>
                  <a:schemeClr val="tx1"/>
                </a:solidFill>
              </a:rPr>
              <a:t>– complex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: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1400" dirty="0" err="1" smtClean="0">
                <a:solidFill>
                  <a:schemeClr val="tx1"/>
                </a:solidFill>
              </a:rPr>
              <a:t>setarea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regimului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solicitat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400" dirty="0" smtClean="0">
                <a:solidFill>
                  <a:schemeClr val="tx1"/>
                </a:solidFill>
              </a:rPr>
              <a:t> al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instalației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14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comutațiilor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examinarea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vizuală</a:t>
            </a:r>
            <a:r>
              <a:rPr lang="en-US" altLang="ru-RU" sz="1400" dirty="0" smtClean="0">
                <a:solidFill>
                  <a:schemeClr val="tx1"/>
                </a:solidFill>
              </a:rPr>
              <a:t>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utilajului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1400" dirty="0" err="1" smtClean="0">
                <a:solidFill>
                  <a:schemeClr val="tx1"/>
                </a:solidFill>
              </a:rPr>
              <a:t>pregătirea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reparație</a:t>
            </a:r>
            <a:r>
              <a:rPr lang="en-US" altLang="ru-RU" sz="1400" dirty="0" smtClean="0">
                <a:solidFill>
                  <a:schemeClr val="tx1"/>
                </a:solidFill>
              </a:rPr>
              <a:t> (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pregătirea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locului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admiterea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sz="1400" dirty="0" smtClean="0">
                <a:solidFill>
                  <a:schemeClr val="tx1"/>
                </a:solidFill>
              </a:rPr>
              <a:t> (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lor</a:t>
            </a:r>
            <a:r>
              <a:rPr lang="en-US" altLang="ru-RU" sz="1400" dirty="0" smtClean="0">
                <a:solidFill>
                  <a:schemeClr val="tx1"/>
                </a:solidFill>
              </a:rPr>
              <a:t>)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400" dirty="0" smtClean="0">
                <a:solidFill>
                  <a:schemeClr val="tx1"/>
                </a:solidFill>
              </a:rPr>
              <a:t>); 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ru-RU" sz="1400" dirty="0" err="1" smtClean="0">
                <a:solidFill>
                  <a:schemeClr val="tx1"/>
                </a:solidFill>
              </a:rPr>
              <a:t>deservirea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tehnică</a:t>
            </a:r>
            <a:r>
              <a:rPr lang="en-US" altLang="ru-RU" sz="1400" dirty="0" smtClean="0">
                <a:solidFill>
                  <a:schemeClr val="tx1"/>
                </a:solidFill>
              </a:rPr>
              <a:t>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utilajului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prevăzută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fișele</a:t>
            </a:r>
            <a:r>
              <a:rPr lang="en-US" altLang="ru-RU" sz="1400" dirty="0" smtClean="0">
                <a:solidFill>
                  <a:schemeClr val="tx1"/>
                </a:solidFill>
              </a:rPr>
              <a:t> de post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instrucțiunile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serviciu</a:t>
            </a:r>
            <a:r>
              <a:rPr lang="en-US" altLang="ru-RU" sz="1400" dirty="0" smtClean="0">
                <a:solidFill>
                  <a:schemeClr val="tx1"/>
                </a:solidFill>
              </a:rPr>
              <a:t> ale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personalului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personalului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reparații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deservire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tehnică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smtClean="0">
                <a:solidFill>
                  <a:schemeClr val="tx1"/>
                </a:solidFill>
              </a:rPr>
              <a:t>–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activitate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efectuată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întreținerea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capacității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funcționalității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articolului</a:t>
            </a:r>
            <a:r>
              <a:rPr lang="en-US" altLang="ru-RU" sz="1400" dirty="0" smtClean="0">
                <a:solidFill>
                  <a:schemeClr val="tx1"/>
                </a:solidFill>
              </a:rPr>
              <a:t> (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400" dirty="0" smtClean="0">
                <a:solidFill>
                  <a:schemeClr val="tx1"/>
                </a:solidFill>
              </a:rPr>
              <a:t> o parte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instalației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)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utilizarea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lui</a:t>
            </a:r>
            <a:r>
              <a:rPr lang="en-US" altLang="ru-RU" sz="1400" dirty="0" smtClean="0">
                <a:solidFill>
                  <a:schemeClr val="tx1"/>
                </a:solidFill>
              </a:rPr>
              <a:t> conform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destinației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regim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așteptare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păstrare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transportare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dispoziție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sarcină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lucrării</a:t>
            </a:r>
            <a:r>
              <a:rPr lang="en-US" altLang="ru-RU" sz="1400" dirty="0" smtClean="0">
                <a:solidFill>
                  <a:schemeClr val="tx1"/>
                </a:solidFill>
              </a:rPr>
              <a:t>, care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stabilește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conținutul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ei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locul</a:t>
            </a:r>
            <a:r>
              <a:rPr lang="en-US" altLang="ru-RU" sz="1400" dirty="0" smtClean="0">
                <a:solidFill>
                  <a:schemeClr val="tx1"/>
                </a:solidFill>
              </a:rPr>
              <a:t>,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timpul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măsurile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securitate</a:t>
            </a:r>
            <a:r>
              <a:rPr lang="en-US" altLang="ru-RU" sz="1400" dirty="0" smtClean="0">
                <a:solidFill>
                  <a:schemeClr val="tx1"/>
                </a:solidFill>
              </a:rPr>
              <a:t> (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dacă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sunt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necesare</a:t>
            </a:r>
            <a:r>
              <a:rPr lang="en-US" altLang="ru-RU" sz="1400" dirty="0" smtClean="0">
                <a:solidFill>
                  <a:schemeClr val="tx1"/>
                </a:solidFill>
              </a:rPr>
              <a:t>)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componența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400" dirty="0" smtClean="0">
                <a:solidFill>
                  <a:schemeClr val="tx1"/>
                </a:solidFill>
              </a:rPr>
              <a:t> cu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indicarea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grupei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securitate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electrică</a:t>
            </a:r>
            <a:r>
              <a:rPr lang="en-US" altLang="ru-RU" sz="1400" dirty="0" smtClean="0">
                <a:solidFill>
                  <a:schemeClr val="tx1"/>
                </a:solidFill>
              </a:rPr>
              <a:t>; 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formație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smtClean="0">
                <a:solidFill>
                  <a:schemeClr val="tx1"/>
                </a:solidFill>
              </a:rPr>
              <a:t>–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grup</a:t>
            </a:r>
            <a:r>
              <a:rPr lang="en-US" altLang="ru-RU" sz="1400" dirty="0" smtClean="0">
                <a:solidFill>
                  <a:schemeClr val="tx1"/>
                </a:solidFill>
              </a:rPr>
              <a:t> format din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două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mai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multe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persoane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inclusiv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șeful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</a:t>
            </a:r>
            <a:r>
              <a:rPr lang="ro-RO" altLang="ru-RU" sz="1400" dirty="0" smtClean="0">
                <a:solidFill>
                  <a:schemeClr val="tx1"/>
                </a:solidFill>
              </a:rPr>
              <a:t>;</a:t>
            </a:r>
            <a:r>
              <a:rPr lang="en-US" altLang="ru-RU" sz="1400" dirty="0" smtClean="0">
                <a:solidFill>
                  <a:schemeClr val="tx1"/>
                </a:solidFill>
              </a:rPr>
              <a:t> 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inspectare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vizuală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smtClean="0">
                <a:solidFill>
                  <a:schemeClr val="tx1"/>
                </a:solidFill>
              </a:rPr>
              <a:t>–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determinarea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vizuală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evaluarea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stării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tehnice</a:t>
            </a:r>
            <a:r>
              <a:rPr lang="en-US" altLang="ru-RU" sz="1400" dirty="0" smtClean="0">
                <a:solidFill>
                  <a:schemeClr val="tx1"/>
                </a:solidFill>
              </a:rPr>
              <a:t>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instalațiilor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59544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5" y="255373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09862" y="1462450"/>
            <a:ext cx="8340355" cy="584649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No</a:t>
            </a:r>
            <a:r>
              <a:rPr lang="ro-RO" altLang="ru-RU" dirty="0" err="1" smtClean="0"/>
              <a:t>ţ</a:t>
            </a:r>
            <a:r>
              <a:rPr lang="en-US" altLang="ru-RU" dirty="0" err="1" smtClean="0"/>
              <a:t>iuni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principale</a:t>
            </a:r>
            <a:r>
              <a:rPr lang="ro-RO" altLang="ru-RU" dirty="0" smtClean="0"/>
              <a:t> (3)</a:t>
            </a:r>
            <a:endParaRPr lang="ru-RU" altLang="ru-RU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09862" y="2064689"/>
            <a:ext cx="8679305" cy="4516312"/>
          </a:xfrm>
        </p:spPr>
        <p:txBody>
          <a:bodyPr/>
          <a:lstStyle/>
          <a:p>
            <a:pPr eaLnBrk="1" hangingPunct="1"/>
            <a:r>
              <a:rPr lang="en-US" altLang="en-US" sz="1400" b="1" dirty="0" err="1" smtClean="0">
                <a:solidFill>
                  <a:schemeClr val="tx1"/>
                </a:solidFill>
              </a:rPr>
              <a:t>instalație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electrică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</a:rPr>
              <a:t>–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ansamblu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mașini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aparate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linii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echipamente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auxiliare</a:t>
            </a:r>
            <a:r>
              <a:rPr lang="en-US" altLang="en-US" sz="1400" dirty="0" smtClean="0">
                <a:solidFill>
                  <a:schemeClr val="tx1"/>
                </a:solidFill>
              </a:rPr>
              <a:t> (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inclusiv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construcțiile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încăperile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care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sunt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instalate</a:t>
            </a:r>
            <a:r>
              <a:rPr lang="en-US" altLang="en-US" sz="1400" dirty="0" smtClean="0">
                <a:solidFill>
                  <a:schemeClr val="tx1"/>
                </a:solidFill>
              </a:rPr>
              <a:t>)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destinate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producerea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transformarea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transportul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distribuția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energiei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transformarea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alt tip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energie</a:t>
            </a:r>
            <a:r>
              <a:rPr lang="en-US" altLang="en-US" sz="1400" dirty="0" smtClean="0">
                <a:solidFill>
                  <a:schemeClr val="tx1"/>
                </a:solidFill>
              </a:rPr>
              <a:t>;</a:t>
            </a:r>
            <a:endParaRPr lang="ru-RU" alt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400" b="1" dirty="0" err="1" smtClean="0">
                <a:solidFill>
                  <a:schemeClr val="tx1"/>
                </a:solidFill>
              </a:rPr>
              <a:t>instalație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electrică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cu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schemă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vizuală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simplă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</a:rPr>
              <a:t>–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</a:rPr>
              <a:t>ID cu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tensiunea</a:t>
            </a:r>
            <a:r>
              <a:rPr lang="en-US" altLang="en-US" sz="1400" dirty="0" smtClean="0">
                <a:solidFill>
                  <a:schemeClr val="tx1"/>
                </a:solidFill>
              </a:rPr>
              <a:t> supra 1000V cu un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sistem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</a:rPr>
              <a:t>de bare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secționat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nesecționat</a:t>
            </a:r>
            <a:r>
              <a:rPr lang="en-US" altLang="en-US" sz="1400" dirty="0" smtClean="0">
                <a:solidFill>
                  <a:schemeClr val="tx1"/>
                </a:solidFill>
              </a:rPr>
              <a:t>, care nu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este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dotată</a:t>
            </a:r>
            <a:r>
              <a:rPr lang="en-US" altLang="en-US" sz="1400" dirty="0" smtClean="0">
                <a:solidFill>
                  <a:schemeClr val="tx1"/>
                </a:solidFill>
              </a:rPr>
              <a:t> cu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sistem</a:t>
            </a:r>
            <a:r>
              <a:rPr lang="en-US" altLang="en-US" sz="1400" dirty="0" smtClean="0">
                <a:solidFill>
                  <a:schemeClr val="tx1"/>
                </a:solidFill>
              </a:rPr>
              <a:t> de bare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ocolire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toate</a:t>
            </a:r>
            <a:r>
              <a:rPr lang="en-US" altLang="en-US" sz="1400" dirty="0" smtClean="0">
                <a:solidFill>
                  <a:schemeClr val="tx1"/>
                </a:solidFill>
              </a:rPr>
              <a:t> LEA, LEAC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LC,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toate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instalațiile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en-US" sz="1400" dirty="0" smtClean="0">
                <a:solidFill>
                  <a:schemeClr val="tx1"/>
                </a:solidFill>
              </a:rPr>
              <a:t> cu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tensiunea</a:t>
            </a:r>
            <a:r>
              <a:rPr lang="en-US" altLang="en-US" sz="1400" dirty="0" smtClean="0">
                <a:solidFill>
                  <a:schemeClr val="tx1"/>
                </a:solidFill>
              </a:rPr>
              <a:t> sub 1000V; </a:t>
            </a:r>
            <a:endParaRPr lang="ru-RU" alt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400" b="1" dirty="0" err="1" smtClean="0">
                <a:solidFill>
                  <a:schemeClr val="tx1"/>
                </a:solidFill>
              </a:rPr>
              <a:t>instalație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electrică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funcțiune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</a:rPr>
              <a:t>–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instalație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electrică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en-US" sz="1400" dirty="0" smtClean="0">
                <a:solidFill>
                  <a:schemeClr val="tx1"/>
                </a:solidFill>
              </a:rPr>
              <a:t> o parte 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ei</a:t>
            </a:r>
            <a:r>
              <a:rPr lang="en-US" altLang="en-US" sz="1400" dirty="0" smtClean="0">
                <a:solidFill>
                  <a:schemeClr val="tx1"/>
                </a:solidFill>
              </a:rPr>
              <a:t>, care se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află</a:t>
            </a:r>
            <a:r>
              <a:rPr lang="en-US" altLang="en-US" sz="1400" dirty="0" smtClean="0">
                <a:solidFill>
                  <a:schemeClr val="tx1"/>
                </a:solidFill>
              </a:rPr>
              <a:t> integral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parțial</a:t>
            </a:r>
            <a:r>
              <a:rPr lang="en-US" altLang="en-US" sz="1400" dirty="0" smtClean="0">
                <a:solidFill>
                  <a:schemeClr val="tx1"/>
                </a:solidFill>
              </a:rPr>
              <a:t> sub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tensiune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en-US" sz="1400" dirty="0" smtClean="0">
                <a:solidFill>
                  <a:schemeClr val="tx1"/>
                </a:solidFill>
              </a:rPr>
              <a:t> la care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orice</a:t>
            </a:r>
            <a:r>
              <a:rPr lang="en-US" altLang="en-US" sz="1400" dirty="0" smtClean="0">
                <a:solidFill>
                  <a:schemeClr val="tx1"/>
                </a:solidFill>
              </a:rPr>
              <a:t> moment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poate</a:t>
            </a:r>
            <a:r>
              <a:rPr lang="en-US" altLang="en-US" sz="1400" dirty="0" smtClean="0">
                <a:solidFill>
                  <a:schemeClr val="tx1"/>
                </a:solidFill>
              </a:rPr>
              <a:t> fi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conectată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tensiunea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prin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cuplarea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aparatelor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comutație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en-US" sz="1400" dirty="0" smtClean="0">
                <a:solidFill>
                  <a:schemeClr val="tx1"/>
                </a:solidFill>
              </a:rPr>
              <a:t> din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contul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inducției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electromagnetice</a:t>
            </a:r>
            <a:r>
              <a:rPr lang="en-US" altLang="en-US" sz="1400" dirty="0" smtClean="0">
                <a:solidFill>
                  <a:schemeClr val="tx1"/>
                </a:solidFill>
              </a:rPr>
              <a:t>;</a:t>
            </a:r>
            <a:endParaRPr lang="ru-RU" alt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400" b="1" dirty="0" err="1" smtClean="0">
                <a:solidFill>
                  <a:schemeClr val="tx1"/>
                </a:solidFill>
              </a:rPr>
              <a:t>instruire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cu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destinație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specială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–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instruire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efectuată</a:t>
            </a:r>
            <a:r>
              <a:rPr lang="en-US" altLang="en-US" sz="1400" dirty="0" smtClean="0">
                <a:solidFill>
                  <a:schemeClr val="tx1"/>
                </a:solidFill>
              </a:rPr>
              <a:t> conform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planului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tematic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aprobat</a:t>
            </a:r>
            <a:r>
              <a:rPr lang="en-US" altLang="en-US" sz="1400" dirty="0" smtClean="0">
                <a:solidFill>
                  <a:schemeClr val="tx1"/>
                </a:solidFill>
              </a:rPr>
              <a:t> de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către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conducător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privind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executarea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condiții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inofensive</a:t>
            </a:r>
            <a:r>
              <a:rPr lang="en-US" altLang="en-US" sz="1400" dirty="0" smtClean="0">
                <a:solidFill>
                  <a:schemeClr val="tx1"/>
                </a:solidFill>
              </a:rPr>
              <a:t> 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en-US" sz="1400" dirty="0" smtClean="0">
                <a:solidFill>
                  <a:schemeClr val="tx1"/>
                </a:solidFill>
              </a:rPr>
              <a:t> concrete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instalația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electrică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care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va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cuprinde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efectivul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formațiilor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lucru</a:t>
            </a:r>
            <a:r>
              <a:rPr lang="en-US" altLang="en-US" sz="1400" dirty="0" smtClean="0">
                <a:solidFill>
                  <a:schemeClr val="tx1"/>
                </a:solidFill>
              </a:rPr>
              <a:t> care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vor</a:t>
            </a:r>
            <a:r>
              <a:rPr lang="en-US" altLang="en-US" sz="1400" dirty="0" smtClean="0">
                <a:solidFill>
                  <a:schemeClr val="tx1"/>
                </a:solidFill>
              </a:rPr>
              <a:t> fi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incluse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autorizațiile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dispozițiile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lucru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inclusiv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emitenții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autorizațiilor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dispozițiilor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lucru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cât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executanții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lucrări</a:t>
            </a:r>
            <a:r>
              <a:rPr lang="en-US" altLang="en-US" sz="1400" dirty="0" smtClean="0">
                <a:solidFill>
                  <a:schemeClr val="tx1"/>
                </a:solidFill>
              </a:rPr>
              <a:t>.</a:t>
            </a:r>
            <a:endParaRPr lang="ro-RO" alt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400" b="1" dirty="0" err="1" smtClean="0"/>
              <a:t>legare</a:t>
            </a:r>
            <a:r>
              <a:rPr lang="en-US" altLang="en-US" sz="1400" b="1" dirty="0" smtClean="0"/>
              <a:t> la </a:t>
            </a:r>
            <a:r>
              <a:rPr lang="en-US" altLang="en-US" sz="1400" b="1" dirty="0" err="1" smtClean="0"/>
              <a:t>pământ</a:t>
            </a:r>
            <a:r>
              <a:rPr lang="en-US" altLang="en-US" sz="1400" b="1" dirty="0" smtClean="0"/>
              <a:t> – </a:t>
            </a:r>
            <a:r>
              <a:rPr lang="en-US" altLang="en-US" sz="1400" dirty="0" err="1" smtClean="0"/>
              <a:t>conectare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electrică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intenționată</a:t>
            </a:r>
            <a:r>
              <a:rPr lang="en-US" altLang="en-US" sz="1400" dirty="0" smtClean="0"/>
              <a:t> a </a:t>
            </a:r>
            <a:r>
              <a:rPr lang="en-US" altLang="en-US" sz="1400" dirty="0" err="1" smtClean="0"/>
              <a:t>unui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punct</a:t>
            </a:r>
            <a:r>
              <a:rPr lang="en-US" altLang="en-US" sz="1400" dirty="0" smtClean="0"/>
              <a:t> al </a:t>
            </a:r>
            <a:r>
              <a:rPr lang="en-US" altLang="en-US" sz="1400" dirty="0" err="1" smtClean="0"/>
              <a:t>instalației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electrice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sau</a:t>
            </a:r>
            <a:r>
              <a:rPr lang="en-US" altLang="en-US" sz="1400" dirty="0" smtClean="0"/>
              <a:t> a</a:t>
            </a:r>
            <a:r>
              <a:rPr lang="en-US" altLang="en-US" sz="1400" b="1" dirty="0" smtClean="0"/>
              <a:t> </a:t>
            </a:r>
            <a:r>
              <a:rPr lang="en-US" altLang="en-US" sz="1400" dirty="0" err="1" smtClean="0"/>
              <a:t>utilajului</a:t>
            </a:r>
            <a:r>
              <a:rPr lang="en-US" altLang="en-US" sz="1400" dirty="0" smtClean="0"/>
              <a:t> cu </a:t>
            </a:r>
            <a:r>
              <a:rPr lang="en-US" altLang="en-US" sz="1400" dirty="0" err="1" smtClean="0"/>
              <a:t>instalația</a:t>
            </a:r>
            <a:r>
              <a:rPr lang="en-US" altLang="en-US" sz="1400" dirty="0" smtClean="0"/>
              <a:t> de </a:t>
            </a:r>
            <a:r>
              <a:rPr lang="en-US" altLang="en-US" sz="1400" dirty="0" err="1" smtClean="0"/>
              <a:t>legare</a:t>
            </a:r>
            <a:r>
              <a:rPr lang="en-US" altLang="en-US" sz="1400" dirty="0" smtClean="0"/>
              <a:t> la </a:t>
            </a:r>
            <a:r>
              <a:rPr lang="en-US" altLang="en-US" sz="1400" dirty="0" err="1" smtClean="0"/>
              <a:t>pământ</a:t>
            </a:r>
            <a:r>
              <a:rPr lang="en-US" altLang="en-US" sz="1400" dirty="0" smtClean="0"/>
              <a:t>;</a:t>
            </a:r>
            <a:endParaRPr lang="ru-RU" altLang="en-US" sz="1400" dirty="0" smtClean="0"/>
          </a:p>
          <a:p>
            <a:pPr eaLnBrk="1" hangingPunct="1"/>
            <a:r>
              <a:rPr lang="en-US" altLang="en-US" sz="1400" b="1" dirty="0" err="1" smtClean="0"/>
              <a:t>legare</a:t>
            </a:r>
            <a:r>
              <a:rPr lang="en-US" altLang="en-US" sz="1400" b="1" dirty="0" smtClean="0"/>
              <a:t> la </a:t>
            </a:r>
            <a:r>
              <a:rPr lang="en-US" altLang="en-US" sz="1400" b="1" dirty="0" err="1" smtClean="0"/>
              <a:t>pământ</a:t>
            </a:r>
            <a:r>
              <a:rPr lang="en-US" altLang="en-US" sz="1400" b="1" dirty="0" smtClean="0"/>
              <a:t> de </a:t>
            </a:r>
            <a:r>
              <a:rPr lang="en-US" altLang="en-US" sz="1400" b="1" dirty="0" err="1" smtClean="0"/>
              <a:t>protecție</a:t>
            </a:r>
            <a:r>
              <a:rPr lang="en-US" altLang="en-US" sz="1400" b="1" dirty="0" smtClean="0"/>
              <a:t> – </a:t>
            </a:r>
            <a:r>
              <a:rPr lang="en-US" altLang="en-US" sz="1400" dirty="0" err="1" smtClean="0"/>
              <a:t>legarea</a:t>
            </a:r>
            <a:r>
              <a:rPr lang="en-US" altLang="en-US" sz="1400" dirty="0" smtClean="0"/>
              <a:t> la </a:t>
            </a:r>
            <a:r>
              <a:rPr lang="en-US" altLang="en-US" sz="1400" dirty="0" err="1" smtClean="0"/>
              <a:t>pământ</a:t>
            </a:r>
            <a:r>
              <a:rPr lang="en-US" altLang="en-US" sz="1400" dirty="0" smtClean="0"/>
              <a:t> a </a:t>
            </a:r>
            <a:r>
              <a:rPr lang="en-US" altLang="en-US" sz="1400" dirty="0" err="1" smtClean="0"/>
              <a:t>părților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instalației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electrice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executată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în</a:t>
            </a:r>
            <a:r>
              <a:rPr lang="en-US" altLang="en-US" sz="1400" b="1" dirty="0" smtClean="0"/>
              <a:t> </a:t>
            </a:r>
            <a:r>
              <a:rPr lang="en-US" altLang="en-US" sz="1400" dirty="0" err="1" smtClean="0"/>
              <a:t>scopul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asigurării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securității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electrice</a:t>
            </a:r>
            <a:r>
              <a:rPr lang="en-US" altLang="en-US" sz="1400" dirty="0" smtClean="0"/>
              <a:t>;</a:t>
            </a:r>
            <a:endParaRPr lang="ru-RU" altLang="en-US" sz="1400" dirty="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72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852" y="1723038"/>
            <a:ext cx="8561494" cy="695744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No</a:t>
            </a:r>
            <a:r>
              <a:rPr lang="ro-RO" altLang="ru-RU" dirty="0" err="1" smtClean="0"/>
              <a:t>ţ</a:t>
            </a:r>
            <a:r>
              <a:rPr lang="en-US" altLang="ru-RU" dirty="0" err="1" smtClean="0"/>
              <a:t>iuni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principale</a:t>
            </a:r>
            <a:r>
              <a:rPr lang="ro-RO" altLang="ru-RU" dirty="0" smtClean="0"/>
              <a:t> (4)</a:t>
            </a:r>
            <a:endParaRPr lang="ru-RU" altLang="ru-RU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3852" y="2398426"/>
            <a:ext cx="8909431" cy="4182575"/>
          </a:xfrm>
        </p:spPr>
        <p:txBody>
          <a:bodyPr/>
          <a:lstStyle/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executate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ordinea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exploatării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curente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volum</a:t>
            </a:r>
            <a:r>
              <a:rPr lang="en-US" altLang="ru-RU" sz="1400" dirty="0" smtClean="0">
                <a:solidFill>
                  <a:schemeClr val="tx1"/>
                </a:solidFill>
              </a:rPr>
              <a:t> mic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reparație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alte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deservire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tehnică</a:t>
            </a:r>
            <a:r>
              <a:rPr lang="en-US" altLang="ru-RU" sz="1400" dirty="0" smtClean="0">
                <a:solidFill>
                  <a:schemeClr val="tx1"/>
                </a:solidFill>
              </a:rPr>
              <a:t>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instalațiilor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 sub 1000 V, conform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listei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aprobate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conducătorul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întreprinderii</a:t>
            </a:r>
            <a:r>
              <a:rPr lang="en-US" altLang="ru-RU" sz="1400" dirty="0" smtClean="0">
                <a:solidFill>
                  <a:schemeClr val="tx1"/>
                </a:solidFill>
              </a:rPr>
              <a:t> (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subdiviziunii</a:t>
            </a:r>
            <a:r>
              <a:rPr lang="en-US" altLang="ru-RU" sz="1400" dirty="0" smtClean="0">
                <a:solidFill>
                  <a:schemeClr val="tx1"/>
                </a:solidFill>
              </a:rPr>
              <a:t> separate)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executate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reparații</a:t>
            </a:r>
            <a:r>
              <a:rPr lang="en-US" altLang="ru-RU" sz="1400" dirty="0" smtClean="0">
                <a:solidFill>
                  <a:schemeClr val="tx1"/>
                </a:solidFill>
              </a:rPr>
              <a:t>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utilajul</a:t>
            </a:r>
            <a:r>
              <a:rPr lang="en-US" altLang="ru-RU" sz="1400" dirty="0" smtClean="0">
                <a:solidFill>
                  <a:schemeClr val="tx1"/>
                </a:solidFill>
              </a:rPr>
              <a:t> (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sectorul</a:t>
            </a:r>
            <a:r>
              <a:rPr lang="en-US" altLang="ru-RU" sz="1400" dirty="0" smtClean="0">
                <a:solidFill>
                  <a:schemeClr val="tx1"/>
                </a:solidFill>
              </a:rPr>
              <a:t> )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încredințat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gestiune</a:t>
            </a:r>
            <a:r>
              <a:rPr lang="en-US" altLang="ru-RU" sz="1400" dirty="0" smtClean="0">
                <a:solidFill>
                  <a:schemeClr val="tx1"/>
                </a:solidFill>
              </a:rPr>
              <a:t>, cu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scoaterea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tensiunii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numai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</a:t>
            </a:r>
            <a:r>
              <a:rPr lang="en-US" altLang="ru-RU" sz="1400" dirty="0" smtClean="0">
                <a:solidFill>
                  <a:schemeClr val="tx1"/>
                </a:solidFill>
              </a:rPr>
              <a:t> o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durată</a:t>
            </a:r>
            <a:r>
              <a:rPr lang="en-US" altLang="ru-RU" sz="1400" dirty="0" smtClean="0">
                <a:solidFill>
                  <a:schemeClr val="tx1"/>
                </a:solidFill>
              </a:rPr>
              <a:t> care nu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depășește</a:t>
            </a:r>
            <a:r>
              <a:rPr lang="en-US" altLang="ru-RU" sz="1400" dirty="0" smtClean="0">
                <a:solidFill>
                  <a:schemeClr val="tx1"/>
                </a:solidFill>
              </a:rPr>
              <a:t> o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tură</a:t>
            </a:r>
            <a:r>
              <a:rPr lang="en-US" altLang="ru-RU" sz="1400" dirty="0" smtClean="0">
                <a:solidFill>
                  <a:schemeClr val="tx1"/>
                </a:solidFill>
              </a:rPr>
              <a:t>; 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cu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scoaterea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tensiunii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timpul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cărora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este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scoasă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tensiunea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părțile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smtClean="0">
                <a:solidFill>
                  <a:schemeClr val="tx1"/>
                </a:solidFill>
              </a:rPr>
              <a:t>active ale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instalației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, la care se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vor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lucrările</a:t>
            </a:r>
            <a:r>
              <a:rPr lang="en-US" altLang="ru-RU" sz="1400" dirty="0" smtClean="0">
                <a:solidFill>
                  <a:schemeClr val="tx1"/>
                </a:solidFill>
              </a:rPr>
              <a:t> cu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decuplarea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aparatelor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comutație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deconectarea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barelor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cablurilor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conductoarelor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sunt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întreprinse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măsuri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vederea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evitării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apariției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tensiunii</a:t>
            </a:r>
            <a:r>
              <a:rPr lang="en-US" altLang="ru-RU" sz="1400" dirty="0" smtClean="0">
                <a:solidFill>
                  <a:schemeClr val="tx1"/>
                </a:solidFill>
              </a:rPr>
              <a:t>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părțile</a:t>
            </a:r>
            <a:r>
              <a:rPr lang="en-US" altLang="ru-RU" sz="1400" dirty="0" smtClean="0">
                <a:solidFill>
                  <a:schemeClr val="tx1"/>
                </a:solidFill>
              </a:rPr>
              <a:t> active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locul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la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înălțime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smtClean="0">
                <a:solidFill>
                  <a:schemeClr val="tx1"/>
                </a:solidFill>
              </a:rPr>
              <a:t>-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activitate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desfășurata</a:t>
            </a:r>
            <a:r>
              <a:rPr lang="en-US" altLang="ru-RU" sz="1400" dirty="0" smtClean="0">
                <a:solidFill>
                  <a:schemeClr val="tx1"/>
                </a:solidFill>
              </a:rPr>
              <a:t>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înălțimea</a:t>
            </a:r>
            <a:r>
              <a:rPr lang="en-US" altLang="ru-RU" sz="1400" dirty="0" smtClean="0">
                <a:solidFill>
                  <a:schemeClr val="tx1"/>
                </a:solidFill>
              </a:rPr>
              <a:t> de minim 1.3 m,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măsurată</a:t>
            </a:r>
            <a:r>
              <a:rPr lang="en-US" altLang="ru-RU" sz="1400" dirty="0" smtClean="0">
                <a:solidFill>
                  <a:schemeClr val="tx1"/>
                </a:solidFill>
              </a:rPr>
              <a:t> de la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tălpile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picioarelor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lucrătorului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pana</a:t>
            </a:r>
            <a:r>
              <a:rPr lang="en-US" altLang="ru-RU" sz="1400" dirty="0" smtClean="0">
                <a:solidFill>
                  <a:schemeClr val="tx1"/>
                </a:solidFill>
              </a:rPr>
              <a:t>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baza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referința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naturala</a:t>
            </a:r>
            <a:r>
              <a:rPr lang="en-US" altLang="ru-RU" sz="1400" dirty="0" smtClean="0">
                <a:solidFill>
                  <a:schemeClr val="tx1"/>
                </a:solidFill>
              </a:rPr>
              <a:t> (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solul</a:t>
            </a:r>
            <a:r>
              <a:rPr lang="en-US" altLang="ru-RU" sz="1400" dirty="0" smtClean="0">
                <a:solidFill>
                  <a:schemeClr val="tx1"/>
                </a:solidFill>
              </a:rPr>
              <a:t>)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orice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alta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baza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referința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artificiala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baza</a:t>
            </a:r>
            <a:r>
              <a:rPr lang="en-US" altLang="ru-RU" sz="1400" dirty="0" smtClean="0">
                <a:solidFill>
                  <a:schemeClr val="tx1"/>
                </a:solidFill>
              </a:rPr>
              <a:t> fata de care nu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exista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pericolul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căderii</a:t>
            </a:r>
            <a:r>
              <a:rPr lang="en-US" altLang="ru-RU" sz="1400" dirty="0" smtClean="0">
                <a:solidFill>
                  <a:schemeClr val="tx1"/>
                </a:solidFill>
              </a:rPr>
              <a:t> in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gol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sub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tensiunea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indusă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executate</a:t>
            </a:r>
            <a:r>
              <a:rPr lang="en-US" altLang="ru-RU" sz="1400" dirty="0" smtClean="0">
                <a:solidFill>
                  <a:schemeClr val="tx1"/>
                </a:solidFill>
              </a:rPr>
              <a:t> cu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scoaterea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tensiunii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400" dirty="0" smtClean="0">
                <a:solidFill>
                  <a:schemeClr val="tx1"/>
                </a:solidFill>
              </a:rPr>
              <a:t> de la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400" dirty="0" smtClean="0">
                <a:solidFill>
                  <a:schemeClr val="tx1"/>
                </a:solidFill>
              </a:rPr>
              <a:t> de la o parte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ei</a:t>
            </a:r>
            <a:r>
              <a:rPr lang="en-US" altLang="ru-RU" sz="1400" dirty="0" smtClean="0">
                <a:solidFill>
                  <a:schemeClr val="tx1"/>
                </a:solidFill>
              </a:rPr>
              <a:t>, cu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atingerea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părților</a:t>
            </a:r>
            <a:r>
              <a:rPr lang="en-US" altLang="ru-RU" sz="1400" dirty="0" smtClean="0">
                <a:solidFill>
                  <a:schemeClr val="tx1"/>
                </a:solidFill>
              </a:rPr>
              <a:t> active care se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află</a:t>
            </a:r>
            <a:r>
              <a:rPr lang="en-US" altLang="ru-RU" sz="1400" dirty="0" smtClean="0">
                <a:solidFill>
                  <a:schemeClr val="tx1"/>
                </a:solidFill>
              </a:rPr>
              <a:t> sub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tensiune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indusă</a:t>
            </a:r>
            <a:r>
              <a:rPr lang="en-US" altLang="ru-RU" sz="1400" dirty="0" smtClean="0">
                <a:solidFill>
                  <a:schemeClr val="tx1"/>
                </a:solidFill>
              </a:rPr>
              <a:t> supra 50 V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locul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400" dirty="0" smtClean="0">
                <a:solidFill>
                  <a:schemeClr val="tx1"/>
                </a:solidFill>
              </a:rPr>
              <a:t> la o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distanță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mai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mică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decât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admisibilă</a:t>
            </a:r>
            <a:r>
              <a:rPr lang="en-US" altLang="ru-RU" sz="1400" dirty="0" smtClean="0">
                <a:solidFill>
                  <a:schemeClr val="tx1"/>
                </a:solidFill>
              </a:rPr>
              <a:t> de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aceste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părți</a:t>
            </a:r>
            <a:r>
              <a:rPr lang="en-US" altLang="ru-RU" sz="1400" dirty="0" smtClean="0">
                <a:solidFill>
                  <a:schemeClr val="tx1"/>
                </a:solidFill>
              </a:rPr>
              <a:t> active;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400" b="1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b="1" dirty="0" err="1" smtClean="0">
                <a:solidFill>
                  <a:schemeClr val="tx1"/>
                </a:solidFill>
              </a:rPr>
              <a:t>urgente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smtClean="0">
                <a:solidFill>
                  <a:schemeClr val="tx1"/>
                </a:solidFill>
              </a:rPr>
              <a:t>–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preveni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acțiunea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asupra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omului</a:t>
            </a:r>
            <a:r>
              <a:rPr lang="en-US" altLang="ru-RU" sz="1400" dirty="0" smtClean="0">
                <a:solidFill>
                  <a:schemeClr val="tx1"/>
                </a:solidFill>
              </a:rPr>
              <a:t>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unui</a:t>
            </a:r>
            <a:r>
              <a:rPr lang="en-US" altLang="ru-RU" sz="1400" dirty="0" smtClean="0">
                <a:solidFill>
                  <a:schemeClr val="tx1"/>
                </a:solidFill>
              </a:rPr>
              <a:t> factor de</a:t>
            </a:r>
            <a:r>
              <a:rPr lang="en-US" altLang="ru-RU" sz="14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producere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periculos</a:t>
            </a:r>
            <a:r>
              <a:rPr lang="en-US" altLang="ru-RU" sz="1400" dirty="0" smtClean="0">
                <a:solidFill>
                  <a:schemeClr val="tx1"/>
                </a:solidFill>
              </a:rPr>
              <a:t>, care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poate</a:t>
            </a:r>
            <a:r>
              <a:rPr lang="en-US" altLang="ru-RU" sz="1400" dirty="0" smtClean="0">
                <a:solidFill>
                  <a:schemeClr val="tx1"/>
                </a:solidFill>
              </a:rPr>
              <a:t> duce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traume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400" dirty="0" smtClean="0">
                <a:solidFill>
                  <a:schemeClr val="tx1"/>
                </a:solidFill>
              </a:rPr>
              <a:t>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alte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agravări</a:t>
            </a:r>
            <a:r>
              <a:rPr lang="en-US" altLang="ru-RU" sz="1400" dirty="0" smtClean="0">
                <a:solidFill>
                  <a:schemeClr val="tx1"/>
                </a:solidFill>
              </a:rPr>
              <a:t> acute ale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stării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sănătate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r>
              <a:rPr lang="en-US" altLang="ru-RU" dirty="0" smtClean="0"/>
              <a:t/>
            </a:r>
            <a:br>
              <a:rPr lang="en-US" altLang="ru-RU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2619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2963" y="1536984"/>
            <a:ext cx="8912225" cy="646112"/>
          </a:xfrm>
        </p:spPr>
        <p:txBody>
          <a:bodyPr/>
          <a:lstStyle/>
          <a:p>
            <a:pPr eaLnBrk="1" hangingPunct="1"/>
            <a:r>
              <a:rPr lang="en-US" altLang="ru-RU" smtClean="0"/>
              <a:t>No</a:t>
            </a:r>
            <a:r>
              <a:rPr lang="ro-RO" altLang="ru-RU" smtClean="0"/>
              <a:t>ţ</a:t>
            </a:r>
            <a:r>
              <a:rPr lang="en-US" altLang="ru-RU" smtClean="0"/>
              <a:t>iuni principale</a:t>
            </a:r>
            <a:r>
              <a:rPr lang="ro-RO" altLang="ru-RU" smtClean="0"/>
              <a:t> (5)</a:t>
            </a:r>
            <a:endParaRPr lang="ru-RU" altLang="ru-RU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9775" y="2310096"/>
            <a:ext cx="9410700" cy="4991100"/>
          </a:xfrm>
        </p:spPr>
        <p:txBody>
          <a:bodyPr/>
          <a:lstStyle/>
          <a:p>
            <a:pPr eaLnBrk="1" hangingPunct="1"/>
            <a:r>
              <a:rPr lang="en-US" altLang="ru-RU" b="1" dirty="0" err="1" smtClean="0">
                <a:solidFill>
                  <a:schemeClr val="tx1"/>
                </a:solidFill>
              </a:rPr>
              <a:t>manevre</a:t>
            </a:r>
            <a:r>
              <a:rPr lang="en-US" altLang="ru-RU" b="1" dirty="0" smtClean="0">
                <a:solidFill>
                  <a:schemeClr val="tx1"/>
                </a:solidFill>
              </a:rPr>
              <a:t> operative </a:t>
            </a:r>
            <a:r>
              <a:rPr lang="en-US" altLang="ru-RU" dirty="0" smtClean="0">
                <a:solidFill>
                  <a:schemeClr val="tx1"/>
                </a:solidFill>
              </a:rPr>
              <a:t>– </a:t>
            </a:r>
            <a:r>
              <a:rPr lang="en-US" altLang="ru-RU" dirty="0" err="1" smtClean="0">
                <a:solidFill>
                  <a:schemeClr val="tx1"/>
                </a:solidFill>
              </a:rPr>
              <a:t>acțiunea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conectare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sau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comutare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alimentării</a:t>
            </a:r>
            <a:r>
              <a:rPr lang="en-US" altLang="ru-RU" dirty="0" smtClean="0">
                <a:solidFill>
                  <a:schemeClr val="tx1"/>
                </a:solidFill>
              </a:rPr>
              <a:t> cu </a:t>
            </a:r>
            <a:r>
              <a:rPr lang="en-US" altLang="ru-RU" dirty="0" err="1" smtClean="0">
                <a:solidFill>
                  <a:schemeClr val="tx1"/>
                </a:solidFill>
              </a:rPr>
              <a:t>energie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electrică</a:t>
            </a:r>
            <a:r>
              <a:rPr lang="en-US" altLang="ru-RU" dirty="0" smtClean="0">
                <a:solidFill>
                  <a:schemeClr val="tx1"/>
                </a:solidFill>
              </a:rPr>
              <a:t> a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unei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sau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părților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ei</a:t>
            </a:r>
            <a:r>
              <a:rPr lang="en-US" altLang="ru-RU" dirty="0" smtClean="0">
                <a:solidFill>
                  <a:schemeClr val="tx1"/>
                </a:solidFill>
              </a:rPr>
              <a:t> cu </a:t>
            </a:r>
            <a:r>
              <a:rPr lang="en-US" altLang="ru-RU" dirty="0" err="1" smtClean="0">
                <a:solidFill>
                  <a:schemeClr val="tx1"/>
                </a:solidFill>
              </a:rPr>
              <a:t>scopul</a:t>
            </a:r>
            <a:r>
              <a:rPr lang="en-US" altLang="ru-RU" dirty="0" smtClean="0">
                <a:solidFill>
                  <a:schemeClr val="tx1"/>
                </a:solidFill>
              </a:rPr>
              <a:t> de a </a:t>
            </a:r>
            <a:r>
              <a:rPr lang="en-US" altLang="ru-RU" dirty="0" err="1" smtClean="0">
                <a:solidFill>
                  <a:schemeClr val="tx1"/>
                </a:solidFill>
              </a:rPr>
              <a:t>asigura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funcționarea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normală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b="1" dirty="0" err="1" smtClean="0">
                <a:solidFill>
                  <a:schemeClr val="tx1"/>
                </a:solidFill>
              </a:rPr>
              <a:t>mijloc</a:t>
            </a:r>
            <a:r>
              <a:rPr lang="en-US" altLang="ru-RU" b="1" dirty="0" smtClean="0">
                <a:solidFill>
                  <a:schemeClr val="tx1"/>
                </a:solidFill>
              </a:rPr>
              <a:t> de </a:t>
            </a:r>
            <a:r>
              <a:rPr lang="en-US" altLang="ru-RU" b="1" dirty="0" err="1" smtClean="0">
                <a:solidFill>
                  <a:schemeClr val="tx1"/>
                </a:solidFill>
              </a:rPr>
              <a:t>protecție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b="1" dirty="0" err="1" smtClean="0">
                <a:solidFill>
                  <a:schemeClr val="tx1"/>
                </a:solidFill>
              </a:rPr>
              <a:t>electrică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dirty="0" smtClean="0">
                <a:solidFill>
                  <a:schemeClr val="tx1"/>
                </a:solidFill>
              </a:rPr>
              <a:t>– </a:t>
            </a:r>
            <a:r>
              <a:rPr lang="en-US" altLang="ru-RU" dirty="0" err="1" smtClean="0">
                <a:solidFill>
                  <a:schemeClr val="tx1"/>
                </a:solidFill>
              </a:rPr>
              <a:t>mijloc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protecție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destinat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asigurarea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securității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personalului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b="1" dirty="0" smtClean="0">
                <a:solidFill>
                  <a:schemeClr val="tx1"/>
                </a:solidFill>
              </a:rPr>
              <a:t>parte </a:t>
            </a:r>
            <a:r>
              <a:rPr lang="en-US" altLang="ru-RU" b="1" dirty="0" err="1" smtClean="0">
                <a:solidFill>
                  <a:schemeClr val="tx1"/>
                </a:solidFill>
              </a:rPr>
              <a:t>conductoare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b="1" dirty="0" err="1" smtClean="0">
                <a:solidFill>
                  <a:schemeClr val="tx1"/>
                </a:solidFill>
              </a:rPr>
              <a:t>deschisă</a:t>
            </a:r>
            <a:r>
              <a:rPr lang="en-US" altLang="ru-RU" b="1" dirty="0" smtClean="0">
                <a:solidFill>
                  <a:schemeClr val="tx1"/>
                </a:solidFill>
              </a:rPr>
              <a:t> - </a:t>
            </a:r>
            <a:r>
              <a:rPr lang="en-US" altLang="ru-RU" dirty="0" smtClean="0">
                <a:solidFill>
                  <a:schemeClr val="tx1"/>
                </a:solidFill>
              </a:rPr>
              <a:t>parte </a:t>
            </a:r>
            <a:r>
              <a:rPr lang="en-US" altLang="ru-RU" dirty="0" err="1" smtClean="0">
                <a:solidFill>
                  <a:schemeClr val="tx1"/>
                </a:solidFill>
              </a:rPr>
              <a:t>conductoare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unei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accesibilă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dirty="0" smtClean="0">
                <a:solidFill>
                  <a:schemeClr val="tx1"/>
                </a:solidFill>
              </a:rPr>
              <a:t>a fi </a:t>
            </a:r>
            <a:r>
              <a:rPr lang="en-US" altLang="ru-RU" dirty="0" err="1" smtClean="0">
                <a:solidFill>
                  <a:schemeClr val="tx1"/>
                </a:solidFill>
              </a:rPr>
              <a:t>atinsă</a:t>
            </a:r>
            <a:r>
              <a:rPr lang="en-US" altLang="ru-RU" dirty="0" smtClean="0">
                <a:solidFill>
                  <a:schemeClr val="tx1"/>
                </a:solidFill>
              </a:rPr>
              <a:t>, care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regim</a:t>
            </a:r>
            <a:r>
              <a:rPr lang="en-US" altLang="ru-RU" dirty="0" smtClean="0">
                <a:solidFill>
                  <a:schemeClr val="tx1"/>
                </a:solidFill>
              </a:rPr>
              <a:t> normal de </a:t>
            </a:r>
            <a:r>
              <a:rPr lang="en-US" altLang="ru-RU" dirty="0" err="1" smtClean="0">
                <a:solidFill>
                  <a:schemeClr val="tx1"/>
                </a:solidFill>
              </a:rPr>
              <a:t>exploatare</a:t>
            </a:r>
            <a:r>
              <a:rPr lang="en-US" altLang="ru-RU" dirty="0" smtClean="0">
                <a:solidFill>
                  <a:schemeClr val="tx1"/>
                </a:solidFill>
              </a:rPr>
              <a:t>, nu se </a:t>
            </a:r>
            <a:r>
              <a:rPr lang="en-US" altLang="ru-RU" dirty="0" err="1" smtClean="0">
                <a:solidFill>
                  <a:schemeClr val="tx1"/>
                </a:solidFill>
              </a:rPr>
              <a:t>află</a:t>
            </a:r>
            <a:r>
              <a:rPr lang="en-US" altLang="ru-RU" dirty="0" smtClean="0">
                <a:solidFill>
                  <a:schemeClr val="tx1"/>
                </a:solidFill>
              </a:rPr>
              <a:t> sub </a:t>
            </a:r>
            <a:r>
              <a:rPr lang="en-US" altLang="ru-RU" dirty="0" err="1" smtClean="0">
                <a:solidFill>
                  <a:schemeClr val="tx1"/>
                </a:solidFill>
              </a:rPr>
              <a:t>tensiune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dar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</a:t>
            </a:r>
            <a:r>
              <a:rPr lang="en-US" altLang="ru-RU" dirty="0" smtClean="0">
                <a:solidFill>
                  <a:schemeClr val="tx1"/>
                </a:solidFill>
              </a:rPr>
              <a:t> care </a:t>
            </a:r>
            <a:r>
              <a:rPr lang="en-US" altLang="ru-RU" dirty="0" err="1" smtClean="0">
                <a:solidFill>
                  <a:schemeClr val="tx1"/>
                </a:solidFill>
              </a:rPr>
              <a:t>poate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apărea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tensiune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urma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unor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defecte</a:t>
            </a:r>
            <a:r>
              <a:rPr lang="en-US" altLang="ru-RU" dirty="0" smtClean="0">
                <a:solidFill>
                  <a:schemeClr val="tx1"/>
                </a:solidFill>
              </a:rPr>
              <a:t> ale </a:t>
            </a:r>
            <a:r>
              <a:rPr lang="en-US" altLang="ru-RU" dirty="0" err="1" smtClean="0">
                <a:solidFill>
                  <a:schemeClr val="tx1"/>
                </a:solidFill>
              </a:rPr>
              <a:t>izolației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bază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b="1" dirty="0" smtClean="0">
                <a:solidFill>
                  <a:schemeClr val="tx1"/>
                </a:solidFill>
              </a:rPr>
              <a:t>personal </a:t>
            </a:r>
            <a:r>
              <a:rPr lang="en-US" altLang="ru-RU" b="1" dirty="0" err="1" smtClean="0">
                <a:solidFill>
                  <a:schemeClr val="tx1"/>
                </a:solidFill>
              </a:rPr>
              <a:t>delegat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dirty="0" smtClean="0">
                <a:solidFill>
                  <a:schemeClr val="tx1"/>
                </a:solidFill>
              </a:rPr>
              <a:t>– </a:t>
            </a:r>
            <a:r>
              <a:rPr lang="en-US" altLang="ru-RU" dirty="0" err="1" smtClean="0">
                <a:solidFill>
                  <a:schemeClr val="tx1"/>
                </a:solidFill>
              </a:rPr>
              <a:t>este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dirty="0" smtClean="0">
                <a:solidFill>
                  <a:schemeClr val="tx1"/>
                </a:solidFill>
              </a:rPr>
              <a:t> care nu </a:t>
            </a:r>
            <a:r>
              <a:rPr lang="en-US" altLang="ru-RU" dirty="0" err="1" smtClean="0">
                <a:solidFill>
                  <a:schemeClr val="tx1"/>
                </a:solidFill>
              </a:rPr>
              <a:t>aparține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unității</a:t>
            </a:r>
            <a:r>
              <a:rPr lang="en-US" altLang="ru-RU" dirty="0" smtClean="0">
                <a:solidFill>
                  <a:schemeClr val="tx1"/>
                </a:solidFill>
              </a:rPr>
              <a:t> care </a:t>
            </a:r>
            <a:r>
              <a:rPr lang="en-US" altLang="ru-RU" dirty="0" err="1" smtClean="0">
                <a:solidFill>
                  <a:schemeClr val="tx1"/>
                </a:solidFill>
              </a:rPr>
              <a:t>exploatează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instalația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electrică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dar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urmează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să</a:t>
            </a:r>
            <a:r>
              <a:rPr lang="en-US" altLang="ru-RU" dirty="0" smtClean="0">
                <a:solidFill>
                  <a:schemeClr val="tx1"/>
                </a:solidFill>
              </a:rPr>
              <a:t> execute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această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instalație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b="1" dirty="0" smtClean="0">
                <a:solidFill>
                  <a:schemeClr val="tx1"/>
                </a:solidFill>
              </a:rPr>
              <a:t>personal de </a:t>
            </a:r>
            <a:r>
              <a:rPr lang="en-US" altLang="ru-RU" b="1" dirty="0" err="1" smtClean="0">
                <a:solidFill>
                  <a:schemeClr val="tx1"/>
                </a:solidFill>
              </a:rPr>
              <a:t>reparații</a:t>
            </a:r>
            <a:r>
              <a:rPr lang="en-US" altLang="ru-RU" b="1" dirty="0" smtClean="0">
                <a:solidFill>
                  <a:schemeClr val="tx1"/>
                </a:solidFill>
              </a:rPr>
              <a:t> – </a:t>
            </a:r>
            <a:r>
              <a:rPr lang="en-US" altLang="ru-RU" dirty="0" smtClean="0">
                <a:solidFill>
                  <a:schemeClr val="tx1"/>
                </a:solidFill>
              </a:rPr>
              <a:t>personal care </a:t>
            </a:r>
            <a:r>
              <a:rPr lang="en-US" altLang="ru-RU" dirty="0" err="1" smtClean="0">
                <a:solidFill>
                  <a:schemeClr val="tx1"/>
                </a:solidFill>
              </a:rPr>
              <a:t>execută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deservirea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tehnică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reparația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montarea</a:t>
            </a:r>
            <a:r>
              <a:rPr lang="en-US" altLang="ru-RU" dirty="0" smtClean="0">
                <a:solidFill>
                  <a:schemeClr val="tx1"/>
                </a:solidFill>
              </a:rPr>
              <a:t>,</a:t>
            </a:r>
            <a:r>
              <a:rPr lang="en-US" altLang="ru-RU" b="1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ajustarea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și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încercarea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utilajului</a:t>
            </a:r>
            <a:r>
              <a:rPr lang="en-US" altLang="ru-RU" dirty="0" smtClean="0">
                <a:solidFill>
                  <a:schemeClr val="tx1"/>
                </a:solidFill>
              </a:rPr>
              <a:t> electric;</a:t>
            </a:r>
            <a:r>
              <a:rPr lang="en-US" altLang="ru-RU" dirty="0" smtClean="0"/>
              <a:t/>
            </a:r>
            <a:br>
              <a:rPr lang="en-US" altLang="ru-RU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408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69904" y="1372896"/>
            <a:ext cx="8061592" cy="646112"/>
          </a:xfrm>
        </p:spPr>
        <p:txBody>
          <a:bodyPr/>
          <a:lstStyle/>
          <a:p>
            <a:pPr eaLnBrk="1" hangingPunct="1"/>
            <a:r>
              <a:rPr lang="en-US" altLang="ru-RU" smtClean="0"/>
              <a:t>No</a:t>
            </a:r>
            <a:r>
              <a:rPr lang="ro-RO" altLang="ru-RU" smtClean="0"/>
              <a:t>ţ</a:t>
            </a:r>
            <a:r>
              <a:rPr lang="en-US" altLang="ru-RU" smtClean="0"/>
              <a:t>iuni principale</a:t>
            </a:r>
            <a:r>
              <a:rPr lang="ro-RO" altLang="ru-RU" smtClean="0"/>
              <a:t> (6)</a:t>
            </a:r>
            <a:endParaRPr lang="ru-RU" altLang="ru-RU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69904" y="2146008"/>
            <a:ext cx="8706082" cy="4991100"/>
          </a:xfrm>
        </p:spPr>
        <p:txBody>
          <a:bodyPr/>
          <a:lstStyle/>
          <a:p>
            <a:pPr eaLnBrk="1" hangingPunct="1"/>
            <a:r>
              <a:rPr lang="en-US" altLang="ru-RU" sz="1600" b="1" dirty="0" smtClean="0">
                <a:solidFill>
                  <a:schemeClr val="tx1"/>
                </a:solidFill>
              </a:rPr>
              <a:t>personal </a:t>
            </a:r>
            <a:r>
              <a:rPr lang="en-US" altLang="ru-RU" sz="1600" b="1" dirty="0" err="1" smtClean="0">
                <a:solidFill>
                  <a:schemeClr val="tx1"/>
                </a:solidFill>
              </a:rPr>
              <a:t>electrotehnic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600" dirty="0" smtClean="0">
                <a:solidFill>
                  <a:schemeClr val="tx1"/>
                </a:solidFill>
              </a:rPr>
              <a:t>personal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administrativ-tehnic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600" dirty="0" smtClean="0">
                <a:solidFill>
                  <a:schemeClr val="tx1"/>
                </a:solidFill>
              </a:rPr>
              <a:t> de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reparații</a:t>
            </a:r>
            <a:r>
              <a:rPr lang="en-US" altLang="ru-RU" sz="1600" dirty="0" smtClean="0">
                <a:solidFill>
                  <a:schemeClr val="tx1"/>
                </a:solidFill>
              </a:rPr>
              <a:t>, de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reparații</a:t>
            </a:r>
            <a:r>
              <a:rPr lang="en-US" altLang="ru-RU" sz="1600" dirty="0" smtClean="0">
                <a:solidFill>
                  <a:schemeClr val="tx1"/>
                </a:solidFill>
              </a:rPr>
              <a:t>, care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organizează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execută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montarea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ajustarea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deservirea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tehnică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reparația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încercări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măsurări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diagnosticul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gestiunea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regimului</a:t>
            </a:r>
            <a:r>
              <a:rPr lang="en-US" altLang="ru-RU" sz="1600" dirty="0" smtClean="0">
                <a:solidFill>
                  <a:schemeClr val="tx1"/>
                </a:solidFill>
              </a:rPr>
              <a:t> de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600" dirty="0" smtClean="0">
                <a:solidFill>
                  <a:schemeClr val="tx1"/>
                </a:solidFill>
              </a:rPr>
              <a:t> al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instalațiilor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600" dirty="0" smtClean="0">
                <a:solidFill>
                  <a:schemeClr val="tx1"/>
                </a:solidFill>
              </a:rPr>
              <a:t>;</a:t>
            </a:r>
            <a:endParaRPr lang="ru-RU" altLang="ru-RU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600" b="1" dirty="0" smtClean="0">
                <a:solidFill>
                  <a:schemeClr val="tx1"/>
                </a:solidFill>
              </a:rPr>
              <a:t>personal </a:t>
            </a:r>
            <a:r>
              <a:rPr lang="en-US" altLang="ru-RU" sz="1600" b="1" dirty="0" err="1" smtClean="0">
                <a:solidFill>
                  <a:schemeClr val="tx1"/>
                </a:solidFill>
              </a:rPr>
              <a:t>neelectrotehnic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lucrători</a:t>
            </a:r>
            <a:r>
              <a:rPr lang="en-US" altLang="ru-RU" sz="1600" dirty="0" smtClean="0">
                <a:solidFill>
                  <a:schemeClr val="tx1"/>
                </a:solidFill>
              </a:rPr>
              <a:t> care nu care nu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sunt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incluși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categoria</a:t>
            </a:r>
            <a:r>
              <a:rPr lang="en-US" altLang="ru-RU" sz="1600" dirty="0" smtClean="0">
                <a:solidFill>
                  <a:schemeClr val="tx1"/>
                </a:solidFill>
              </a:rPr>
              <a:t> de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smtClean="0">
                <a:solidFill>
                  <a:schemeClr val="tx1"/>
                </a:solidFill>
              </a:rPr>
              <a:t>personal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electrotehnic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sau</a:t>
            </a:r>
            <a:r>
              <a:rPr lang="en-US" altLang="ru-RU" sz="1600" dirty="0" smtClean="0">
                <a:solidFill>
                  <a:schemeClr val="tx1"/>
                </a:solidFill>
              </a:rPr>
              <a:t> personal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electrotehnologic</a:t>
            </a:r>
            <a:r>
              <a:rPr lang="en-US" altLang="ru-RU" sz="1600" dirty="0" smtClean="0">
                <a:solidFill>
                  <a:schemeClr val="tx1"/>
                </a:solidFill>
              </a:rPr>
              <a:t>;</a:t>
            </a:r>
            <a:endParaRPr lang="ru-RU" altLang="ru-RU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600" b="1" dirty="0" smtClean="0">
                <a:solidFill>
                  <a:schemeClr val="tx1"/>
                </a:solidFill>
              </a:rPr>
              <a:t>personal </a:t>
            </a:r>
            <a:r>
              <a:rPr lang="en-US" altLang="ru-RU" sz="1600" b="1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lucrători</a:t>
            </a:r>
            <a:r>
              <a:rPr lang="en-US" altLang="ru-RU" sz="1600" dirty="0" smtClean="0">
                <a:solidFill>
                  <a:schemeClr val="tx1"/>
                </a:solidFill>
              </a:rPr>
              <a:t> care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execută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dirijarea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operativă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deservirea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instalațiilor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600" dirty="0" smtClean="0">
                <a:solidFill>
                  <a:schemeClr val="tx1"/>
                </a:solidFill>
              </a:rPr>
              <a:t> (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inspectarea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comutări</a:t>
            </a:r>
            <a:r>
              <a:rPr lang="en-US" altLang="ru-RU" sz="1600" dirty="0" smtClean="0">
                <a:solidFill>
                  <a:schemeClr val="tx1"/>
                </a:solidFill>
              </a:rPr>
              <a:t> operative,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pregătirea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locului</a:t>
            </a:r>
            <a:r>
              <a:rPr lang="en-US" altLang="ru-RU" sz="1600" dirty="0" smtClean="0">
                <a:solidFill>
                  <a:schemeClr val="tx1"/>
                </a:solidFill>
              </a:rPr>
              <a:t> de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admiterea</a:t>
            </a:r>
            <a:r>
              <a:rPr lang="en-US" altLang="ru-RU" sz="1600" dirty="0" smtClean="0">
                <a:solidFill>
                  <a:schemeClr val="tx1"/>
                </a:solidFill>
              </a:rPr>
              <a:t> la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supravegherea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executanților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ordinea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exploatării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curente</a:t>
            </a:r>
            <a:r>
              <a:rPr lang="en-US" altLang="ru-RU" sz="1600" dirty="0" smtClean="0">
                <a:solidFill>
                  <a:schemeClr val="tx1"/>
                </a:solidFill>
              </a:rPr>
              <a:t>);</a:t>
            </a:r>
            <a:endParaRPr lang="ru-RU" altLang="ru-RU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600" b="1" dirty="0" smtClean="0">
                <a:solidFill>
                  <a:schemeClr val="tx1"/>
                </a:solidFill>
              </a:rPr>
              <a:t>personal </a:t>
            </a:r>
            <a:r>
              <a:rPr lang="en-US" altLang="ru-RU" sz="1600" b="1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de </a:t>
            </a:r>
            <a:r>
              <a:rPr lang="en-US" altLang="ru-RU" sz="1600" b="1" dirty="0" err="1" smtClean="0">
                <a:solidFill>
                  <a:schemeClr val="tx1"/>
                </a:solidFill>
              </a:rPr>
              <a:t>reparații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– </a:t>
            </a:r>
            <a:r>
              <a:rPr lang="en-US" altLang="ru-RU" sz="1600" dirty="0" smtClean="0">
                <a:solidFill>
                  <a:schemeClr val="tx1"/>
                </a:solidFill>
              </a:rPr>
              <a:t>personal de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reparații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instruit</a:t>
            </a:r>
            <a:r>
              <a:rPr lang="en-US" altLang="ru-RU" sz="1600" dirty="0" smtClean="0">
                <a:solidFill>
                  <a:schemeClr val="tx1"/>
                </a:solidFill>
              </a:rPr>
              <a:t> special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pregătit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deservirea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operativă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volumele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aprobate</a:t>
            </a:r>
            <a:r>
              <a:rPr lang="en-US" altLang="ru-RU" sz="1600" dirty="0" smtClean="0">
                <a:solidFill>
                  <a:schemeClr val="tx1"/>
                </a:solidFill>
              </a:rPr>
              <a:t>, a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instalațiilor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aflate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gestiunea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sa</a:t>
            </a:r>
            <a:r>
              <a:rPr lang="en-US" altLang="ru-RU" sz="1600" dirty="0" smtClean="0">
                <a:solidFill>
                  <a:schemeClr val="tx1"/>
                </a:solidFill>
              </a:rPr>
              <a:t>;</a:t>
            </a:r>
            <a:endParaRPr lang="ru-RU" altLang="ru-RU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1600" b="1" dirty="0" err="1" smtClean="0">
                <a:solidFill>
                  <a:schemeClr val="tx1"/>
                </a:solidFill>
              </a:rPr>
              <a:t>responsabil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de </a:t>
            </a:r>
            <a:r>
              <a:rPr lang="en-US" altLang="ru-RU" sz="1600" b="1" dirty="0" err="1" smtClean="0">
                <a:solidFill>
                  <a:schemeClr val="tx1"/>
                </a:solidFill>
              </a:rPr>
              <a:t>gospodăria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</a:t>
            </a:r>
            <a:r>
              <a:rPr lang="en-US" altLang="ru-RU" sz="1600" b="1" dirty="0" err="1" smtClean="0">
                <a:solidFill>
                  <a:schemeClr val="tx1"/>
                </a:solidFill>
              </a:rPr>
              <a:t>electrică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 -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persoana</a:t>
            </a:r>
            <a:r>
              <a:rPr lang="en-US" altLang="ru-RU" sz="1600" dirty="0" smtClean="0">
                <a:solidFill>
                  <a:schemeClr val="tx1"/>
                </a:solidFill>
              </a:rPr>
              <a:t> din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categoria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personalului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administrativ-tehnic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desemnată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organizarea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deservirii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inofensive</a:t>
            </a:r>
            <a:r>
              <a:rPr lang="en-US" altLang="ru-RU" sz="1600" dirty="0" smtClean="0">
                <a:solidFill>
                  <a:schemeClr val="tx1"/>
                </a:solidFill>
              </a:rPr>
              <a:t>,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fiabile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eficiente</a:t>
            </a:r>
            <a:r>
              <a:rPr lang="en-US" altLang="ru-RU" sz="1600" dirty="0" smtClean="0">
                <a:solidFill>
                  <a:schemeClr val="tx1"/>
                </a:solidFill>
              </a:rPr>
              <a:t> a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instalațiilor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conformitate</a:t>
            </a:r>
            <a:r>
              <a:rPr lang="en-US" altLang="ru-RU" sz="1600" dirty="0" smtClean="0">
                <a:solidFill>
                  <a:schemeClr val="tx1"/>
                </a:solidFill>
              </a:rPr>
              <a:t> cu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cerințele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documentelor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normativ-tehnice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vigoare</a:t>
            </a:r>
            <a:r>
              <a:rPr lang="ro-RO" altLang="ru-RU" sz="1600" dirty="0" smtClean="0">
                <a:solidFill>
                  <a:schemeClr val="tx1"/>
                </a:solidFill>
              </a:rPr>
              <a:t>.</a:t>
            </a:r>
            <a:endParaRPr lang="ru-RU" altLang="ru-RU" sz="16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030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1086" y="1845308"/>
            <a:ext cx="9713913" cy="684212"/>
          </a:xfrm>
        </p:spPr>
        <p:txBody>
          <a:bodyPr/>
          <a:lstStyle/>
          <a:p>
            <a:pPr eaLnBrk="1" hangingPunct="1"/>
            <a:r>
              <a:rPr lang="en-US" altLang="ru-RU" smtClean="0"/>
              <a:t>Cerințe față de personal</a:t>
            </a:r>
            <a:r>
              <a:rPr lang="ro-RO" altLang="ru-RU" smtClean="0"/>
              <a:t>ul</a:t>
            </a:r>
            <a:r>
              <a:rPr lang="en-US" altLang="ru-RU" smtClean="0"/>
              <a:t> electrotehnic</a:t>
            </a:r>
            <a:endParaRPr lang="ru-RU" altLang="ru-RU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949599" y="2961320"/>
            <a:ext cx="8915400" cy="4464050"/>
          </a:xfrm>
        </p:spPr>
        <p:txBody>
          <a:bodyPr/>
          <a:lstStyle/>
          <a:p>
            <a:pPr eaLnBrk="1" hangingPunct="1"/>
            <a:r>
              <a:rPr lang="en-US" altLang="ru-RU" sz="2000" dirty="0" smtClean="0">
                <a:solidFill>
                  <a:schemeClr val="tx1"/>
                </a:solidFill>
              </a:rPr>
              <a:t>v</a:t>
            </a:r>
            <a:r>
              <a:rPr lang="ro-RO" altLang="ru-RU" sz="2000" dirty="0" err="1" smtClean="0">
                <a:solidFill>
                  <a:schemeClr val="tx1"/>
                </a:solidFill>
              </a:rPr>
              <a:t>îrsta</a:t>
            </a:r>
            <a:r>
              <a:rPr lang="ro-RO" altLang="ru-RU" sz="2000" dirty="0" smtClean="0">
                <a:solidFill>
                  <a:schemeClr val="tx1"/>
                </a:solidFill>
              </a:rPr>
              <a:t> nu mai mică de 18 ani;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2000" dirty="0" err="1" smtClean="0">
                <a:solidFill>
                  <a:schemeClr val="tx1"/>
                </a:solidFill>
              </a:rPr>
              <a:t>studii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specializate</a:t>
            </a:r>
            <a:r>
              <a:rPr lang="en-US" altLang="ru-RU" sz="2000" dirty="0" smtClean="0">
                <a:solidFill>
                  <a:schemeClr val="tx1"/>
                </a:solidFill>
              </a:rPr>
              <a:t> (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școală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profesională</a:t>
            </a:r>
            <a:r>
              <a:rPr lang="en-US" altLang="ru-RU" sz="2000" dirty="0" smtClean="0">
                <a:solidFill>
                  <a:schemeClr val="tx1"/>
                </a:solidFill>
              </a:rPr>
              <a:t>,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colegiu</a:t>
            </a:r>
            <a:r>
              <a:rPr lang="en-US" altLang="ru-RU" sz="2000" dirty="0" smtClean="0">
                <a:solidFill>
                  <a:schemeClr val="tx1"/>
                </a:solidFill>
              </a:rPr>
              <a:t>,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universitate</a:t>
            </a:r>
            <a:r>
              <a:rPr lang="en-US" altLang="ru-RU" sz="2000" dirty="0" smtClean="0">
                <a:solidFill>
                  <a:schemeClr val="tx1"/>
                </a:solidFill>
              </a:rPr>
              <a:t>);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2000" dirty="0" err="1" smtClean="0">
                <a:solidFill>
                  <a:schemeClr val="tx1"/>
                </a:solidFill>
              </a:rPr>
              <a:t>controlul</a:t>
            </a:r>
            <a:r>
              <a:rPr lang="en-US" altLang="ru-RU" sz="2000" dirty="0" smtClean="0">
                <a:solidFill>
                  <a:schemeClr val="tx1"/>
                </a:solidFill>
              </a:rPr>
              <a:t> medical;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2000" dirty="0" err="1" smtClean="0">
                <a:solidFill>
                  <a:schemeClr val="tx1"/>
                </a:solidFill>
              </a:rPr>
              <a:t>Instruirea</a:t>
            </a:r>
            <a:r>
              <a:rPr lang="ro-RO" altLang="ru-RU" sz="2000" dirty="0" smtClean="0">
                <a:solidFill>
                  <a:schemeClr val="tx1"/>
                </a:solidFill>
              </a:rPr>
              <a:t>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2000" dirty="0" err="1" smtClean="0">
                <a:solidFill>
                  <a:schemeClr val="tx1"/>
                </a:solidFill>
              </a:rPr>
              <a:t>verificarea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cunoștințelor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materia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instruirii</a:t>
            </a:r>
            <a:r>
              <a:rPr lang="en-US" altLang="ru-RU" sz="2000" dirty="0" smtClean="0">
                <a:solidFill>
                  <a:schemeClr val="tx1"/>
                </a:solidFill>
              </a:rPr>
              <a:t>;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sz="2000" dirty="0" err="1" smtClean="0">
                <a:solidFill>
                  <a:schemeClr val="tx1"/>
                </a:solidFill>
              </a:rPr>
              <a:t>acordarea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grupei</a:t>
            </a:r>
            <a:r>
              <a:rPr lang="en-US" altLang="ru-RU" sz="2000" dirty="0" smtClean="0">
                <a:solidFill>
                  <a:schemeClr val="tx1"/>
                </a:solidFill>
              </a:rPr>
              <a:t> de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securitate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rezultatul</a:t>
            </a:r>
            <a:r>
              <a:rPr lang="en-US" altLang="ru-RU" sz="2000" dirty="0" smtClean="0">
                <a:solidFill>
                  <a:schemeClr val="tx1"/>
                </a:solidFill>
              </a:rPr>
              <a:t> 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verificării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cunoștințelor</a:t>
            </a:r>
            <a:r>
              <a:rPr lang="ro-RO" altLang="ru-RU" sz="2000" dirty="0" smtClean="0">
                <a:solidFill>
                  <a:schemeClr val="tx1"/>
                </a:solidFill>
              </a:rPr>
              <a:t>.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2799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87025" y="1389029"/>
            <a:ext cx="8756975" cy="1398325"/>
          </a:xfrm>
        </p:spPr>
        <p:txBody>
          <a:bodyPr/>
          <a:lstStyle/>
          <a:p>
            <a:pPr algn="ctr" eaLnBrk="1" hangingPunct="1"/>
            <a:r>
              <a:rPr lang="en-US" altLang="ru-RU" sz="2800" dirty="0" err="1" smtClean="0"/>
              <a:t>Distanțele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minime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admisibile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până</a:t>
            </a:r>
            <a:r>
              <a:rPr lang="en-US" altLang="ru-RU" sz="2800" dirty="0" smtClean="0"/>
              <a:t> la </a:t>
            </a:r>
            <a:r>
              <a:rPr lang="en-US" altLang="ru-RU" sz="2800" dirty="0" err="1" smtClean="0"/>
              <a:t>părțile</a:t>
            </a:r>
            <a:r>
              <a:rPr lang="en-US" altLang="ru-RU" sz="2800" dirty="0" smtClean="0"/>
              <a:t> active ale </a:t>
            </a:r>
            <a:r>
              <a:rPr lang="en-US" altLang="ru-RU" sz="2800" dirty="0" err="1" smtClean="0"/>
              <a:t>instalațiilor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electrice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aflate</a:t>
            </a:r>
            <a:r>
              <a:rPr lang="en-US" altLang="ru-RU" sz="2800" dirty="0" smtClean="0"/>
              <a:t> sub </a:t>
            </a:r>
            <a:r>
              <a:rPr lang="en-US" altLang="ru-RU" sz="2800" dirty="0" err="1" smtClean="0"/>
              <a:t>tensiune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1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874957"/>
              </p:ext>
            </p:extLst>
          </p:nvPr>
        </p:nvGraphicFramePr>
        <p:xfrm>
          <a:off x="114994" y="2287955"/>
          <a:ext cx="8776759" cy="363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8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03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77371"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 smtClean="0"/>
                        <a:t>Tensiunea </a:t>
                      </a:r>
                      <a:r>
                        <a:rPr lang="ro-RO" sz="1400" b="0" dirty="0" err="1" smtClean="0"/>
                        <a:t>instalaţiei</a:t>
                      </a:r>
                      <a:r>
                        <a:rPr lang="ro-RO" sz="1400" b="0" dirty="0" smtClean="0"/>
                        <a:t> electrice,</a:t>
                      </a:r>
                      <a:r>
                        <a:rPr lang="ro-RO" sz="1400" b="0" baseline="0" dirty="0" smtClean="0"/>
                        <a:t> kV</a:t>
                      </a:r>
                      <a:endParaRPr lang="ru-RU" sz="1400" b="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 err="1" smtClean="0"/>
                        <a:t>Distanţa</a:t>
                      </a:r>
                      <a:r>
                        <a:rPr lang="ro-RO" sz="1400" b="0" dirty="0" smtClean="0"/>
                        <a:t> </a:t>
                      </a:r>
                      <a:r>
                        <a:rPr lang="ro-RO" sz="1400" b="0" dirty="0" err="1" smtClean="0"/>
                        <a:t>pînă</a:t>
                      </a:r>
                      <a:r>
                        <a:rPr lang="ro-RO" sz="1400" b="0" dirty="0" smtClean="0"/>
                        <a:t> la personal, instrumente şi dispozitive utilizate de ei, de la îngrădirile provizorii, m</a:t>
                      </a:r>
                      <a:endParaRPr lang="ru-RU" sz="1400" b="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Distanța</a:t>
                      </a:r>
                      <a:r>
                        <a:rPr lang="en-US" sz="1400" b="0" dirty="0" smtClean="0"/>
                        <a:t> de la </a:t>
                      </a:r>
                      <a:r>
                        <a:rPr lang="en-US" sz="1400" b="0" dirty="0" err="1" smtClean="0"/>
                        <a:t>mecanisme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și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maşini</a:t>
                      </a:r>
                      <a:r>
                        <a:rPr lang="en-US" sz="1400" b="0" dirty="0" smtClean="0"/>
                        <a:t> de </a:t>
                      </a:r>
                      <a:r>
                        <a:rPr lang="en-US" sz="1400" b="0" dirty="0" err="1" smtClean="0"/>
                        <a:t>ridicat</a:t>
                      </a:r>
                      <a:r>
                        <a:rPr lang="ro-RO" sz="1400" b="0" dirty="0" smtClean="0"/>
                        <a:t> </a:t>
                      </a:r>
                      <a:r>
                        <a:rPr lang="en-US" sz="1400" b="0" dirty="0" err="1" smtClean="0"/>
                        <a:t>în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poziție</a:t>
                      </a:r>
                      <a:r>
                        <a:rPr lang="en-US" sz="1400" b="0" dirty="0" smtClean="0"/>
                        <a:t> de </a:t>
                      </a:r>
                      <a:r>
                        <a:rPr lang="en-US" sz="1400" b="0" dirty="0" err="1" smtClean="0"/>
                        <a:t>lucru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și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în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poziție</a:t>
                      </a:r>
                      <a:r>
                        <a:rPr lang="en-US" sz="1400" b="0" dirty="0" smtClean="0"/>
                        <a:t> de </a:t>
                      </a:r>
                      <a:r>
                        <a:rPr lang="en-US" sz="1400" b="0" dirty="0" err="1" smtClean="0"/>
                        <a:t>transportare</a:t>
                      </a:r>
                      <a:r>
                        <a:rPr lang="en-US" sz="1400" b="0" dirty="0" smtClean="0"/>
                        <a:t>,</a:t>
                      </a:r>
                      <a:r>
                        <a:rPr lang="ro-RO" sz="1400" b="0" dirty="0" smtClean="0"/>
                        <a:t> </a:t>
                      </a:r>
                      <a:r>
                        <a:rPr lang="en-US" sz="1400" b="0" dirty="0" err="1" smtClean="0"/>
                        <a:t>elementele</a:t>
                      </a:r>
                      <a:r>
                        <a:rPr lang="en-US" sz="1400" b="0" dirty="0" smtClean="0"/>
                        <a:t>  de  </a:t>
                      </a:r>
                      <a:r>
                        <a:rPr lang="en-US" sz="1400" b="0" dirty="0" err="1" smtClean="0"/>
                        <a:t>legare</a:t>
                      </a:r>
                      <a:r>
                        <a:rPr lang="en-US" sz="1400" b="0" dirty="0" smtClean="0"/>
                        <a:t>  </a:t>
                      </a:r>
                      <a:r>
                        <a:rPr lang="en-US" sz="1400" b="0" dirty="0" err="1" smtClean="0"/>
                        <a:t>şi</a:t>
                      </a:r>
                      <a:r>
                        <a:rPr lang="en-US" sz="1400" b="0" dirty="0" smtClean="0"/>
                        <a:t>  </a:t>
                      </a:r>
                      <a:r>
                        <a:rPr lang="en-US" sz="1400" b="0" dirty="0" err="1" smtClean="0"/>
                        <a:t>prindere</a:t>
                      </a:r>
                      <a:r>
                        <a:rPr lang="en-US" sz="1400" b="0" dirty="0" smtClean="0"/>
                        <a:t>  a  </a:t>
                      </a:r>
                      <a:r>
                        <a:rPr lang="en-US" sz="1400" b="0" dirty="0" err="1" smtClean="0"/>
                        <a:t>sarcinii</a:t>
                      </a:r>
                      <a:r>
                        <a:rPr lang="en-US" sz="1400" b="0" dirty="0" smtClean="0"/>
                        <a:t>,</a:t>
                      </a:r>
                      <a:r>
                        <a:rPr lang="ro-RO" sz="1400" b="0" dirty="0" smtClean="0"/>
                        <a:t> </a:t>
                      </a:r>
                      <a:r>
                        <a:rPr lang="en-US" sz="1400" b="0" dirty="0" err="1" smtClean="0"/>
                        <a:t>dispozitivelor</a:t>
                      </a:r>
                      <a:r>
                        <a:rPr lang="en-US" sz="1400" b="0" dirty="0" smtClean="0"/>
                        <a:t> de </a:t>
                      </a:r>
                      <a:r>
                        <a:rPr lang="en-US" sz="1400" b="0" dirty="0" err="1" smtClean="0"/>
                        <a:t>ridicare</a:t>
                      </a:r>
                      <a:r>
                        <a:rPr lang="en-US" sz="1400" b="0" dirty="0" smtClean="0"/>
                        <a:t> a </a:t>
                      </a:r>
                      <a:r>
                        <a:rPr lang="en-US" sz="1400" b="0" dirty="0" err="1" smtClean="0"/>
                        <a:t>greutăților</a:t>
                      </a:r>
                      <a:r>
                        <a:rPr lang="en-US" sz="1400" b="0" dirty="0" smtClean="0"/>
                        <a:t>, m</a:t>
                      </a:r>
                      <a:endParaRPr lang="ru-RU" sz="1400" b="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022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err="1" smtClean="0">
                          <a:solidFill>
                            <a:schemeClr val="tx1"/>
                          </a:solidFill>
                        </a:rPr>
                        <a:t>Pînă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</a:rPr>
                        <a:t> la 1 kV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La LEA - 0,6</a:t>
                      </a:r>
                    </a:p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La celelalte instalații – nu este normată (fără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</a:rPr>
                        <a:t> atingere)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</a:p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813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</a:rPr>
                        <a:t> – 35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0,6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813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60* - 100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813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813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8813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813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400, 500*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67131" y="6037915"/>
            <a:ext cx="30014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o-RO" altLang="ru-RU" sz="1200" dirty="0">
                <a:solidFill>
                  <a:schemeClr val="tx1"/>
                </a:solidFill>
              </a:rPr>
              <a:t>* - Curent continuu</a:t>
            </a:r>
            <a:endParaRPr lang="ru-RU" alt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9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5974" y="1716969"/>
            <a:ext cx="9244013" cy="679450"/>
          </a:xfrm>
        </p:spPr>
        <p:txBody>
          <a:bodyPr/>
          <a:lstStyle/>
          <a:p>
            <a:pPr eaLnBrk="1" hangingPunct="1"/>
            <a:r>
              <a:rPr lang="ro-RO" altLang="ru-RU" sz="3200" dirty="0" smtClean="0"/>
              <a:t>Cerințe către contoarele de energie</a:t>
            </a:r>
            <a:endParaRPr lang="ru-RU" altLang="ru-RU" sz="3000" dirty="0" smtClean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05974" y="2540881"/>
            <a:ext cx="8597900" cy="5141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 smtClean="0">
                <a:solidFill>
                  <a:schemeClr val="tx1"/>
                </a:solidFill>
              </a:rPr>
              <a:t>Fiecare </a:t>
            </a:r>
            <a:r>
              <a:rPr lang="ro-RO" dirty="0">
                <a:solidFill>
                  <a:schemeClr val="tx1"/>
                </a:solidFill>
              </a:rPr>
              <a:t>contor de energie activă necesită de a avea 2 </a:t>
            </a:r>
            <a:r>
              <a:rPr lang="ro-RO" dirty="0" err="1">
                <a:solidFill>
                  <a:schemeClr val="tx1"/>
                </a:solidFill>
              </a:rPr>
              <a:t>sigile</a:t>
            </a:r>
            <a:r>
              <a:rPr lang="ro-RO" dirty="0">
                <a:solidFill>
                  <a:schemeClr val="tx1"/>
                </a:solidFill>
              </a:rPr>
              <a:t>: de verificare metrologică de stat și a furnizorului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 err="1">
                <a:solidFill>
                  <a:schemeClr val="tx1"/>
                </a:solidFill>
              </a:rPr>
              <a:t>Sigilile</a:t>
            </a:r>
            <a:r>
              <a:rPr lang="ro-RO" dirty="0">
                <a:solidFill>
                  <a:schemeClr val="tx1"/>
                </a:solidFill>
              </a:rPr>
              <a:t> de stat pentru contoarele noi trebuie să fie nu mai vechi de 12 luni la contoarele </a:t>
            </a:r>
            <a:r>
              <a:rPr lang="ro-RO" dirty="0" smtClean="0">
                <a:solidFill>
                  <a:schemeClr val="tx1"/>
                </a:solidFill>
              </a:rPr>
              <a:t>trifazate şi </a:t>
            </a:r>
            <a:r>
              <a:rPr lang="ro-RO" dirty="0">
                <a:solidFill>
                  <a:schemeClr val="tx1"/>
                </a:solidFill>
              </a:rPr>
              <a:t>22 luni la cele monofazate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b="1" dirty="0">
                <a:solidFill>
                  <a:schemeClr val="tx1"/>
                </a:solidFill>
              </a:rPr>
              <a:t>Clasa de precizie</a:t>
            </a:r>
            <a:r>
              <a:rPr lang="ro-RO" dirty="0">
                <a:solidFill>
                  <a:schemeClr val="tx1"/>
                </a:solidFill>
              </a:rPr>
              <a:t>: 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dirty="0">
                <a:solidFill>
                  <a:schemeClr val="tx1"/>
                </a:solidFill>
              </a:rPr>
              <a:t>generatoare, LEA </a:t>
            </a:r>
            <a:r>
              <a:rPr lang="ro-RO" dirty="0" smtClean="0">
                <a:solidFill>
                  <a:schemeClr val="tx1"/>
                </a:solidFill>
              </a:rPr>
              <a:t>sistemice </a:t>
            </a:r>
            <a:r>
              <a:rPr lang="ro-RO" dirty="0">
                <a:solidFill>
                  <a:schemeClr val="tx1"/>
                </a:solidFill>
              </a:rPr>
              <a:t>220 kV, transformatoare cu </a:t>
            </a:r>
            <a:r>
              <a:rPr lang="ro-RO" dirty="0" smtClean="0">
                <a:solidFill>
                  <a:schemeClr val="tx1"/>
                </a:solidFill>
              </a:rPr>
              <a:t>P = 63 </a:t>
            </a:r>
            <a:r>
              <a:rPr lang="ro-RO" dirty="0">
                <a:solidFill>
                  <a:schemeClr val="tx1"/>
                </a:solidFill>
              </a:rPr>
              <a:t>MVA – </a:t>
            </a:r>
            <a:r>
              <a:rPr lang="ro-RO" dirty="0" smtClean="0">
                <a:solidFill>
                  <a:schemeClr val="tx1"/>
                </a:solidFill>
              </a:rPr>
              <a:t>0,5 </a:t>
            </a:r>
            <a:r>
              <a:rPr lang="ro-RO" dirty="0">
                <a:solidFill>
                  <a:schemeClr val="tx1"/>
                </a:solidFill>
              </a:rPr>
              <a:t>(</a:t>
            </a:r>
            <a:r>
              <a:rPr lang="ro-RO" dirty="0" smtClean="0">
                <a:solidFill>
                  <a:schemeClr val="tx1"/>
                </a:solidFill>
              </a:rPr>
              <a:t>0,7</a:t>
            </a:r>
            <a:r>
              <a:rPr lang="ro-RO" dirty="0">
                <a:solidFill>
                  <a:schemeClr val="tx1"/>
                </a:solidFill>
              </a:rPr>
              <a:t>);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dirty="0">
                <a:solidFill>
                  <a:schemeClr val="tx1"/>
                </a:solidFill>
              </a:rPr>
              <a:t>generatoare cu puterea de </a:t>
            </a:r>
            <a:r>
              <a:rPr lang="ro-RO" dirty="0" smtClean="0">
                <a:solidFill>
                  <a:schemeClr val="tx1"/>
                </a:solidFill>
              </a:rPr>
              <a:t>12-50 </a:t>
            </a:r>
            <a:r>
              <a:rPr lang="ro-RO" dirty="0">
                <a:solidFill>
                  <a:schemeClr val="tx1"/>
                </a:solidFill>
              </a:rPr>
              <a:t>MW, LEA 110-150 kV – </a:t>
            </a:r>
            <a:r>
              <a:rPr lang="ro-RO" dirty="0" smtClean="0">
                <a:solidFill>
                  <a:schemeClr val="tx1"/>
                </a:solidFill>
              </a:rPr>
              <a:t>1,0</a:t>
            </a:r>
            <a:r>
              <a:rPr lang="ro-RO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dirty="0">
                <a:solidFill>
                  <a:schemeClr val="tx1"/>
                </a:solidFill>
              </a:rPr>
              <a:t>alte obiecte energetice – </a:t>
            </a:r>
            <a:r>
              <a:rPr lang="ro-RO" dirty="0" smtClean="0">
                <a:solidFill>
                  <a:schemeClr val="tx1"/>
                </a:solidFill>
              </a:rPr>
              <a:t>2,0</a:t>
            </a:r>
            <a:r>
              <a:rPr lang="ro-RO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/>
                </a:solidFill>
              </a:rPr>
              <a:t>Există contoare care se conectează direct în schema de evidență a </a:t>
            </a:r>
            <a:r>
              <a:rPr lang="ro-RO" dirty="0" smtClean="0">
                <a:solidFill>
                  <a:schemeClr val="tx1"/>
                </a:solidFill>
              </a:rPr>
              <a:t>e/e, sau </a:t>
            </a:r>
            <a:r>
              <a:rPr lang="ro-RO" dirty="0">
                <a:solidFill>
                  <a:schemeClr val="tx1"/>
                </a:solidFill>
              </a:rPr>
              <a:t>prin transformatoare de curent. În aceste cazuri TT trebuie să </a:t>
            </a:r>
            <a:r>
              <a:rPr lang="ro-RO" dirty="0" smtClean="0">
                <a:solidFill>
                  <a:schemeClr val="tx1"/>
                </a:solidFill>
              </a:rPr>
              <a:t>fie cu </a:t>
            </a:r>
            <a:r>
              <a:rPr lang="ro-RO" dirty="0">
                <a:solidFill>
                  <a:schemeClr val="tx1"/>
                </a:solidFill>
              </a:rPr>
              <a:t>clasa de precizie – </a:t>
            </a:r>
            <a:r>
              <a:rPr lang="ro-RO" dirty="0" smtClean="0">
                <a:solidFill>
                  <a:schemeClr val="tx1"/>
                </a:solidFill>
              </a:rPr>
              <a:t>0,5</a:t>
            </a:r>
            <a:r>
              <a:rPr lang="ro-RO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8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31775" y="1731972"/>
            <a:ext cx="9282112" cy="922035"/>
          </a:xfrm>
        </p:spPr>
        <p:txBody>
          <a:bodyPr/>
          <a:lstStyle/>
          <a:p>
            <a:pPr algn="ctr" eaLnBrk="1" hangingPunct="1"/>
            <a:r>
              <a:rPr lang="en-US" altLang="ru-RU" sz="3200" dirty="0" err="1" smtClean="0"/>
              <a:t>Modul</a:t>
            </a:r>
            <a:r>
              <a:rPr lang="en-US" altLang="ru-RU" sz="3200" dirty="0" smtClean="0"/>
              <a:t> </a:t>
            </a:r>
            <a:r>
              <a:rPr lang="ro-RO" altLang="ru-RU" sz="3200" dirty="0" err="1" smtClean="0"/>
              <a:t>ş</a:t>
            </a:r>
            <a:r>
              <a:rPr lang="en-US" altLang="ru-RU" sz="3200" dirty="0" err="1" smtClean="0"/>
              <a:t>i</a:t>
            </a:r>
            <a:r>
              <a:rPr lang="en-US" altLang="ru-RU" sz="3200" dirty="0" smtClean="0"/>
              <a:t> </a:t>
            </a:r>
            <a:r>
              <a:rPr lang="en-US" altLang="ru-RU" sz="3200" dirty="0" err="1" smtClean="0"/>
              <a:t>prevederile</a:t>
            </a:r>
            <a:r>
              <a:rPr lang="en-US" altLang="ru-RU" sz="3200" dirty="0" smtClean="0"/>
              <a:t> de </a:t>
            </a:r>
            <a:r>
              <a:rPr lang="en-US" altLang="ru-RU" sz="3200" dirty="0" err="1" smtClean="0"/>
              <a:t>executare</a:t>
            </a:r>
            <a:r>
              <a:rPr lang="en-US" altLang="ru-RU" sz="3200" dirty="0" smtClean="0"/>
              <a:t> </a:t>
            </a:r>
            <a:r>
              <a:rPr lang="ro-RO" altLang="ru-RU" sz="3200" dirty="0" smtClean="0"/>
              <a:t>i</a:t>
            </a:r>
            <a:r>
              <a:rPr lang="en-US" altLang="ru-RU" sz="3200" dirty="0" err="1" smtClean="0"/>
              <a:t>nofensivă</a:t>
            </a:r>
            <a:r>
              <a:rPr lang="en-US" altLang="ru-RU" sz="3200" dirty="0" smtClean="0"/>
              <a:t> a </a:t>
            </a:r>
            <a:r>
              <a:rPr lang="en-US" altLang="ru-RU" sz="3200" dirty="0" err="1" smtClean="0"/>
              <a:t>lucrărilor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228600" y="2882608"/>
            <a:ext cx="8915400" cy="4152900"/>
          </a:xfrm>
        </p:spPr>
        <p:txBody>
          <a:bodyPr/>
          <a:lstStyle/>
          <a:p>
            <a:pPr eaLnBrk="1" hangingPunct="1"/>
            <a:r>
              <a:rPr lang="en-US" altLang="ru-RU" dirty="0" err="1" smtClean="0">
                <a:solidFill>
                  <a:schemeClr val="tx1"/>
                </a:solidFill>
              </a:rPr>
              <a:t>Lucrările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instalațiile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funcțiune</a:t>
            </a:r>
            <a:r>
              <a:rPr lang="en-US" altLang="ru-RU" dirty="0" smtClean="0">
                <a:solidFill>
                  <a:schemeClr val="tx1"/>
                </a:solidFill>
              </a:rPr>
              <a:t> se </a:t>
            </a:r>
            <a:r>
              <a:rPr lang="en-US" altLang="ru-RU" dirty="0" err="1" smtClean="0">
                <a:solidFill>
                  <a:schemeClr val="tx1"/>
                </a:solidFill>
              </a:rPr>
              <a:t>execută</a:t>
            </a:r>
            <a:r>
              <a:rPr lang="en-US" altLang="ru-RU" dirty="0" smtClean="0">
                <a:solidFill>
                  <a:schemeClr val="tx1"/>
                </a:solidFill>
              </a:rPr>
              <a:t>: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baza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autorizației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instalațiile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ro-RO" altLang="ru-RU" dirty="0" smtClean="0">
                <a:solidFill>
                  <a:schemeClr val="tx1"/>
                </a:solidFill>
              </a:rPr>
              <a:t> (</a:t>
            </a:r>
            <a:r>
              <a:rPr lang="en-US" altLang="ru-RU" dirty="0" smtClean="0">
                <a:solidFill>
                  <a:schemeClr val="tx1"/>
                </a:solidFill>
              </a:rPr>
              <a:t>forma-</a:t>
            </a:r>
            <a:r>
              <a:rPr lang="en-US" altLang="ru-RU" dirty="0" err="1" smtClean="0">
                <a:solidFill>
                  <a:schemeClr val="tx1"/>
                </a:solidFill>
              </a:rPr>
              <a:t>cadru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și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indicațiile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privind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completarea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sunt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prevăzute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anexa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nr</a:t>
            </a:r>
            <a:r>
              <a:rPr lang="en-US" altLang="ru-RU" dirty="0" smtClean="0">
                <a:solidFill>
                  <a:schemeClr val="tx1"/>
                </a:solidFill>
              </a:rPr>
              <a:t>. 4 a </a:t>
            </a:r>
            <a:r>
              <a:rPr lang="en-US" altLang="ru-RU" dirty="0" err="1" smtClean="0">
                <a:solidFill>
                  <a:schemeClr val="tx1"/>
                </a:solidFill>
              </a:rPr>
              <a:t>prezentelor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Norme</a:t>
            </a:r>
            <a:r>
              <a:rPr lang="ro-RO" altLang="ru-RU" dirty="0" smtClean="0">
                <a:solidFill>
                  <a:schemeClr val="tx1"/>
                </a:solidFill>
              </a:rPr>
              <a:t>)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baza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dispoziției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lucru</a:t>
            </a:r>
            <a:r>
              <a:rPr lang="en-US" altLang="ru-RU" dirty="0" smtClean="0">
                <a:solidFill>
                  <a:schemeClr val="tx1"/>
                </a:solidFill>
              </a:rPr>
              <a:t> 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baza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listei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executate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ordinea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exploatării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curente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o-RO" altLang="ru-RU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dirty="0" smtClean="0">
                <a:solidFill>
                  <a:schemeClr val="tx1"/>
                </a:solidFill>
              </a:rPr>
              <a:t>Se </a:t>
            </a:r>
            <a:r>
              <a:rPr lang="en-US" altLang="ru-RU" dirty="0" err="1" smtClean="0">
                <a:solidFill>
                  <a:schemeClr val="tx1"/>
                </a:solidFill>
              </a:rPr>
              <a:t>interzice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orice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intervenție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ro-RO" altLang="ru-RU" dirty="0" err="1" smtClean="0">
                <a:solidFill>
                  <a:schemeClr val="tx1"/>
                </a:solidFill>
              </a:rPr>
              <a:t>şi</a:t>
            </a:r>
            <a:r>
              <a:rPr lang="en-US" altLang="ru-RU" dirty="0" smtClean="0">
                <a:solidFill>
                  <a:schemeClr val="tx1"/>
                </a:solidFill>
              </a:rPr>
              <a:t>/</a:t>
            </a:r>
            <a:r>
              <a:rPr lang="en-US" altLang="ru-RU" dirty="0" err="1" smtClean="0">
                <a:solidFill>
                  <a:schemeClr val="tx1"/>
                </a:solidFill>
              </a:rPr>
              <a:t>sau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executare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neautorizată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instalațiile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extinderea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locului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ro-RO" altLang="ru-RU" dirty="0" err="1" smtClean="0">
                <a:solidFill>
                  <a:schemeClr val="tx1"/>
                </a:solidFill>
              </a:rPr>
              <a:t>ş</a:t>
            </a:r>
            <a:r>
              <a:rPr lang="en-US" altLang="ru-RU" dirty="0" err="1" smtClean="0">
                <a:solidFill>
                  <a:schemeClr val="tx1"/>
                </a:solidFill>
              </a:rPr>
              <a:t>i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volumelor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față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prevederile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autorizației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dispoziției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sau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listei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executare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ordinea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exploatării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curente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aprobate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angajator</a:t>
            </a:r>
            <a:r>
              <a:rPr lang="en-US" altLang="ru-RU" dirty="0" smtClean="0">
                <a:solidFill>
                  <a:schemeClr val="tx1"/>
                </a:solidFill>
              </a:rPr>
              <a:t>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3642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7698" y="1625783"/>
            <a:ext cx="8934412" cy="911479"/>
          </a:xfrm>
        </p:spPr>
        <p:txBody>
          <a:bodyPr/>
          <a:lstStyle/>
          <a:p>
            <a:pPr algn="ctr" eaLnBrk="1" hangingPunct="1"/>
            <a:r>
              <a:rPr lang="en-US" altLang="ru-RU" dirty="0" smtClean="0"/>
              <a:t>MĂSURI ORGANIZATORICE </a:t>
            </a:r>
            <a:r>
              <a:rPr lang="en-US" altLang="ru-RU" dirty="0" err="1" smtClean="0"/>
              <a:t>pentru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asigurarea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securită</a:t>
            </a:r>
            <a:r>
              <a:rPr lang="ro-RO" altLang="ru-RU" dirty="0" err="1" smtClean="0"/>
              <a:t>ţ</a:t>
            </a:r>
            <a:r>
              <a:rPr lang="en-US" altLang="ru-RU" dirty="0" smtClean="0"/>
              <a:t>ii </a:t>
            </a:r>
            <a:r>
              <a:rPr lang="en-US" altLang="ru-RU" dirty="0" err="1" smtClean="0"/>
              <a:t>sănătă</a:t>
            </a:r>
            <a:r>
              <a:rPr lang="ro-RO" altLang="ru-RU" dirty="0" err="1" smtClean="0"/>
              <a:t>ţ</a:t>
            </a:r>
            <a:r>
              <a:rPr lang="en-US" altLang="ru-RU" dirty="0" smtClean="0"/>
              <a:t>ii </a:t>
            </a:r>
            <a:r>
              <a:rPr lang="en-US" altLang="ru-RU" dirty="0" err="1" smtClean="0"/>
              <a:t>în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muncă</a:t>
            </a:r>
            <a:r>
              <a:rPr lang="en-US" altLang="ru-RU" dirty="0" smtClean="0"/>
              <a:t> la </a:t>
            </a:r>
            <a:r>
              <a:rPr lang="en-US" altLang="ru-RU" dirty="0" err="1" smtClean="0"/>
              <a:t>executarea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lucrărilor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în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instala</a:t>
            </a:r>
            <a:r>
              <a:rPr lang="ro-RO" altLang="ru-RU" dirty="0" err="1" smtClean="0"/>
              <a:t>ţ</a:t>
            </a:r>
            <a:r>
              <a:rPr lang="en-US" altLang="ru-RU" dirty="0" err="1" smtClean="0"/>
              <a:t>iile</a:t>
            </a:r>
            <a:r>
              <a:rPr lang="en-US" altLang="ru-RU" dirty="0" smtClean="0"/>
              <a:t>  </a:t>
            </a:r>
            <a:r>
              <a:rPr lang="en-US" altLang="ru-RU" dirty="0" err="1" smtClean="0"/>
              <a:t>electrice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7698" y="2854763"/>
            <a:ext cx="9076302" cy="4076700"/>
          </a:xfrm>
        </p:spPr>
        <p:txBody>
          <a:bodyPr/>
          <a:lstStyle/>
          <a:p>
            <a:pPr eaLnBrk="1" hangingPunct="1"/>
            <a:r>
              <a:rPr lang="en-US" altLang="ru-RU" dirty="0" err="1" smtClean="0">
                <a:solidFill>
                  <a:schemeClr val="tx1"/>
                </a:solidFill>
              </a:rPr>
              <a:t>desemnarea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persoanelor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responsabile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instalațiile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dirty="0" err="1" smtClean="0">
                <a:solidFill>
                  <a:schemeClr val="tx1"/>
                </a:solidFill>
              </a:rPr>
              <a:t>emiterea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autorizației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ro-RO" altLang="ru-RU" dirty="0" err="1" smtClean="0">
                <a:solidFill>
                  <a:schemeClr val="tx1"/>
                </a:solidFill>
              </a:rPr>
              <a:t>ş</a:t>
            </a:r>
            <a:r>
              <a:rPr lang="en-US" altLang="ru-RU" dirty="0" err="1" smtClean="0">
                <a:solidFill>
                  <a:schemeClr val="tx1"/>
                </a:solidFill>
              </a:rPr>
              <a:t>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dispoziției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sau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listei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executate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ordinea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exploatării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curente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dirty="0" err="1" smtClean="0">
                <a:solidFill>
                  <a:schemeClr val="tx1"/>
                </a:solidFill>
              </a:rPr>
              <a:t>eliberarea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permisiunii</a:t>
            </a:r>
            <a:r>
              <a:rPr lang="en-US" altLang="ru-RU" dirty="0" smtClean="0">
                <a:solidFill>
                  <a:schemeClr val="tx1"/>
                </a:solidFill>
              </a:rPr>
              <a:t> la </a:t>
            </a:r>
            <a:r>
              <a:rPr lang="en-US" altLang="ru-RU" dirty="0" err="1" smtClean="0">
                <a:solidFill>
                  <a:schemeClr val="tx1"/>
                </a:solidFill>
              </a:rPr>
              <a:t>pregătirea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locului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dirty="0" smtClean="0">
                <a:solidFill>
                  <a:schemeClr val="tx1"/>
                </a:solidFill>
              </a:rPr>
              <a:t> (cu </a:t>
            </a:r>
            <a:r>
              <a:rPr lang="en-US" altLang="ru-RU" dirty="0" err="1" smtClean="0">
                <a:solidFill>
                  <a:schemeClr val="tx1"/>
                </a:solidFill>
              </a:rPr>
              <a:t>excepția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executării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instalațiile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utilizare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către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dirty="0" smtClean="0">
                <a:solidFill>
                  <a:schemeClr val="tx1"/>
                </a:solidFill>
              </a:rPr>
              <a:t> din </a:t>
            </a:r>
            <a:r>
              <a:rPr lang="en-US" altLang="ru-RU" dirty="0" err="1" smtClean="0">
                <a:solidFill>
                  <a:schemeClr val="tx1"/>
                </a:solidFill>
              </a:rPr>
              <a:t>cadrul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întreprinderii</a:t>
            </a:r>
            <a:r>
              <a:rPr lang="en-US" altLang="ru-RU" dirty="0" smtClean="0">
                <a:solidFill>
                  <a:schemeClr val="tx1"/>
                </a:solidFill>
              </a:rPr>
              <a:t>) </a:t>
            </a:r>
            <a:r>
              <a:rPr lang="ro-RO" altLang="ru-RU" dirty="0" err="1" smtClean="0">
                <a:solidFill>
                  <a:schemeClr val="tx1"/>
                </a:solidFill>
              </a:rPr>
              <a:t>ş</a:t>
            </a:r>
            <a:r>
              <a:rPr lang="en-US" altLang="ru-RU" dirty="0" err="1" smtClean="0">
                <a:solidFill>
                  <a:schemeClr val="tx1"/>
                </a:solidFill>
              </a:rPr>
              <a:t>i</a:t>
            </a:r>
            <a:r>
              <a:rPr lang="en-US" altLang="ru-RU" dirty="0" smtClean="0">
                <a:solidFill>
                  <a:schemeClr val="tx1"/>
                </a:solidFill>
              </a:rPr>
              <a:t> la </a:t>
            </a:r>
            <a:r>
              <a:rPr lang="en-US" altLang="ru-RU" dirty="0" err="1" smtClean="0">
                <a:solidFill>
                  <a:schemeClr val="tx1"/>
                </a:solidFill>
              </a:rPr>
              <a:t>admiterea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cazurile</a:t>
            </a:r>
            <a:r>
              <a:rPr lang="en-US" altLang="ru-RU" dirty="0" smtClean="0">
                <a:solidFill>
                  <a:schemeClr val="tx1"/>
                </a:solidFill>
              </a:rPr>
              <a:t> enumerate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punctul</a:t>
            </a:r>
            <a:r>
              <a:rPr lang="en-US" altLang="ru-RU" dirty="0" smtClean="0">
                <a:solidFill>
                  <a:schemeClr val="tx1"/>
                </a:solidFill>
              </a:rPr>
              <a:t> 2.1.14 al </a:t>
            </a:r>
            <a:r>
              <a:rPr lang="en-US" altLang="ru-RU" dirty="0" err="1" smtClean="0">
                <a:solidFill>
                  <a:schemeClr val="tx1"/>
                </a:solidFill>
              </a:rPr>
              <a:t>prezentelor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Norme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dirty="0" err="1" smtClean="0">
                <a:solidFill>
                  <a:schemeClr val="tx1"/>
                </a:solidFill>
              </a:rPr>
              <a:t>admiterea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la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executarea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lucrări</a:t>
            </a:r>
            <a:r>
              <a:rPr lang="ro-RO" altLang="ru-RU" dirty="0" smtClean="0">
                <a:solidFill>
                  <a:schemeClr val="tx1"/>
                </a:solidFill>
              </a:rPr>
              <a:t>i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dirty="0" err="1" smtClean="0">
                <a:solidFill>
                  <a:schemeClr val="tx1"/>
                </a:solidFill>
              </a:rPr>
              <a:t>supravegherea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timpul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executării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lucrării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o-RO" altLang="ru-RU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dirty="0" err="1" smtClean="0">
                <a:solidFill>
                  <a:schemeClr val="tx1"/>
                </a:solidFill>
              </a:rPr>
              <a:t>înregistrarea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întreruperilor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ro-RO" altLang="ru-RU" dirty="0" err="1" smtClean="0">
                <a:solidFill>
                  <a:schemeClr val="tx1"/>
                </a:solidFill>
              </a:rPr>
              <a:t>ş</a:t>
            </a:r>
            <a:r>
              <a:rPr lang="en-US" altLang="ru-RU" dirty="0" err="1" smtClean="0">
                <a:solidFill>
                  <a:schemeClr val="tx1"/>
                </a:solidFill>
              </a:rPr>
              <a:t>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reluării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permutarea</a:t>
            </a:r>
            <a:r>
              <a:rPr lang="en-US" altLang="ru-RU" dirty="0" smtClean="0">
                <a:solidFill>
                  <a:schemeClr val="tx1"/>
                </a:solidFill>
              </a:rPr>
              <a:t> la alt </a:t>
            </a:r>
            <a:r>
              <a:rPr lang="en-US" altLang="ru-RU" dirty="0" err="1" smtClean="0">
                <a:solidFill>
                  <a:schemeClr val="tx1"/>
                </a:solidFill>
              </a:rPr>
              <a:t>loc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ro-RO" altLang="ru-RU" dirty="0" err="1" smtClean="0">
                <a:solidFill>
                  <a:schemeClr val="tx1"/>
                </a:solidFill>
              </a:rPr>
              <a:t>ş</a:t>
            </a:r>
            <a:r>
              <a:rPr lang="en-US" altLang="ru-RU" dirty="0" err="1" smtClean="0">
                <a:solidFill>
                  <a:schemeClr val="tx1"/>
                </a:solidFill>
              </a:rPr>
              <a:t>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finalizarea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lucrării</a:t>
            </a:r>
            <a:r>
              <a:rPr lang="en-US" altLang="ru-RU" dirty="0" smtClean="0">
                <a:solidFill>
                  <a:schemeClr val="tx1"/>
                </a:solidFill>
              </a:rPr>
              <a:t>.</a:t>
            </a:r>
            <a:endParaRPr lang="ru-RU" altLang="ru-RU" sz="1100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460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28600" y="1440510"/>
            <a:ext cx="8686800" cy="1103312"/>
          </a:xfrm>
        </p:spPr>
        <p:txBody>
          <a:bodyPr/>
          <a:lstStyle/>
          <a:p>
            <a:pPr eaLnBrk="1" hangingPunct="1"/>
            <a:r>
              <a:rPr lang="en-US" altLang="ru-RU" sz="2800" dirty="0" err="1" smtClean="0"/>
              <a:t>Responsabilitatea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pentru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executarea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inofensivă</a:t>
            </a:r>
            <a:r>
              <a:rPr lang="en-US" altLang="ru-RU" sz="2800" dirty="0" smtClean="0"/>
              <a:t> a </a:t>
            </a:r>
            <a:r>
              <a:rPr lang="en-US" altLang="ru-RU" sz="2800" dirty="0" err="1" smtClean="0"/>
              <a:t>lucrărilor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în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instala</a:t>
            </a:r>
            <a:r>
              <a:rPr lang="ro-RO" altLang="ru-RU" sz="2800" dirty="0" err="1" smtClean="0"/>
              <a:t>ţ</a:t>
            </a:r>
            <a:r>
              <a:rPr lang="en-US" altLang="ru-RU" sz="2800" dirty="0" err="1" smtClean="0"/>
              <a:t>iile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electrice</a:t>
            </a:r>
            <a:r>
              <a:rPr lang="en-US" altLang="ru-RU" sz="2800" dirty="0" smtClean="0"/>
              <a:t> o </a:t>
            </a:r>
            <a:r>
              <a:rPr lang="en-US" altLang="ru-RU" sz="2800" dirty="0" err="1" smtClean="0"/>
              <a:t>poartă</a:t>
            </a:r>
            <a:r>
              <a:rPr lang="en-US" altLang="ru-RU" sz="2800" dirty="0" smtClean="0"/>
              <a:t>: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68903" y="2589915"/>
            <a:ext cx="8915400" cy="3898900"/>
          </a:xfrm>
        </p:spPr>
        <p:txBody>
          <a:bodyPr/>
          <a:lstStyle/>
          <a:p>
            <a:pPr eaLnBrk="1" hangingPunct="1"/>
            <a:r>
              <a:rPr lang="en-US" altLang="ru-RU" dirty="0" err="1" smtClean="0">
                <a:solidFill>
                  <a:schemeClr val="tx1"/>
                </a:solidFill>
              </a:rPr>
              <a:t>emitentul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autorizaţiei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dispoziţiei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lucru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persoana</a:t>
            </a:r>
            <a:r>
              <a:rPr lang="en-US" altLang="ru-RU" dirty="0" smtClean="0">
                <a:solidFill>
                  <a:schemeClr val="tx1"/>
                </a:solidFill>
              </a:rPr>
              <a:t> care </a:t>
            </a:r>
            <a:r>
              <a:rPr lang="en-US" altLang="ru-RU" dirty="0" err="1" smtClean="0">
                <a:solidFill>
                  <a:schemeClr val="tx1"/>
                </a:solidFill>
              </a:rPr>
              <a:t>aprobă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lista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executate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ordinea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exploatării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curente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instalațiilor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ru-RU" dirty="0" err="1" smtClean="0">
                <a:solidFill>
                  <a:schemeClr val="tx1"/>
                </a:solidFill>
              </a:rPr>
              <a:t>persoana</a:t>
            </a:r>
            <a:r>
              <a:rPr lang="en-US" altLang="ru-RU" dirty="0" smtClean="0">
                <a:solidFill>
                  <a:schemeClr val="tx1"/>
                </a:solidFill>
              </a:rPr>
              <a:t> care </a:t>
            </a:r>
            <a:r>
              <a:rPr lang="en-US" altLang="ru-RU" dirty="0" err="1" smtClean="0">
                <a:solidFill>
                  <a:schemeClr val="tx1"/>
                </a:solidFill>
              </a:rPr>
              <a:t>emite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permisiunea</a:t>
            </a:r>
            <a:r>
              <a:rPr lang="en-US" altLang="ru-RU" dirty="0" smtClean="0">
                <a:solidFill>
                  <a:schemeClr val="tx1"/>
                </a:solidFill>
              </a:rPr>
              <a:t> la </a:t>
            </a:r>
            <a:r>
              <a:rPr lang="en-US" altLang="ru-RU" dirty="0" err="1" smtClean="0">
                <a:solidFill>
                  <a:schemeClr val="tx1"/>
                </a:solidFill>
              </a:rPr>
              <a:t>pregătirea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locului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şi</a:t>
            </a:r>
            <a:r>
              <a:rPr lang="en-US" altLang="ru-RU" dirty="0" smtClean="0">
                <a:solidFill>
                  <a:schemeClr val="tx1"/>
                </a:solidFill>
              </a:rPr>
              <a:t> la </a:t>
            </a:r>
            <a:r>
              <a:rPr lang="en-US" altLang="ru-RU" dirty="0" err="1" smtClean="0">
                <a:solidFill>
                  <a:schemeClr val="tx1"/>
                </a:solidFill>
              </a:rPr>
              <a:t>admitere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cazurile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prevăzute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punctul</a:t>
            </a:r>
            <a:r>
              <a:rPr lang="en-US" altLang="ru-RU" dirty="0" smtClean="0">
                <a:solidFill>
                  <a:schemeClr val="tx1"/>
                </a:solidFill>
              </a:rPr>
              <a:t> 2.1.14 al </a:t>
            </a:r>
            <a:r>
              <a:rPr lang="en-US" altLang="ru-RU" dirty="0" err="1" smtClean="0">
                <a:solidFill>
                  <a:schemeClr val="tx1"/>
                </a:solidFill>
              </a:rPr>
              <a:t>prezentelor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Norme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dirty="0" err="1" smtClean="0">
                <a:solidFill>
                  <a:schemeClr val="tx1"/>
                </a:solidFill>
              </a:rPr>
              <a:t>conducătorul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responsabil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de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lucrări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ru-RU" altLang="ru-RU" dirty="0" err="1" smtClean="0">
                <a:solidFill>
                  <a:schemeClr val="tx1"/>
                </a:solidFill>
              </a:rPr>
              <a:t>admitentul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la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lucrări</a:t>
            </a:r>
            <a:r>
              <a:rPr lang="ru-RU" altLang="ru-RU" dirty="0" smtClean="0">
                <a:solidFill>
                  <a:schemeClr val="tx1"/>
                </a:solidFill>
              </a:rPr>
              <a:t> ;</a:t>
            </a:r>
          </a:p>
          <a:p>
            <a:pPr eaLnBrk="1" hangingPunct="1"/>
            <a:r>
              <a:rPr lang="ro-RO" altLang="ru-RU" dirty="0" err="1" smtClean="0">
                <a:solidFill>
                  <a:schemeClr val="tx1"/>
                </a:solidFill>
              </a:rPr>
              <a:t>ş</a:t>
            </a:r>
            <a:r>
              <a:rPr lang="ru-RU" altLang="ru-RU" dirty="0" err="1" smtClean="0">
                <a:solidFill>
                  <a:schemeClr val="tx1"/>
                </a:solidFill>
              </a:rPr>
              <a:t>eful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de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lucrări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ru-RU" altLang="ru-RU" dirty="0" err="1" smtClean="0">
                <a:solidFill>
                  <a:schemeClr val="tx1"/>
                </a:solidFill>
              </a:rPr>
              <a:t>supraveghetorul</a:t>
            </a:r>
            <a:r>
              <a:rPr lang="ru-RU" altLang="ru-RU" dirty="0" smtClean="0">
                <a:solidFill>
                  <a:schemeClr val="tx1"/>
                </a:solidFill>
              </a:rPr>
              <a:t> ;</a:t>
            </a:r>
          </a:p>
          <a:p>
            <a:pPr eaLnBrk="1" hangingPunct="1"/>
            <a:r>
              <a:rPr lang="en-US" altLang="ru-RU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dirty="0" smtClean="0">
                <a:solidFill>
                  <a:schemeClr val="tx1"/>
                </a:solidFill>
              </a:rPr>
              <a:t> care </a:t>
            </a:r>
            <a:r>
              <a:rPr lang="en-US" altLang="ru-RU" dirty="0" err="1" smtClean="0">
                <a:solidFill>
                  <a:schemeClr val="tx1"/>
                </a:solidFill>
              </a:rPr>
              <a:t>pregătește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locul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dirty="0" err="1" smtClean="0">
                <a:solidFill>
                  <a:schemeClr val="tx1"/>
                </a:solidFill>
              </a:rPr>
              <a:t>membrii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formației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de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lucru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60375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020" y="1538292"/>
            <a:ext cx="8912225" cy="1281112"/>
          </a:xfrm>
        </p:spPr>
        <p:txBody>
          <a:bodyPr/>
          <a:lstStyle/>
          <a:p>
            <a:pPr eaLnBrk="1" hangingPunct="1"/>
            <a:r>
              <a:rPr lang="en-US" altLang="ru-RU" sz="2800" smtClean="0"/>
              <a:t>Cumularea funcţiilor persoanelor responsabile pentru executarea inofensivă a lucrărilor în IE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/>
          </a:p>
        </p:txBody>
      </p:sp>
      <p:graphicFrame>
        <p:nvGraphicFramePr>
          <p:cNvPr id="1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69543"/>
              </p:ext>
            </p:extLst>
          </p:nvPr>
        </p:nvGraphicFramePr>
        <p:xfrm>
          <a:off x="192845" y="2908304"/>
          <a:ext cx="8915400" cy="3480435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="" xmlns:a16="http://schemas.microsoft.com/office/drawing/2014/main" val="3480747776"/>
                    </a:ext>
                  </a:extLst>
                </a:gridCol>
                <a:gridCol w="4457700">
                  <a:extLst>
                    <a:ext uri="{9D8B030D-6E8A-4147-A177-3AD203B41FA5}">
                      <a16:colId xmlns="" xmlns:a16="http://schemas.microsoft.com/office/drawing/2014/main" val="317135422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Persoana responsabilă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Cumularea funcţiilor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585909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Emitent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autorizaţie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de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dispoziție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lucru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Conducător responsabil de lucrări, șef de lucrări</a:t>
                      </a:r>
                      <a:r>
                        <a:rPr kumimoji="0" lang="ro-RO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;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admitent (în instalaţiile electrice fără personal de</a:t>
                      </a:r>
                      <a:r>
                        <a:rPr kumimoji="0" lang="ro-RO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serviciu)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3178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Conducător responsabil de lucrări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Şef de lucrări, admitent (în instalaţiile electrice</a:t>
                      </a:r>
                      <a:r>
                        <a:rPr kumimoji="0" lang="ro-RO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fără personal de serviciu)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190749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Șef de lucrări din rândul personalului operativ</a:t>
                      </a:r>
                      <a:r>
                        <a:rPr kumimoji="0" lang="ro-RO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reparaţii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Admitent în instalaţiile electrice cu schemă</a:t>
                      </a:r>
                      <a:r>
                        <a:rPr kumimoji="0" lang="ro-RO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simplă şi vizibilă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5255769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Şef de lucrări cu grupa IV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Admitent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în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cazurile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enumerate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în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punctul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8.5.</a:t>
                      </a:r>
                      <a:r>
                        <a:rPr kumimoji="0" lang="ro-RO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prezentelor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Norme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85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9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7011" y="1372895"/>
            <a:ext cx="8568435" cy="968266"/>
          </a:xfrm>
        </p:spPr>
        <p:txBody>
          <a:bodyPr/>
          <a:lstStyle/>
          <a:p>
            <a:pPr algn="ctr"/>
            <a:r>
              <a:rPr lang="en-US" altLang="ru-RU" sz="2800" dirty="0" err="1" smtClean="0"/>
              <a:t>Organizarea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lucrărilor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executate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în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ordinea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exploatării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curente</a:t>
            </a:r>
            <a:r>
              <a:rPr lang="en-US" altLang="ru-RU" sz="2800" dirty="0" smtClean="0"/>
              <a:t> (1)</a:t>
            </a:r>
            <a:endParaRPr lang="ru-RU" altLang="ru-RU" sz="28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37012" y="2305985"/>
            <a:ext cx="8833568" cy="4362833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Lucrările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efectuate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instalațiile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electrice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ordinea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exploatării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curente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presupun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chemeClr val="tx1"/>
                </a:solidFill>
              </a:rPr>
              <a:t>executarea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lucrărilor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instalațiile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fără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scoaterea</a:t>
            </a:r>
            <a:r>
              <a:rPr lang="en-US" dirty="0">
                <a:solidFill>
                  <a:schemeClr val="tx1"/>
                </a:solidFill>
              </a:rPr>
              <a:t> de sub </a:t>
            </a:r>
            <a:r>
              <a:rPr lang="en-US" dirty="0" err="1" smtClean="0">
                <a:solidFill>
                  <a:schemeClr val="tx1"/>
                </a:solidFill>
              </a:rPr>
              <a:t>tensiune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în </a:t>
            </a:r>
            <a:r>
              <a:rPr lang="en-US" dirty="0" err="1">
                <a:solidFill>
                  <a:schemeClr val="tx1"/>
                </a:solidFill>
              </a:rPr>
              <a:t>depărtare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>
                <a:solidFill>
                  <a:schemeClr val="tx1"/>
                </a:solidFill>
              </a:rPr>
              <a:t>părțile</a:t>
            </a:r>
            <a:r>
              <a:rPr lang="en-US" dirty="0">
                <a:solidFill>
                  <a:schemeClr val="tx1"/>
                </a:solidFill>
              </a:rPr>
              <a:t> active </a:t>
            </a:r>
            <a:r>
              <a:rPr lang="en-US" dirty="0" err="1">
                <a:solidFill>
                  <a:schemeClr val="tx1"/>
                </a:solidFill>
              </a:rPr>
              <a:t>aflate</a:t>
            </a:r>
            <a:r>
              <a:rPr lang="en-US" dirty="0">
                <a:solidFill>
                  <a:schemeClr val="tx1"/>
                </a:solidFill>
              </a:rPr>
              <a:t> sub </a:t>
            </a:r>
            <a:r>
              <a:rPr lang="en-US" dirty="0" err="1">
                <a:solidFill>
                  <a:schemeClr val="tx1"/>
                </a:solidFill>
              </a:rPr>
              <a:t>tensiune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chemeClr val="tx1"/>
                </a:solidFill>
              </a:rPr>
              <a:t>executarea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lucrărilor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instalațiile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electrice</a:t>
            </a:r>
            <a:r>
              <a:rPr lang="en-US" dirty="0">
                <a:solidFill>
                  <a:schemeClr val="tx1"/>
                </a:solidFill>
              </a:rPr>
              <a:t> sub 1000 V cu </a:t>
            </a:r>
            <a:r>
              <a:rPr lang="en-US" dirty="0" err="1">
                <a:solidFill>
                  <a:schemeClr val="tx1"/>
                </a:solidFill>
              </a:rPr>
              <a:t>scoaterea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totală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tensiunii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Pentru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asigurarea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executării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inofensive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lucrărilor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instalațiile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cere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chemeClr val="tx1"/>
                </a:solidFill>
              </a:rPr>
              <a:t>emiterea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listei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lucrări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către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persoana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responsabilă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gospodăria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aprobat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către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conducerea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agentului</a:t>
            </a:r>
            <a:r>
              <a:rPr lang="en-US" dirty="0">
                <a:solidFill>
                  <a:schemeClr val="tx1"/>
                </a:solidFill>
              </a:rPr>
              <a:t> economic, în care se </a:t>
            </a:r>
            <a:r>
              <a:rPr lang="en-US" dirty="0" err="1">
                <a:solidFill>
                  <a:schemeClr val="tx1"/>
                </a:solidFill>
              </a:rPr>
              <a:t>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numărul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executanților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grupa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ele</a:t>
            </a:r>
            <a:r>
              <a:rPr lang="en-US" dirty="0">
                <a:solidFill>
                  <a:schemeClr val="tx1"/>
                </a:solidFill>
              </a:rPr>
              <a:t>) de </a:t>
            </a:r>
            <a:r>
              <a:rPr lang="en-US" dirty="0" err="1">
                <a:solidFill>
                  <a:schemeClr val="tx1"/>
                </a:solidFill>
              </a:rPr>
              <a:t>securitate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care </a:t>
            </a:r>
            <a:r>
              <a:rPr lang="en-US" dirty="0" err="1">
                <a:solidFill>
                  <a:schemeClr val="tx1"/>
                </a:solidFill>
              </a:rPr>
              <a:t>trebuie</a:t>
            </a:r>
            <a:r>
              <a:rPr lang="en-US" dirty="0">
                <a:solidFill>
                  <a:schemeClr val="tx1"/>
                </a:solidFill>
              </a:rPr>
              <a:t> s-o </a:t>
            </a:r>
            <a:r>
              <a:rPr lang="en-US" dirty="0" err="1">
                <a:solidFill>
                  <a:schemeClr val="tx1"/>
                </a:solidFill>
              </a:rPr>
              <a:t>posede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executantul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ții</a:t>
            </a:r>
            <a:r>
              <a:rPr lang="en-US" dirty="0">
                <a:solidFill>
                  <a:schemeClr val="tx1"/>
                </a:solidFill>
              </a:rPr>
              <a:t>) de </a:t>
            </a:r>
            <a:r>
              <a:rPr lang="en-US" dirty="0" err="1" smtClean="0">
                <a:solidFill>
                  <a:schemeClr val="tx1"/>
                </a:solidFill>
              </a:rPr>
              <a:t>lucrări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chemeClr val="tx1"/>
                </a:solidFill>
              </a:rPr>
              <a:t>executantul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ții</a:t>
            </a:r>
            <a:r>
              <a:rPr lang="en-US" dirty="0">
                <a:solidFill>
                  <a:schemeClr val="tx1"/>
                </a:solidFill>
              </a:rPr>
              <a:t>), de sine </a:t>
            </a:r>
            <a:r>
              <a:rPr lang="en-US" dirty="0" err="1">
                <a:solidFill>
                  <a:schemeClr val="tx1"/>
                </a:solidFill>
              </a:rPr>
              <a:t>stătător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err="1">
                <a:solidFill>
                  <a:schemeClr val="tx1"/>
                </a:solidFill>
              </a:rPr>
              <a:t>va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vor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determina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procedeele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posibilitățile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necesare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realizarea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inofensivă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lucrărilor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nominalizate</a:t>
            </a:r>
            <a:r>
              <a:rPr lang="en-US" dirty="0">
                <a:solidFill>
                  <a:schemeClr val="tx1"/>
                </a:solidFill>
              </a:rPr>
              <a:t> în </a:t>
            </a:r>
            <a:r>
              <a:rPr lang="en-US" dirty="0" err="1">
                <a:solidFill>
                  <a:schemeClr val="tx1"/>
                </a:solidFill>
              </a:rPr>
              <a:t>lista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lucrări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56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5228" y="1350186"/>
            <a:ext cx="8491502" cy="1183669"/>
          </a:xfrm>
        </p:spPr>
        <p:txBody>
          <a:bodyPr/>
          <a:lstStyle/>
          <a:p>
            <a:pPr algn="ctr"/>
            <a:r>
              <a:rPr lang="en-US" altLang="ru-RU" sz="2800" dirty="0" err="1" smtClean="0"/>
              <a:t>Organizarea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lucrărilor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executate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în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ordinea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exploatării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curente</a:t>
            </a:r>
            <a:r>
              <a:rPr lang="en-US" altLang="ru-RU" sz="2800" dirty="0" smtClean="0"/>
              <a:t> (2)</a:t>
            </a:r>
            <a:endParaRPr lang="ru-RU" altLang="ru-RU" sz="28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3852" y="2231839"/>
            <a:ext cx="8754255" cy="5369737"/>
          </a:xfrm>
        </p:spPr>
        <p:txBody>
          <a:bodyPr/>
          <a:lstStyle/>
          <a:p>
            <a:r>
              <a:rPr lang="en-US" altLang="ru-RU" sz="1200" dirty="0" err="1" smtClean="0">
                <a:solidFill>
                  <a:schemeClr val="tx1"/>
                </a:solidFill>
              </a:rPr>
              <a:t>Pregătirea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locului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muncă</a:t>
            </a:r>
            <a:r>
              <a:rPr lang="en-US" altLang="ru-RU" sz="1200" dirty="0" smtClean="0">
                <a:solidFill>
                  <a:schemeClr val="tx1"/>
                </a:solidFill>
              </a:rPr>
              <a:t> se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va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efectua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către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executantul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iar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cazul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executării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lucrării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către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mai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mulți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executanți</a:t>
            </a:r>
            <a:r>
              <a:rPr lang="en-US" altLang="ru-RU" sz="1200" dirty="0" smtClean="0">
                <a:solidFill>
                  <a:schemeClr val="tx1"/>
                </a:solidFill>
              </a:rPr>
              <a:t> -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executantul</a:t>
            </a:r>
            <a:r>
              <a:rPr lang="en-US" altLang="ru-RU" sz="1200" dirty="0" smtClean="0">
                <a:solidFill>
                  <a:schemeClr val="tx1"/>
                </a:solidFill>
              </a:rPr>
              <a:t> cu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grupa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securitate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electrică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mai</a:t>
            </a:r>
            <a:r>
              <a:rPr lang="en-US" altLang="ru-RU" sz="1200" dirty="0" smtClean="0">
                <a:solidFill>
                  <a:schemeClr val="tx1"/>
                </a:solidFill>
              </a:rPr>
              <a:t> mare;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r>
              <a:rPr lang="en-US" altLang="ru-RU" sz="1200" dirty="0" err="1" smtClean="0">
                <a:solidFill>
                  <a:schemeClr val="tx1"/>
                </a:solidFill>
              </a:rPr>
              <a:t>Lucrările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incluse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lista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sunt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permise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executare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permanentă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la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realizarea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lor</a:t>
            </a:r>
            <a:r>
              <a:rPr lang="en-US" altLang="ru-RU" sz="1200" dirty="0" smtClean="0">
                <a:solidFill>
                  <a:schemeClr val="tx1"/>
                </a:solidFill>
              </a:rPr>
              <a:t> nu se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cere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emiterea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indicațiilor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suplimentare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dispozițiilor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petrecerea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instruirii</a:t>
            </a:r>
            <a:r>
              <a:rPr lang="en-US" altLang="ru-RU" sz="1200" dirty="0" smtClean="0">
                <a:solidFill>
                  <a:schemeClr val="tx1"/>
                </a:solidFill>
              </a:rPr>
              <a:t> cu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destinație</a:t>
            </a:r>
            <a:r>
              <a:rPr lang="en-US" altLang="ru-RU" sz="1200" dirty="0" smtClean="0">
                <a:solidFill>
                  <a:schemeClr val="tx1"/>
                </a:solidFill>
              </a:rPr>
              <a:t> special;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lista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200" dirty="0" smtClean="0">
                <a:solidFill>
                  <a:schemeClr val="tx1"/>
                </a:solidFill>
              </a:rPr>
              <a:t> se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va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indica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ordinea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înregistrării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executate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ordinea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exploatării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curente</a:t>
            </a:r>
            <a:r>
              <a:rPr lang="en-US" altLang="ru-RU" sz="1200" dirty="0" smtClean="0">
                <a:solidFill>
                  <a:schemeClr val="tx1"/>
                </a:solidFill>
              </a:rPr>
              <a:t> (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înștiințarea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personalului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200" dirty="0" smtClean="0">
                <a:solidFill>
                  <a:schemeClr val="tx1"/>
                </a:solidFill>
              </a:rPr>
              <a:t> superior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despre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locul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caracterul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despre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începutul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finalizarea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lucrării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înregistrarea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registrul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200" dirty="0" smtClean="0">
                <a:solidFill>
                  <a:schemeClr val="tx1"/>
                </a:solidFill>
              </a:rPr>
              <a:t>, etc.);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lista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executare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ordinea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exploatării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curente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efectuate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instalațiile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fără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scoaterea</a:t>
            </a:r>
            <a:r>
              <a:rPr lang="en-US" altLang="ru-RU" sz="1200" dirty="0" smtClean="0">
                <a:solidFill>
                  <a:schemeClr val="tx1"/>
                </a:solidFill>
              </a:rPr>
              <a:t> de sub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tensiune</a:t>
            </a:r>
            <a:r>
              <a:rPr lang="en-US" altLang="ru-RU" sz="1200" dirty="0" smtClean="0">
                <a:solidFill>
                  <a:schemeClr val="tx1"/>
                </a:solidFill>
              </a:rPr>
              <a:t>, cu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executare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depărtare</a:t>
            </a:r>
            <a:r>
              <a:rPr lang="en-US" altLang="ru-RU" sz="1200" dirty="0" smtClean="0">
                <a:solidFill>
                  <a:schemeClr val="tx1"/>
                </a:solidFill>
              </a:rPr>
              <a:t> de la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părțile</a:t>
            </a:r>
            <a:r>
              <a:rPr lang="en-US" altLang="ru-RU" sz="1200" dirty="0" smtClean="0">
                <a:solidFill>
                  <a:schemeClr val="tx1"/>
                </a:solidFill>
              </a:rPr>
              <a:t> active, pot fi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incluse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următoarele</a:t>
            </a:r>
            <a:r>
              <a:rPr lang="en-US" altLang="ru-RU" sz="1200" dirty="0" smtClean="0">
                <a:solidFill>
                  <a:schemeClr val="tx1"/>
                </a:solidFill>
              </a:rPr>
              <a:t> :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ru-RU" sz="12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curățire</a:t>
            </a:r>
            <a:r>
              <a:rPr lang="en-US" altLang="ru-RU" sz="1200" dirty="0" smtClean="0">
                <a:solidFill>
                  <a:schemeClr val="tx1"/>
                </a:solidFill>
              </a:rPr>
              <a:t> 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culoarelor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încăperilor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serviciu</a:t>
            </a:r>
            <a:r>
              <a:rPr lang="en-US" altLang="ru-RU" sz="1200" dirty="0" smtClean="0">
                <a:solidFill>
                  <a:schemeClr val="tx1"/>
                </a:solidFill>
              </a:rPr>
              <a:t>, 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trecerilor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IDÎ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limita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îngrădirilor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barierelor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instalate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încăperilor</a:t>
            </a:r>
            <a:r>
              <a:rPr lang="en-US" altLang="ru-RU" sz="1200" dirty="0" smtClean="0">
                <a:solidFill>
                  <a:schemeClr val="tx1"/>
                </a:solidFill>
              </a:rPr>
              <a:t> cu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tablouri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precum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curățire</a:t>
            </a:r>
            <a:r>
              <a:rPr lang="en-US" altLang="ru-RU" sz="1200" dirty="0" smtClean="0">
                <a:solidFill>
                  <a:schemeClr val="tx1"/>
                </a:solidFill>
              </a:rPr>
              <a:t> 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spațiilor</a:t>
            </a:r>
            <a:r>
              <a:rPr lang="en-US" altLang="ru-RU" sz="1200" dirty="0" smtClean="0">
                <a:solidFill>
                  <a:schemeClr val="tx1"/>
                </a:solidFill>
              </a:rPr>
              <a:t> din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spatele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panourilor</a:t>
            </a:r>
            <a:r>
              <a:rPr lang="en-US" altLang="ru-RU" sz="1200" dirty="0" smtClean="0">
                <a:solidFill>
                  <a:schemeClr val="tx1"/>
                </a:solidFill>
              </a:rPr>
              <a:t> cu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instalații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protecție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prin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relee</a:t>
            </a:r>
            <a:r>
              <a:rPr lang="en-US" altLang="ru-RU" sz="1200" dirty="0" smtClean="0">
                <a:solidFill>
                  <a:schemeClr val="tx1"/>
                </a:solidFill>
              </a:rPr>
              <a:t>,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măsurat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cu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alte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aparate</a:t>
            </a:r>
            <a:r>
              <a:rPr lang="en-US" altLang="ru-RU" sz="1200" dirty="0" smtClean="0">
                <a:solidFill>
                  <a:schemeClr val="tx1"/>
                </a:solidFill>
              </a:rPr>
              <a:t> ;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ru-RU" sz="12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curățire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amenajare</a:t>
            </a:r>
            <a:r>
              <a:rPr lang="en-US" altLang="ru-RU" sz="1200" dirty="0" smtClean="0">
                <a:solidFill>
                  <a:schemeClr val="tx1"/>
                </a:solidFill>
              </a:rPr>
              <a:t> 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teritoriilor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amplasare</a:t>
            </a:r>
            <a:r>
              <a:rPr lang="en-US" altLang="ru-RU" sz="1200" dirty="0" smtClean="0">
                <a:solidFill>
                  <a:schemeClr val="tx1"/>
                </a:solidFill>
              </a:rPr>
              <a:t> a IDD,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cosirea</a:t>
            </a:r>
            <a:r>
              <a:rPr lang="en-US" altLang="ru-RU" sz="1200" dirty="0" smtClean="0">
                <a:solidFill>
                  <a:schemeClr val="tx1"/>
                </a:solidFill>
              </a:rPr>
              <a:t> 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ierbii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curățire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zăpadă</a:t>
            </a:r>
            <a:r>
              <a:rPr lang="en-US" altLang="ru-RU" sz="1200" dirty="0" smtClean="0">
                <a:solidFill>
                  <a:schemeClr val="tx1"/>
                </a:solidFill>
              </a:rPr>
              <a:t> 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drumurilor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trecerilor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trecerea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automobilelor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teritoriul</a:t>
            </a:r>
            <a:r>
              <a:rPr lang="en-US" altLang="ru-RU" sz="1200" dirty="0" smtClean="0">
                <a:solidFill>
                  <a:schemeClr val="tx1"/>
                </a:solidFill>
              </a:rPr>
              <a:t> IDD,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transportarea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încărcăturilor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încărcarea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descărcarea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lor</a:t>
            </a:r>
            <a:r>
              <a:rPr lang="en-US" altLang="ru-RU" sz="1200" dirty="0" smtClean="0">
                <a:solidFill>
                  <a:schemeClr val="tx1"/>
                </a:solidFill>
              </a:rPr>
              <a:t>;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ru-RU" sz="1200" dirty="0" err="1" smtClean="0">
                <a:solidFill>
                  <a:schemeClr val="tx1"/>
                </a:solidFill>
              </a:rPr>
              <a:t>reparația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echipamentelor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iluminat</a:t>
            </a:r>
            <a:r>
              <a:rPr lang="en-US" altLang="ru-RU" sz="1200" dirty="0" smtClean="0">
                <a:solidFill>
                  <a:schemeClr val="tx1"/>
                </a:solidFill>
              </a:rPr>
              <a:t> electric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schimbarea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lămpilor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cazurile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care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ele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sunt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amplasate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afara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camerelor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celulelor</a:t>
            </a:r>
            <a:r>
              <a:rPr lang="en-US" altLang="ru-RU" sz="1200" dirty="0" smtClean="0">
                <a:solidFill>
                  <a:schemeClr val="tx1"/>
                </a:solidFill>
              </a:rPr>
              <a:t> ( cu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scoaterea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tensiunii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sectorul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rețelei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unde</a:t>
            </a:r>
            <a:r>
              <a:rPr lang="en-US" altLang="ru-RU" sz="1200" dirty="0" smtClean="0">
                <a:solidFill>
                  <a:schemeClr val="tx1"/>
                </a:solidFill>
              </a:rPr>
              <a:t> se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efectuează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200" dirty="0" smtClean="0">
                <a:solidFill>
                  <a:schemeClr val="tx1"/>
                </a:solidFill>
              </a:rPr>
              <a:t>),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reparația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echipamentelor</a:t>
            </a:r>
            <a:r>
              <a:rPr lang="en-US" altLang="ru-RU" sz="1200" dirty="0" smtClean="0">
                <a:solidFill>
                  <a:schemeClr val="tx1"/>
                </a:solidFill>
              </a:rPr>
              <a:t> de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telefonie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întreținerea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schimbarea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periilor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motoarelor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întreținerea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inelelor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colectoarelor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mașinilor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200" dirty="0" smtClean="0">
                <a:solidFill>
                  <a:schemeClr val="tx1"/>
                </a:solidFill>
              </a:rPr>
              <a:t>,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restabilirea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inscripțiilor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pe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carcasele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utilajelor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200" dirty="0" smtClean="0">
                <a:solidFill>
                  <a:schemeClr val="tx1"/>
                </a:solidFill>
              </a:rPr>
              <a:t>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200" dirty="0" smtClean="0">
                <a:solidFill>
                  <a:schemeClr val="tx1"/>
                </a:solidFill>
              </a:rPr>
              <a:t> a </a:t>
            </a:r>
            <a:r>
              <a:rPr lang="en-US" altLang="ru-RU" sz="1200" dirty="0" err="1" smtClean="0">
                <a:solidFill>
                  <a:schemeClr val="tx1"/>
                </a:solidFill>
              </a:rPr>
              <a:t>îngrădirilor</a:t>
            </a:r>
            <a:r>
              <a:rPr lang="en-US" altLang="ru-RU" sz="1200" dirty="0" smtClean="0">
                <a:solidFill>
                  <a:schemeClr val="tx1"/>
                </a:solidFill>
              </a:rPr>
              <a:t>, etc.</a:t>
            </a:r>
            <a:endParaRPr lang="ru-RU" altLang="ru-RU" sz="1200" dirty="0" smtClean="0">
              <a:solidFill>
                <a:schemeClr val="tx1"/>
              </a:solidFill>
            </a:endParaRPr>
          </a:p>
          <a:p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0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430" y="1353332"/>
            <a:ext cx="8870718" cy="559528"/>
          </a:xfrm>
        </p:spPr>
        <p:txBody>
          <a:bodyPr/>
          <a:lstStyle/>
          <a:p>
            <a:r>
              <a:rPr lang="en-US" altLang="ru-RU" sz="3200" smtClean="0"/>
              <a:t>Cerin</a:t>
            </a:r>
            <a:r>
              <a:rPr lang="ro-RO" altLang="ru-RU" sz="3200" smtClean="0"/>
              <a:t>ţ</a:t>
            </a:r>
            <a:r>
              <a:rPr lang="en-US" altLang="ru-RU" sz="3200" smtClean="0"/>
              <a:t>ele față de componen</a:t>
            </a:r>
            <a:r>
              <a:rPr lang="ro-RO" altLang="ru-RU" sz="3200" smtClean="0"/>
              <a:t>ţ</a:t>
            </a:r>
            <a:r>
              <a:rPr lang="en-US" altLang="ru-RU" sz="3200" smtClean="0"/>
              <a:t>a forma</a:t>
            </a:r>
            <a:r>
              <a:rPr lang="ro-RO" altLang="ru-RU" sz="3200" smtClean="0"/>
              <a:t>ţ</a:t>
            </a:r>
            <a:r>
              <a:rPr lang="en-US" altLang="ru-RU" sz="3200" smtClean="0"/>
              <a:t>iei de lucru</a:t>
            </a:r>
            <a:endParaRPr lang="ru-RU" altLang="ru-RU" sz="320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36641" y="2010041"/>
            <a:ext cx="8870718" cy="4136750"/>
          </a:xfrm>
        </p:spPr>
        <p:txBody>
          <a:bodyPr/>
          <a:lstStyle/>
          <a:p>
            <a:r>
              <a:rPr lang="en-US" altLang="ru-RU" dirty="0" err="1" smtClean="0">
                <a:solidFill>
                  <a:schemeClr val="tx1"/>
                </a:solidFill>
              </a:rPr>
              <a:t>Numărul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membrilor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şi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componenţa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ei</a:t>
            </a:r>
            <a:r>
              <a:rPr lang="en-US" altLang="ru-RU" dirty="0" smtClean="0">
                <a:solidFill>
                  <a:schemeClr val="tx1"/>
                </a:solidFill>
              </a:rPr>
              <a:t>, din </a:t>
            </a:r>
            <a:r>
              <a:rPr lang="en-US" altLang="ru-RU" dirty="0" err="1" smtClean="0">
                <a:solidFill>
                  <a:schemeClr val="tx1"/>
                </a:solidFill>
              </a:rPr>
              <a:t>punct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vedere</a:t>
            </a:r>
            <a:r>
              <a:rPr lang="en-US" altLang="ru-RU" dirty="0" smtClean="0">
                <a:solidFill>
                  <a:schemeClr val="tx1"/>
                </a:solidFill>
              </a:rPr>
              <a:t> al </a:t>
            </a:r>
            <a:r>
              <a:rPr lang="en-US" altLang="ru-RU" dirty="0" err="1" smtClean="0">
                <a:solidFill>
                  <a:schemeClr val="tx1"/>
                </a:solidFill>
              </a:rPr>
              <a:t>nivelului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calificare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membrilor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domeniul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securității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dirty="0" smtClean="0">
                <a:solidFill>
                  <a:schemeClr val="tx1"/>
                </a:solidFill>
              </a:rPr>
              <a:t>, se </a:t>
            </a:r>
            <a:r>
              <a:rPr lang="en-US" altLang="ru-RU" dirty="0" err="1" smtClean="0">
                <a:solidFill>
                  <a:schemeClr val="tx1"/>
                </a:solidFill>
              </a:rPr>
              <a:t>va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determina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dependență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condițiile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îndeplinire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lucrării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precum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şi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posibilitatea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asigurării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supravegherii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permanente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activităților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membrilor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către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şeful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dirty="0" smtClean="0">
                <a:solidFill>
                  <a:schemeClr val="tx1"/>
                </a:solidFill>
              </a:rPr>
              <a:t> (</a:t>
            </a:r>
            <a:r>
              <a:rPr lang="en-US" altLang="ru-RU" dirty="0" err="1" smtClean="0">
                <a:solidFill>
                  <a:schemeClr val="tx1"/>
                </a:solidFill>
              </a:rPr>
              <a:t>supraveghetor</a:t>
            </a:r>
            <a:r>
              <a:rPr lang="en-US" altLang="ru-RU" dirty="0" smtClean="0">
                <a:solidFill>
                  <a:schemeClr val="tx1"/>
                </a:solidFill>
              </a:rPr>
              <a:t>);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r>
              <a:rPr lang="en-US" altLang="ru-RU" dirty="0" err="1" smtClean="0">
                <a:solidFill>
                  <a:schemeClr val="tx1"/>
                </a:solidFill>
              </a:rPr>
              <a:t>Membrul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va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deține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grupa</a:t>
            </a:r>
            <a:r>
              <a:rPr lang="en-US" altLang="ru-RU" dirty="0" smtClean="0">
                <a:solidFill>
                  <a:schemeClr val="tx1"/>
                </a:solidFill>
              </a:rPr>
              <a:t> nu </a:t>
            </a:r>
            <a:r>
              <a:rPr lang="en-US" altLang="ru-RU" dirty="0" err="1" smtClean="0">
                <a:solidFill>
                  <a:schemeClr val="tx1"/>
                </a:solidFill>
              </a:rPr>
              <a:t>mai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mică</a:t>
            </a:r>
            <a:r>
              <a:rPr lang="en-US" altLang="ru-RU" dirty="0" smtClean="0">
                <a:solidFill>
                  <a:schemeClr val="tx1"/>
                </a:solidFill>
              </a:rPr>
              <a:t> de II, cu </a:t>
            </a:r>
            <a:r>
              <a:rPr lang="en-US" altLang="ru-RU" dirty="0" err="1" smtClean="0">
                <a:solidFill>
                  <a:schemeClr val="tx1"/>
                </a:solidFill>
              </a:rPr>
              <a:t>excepția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executării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dirty="0" smtClean="0">
                <a:solidFill>
                  <a:schemeClr val="tx1"/>
                </a:solidFill>
              </a:rPr>
              <a:t> la LEA conform </a:t>
            </a:r>
            <a:r>
              <a:rPr lang="en-US" altLang="ru-RU" dirty="0" err="1" smtClean="0">
                <a:solidFill>
                  <a:schemeClr val="tx1"/>
                </a:solidFill>
              </a:rPr>
              <a:t>punctului</a:t>
            </a:r>
            <a:r>
              <a:rPr lang="en-US" altLang="ru-RU" dirty="0" smtClean="0">
                <a:solidFill>
                  <a:schemeClr val="tx1"/>
                </a:solidFill>
              </a:rPr>
              <a:t> 4.15.23 al </a:t>
            </a:r>
            <a:r>
              <a:rPr lang="en-US" altLang="ru-RU" dirty="0" err="1" smtClean="0">
                <a:solidFill>
                  <a:schemeClr val="tx1"/>
                </a:solidFill>
              </a:rPr>
              <a:t>prezentelor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Norme</a:t>
            </a:r>
            <a:r>
              <a:rPr lang="en-US" altLang="ru-RU" dirty="0" smtClean="0">
                <a:solidFill>
                  <a:schemeClr val="tx1"/>
                </a:solidFill>
              </a:rPr>
              <a:t>, care se </a:t>
            </a:r>
            <a:r>
              <a:rPr lang="en-US" altLang="ru-RU" dirty="0" err="1" smtClean="0">
                <a:solidFill>
                  <a:schemeClr val="tx1"/>
                </a:solidFill>
              </a:rPr>
              <a:t>execută</a:t>
            </a:r>
            <a:r>
              <a:rPr lang="en-US" altLang="ru-RU" dirty="0" smtClean="0">
                <a:solidFill>
                  <a:schemeClr val="tx1"/>
                </a:solidFill>
              </a:rPr>
              <a:t> de un electrician cu </a:t>
            </a:r>
            <a:r>
              <a:rPr lang="en-US" altLang="ru-RU" dirty="0" err="1" smtClean="0">
                <a:solidFill>
                  <a:schemeClr val="tx1"/>
                </a:solidFill>
              </a:rPr>
              <a:t>grupa</a:t>
            </a:r>
            <a:r>
              <a:rPr lang="en-US" altLang="ru-RU" dirty="0" smtClean="0">
                <a:solidFill>
                  <a:schemeClr val="tx1"/>
                </a:solidFill>
              </a:rPr>
              <a:t> IV;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r>
              <a:rPr lang="en-US" altLang="ru-RU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fiecare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membru</a:t>
            </a:r>
            <a:r>
              <a:rPr lang="en-US" altLang="ru-RU" dirty="0" smtClean="0">
                <a:solidFill>
                  <a:schemeClr val="tx1"/>
                </a:solidFill>
              </a:rPr>
              <a:t> al </a:t>
            </a:r>
            <a:r>
              <a:rPr lang="en-US" altLang="ru-RU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deține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grupa</a:t>
            </a:r>
            <a:r>
              <a:rPr lang="en-US" altLang="ru-RU" dirty="0" smtClean="0">
                <a:solidFill>
                  <a:schemeClr val="tx1"/>
                </a:solidFill>
              </a:rPr>
              <a:t> III, se </a:t>
            </a:r>
            <a:r>
              <a:rPr lang="en-US" altLang="ru-RU" dirty="0" err="1" smtClean="0">
                <a:solidFill>
                  <a:schemeClr val="tx1"/>
                </a:solidFill>
              </a:rPr>
              <a:t>admite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includerea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componența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formației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lucru</a:t>
            </a:r>
            <a:r>
              <a:rPr lang="en-US" altLang="ru-RU" dirty="0" smtClean="0">
                <a:solidFill>
                  <a:schemeClr val="tx1"/>
                </a:solidFill>
              </a:rPr>
              <a:t> a </a:t>
            </a:r>
            <a:r>
              <a:rPr lang="en-US" altLang="ru-RU" dirty="0" err="1" smtClean="0">
                <a:solidFill>
                  <a:schemeClr val="tx1"/>
                </a:solidFill>
              </a:rPr>
              <a:t>unui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lucrător</a:t>
            </a:r>
            <a:r>
              <a:rPr lang="en-US" altLang="ru-RU" dirty="0" smtClean="0">
                <a:solidFill>
                  <a:schemeClr val="tx1"/>
                </a:solidFill>
              </a:rPr>
              <a:t> cu </a:t>
            </a:r>
            <a:r>
              <a:rPr lang="en-US" altLang="ru-RU" dirty="0" err="1" smtClean="0">
                <a:solidFill>
                  <a:schemeClr val="tx1"/>
                </a:solidFill>
              </a:rPr>
              <a:t>grupa</a:t>
            </a:r>
            <a:r>
              <a:rPr lang="en-US" altLang="ru-RU" dirty="0" smtClean="0">
                <a:solidFill>
                  <a:schemeClr val="tx1"/>
                </a:solidFill>
              </a:rPr>
              <a:t> I, cu </a:t>
            </a:r>
            <a:r>
              <a:rPr lang="en-US" altLang="ru-RU" dirty="0" err="1" smtClean="0">
                <a:solidFill>
                  <a:schemeClr val="tx1"/>
                </a:solidFill>
              </a:rPr>
              <a:t>condiția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că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componența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unei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formații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să</a:t>
            </a:r>
            <a:r>
              <a:rPr lang="en-US" altLang="ru-RU" dirty="0" smtClean="0">
                <a:solidFill>
                  <a:schemeClr val="tx1"/>
                </a:solidFill>
              </a:rPr>
              <a:t> nu fie </a:t>
            </a:r>
            <a:r>
              <a:rPr lang="en-US" altLang="ru-RU" dirty="0" err="1" smtClean="0">
                <a:solidFill>
                  <a:schemeClr val="tx1"/>
                </a:solidFill>
              </a:rPr>
              <a:t>incluși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mai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mult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trei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lucrători</a:t>
            </a:r>
            <a:r>
              <a:rPr lang="en-US" altLang="ru-RU" dirty="0" smtClean="0">
                <a:solidFill>
                  <a:schemeClr val="tx1"/>
                </a:solidFill>
              </a:rPr>
              <a:t> cu </a:t>
            </a:r>
            <a:r>
              <a:rPr lang="en-US" altLang="ru-RU" dirty="0" err="1" smtClean="0">
                <a:solidFill>
                  <a:schemeClr val="tx1"/>
                </a:solidFill>
              </a:rPr>
              <a:t>grupa</a:t>
            </a:r>
            <a:r>
              <a:rPr lang="en-US" altLang="ru-RU" dirty="0" smtClean="0">
                <a:solidFill>
                  <a:schemeClr val="tx1"/>
                </a:solidFill>
              </a:rPr>
              <a:t> I de </a:t>
            </a:r>
            <a:r>
              <a:rPr lang="en-US" altLang="ru-RU" dirty="0" err="1" smtClean="0">
                <a:solidFill>
                  <a:schemeClr val="tx1"/>
                </a:solidFill>
              </a:rPr>
              <a:t>securitate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electrică</a:t>
            </a:r>
            <a:r>
              <a:rPr lang="en-US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r>
              <a:rPr lang="en-US" altLang="ru-RU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aflat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tură</a:t>
            </a:r>
            <a:r>
              <a:rPr lang="en-US" altLang="ru-RU" dirty="0" smtClean="0">
                <a:solidFill>
                  <a:schemeClr val="tx1"/>
                </a:solidFill>
              </a:rPr>
              <a:t>, </a:t>
            </a:r>
            <a:r>
              <a:rPr lang="en-US" altLang="ru-RU" dirty="0" err="1" smtClean="0">
                <a:solidFill>
                  <a:schemeClr val="tx1"/>
                </a:solidFill>
              </a:rPr>
              <a:t>poate</a:t>
            </a:r>
            <a:r>
              <a:rPr lang="en-US" altLang="ru-RU" dirty="0" smtClean="0">
                <a:solidFill>
                  <a:schemeClr val="tx1"/>
                </a:solidFill>
              </a:rPr>
              <a:t> fi </a:t>
            </a:r>
            <a:r>
              <a:rPr lang="en-US" altLang="ru-RU" dirty="0" err="1" smtClean="0">
                <a:solidFill>
                  <a:schemeClr val="tx1"/>
                </a:solidFill>
              </a:rPr>
              <a:t>inclus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formația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lucru</a:t>
            </a:r>
            <a:r>
              <a:rPr lang="en-US" altLang="ru-RU" dirty="0" smtClean="0">
                <a:solidFill>
                  <a:schemeClr val="tx1"/>
                </a:solidFill>
              </a:rPr>
              <a:t> cu </a:t>
            </a:r>
            <a:r>
              <a:rPr lang="en-US" altLang="ru-RU" dirty="0" err="1" smtClean="0">
                <a:solidFill>
                  <a:schemeClr val="tx1"/>
                </a:solidFill>
              </a:rPr>
              <a:t>permisiunea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personalului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ierarhic</a:t>
            </a:r>
            <a:r>
              <a:rPr lang="en-US" altLang="ru-RU" dirty="0" smtClean="0">
                <a:solidFill>
                  <a:schemeClr val="tx1"/>
                </a:solidFill>
              </a:rPr>
              <a:t> superior </a:t>
            </a:r>
            <a:r>
              <a:rPr lang="en-US" altLang="ru-RU" dirty="0" err="1" smtClean="0">
                <a:solidFill>
                  <a:schemeClr val="tx1"/>
                </a:solidFill>
              </a:rPr>
              <a:t>și</a:t>
            </a:r>
            <a:r>
              <a:rPr lang="en-US" altLang="ru-RU" dirty="0" smtClean="0">
                <a:solidFill>
                  <a:schemeClr val="tx1"/>
                </a:solidFill>
              </a:rPr>
              <a:t> cu </a:t>
            </a:r>
            <a:r>
              <a:rPr lang="en-US" altLang="ru-RU" dirty="0" err="1" smtClean="0">
                <a:solidFill>
                  <a:schemeClr val="tx1"/>
                </a:solidFill>
              </a:rPr>
              <a:t>înregistrarea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registrul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și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în</a:t>
            </a:r>
            <a:r>
              <a:rPr lang="en-US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err="1" smtClean="0">
                <a:solidFill>
                  <a:schemeClr val="tx1"/>
                </a:solidFill>
              </a:rPr>
              <a:t>autorizația</a:t>
            </a:r>
            <a:r>
              <a:rPr lang="en-US" altLang="ru-RU" dirty="0" smtClean="0">
                <a:solidFill>
                  <a:schemeClr val="tx1"/>
                </a:solidFill>
              </a:rPr>
              <a:t> de </a:t>
            </a:r>
            <a:r>
              <a:rPr lang="en-US" altLang="ru-RU" dirty="0" err="1" smtClean="0">
                <a:solidFill>
                  <a:schemeClr val="tx1"/>
                </a:solidFill>
              </a:rPr>
              <a:t>lucru</a:t>
            </a:r>
            <a:r>
              <a:rPr lang="en-US" altLang="ru-RU" dirty="0" smtClean="0">
                <a:solidFill>
                  <a:schemeClr val="tx1"/>
                </a:solidFill>
              </a:rPr>
              <a:t>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369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65411" y="1335330"/>
            <a:ext cx="8759542" cy="793285"/>
          </a:xfrm>
        </p:spPr>
        <p:txBody>
          <a:bodyPr/>
          <a:lstStyle/>
          <a:p>
            <a:r>
              <a:rPr lang="ro-RO" altLang="ru-RU" sz="2800" dirty="0" smtClean="0"/>
              <a:t>M</a:t>
            </a:r>
            <a:r>
              <a:rPr lang="en-US" altLang="ru-RU" sz="2800" dirty="0" err="1" smtClean="0"/>
              <a:t>ăsuri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tehnice</a:t>
            </a:r>
            <a:r>
              <a:rPr lang="en-US" altLang="ru-RU" sz="2800" dirty="0" smtClean="0"/>
              <a:t> de </a:t>
            </a:r>
            <a:r>
              <a:rPr lang="en-US" altLang="ru-RU" sz="2800" dirty="0" err="1" smtClean="0"/>
              <a:t>securitate</a:t>
            </a:r>
            <a:r>
              <a:rPr lang="en-US" altLang="ru-RU" sz="2800" dirty="0" smtClean="0"/>
              <a:t> </a:t>
            </a:r>
            <a:r>
              <a:rPr lang="ro-RO" altLang="ru-RU" sz="2800" dirty="0" err="1" smtClean="0"/>
              <a:t>ş</a:t>
            </a:r>
            <a:r>
              <a:rPr lang="en-US" altLang="ru-RU" sz="2800" dirty="0" err="1" smtClean="0"/>
              <a:t>i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sănătate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în</a:t>
            </a:r>
            <a:r>
              <a:rPr lang="en-US" altLang="ru-RU" sz="2800" dirty="0" smtClean="0"/>
              <a:t> </a:t>
            </a:r>
            <a:r>
              <a:rPr lang="en-US" altLang="ru-RU" sz="2800" dirty="0" err="1" smtClean="0"/>
              <a:t>muncă</a:t>
            </a:r>
            <a:r>
              <a:rPr lang="en-US" altLang="ru-RU" sz="3200" dirty="0" smtClean="0"/>
              <a:t> </a:t>
            </a:r>
            <a:r>
              <a:rPr lang="ro-RO" altLang="ru-RU" sz="3200" dirty="0" smtClean="0"/>
              <a:t/>
            </a:r>
            <a:br>
              <a:rPr lang="ro-RO" altLang="ru-RU" sz="3200" dirty="0" smtClean="0"/>
            </a:br>
            <a:r>
              <a:rPr lang="en-US" altLang="ru-RU" sz="2000" dirty="0" smtClean="0"/>
              <a:t>la </a:t>
            </a:r>
            <a:r>
              <a:rPr lang="en-US" altLang="ru-RU" sz="2000" dirty="0" err="1" smtClean="0"/>
              <a:t>executarea</a:t>
            </a:r>
            <a:r>
              <a:rPr lang="en-US" altLang="ru-RU" sz="2000" dirty="0" smtClean="0"/>
              <a:t> </a:t>
            </a:r>
            <a:r>
              <a:rPr lang="en-US" altLang="ru-RU" sz="2000" dirty="0" err="1" smtClean="0"/>
              <a:t>lucrărilor</a:t>
            </a:r>
            <a:r>
              <a:rPr lang="en-US" altLang="ru-RU" sz="2000" dirty="0" smtClean="0"/>
              <a:t> </a:t>
            </a:r>
            <a:r>
              <a:rPr lang="en-US" altLang="ru-RU" sz="2000" dirty="0" err="1" smtClean="0"/>
              <a:t>în</a:t>
            </a:r>
            <a:r>
              <a:rPr lang="en-US" altLang="ru-RU" sz="2000" dirty="0" smtClean="0"/>
              <a:t> </a:t>
            </a:r>
            <a:r>
              <a:rPr lang="en-US" altLang="ru-RU" sz="2000" dirty="0" err="1" smtClean="0"/>
              <a:t>instalațiile</a:t>
            </a:r>
            <a:r>
              <a:rPr lang="en-US" altLang="ru-RU" sz="2000" dirty="0" smtClean="0"/>
              <a:t> </a:t>
            </a:r>
            <a:r>
              <a:rPr lang="en-US" altLang="ru-RU" sz="2000" dirty="0" err="1" smtClean="0"/>
              <a:t>electrice</a:t>
            </a:r>
            <a:r>
              <a:rPr lang="en-US" altLang="ru-RU" sz="2000" dirty="0" smtClean="0"/>
              <a:t> cu </a:t>
            </a:r>
            <a:r>
              <a:rPr lang="en-US" altLang="ru-RU" sz="2000" dirty="0" err="1" smtClean="0"/>
              <a:t>scoaterea</a:t>
            </a:r>
            <a:r>
              <a:rPr lang="en-US" altLang="ru-RU" sz="2000" dirty="0" smtClean="0"/>
              <a:t> </a:t>
            </a:r>
            <a:r>
              <a:rPr lang="en-US" altLang="ru-RU" sz="2000" dirty="0" err="1" smtClean="0"/>
              <a:t>tensiunii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11037" y="2290146"/>
            <a:ext cx="8759542" cy="5062629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La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pregătirea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locului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muncă</a:t>
            </a:r>
            <a:r>
              <a:rPr lang="en-US" altLang="en-US" sz="1400" dirty="0" smtClean="0">
                <a:solidFill>
                  <a:schemeClr val="tx1"/>
                </a:solidFill>
              </a:rPr>
              <a:t> cu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scoaterea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tensiunii</a:t>
            </a:r>
            <a:r>
              <a:rPr lang="en-US" altLang="en-US" sz="1400" dirty="0" smtClean="0">
                <a:solidFill>
                  <a:schemeClr val="tx1"/>
                </a:solidFill>
              </a:rPr>
              <a:t> se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vor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îndeplini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ordinea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indicată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mai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jos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următoarele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măsuri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tehnice</a:t>
            </a:r>
            <a:r>
              <a:rPr lang="en-US" altLang="en-US" sz="1400" dirty="0" smtClean="0">
                <a:solidFill>
                  <a:schemeClr val="tx1"/>
                </a:solidFill>
              </a:rPr>
              <a:t>:</a:t>
            </a:r>
            <a:endParaRPr lang="ru-RU" altLang="en-US" sz="14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altLang="en-US" sz="1400" dirty="0" err="1" smtClean="0">
                <a:solidFill>
                  <a:schemeClr val="tx1"/>
                </a:solidFill>
              </a:rPr>
              <a:t>întreruperea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tensiunii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separarea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vizibilă</a:t>
            </a:r>
            <a:r>
              <a:rPr lang="en-US" altLang="en-US" sz="1400" dirty="0" smtClean="0">
                <a:solidFill>
                  <a:schemeClr val="tx1"/>
                </a:solidFill>
              </a:rPr>
              <a:t> 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instalației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en-US" sz="1400" dirty="0" smtClean="0">
                <a:solidFill>
                  <a:schemeClr val="tx1"/>
                </a:solidFill>
              </a:rPr>
              <a:t> 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părții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instalației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după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caz</a:t>
            </a:r>
            <a:r>
              <a:rPr lang="en-US" altLang="en-US" sz="1400" dirty="0" smtClean="0">
                <a:solidFill>
                  <a:schemeClr val="tx1"/>
                </a:solidFill>
              </a:rPr>
              <a:t>, la care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urmează</a:t>
            </a:r>
            <a:r>
              <a:rPr lang="en-US" altLang="en-US" sz="1400" dirty="0" smtClean="0">
                <a:solidFill>
                  <a:schemeClr val="tx1"/>
                </a:solidFill>
              </a:rPr>
              <a:t> a se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lucra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anularea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automatizărilor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blocarea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poziție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deschisă</a:t>
            </a:r>
            <a:r>
              <a:rPr lang="en-US" altLang="en-US" sz="1400" dirty="0" smtClean="0">
                <a:solidFill>
                  <a:schemeClr val="tx1"/>
                </a:solidFill>
              </a:rPr>
              <a:t> 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dispozitivelor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acționare</a:t>
            </a:r>
            <a:r>
              <a:rPr lang="en-US" altLang="en-US" sz="1400" dirty="0" smtClean="0">
                <a:solidFill>
                  <a:schemeClr val="tx1"/>
                </a:solidFill>
              </a:rPr>
              <a:t> ale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aparatelor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comutație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prin</a:t>
            </a:r>
            <a:r>
              <a:rPr lang="en-US" altLang="en-US" sz="1400" dirty="0" smtClean="0">
                <a:solidFill>
                  <a:schemeClr val="tx1"/>
                </a:solidFill>
              </a:rPr>
              <a:t> care s-a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făcut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separarea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vizibilă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întreprinderea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măsurilor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adăugătoare</a:t>
            </a:r>
            <a:r>
              <a:rPr lang="en-US" altLang="en-US" sz="1400" dirty="0" smtClean="0">
                <a:solidFill>
                  <a:schemeClr val="tx1"/>
                </a:solidFill>
              </a:rPr>
              <a:t> care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ar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evita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apariția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tensiunii</a:t>
            </a:r>
            <a:r>
              <a:rPr lang="en-US" altLang="en-US" sz="1400" dirty="0" smtClean="0">
                <a:solidFill>
                  <a:schemeClr val="tx1"/>
                </a:solidFill>
              </a:rPr>
              <a:t> la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locul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muncă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urma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conectării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eronate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spontane</a:t>
            </a:r>
            <a:r>
              <a:rPr lang="en-US" altLang="en-US" sz="1400" dirty="0" smtClean="0">
                <a:solidFill>
                  <a:schemeClr val="tx1"/>
                </a:solidFill>
              </a:rPr>
              <a:t> 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aparatelor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comutație</a:t>
            </a:r>
            <a:r>
              <a:rPr lang="en-US" altLang="en-US" sz="1400" dirty="0" smtClean="0">
                <a:solidFill>
                  <a:schemeClr val="tx1"/>
                </a:solidFill>
              </a:rPr>
              <a:t>;</a:t>
            </a:r>
            <a:endParaRPr lang="ru-RU" altLang="en-US" sz="14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altLang="en-US" sz="1400" dirty="0" err="1" smtClean="0">
                <a:solidFill>
                  <a:schemeClr val="tx1"/>
                </a:solidFill>
              </a:rPr>
              <a:t>aplicarea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indicatoarelor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securitate</a:t>
            </a:r>
            <a:r>
              <a:rPr lang="en-US" altLang="en-US" sz="1400" dirty="0" smtClean="0">
                <a:solidFill>
                  <a:schemeClr val="tx1"/>
                </a:solidFill>
              </a:rPr>
              <a:t> cu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caracter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interzicere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manivelele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dispozitivelor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acționare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manuală</a:t>
            </a:r>
            <a:r>
              <a:rPr lang="en-US" altLang="en-US" sz="1400" dirty="0" smtClean="0">
                <a:solidFill>
                  <a:schemeClr val="tx1"/>
                </a:solidFill>
              </a:rPr>
              <a:t> ale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aparatelor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comutație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cheile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dispozitivelor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telecomandă</a:t>
            </a:r>
            <a:r>
              <a:rPr lang="en-US" altLang="en-US" sz="1400" dirty="0" smtClean="0">
                <a:solidFill>
                  <a:schemeClr val="tx1"/>
                </a:solidFill>
              </a:rPr>
              <a:t>;</a:t>
            </a:r>
            <a:endParaRPr lang="ru-RU" altLang="en-US" sz="14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altLang="en-US" sz="1400" dirty="0" err="1" smtClean="0">
                <a:solidFill>
                  <a:schemeClr val="tx1"/>
                </a:solidFill>
              </a:rPr>
              <a:t>verificarea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lipsei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tensiunii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părțile</a:t>
            </a:r>
            <a:r>
              <a:rPr lang="en-US" altLang="en-US" sz="1400" dirty="0" smtClean="0">
                <a:solidFill>
                  <a:schemeClr val="tx1"/>
                </a:solidFill>
              </a:rPr>
              <a:t> active, care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necesită</a:t>
            </a:r>
            <a:r>
              <a:rPr lang="en-US" altLang="en-US" sz="1400" dirty="0" smtClean="0">
                <a:solidFill>
                  <a:schemeClr val="tx1"/>
                </a:solidFill>
              </a:rPr>
              <a:t> a fi legate la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pământ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evitarea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electrocutărilor</a:t>
            </a:r>
            <a:r>
              <a:rPr lang="en-US" altLang="en-US" sz="1400" dirty="0" smtClean="0">
                <a:solidFill>
                  <a:schemeClr val="tx1"/>
                </a:solidFill>
              </a:rPr>
              <a:t>;</a:t>
            </a:r>
            <a:endParaRPr lang="ru-RU" altLang="en-US" sz="14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altLang="en-US" sz="1400" dirty="0" err="1" smtClean="0">
                <a:solidFill>
                  <a:schemeClr val="tx1"/>
                </a:solidFill>
              </a:rPr>
              <a:t>legarea</a:t>
            </a:r>
            <a:r>
              <a:rPr lang="en-US" altLang="en-US" sz="1400" dirty="0" smtClean="0">
                <a:solidFill>
                  <a:schemeClr val="tx1"/>
                </a:solidFill>
              </a:rPr>
              <a:t> la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pământ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scurtcircuit</a:t>
            </a:r>
            <a:r>
              <a:rPr lang="en-US" altLang="en-US" sz="1400" dirty="0" smtClean="0">
                <a:solidFill>
                  <a:schemeClr val="tx1"/>
                </a:solidFill>
              </a:rPr>
              <a:t> 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instalației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sau</a:t>
            </a:r>
            <a:r>
              <a:rPr lang="en-US" altLang="en-US" sz="1400" dirty="0" smtClean="0">
                <a:solidFill>
                  <a:schemeClr val="tx1"/>
                </a:solidFill>
              </a:rPr>
              <a:t> 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părții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ei</a:t>
            </a:r>
            <a:r>
              <a:rPr lang="en-US" altLang="en-US" sz="1400" dirty="0" smtClean="0">
                <a:solidFill>
                  <a:schemeClr val="tx1"/>
                </a:solidFill>
              </a:rPr>
              <a:t>, la care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urmează</a:t>
            </a:r>
            <a:r>
              <a:rPr lang="en-US" altLang="en-US" sz="1400" dirty="0" smtClean="0">
                <a:solidFill>
                  <a:schemeClr val="tx1"/>
                </a:solidFill>
              </a:rPr>
              <a:t> a se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executa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lucrările</a:t>
            </a:r>
            <a:r>
              <a:rPr lang="en-US" altLang="en-US" sz="1400" dirty="0" smtClean="0">
                <a:solidFill>
                  <a:schemeClr val="tx1"/>
                </a:solidFill>
              </a:rPr>
              <a:t> (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conectarea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cuțitele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legare</a:t>
            </a:r>
            <a:r>
              <a:rPr lang="en-US" altLang="en-US" sz="1400" dirty="0" smtClean="0">
                <a:solidFill>
                  <a:schemeClr val="tx1"/>
                </a:solidFill>
              </a:rPr>
              <a:t> la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pământ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iar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acolo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unde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ele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lipsesc</a:t>
            </a:r>
            <a:r>
              <a:rPr lang="en-US" altLang="en-US" sz="1400" dirty="0" smtClean="0">
                <a:solidFill>
                  <a:schemeClr val="tx1"/>
                </a:solidFill>
              </a:rPr>
              <a:t> –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montarea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dispozitivelor</a:t>
            </a:r>
            <a:r>
              <a:rPr lang="en-US" altLang="en-US" sz="1400" dirty="0" smtClean="0">
                <a:solidFill>
                  <a:schemeClr val="tx1"/>
                </a:solidFill>
              </a:rPr>
              <a:t> mobile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legare</a:t>
            </a:r>
            <a:r>
              <a:rPr lang="en-US" altLang="en-US" sz="1400" dirty="0" smtClean="0">
                <a:solidFill>
                  <a:schemeClr val="tx1"/>
                </a:solidFill>
              </a:rPr>
              <a:t> la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pământ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scurtcircuit</a:t>
            </a:r>
            <a:r>
              <a:rPr lang="en-US" altLang="en-US" sz="1400" dirty="0" smtClean="0">
                <a:solidFill>
                  <a:schemeClr val="tx1"/>
                </a:solidFill>
              </a:rPr>
              <a:t>);</a:t>
            </a:r>
            <a:endParaRPr lang="ru-RU" altLang="en-US" sz="14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altLang="en-US" sz="1400" dirty="0" err="1" smtClean="0">
                <a:solidFill>
                  <a:schemeClr val="tx1"/>
                </a:solidFill>
              </a:rPr>
              <a:t>aplicarea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indicatoarelor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securitate</a:t>
            </a:r>
            <a:r>
              <a:rPr lang="en-US" altLang="en-US" sz="1400" dirty="0" smtClean="0">
                <a:solidFill>
                  <a:schemeClr val="tx1"/>
                </a:solidFill>
              </a:rPr>
              <a:t> cu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caracter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informativ</a:t>
            </a:r>
            <a:r>
              <a:rPr lang="en-US" altLang="en-US" sz="1400" dirty="0" smtClean="0">
                <a:solidFill>
                  <a:schemeClr val="tx1"/>
                </a:solidFill>
              </a:rPr>
              <a:t> „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Legat</a:t>
            </a:r>
            <a:r>
              <a:rPr lang="en-US" altLang="en-US" sz="1400" dirty="0" smtClean="0">
                <a:solidFill>
                  <a:schemeClr val="tx1"/>
                </a:solidFill>
              </a:rPr>
              <a:t> la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pământ</a:t>
            </a:r>
            <a:r>
              <a:rPr lang="en-US" altLang="en-US" sz="1400" dirty="0" smtClean="0">
                <a:solidFill>
                  <a:schemeClr val="tx1"/>
                </a:solidFill>
              </a:rPr>
              <a:t>”,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după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necesitate</a:t>
            </a:r>
            <a:r>
              <a:rPr lang="en-US" altLang="en-US" sz="1400" dirty="0" smtClean="0">
                <a:solidFill>
                  <a:schemeClr val="tx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îngrădirea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locurilor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muncă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părților</a:t>
            </a:r>
            <a:r>
              <a:rPr lang="en-US" altLang="en-US" sz="1400" dirty="0" smtClean="0">
                <a:solidFill>
                  <a:schemeClr val="tx1"/>
                </a:solidFill>
              </a:rPr>
              <a:t> active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rămase</a:t>
            </a:r>
            <a:r>
              <a:rPr lang="en-US" altLang="en-US" sz="1400" dirty="0" smtClean="0">
                <a:solidFill>
                  <a:schemeClr val="tx1"/>
                </a:solidFill>
              </a:rPr>
              <a:t> sub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tensiune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a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indicatoarelor</a:t>
            </a:r>
            <a:r>
              <a:rPr lang="en-US" altLang="en-US" sz="1400" dirty="0" smtClean="0">
                <a:solidFill>
                  <a:schemeClr val="tx1"/>
                </a:solidFill>
              </a:rPr>
              <a:t> cu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caracter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avertizare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en-US" sz="1400" dirty="0" smtClean="0">
                <a:solidFill>
                  <a:schemeClr val="tx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prescripție</a:t>
            </a:r>
            <a:r>
              <a:rPr lang="en-US" altLang="en-US" sz="1400" dirty="0" smtClean="0">
                <a:solidFill>
                  <a:schemeClr val="tx1"/>
                </a:solidFill>
              </a:rPr>
              <a:t>.</a:t>
            </a:r>
            <a:endParaRPr lang="ru-RU" altLang="en-US" sz="1400" dirty="0" smtClean="0">
              <a:solidFill>
                <a:schemeClr val="tx1"/>
              </a:solidFill>
            </a:endParaRPr>
          </a:p>
          <a:p>
            <a:pPr marL="0" indent="0"/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277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4842" y="1758996"/>
            <a:ext cx="8912225" cy="661987"/>
          </a:xfrm>
        </p:spPr>
        <p:txBody>
          <a:bodyPr/>
          <a:lstStyle/>
          <a:p>
            <a:r>
              <a:rPr lang="en-US" altLang="ru-RU" sz="3200" smtClean="0"/>
              <a:t>M</a:t>
            </a:r>
            <a:r>
              <a:rPr lang="ro-RO" altLang="ru-RU" sz="3200" smtClean="0"/>
              <a:t>ă</a:t>
            </a:r>
            <a:r>
              <a:rPr lang="en-US" altLang="ru-RU" sz="3200" smtClean="0"/>
              <a:t>surări și testări a echipamentului electric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71667" y="2679746"/>
            <a:ext cx="8915400" cy="4367212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o-RO" dirty="0" smtClean="0"/>
              <a:t>	</a:t>
            </a:r>
            <a:r>
              <a:rPr lang="en-US" dirty="0" err="1" smtClean="0">
                <a:solidFill>
                  <a:schemeClr val="tx1"/>
                </a:solidFill>
              </a:rPr>
              <a:t>Pentru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face </a:t>
            </a:r>
            <a:r>
              <a:rPr lang="en-US" dirty="0" err="1">
                <a:solidFill>
                  <a:schemeClr val="tx1"/>
                </a:solidFill>
              </a:rPr>
              <a:t>concluzia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 err="1">
                <a:solidFill>
                  <a:schemeClr val="tx1"/>
                </a:solidFill>
              </a:rPr>
              <a:t>ţ</a:t>
            </a:r>
            <a:r>
              <a:rPr lang="en-US" dirty="0" err="1" smtClean="0">
                <a:solidFill>
                  <a:schemeClr val="tx1"/>
                </a:solidFill>
              </a:rPr>
              <a:t>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exploatarea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mai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departe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unei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instalații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electrice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sînt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necesare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ro-RO" dirty="0" smtClean="0">
                <a:solidFill>
                  <a:schemeClr val="tx1"/>
                </a:solidFill>
              </a:rPr>
              <a:t> fi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efectua</a:t>
            </a:r>
            <a:r>
              <a:rPr lang="ro-RO" dirty="0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următoarele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măsurări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încercări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Masurarea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rezistenței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cablurilor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liniilor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aparatelor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Verificarea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legăturilor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metalice</a:t>
            </a:r>
            <a:r>
              <a:rPr lang="en-US" dirty="0">
                <a:solidFill>
                  <a:schemeClr val="tx1"/>
                </a:solidFill>
              </a:rPr>
              <a:t> a IE cu </a:t>
            </a:r>
            <a:r>
              <a:rPr lang="en-US" dirty="0" err="1">
                <a:solidFill>
                  <a:schemeClr val="tx1"/>
                </a:solidFill>
              </a:rPr>
              <a:t>prizele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pămînt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Verificarea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acționării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aparatelor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protecție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Masurarea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rezistenței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prizei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pămînt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Încercări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tensiune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înaltă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cablurilor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echipamentului</a:t>
            </a:r>
            <a:r>
              <a:rPr lang="en-US" dirty="0">
                <a:solidFill>
                  <a:schemeClr val="tx1"/>
                </a:solidFill>
              </a:rPr>
              <a:t>, etc.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67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89919" y="1457218"/>
            <a:ext cx="8404705" cy="734549"/>
          </a:xfrm>
        </p:spPr>
        <p:txBody>
          <a:bodyPr/>
          <a:lstStyle/>
          <a:p>
            <a:r>
              <a:rPr lang="ro-RO" altLang="ru-RU" sz="3200" dirty="0" smtClean="0"/>
              <a:t>O</a:t>
            </a:r>
            <a:r>
              <a:rPr lang="en-US" altLang="ru-RU" sz="3200" dirty="0" err="1" smtClean="0"/>
              <a:t>rganizarea</a:t>
            </a:r>
            <a:r>
              <a:rPr lang="ro-RO" altLang="ru-RU" sz="3200" dirty="0" smtClean="0"/>
              <a:t> </a:t>
            </a:r>
            <a:r>
              <a:rPr lang="en-US" altLang="ru-RU" sz="3200" dirty="0" err="1" smtClean="0"/>
              <a:t>lucrului</a:t>
            </a:r>
            <a:r>
              <a:rPr lang="ro-RO" altLang="ru-RU" sz="3200" dirty="0" smtClean="0"/>
              <a:t> </a:t>
            </a:r>
            <a:r>
              <a:rPr lang="en-US" altLang="ru-RU" sz="3200" dirty="0" err="1" smtClean="0"/>
              <a:t>personalului</a:t>
            </a:r>
            <a:r>
              <a:rPr lang="ro-RO" altLang="ru-RU" sz="3200" dirty="0" smtClean="0"/>
              <a:t> </a:t>
            </a:r>
            <a:r>
              <a:rPr lang="en-US" altLang="ru-RU" sz="3200" dirty="0" err="1" smtClean="0"/>
              <a:t>delegat</a:t>
            </a:r>
            <a:endParaRPr lang="ru-RU" altLang="ru-RU" sz="3200" dirty="0" smtClean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3852" y="2184095"/>
            <a:ext cx="8756841" cy="5226866"/>
          </a:xfrm>
        </p:spPr>
        <p:txBody>
          <a:bodyPr/>
          <a:lstStyle/>
          <a:p>
            <a:r>
              <a:rPr lang="en-US" altLang="ru-RU" sz="1400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delegat</a:t>
            </a:r>
            <a:r>
              <a:rPr lang="en-US" altLang="ru-RU" sz="1400" dirty="0" smtClean="0">
                <a:solidFill>
                  <a:schemeClr val="tx1"/>
                </a:solidFill>
              </a:rPr>
              <a:t> include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întreprinderilor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delegați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instalațiile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funcțiune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construcție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proces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retehnologizare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reconstrucție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care nu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aparține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întreprinderilor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–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proprietari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instalațiilor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r>
              <a:rPr lang="en-US" altLang="ru-RU" sz="1400" dirty="0" err="1" smtClean="0">
                <a:solidFill>
                  <a:schemeClr val="tx1"/>
                </a:solidFill>
              </a:rPr>
              <a:t>Obținerea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permisiunii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admiterea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către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delegat</a:t>
            </a:r>
            <a:r>
              <a:rPr lang="en-US" altLang="ru-RU" sz="1400" dirty="0" smtClean="0">
                <a:solidFill>
                  <a:schemeClr val="tx1"/>
                </a:solidFill>
              </a:rPr>
              <a:t> se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va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efectua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conformitate</a:t>
            </a:r>
            <a:r>
              <a:rPr lang="en-US" altLang="ru-RU" sz="1400" dirty="0" smtClean="0">
                <a:solidFill>
                  <a:schemeClr val="tx1"/>
                </a:solidFill>
              </a:rPr>
              <a:t> cu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prezentele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Norme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r>
              <a:rPr lang="en-US" altLang="ru-RU" sz="1400" dirty="0" err="1" smtClean="0">
                <a:solidFill>
                  <a:schemeClr val="tx1"/>
                </a:solidFill>
              </a:rPr>
              <a:t>Întreprinderea</a:t>
            </a:r>
            <a:r>
              <a:rPr lang="en-US" altLang="ru-RU" sz="1400" dirty="0" smtClean="0">
                <a:solidFill>
                  <a:schemeClr val="tx1"/>
                </a:solidFill>
              </a:rPr>
              <a:t> care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delegat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poartă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responsabilitate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corespunderea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grupelor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securității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si</a:t>
            </a:r>
            <a:r>
              <a:rPr lang="en-US" altLang="ru-RU" sz="1400" dirty="0" smtClean="0">
                <a:solidFill>
                  <a:schemeClr val="tx1"/>
                </a:solidFill>
              </a:rPr>
              <a:t>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drepturilor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atribuite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personalului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delegat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acordate</a:t>
            </a:r>
            <a:r>
              <a:rPr lang="en-US" altLang="ru-RU" sz="1400" dirty="0" smtClean="0">
                <a:solidFill>
                  <a:schemeClr val="tx1"/>
                </a:solidFill>
              </a:rPr>
              <a:t> conform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secțiunii</a:t>
            </a:r>
            <a:r>
              <a:rPr lang="en-US" altLang="ru-RU" sz="1400" dirty="0" smtClean="0">
                <a:solidFill>
                  <a:schemeClr val="tx1"/>
                </a:solidFill>
              </a:rPr>
              <a:t> 12.3. din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prezentele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Norme</a:t>
            </a:r>
            <a:r>
              <a:rPr lang="en-US" altLang="ru-RU" sz="1400" dirty="0" smtClean="0">
                <a:solidFill>
                  <a:schemeClr val="tx1"/>
                </a:solidFill>
              </a:rPr>
              <a:t>.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Totodată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întreprinderea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dată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poartă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responsabilitate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respectarea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către</a:t>
            </a:r>
            <a:r>
              <a:rPr lang="en-US" altLang="ru-RU" sz="1400" dirty="0" smtClean="0">
                <a:solidFill>
                  <a:schemeClr val="tx1"/>
                </a:solidFill>
              </a:rPr>
              <a:t> personal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prevederilor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prezentelor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Norme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r>
              <a:rPr lang="en-US" altLang="ru-RU" sz="1400" dirty="0" err="1" smtClean="0">
                <a:solidFill>
                  <a:schemeClr val="tx1"/>
                </a:solidFill>
              </a:rPr>
              <a:t>Întreprinderea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instalațiile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 ale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căreia</a:t>
            </a:r>
            <a:r>
              <a:rPr lang="en-US" altLang="ru-RU" sz="1400" dirty="0" smtClean="0">
                <a:solidFill>
                  <a:schemeClr val="tx1"/>
                </a:solidFill>
              </a:rPr>
              <a:t> se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către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personalul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delegat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poartă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responsabilitate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respectarea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măsurilor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securitate</a:t>
            </a:r>
            <a:r>
              <a:rPr lang="en-US" altLang="ru-RU" sz="1400" dirty="0" smtClean="0">
                <a:solidFill>
                  <a:schemeClr val="tx1"/>
                </a:solidFill>
              </a:rPr>
              <a:t>, care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asigură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protecția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lucrătorilor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contra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electrocutării</a:t>
            </a:r>
            <a:r>
              <a:rPr lang="en-US" altLang="ru-RU" sz="1400" dirty="0" smtClean="0">
                <a:solidFill>
                  <a:schemeClr val="tx1"/>
                </a:solidFill>
              </a:rPr>
              <a:t> cu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tensiunea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indusă</a:t>
            </a:r>
            <a:r>
              <a:rPr lang="en-US" altLang="ru-RU" sz="1400" dirty="0" smtClean="0">
                <a:solidFill>
                  <a:schemeClr val="tx1"/>
                </a:solidFill>
              </a:rPr>
              <a:t>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instalației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cât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pentru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corectitudinea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admiterii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personalului</a:t>
            </a:r>
            <a:r>
              <a:rPr lang="en-US" altLang="ru-RU" sz="1400" dirty="0" smtClean="0">
                <a:solidFill>
                  <a:schemeClr val="tx1"/>
                </a:solidFill>
              </a:rPr>
              <a:t>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executarea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lucrărilor</a:t>
            </a:r>
            <a:r>
              <a:rPr lang="en-US" altLang="ru-RU" sz="1400" dirty="0" smtClean="0">
                <a:solidFill>
                  <a:schemeClr val="tx1"/>
                </a:solidFill>
              </a:rPr>
              <a:t>;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r>
              <a:rPr lang="en-US" altLang="ru-RU" sz="1400" dirty="0" err="1" smtClean="0">
                <a:solidFill>
                  <a:schemeClr val="tx1"/>
                </a:solidFill>
              </a:rPr>
              <a:t>Întreprinderilor</a:t>
            </a:r>
            <a:r>
              <a:rPr lang="en-US" altLang="ru-RU" sz="1400" dirty="0" smtClean="0">
                <a:solidFill>
                  <a:schemeClr val="tx1"/>
                </a:solidFill>
              </a:rPr>
              <a:t>,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căror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instalații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electrice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sunt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deservite</a:t>
            </a:r>
            <a:r>
              <a:rPr lang="en-US" altLang="ru-RU" sz="1400" dirty="0" smtClean="0">
                <a:solidFill>
                  <a:schemeClr val="tx1"/>
                </a:solidFill>
              </a:rPr>
              <a:t> permanent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întreprinderi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specializate</a:t>
            </a:r>
            <a:r>
              <a:rPr lang="en-US" altLang="ru-RU" sz="1400" dirty="0" smtClean="0">
                <a:solidFill>
                  <a:schemeClr val="tx1"/>
                </a:solidFill>
              </a:rPr>
              <a:t>, li se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permite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să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acorde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lucrătorilor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lor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drepturi</a:t>
            </a:r>
            <a:r>
              <a:rPr lang="en-US" altLang="ru-RU" sz="1400" dirty="0" smtClean="0">
                <a:solidFill>
                  <a:schemeClr val="tx1"/>
                </a:solidFill>
              </a:rPr>
              <a:t> de personal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operativ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reparații</a:t>
            </a:r>
            <a:r>
              <a:rPr lang="en-US" altLang="ru-RU" sz="1400" dirty="0" smtClean="0">
                <a:solidFill>
                  <a:schemeClr val="tx1"/>
                </a:solidFill>
              </a:rPr>
              <a:t>,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după</a:t>
            </a:r>
            <a:r>
              <a:rPr lang="en-US" altLang="ru-RU" sz="1400" dirty="0" smtClean="0">
                <a:solidFill>
                  <a:schemeClr val="tx1"/>
                </a:solidFill>
              </a:rPr>
              <a:t> o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instruire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corespunzătoare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și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verificare</a:t>
            </a:r>
            <a:r>
              <a:rPr lang="en-US" altLang="ru-RU" sz="1400" dirty="0" smtClean="0">
                <a:solidFill>
                  <a:schemeClr val="tx1"/>
                </a:solidFill>
              </a:rPr>
              <a:t> 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cunoștințelor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către</a:t>
            </a:r>
            <a:r>
              <a:rPr lang="en-US" altLang="ru-RU" sz="1400" dirty="0" smtClean="0">
                <a:solidFill>
                  <a:schemeClr val="tx1"/>
                </a:solidFill>
              </a:rPr>
              <a:t>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comisia</a:t>
            </a:r>
            <a:r>
              <a:rPr lang="en-US" altLang="ru-RU" sz="1400" dirty="0" smtClean="0">
                <a:solidFill>
                  <a:schemeClr val="tx1"/>
                </a:solidFill>
              </a:rPr>
              <a:t> de la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locul</a:t>
            </a:r>
            <a:r>
              <a:rPr lang="en-US" altLang="ru-RU" sz="1400" dirty="0" smtClean="0">
                <a:solidFill>
                  <a:schemeClr val="tx1"/>
                </a:solidFill>
              </a:rPr>
              <a:t> de </a:t>
            </a:r>
            <a:r>
              <a:rPr lang="en-US" altLang="ru-RU" sz="1400" dirty="0" err="1" smtClean="0">
                <a:solidFill>
                  <a:schemeClr val="tx1"/>
                </a:solidFill>
              </a:rPr>
              <a:t>munca</a:t>
            </a:r>
            <a:r>
              <a:rPr lang="en-US" altLang="ru-RU" sz="1400" dirty="0" smtClean="0">
                <a:solidFill>
                  <a:schemeClr val="tx1"/>
                </a:solidFill>
              </a:rPr>
              <a:t> permanent.</a:t>
            </a:r>
            <a:endParaRPr lang="ru-RU" altLang="ru-RU" sz="1400" dirty="0" smtClean="0">
              <a:solidFill>
                <a:schemeClr val="tx1"/>
              </a:solidFill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4950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9378" y="1496254"/>
            <a:ext cx="9244013" cy="612926"/>
          </a:xfrm>
        </p:spPr>
        <p:txBody>
          <a:bodyPr/>
          <a:lstStyle/>
          <a:p>
            <a:pPr eaLnBrk="1" hangingPunct="1"/>
            <a:r>
              <a:rPr lang="ro-RO" altLang="ru-RU" sz="3200" smtClean="0"/>
              <a:t>Măsuri de protecție în instalațiile electrice</a:t>
            </a:r>
            <a:endParaRPr lang="ru-RU" altLang="ru-RU" sz="3000" smtClean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79378" y="2320167"/>
            <a:ext cx="8597900" cy="463847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o-RO" altLang="en-US" sz="1700" b="1" dirty="0" smtClean="0">
                <a:solidFill>
                  <a:schemeClr val="tx1"/>
                </a:solidFill>
              </a:rPr>
              <a:t>La atingerea directă: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Izolația de bază a instalației electrice;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Îngrădiri, învelișuri sau membrane, mantale;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Bariere de  protecție;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Amplasarea instalațiilor în zone neaccesibile pentru personal;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Utilizarea tensiunilor reduse (până la 50 V).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1700" b="1" dirty="0" smtClean="0">
                <a:solidFill>
                  <a:schemeClr val="tx1"/>
                </a:solidFill>
              </a:rPr>
              <a:t>La atingerea indirectă: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Deconectarea automată a sursei de energie;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Împământarea de protecție;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Echivalarea potențialelor;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Micșorarea tensiunii de pas;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Izolația dublă;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Tensiunea redusă;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o-RO" altLang="en-US" sz="1700" dirty="0" smtClean="0">
                <a:solidFill>
                  <a:schemeClr val="tx1"/>
                </a:solidFill>
              </a:rPr>
              <a:t>Separarea circuitelor electrice de protecție.</a:t>
            </a:r>
            <a:endParaRPr lang="ru-RU" altLang="en-US" sz="17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ru-RU" altLang="en-US" sz="1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1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03/06/2019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808565" y="1290665"/>
            <a:ext cx="7179621" cy="579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Timpul acționării </a:t>
            </a:r>
            <a:r>
              <a:rPr lang="ro-RO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protecţiei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1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220146"/>
              </p:ext>
            </p:extLst>
          </p:nvPr>
        </p:nvGraphicFramePr>
        <p:xfrm>
          <a:off x="1608134" y="3294992"/>
          <a:ext cx="7013575" cy="210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1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4158">
                <a:tc>
                  <a:txBody>
                    <a:bodyPr/>
                    <a:lstStyle/>
                    <a:p>
                      <a:pPr algn="ctr"/>
                      <a:r>
                        <a:rPr lang="ro-RO" sz="1800" b="0" dirty="0" smtClean="0"/>
                        <a:t>Tensiunea nominală fazică, </a:t>
                      </a:r>
                    </a:p>
                    <a:p>
                      <a:pPr algn="ctr"/>
                      <a:r>
                        <a:rPr lang="ro-RO" sz="1800" b="0" dirty="0" smtClean="0"/>
                        <a:t>V</a:t>
                      </a:r>
                      <a:endParaRPr lang="ru-RU" sz="1800" b="0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0" dirty="0" smtClean="0"/>
                        <a:t>Timpul </a:t>
                      </a:r>
                      <a:r>
                        <a:rPr lang="ro-RO" sz="1800" b="0" dirty="0" err="1" smtClean="0"/>
                        <a:t>acţionării</a:t>
                      </a:r>
                      <a:r>
                        <a:rPr lang="ro-RO" sz="1800" b="0" dirty="0" smtClean="0"/>
                        <a:t> </a:t>
                      </a:r>
                      <a:r>
                        <a:rPr lang="ro-RO" sz="1800" b="0" dirty="0" err="1" smtClean="0"/>
                        <a:t>protecţiei</a:t>
                      </a:r>
                      <a:r>
                        <a:rPr lang="ro-RO" sz="1800" b="0" dirty="0" smtClean="0"/>
                        <a:t>, sec</a:t>
                      </a:r>
                      <a:endParaRPr lang="ru-RU" sz="1800" b="0" dirty="0"/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642"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127</a:t>
                      </a:r>
                      <a:endParaRPr lang="ru-RU" sz="1800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0,8</a:t>
                      </a:r>
                      <a:endParaRPr lang="ru-RU" sz="1800" dirty="0"/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642"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220</a:t>
                      </a:r>
                      <a:endParaRPr lang="ru-RU" sz="1800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0,4</a:t>
                      </a:r>
                      <a:endParaRPr lang="ru-RU" sz="1800" dirty="0"/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642"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380</a:t>
                      </a:r>
                      <a:endParaRPr lang="ru-RU" sz="1800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0,2</a:t>
                      </a:r>
                      <a:endParaRPr lang="ru-RU" sz="1800" dirty="0"/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642"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mai mult de 380</a:t>
                      </a:r>
                      <a:endParaRPr lang="ru-RU" sz="1800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smtClean="0"/>
                        <a:t>0,1</a:t>
                      </a:r>
                      <a:endParaRPr lang="ru-RU" sz="1800" dirty="0"/>
                    </a:p>
                  </a:txBody>
                  <a:tcPr marL="91434" marR="91434" marT="45719" marB="4571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Объект 2"/>
          <p:cNvSpPr txBox="1">
            <a:spLocks/>
          </p:cNvSpPr>
          <p:nvPr/>
        </p:nvSpPr>
        <p:spPr bwMode="auto">
          <a:xfrm>
            <a:off x="-36516" y="1867291"/>
            <a:ext cx="9022861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ro-RO" altLang="ru-RU" dirty="0">
                <a:solidFill>
                  <a:schemeClr val="tx1"/>
                </a:solidFill>
              </a:rPr>
              <a:t>	În sistemul de tratare a neutrului sursei de alimentare (TN)  timpul acționării protecție nu trebuie să depășească mărimile indicate în tabelul de mai jos: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115884" y="5434403"/>
            <a:ext cx="8870461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ro-RO" altLang="ru-RU" dirty="0"/>
              <a:t>	</a:t>
            </a:r>
            <a:r>
              <a:rPr lang="ro-RO" altLang="ru-RU" dirty="0">
                <a:solidFill>
                  <a:schemeClr val="tx1"/>
                </a:solidFill>
              </a:rPr>
              <a:t>În circuitele ce alimentează panourile de distribuție, de etaje, de grupuri de rețele timpul acționării protecției nu trebuie să depășească 5 sec.  </a:t>
            </a:r>
            <a:endParaRPr lang="ru-RU" altLang="ru-RU" dirty="0">
              <a:solidFill>
                <a:schemeClr val="tx1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o-RO" altLang="ru-RU" dirty="0">
                <a:solidFill>
                  <a:schemeClr val="tx1"/>
                </a:solidFill>
              </a:rPr>
              <a:t>	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9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79155" y="1592611"/>
            <a:ext cx="8651621" cy="579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Timpul acționării </a:t>
            </a:r>
            <a:r>
              <a:rPr lang="ro-RO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protecţiei</a:t>
            </a:r>
            <a:r>
              <a:rPr lang="ro-R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(2)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87427" y="2179154"/>
            <a:ext cx="8651621" cy="4905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/>
                </a:solidFill>
              </a:rPr>
              <a:t>	Se </a:t>
            </a:r>
            <a:r>
              <a:rPr lang="ro-RO" dirty="0">
                <a:solidFill>
                  <a:schemeClr val="tx1"/>
                </a:solidFill>
              </a:rPr>
              <a:t>admite majorarea timpului de acționare a </a:t>
            </a:r>
            <a:r>
              <a:rPr lang="ro-RO" dirty="0" err="1" smtClean="0">
                <a:solidFill>
                  <a:schemeClr val="tx1"/>
                </a:solidFill>
              </a:rPr>
              <a:t>protecţiilor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mai mare de cea indicată în tabel, dar nu mai mare de 5 sec. cu următoarele condiții</a:t>
            </a:r>
            <a:r>
              <a:rPr lang="ro-RO" dirty="0" smtClean="0">
                <a:solidFill>
                  <a:schemeClr val="tx1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 smtClean="0">
                <a:solidFill>
                  <a:schemeClr val="tx1"/>
                </a:solidFill>
              </a:rPr>
              <a:t>Rezistența  </a:t>
            </a:r>
            <a:r>
              <a:rPr lang="ro-RO" dirty="0">
                <a:solidFill>
                  <a:schemeClr val="tx1"/>
                </a:solidFill>
              </a:rPr>
              <a:t>conductorului  de protecție dintre bara principală de </a:t>
            </a:r>
            <a:r>
              <a:rPr lang="ro-RO" dirty="0" err="1">
                <a:solidFill>
                  <a:schemeClr val="tx1"/>
                </a:solidFill>
              </a:rPr>
              <a:t>împămîntare</a:t>
            </a: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şi </a:t>
            </a:r>
            <a:r>
              <a:rPr lang="ro-RO" dirty="0">
                <a:solidFill>
                  <a:schemeClr val="tx1"/>
                </a:solidFill>
              </a:rPr>
              <a:t>panoul de distribuție nu v-a </a:t>
            </a:r>
            <a:r>
              <a:rPr lang="ro-RO" dirty="0" err="1" smtClean="0">
                <a:solidFill>
                  <a:schemeClr val="tx1"/>
                </a:solidFill>
              </a:rPr>
              <a:t>depăşi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mărimea determinată conform </a:t>
            </a:r>
            <a:r>
              <a:rPr lang="ro-RO" dirty="0" smtClean="0">
                <a:solidFill>
                  <a:schemeClr val="tx1"/>
                </a:solidFill>
              </a:rPr>
              <a:t>formulei: 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b="1" dirty="0" smtClean="0">
                <a:solidFill>
                  <a:schemeClr val="tx1"/>
                </a:solidFill>
              </a:rPr>
              <a:t>	                              </a:t>
            </a:r>
            <a:r>
              <a:rPr lang="ro-RO" b="1" dirty="0">
                <a:solidFill>
                  <a:schemeClr val="tx1"/>
                </a:solidFill>
              </a:rPr>
              <a:t>R= </a:t>
            </a:r>
            <a:r>
              <a:rPr lang="ro-RO" b="1" dirty="0" smtClean="0">
                <a:solidFill>
                  <a:schemeClr val="tx1"/>
                </a:solidFill>
              </a:rPr>
              <a:t>50 x </a:t>
            </a:r>
            <a:r>
              <a:rPr lang="ro-RO" b="1" dirty="0" err="1" smtClean="0">
                <a:solidFill>
                  <a:schemeClr val="tx1"/>
                </a:solidFill>
              </a:rPr>
              <a:t>Z</a:t>
            </a:r>
            <a:r>
              <a:rPr lang="ro-RO" b="1" baseline="-25000" dirty="0" err="1" smtClean="0">
                <a:solidFill>
                  <a:schemeClr val="tx1"/>
                </a:solidFill>
              </a:rPr>
              <a:t>c</a:t>
            </a:r>
            <a:r>
              <a:rPr lang="ro-RO" b="1" dirty="0" smtClean="0">
                <a:solidFill>
                  <a:schemeClr val="tx1"/>
                </a:solidFill>
              </a:rPr>
              <a:t>/ U</a:t>
            </a:r>
            <a:r>
              <a:rPr lang="ro-RO" b="1" baseline="-25000" dirty="0" smtClean="0">
                <a:solidFill>
                  <a:schemeClr val="tx1"/>
                </a:solidFill>
              </a:rPr>
              <a:t>0</a:t>
            </a:r>
            <a:r>
              <a:rPr lang="ro-RO" b="1" baseline="-25000" dirty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baseline="-25000" dirty="0" smtClean="0">
                <a:solidFill>
                  <a:schemeClr val="tx1"/>
                </a:solidFill>
              </a:rPr>
              <a:t>	unde   </a:t>
            </a:r>
            <a:r>
              <a:rPr lang="ro-RO" dirty="0" err="1">
                <a:solidFill>
                  <a:schemeClr val="tx1"/>
                </a:solidFill>
              </a:rPr>
              <a:t>Z</a:t>
            </a:r>
            <a:r>
              <a:rPr lang="ro-RO" baseline="-25000" dirty="0" err="1">
                <a:solidFill>
                  <a:schemeClr val="tx1"/>
                </a:solidFill>
              </a:rPr>
              <a:t>c</a:t>
            </a:r>
            <a:r>
              <a:rPr lang="ro-RO" dirty="0">
                <a:solidFill>
                  <a:schemeClr val="tx1"/>
                </a:solidFill>
              </a:rPr>
              <a:t>  - rezistență deplină a buclei ”faza-zero”, </a:t>
            </a:r>
            <a:r>
              <a:rPr lang="ro-RO" dirty="0" smtClean="0">
                <a:solidFill>
                  <a:schemeClr val="tx1"/>
                </a:solidFill>
              </a:rPr>
              <a:t>Ohm</a:t>
            </a:r>
            <a:r>
              <a:rPr lang="ro-RO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>
                <a:solidFill>
                  <a:schemeClr val="tx1"/>
                </a:solidFill>
              </a:rPr>
              <a:t>	 </a:t>
            </a:r>
            <a:r>
              <a:rPr lang="ro-RO" dirty="0" smtClean="0">
                <a:solidFill>
                  <a:schemeClr val="tx1"/>
                </a:solidFill>
              </a:rPr>
              <a:t>       </a:t>
            </a:r>
            <a:r>
              <a:rPr lang="ro-RO" dirty="0">
                <a:solidFill>
                  <a:schemeClr val="tx1"/>
                </a:solidFill>
              </a:rPr>
              <a:t>U</a:t>
            </a:r>
            <a:r>
              <a:rPr lang="ro-RO" baseline="-25000" dirty="0">
                <a:solidFill>
                  <a:schemeClr val="tx1"/>
                </a:solidFill>
              </a:rPr>
              <a:t>0 </a:t>
            </a:r>
            <a:r>
              <a:rPr lang="ro-RO" dirty="0">
                <a:solidFill>
                  <a:schemeClr val="tx1"/>
                </a:solidFill>
              </a:rPr>
              <a:t> - tensiunea de fază, V;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              </a:t>
            </a:r>
            <a:r>
              <a:rPr lang="ro-RO" dirty="0">
                <a:solidFill>
                  <a:schemeClr val="tx1"/>
                </a:solidFill>
              </a:rPr>
              <a:t>50 – căderea de </a:t>
            </a:r>
            <a:r>
              <a:rPr lang="ro-RO" dirty="0" smtClean="0">
                <a:solidFill>
                  <a:schemeClr val="tx1"/>
                </a:solidFill>
              </a:rPr>
              <a:t>tensiune pe </a:t>
            </a:r>
            <a:r>
              <a:rPr lang="ro-RO" dirty="0">
                <a:solidFill>
                  <a:schemeClr val="tx1"/>
                </a:solidFill>
              </a:rPr>
              <a:t>conductorul de protecție  dintre bara </a:t>
            </a:r>
            <a:r>
              <a:rPr lang="ro-RO" dirty="0" smtClean="0">
                <a:solidFill>
                  <a:schemeClr val="tx1"/>
                </a:solidFill>
              </a:rPr>
              <a:t>     			      principală </a:t>
            </a:r>
            <a:r>
              <a:rPr lang="ro-RO" dirty="0">
                <a:solidFill>
                  <a:schemeClr val="tx1"/>
                </a:solidFill>
              </a:rPr>
              <a:t>de </a:t>
            </a:r>
            <a:r>
              <a:rPr lang="ro-RO" dirty="0" err="1">
                <a:solidFill>
                  <a:schemeClr val="tx1"/>
                </a:solidFill>
              </a:rPr>
              <a:t>împămîntare</a:t>
            </a: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şi </a:t>
            </a:r>
            <a:r>
              <a:rPr lang="ro-RO" dirty="0">
                <a:solidFill>
                  <a:schemeClr val="tx1"/>
                </a:solidFill>
              </a:rPr>
              <a:t>panoul de distribuție, V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/>
                </a:solidFill>
              </a:rPr>
              <a:t>La bara </a:t>
            </a:r>
            <a:r>
              <a:rPr lang="ro-RO" b="1" dirty="0" smtClean="0">
                <a:solidFill>
                  <a:schemeClr val="tx1"/>
                </a:solidFill>
              </a:rPr>
              <a:t>PE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a  panoului de distribuție este conectată sistema de echivalare a potențialelor suplimentară, care cuprinde </a:t>
            </a:r>
            <a:r>
              <a:rPr lang="ro-RO" dirty="0" err="1" smtClean="0">
                <a:solidFill>
                  <a:schemeClr val="tx1"/>
                </a:solidFill>
              </a:rPr>
              <a:t>aceleaşi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err="1" smtClean="0">
                <a:solidFill>
                  <a:schemeClr val="tx1"/>
                </a:solidFill>
              </a:rPr>
              <a:t>părţi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conductoare ca </a:t>
            </a:r>
            <a:r>
              <a:rPr lang="ro-RO" dirty="0" smtClean="0">
                <a:solidFill>
                  <a:schemeClr val="tx1"/>
                </a:solidFill>
              </a:rPr>
              <a:t>şi sistema </a:t>
            </a:r>
            <a:r>
              <a:rPr lang="ro-RO" dirty="0">
                <a:solidFill>
                  <a:schemeClr val="tx1"/>
                </a:solidFill>
              </a:rPr>
              <a:t>de bază de echivalare a potențialelor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dirty="0">
                <a:solidFill>
                  <a:schemeClr val="tx1"/>
                </a:solidFill>
              </a:rPr>
              <a:t>În sistemul TN se permite utilizarea </a:t>
            </a:r>
            <a:r>
              <a:rPr lang="ro-RO" dirty="0" err="1">
                <a:solidFill>
                  <a:schemeClr val="tx1"/>
                </a:solidFill>
              </a:rPr>
              <a:t>dispozitevelor</a:t>
            </a:r>
            <a:r>
              <a:rPr lang="ro-RO" dirty="0">
                <a:solidFill>
                  <a:schemeClr val="tx1"/>
                </a:solidFill>
              </a:rPr>
              <a:t> de </a:t>
            </a:r>
            <a:r>
              <a:rPr lang="ro-RO" dirty="0" err="1">
                <a:solidFill>
                  <a:schemeClr val="tx1"/>
                </a:solidFill>
              </a:rPr>
              <a:t>acțonare</a:t>
            </a:r>
            <a:r>
              <a:rPr lang="ro-RO" dirty="0">
                <a:solidFill>
                  <a:schemeClr val="tx1"/>
                </a:solidFill>
              </a:rPr>
              <a:t> automată contra </a:t>
            </a:r>
            <a:r>
              <a:rPr lang="ro-RO" dirty="0" err="1" smtClean="0">
                <a:solidFill>
                  <a:schemeClr val="tx1"/>
                </a:solidFill>
              </a:rPr>
              <a:t>curenţilor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de </a:t>
            </a:r>
            <a:r>
              <a:rPr lang="ro-RO" dirty="0" smtClean="0">
                <a:solidFill>
                  <a:schemeClr val="tx1"/>
                </a:solidFill>
              </a:rPr>
              <a:t>defect/ scurgere </a:t>
            </a:r>
            <a:r>
              <a:rPr lang="ro-RO" dirty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УЗО</a:t>
            </a:r>
            <a:r>
              <a:rPr lang="ro-RO" dirty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8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14354" y="1445646"/>
            <a:ext cx="5861398" cy="579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o-RO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onductorul</a:t>
            </a:r>
            <a:r>
              <a:rPr lang="ro-R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protecție (</a:t>
            </a:r>
            <a:r>
              <a:rPr lang="ro-RO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</a:t>
            </a:r>
            <a:r>
              <a:rPr lang="ro-R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1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354520"/>
              </p:ext>
            </p:extLst>
          </p:nvPr>
        </p:nvGraphicFramePr>
        <p:xfrm>
          <a:off x="1674075" y="3103135"/>
          <a:ext cx="6142213" cy="158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3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3453"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 err="1" smtClean="0"/>
                        <a:t>Secţiunea</a:t>
                      </a:r>
                      <a:r>
                        <a:rPr lang="ro-RO" sz="1600" b="0" dirty="0" smtClean="0"/>
                        <a:t> conductoarelor fazice, mm ²</a:t>
                      </a:r>
                      <a:endParaRPr lang="ru-RU" sz="1600" b="0" dirty="0"/>
                    </a:p>
                  </a:txBody>
                  <a:tcPr marL="91455" marR="91455" marT="45747" marB="4574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err="1" smtClean="0"/>
                        <a:t>Secţiunea</a:t>
                      </a:r>
                      <a:r>
                        <a:rPr lang="ro-RO" sz="1600" b="0" dirty="0" smtClean="0"/>
                        <a:t> conductoarelor de </a:t>
                      </a:r>
                      <a:r>
                        <a:rPr lang="ro-RO" sz="1600" b="0" dirty="0" err="1" smtClean="0"/>
                        <a:t>protecţie</a:t>
                      </a:r>
                      <a:r>
                        <a:rPr lang="ro-RO" sz="1600" b="0" dirty="0" smtClean="0"/>
                        <a:t>, mm ²</a:t>
                      </a:r>
                      <a:endParaRPr lang="ru-RU" sz="1600" b="0" dirty="0"/>
                    </a:p>
                  </a:txBody>
                  <a:tcPr marL="91455" marR="91455" marT="45747" marB="4574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123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/>
                        <a:t>S </a:t>
                      </a:r>
                      <a:r>
                        <a:rPr lang="en-US" sz="1600" dirty="0" smtClean="0"/>
                        <a:t>&lt;</a:t>
                      </a:r>
                      <a:r>
                        <a:rPr lang="ro-RO" sz="1600" dirty="0" smtClean="0"/>
                        <a:t> 16</a:t>
                      </a:r>
                      <a:endParaRPr lang="ru-RU" sz="1600" dirty="0"/>
                    </a:p>
                  </a:txBody>
                  <a:tcPr marL="91455" marR="91455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ru-RU" sz="1600" dirty="0"/>
                    </a:p>
                  </a:txBody>
                  <a:tcPr marL="91455" marR="91455" marT="45747" marB="4574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1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&lt; S &lt;35</a:t>
                      </a:r>
                      <a:endParaRPr lang="ru-RU" sz="1600" dirty="0"/>
                    </a:p>
                  </a:txBody>
                  <a:tcPr marL="91455" marR="91455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ru-RU" sz="1600" dirty="0"/>
                    </a:p>
                  </a:txBody>
                  <a:tcPr marL="91455" marR="91455" marT="45747" marB="4574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1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r>
                        <a:rPr lang="en-US" sz="1600" baseline="0" dirty="0" smtClean="0"/>
                        <a:t> &gt; 35</a:t>
                      </a:r>
                      <a:endParaRPr lang="ru-RU" sz="1600" dirty="0"/>
                    </a:p>
                  </a:txBody>
                  <a:tcPr marL="91455" marR="91455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S/2</a:t>
                      </a:r>
                      <a:endParaRPr lang="ru-RU" sz="1600" dirty="0"/>
                    </a:p>
                  </a:txBody>
                  <a:tcPr marL="91455" marR="91455" marT="45747" marB="4574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Объект 2"/>
          <p:cNvSpPr txBox="1">
            <a:spLocks/>
          </p:cNvSpPr>
          <p:nvPr/>
        </p:nvSpPr>
        <p:spPr>
          <a:xfrm>
            <a:off x="359871" y="2101315"/>
            <a:ext cx="8770619" cy="99674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ro-RO" dirty="0" smtClean="0">
                <a:solidFill>
                  <a:schemeClr val="tx1"/>
                </a:solidFill>
              </a:rPr>
              <a:t>Conductorul </a:t>
            </a:r>
            <a:r>
              <a:rPr lang="ro-RO" dirty="0">
                <a:solidFill>
                  <a:schemeClr val="tx1"/>
                </a:solidFill>
              </a:rPr>
              <a:t>de protecție este </a:t>
            </a:r>
            <a:r>
              <a:rPr lang="ro-RO" dirty="0" smtClean="0">
                <a:solidFill>
                  <a:schemeClr val="tx1"/>
                </a:solidFill>
              </a:rPr>
              <a:t>conductorul, </a:t>
            </a:r>
            <a:r>
              <a:rPr lang="ro-RO" dirty="0">
                <a:solidFill>
                  <a:schemeClr val="tx1"/>
                </a:solidFill>
              </a:rPr>
              <a:t>care are destinația de a proteja circuitele de curenți de scurtcircuit prin conexiunea părților conductoare deschise cu neutrul sursei de alimentare;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defRPr/>
            </a:pPr>
            <a:r>
              <a:rPr lang="ro-RO" dirty="0">
                <a:solidFill>
                  <a:schemeClr val="tx1"/>
                </a:solidFill>
              </a:rPr>
              <a:t>Secțiunea conductoarelor de protecție nu v-a depăși mărimile indicate în tabelul de mai jos: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86690" y="4688311"/>
            <a:ext cx="8770619" cy="189269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r>
              <a:rPr lang="ro-RO" dirty="0" smtClean="0">
                <a:solidFill>
                  <a:schemeClr val="tx1"/>
                </a:solidFill>
              </a:rPr>
              <a:t>În </a:t>
            </a:r>
            <a:r>
              <a:rPr lang="ro-RO" dirty="0">
                <a:solidFill>
                  <a:schemeClr val="tx1"/>
                </a:solidFill>
              </a:rPr>
              <a:t>calitate de conductoare de protecție </a:t>
            </a:r>
            <a:r>
              <a:rPr lang="ro-RO" b="1" dirty="0">
                <a:solidFill>
                  <a:schemeClr val="tx1"/>
                </a:solidFill>
              </a:rPr>
              <a:t>pot fi utilizați</a:t>
            </a:r>
            <a:r>
              <a:rPr lang="ro-RO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Conductoare speciale pentru aceste necesități;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Firele unui cablu </a:t>
            </a:r>
            <a:r>
              <a:rPr lang="ro-RO" dirty="0" err="1">
                <a:solidFill>
                  <a:schemeClr val="tx1"/>
                </a:solidFill>
              </a:rPr>
              <a:t>multifazat</a:t>
            </a:r>
            <a:r>
              <a:rPr lang="ro-RO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Conductoare izolate sau neizolate amenajate staționar;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Părțile conductoare deschise </a:t>
            </a:r>
            <a:r>
              <a:rPr lang="ro-RO" dirty="0" smtClean="0">
                <a:solidFill>
                  <a:schemeClr val="tx1"/>
                </a:solidFill>
              </a:rPr>
              <a:t>ale </a:t>
            </a:r>
            <a:r>
              <a:rPr lang="ro-RO" dirty="0">
                <a:solidFill>
                  <a:schemeClr val="tx1"/>
                </a:solidFill>
              </a:rPr>
              <a:t>instalației electrice;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Învelișurile </a:t>
            </a:r>
            <a:r>
              <a:rPr lang="ro-RO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in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aluminiu a cablurilor;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o-RO" dirty="0">
                <a:solidFill>
                  <a:schemeClr val="tx1"/>
                </a:solidFill>
              </a:rPr>
              <a:t>Țevile de metal a instalațiilor </a:t>
            </a:r>
            <a:r>
              <a:rPr lang="ro-RO" dirty="0" smtClean="0">
                <a:solidFill>
                  <a:schemeClr val="tx1"/>
                </a:solidFill>
              </a:rPr>
              <a:t>electrice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o-RO" dirty="0" smtClean="0">
                <a:solidFill>
                  <a:schemeClr val="tx1"/>
                </a:solidFill>
              </a:rPr>
              <a:t>construcțiile </a:t>
            </a:r>
            <a:r>
              <a:rPr lang="ro-RO" dirty="0">
                <a:solidFill>
                  <a:schemeClr val="tx1"/>
                </a:solidFill>
              </a:rPr>
              <a:t>metalice a clădirilor, </a:t>
            </a:r>
            <a:r>
              <a:rPr lang="ro-RO" dirty="0" smtClean="0">
                <a:solidFill>
                  <a:schemeClr val="tx1"/>
                </a:solidFill>
              </a:rPr>
              <a:t>etc</a:t>
            </a:r>
            <a:r>
              <a:rPr lang="en-US" dirty="0"/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8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1722</TotalTime>
  <Words>5860</Words>
  <Application>Microsoft Office PowerPoint</Application>
  <PresentationFormat>Экран (4:3)</PresentationFormat>
  <Paragraphs>734</Paragraphs>
  <Slides>60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8" baseType="lpstr"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GIZ_Banner_Kopfzeile-Ausland (3)</vt:lpstr>
      <vt:lpstr>Curs de instruire pentru angajații operatorilor „Apă-Canal”  Modulul:  Managementul energetic și automatizarea proceselor în sistemele de alimentare cu apă și de canalizare Sesiunea:  Acte normative care reglementează amenajarea instalațiilor electrice, exploatarea lor și securitatea electrică la executarea lucrărilor în instalațiile electrice  Expert ANRE, conf. univ. dr. Cibotari Feodosie   28 – 29 – 30 mai  2019,  Chișinău</vt:lpstr>
      <vt:lpstr>Презентация PowerPoint</vt:lpstr>
      <vt:lpstr>Categoriile de alimentare a receptoarelor electrice</vt:lpstr>
      <vt:lpstr>Evidența consumului de energie electrică</vt:lpstr>
      <vt:lpstr>Cerințe către contoarele de energie</vt:lpstr>
      <vt:lpstr>Măsuri de protecție în instalațiile electrice</vt:lpstr>
      <vt:lpstr>Timpul acționării protecţiei</vt:lpstr>
      <vt:lpstr>Timpul acționării protecţiei (2)</vt:lpstr>
      <vt:lpstr>Сonductorul de protecție (PE)  </vt:lpstr>
      <vt:lpstr>Protecția rețelelor electrice</vt:lpstr>
      <vt:lpstr>Protecția rețelelor electrice (2)</vt:lpstr>
      <vt:lpstr>Calitatea energiei electrice livrate consumatorilor</vt:lpstr>
      <vt:lpstr>Calitatea energiei electrice livrate consumatorilor (2)</vt:lpstr>
      <vt:lpstr>Презентация PowerPoint</vt:lpstr>
      <vt:lpstr>Obligațiunile şi responsabilitatea Consumatorilor </vt:lpstr>
      <vt:lpstr>Responsabilități</vt:lpstr>
      <vt:lpstr>Cerințe către personalul electrotehnic</vt:lpstr>
      <vt:lpstr>Forme de lucru cu personalul</vt:lpstr>
      <vt:lpstr>Documentația tehnică</vt:lpstr>
      <vt:lpstr>Organizarea lucrărilor în instalațiile electrice</vt:lpstr>
      <vt:lpstr>Măsuri tehnice de executare a lucrărilor</vt:lpstr>
      <vt:lpstr>Măsuri organizatorice</vt:lpstr>
      <vt:lpstr>Mijloace de protecție utilizate în IE sub 1000V </vt:lpstr>
      <vt:lpstr>Mijloace de protecție utilizate în IE supra 1000V</vt:lpstr>
      <vt:lpstr>Acordarea primului ajutor</vt:lpstr>
      <vt:lpstr>Презентация PowerPoint</vt:lpstr>
      <vt:lpstr>Презентация PowerPoint</vt:lpstr>
      <vt:lpstr> Noțiuni și definiții</vt:lpstr>
      <vt:lpstr>Act de corespundere</vt:lpstr>
      <vt:lpstr>Lista documentelor</vt:lpstr>
      <vt:lpstr>Reconstrucția instalației electrice</vt:lpstr>
      <vt:lpstr> Executarea instalațiilor electrice</vt:lpstr>
      <vt:lpstr> Organizarea exploatării </vt:lpstr>
      <vt:lpstr> Admiterea în exploatare</vt:lpstr>
      <vt:lpstr> Examinarea instalațiilor energetice</vt:lpstr>
      <vt:lpstr>Презентация PowerPoint</vt:lpstr>
      <vt:lpstr>Презентация PowerPoint</vt:lpstr>
      <vt:lpstr>Admiterea instalațiilor electrice provizorii</vt:lpstr>
      <vt:lpstr>Racordarea instalaţiei energetice la reţelele sistemului energetic </vt:lpstr>
      <vt:lpstr>Презентация PowerPoint</vt:lpstr>
      <vt:lpstr>Domeniul și ordinea de aplicare a Normelor de securitate </vt:lpstr>
      <vt:lpstr>Noţiuni principale</vt:lpstr>
      <vt:lpstr>Noţiuni principale (2)</vt:lpstr>
      <vt:lpstr>Noţiuni principale (3)</vt:lpstr>
      <vt:lpstr>Noţiuni principale (4)</vt:lpstr>
      <vt:lpstr>Noţiuni principale (5)</vt:lpstr>
      <vt:lpstr>Noţiuni principale (6)</vt:lpstr>
      <vt:lpstr>Cerințe față de personalul electrotehnic</vt:lpstr>
      <vt:lpstr>Distanțele minime admisibile până la părțile active ale instalațiilor electrice aflate sub tensiune </vt:lpstr>
      <vt:lpstr>Modul şi prevederile de executare inofensivă a lucrărilor </vt:lpstr>
      <vt:lpstr>MĂSURI ORGANIZATORICE pentru asigurarea securităţii sănătăţii în muncă la executarea lucrărilor în instalaţiile  electrice </vt:lpstr>
      <vt:lpstr>Responsabilitatea pentru executarea inofensivă a lucrărilor în instalaţiile electrice o poartă: </vt:lpstr>
      <vt:lpstr>Cumularea funcţiilor persoanelor responsabile pentru executarea inofensivă a lucrărilor în IE </vt:lpstr>
      <vt:lpstr>Organizarea lucrărilor executate în ordinea exploatării curente (1)</vt:lpstr>
      <vt:lpstr>Organizarea lucrărilor executate în ordinea exploatării curente (2)</vt:lpstr>
      <vt:lpstr>Cerinţele față de componenţa formaţiei de lucru</vt:lpstr>
      <vt:lpstr>Măsuri tehnice de securitate şi sănătate în muncă  la executarea lucrărilor în instalațiile electrice cu scoaterea tensiunii </vt:lpstr>
      <vt:lpstr>Măsurări și testări a echipamentului electric </vt:lpstr>
      <vt:lpstr>Organizarea lucrului personalului delegat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172</cp:revision>
  <cp:lastPrinted>2017-06-05T10:38:21Z</cp:lastPrinted>
  <dcterms:created xsi:type="dcterms:W3CDTF">2013-09-05T11:54:56Z</dcterms:created>
  <dcterms:modified xsi:type="dcterms:W3CDTF">2019-06-03T07:51:44Z</dcterms:modified>
</cp:coreProperties>
</file>