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75"/>
  </p:notesMasterIdLst>
  <p:handoutMasterIdLst>
    <p:handoutMasterId r:id="rId76"/>
  </p:handoutMasterIdLst>
  <p:sldIdLst>
    <p:sldId id="407" r:id="rId2"/>
    <p:sldId id="419" r:id="rId3"/>
    <p:sldId id="425" r:id="rId4"/>
    <p:sldId id="427" r:id="rId5"/>
    <p:sldId id="464" r:id="rId6"/>
    <p:sldId id="465" r:id="rId7"/>
    <p:sldId id="428" r:id="rId8"/>
    <p:sldId id="429" r:id="rId9"/>
    <p:sldId id="430" r:id="rId10"/>
    <p:sldId id="431" r:id="rId11"/>
    <p:sldId id="432" r:id="rId12"/>
    <p:sldId id="433" r:id="rId13"/>
    <p:sldId id="434" r:id="rId14"/>
    <p:sldId id="435" r:id="rId15"/>
    <p:sldId id="436" r:id="rId16"/>
    <p:sldId id="466" r:id="rId17"/>
    <p:sldId id="437" r:id="rId18"/>
    <p:sldId id="467" r:id="rId19"/>
    <p:sldId id="468" r:id="rId20"/>
    <p:sldId id="485" r:id="rId21"/>
    <p:sldId id="469" r:id="rId22"/>
    <p:sldId id="470" r:id="rId23"/>
    <p:sldId id="471"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22" r:id="rId51"/>
    <p:sldId id="421" r:id="rId52"/>
    <p:sldId id="420" r:id="rId53"/>
    <p:sldId id="408" r:id="rId54"/>
    <p:sldId id="417" r:id="rId55"/>
    <p:sldId id="483" r:id="rId56"/>
    <p:sldId id="484" r:id="rId57"/>
    <p:sldId id="482" r:id="rId58"/>
    <p:sldId id="480" r:id="rId59"/>
    <p:sldId id="481" r:id="rId60"/>
    <p:sldId id="418" r:id="rId61"/>
    <p:sldId id="416" r:id="rId62"/>
    <p:sldId id="415" r:id="rId63"/>
    <p:sldId id="414" r:id="rId64"/>
    <p:sldId id="472" r:id="rId65"/>
    <p:sldId id="473" r:id="rId66"/>
    <p:sldId id="474" r:id="rId67"/>
    <p:sldId id="475" r:id="rId68"/>
    <p:sldId id="476" r:id="rId69"/>
    <p:sldId id="478" r:id="rId70"/>
    <p:sldId id="479" r:id="rId71"/>
    <p:sldId id="477" r:id="rId72"/>
    <p:sldId id="409" r:id="rId73"/>
    <p:sldId id="406" r:id="rId74"/>
  </p:sldIdLst>
  <p:sldSz cx="9144000" cy="6858000" type="screen4x3"/>
  <p:notesSz cx="6858000" cy="9926638"/>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58" d="100"/>
          <a:sy n="58" d="100"/>
        </p:scale>
        <p:origin x="78" y="37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85453" y="0"/>
            <a:ext cx="2972547" cy="495300"/>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508" y="4714876"/>
            <a:ext cx="5028986" cy="446722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8198" name="Rectangle 6"/>
          <p:cNvSpPr>
            <a:spLocks noGrp="1" noChangeArrowheads="1"/>
          </p:cNvSpPr>
          <p:nvPr>
            <p:ph type="ftr" sz="quarter" idx="4"/>
          </p:nvPr>
        </p:nvSpPr>
        <p:spPr bwMode="auto">
          <a:xfrm>
            <a:off x="0"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5453" y="9431338"/>
            <a:ext cx="2972547" cy="495300"/>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03/06/2019</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03/06/2019</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03/06/2019</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en-GB" noProof="0" dirty="0" smtClean="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03/06/2019</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03/06/2019</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smtClean="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03/06/2019</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o-RO"/>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o-RO"/>
          </a:p>
        </p:txBody>
      </p:sp>
      <p:sp>
        <p:nvSpPr>
          <p:cNvPr id="4" name="Дата 3"/>
          <p:cNvSpPr>
            <a:spLocks noGrp="1"/>
          </p:cNvSpPr>
          <p:nvPr>
            <p:ph type="dt" sz="half" idx="10"/>
          </p:nvPr>
        </p:nvSpPr>
        <p:spPr/>
        <p:txBody>
          <a:bodyPr/>
          <a:lstStyle/>
          <a:p>
            <a:fld id="{6282AE3D-E80E-44CE-9B43-4BE77CFB5492}" type="datetimeFigureOut">
              <a:rPr lang="ro-RO" smtClean="0"/>
              <a:t>03.06.2019</a:t>
            </a:fld>
            <a:endParaRPr lang="ro-RO"/>
          </a:p>
        </p:txBody>
      </p:sp>
      <p:sp>
        <p:nvSpPr>
          <p:cNvPr id="5" name="Нижний колонтитул 4"/>
          <p:cNvSpPr>
            <a:spLocks noGrp="1"/>
          </p:cNvSpPr>
          <p:nvPr>
            <p:ph type="ftr" sz="quarter" idx="11"/>
          </p:nvPr>
        </p:nvSpPr>
        <p:spPr/>
        <p:txBody>
          <a:bodyPr/>
          <a:lstStyle/>
          <a:p>
            <a:endParaRPr lang="ro-RO"/>
          </a:p>
        </p:txBody>
      </p:sp>
      <p:sp>
        <p:nvSpPr>
          <p:cNvPr id="6" name="Номер слайда 5"/>
          <p:cNvSpPr>
            <a:spLocks noGrp="1"/>
          </p:cNvSpPr>
          <p:nvPr>
            <p:ph type="sldNum" sz="quarter" idx="12"/>
          </p:nvPr>
        </p:nvSpPr>
        <p:spPr/>
        <p:txBody>
          <a:bodyPr/>
          <a:lstStyle/>
          <a:p>
            <a:fld id="{350366C8-622B-43A2-8863-FB4E9CB0DF3C}" type="slidenum">
              <a:rPr lang="ro-RO" smtClean="0"/>
              <a:t>‹#›</a:t>
            </a:fld>
            <a:endParaRPr lang="ro-RO"/>
          </a:p>
        </p:txBody>
      </p:sp>
    </p:spTree>
    <p:extLst>
      <p:ext uri="{BB962C8B-B14F-4D97-AF65-F5344CB8AC3E}">
        <p14:creationId xmlns:p14="http://schemas.microsoft.com/office/powerpoint/2010/main" val="195126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9"/>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0"/>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layer</a:t>
            </a:r>
          </a:p>
          <a:p>
            <a:pPr lvl="1"/>
            <a:r>
              <a:rPr lang="en-GB" smtClean="0"/>
              <a:t>Second layer</a:t>
            </a:r>
          </a:p>
          <a:p>
            <a:pPr lvl="2"/>
            <a:r>
              <a:rPr lang="en-GB" smtClean="0"/>
              <a:t>Third layer</a:t>
            </a:r>
          </a:p>
          <a:p>
            <a:pPr lvl="3"/>
            <a:r>
              <a:rPr lang="en-GB" smtClean="0"/>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smtClean="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03/06/2019</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here to add title</a:t>
            </a:r>
            <a:endParaRPr lang="de-DE" smtClean="0"/>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2" r:id="rId7"/>
  </p:sldLayoutIdLst>
  <p:transition/>
  <p:timing>
    <p:tnLst>
      <p:par>
        <p:cTn id="1" dur="indefinite" restart="never" nodeType="tmRoot"/>
      </p:par>
    </p:tnLst>
  </p:timing>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23.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6.png"/><Relationship Id="rId5" Type="http://schemas.openxmlformats.org/officeDocument/2006/relationships/image" Target="../media/image25.jpeg"/><Relationship Id="rId10" Type="http://schemas.openxmlformats.org/officeDocument/2006/relationships/image" Target="../media/image5.png"/><Relationship Id="rId4" Type="http://schemas.openxmlformats.org/officeDocument/2006/relationships/image" Target="../media/image24.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smtClean="0">
                <a:solidFill>
                  <a:srgbClr val="002060"/>
                </a:solidFill>
              </a:rPr>
              <a:t/>
            </a:r>
            <a:br>
              <a:rPr lang="ro-RO" smtClean="0">
                <a:solidFill>
                  <a:srgbClr val="002060"/>
                </a:solidFill>
              </a:rPr>
            </a:br>
            <a:r>
              <a:rPr lang="ro-RO" b="1" smtClean="0">
                <a:solidFill>
                  <a:srgbClr val="C00000"/>
                </a:solidFill>
              </a:rPr>
              <a:t>Modulul:  </a:t>
            </a:r>
            <a:r>
              <a:rPr lang="ro-RO" b="1" dirty="0" smtClean="0">
                <a:solidFill>
                  <a:srgbClr val="002060"/>
                </a:solidFill>
              </a:rPr>
              <a:t>Managementul energetic și automatizarea proceselor în sistemele de alimentare cu apă și de canalizare</a:t>
            </a:r>
            <a:br>
              <a:rPr lang="ro-RO" b="1" dirty="0" smtClean="0">
                <a:solidFill>
                  <a:srgbClr val="002060"/>
                </a:solidFill>
              </a:rPr>
            </a:br>
            <a:r>
              <a:rPr lang="ro-RO" b="1" smtClean="0">
                <a:solidFill>
                  <a:srgbClr val="002060"/>
                </a:solidFill>
              </a:rPr>
              <a:t/>
            </a:r>
            <a:br>
              <a:rPr lang="ro-RO" b="1" smtClean="0">
                <a:solidFill>
                  <a:srgbClr val="002060"/>
                </a:solidFill>
              </a:rPr>
            </a:br>
            <a:r>
              <a:rPr lang="ro-RO" altLang="en-US" sz="2000" b="1" smtClean="0">
                <a:solidFill>
                  <a:srgbClr val="FF0000"/>
                </a:solidFill>
              </a:rPr>
              <a:t>Sesiunea</a:t>
            </a:r>
            <a:r>
              <a:rPr lang="en-US" altLang="en-US" sz="2000" b="1" smtClean="0">
                <a:solidFill>
                  <a:srgbClr val="002060"/>
                </a:solidFill>
                <a:latin typeface="+mn-lt"/>
                <a:cs typeface="Times New Roman" panose="02020603050405020304" pitchFamily="18" charset="0"/>
              </a:rPr>
              <a:t>:  </a:t>
            </a:r>
            <a:r>
              <a:rPr lang="x-none" sz="2000" b="1" dirty="0" smtClean="0">
                <a:solidFill>
                  <a:srgbClr val="002060"/>
                </a:solidFill>
                <a:latin typeface="+mn-lt"/>
              </a:rPr>
              <a:t>Legislația internațională și națională în domeniul electroenergetic. Concepțiile actelor </a:t>
            </a:r>
            <a:r>
              <a:rPr lang="x-none" sz="2000" b="1" dirty="0" err="1" smtClean="0">
                <a:solidFill>
                  <a:srgbClr val="002060"/>
                </a:solidFill>
                <a:latin typeface="+mn-lt"/>
              </a:rPr>
              <a:t>sublegislative</a:t>
            </a:r>
            <a:r>
              <a:rPr lang="x-none" sz="2000" b="1" dirty="0" smtClean="0">
                <a:solidFill>
                  <a:srgbClr val="002060"/>
                </a:solidFill>
                <a:latin typeface="+mn-lt"/>
              </a:rPr>
              <a:t>, care reglementează relațiile ”Furnizor-Consumator”</a:t>
            </a:r>
            <a:r>
              <a:rPr lang="ro-RO" sz="2000" dirty="0" smtClean="0">
                <a:solidFill>
                  <a:srgbClr val="002060"/>
                </a:solidFill>
                <a:latin typeface="+mn-lt"/>
                <a:cs typeface="Times New Roman" panose="02020603050405020304" pitchFamily="18" charset="0"/>
              </a:rPr>
              <a:t/>
            </a:r>
            <a:br>
              <a:rPr lang="ro-RO" sz="2000" dirty="0" smtClean="0">
                <a:solidFill>
                  <a:srgbClr val="002060"/>
                </a:solidFill>
                <a:latin typeface="+mn-lt"/>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Nicolae </a:t>
            </a:r>
            <a:r>
              <a:rPr lang="ro-RO" sz="1800" b="1" i="1" dirty="0" err="1" smtClean="0">
                <a:solidFill>
                  <a:srgbClr val="002060"/>
                </a:solidFill>
              </a:rPr>
              <a:t>Mogoreanu</a:t>
            </a:r>
            <a:r>
              <a:rPr lang="ro-RO" sz="1800" b="1" i="1" dirty="0" smtClean="0">
                <a:solidFill>
                  <a:srgbClr val="002060"/>
                </a:solidFill>
              </a:rPr>
              <a:t/>
            </a:r>
            <a:br>
              <a:rPr lang="ro-RO" sz="1800" b="1" i="1" dirty="0" smtClean="0">
                <a:solidFill>
                  <a:srgbClr val="002060"/>
                </a:solidFill>
              </a:rPr>
            </a:br>
            <a:r>
              <a:rPr lang="ro-RO" sz="1800" b="1" i="1" dirty="0" smtClean="0">
                <a:solidFill>
                  <a:srgbClr val="002060"/>
                </a:solidFill>
              </a:rPr>
              <a:t>președinte al Asociației Consumatorilor de Energie din </a:t>
            </a:r>
            <a:r>
              <a:rPr lang="ro-RO" sz="1800" b="1" i="1" dirty="0" err="1" smtClean="0">
                <a:solidFill>
                  <a:srgbClr val="002060"/>
                </a:solidFill>
              </a:rPr>
              <a:t>R.Moldova</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 – 29 – 30 mai 2019,  Chișinău</a:t>
            </a:r>
            <a:endParaRPr lang="ro-RO" sz="1600" b="1" dirty="0">
              <a:solidFill>
                <a:srgbClr val="002060"/>
              </a:solidFill>
            </a:endParaRPr>
          </a:p>
        </p:txBody>
      </p:sp>
    </p:spTree>
    <p:extLst>
      <p:ext uri="{BB962C8B-B14F-4D97-AF65-F5344CB8AC3E}">
        <p14:creationId xmlns:p14="http://schemas.microsoft.com/office/powerpoint/2010/main" val="23616167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2" y="1937170"/>
            <a:ext cx="7775575" cy="4172082"/>
          </a:xfrm>
          <a:ln w="57150"/>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0" indent="0">
              <a:buNone/>
            </a:pPr>
            <a:endParaRPr lang="en-US" b="1" dirty="0" smtClean="0"/>
          </a:p>
          <a:p>
            <a:pPr marL="0" indent="0">
              <a:buNone/>
            </a:pPr>
            <a:r>
              <a:rPr lang="ro-RO" sz="4000" b="1" dirty="0"/>
              <a:t>Strategia energetică a Republicii Moldova </a:t>
            </a:r>
            <a:r>
              <a:rPr lang="ro-RO" sz="4000" b="1" dirty="0" smtClean="0"/>
              <a:t>până </a:t>
            </a:r>
            <a:r>
              <a:rPr lang="ro-RO" sz="4000" b="1" dirty="0"/>
              <a:t>în anul </a:t>
            </a:r>
            <a:r>
              <a:rPr lang="ro-RO" sz="4000" b="1" dirty="0" smtClean="0"/>
              <a:t>2030</a:t>
            </a:r>
            <a:endParaRPr lang="en-US" sz="4000" b="1" dirty="0" smtClean="0"/>
          </a:p>
          <a:p>
            <a:pPr marL="0" indent="0">
              <a:buNone/>
            </a:pPr>
            <a:r>
              <a:rPr lang="ro-RO" sz="4000" b="1" dirty="0" smtClean="0"/>
              <a:t>Obiectivele </a:t>
            </a:r>
            <a:r>
              <a:rPr lang="ro-RO" sz="4000" b="1" dirty="0"/>
              <a:t>strategice a Republicii Moldova până în anul </a:t>
            </a:r>
            <a:r>
              <a:rPr lang="ro-RO" sz="4000" b="1" dirty="0" smtClean="0"/>
              <a:t>2030</a:t>
            </a:r>
            <a:endParaRPr lang="ro-RO" sz="4000" dirty="0"/>
          </a:p>
          <a:p>
            <a:pPr marL="0" indent="0">
              <a:buNone/>
            </a:pPr>
            <a:r>
              <a:rPr lang="ro-RO" sz="4200" b="1" i="1" dirty="0">
                <a:latin typeface="Calibri Light" panose="020F0302020204030204" pitchFamily="34" charset="0"/>
              </a:rPr>
              <a:t>Nr.1. </a:t>
            </a:r>
            <a:r>
              <a:rPr lang="ro-RO" sz="5000" dirty="0">
                <a:latin typeface="Calibri Light" panose="020F0302020204030204" pitchFamily="34" charset="0"/>
              </a:rPr>
              <a:t>Asigurarea securităţii aprovizionării cu gaze naturale prin diversificarea căilor şi surselor de aprovizionare, a tipurilor de purtător (gaz convenţional, neconvenţional, gaz natural lichefiat) şi prin depozite de stocare, concomitent cu consolidarea rolului Republicii Moldova de culoar de tranzit al gazelor naturale</a:t>
            </a:r>
            <a:r>
              <a:rPr lang="ro-RO" sz="5000" dirty="0" smtClean="0">
                <a:latin typeface="Calibri Light" panose="020F0302020204030204" pitchFamily="34" charset="0"/>
              </a:rPr>
              <a:t>.</a:t>
            </a:r>
            <a:endParaRPr lang="en-US" sz="5000" dirty="0" smtClean="0">
              <a:latin typeface="Calibri Light" panose="020F0302020204030204" pitchFamily="34" charset="0"/>
            </a:endParaRPr>
          </a:p>
          <a:p>
            <a:pPr marL="0" indent="0">
              <a:buNone/>
            </a:pPr>
            <a:endParaRPr lang="ro-RO" sz="4200" dirty="0">
              <a:latin typeface="Calibri Light" panose="020F0302020204030204" pitchFamily="34" charset="0"/>
            </a:endParaRPr>
          </a:p>
          <a:p>
            <a:pPr marL="0" indent="0">
              <a:buNone/>
            </a:pPr>
            <a:r>
              <a:rPr lang="ro-RO" sz="4200" b="1" i="1" dirty="0">
                <a:latin typeface="Calibri Light" panose="020F0302020204030204" pitchFamily="34" charset="0"/>
              </a:rPr>
              <a:t>Nr.2. </a:t>
            </a:r>
            <a:r>
              <a:rPr lang="ro-RO" sz="5000" dirty="0">
                <a:latin typeface="Calibri Light" panose="020F0302020204030204" pitchFamily="34" charset="0"/>
              </a:rPr>
              <a:t>Consolidarea </a:t>
            </a:r>
            <a:r>
              <a:rPr lang="ro-RO" sz="5000" b="1" dirty="0">
                <a:solidFill>
                  <a:srgbClr val="FF0000"/>
                </a:solidFill>
                <a:latin typeface="Calibri Light" panose="020F0302020204030204" pitchFamily="34" charset="0"/>
              </a:rPr>
              <a:t>rolului Republicii Moldova de culoar de tranzit al energiei </a:t>
            </a:r>
            <a:r>
              <a:rPr lang="ro-RO" sz="5000" dirty="0">
                <a:latin typeface="Calibri Light" panose="020F0302020204030204" pitchFamily="34" charset="0"/>
              </a:rPr>
              <a:t>electrice, prin construcţia unor noi linii de interconexiune, conectarea la sistemul ENTSO-E şi consolidarea reţelei interne de transport al energiei electrice</a:t>
            </a:r>
            <a:br>
              <a:rPr lang="ro-RO" sz="5000" dirty="0">
                <a:latin typeface="Calibri Light" panose="020F0302020204030204" pitchFamily="34" charset="0"/>
              </a:rPr>
            </a:br>
            <a:r>
              <a:rPr lang="ro-RO" sz="2600" dirty="0"/>
              <a:t/>
            </a:r>
            <a:br>
              <a:rPr lang="ro-RO" sz="2600" dirty="0"/>
            </a:br>
            <a:r>
              <a:rPr lang="ro-RO" b="1" i="1" dirty="0"/>
              <a:t> </a:t>
            </a: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00912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0" y="1941630"/>
            <a:ext cx="7775575" cy="3816350"/>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en-US" sz="2000" b="1" i="1" dirty="0" smtClean="0"/>
          </a:p>
          <a:p>
            <a:pPr marL="0" indent="0">
              <a:buNone/>
            </a:pPr>
            <a:r>
              <a:rPr lang="ro-RO" sz="6400" b="1" dirty="0"/>
              <a:t>Obiectivele strategice a Republicii Moldova până în anul </a:t>
            </a:r>
            <a:r>
              <a:rPr lang="ro-RO" sz="6400" b="1" dirty="0" smtClean="0"/>
              <a:t>2030</a:t>
            </a:r>
            <a:endParaRPr lang="en-US" sz="6400" b="1" dirty="0" smtClean="0"/>
          </a:p>
          <a:p>
            <a:pPr marL="0" indent="0">
              <a:buNone/>
            </a:pPr>
            <a:endParaRPr lang="en-US" sz="4000" b="1" i="1" dirty="0"/>
          </a:p>
          <a:p>
            <a:pPr marL="0" indent="0">
              <a:buNone/>
            </a:pPr>
            <a:r>
              <a:rPr lang="ro-RO" sz="5600" b="1" i="1" dirty="0"/>
              <a:t>Nr.3</a:t>
            </a:r>
            <a:r>
              <a:rPr lang="ro-RO" sz="6400" b="1" i="1" dirty="0"/>
              <a:t>. </a:t>
            </a:r>
            <a:r>
              <a:rPr lang="ro-RO" sz="6400" b="1" dirty="0">
                <a:latin typeface="Calibri Light" panose="020F0302020204030204" pitchFamily="34" charset="0"/>
              </a:rPr>
              <a:t>Crearea unei puternice platforme de generare a energiei electrice şi termice prin retehnologizare, încălzire centrală eficientă şi marketing performant .  Nr.4. Îmbunătăţirea eficienţei energetice şi creşterea utilizării surselor regenerabile de energie</a:t>
            </a:r>
            <a:br>
              <a:rPr lang="ro-RO" sz="6400" b="1" dirty="0">
                <a:latin typeface="Calibri Light" panose="020F0302020204030204" pitchFamily="34" charset="0"/>
              </a:rPr>
            </a:br>
            <a:endParaRPr lang="en-US" sz="6400" b="1" i="1" dirty="0" smtClean="0">
              <a:latin typeface="Calibri Light" panose="020F0302020204030204" pitchFamily="34" charset="0"/>
            </a:endParaRPr>
          </a:p>
          <a:p>
            <a:pPr marL="0" indent="0">
              <a:buNone/>
            </a:pPr>
            <a:r>
              <a:rPr lang="ro-RO" sz="6400" b="1" i="1" dirty="0" smtClean="0"/>
              <a:t>Nr.4</a:t>
            </a:r>
            <a:r>
              <a:rPr lang="ro-RO" sz="6400" b="1" i="1" dirty="0">
                <a:latin typeface="Calibri Light" panose="020F0302020204030204" pitchFamily="34" charset="0"/>
              </a:rPr>
              <a:t>. </a:t>
            </a:r>
            <a:r>
              <a:rPr lang="ro-RO" sz="6400" b="1" dirty="0">
                <a:latin typeface="Calibri Light" panose="020F0302020204030204" pitchFamily="34" charset="0"/>
              </a:rPr>
              <a:t>Îmbunătăţirea eficienţei energetice şi creşterea utilizării surselor regenerabile de </a:t>
            </a:r>
            <a:r>
              <a:rPr lang="ro-RO" sz="6400" b="1" dirty="0" smtClean="0">
                <a:latin typeface="Calibri Light" panose="020F0302020204030204" pitchFamily="34" charset="0"/>
              </a:rPr>
              <a:t>energie</a:t>
            </a:r>
            <a:endParaRPr lang="en-US" sz="6400" b="1" dirty="0" smtClean="0">
              <a:latin typeface="Calibri Light" panose="020F0302020204030204" pitchFamily="34" charset="0"/>
            </a:endParaRPr>
          </a:p>
          <a:p>
            <a:pPr marL="0" indent="0">
              <a:buNone/>
            </a:pPr>
            <a:r>
              <a:rPr lang="ro-RO" sz="6400" b="1" dirty="0"/>
              <a:t/>
            </a:r>
            <a:br>
              <a:rPr lang="ro-RO" sz="6400" b="1" dirty="0"/>
            </a:br>
            <a:r>
              <a:rPr lang="ro-RO" sz="6400" b="1" i="1" dirty="0"/>
              <a:t>Nr.5. </a:t>
            </a:r>
            <a:r>
              <a:rPr lang="ro-RO" sz="6400" b="1" dirty="0">
                <a:latin typeface="Calibri Light" panose="020F0302020204030204" pitchFamily="34" charset="0"/>
              </a:rPr>
              <a:t>Asigurarea cadrului legislativ, instituţional şi operaţional pentru o concurenţă reală, deschiderea efectivă a pieţei, stabilirea preţului pentru energie în mod transparent şi echitabil</a:t>
            </a:r>
            <a:r>
              <a:rPr lang="ro-RO" sz="6400" b="1" dirty="0" smtClean="0">
                <a:latin typeface="Calibri Light" panose="020F0302020204030204" pitchFamily="34" charset="0"/>
              </a:rPr>
              <a:t>.</a:t>
            </a:r>
            <a:endParaRPr lang="en-US" sz="6400" b="1" dirty="0" smtClean="0">
              <a:latin typeface="Calibri Light" panose="020F0302020204030204" pitchFamily="34" charset="0"/>
            </a:endParaRPr>
          </a:p>
          <a:p>
            <a:pPr marL="0" indent="0">
              <a:buNone/>
            </a:pPr>
            <a:endParaRPr lang="en-US" sz="6400" b="1" dirty="0" smtClean="0">
              <a:latin typeface="Calibri Light" panose="020F0302020204030204" pitchFamily="34" charset="0"/>
            </a:endParaRPr>
          </a:p>
          <a:p>
            <a:pPr marL="0" indent="0">
              <a:buNone/>
            </a:pPr>
            <a:r>
              <a:rPr lang="ro-RO" sz="6400" b="1" i="1" dirty="0" smtClean="0"/>
              <a:t>Nr.6</a:t>
            </a:r>
            <a:r>
              <a:rPr lang="ro-RO" sz="6400" b="1" i="1" dirty="0"/>
              <a:t>. </a:t>
            </a:r>
            <a:r>
              <a:rPr lang="ro-RO" sz="6400" b="1" dirty="0">
                <a:latin typeface="Calibri Light" panose="020F0302020204030204" pitchFamily="34" charset="0"/>
              </a:rPr>
              <a:t>Asigurarea cadrului instituţional modern şi competitiv pentru dezvoltarea industriei energetice</a:t>
            </a:r>
          </a:p>
          <a:p>
            <a:endParaRPr lang="ro-RO" sz="6400" b="1" dirty="0">
              <a:latin typeface="Calibri Light" panose="020F03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54374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51007" y="1853037"/>
            <a:ext cx="7775575" cy="4176701"/>
          </a:xfrm>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ro-RO" b="1" dirty="0"/>
              <a:t>Legea cu privire la energia electrică</a:t>
            </a:r>
            <a:r>
              <a:rPr lang="ro-RO" dirty="0"/>
              <a:t> Nr. 107 din  </a:t>
            </a:r>
            <a:r>
              <a:rPr lang="ro-RO" dirty="0" smtClean="0"/>
              <a:t>27.05.2016</a:t>
            </a:r>
            <a:endParaRPr lang="ro-RO" dirty="0"/>
          </a:p>
          <a:p>
            <a:pPr marL="0" indent="0">
              <a:buNone/>
            </a:pPr>
            <a:r>
              <a:rPr lang="en-US" b="1" i="1" dirty="0" smtClean="0"/>
              <a:t>   </a:t>
            </a:r>
            <a:r>
              <a:rPr lang="ro-RO" b="1" i="1" dirty="0"/>
              <a:t>    racordare</a:t>
            </a:r>
            <a:r>
              <a:rPr lang="ro-RO" dirty="0"/>
              <a:t> – </a:t>
            </a:r>
            <a:r>
              <a:rPr lang="ro-RO" sz="2200" dirty="0"/>
              <a:t>realizare de către operatorul sistemului de transport sau de către operatorul sistemului de distribuţie a instalaţiei de racordare a unui solicitant potenţial consumator </a:t>
            </a:r>
            <a:r>
              <a:rPr lang="ro-RO" sz="2200" dirty="0" smtClean="0"/>
              <a:t>final</a:t>
            </a:r>
            <a:r>
              <a:rPr lang="en-US" sz="2200" dirty="0" smtClean="0"/>
              <a:t>.</a:t>
            </a:r>
            <a:endParaRPr lang="ro-RO" sz="2200" dirty="0"/>
          </a:p>
          <a:p>
            <a:pPr marL="0" indent="0">
              <a:buNone/>
            </a:pPr>
            <a:r>
              <a:rPr lang="ro-RO" b="1" dirty="0"/>
              <a:t>    Articolul 48.</a:t>
            </a:r>
            <a:r>
              <a:rPr lang="ro-RO" dirty="0"/>
              <a:t> </a:t>
            </a:r>
            <a:r>
              <a:rPr lang="ro-RO" sz="2200" dirty="0"/>
              <a:t>Proiectarea şi executarea </a:t>
            </a:r>
            <a:r>
              <a:rPr lang="ro-RO" sz="2200" dirty="0" smtClean="0"/>
              <a:t>instalaţiilor</a:t>
            </a:r>
            <a:r>
              <a:rPr lang="en-US" sz="2200" dirty="0"/>
              <a:t> </a:t>
            </a:r>
            <a:r>
              <a:rPr lang="ro-RO" sz="2200" dirty="0" smtClean="0"/>
              <a:t>de </a:t>
            </a:r>
            <a:r>
              <a:rPr lang="ro-RO" sz="2200" dirty="0"/>
              <a:t>racordare</a:t>
            </a:r>
            <a:br>
              <a:rPr lang="ro-RO" sz="2200" dirty="0"/>
            </a:br>
            <a:r>
              <a:rPr lang="ro-RO" sz="2200" dirty="0"/>
              <a:t>    (1) Proiectarea şi executarea instalaţiei de racordare, precum şi punerea sub tensiune a instalaţiei de utilizare a unui solicitant potenţial consumator final se efectuează de operatorul de sistem după achitarea de către solicitant a costului de proiectare şi a </a:t>
            </a:r>
            <a:r>
              <a:rPr lang="ro-RO" sz="2200" dirty="0">
                <a:solidFill>
                  <a:srgbClr val="FF0000"/>
                </a:solidFill>
              </a:rPr>
              <a:t>tarifului de racordare aprobat de Agenţie </a:t>
            </a:r>
            <a:r>
              <a:rPr lang="ro-RO" sz="2200" dirty="0"/>
              <a:t>în condiţiile legii. </a:t>
            </a:r>
            <a:endParaRPr lang="en-US" sz="2200" dirty="0" smtClean="0"/>
          </a:p>
          <a:p>
            <a:pPr marL="0" indent="0">
              <a:buNone/>
            </a:pPr>
            <a:r>
              <a:rPr lang="ro-RO" sz="2200" dirty="0" smtClean="0"/>
              <a:t>Consumatorul </a:t>
            </a:r>
            <a:r>
              <a:rPr lang="ro-RO" sz="2200" dirty="0"/>
              <a:t>final potenţial este în drept să angajeze un proiectant şi un electrician autorizat pentru proiectare şi, respectiv, pentru executarea instalaţiei de racordare. </a:t>
            </a:r>
            <a:r>
              <a:rPr lang="ro-RO" sz="2200" u="sng" dirty="0"/>
              <a:t>Aceste prevederi se indică în mod obligatoriu în avizul de racordare eliberat solicitantului de operatorul de sistem.</a:t>
            </a:r>
          </a:p>
          <a:p>
            <a:endParaRPr lang="ro-RO"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35782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0145" y="1575545"/>
            <a:ext cx="7775575" cy="3816350"/>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ro-RO" sz="1800" dirty="0"/>
              <a:t>Legea cu privire la energia electrică Nr. 107 din  </a:t>
            </a:r>
            <a:r>
              <a:rPr lang="ro-RO" sz="1800" dirty="0" smtClean="0"/>
              <a:t>27.05.2016</a:t>
            </a:r>
            <a:r>
              <a:rPr lang="ro-RO" dirty="0" smtClean="0"/>
              <a:t>,  </a:t>
            </a:r>
            <a:r>
              <a:rPr lang="ro-RO" dirty="0" err="1" smtClean="0"/>
              <a:t>a</a:t>
            </a:r>
            <a:r>
              <a:rPr lang="ro-RO" sz="1800" dirty="0" err="1" smtClean="0"/>
              <a:t>rt</a:t>
            </a:r>
            <a:r>
              <a:rPr lang="en-US" sz="1800" dirty="0" smtClean="0"/>
              <a:t>.</a:t>
            </a:r>
            <a:r>
              <a:rPr lang="ro-RO" sz="1800" dirty="0" smtClean="0"/>
              <a:t> </a:t>
            </a:r>
            <a:r>
              <a:rPr lang="ro-RO" sz="1800" dirty="0"/>
              <a:t>48</a:t>
            </a:r>
            <a:endParaRPr lang="en-US" sz="1800" dirty="0"/>
          </a:p>
          <a:p>
            <a:pPr marL="0" indent="0">
              <a:buNone/>
            </a:pPr>
            <a:r>
              <a:rPr lang="ro-RO" sz="1600" dirty="0" smtClean="0"/>
              <a:t>(</a:t>
            </a:r>
            <a:r>
              <a:rPr lang="ro-RO" sz="1600" dirty="0"/>
              <a:t>6) Instalaţiile de racordare executate de operatorul de sistem </a:t>
            </a:r>
            <a:r>
              <a:rPr lang="ro-RO" sz="1600" dirty="0">
                <a:solidFill>
                  <a:srgbClr val="C00000"/>
                </a:solidFill>
              </a:rPr>
              <a:t>devin proprietatea operatorului de </a:t>
            </a:r>
            <a:r>
              <a:rPr lang="ro-RO" sz="1600" dirty="0" smtClean="0">
                <a:solidFill>
                  <a:srgbClr val="C00000"/>
                </a:solidFill>
              </a:rPr>
              <a:t>sistem. </a:t>
            </a:r>
            <a:endParaRPr lang="en-US" sz="1600" dirty="0" smtClean="0">
              <a:solidFill>
                <a:srgbClr val="C00000"/>
              </a:solidFill>
            </a:endParaRPr>
          </a:p>
          <a:p>
            <a:pPr marL="0" indent="0">
              <a:buNone/>
            </a:pPr>
            <a:r>
              <a:rPr lang="ro-RO" sz="1600" dirty="0" smtClean="0"/>
              <a:t>Instalaţiile </a:t>
            </a:r>
            <a:r>
              <a:rPr lang="ro-RO" sz="1600" dirty="0"/>
              <a:t>de racordare executate de electricienii autorizaţi </a:t>
            </a:r>
            <a:r>
              <a:rPr lang="ro-RO" sz="1600" dirty="0">
                <a:solidFill>
                  <a:srgbClr val="C00000"/>
                </a:solidFill>
              </a:rPr>
              <a:t>aparţin consumatorilor finali</a:t>
            </a:r>
            <a:r>
              <a:rPr lang="ro-RO" sz="1600" dirty="0"/>
              <a:t> </a:t>
            </a:r>
            <a:r>
              <a:rPr lang="ro-RO" sz="1600" dirty="0">
                <a:solidFill>
                  <a:srgbClr val="C00000"/>
                </a:solidFill>
              </a:rPr>
              <a:t>care </a:t>
            </a:r>
            <a:r>
              <a:rPr lang="ro-RO" sz="1600" b="1" dirty="0">
                <a:solidFill>
                  <a:srgbClr val="C00000"/>
                </a:solidFill>
              </a:rPr>
              <a:t>sânt în drept </a:t>
            </a:r>
            <a:r>
              <a:rPr lang="ro-RO" sz="1600" dirty="0">
                <a:solidFill>
                  <a:srgbClr val="C00000"/>
                </a:solidFill>
              </a:rPr>
              <a:t>să le transmită, cu titlu gratuit, în proprietatea operatorului de sistem</a:t>
            </a:r>
            <a:r>
              <a:rPr lang="ro-RO" sz="1600" dirty="0"/>
              <a:t>.</a:t>
            </a:r>
          </a:p>
          <a:p>
            <a:pPr marL="0" indent="0">
              <a:buNone/>
            </a:pPr>
            <a:r>
              <a:rPr lang="ro-RO" sz="1600" dirty="0" smtClean="0"/>
              <a:t> </a:t>
            </a:r>
            <a:r>
              <a:rPr lang="ro-RO" sz="1600" dirty="0"/>
              <a:t>(9) Persoanele fizice şi persoanele juridice, </a:t>
            </a:r>
            <a:r>
              <a:rPr lang="ro-RO" sz="1600" dirty="0" smtClean="0"/>
              <a:t>care </a:t>
            </a:r>
            <a:r>
              <a:rPr lang="ro-RO" sz="1600" dirty="0"/>
              <a:t>au în proprietate instalaţii electrice, linii electrice şi posturi de transformare sânt în drept să le transmită, cu titlu gratuit, în proprietatea operatorului de sistem. Operatorul sistemului de distribuţie este obligat să primească instalaţiile electrice transmise cu titlu gratuit </a:t>
            </a:r>
            <a:r>
              <a:rPr lang="ro-RO" sz="1600" u="sng" dirty="0"/>
              <a:t>cu condiţia efectuării de către proprietarul instalaţiilor electrice, liniilor electrice şi posturilor de transformare </a:t>
            </a:r>
            <a:r>
              <a:rPr lang="ro-RO" sz="1600" dirty="0"/>
              <a:t>a lucrărilor necesare pentru a asigura corespunderea acestora cu cerinţele de securitate. </a:t>
            </a:r>
            <a:br>
              <a:rPr lang="ro-RO" sz="1600" dirty="0"/>
            </a:br>
            <a:r>
              <a:rPr lang="ro-RO" sz="1600" dirty="0"/>
              <a:t>   </a:t>
            </a:r>
            <a:br>
              <a:rPr lang="ro-RO" sz="1600" dirty="0"/>
            </a:br>
            <a:endParaRPr lang="ro-RO"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0016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734225"/>
            <a:ext cx="8072488" cy="4638440"/>
          </a:xfrm>
          <a:ln w="57150"/>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indent="0">
              <a:buNone/>
            </a:pPr>
            <a:r>
              <a:rPr lang="en-US" sz="4300" b="1" dirty="0" err="1"/>
              <a:t>Regulamentul</a:t>
            </a:r>
            <a:r>
              <a:rPr lang="en-US" sz="4300" b="1" dirty="0"/>
              <a:t> </a:t>
            </a:r>
            <a:r>
              <a:rPr lang="en-US" sz="4300" b="1" dirty="0" err="1"/>
              <a:t>pentru</a:t>
            </a:r>
            <a:r>
              <a:rPr lang="en-US" sz="4300" b="1" dirty="0"/>
              <a:t> </a:t>
            </a:r>
            <a:r>
              <a:rPr lang="en-US" sz="4300" b="1" dirty="0" err="1"/>
              <a:t>furnizarea</a:t>
            </a:r>
            <a:r>
              <a:rPr lang="en-US" sz="4300" b="1" dirty="0"/>
              <a:t> </a:t>
            </a:r>
            <a:r>
              <a:rPr lang="en-US" sz="4300" b="1" dirty="0" err="1"/>
              <a:t>şi</a:t>
            </a:r>
            <a:r>
              <a:rPr lang="en-US" sz="4300" b="1" dirty="0"/>
              <a:t> </a:t>
            </a:r>
            <a:r>
              <a:rPr lang="en-US" sz="4300" b="1" dirty="0" err="1"/>
              <a:t>utilizarea</a:t>
            </a:r>
            <a:r>
              <a:rPr lang="en-US" sz="4300" b="1" dirty="0"/>
              <a:t> </a:t>
            </a:r>
            <a:r>
              <a:rPr lang="en-US" sz="4300" b="1" dirty="0" err="1"/>
              <a:t>energiei</a:t>
            </a:r>
            <a:r>
              <a:rPr lang="en-US" sz="4300" b="1" dirty="0"/>
              <a:t> </a:t>
            </a:r>
            <a:r>
              <a:rPr lang="en-US" sz="4300" b="1" dirty="0" err="1"/>
              <a:t>electrice</a:t>
            </a:r>
            <a:r>
              <a:rPr lang="en-US" sz="4300" b="1" dirty="0"/>
              <a:t> nr. 393  din  15.12.2010</a:t>
            </a:r>
            <a:r>
              <a:rPr lang="en-US" sz="4300" dirty="0"/>
              <a:t> </a:t>
            </a:r>
            <a:endParaRPr lang="ro-RO" sz="4300" dirty="0"/>
          </a:p>
          <a:p>
            <a:pPr marL="0" indent="0">
              <a:buNone/>
            </a:pPr>
            <a:r>
              <a:rPr lang="en-US" sz="4300" b="1" dirty="0"/>
              <a:t> </a:t>
            </a:r>
            <a:r>
              <a:rPr lang="en-US" sz="4300" b="1" dirty="0" err="1" smtClean="0"/>
              <a:t>Racordarea</a:t>
            </a:r>
            <a:r>
              <a:rPr lang="en-US" sz="4300" b="1" dirty="0" smtClean="0"/>
              <a:t> </a:t>
            </a:r>
            <a:r>
              <a:rPr lang="en-US" sz="4300" b="1" dirty="0"/>
              <a:t>la </a:t>
            </a:r>
            <a:r>
              <a:rPr lang="en-US" sz="4300" b="1" dirty="0" err="1"/>
              <a:t>reţeaua</a:t>
            </a:r>
            <a:r>
              <a:rPr lang="en-US" sz="4300" b="1" dirty="0"/>
              <a:t> </a:t>
            </a:r>
            <a:r>
              <a:rPr lang="en-US" sz="4300" b="1" dirty="0" err="1"/>
              <a:t>electrică</a:t>
            </a:r>
            <a:endParaRPr lang="ro-RO" sz="4300" dirty="0"/>
          </a:p>
          <a:p>
            <a:pPr marL="0" indent="0">
              <a:buNone/>
            </a:pPr>
            <a:r>
              <a:rPr lang="en-US" sz="4900" dirty="0"/>
              <a:t> </a:t>
            </a:r>
            <a:r>
              <a:rPr lang="en-US" sz="5500" b="1" dirty="0" smtClean="0"/>
              <a:t>54</a:t>
            </a:r>
            <a:r>
              <a:rPr lang="en-US" sz="5500" b="1" dirty="0"/>
              <a:t>.</a:t>
            </a:r>
            <a:r>
              <a:rPr lang="en-US" sz="5500" dirty="0"/>
              <a:t> </a:t>
            </a:r>
            <a:r>
              <a:rPr lang="en-US" sz="5500" dirty="0" err="1"/>
              <a:t>În</a:t>
            </a:r>
            <a:r>
              <a:rPr lang="en-US" sz="5500" dirty="0"/>
              <a:t> </a:t>
            </a:r>
            <a:r>
              <a:rPr lang="en-US" sz="5500" dirty="0" err="1"/>
              <a:t>scopul</a:t>
            </a:r>
            <a:r>
              <a:rPr lang="en-US" sz="5500" dirty="0"/>
              <a:t> </a:t>
            </a:r>
            <a:r>
              <a:rPr lang="en-US" sz="5500" dirty="0" err="1"/>
              <a:t>racordării</a:t>
            </a:r>
            <a:r>
              <a:rPr lang="en-US" sz="5500" dirty="0"/>
              <a:t> </a:t>
            </a:r>
            <a:r>
              <a:rPr lang="en-US" sz="5500" dirty="0" err="1"/>
              <a:t>instalaţiei</a:t>
            </a:r>
            <a:r>
              <a:rPr lang="en-US" sz="5500" dirty="0"/>
              <a:t> de </a:t>
            </a:r>
            <a:r>
              <a:rPr lang="en-US" sz="5500" dirty="0" err="1"/>
              <a:t>utilizare</a:t>
            </a:r>
            <a:r>
              <a:rPr lang="en-US" sz="5500" dirty="0"/>
              <a:t> la </a:t>
            </a:r>
            <a:r>
              <a:rPr lang="en-US" sz="5500" dirty="0" err="1"/>
              <a:t>reţeaua</a:t>
            </a:r>
            <a:r>
              <a:rPr lang="en-US" sz="5500" dirty="0"/>
              <a:t> </a:t>
            </a:r>
            <a:r>
              <a:rPr lang="en-US" sz="5500" dirty="0" err="1"/>
              <a:t>electrică</a:t>
            </a:r>
            <a:r>
              <a:rPr lang="en-US" sz="5500" dirty="0"/>
              <a:t>, </a:t>
            </a:r>
            <a:r>
              <a:rPr lang="en-US" sz="5500" dirty="0" err="1"/>
              <a:t>solicitantul</a:t>
            </a:r>
            <a:r>
              <a:rPr lang="en-US" sz="5500" dirty="0"/>
              <a:t> </a:t>
            </a:r>
            <a:r>
              <a:rPr lang="en-US" sz="5500" dirty="0" err="1"/>
              <a:t>este</a:t>
            </a:r>
            <a:r>
              <a:rPr lang="en-US" sz="5500" dirty="0"/>
              <a:t> </a:t>
            </a:r>
            <a:r>
              <a:rPr lang="en-US" sz="5500" dirty="0" err="1"/>
              <a:t>obligat</a:t>
            </a:r>
            <a:r>
              <a:rPr lang="en-US" sz="5500" dirty="0"/>
              <a:t> </a:t>
            </a:r>
            <a:r>
              <a:rPr lang="en-US" sz="5500" dirty="0" err="1"/>
              <a:t>să</a:t>
            </a:r>
            <a:r>
              <a:rPr lang="en-US" sz="5500" dirty="0"/>
              <a:t> </a:t>
            </a:r>
            <a:r>
              <a:rPr lang="en-US" sz="5500" dirty="0" err="1"/>
              <a:t>obţină</a:t>
            </a:r>
            <a:r>
              <a:rPr lang="en-US" sz="5500" dirty="0"/>
              <a:t> de la </a:t>
            </a:r>
            <a:r>
              <a:rPr lang="en-US" sz="5500" dirty="0" err="1"/>
              <a:t>operatorul</a:t>
            </a:r>
            <a:r>
              <a:rPr lang="en-US" sz="5500" dirty="0"/>
              <a:t> de </a:t>
            </a:r>
            <a:r>
              <a:rPr lang="en-US" sz="5500" dirty="0" err="1"/>
              <a:t>reţea</a:t>
            </a:r>
            <a:r>
              <a:rPr lang="en-US" sz="5500" dirty="0"/>
              <a:t> </a:t>
            </a:r>
            <a:r>
              <a:rPr lang="en-US" sz="5500" dirty="0" err="1"/>
              <a:t>aviz</a:t>
            </a:r>
            <a:r>
              <a:rPr lang="en-US" sz="5500" dirty="0"/>
              <a:t> de </a:t>
            </a:r>
            <a:r>
              <a:rPr lang="en-US" sz="5500" dirty="0" err="1"/>
              <a:t>racordare</a:t>
            </a:r>
            <a:r>
              <a:rPr lang="en-US" sz="5500" dirty="0"/>
              <a:t>, conform </a:t>
            </a:r>
            <a:r>
              <a:rPr lang="en-US" sz="5500" dirty="0" err="1"/>
              <a:t>modelului</a:t>
            </a:r>
            <a:r>
              <a:rPr lang="en-US" sz="5500" dirty="0"/>
              <a:t> </a:t>
            </a:r>
            <a:r>
              <a:rPr lang="en-US" sz="5500" dirty="0" err="1" smtClean="0"/>
              <a:t>stabilit</a:t>
            </a:r>
            <a:r>
              <a:rPr lang="en-US" sz="5500" dirty="0" smtClean="0"/>
              <a:t>.</a:t>
            </a:r>
          </a:p>
          <a:p>
            <a:pPr marL="0" indent="0">
              <a:buNone/>
            </a:pPr>
            <a:r>
              <a:rPr lang="en-US" sz="5500" b="1" dirty="0" smtClean="0"/>
              <a:t>55</a:t>
            </a:r>
            <a:r>
              <a:rPr lang="en-US" sz="5500" b="1" dirty="0"/>
              <a:t>.</a:t>
            </a:r>
            <a:r>
              <a:rPr lang="en-US" sz="5500" dirty="0"/>
              <a:t> </a:t>
            </a:r>
            <a:r>
              <a:rPr lang="en-US" sz="5500" dirty="0" err="1"/>
              <a:t>Operatorul</a:t>
            </a:r>
            <a:r>
              <a:rPr lang="en-US" sz="5500" dirty="0"/>
              <a:t> de </a:t>
            </a:r>
            <a:r>
              <a:rPr lang="en-US" sz="5500" dirty="0" err="1"/>
              <a:t>reţea</a:t>
            </a:r>
            <a:r>
              <a:rPr lang="en-US" sz="5500" dirty="0"/>
              <a:t> </a:t>
            </a:r>
            <a:r>
              <a:rPr lang="en-US" sz="5500" dirty="0" err="1"/>
              <a:t>este</a:t>
            </a:r>
            <a:r>
              <a:rPr lang="en-US" sz="5500" dirty="0"/>
              <a:t> </a:t>
            </a:r>
            <a:r>
              <a:rPr lang="en-US" sz="5500" dirty="0" err="1"/>
              <a:t>obligat</a:t>
            </a:r>
            <a:r>
              <a:rPr lang="en-US" sz="5500" dirty="0"/>
              <a:t> </a:t>
            </a:r>
            <a:r>
              <a:rPr lang="en-US" sz="5500" dirty="0" err="1"/>
              <a:t>să</a:t>
            </a:r>
            <a:r>
              <a:rPr lang="en-US" sz="5500" dirty="0"/>
              <a:t> </a:t>
            </a:r>
            <a:r>
              <a:rPr lang="en-US" sz="5500" dirty="0" err="1"/>
              <a:t>prezinte</a:t>
            </a:r>
            <a:r>
              <a:rPr lang="en-US" sz="5500" dirty="0"/>
              <a:t> </a:t>
            </a:r>
            <a:r>
              <a:rPr lang="en-US" sz="5500" dirty="0" err="1"/>
              <a:t>solicitantului</a:t>
            </a:r>
            <a:r>
              <a:rPr lang="en-US" sz="5500" dirty="0"/>
              <a:t>, </a:t>
            </a:r>
            <a:r>
              <a:rPr lang="en-US" sz="5500" dirty="0" err="1"/>
              <a:t>în</a:t>
            </a:r>
            <a:r>
              <a:rPr lang="en-US" sz="5500" dirty="0"/>
              <a:t> </a:t>
            </a:r>
            <a:r>
              <a:rPr lang="en-US" sz="5500" dirty="0" err="1"/>
              <a:t>termen</a:t>
            </a:r>
            <a:r>
              <a:rPr lang="en-US" sz="5500" dirty="0"/>
              <a:t> de </a:t>
            </a:r>
            <a:r>
              <a:rPr lang="en-US" sz="5500" dirty="0" err="1"/>
              <a:t>cel</a:t>
            </a:r>
            <a:r>
              <a:rPr lang="en-US" sz="5500" dirty="0"/>
              <a:t> </a:t>
            </a:r>
            <a:r>
              <a:rPr lang="en-US" sz="5500" dirty="0" err="1"/>
              <a:t>mult</a:t>
            </a:r>
            <a:r>
              <a:rPr lang="en-US" sz="5500" dirty="0"/>
              <a:t> 15 </a:t>
            </a:r>
            <a:r>
              <a:rPr lang="en-US" sz="5500" dirty="0" err="1"/>
              <a:t>zile</a:t>
            </a:r>
            <a:r>
              <a:rPr lang="en-US" sz="5500" dirty="0"/>
              <a:t> </a:t>
            </a:r>
            <a:r>
              <a:rPr lang="en-US" sz="5500" dirty="0" err="1"/>
              <a:t>calendaristice</a:t>
            </a:r>
            <a:r>
              <a:rPr lang="en-US" sz="5500" dirty="0"/>
              <a:t>, </a:t>
            </a:r>
            <a:r>
              <a:rPr lang="en-US" sz="5500" dirty="0" err="1"/>
              <a:t>avizul</a:t>
            </a:r>
            <a:r>
              <a:rPr lang="en-US" sz="5500" dirty="0"/>
              <a:t> de </a:t>
            </a:r>
            <a:r>
              <a:rPr lang="en-US" sz="5500" dirty="0" err="1"/>
              <a:t>racordare</a:t>
            </a:r>
            <a:r>
              <a:rPr lang="en-US" sz="5500" dirty="0"/>
              <a:t> </a:t>
            </a:r>
            <a:r>
              <a:rPr lang="en-US" sz="5500" dirty="0" err="1"/>
              <a:t>în</a:t>
            </a:r>
            <a:r>
              <a:rPr lang="en-US" sz="5500" dirty="0"/>
              <a:t> care se </a:t>
            </a:r>
            <a:r>
              <a:rPr lang="en-US" sz="5500" dirty="0" err="1"/>
              <a:t>indică</a:t>
            </a:r>
            <a:r>
              <a:rPr lang="en-US" sz="5500" dirty="0"/>
              <a:t>, </a:t>
            </a:r>
            <a:r>
              <a:rPr lang="en-US" sz="5500" dirty="0" err="1"/>
              <a:t>în</a:t>
            </a:r>
            <a:r>
              <a:rPr lang="en-US" sz="5500" dirty="0"/>
              <a:t> mod </a:t>
            </a:r>
            <a:r>
              <a:rPr lang="en-US" sz="5500" dirty="0" err="1"/>
              <a:t>obligatoriu</a:t>
            </a:r>
            <a:r>
              <a:rPr lang="en-US" sz="5500" dirty="0"/>
              <a:t>, </a:t>
            </a:r>
            <a:r>
              <a:rPr lang="en-US" sz="5500" dirty="0" err="1"/>
              <a:t>condiţiile</a:t>
            </a:r>
            <a:r>
              <a:rPr lang="en-US" sz="5500" dirty="0"/>
              <a:t> </a:t>
            </a:r>
            <a:r>
              <a:rPr lang="en-US" sz="5500" dirty="0" err="1"/>
              <a:t>tehnico-economice</a:t>
            </a:r>
            <a:r>
              <a:rPr lang="en-US" sz="5500" dirty="0"/>
              <a:t> </a:t>
            </a:r>
            <a:r>
              <a:rPr lang="en-US" sz="5500" dirty="0" err="1"/>
              <a:t>optime</a:t>
            </a:r>
            <a:r>
              <a:rPr lang="en-US" sz="5500" dirty="0"/>
              <a:t> de </a:t>
            </a:r>
            <a:r>
              <a:rPr lang="en-US" sz="5500" dirty="0" err="1"/>
              <a:t>racordare</a:t>
            </a:r>
            <a:r>
              <a:rPr lang="en-US" sz="5500" dirty="0"/>
              <a:t> </a:t>
            </a:r>
            <a:r>
              <a:rPr lang="en-US" sz="5500" dirty="0" err="1"/>
              <a:t>ce</a:t>
            </a:r>
            <a:r>
              <a:rPr lang="en-US" sz="5500" dirty="0"/>
              <a:t> nu </a:t>
            </a:r>
            <a:r>
              <a:rPr lang="en-US" sz="5500" dirty="0" err="1"/>
              <a:t>contravin</a:t>
            </a:r>
            <a:r>
              <a:rPr lang="en-US" sz="5500" dirty="0"/>
              <a:t> </a:t>
            </a:r>
            <a:r>
              <a:rPr lang="en-US" sz="5500" dirty="0" err="1"/>
              <a:t>documentelor</a:t>
            </a:r>
            <a:r>
              <a:rPr lang="en-US" sz="5500" dirty="0"/>
              <a:t> normative </a:t>
            </a:r>
            <a:r>
              <a:rPr lang="en-US" sz="5500" dirty="0" err="1"/>
              <a:t>obligatorii</a:t>
            </a:r>
            <a:r>
              <a:rPr lang="en-US" sz="5500" dirty="0"/>
              <a:t>, </a:t>
            </a:r>
            <a:r>
              <a:rPr lang="en-US" sz="5500" dirty="0" err="1"/>
              <a:t>prevăzute</a:t>
            </a:r>
            <a:r>
              <a:rPr lang="en-US" sz="5500" dirty="0"/>
              <a:t> de </a:t>
            </a:r>
            <a:r>
              <a:rPr lang="en-US" sz="5500" dirty="0" err="1"/>
              <a:t>lege</a:t>
            </a:r>
            <a:r>
              <a:rPr lang="en-US" sz="5500" dirty="0"/>
              <a:t> </a:t>
            </a:r>
            <a:r>
              <a:rPr lang="en-US" sz="5500" dirty="0" err="1"/>
              <a:t>şi</a:t>
            </a:r>
            <a:r>
              <a:rPr lang="en-US" sz="5500" dirty="0"/>
              <a:t> </a:t>
            </a:r>
            <a:r>
              <a:rPr lang="en-US" sz="5500" dirty="0" err="1"/>
              <a:t>lucrările</a:t>
            </a:r>
            <a:r>
              <a:rPr lang="en-US" sz="5500" dirty="0"/>
              <a:t> </a:t>
            </a:r>
            <a:r>
              <a:rPr lang="en-US" sz="5500" dirty="0" err="1"/>
              <a:t>pe</a:t>
            </a:r>
            <a:r>
              <a:rPr lang="en-US" sz="5500" dirty="0"/>
              <a:t> care </a:t>
            </a:r>
            <a:r>
              <a:rPr lang="en-US" sz="5500" dirty="0" err="1"/>
              <a:t>urmează</a:t>
            </a:r>
            <a:r>
              <a:rPr lang="en-US" sz="5500" dirty="0"/>
              <a:t> </a:t>
            </a:r>
            <a:r>
              <a:rPr lang="en-US" sz="5500" dirty="0" err="1"/>
              <a:t>să</a:t>
            </a:r>
            <a:r>
              <a:rPr lang="en-US" sz="5500" dirty="0"/>
              <a:t> le </a:t>
            </a:r>
            <a:r>
              <a:rPr lang="en-US" sz="5500" dirty="0" err="1"/>
              <a:t>îndeplinească</a:t>
            </a:r>
            <a:r>
              <a:rPr lang="en-US" sz="5500" dirty="0"/>
              <a:t> </a:t>
            </a:r>
            <a:r>
              <a:rPr lang="en-US" sz="5500" dirty="0" err="1"/>
              <a:t>solicitantul</a:t>
            </a:r>
            <a:r>
              <a:rPr lang="en-US" sz="5500" dirty="0"/>
              <a:t>, </a:t>
            </a:r>
            <a:r>
              <a:rPr lang="en-US" sz="5500" dirty="0" err="1"/>
              <a:t>pentru</a:t>
            </a:r>
            <a:r>
              <a:rPr lang="en-US" sz="5500" dirty="0"/>
              <a:t> </a:t>
            </a:r>
            <a:r>
              <a:rPr lang="en-US" sz="5500" dirty="0" err="1"/>
              <a:t>racordarea</a:t>
            </a:r>
            <a:r>
              <a:rPr lang="en-US" sz="5500" dirty="0"/>
              <a:t> </a:t>
            </a:r>
            <a:r>
              <a:rPr lang="en-US" sz="5500" dirty="0" err="1"/>
              <a:t>instalaţiei</a:t>
            </a:r>
            <a:r>
              <a:rPr lang="en-US" sz="5500" dirty="0"/>
              <a:t> sale de </a:t>
            </a:r>
            <a:r>
              <a:rPr lang="en-US" sz="5500" dirty="0" err="1"/>
              <a:t>utilizare</a:t>
            </a:r>
            <a:r>
              <a:rPr lang="en-US" sz="5500" dirty="0"/>
              <a:t> la </a:t>
            </a:r>
            <a:r>
              <a:rPr lang="en-US" sz="5500" dirty="0" err="1"/>
              <a:t>reţeaua</a:t>
            </a:r>
            <a:r>
              <a:rPr lang="en-US" sz="5500" dirty="0"/>
              <a:t> </a:t>
            </a:r>
            <a:r>
              <a:rPr lang="en-US" sz="5500" dirty="0" err="1"/>
              <a:t>electrică</a:t>
            </a:r>
            <a:r>
              <a:rPr lang="en-US" sz="5500" dirty="0"/>
              <a:t>. </a:t>
            </a:r>
            <a:endParaRPr lang="ro-RO" sz="5500" dirty="0" smtClean="0"/>
          </a:p>
          <a:p>
            <a:pPr marL="0" indent="0">
              <a:buNone/>
            </a:pPr>
            <a:r>
              <a:rPr lang="en-US" sz="5500" b="1" dirty="0" smtClean="0"/>
              <a:t>56</a:t>
            </a:r>
            <a:r>
              <a:rPr lang="en-US" sz="5500" b="1" dirty="0"/>
              <a:t>.</a:t>
            </a:r>
            <a:r>
              <a:rPr lang="en-US" sz="5500" dirty="0"/>
              <a:t> Se </a:t>
            </a:r>
            <a:r>
              <a:rPr lang="en-US" sz="5500" dirty="0" err="1"/>
              <a:t>interzice</a:t>
            </a:r>
            <a:r>
              <a:rPr lang="en-US" sz="5500" dirty="0"/>
              <a:t> </a:t>
            </a:r>
            <a:r>
              <a:rPr lang="en-US" sz="5500" dirty="0" err="1"/>
              <a:t>operatorului</a:t>
            </a:r>
            <a:r>
              <a:rPr lang="en-US" sz="5500" dirty="0"/>
              <a:t> de </a:t>
            </a:r>
            <a:r>
              <a:rPr lang="en-US" sz="5500" dirty="0" err="1"/>
              <a:t>reţea</a:t>
            </a:r>
            <a:r>
              <a:rPr lang="en-US" sz="5500" dirty="0"/>
              <a:t> </a:t>
            </a:r>
            <a:r>
              <a:rPr lang="en-US" sz="5500" dirty="0" err="1"/>
              <a:t>să</a:t>
            </a:r>
            <a:r>
              <a:rPr lang="en-US" sz="5500" dirty="0"/>
              <a:t> oblige </a:t>
            </a:r>
            <a:r>
              <a:rPr lang="en-US" sz="5500" dirty="0" err="1"/>
              <a:t>solicitantul</a:t>
            </a:r>
            <a:r>
              <a:rPr lang="en-US" sz="5500" dirty="0"/>
              <a:t>, </a:t>
            </a:r>
            <a:r>
              <a:rPr lang="en-US" sz="5500" dirty="0" err="1"/>
              <a:t>potenţial</a:t>
            </a:r>
            <a:r>
              <a:rPr lang="en-US" sz="5500" dirty="0"/>
              <a:t> </a:t>
            </a:r>
            <a:r>
              <a:rPr lang="en-US" sz="5500" dirty="0" err="1"/>
              <a:t>consumator</a:t>
            </a:r>
            <a:r>
              <a:rPr lang="en-US" sz="5500" dirty="0"/>
              <a:t> final, </a:t>
            </a:r>
            <a:r>
              <a:rPr lang="en-US" sz="5500" dirty="0" err="1"/>
              <a:t>să</a:t>
            </a:r>
            <a:r>
              <a:rPr lang="en-US" sz="5500" dirty="0"/>
              <a:t> </a:t>
            </a:r>
            <a:r>
              <a:rPr lang="en-US" sz="5500" dirty="0" err="1"/>
              <a:t>proiecteze</a:t>
            </a:r>
            <a:r>
              <a:rPr lang="en-US" sz="5500" dirty="0"/>
              <a:t> </a:t>
            </a:r>
            <a:r>
              <a:rPr lang="en-US" sz="5500" dirty="0" err="1"/>
              <a:t>şi</a:t>
            </a:r>
            <a:r>
              <a:rPr lang="en-US" sz="5500" dirty="0"/>
              <a:t> </a:t>
            </a:r>
            <a:r>
              <a:rPr lang="en-US" sz="5500" dirty="0" err="1"/>
              <a:t>să</a:t>
            </a:r>
            <a:r>
              <a:rPr lang="en-US" sz="5500" dirty="0"/>
              <a:t> </a:t>
            </a:r>
            <a:r>
              <a:rPr lang="en-US" sz="5500" dirty="0" err="1"/>
              <a:t>monteze</a:t>
            </a:r>
            <a:r>
              <a:rPr lang="en-US" sz="5500" dirty="0"/>
              <a:t> </a:t>
            </a:r>
            <a:r>
              <a:rPr lang="en-US" sz="5500" dirty="0" err="1"/>
              <a:t>instalaţia</a:t>
            </a:r>
            <a:r>
              <a:rPr lang="en-US" sz="5500" dirty="0"/>
              <a:t> de </a:t>
            </a:r>
            <a:r>
              <a:rPr lang="en-US" sz="5500" dirty="0" err="1"/>
              <a:t>racordare</a:t>
            </a:r>
            <a:r>
              <a:rPr lang="en-US" sz="5500" dirty="0"/>
              <a:t> de o capacitate </a:t>
            </a:r>
            <a:r>
              <a:rPr lang="en-US" sz="5500" dirty="0" err="1"/>
              <a:t>ce</a:t>
            </a:r>
            <a:r>
              <a:rPr lang="en-US" sz="5500" dirty="0"/>
              <a:t> </a:t>
            </a:r>
            <a:r>
              <a:rPr lang="en-US" sz="5500" dirty="0" err="1"/>
              <a:t>depăşeşte</a:t>
            </a:r>
            <a:r>
              <a:rPr lang="en-US" sz="5500" dirty="0"/>
              <a:t> </a:t>
            </a:r>
            <a:r>
              <a:rPr lang="en-US" sz="5500" dirty="0" err="1"/>
              <a:t>puterea</a:t>
            </a:r>
            <a:r>
              <a:rPr lang="en-US" sz="5500" dirty="0"/>
              <a:t> </a:t>
            </a:r>
            <a:r>
              <a:rPr lang="en-US" sz="5500" dirty="0" err="1"/>
              <a:t>electrică</a:t>
            </a:r>
            <a:r>
              <a:rPr lang="en-US" sz="5500" dirty="0"/>
              <a:t> </a:t>
            </a:r>
            <a:r>
              <a:rPr lang="en-US" sz="5500" dirty="0" err="1"/>
              <a:t>solicitată</a:t>
            </a:r>
            <a:r>
              <a:rPr lang="en-US" sz="5500" dirty="0"/>
              <a:t>. </a:t>
            </a:r>
            <a:r>
              <a:rPr lang="en-US" sz="5500" dirty="0" err="1"/>
              <a:t>Nerespectarea</a:t>
            </a:r>
            <a:r>
              <a:rPr lang="en-US" sz="5500" dirty="0"/>
              <a:t> </a:t>
            </a:r>
            <a:r>
              <a:rPr lang="en-US" sz="5500" dirty="0" err="1"/>
              <a:t>acestei</a:t>
            </a:r>
            <a:r>
              <a:rPr lang="en-US" sz="5500" dirty="0"/>
              <a:t> </a:t>
            </a:r>
            <a:r>
              <a:rPr lang="en-US" sz="5500" dirty="0" err="1"/>
              <a:t>cerinţe</a:t>
            </a:r>
            <a:r>
              <a:rPr lang="en-US" sz="5500" dirty="0"/>
              <a:t> are </a:t>
            </a:r>
            <a:r>
              <a:rPr lang="en-US" sz="5500" dirty="0" err="1"/>
              <a:t>drept</a:t>
            </a:r>
            <a:r>
              <a:rPr lang="en-US" sz="5500" dirty="0"/>
              <a:t> </a:t>
            </a:r>
            <a:r>
              <a:rPr lang="en-US" sz="5500" dirty="0" err="1"/>
              <a:t>consecinţă</a:t>
            </a:r>
            <a:r>
              <a:rPr lang="en-US" sz="5500" dirty="0"/>
              <a:t> </a:t>
            </a:r>
            <a:r>
              <a:rPr lang="en-US" sz="5500" dirty="0" err="1"/>
              <a:t>rambursarea</a:t>
            </a:r>
            <a:r>
              <a:rPr lang="en-US" sz="5500" dirty="0"/>
              <a:t> de </a:t>
            </a:r>
            <a:r>
              <a:rPr lang="en-US" sz="5500" dirty="0" err="1"/>
              <a:t>către</a:t>
            </a:r>
            <a:r>
              <a:rPr lang="en-US" sz="5500" dirty="0"/>
              <a:t> </a:t>
            </a:r>
            <a:r>
              <a:rPr lang="en-US" sz="5500" dirty="0" err="1"/>
              <a:t>operatorul</a:t>
            </a:r>
            <a:r>
              <a:rPr lang="en-US" sz="5500" dirty="0"/>
              <a:t> de </a:t>
            </a:r>
            <a:r>
              <a:rPr lang="en-US" sz="5500" dirty="0" err="1"/>
              <a:t>reţea</a:t>
            </a:r>
            <a:r>
              <a:rPr lang="en-US" sz="5500" dirty="0"/>
              <a:t> a </a:t>
            </a:r>
            <a:r>
              <a:rPr lang="en-US" sz="5500" dirty="0" err="1"/>
              <a:t>diferenţei</a:t>
            </a:r>
            <a:r>
              <a:rPr lang="en-US" sz="5500" dirty="0"/>
              <a:t> de </a:t>
            </a:r>
            <a:r>
              <a:rPr lang="en-US" sz="5500" dirty="0" err="1"/>
              <a:t>cheltuieli</a:t>
            </a:r>
            <a:r>
              <a:rPr lang="en-US" sz="5500" dirty="0"/>
              <a:t> </a:t>
            </a:r>
            <a:r>
              <a:rPr lang="en-US" sz="5500" dirty="0" err="1"/>
              <a:t>efectiv</a:t>
            </a:r>
            <a:r>
              <a:rPr lang="en-US" sz="5500" dirty="0"/>
              <a:t> </a:t>
            </a:r>
            <a:r>
              <a:rPr lang="en-US" sz="5500" dirty="0" err="1"/>
              <a:t>suportate</a:t>
            </a:r>
            <a:r>
              <a:rPr lang="en-US" sz="5500" dirty="0"/>
              <a:t> de solicitant, </a:t>
            </a:r>
            <a:r>
              <a:rPr lang="en-US" sz="5500" dirty="0" err="1"/>
              <a:t>potenţial</a:t>
            </a:r>
            <a:r>
              <a:rPr lang="en-US" sz="5500" dirty="0"/>
              <a:t> </a:t>
            </a:r>
            <a:r>
              <a:rPr lang="en-US" sz="5500" dirty="0" err="1"/>
              <a:t>consumator</a:t>
            </a:r>
            <a:r>
              <a:rPr lang="en-US" sz="5500" dirty="0"/>
              <a:t> final, </a:t>
            </a:r>
            <a:r>
              <a:rPr lang="en-US" sz="5500" dirty="0" err="1"/>
              <a:t>şi</a:t>
            </a:r>
            <a:r>
              <a:rPr lang="en-US" sz="5500" dirty="0"/>
              <a:t> </a:t>
            </a:r>
            <a:r>
              <a:rPr lang="en-US" sz="5500" dirty="0" err="1"/>
              <a:t>cele</a:t>
            </a:r>
            <a:r>
              <a:rPr lang="en-US" sz="5500" dirty="0"/>
              <a:t> </a:t>
            </a:r>
            <a:r>
              <a:rPr lang="en-US" sz="5500" dirty="0" err="1"/>
              <a:t>ce</a:t>
            </a:r>
            <a:r>
              <a:rPr lang="en-US" sz="5500" dirty="0"/>
              <a:t> </a:t>
            </a:r>
            <a:r>
              <a:rPr lang="en-US" sz="5500" dirty="0" err="1"/>
              <a:t>urmau</a:t>
            </a:r>
            <a:r>
              <a:rPr lang="en-US" sz="5500" dirty="0"/>
              <a:t> a fi </a:t>
            </a:r>
            <a:r>
              <a:rPr lang="en-US" sz="5500" dirty="0" err="1"/>
              <a:t>suportate</a:t>
            </a:r>
            <a:r>
              <a:rPr lang="en-US" sz="5500" dirty="0"/>
              <a:t> conform </a:t>
            </a:r>
            <a:r>
              <a:rPr lang="en-US" sz="5500" dirty="0" err="1"/>
              <a:t>legii</a:t>
            </a:r>
            <a:r>
              <a:rPr lang="en-US" sz="5500" dirty="0"/>
              <a:t>. </a:t>
            </a:r>
            <a:endParaRPr lang="ro-RO" sz="5500" dirty="0"/>
          </a:p>
          <a:p>
            <a:endParaRPr lang="ro-RO" sz="5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7347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1007" y="1620241"/>
            <a:ext cx="7775575" cy="4157708"/>
          </a:xfrm>
          <a:ln w="57150"/>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smtClean="0"/>
              <a:t>59</a:t>
            </a:r>
            <a:r>
              <a:rPr lang="en-US" sz="1600" dirty="0"/>
              <a:t>. </a:t>
            </a:r>
            <a:r>
              <a:rPr lang="en-US" sz="1600" dirty="0" err="1"/>
              <a:t>Proiectul</a:t>
            </a:r>
            <a:r>
              <a:rPr lang="en-US" sz="1600" dirty="0"/>
              <a:t> </a:t>
            </a:r>
            <a:r>
              <a:rPr lang="en-US" sz="1600" dirty="0" err="1"/>
              <a:t>instalaţiilor</a:t>
            </a:r>
            <a:r>
              <a:rPr lang="en-US" sz="1600" dirty="0"/>
              <a:t> </a:t>
            </a:r>
            <a:r>
              <a:rPr lang="en-US" sz="1600" dirty="0" err="1"/>
              <a:t>electrice</a:t>
            </a:r>
            <a:r>
              <a:rPr lang="en-US" sz="1600" dirty="0"/>
              <a:t>, </a:t>
            </a:r>
            <a:r>
              <a:rPr lang="en-US" sz="1600" dirty="0" err="1"/>
              <a:t>elaborat</a:t>
            </a:r>
            <a:r>
              <a:rPr lang="en-US" sz="1600" dirty="0"/>
              <a:t> </a:t>
            </a:r>
            <a:r>
              <a:rPr lang="en-US" sz="1600" dirty="0" err="1"/>
              <a:t>în</a:t>
            </a:r>
            <a:r>
              <a:rPr lang="en-US" sz="1600" dirty="0"/>
              <a:t> </a:t>
            </a:r>
            <a:r>
              <a:rPr lang="en-US" sz="1600" dirty="0" err="1"/>
              <a:t>baza</a:t>
            </a:r>
            <a:r>
              <a:rPr lang="en-US" sz="1600" dirty="0"/>
              <a:t> </a:t>
            </a:r>
            <a:r>
              <a:rPr lang="en-US" sz="1600" dirty="0" err="1"/>
              <a:t>avizului</a:t>
            </a:r>
            <a:r>
              <a:rPr lang="en-US" sz="1600" dirty="0"/>
              <a:t> de </a:t>
            </a:r>
            <a:r>
              <a:rPr lang="en-US" sz="1600" dirty="0" err="1"/>
              <a:t>racordare</a:t>
            </a:r>
            <a:r>
              <a:rPr lang="en-US" sz="1600" dirty="0"/>
              <a:t>, se </a:t>
            </a:r>
            <a:r>
              <a:rPr lang="en-US" sz="1600" dirty="0" err="1"/>
              <a:t>coordonează</a:t>
            </a:r>
            <a:r>
              <a:rPr lang="en-US" sz="1600" dirty="0"/>
              <a:t> de </a:t>
            </a:r>
            <a:r>
              <a:rPr lang="en-US" sz="1600" dirty="0" err="1"/>
              <a:t>către</a:t>
            </a:r>
            <a:r>
              <a:rPr lang="en-US" sz="1600" dirty="0"/>
              <a:t> </a:t>
            </a:r>
            <a:r>
              <a:rPr lang="en-US" sz="1600" dirty="0" err="1"/>
              <a:t>operatorul</a:t>
            </a:r>
            <a:r>
              <a:rPr lang="en-US" sz="1600" dirty="0"/>
              <a:t> de </a:t>
            </a:r>
            <a:r>
              <a:rPr lang="en-US" sz="1600" dirty="0" err="1"/>
              <a:t>reţea</a:t>
            </a:r>
            <a:r>
              <a:rPr lang="en-US" sz="1600" dirty="0"/>
              <a:t> </a:t>
            </a:r>
            <a:r>
              <a:rPr lang="en-US" sz="1600" dirty="0" err="1"/>
              <a:t>în</a:t>
            </a:r>
            <a:r>
              <a:rPr lang="en-US" sz="1600" dirty="0"/>
              <a:t> </a:t>
            </a:r>
            <a:r>
              <a:rPr lang="en-US" sz="1600" dirty="0" err="1"/>
              <a:t>termen</a:t>
            </a:r>
            <a:r>
              <a:rPr lang="en-US" sz="1600" dirty="0"/>
              <a:t> de </a:t>
            </a:r>
            <a:r>
              <a:rPr lang="en-US" sz="1600" dirty="0" err="1"/>
              <a:t>cel</a:t>
            </a:r>
            <a:r>
              <a:rPr lang="en-US" sz="1600" dirty="0"/>
              <a:t> </a:t>
            </a:r>
            <a:r>
              <a:rPr lang="en-US" sz="1600" dirty="0" err="1"/>
              <a:t>mult</a:t>
            </a:r>
            <a:r>
              <a:rPr lang="en-US" sz="1600" dirty="0"/>
              <a:t> 10 </a:t>
            </a:r>
            <a:r>
              <a:rPr lang="en-US" sz="1600" dirty="0" err="1"/>
              <a:t>zile</a:t>
            </a:r>
            <a:r>
              <a:rPr lang="en-US" sz="1600" dirty="0"/>
              <a:t> </a:t>
            </a:r>
            <a:r>
              <a:rPr lang="en-US" sz="1600" dirty="0" err="1"/>
              <a:t>calendaristice</a:t>
            </a:r>
            <a:r>
              <a:rPr lang="en-US" sz="1600" dirty="0"/>
              <a:t> de la data </a:t>
            </a:r>
            <a:r>
              <a:rPr lang="en-US" sz="1600" dirty="0" err="1"/>
              <a:t>prezentării</a:t>
            </a:r>
            <a:r>
              <a:rPr lang="en-US" sz="1600" dirty="0"/>
              <a:t> </a:t>
            </a:r>
            <a:r>
              <a:rPr lang="en-US" sz="1600" dirty="0" err="1"/>
              <a:t>proiectului</a:t>
            </a:r>
            <a:r>
              <a:rPr lang="en-US" sz="1600" dirty="0" smtClean="0"/>
              <a:t>. </a:t>
            </a:r>
            <a:endParaRPr lang="ro-RO" sz="1600" dirty="0"/>
          </a:p>
          <a:p>
            <a:pPr marL="0" indent="0">
              <a:buNone/>
            </a:pPr>
            <a:r>
              <a:rPr lang="en-US" sz="1600" b="1" dirty="0"/>
              <a:t>61</a:t>
            </a:r>
            <a:r>
              <a:rPr lang="en-US" sz="1600" dirty="0"/>
              <a:t>. La </a:t>
            </a:r>
            <a:r>
              <a:rPr lang="en-US" sz="1600" dirty="0" err="1"/>
              <a:t>cererea</a:t>
            </a:r>
            <a:r>
              <a:rPr lang="en-US" sz="1600" dirty="0"/>
              <a:t> </a:t>
            </a:r>
            <a:r>
              <a:rPr lang="en-US" sz="1600" dirty="0" err="1"/>
              <a:t>solicitantului</a:t>
            </a:r>
            <a:r>
              <a:rPr lang="en-US" sz="1600" dirty="0" smtClean="0"/>
              <a:t>, </a:t>
            </a:r>
            <a:r>
              <a:rPr lang="en-US" sz="1600" dirty="0" err="1">
                <a:solidFill>
                  <a:srgbClr val="FF0000"/>
                </a:solidFill>
              </a:rPr>
              <a:t>operatorul</a:t>
            </a:r>
            <a:r>
              <a:rPr lang="en-US" sz="1600" dirty="0">
                <a:solidFill>
                  <a:srgbClr val="FF0000"/>
                </a:solidFill>
              </a:rPr>
              <a:t> de </a:t>
            </a:r>
            <a:r>
              <a:rPr lang="en-US" sz="1600" dirty="0" err="1">
                <a:solidFill>
                  <a:srgbClr val="FF0000"/>
                </a:solidFill>
              </a:rPr>
              <a:t>reţea</a:t>
            </a:r>
            <a:r>
              <a:rPr lang="en-US" sz="1600" dirty="0">
                <a:solidFill>
                  <a:srgbClr val="FF0000"/>
                </a:solidFill>
              </a:rPr>
              <a:t> </a:t>
            </a:r>
            <a:r>
              <a:rPr lang="en-US" sz="1600" dirty="0" err="1">
                <a:solidFill>
                  <a:srgbClr val="FF0000"/>
                </a:solidFill>
              </a:rPr>
              <a:t>organizează</a:t>
            </a:r>
            <a:r>
              <a:rPr lang="en-US" sz="1600" dirty="0">
                <a:solidFill>
                  <a:srgbClr val="FF0000"/>
                </a:solidFill>
              </a:rPr>
              <a:t> </a:t>
            </a:r>
            <a:r>
              <a:rPr lang="en-US" sz="1600" dirty="0" err="1">
                <a:solidFill>
                  <a:srgbClr val="FF0000"/>
                </a:solidFill>
              </a:rPr>
              <a:t>proiectarea</a:t>
            </a:r>
            <a:r>
              <a:rPr lang="en-US" sz="1600" dirty="0">
                <a:solidFill>
                  <a:srgbClr val="FF0000"/>
                </a:solidFill>
              </a:rPr>
              <a:t> </a:t>
            </a:r>
            <a:r>
              <a:rPr lang="en-US" sz="1600" dirty="0" err="1">
                <a:solidFill>
                  <a:srgbClr val="FF0000"/>
                </a:solidFill>
              </a:rPr>
              <a:t>şi</a:t>
            </a:r>
            <a:r>
              <a:rPr lang="en-US" sz="1600" dirty="0">
                <a:solidFill>
                  <a:srgbClr val="FF0000"/>
                </a:solidFill>
              </a:rPr>
              <a:t> </a:t>
            </a:r>
            <a:r>
              <a:rPr lang="en-US" sz="1600" dirty="0" err="1">
                <a:solidFill>
                  <a:srgbClr val="FF0000"/>
                </a:solidFill>
              </a:rPr>
              <a:t>montarea</a:t>
            </a:r>
            <a:r>
              <a:rPr lang="en-US" sz="1600" dirty="0">
                <a:solidFill>
                  <a:srgbClr val="FF0000"/>
                </a:solidFill>
              </a:rPr>
              <a:t> </a:t>
            </a:r>
            <a:r>
              <a:rPr lang="en-US" sz="1600" dirty="0" err="1">
                <a:solidFill>
                  <a:srgbClr val="FF0000"/>
                </a:solidFill>
              </a:rPr>
              <a:t>instalaţiei</a:t>
            </a:r>
            <a:r>
              <a:rPr lang="en-US" sz="1600" dirty="0">
                <a:solidFill>
                  <a:srgbClr val="FF0000"/>
                </a:solidFill>
              </a:rPr>
              <a:t> de </a:t>
            </a:r>
            <a:r>
              <a:rPr lang="en-US" sz="1600" dirty="0" err="1">
                <a:solidFill>
                  <a:srgbClr val="FF0000"/>
                </a:solidFill>
              </a:rPr>
              <a:t>racordare</a:t>
            </a:r>
            <a:r>
              <a:rPr lang="en-US" sz="1600" dirty="0"/>
              <a:t>. </a:t>
            </a:r>
            <a:r>
              <a:rPr lang="en-US" sz="1600" dirty="0" err="1"/>
              <a:t>Lucrările</a:t>
            </a:r>
            <a:r>
              <a:rPr lang="en-US" sz="1600" dirty="0"/>
              <a:t> de </a:t>
            </a:r>
            <a:r>
              <a:rPr lang="en-US" sz="1600" dirty="0" err="1"/>
              <a:t>racordare</a:t>
            </a:r>
            <a:r>
              <a:rPr lang="en-US" sz="1600" dirty="0"/>
              <a:t> se </a:t>
            </a:r>
            <a:r>
              <a:rPr lang="en-US" sz="1600" dirty="0" err="1"/>
              <a:t>efectuează</a:t>
            </a:r>
            <a:r>
              <a:rPr lang="en-US" sz="1600" dirty="0"/>
              <a:t> </a:t>
            </a:r>
            <a:r>
              <a:rPr lang="en-US" sz="1600" dirty="0" err="1"/>
              <a:t>după</a:t>
            </a:r>
            <a:r>
              <a:rPr lang="en-US" sz="1600" dirty="0"/>
              <a:t> </a:t>
            </a:r>
            <a:r>
              <a:rPr lang="en-US" sz="1600" dirty="0" err="1"/>
              <a:t>semnarea</a:t>
            </a:r>
            <a:r>
              <a:rPr lang="en-US" sz="1600" dirty="0"/>
              <a:t> </a:t>
            </a:r>
            <a:r>
              <a:rPr lang="en-US" sz="1600" dirty="0" err="1"/>
              <a:t>contractului</a:t>
            </a:r>
            <a:r>
              <a:rPr lang="en-US" sz="1600" dirty="0"/>
              <a:t> </a:t>
            </a:r>
            <a:r>
              <a:rPr lang="en-US" sz="1600" dirty="0" err="1"/>
              <a:t>privind</a:t>
            </a:r>
            <a:r>
              <a:rPr lang="en-US" sz="1600" dirty="0"/>
              <a:t> </a:t>
            </a:r>
            <a:r>
              <a:rPr lang="en-US" sz="1600" dirty="0" err="1"/>
              <a:t>montarea</a:t>
            </a:r>
            <a:r>
              <a:rPr lang="en-US" sz="1600" dirty="0"/>
              <a:t> </a:t>
            </a:r>
            <a:r>
              <a:rPr lang="en-US" sz="1600" dirty="0" err="1"/>
              <a:t>instalaţiei</a:t>
            </a:r>
            <a:r>
              <a:rPr lang="en-US" sz="1600" dirty="0"/>
              <a:t> de </a:t>
            </a:r>
            <a:r>
              <a:rPr lang="en-US" sz="1600" dirty="0" err="1"/>
              <a:t>racordare</a:t>
            </a:r>
            <a:r>
              <a:rPr lang="en-US" sz="1600" dirty="0"/>
              <a:t> </a:t>
            </a:r>
            <a:r>
              <a:rPr lang="en-US" sz="1600" dirty="0" err="1"/>
              <a:t>şi</a:t>
            </a:r>
            <a:r>
              <a:rPr lang="en-US" sz="1600" dirty="0"/>
              <a:t> </a:t>
            </a:r>
            <a:r>
              <a:rPr lang="en-US" sz="1600" dirty="0" err="1"/>
              <a:t>după</a:t>
            </a:r>
            <a:r>
              <a:rPr lang="en-US" sz="1600" dirty="0"/>
              <a:t> </a:t>
            </a:r>
            <a:r>
              <a:rPr lang="en-US" sz="1600" dirty="0" err="1"/>
              <a:t>achitarea</a:t>
            </a:r>
            <a:r>
              <a:rPr lang="en-US" sz="1600" dirty="0"/>
              <a:t> </a:t>
            </a:r>
            <a:r>
              <a:rPr lang="en-US" sz="1600" dirty="0" err="1"/>
              <a:t>cheltuielilor</a:t>
            </a:r>
            <a:r>
              <a:rPr lang="en-US" sz="1600" dirty="0"/>
              <a:t> respective de </a:t>
            </a:r>
            <a:r>
              <a:rPr lang="en-US" sz="1600" dirty="0" err="1"/>
              <a:t>către</a:t>
            </a:r>
            <a:r>
              <a:rPr lang="en-US" sz="1600" dirty="0"/>
              <a:t> </a:t>
            </a:r>
            <a:r>
              <a:rPr lang="en-US" sz="1600" dirty="0" smtClean="0"/>
              <a:t>solicitant.</a:t>
            </a:r>
            <a:endParaRPr lang="ro-RO" sz="1600" dirty="0"/>
          </a:p>
          <a:p>
            <a:pPr marL="0" indent="0">
              <a:buNone/>
            </a:pPr>
            <a:r>
              <a:rPr lang="en-US" sz="1600" b="1" dirty="0"/>
              <a:t>64</a:t>
            </a:r>
            <a:r>
              <a:rPr lang="en-US" sz="1600" dirty="0"/>
              <a:t>. </a:t>
            </a:r>
            <a:r>
              <a:rPr lang="en-US" sz="1600" dirty="0" err="1"/>
              <a:t>După</a:t>
            </a:r>
            <a:r>
              <a:rPr lang="en-US" sz="1600" dirty="0"/>
              <a:t> </a:t>
            </a:r>
            <a:r>
              <a:rPr lang="en-US" sz="1600" dirty="0" err="1"/>
              <a:t>achitarea</a:t>
            </a:r>
            <a:r>
              <a:rPr lang="en-US" sz="1600" dirty="0"/>
              <a:t> </a:t>
            </a:r>
            <a:r>
              <a:rPr lang="en-US" sz="1600" dirty="0" err="1"/>
              <a:t>cheltuielilor</a:t>
            </a:r>
            <a:r>
              <a:rPr lang="en-US" sz="1600" dirty="0"/>
              <a:t> </a:t>
            </a:r>
            <a:r>
              <a:rPr lang="en-US" sz="1600" dirty="0" err="1" smtClean="0"/>
              <a:t>operatorul</a:t>
            </a:r>
            <a:r>
              <a:rPr lang="en-US" sz="1600" dirty="0" smtClean="0"/>
              <a:t> </a:t>
            </a:r>
            <a:r>
              <a:rPr lang="en-US" sz="1600" dirty="0"/>
              <a:t>de </a:t>
            </a:r>
            <a:r>
              <a:rPr lang="en-US" sz="1600" dirty="0" err="1"/>
              <a:t>reţea</a:t>
            </a:r>
            <a:r>
              <a:rPr lang="en-US" sz="1600" dirty="0"/>
              <a:t> </a:t>
            </a:r>
            <a:r>
              <a:rPr lang="en-US" sz="1600" dirty="0" err="1">
                <a:solidFill>
                  <a:srgbClr val="FF0000"/>
                </a:solidFill>
              </a:rPr>
              <a:t>este</a:t>
            </a:r>
            <a:r>
              <a:rPr lang="en-US" sz="1600" dirty="0">
                <a:solidFill>
                  <a:srgbClr val="FF0000"/>
                </a:solidFill>
              </a:rPr>
              <a:t> </a:t>
            </a:r>
            <a:r>
              <a:rPr lang="en-US" sz="1600" dirty="0" err="1">
                <a:solidFill>
                  <a:srgbClr val="FF0000"/>
                </a:solidFill>
              </a:rPr>
              <a:t>obligat</a:t>
            </a:r>
            <a:r>
              <a:rPr lang="en-US" sz="1600" dirty="0">
                <a:solidFill>
                  <a:srgbClr val="FF0000"/>
                </a:solidFill>
              </a:rPr>
              <a:t> </a:t>
            </a:r>
            <a:r>
              <a:rPr lang="en-US" sz="1600" dirty="0" err="1">
                <a:solidFill>
                  <a:srgbClr val="FF0000"/>
                </a:solidFill>
              </a:rPr>
              <a:t>să</a:t>
            </a:r>
            <a:r>
              <a:rPr lang="en-US" sz="1600" dirty="0">
                <a:solidFill>
                  <a:srgbClr val="FF0000"/>
                </a:solidFill>
              </a:rPr>
              <a:t> </a:t>
            </a:r>
            <a:r>
              <a:rPr lang="en-US" sz="1600" dirty="0" err="1">
                <a:solidFill>
                  <a:srgbClr val="FF0000"/>
                </a:solidFill>
              </a:rPr>
              <a:t>organizeze</a:t>
            </a:r>
            <a:r>
              <a:rPr lang="en-US" sz="1600" dirty="0">
                <a:solidFill>
                  <a:srgbClr val="FF0000"/>
                </a:solidFill>
              </a:rPr>
              <a:t> </a:t>
            </a:r>
            <a:r>
              <a:rPr lang="en-US" sz="1600" dirty="0" err="1"/>
              <a:t>efectuarea</a:t>
            </a:r>
            <a:r>
              <a:rPr lang="en-US" sz="1600" dirty="0"/>
              <a:t> </a:t>
            </a:r>
            <a:r>
              <a:rPr lang="en-US" sz="1600" dirty="0" err="1"/>
              <a:t>lucrărilor</a:t>
            </a:r>
            <a:r>
              <a:rPr lang="en-US" sz="1600" dirty="0"/>
              <a:t> de </a:t>
            </a:r>
            <a:r>
              <a:rPr lang="en-US" sz="1600" dirty="0" err="1"/>
              <a:t>proiectare</a:t>
            </a:r>
            <a:r>
              <a:rPr lang="en-US" sz="1600" dirty="0"/>
              <a:t>, de </a:t>
            </a:r>
            <a:r>
              <a:rPr lang="en-US" sz="1600" dirty="0" err="1"/>
              <a:t>procurare</a:t>
            </a:r>
            <a:r>
              <a:rPr lang="en-US" sz="1600" dirty="0"/>
              <a:t> a </a:t>
            </a:r>
            <a:r>
              <a:rPr lang="en-US" sz="1600" dirty="0" err="1"/>
              <a:t>utilajului</a:t>
            </a:r>
            <a:r>
              <a:rPr lang="en-US" sz="1600" dirty="0"/>
              <a:t> </a:t>
            </a:r>
            <a:r>
              <a:rPr lang="en-US" sz="1600" dirty="0" err="1"/>
              <a:t>şi</a:t>
            </a:r>
            <a:r>
              <a:rPr lang="en-US" sz="1600" dirty="0"/>
              <a:t> a </a:t>
            </a:r>
            <a:r>
              <a:rPr lang="en-US" sz="1600" dirty="0" err="1"/>
              <a:t>materialelor</a:t>
            </a:r>
            <a:r>
              <a:rPr lang="en-US" sz="1600" dirty="0"/>
              <a:t> de </a:t>
            </a:r>
            <a:r>
              <a:rPr lang="en-US" sz="1600" dirty="0" err="1"/>
              <a:t>construcţie</a:t>
            </a:r>
            <a:r>
              <a:rPr lang="en-US" sz="1600" dirty="0"/>
              <a:t> </a:t>
            </a:r>
            <a:r>
              <a:rPr lang="en-US" sz="1600" dirty="0" err="1"/>
              <a:t>şi</a:t>
            </a:r>
            <a:r>
              <a:rPr lang="en-US" sz="1600" dirty="0"/>
              <a:t> de </a:t>
            </a:r>
            <a:r>
              <a:rPr lang="en-US" sz="1600" dirty="0" err="1"/>
              <a:t>montare</a:t>
            </a:r>
            <a:r>
              <a:rPr lang="en-US" sz="1600" dirty="0"/>
              <a:t>, </a:t>
            </a:r>
            <a:r>
              <a:rPr lang="en-US" sz="1600" dirty="0" err="1"/>
              <a:t>necesare</a:t>
            </a:r>
            <a:r>
              <a:rPr lang="en-US" sz="1600" dirty="0"/>
              <a:t>, </a:t>
            </a:r>
            <a:r>
              <a:rPr lang="en-US" sz="1600" dirty="0" err="1"/>
              <a:t>în</a:t>
            </a:r>
            <a:r>
              <a:rPr lang="en-US" sz="1600" dirty="0"/>
              <a:t> </a:t>
            </a:r>
            <a:r>
              <a:rPr lang="en-US" sz="1600" dirty="0" err="1"/>
              <a:t>scopul</a:t>
            </a:r>
            <a:r>
              <a:rPr lang="en-US" sz="1600" dirty="0"/>
              <a:t> </a:t>
            </a:r>
            <a:r>
              <a:rPr lang="en-US" sz="1600" dirty="0" err="1"/>
              <a:t>montării</a:t>
            </a:r>
            <a:r>
              <a:rPr lang="en-US" sz="1600" dirty="0"/>
              <a:t> </a:t>
            </a:r>
            <a:r>
              <a:rPr lang="en-US" sz="1600" dirty="0" err="1"/>
              <a:t>instalaţiei</a:t>
            </a:r>
            <a:r>
              <a:rPr lang="en-US" sz="1600" dirty="0"/>
              <a:t> de </a:t>
            </a:r>
            <a:r>
              <a:rPr lang="en-US" sz="1600" dirty="0" err="1"/>
              <a:t>racordare</a:t>
            </a:r>
            <a:r>
              <a:rPr lang="en-US" sz="1600" dirty="0"/>
              <a:t>, </a:t>
            </a:r>
            <a:r>
              <a:rPr lang="en-US" sz="1600" dirty="0" err="1"/>
              <a:t>în</a:t>
            </a:r>
            <a:r>
              <a:rPr lang="en-US" sz="1600" dirty="0"/>
              <a:t> </a:t>
            </a:r>
            <a:r>
              <a:rPr lang="en-US" sz="1600" dirty="0" err="1"/>
              <a:t>termenul</a:t>
            </a:r>
            <a:r>
              <a:rPr lang="en-US" sz="1600" dirty="0"/>
              <a:t> </a:t>
            </a:r>
            <a:r>
              <a:rPr lang="en-US" sz="1600" dirty="0" err="1"/>
              <a:t>indicat</a:t>
            </a:r>
            <a:r>
              <a:rPr lang="en-US" sz="1600" dirty="0"/>
              <a:t> </a:t>
            </a:r>
            <a:r>
              <a:rPr lang="en-US" sz="1600" dirty="0" err="1"/>
              <a:t>în</a:t>
            </a:r>
            <a:r>
              <a:rPr lang="en-US" sz="1600" dirty="0"/>
              <a:t> </a:t>
            </a:r>
            <a:r>
              <a:rPr lang="en-US" sz="1600" dirty="0" err="1"/>
              <a:t>contractul</a:t>
            </a:r>
            <a:r>
              <a:rPr lang="en-US" sz="1600" dirty="0"/>
              <a:t> </a:t>
            </a:r>
            <a:r>
              <a:rPr lang="en-US" sz="1600" dirty="0" err="1"/>
              <a:t>privind</a:t>
            </a:r>
            <a:r>
              <a:rPr lang="en-US" sz="1600" dirty="0"/>
              <a:t> </a:t>
            </a:r>
            <a:r>
              <a:rPr lang="en-US" sz="1600" dirty="0" err="1"/>
              <a:t>montarea</a:t>
            </a:r>
            <a:r>
              <a:rPr lang="en-US" sz="1600" dirty="0"/>
              <a:t> </a:t>
            </a:r>
            <a:r>
              <a:rPr lang="en-US" sz="1600" dirty="0" err="1"/>
              <a:t>instalaţiei</a:t>
            </a:r>
            <a:r>
              <a:rPr lang="en-US" sz="1600" dirty="0"/>
              <a:t> de </a:t>
            </a:r>
            <a:r>
              <a:rPr lang="en-US" sz="1600" dirty="0" err="1" smtClean="0"/>
              <a:t>racordare</a:t>
            </a:r>
            <a:r>
              <a:rPr lang="en-US" sz="1600" dirty="0" smtClean="0"/>
              <a:t>. </a:t>
            </a:r>
            <a:endParaRPr lang="ro-RO" sz="1600" dirty="0"/>
          </a:p>
          <a:p>
            <a:pPr marL="0" indent="0">
              <a:buNone/>
            </a:pPr>
            <a:r>
              <a:rPr lang="en-US" sz="1600" b="1" dirty="0"/>
              <a:t>67</a:t>
            </a:r>
            <a:r>
              <a:rPr lang="en-US" sz="1600" dirty="0"/>
              <a:t>. </a:t>
            </a:r>
            <a:r>
              <a:rPr lang="en-US" sz="1600" dirty="0" err="1"/>
              <a:t>După</a:t>
            </a:r>
            <a:r>
              <a:rPr lang="en-US" sz="1600" dirty="0"/>
              <a:t> </a:t>
            </a:r>
            <a:r>
              <a:rPr lang="en-US" sz="1600" dirty="0" err="1"/>
              <a:t>îndeplinirea</a:t>
            </a:r>
            <a:r>
              <a:rPr lang="en-US" sz="1600" dirty="0"/>
              <a:t> </a:t>
            </a:r>
            <a:r>
              <a:rPr lang="en-US" sz="1600" dirty="0" err="1"/>
              <a:t>condiţiilor</a:t>
            </a:r>
            <a:r>
              <a:rPr lang="en-US" sz="1600" dirty="0"/>
              <a:t> </a:t>
            </a:r>
            <a:r>
              <a:rPr lang="en-US" sz="1600" dirty="0" err="1"/>
              <a:t>incluse</a:t>
            </a:r>
            <a:r>
              <a:rPr lang="en-US" sz="1600" dirty="0"/>
              <a:t> </a:t>
            </a:r>
            <a:r>
              <a:rPr lang="en-US" sz="1600" dirty="0" err="1"/>
              <a:t>în</a:t>
            </a:r>
            <a:r>
              <a:rPr lang="en-US" sz="1600" dirty="0"/>
              <a:t> </a:t>
            </a:r>
            <a:r>
              <a:rPr lang="en-US" sz="1600" dirty="0" err="1"/>
              <a:t>avizul</a:t>
            </a:r>
            <a:r>
              <a:rPr lang="en-US" sz="1600" dirty="0"/>
              <a:t> de </a:t>
            </a:r>
            <a:r>
              <a:rPr lang="en-US" sz="1600" dirty="0" err="1" smtClean="0"/>
              <a:t>racordare</a:t>
            </a:r>
            <a:r>
              <a:rPr lang="en-US" sz="1600" dirty="0" smtClean="0"/>
              <a:t> </a:t>
            </a:r>
            <a:r>
              <a:rPr lang="en-US" sz="1600" dirty="0" err="1" smtClean="0"/>
              <a:t>solicitantul</a:t>
            </a:r>
            <a:r>
              <a:rPr lang="en-US" sz="1600" dirty="0" smtClean="0"/>
              <a:t> se </a:t>
            </a:r>
            <a:r>
              <a:rPr lang="en-US" sz="1600" dirty="0" err="1"/>
              <a:t>adresează</a:t>
            </a:r>
            <a:r>
              <a:rPr lang="en-US" sz="1600" dirty="0"/>
              <a:t> la </a:t>
            </a:r>
            <a:r>
              <a:rPr lang="en-US" sz="1600" dirty="0" err="1"/>
              <a:t>operatorul</a:t>
            </a:r>
            <a:r>
              <a:rPr lang="en-US" sz="1600" dirty="0"/>
              <a:t> de </a:t>
            </a:r>
            <a:r>
              <a:rPr lang="en-US" sz="1600" dirty="0" err="1"/>
              <a:t>reţea</a:t>
            </a:r>
            <a:r>
              <a:rPr lang="en-US" sz="1600" dirty="0"/>
              <a:t> </a:t>
            </a:r>
            <a:r>
              <a:rPr lang="en-US" sz="1600" dirty="0" err="1"/>
              <a:t>în</a:t>
            </a:r>
            <a:r>
              <a:rPr lang="en-US" sz="1600" dirty="0"/>
              <a:t> </a:t>
            </a:r>
            <a:r>
              <a:rPr lang="en-US" sz="1600" dirty="0" err="1"/>
              <a:t>scopul</a:t>
            </a:r>
            <a:r>
              <a:rPr lang="en-US" sz="1600" dirty="0"/>
              <a:t> </a:t>
            </a:r>
            <a:r>
              <a:rPr lang="en-US" sz="1600" dirty="0" err="1"/>
              <a:t>întocmirii</a:t>
            </a:r>
            <a:r>
              <a:rPr lang="en-US" sz="1600" dirty="0"/>
              <a:t> </a:t>
            </a:r>
            <a:r>
              <a:rPr lang="en-US" sz="1600" dirty="0" err="1"/>
              <a:t>şi</a:t>
            </a:r>
            <a:r>
              <a:rPr lang="en-US" sz="1600" dirty="0"/>
              <a:t> </a:t>
            </a:r>
            <a:r>
              <a:rPr lang="en-US" sz="1600" dirty="0" err="1"/>
              <a:t>semnării</a:t>
            </a:r>
            <a:r>
              <a:rPr lang="en-US" sz="1600" dirty="0"/>
              <a:t> </a:t>
            </a:r>
            <a:r>
              <a:rPr lang="en-US" sz="1600" dirty="0" err="1"/>
              <a:t>actului</a:t>
            </a:r>
            <a:r>
              <a:rPr lang="en-US" sz="1600" dirty="0"/>
              <a:t> de </a:t>
            </a:r>
            <a:r>
              <a:rPr lang="en-US" sz="1600" dirty="0" err="1"/>
              <a:t>delimitare</a:t>
            </a:r>
            <a:r>
              <a:rPr lang="en-US" sz="1600" dirty="0"/>
              <a:t>. </a:t>
            </a:r>
            <a:endParaRPr lang="ro-RO" sz="1600" dirty="0"/>
          </a:p>
          <a:p>
            <a:endParaRPr lang="ro-RO"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72874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68147" y="1551294"/>
            <a:ext cx="3706043" cy="5187373"/>
          </a:xfrm>
          <a:prstGeom prst="rect">
            <a:avLst/>
          </a:prstGeom>
          <a:ln w="57150"/>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23050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4551" y="1941630"/>
            <a:ext cx="7775575" cy="381635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ro-RO" sz="2000" dirty="0" smtClean="0"/>
              <a:t>Experienţa practică din momentul privatizării permite tragerea unei singure concluzii:</a:t>
            </a:r>
          </a:p>
          <a:p>
            <a:pPr marL="0" indent="0">
              <a:buNone/>
            </a:pPr>
            <a:r>
              <a:rPr lang="ro-RO" sz="2000" dirty="0" smtClean="0">
                <a:solidFill>
                  <a:srgbClr val="FF0000"/>
                </a:solidFill>
              </a:rPr>
              <a:t>Operatorul de distribuţie se eschivează de proprietate suplimentară din următoarele motive: </a:t>
            </a:r>
          </a:p>
          <a:p>
            <a:pPr marL="457200" indent="-457200">
              <a:buAutoNum type="arabicPeriod"/>
            </a:pPr>
            <a:r>
              <a:rPr lang="ro-RO" sz="2000" dirty="0" smtClean="0">
                <a:solidFill>
                  <a:schemeClr val="tx1"/>
                </a:solidFill>
              </a:rPr>
              <a:t>Proprietatea trebuie îngrijită – cheltuieli suplimentare, care sunt trecute pe seama consumatorului;</a:t>
            </a:r>
          </a:p>
          <a:p>
            <a:pPr marL="457200" indent="-457200">
              <a:buAutoNum type="arabicPeriod"/>
            </a:pPr>
            <a:r>
              <a:rPr lang="ro-RO" sz="2000" dirty="0" smtClean="0">
                <a:solidFill>
                  <a:schemeClr val="tx1"/>
                </a:solidFill>
              </a:rPr>
              <a:t>Se </a:t>
            </a:r>
            <a:r>
              <a:rPr lang="ro-RO" sz="2000" dirty="0" err="1" smtClean="0">
                <a:solidFill>
                  <a:schemeClr val="tx1"/>
                </a:solidFill>
              </a:rPr>
              <a:t>factureză</a:t>
            </a:r>
            <a:r>
              <a:rPr lang="ro-RO" sz="2000" dirty="0" smtClean="0">
                <a:solidFill>
                  <a:schemeClr val="tx1"/>
                </a:solidFill>
              </a:rPr>
              <a:t> pierderile de energie electrică </a:t>
            </a:r>
            <a:r>
              <a:rPr lang="ro-RO" sz="2000" dirty="0">
                <a:solidFill>
                  <a:schemeClr val="tx1"/>
                </a:solidFill>
              </a:rPr>
              <a:t>î</a:t>
            </a:r>
            <a:r>
              <a:rPr lang="ro-RO" sz="2000" dirty="0" smtClean="0">
                <a:solidFill>
                  <a:schemeClr val="tx1"/>
                </a:solidFill>
              </a:rPr>
              <a:t>n linii – venituri suplimentare pentru operator;</a:t>
            </a:r>
          </a:p>
          <a:p>
            <a:pPr marL="457200" indent="-457200">
              <a:buAutoNum type="arabicPeriod"/>
            </a:pPr>
            <a:r>
              <a:rPr lang="ro-RO" sz="2000" dirty="0" smtClean="0">
                <a:solidFill>
                  <a:schemeClr val="tx1"/>
                </a:solidFill>
              </a:rPr>
              <a:t>Strămutarea sistemului de evidenţă de pe teritoriul întreprinderii pe teritoriul operatorului poate fi utilizată pentru obţinerea veniturilor suplimentare.</a:t>
            </a:r>
            <a:endParaRPr lang="ro-RO"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3691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dirty="0"/>
              <a:t>In conformitate cu prevederile </a:t>
            </a:r>
            <a:r>
              <a:rPr lang="it-IT" sz="1400" i="1" dirty="0"/>
              <a:t>Regulamentului privind racordarea utilizatorilor la retelele    electrice de interes public,</a:t>
            </a:r>
            <a:r>
              <a:rPr lang="it-IT" sz="1400" dirty="0"/>
              <a:t> aprobat prin Hotararea Guvernului </a:t>
            </a:r>
            <a:r>
              <a:rPr lang="ro-RO" sz="1400" dirty="0" smtClean="0"/>
              <a:t> </a:t>
            </a:r>
            <a:r>
              <a:rPr lang="ro-RO" sz="1400" dirty="0" err="1" smtClean="0"/>
              <a:t>Romaniei</a:t>
            </a:r>
            <a:r>
              <a:rPr lang="ro-RO" sz="1400" dirty="0" smtClean="0"/>
              <a:t> </a:t>
            </a:r>
            <a:r>
              <a:rPr lang="it-IT" sz="1400" dirty="0" smtClean="0"/>
              <a:t>nr</a:t>
            </a:r>
            <a:r>
              <a:rPr lang="it-IT" sz="1400" dirty="0"/>
              <a:t>. 90/2008</a:t>
            </a:r>
            <a:endParaRPr lang="en-US" sz="1400" dirty="0"/>
          </a:p>
          <a:p>
            <a:pPr marL="0" indent="0">
              <a:buNone/>
            </a:pPr>
            <a:r>
              <a:rPr lang="it-IT" sz="1400" b="1" dirty="0" smtClean="0"/>
              <a:t>1</a:t>
            </a:r>
            <a:r>
              <a:rPr lang="it-IT" sz="1400" b="1" dirty="0"/>
              <a:t>. ETAPA PRELIMINARA DE DOCUMENTARE SI INFORMARE A </a:t>
            </a:r>
            <a:r>
              <a:rPr lang="it-IT" sz="1400" b="1" dirty="0" smtClean="0">
                <a:solidFill>
                  <a:srgbClr val="C00000"/>
                </a:solidFill>
              </a:rPr>
              <a:t>UTILIZATOR</a:t>
            </a:r>
            <a:r>
              <a:rPr lang="ro-RO" sz="1400" b="1" dirty="0" smtClean="0">
                <a:solidFill>
                  <a:srgbClr val="C00000"/>
                </a:solidFill>
              </a:rPr>
              <a:t>ULUI</a:t>
            </a:r>
            <a:r>
              <a:rPr lang="it-IT" sz="1400" b="1" dirty="0" smtClean="0">
                <a:solidFill>
                  <a:srgbClr val="C00000"/>
                </a:solidFill>
              </a:rPr>
              <a:t> </a:t>
            </a:r>
            <a:endParaRPr lang="it-IT" sz="1400" b="1" dirty="0">
              <a:solidFill>
                <a:srgbClr val="C00000"/>
              </a:solidFill>
            </a:endParaRPr>
          </a:p>
          <a:p>
            <a:pPr marL="0" lvl="0" indent="0">
              <a:buNone/>
            </a:pPr>
            <a:r>
              <a:rPr lang="it-IT" sz="1400" dirty="0"/>
              <a:t>Operatorul de retea are obligatia de a oferii, gratuit, informatii </a:t>
            </a:r>
            <a:r>
              <a:rPr lang="it-IT" sz="1400" dirty="0" smtClean="0"/>
              <a:t>privind</a:t>
            </a:r>
            <a:r>
              <a:rPr lang="ro-RO" sz="1400" dirty="0" smtClean="0"/>
              <a:t> ….</a:t>
            </a:r>
          </a:p>
          <a:p>
            <a:pPr marL="0" lvl="0" indent="0">
              <a:buNone/>
            </a:pPr>
            <a:r>
              <a:rPr lang="it-IT" sz="1400" dirty="0"/>
              <a:t/>
            </a:r>
            <a:br>
              <a:rPr lang="it-IT" sz="1400" dirty="0"/>
            </a:br>
            <a:r>
              <a:rPr lang="it-IT" sz="1400" b="1" dirty="0"/>
              <a:t>2. DEPUNEREA CERERII DE RACORDARE SI A DOCUMENTATIEI PENTRU OBTINEREA AVIZULUI TEHNIC DE RACORDARE</a:t>
            </a:r>
            <a:br>
              <a:rPr lang="it-IT" sz="1400" b="1" dirty="0"/>
            </a:br>
            <a:r>
              <a:rPr lang="it-IT" sz="1400" dirty="0"/>
              <a:t>Pentru obtinerea </a:t>
            </a:r>
            <a:r>
              <a:rPr lang="it-IT" sz="1400" dirty="0" smtClean="0"/>
              <a:t>avizului </a:t>
            </a:r>
            <a:r>
              <a:rPr lang="it-IT" sz="1400" dirty="0"/>
              <a:t>de </a:t>
            </a:r>
            <a:r>
              <a:rPr lang="it-IT" sz="1400" dirty="0" smtClean="0"/>
              <a:t>racordare </a:t>
            </a:r>
            <a:r>
              <a:rPr lang="it-IT" sz="1400" dirty="0"/>
              <a:t>la reteaua electrica, solicitantul se adreseaza operatorului de retea cu o cerere de racordare care trebuie sa cuprinda pachetul de documente.  </a:t>
            </a:r>
          </a:p>
          <a:p>
            <a:pPr marL="0" indent="0">
              <a:buNone/>
            </a:pPr>
            <a:r>
              <a:rPr lang="it-IT" sz="1400" dirty="0"/>
              <a:t>Solutia de racordare se stabileste de catre operatorul de retea prin fisa de solutie sau studiu de solutie, dupa caz. Cheltuielile legate de elaborarea fisei de solutie sunt incluse in tariful de emitere a avizului tehnic de racordare.</a:t>
            </a:r>
            <a:endParaRPr lang="en-US" sz="1400" dirty="0"/>
          </a:p>
          <a:p>
            <a:endParaRPr lang="ru-RU"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46090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210" y="2025163"/>
            <a:ext cx="7775575" cy="3816350"/>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it-IT" sz="1400" b="1" dirty="0"/>
              <a:t>3. EMITEREA AVIZULUI TEHNIC DE RACORDARE</a:t>
            </a:r>
            <a:br>
              <a:rPr lang="it-IT" sz="1400" b="1" dirty="0"/>
            </a:br>
            <a:r>
              <a:rPr lang="it-IT" sz="1400" dirty="0"/>
              <a:t>Avizul tehnic de racordare constituie oferta operatorului de retea la cererea de racordare a solicitantului si contine conditiile tehnico-economice de racordare la retea.</a:t>
            </a:r>
            <a:br>
              <a:rPr lang="it-IT" sz="1400" dirty="0"/>
            </a:br>
            <a:r>
              <a:rPr lang="it-IT" sz="1400" dirty="0"/>
              <a:t>           </a:t>
            </a:r>
            <a:br>
              <a:rPr lang="it-IT" sz="1400" dirty="0"/>
            </a:br>
            <a:r>
              <a:rPr lang="it-IT" sz="1400" b="1" dirty="0"/>
              <a:t>4. INCHEIEREA CONTRACTULUI DE RACORDARE</a:t>
            </a:r>
            <a:br>
              <a:rPr lang="it-IT" sz="1400" b="1" dirty="0"/>
            </a:br>
            <a:r>
              <a:rPr lang="it-IT" sz="1400" dirty="0"/>
              <a:t>Dupa primirea ofertei de racordare, exprimata in avizul tehnic de racordare, utilizatorul poate solicita, in scris, operatorului de retea </a:t>
            </a:r>
            <a:r>
              <a:rPr lang="ro-RO" sz="1400" dirty="0"/>
              <a:t>î</a:t>
            </a:r>
            <a:r>
              <a:rPr lang="it-IT" sz="1400" dirty="0"/>
              <a:t>ncheierea contractului de racordare. Pentru realizarea racordarii, utilizatorii achita operatorului de retea, detinator al retelei electrice, tariful de racordare stabilit conform metodologiei.</a:t>
            </a:r>
            <a:br>
              <a:rPr lang="it-IT" sz="1400" dirty="0"/>
            </a:br>
            <a:r>
              <a:rPr lang="it-IT" sz="1400" dirty="0"/>
              <a:t>            </a:t>
            </a:r>
            <a:br>
              <a:rPr lang="it-IT" sz="1400" dirty="0"/>
            </a:br>
            <a:r>
              <a:rPr lang="pt-BR" sz="1400" b="1" dirty="0"/>
              <a:t>5. PUNEREA SUB TENSIUNE A INSTALATIILOR DE UTILIZARE</a:t>
            </a:r>
            <a:br>
              <a:rPr lang="pt-BR" sz="1400" b="1" dirty="0"/>
            </a:br>
            <a:r>
              <a:rPr lang="pt-BR" sz="1400" dirty="0"/>
              <a:t>Punerea sub tensiune a instalatiilor electrice ale utilizatorilor se face, cu respectarea termenului prevazut in contractul de racordare, dupa depunerea de catre utilizator la operatorul de retea a dosarului instalatiei de utilizare intocmit de executantul acesteia.</a:t>
            </a:r>
            <a:endParaRPr lang="en-US" sz="1400"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9933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89" y="1503958"/>
            <a:ext cx="7638757" cy="544764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o-RO" sz="2000" dirty="0" smtClean="0">
                <a:solidFill>
                  <a:schemeClr val="tx1"/>
                </a:solidFill>
                <a:latin typeface="Times New Roman" panose="02020603050405020304" pitchFamily="18" charset="0"/>
                <a:cs typeface="Times New Roman" panose="02020603050405020304" pitchFamily="18" charset="0"/>
              </a:rPr>
              <a:t>Obiective:</a:t>
            </a: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r>
              <a:rPr lang="ro-RO" sz="1400" dirty="0">
                <a:solidFill>
                  <a:schemeClr val="tx1"/>
                </a:solidFill>
              </a:rPr>
              <a:t>În perioada în care </a:t>
            </a:r>
            <a:r>
              <a:rPr lang="ro-RO" sz="1400" dirty="0" smtClean="0">
                <a:solidFill>
                  <a:schemeClr val="tx1"/>
                </a:solidFill>
              </a:rPr>
              <a:t>producerea, </a:t>
            </a:r>
            <a:r>
              <a:rPr lang="ro-RO" sz="1400" dirty="0">
                <a:solidFill>
                  <a:schemeClr val="tx1"/>
                </a:solidFill>
              </a:rPr>
              <a:t>transportul, distribuţia şi furnizarea energiei electrice, precum şi toate categoriile de consumatori - agenţi economici au fost proprietatea statului, problemele privind relaţiile </a:t>
            </a:r>
            <a:r>
              <a:rPr lang="ro-RO" sz="1400" dirty="0" smtClean="0">
                <a:solidFill>
                  <a:schemeClr val="tx1"/>
                </a:solidFill>
              </a:rPr>
              <a:t>„Furnizor - Consumator” </a:t>
            </a:r>
            <a:r>
              <a:rPr lang="ro-RO" sz="1400" dirty="0">
                <a:solidFill>
                  <a:schemeClr val="tx1"/>
                </a:solidFill>
              </a:rPr>
              <a:t>nu existau. </a:t>
            </a:r>
            <a:endParaRPr lang="ro-RO" sz="1400" dirty="0" smtClean="0">
              <a:solidFill>
                <a:schemeClr val="tx1"/>
              </a:solidFill>
            </a:endParaRPr>
          </a:p>
          <a:p>
            <a:endParaRPr lang="ro-RO" sz="1400" dirty="0">
              <a:solidFill>
                <a:schemeClr val="tx1"/>
              </a:solidFill>
            </a:endParaRPr>
          </a:p>
          <a:p>
            <a:r>
              <a:rPr lang="ro-RO" sz="1400" dirty="0" smtClean="0">
                <a:solidFill>
                  <a:schemeClr val="tx1"/>
                </a:solidFill>
              </a:rPr>
              <a:t>Odată </a:t>
            </a:r>
            <a:r>
              <a:rPr lang="ro-RO" sz="1400" dirty="0">
                <a:solidFill>
                  <a:schemeClr val="tx1"/>
                </a:solidFill>
              </a:rPr>
              <a:t>cu privatizarea parţială a reţelelor de distribuţie, cu promovarea voluntarismului </a:t>
            </a:r>
            <a:r>
              <a:rPr lang="ro-RO" sz="1400" dirty="0" smtClean="0">
                <a:solidFill>
                  <a:schemeClr val="tx1"/>
                </a:solidFill>
              </a:rPr>
              <a:t>prin </a:t>
            </a:r>
            <a:r>
              <a:rPr lang="ro-RO" sz="1400" dirty="0">
                <a:solidFill>
                  <a:schemeClr val="tx1"/>
                </a:solidFill>
              </a:rPr>
              <a:t>actele legislativ – </a:t>
            </a:r>
            <a:r>
              <a:rPr lang="ro-RO" sz="1400" dirty="0" smtClean="0">
                <a:solidFill>
                  <a:schemeClr val="tx1"/>
                </a:solidFill>
              </a:rPr>
              <a:t>reglementare au apărut probleme </a:t>
            </a:r>
            <a:r>
              <a:rPr lang="ro-RO" sz="1400" dirty="0">
                <a:solidFill>
                  <a:schemeClr val="tx1"/>
                </a:solidFill>
              </a:rPr>
              <a:t>de relaţii </a:t>
            </a:r>
            <a:r>
              <a:rPr lang="ro-RO" sz="1400" dirty="0" smtClean="0">
                <a:solidFill>
                  <a:schemeClr val="tx1"/>
                </a:solidFill>
              </a:rPr>
              <a:t>„Furnizor </a:t>
            </a:r>
            <a:r>
              <a:rPr lang="ro-RO" sz="1400" dirty="0">
                <a:solidFill>
                  <a:schemeClr val="tx1"/>
                </a:solidFill>
              </a:rPr>
              <a:t>- </a:t>
            </a:r>
            <a:r>
              <a:rPr lang="ro-RO" sz="1400" dirty="0" smtClean="0">
                <a:solidFill>
                  <a:schemeClr val="tx1"/>
                </a:solidFill>
              </a:rPr>
              <a:t>Consumator</a:t>
            </a:r>
            <a:r>
              <a:rPr lang="ro-RO" sz="1400" dirty="0">
                <a:solidFill>
                  <a:schemeClr val="tx1"/>
                </a:solidFill>
              </a:rPr>
              <a:t>”, </a:t>
            </a:r>
            <a:r>
              <a:rPr lang="ro-RO" sz="1400" dirty="0" smtClean="0">
                <a:solidFill>
                  <a:schemeClr val="tx1"/>
                </a:solidFill>
              </a:rPr>
              <a:t>toate fiind însoţite cu pierderi financiare </a:t>
            </a:r>
            <a:r>
              <a:rPr lang="ro-RO" sz="1400" dirty="0">
                <a:solidFill>
                  <a:schemeClr val="tx1"/>
                </a:solidFill>
              </a:rPr>
              <a:t>pentru consumatori</a:t>
            </a:r>
            <a:r>
              <a:rPr lang="ro-RO" sz="1400" dirty="0" smtClean="0">
                <a:solidFill>
                  <a:schemeClr val="tx1"/>
                </a:solidFill>
              </a:rPr>
              <a:t>.</a:t>
            </a:r>
            <a:endParaRPr lang="ro-RO" sz="1400" dirty="0">
              <a:solidFill>
                <a:schemeClr val="tx1"/>
              </a:solidFill>
            </a:endParaRPr>
          </a:p>
          <a:p>
            <a:endParaRPr lang="ro-RO" sz="1400" dirty="0">
              <a:solidFill>
                <a:schemeClr val="tx1"/>
              </a:solidFill>
            </a:endParaRPr>
          </a:p>
          <a:p>
            <a:r>
              <a:rPr lang="ro-RO" sz="1600" dirty="0" smtClean="0">
                <a:solidFill>
                  <a:schemeClr val="accent1"/>
                </a:solidFill>
              </a:rPr>
              <a:t>Prezentarea </a:t>
            </a:r>
            <a:r>
              <a:rPr lang="ro-RO" sz="1600" dirty="0">
                <a:solidFill>
                  <a:schemeClr val="accent1"/>
                </a:solidFill>
              </a:rPr>
              <a:t>urmăreşte scopul de a aduce la cunoştinţa consumatorilor  lista enorm de mare a acţiunilor practicate de către operatorii de distribuţie şi furnizare, care provoacă cheltuieli crescute la </a:t>
            </a:r>
            <a:r>
              <a:rPr lang="ro-RO" sz="1600" dirty="0" smtClean="0">
                <a:solidFill>
                  <a:schemeClr val="accent1"/>
                </a:solidFill>
              </a:rPr>
              <a:t>consumatori. </a:t>
            </a:r>
            <a:r>
              <a:rPr lang="ro-RO" sz="1600" dirty="0">
                <a:solidFill>
                  <a:schemeClr val="accent1"/>
                </a:solidFill>
              </a:rPr>
              <a:t>În acest sens Asociaţia a adunat </a:t>
            </a:r>
            <a:r>
              <a:rPr lang="ro-RO" sz="1600" dirty="0" smtClean="0">
                <a:solidFill>
                  <a:schemeClr val="accent1"/>
                </a:solidFill>
              </a:rPr>
              <a:t>material, </a:t>
            </a:r>
            <a:r>
              <a:rPr lang="ro-RO" sz="1600" dirty="0">
                <a:solidFill>
                  <a:schemeClr val="accent1"/>
                </a:solidFill>
              </a:rPr>
              <a:t>care, cu siguranţă trebuie să fie adus la cunoştinţa consumatorilor.</a:t>
            </a:r>
            <a:endParaRPr lang="ru-RU" sz="1600" dirty="0">
              <a:solidFill>
                <a:schemeClr val="accent1"/>
              </a:solidFill>
            </a:endParaRPr>
          </a:p>
          <a:p>
            <a:r>
              <a:rPr lang="ro-RO" sz="1600" i="1" dirty="0">
                <a:solidFill>
                  <a:schemeClr val="accent1"/>
                </a:solidFill>
              </a:rPr>
              <a:t> </a:t>
            </a:r>
            <a:endParaRPr lang="ru-RU" sz="1600" dirty="0">
              <a:solidFill>
                <a:schemeClr val="accent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3200" b="1" i="1" dirty="0" err="1">
                <a:solidFill>
                  <a:srgbClr val="00B0F0"/>
                </a:solidFill>
              </a:rPr>
              <a:t>Sesiunea</a:t>
            </a:r>
            <a:r>
              <a:rPr lang="en-US" sz="3200" b="1" i="1" dirty="0">
                <a:solidFill>
                  <a:srgbClr val="00B0F0"/>
                </a:solidFill>
              </a:rPr>
              <a:t> 3</a:t>
            </a:r>
            <a:r>
              <a:rPr lang="en-US" sz="3200" b="1" dirty="0">
                <a:solidFill>
                  <a:srgbClr val="00B0F0"/>
                </a:solidFill>
              </a:rPr>
              <a:t>:  </a:t>
            </a:r>
            <a:r>
              <a:rPr lang="en-US" b="1" dirty="0"/>
              <a:t>	</a:t>
            </a:r>
            <a:endParaRPr lang="en-US" b="1" dirty="0" smtClean="0"/>
          </a:p>
          <a:p>
            <a:pPr marL="0" indent="0">
              <a:buNone/>
            </a:pPr>
            <a:r>
              <a:rPr lang="en-US" sz="2800" b="1" i="1" dirty="0" err="1" smtClean="0">
                <a:solidFill>
                  <a:srgbClr val="0070C0"/>
                </a:solidFill>
              </a:rPr>
              <a:t>Aspecte</a:t>
            </a:r>
            <a:r>
              <a:rPr lang="en-US" sz="2800" b="1" i="1" dirty="0" smtClean="0">
                <a:solidFill>
                  <a:srgbClr val="0070C0"/>
                </a:solidFill>
              </a:rPr>
              <a:t> </a:t>
            </a:r>
            <a:r>
              <a:rPr lang="en-US" sz="2800" b="1" i="1" dirty="0">
                <a:solidFill>
                  <a:srgbClr val="0070C0"/>
                </a:solidFill>
              </a:rPr>
              <a:t>practice </a:t>
            </a:r>
            <a:r>
              <a:rPr lang="en-US" sz="2800" b="1" i="1" dirty="0" err="1">
                <a:solidFill>
                  <a:srgbClr val="0070C0"/>
                </a:solidFill>
              </a:rPr>
              <a:t>privind</a:t>
            </a:r>
            <a:r>
              <a:rPr lang="en-US" sz="2800" b="1" i="1" dirty="0">
                <a:solidFill>
                  <a:srgbClr val="0070C0"/>
                </a:solidFill>
              </a:rPr>
              <a:t> </a:t>
            </a:r>
            <a:r>
              <a:rPr lang="en-US" sz="2800" b="1" i="1" dirty="0" err="1">
                <a:solidFill>
                  <a:srgbClr val="0070C0"/>
                </a:solidFill>
              </a:rPr>
              <a:t>aplicarea</a:t>
            </a:r>
            <a:r>
              <a:rPr lang="en-US" sz="2800" b="1" i="1" dirty="0">
                <a:solidFill>
                  <a:srgbClr val="0070C0"/>
                </a:solidFill>
              </a:rPr>
              <a:t> </a:t>
            </a:r>
            <a:r>
              <a:rPr lang="en-US" sz="2800" b="1" i="1" dirty="0" err="1">
                <a:solidFill>
                  <a:srgbClr val="0070C0"/>
                </a:solidFill>
              </a:rPr>
              <a:t>prevederilor</a:t>
            </a:r>
            <a:r>
              <a:rPr lang="en-US" sz="2800" b="1" i="1" dirty="0">
                <a:solidFill>
                  <a:srgbClr val="0070C0"/>
                </a:solidFill>
              </a:rPr>
              <a:t> legislative - </a:t>
            </a:r>
            <a:r>
              <a:rPr lang="en-US" sz="2800" b="1" i="1" dirty="0" err="1">
                <a:solidFill>
                  <a:srgbClr val="0070C0"/>
                </a:solidFill>
              </a:rPr>
              <a:t>regulatorii</a:t>
            </a:r>
            <a:r>
              <a:rPr lang="en-US" sz="2800" b="1" i="1" dirty="0">
                <a:solidFill>
                  <a:srgbClr val="0070C0"/>
                </a:solidFill>
              </a:rPr>
              <a:t> </a:t>
            </a:r>
            <a:r>
              <a:rPr lang="en-US" sz="2800" b="1" i="1" dirty="0" err="1">
                <a:solidFill>
                  <a:srgbClr val="0070C0"/>
                </a:solidFill>
              </a:rPr>
              <a:t>şi</a:t>
            </a:r>
            <a:r>
              <a:rPr lang="en-US" sz="2800" b="1" i="1" dirty="0">
                <a:solidFill>
                  <a:srgbClr val="0070C0"/>
                </a:solidFill>
              </a:rPr>
              <a:t> </a:t>
            </a:r>
            <a:r>
              <a:rPr lang="en-US" sz="2800" b="1" i="1" dirty="0" err="1">
                <a:solidFill>
                  <a:srgbClr val="0070C0"/>
                </a:solidFill>
              </a:rPr>
              <a:t>consecinţele</a:t>
            </a:r>
            <a:r>
              <a:rPr lang="en-US" sz="2800" b="1" i="1" dirty="0">
                <a:solidFill>
                  <a:srgbClr val="0070C0"/>
                </a:solidFill>
              </a:rPr>
              <a:t> </a:t>
            </a:r>
            <a:r>
              <a:rPr lang="en-US" sz="2800" b="1" i="1" dirty="0" err="1">
                <a:solidFill>
                  <a:srgbClr val="0070C0"/>
                </a:solidFill>
              </a:rPr>
              <a:t>economice</a:t>
            </a:r>
            <a:r>
              <a:rPr lang="en-US" sz="2800" b="1" i="1" dirty="0">
                <a:solidFill>
                  <a:srgbClr val="0070C0"/>
                </a:solidFill>
              </a:rPr>
              <a:t> </a:t>
            </a:r>
            <a:r>
              <a:rPr lang="en-US" sz="2800" b="1" i="1" dirty="0" err="1">
                <a:solidFill>
                  <a:srgbClr val="0070C0"/>
                </a:solidFill>
              </a:rPr>
              <a:t>în</a:t>
            </a:r>
            <a:r>
              <a:rPr lang="en-US" sz="2800" b="1" i="1" dirty="0">
                <a:solidFill>
                  <a:srgbClr val="0070C0"/>
                </a:solidFill>
              </a:rPr>
              <a:t> </a:t>
            </a:r>
            <a:r>
              <a:rPr lang="en-US" sz="2800" b="1" i="1" dirty="0" err="1">
                <a:solidFill>
                  <a:srgbClr val="0070C0"/>
                </a:solidFill>
              </a:rPr>
              <a:t>relaţiile</a:t>
            </a:r>
            <a:r>
              <a:rPr lang="en-US" sz="2800" b="1" i="1" dirty="0">
                <a:solidFill>
                  <a:srgbClr val="0070C0"/>
                </a:solidFill>
              </a:rPr>
              <a:t> „</a:t>
            </a:r>
            <a:r>
              <a:rPr lang="en-US" sz="2800" b="1" i="1" dirty="0" err="1">
                <a:solidFill>
                  <a:srgbClr val="0070C0"/>
                </a:solidFill>
              </a:rPr>
              <a:t>Furnizor</a:t>
            </a:r>
            <a:r>
              <a:rPr lang="en-US" sz="2800" b="1" i="1" dirty="0">
                <a:solidFill>
                  <a:srgbClr val="0070C0"/>
                </a:solidFill>
              </a:rPr>
              <a:t> - </a:t>
            </a:r>
            <a:r>
              <a:rPr lang="en-US" sz="2800" b="1" i="1" dirty="0" err="1">
                <a:solidFill>
                  <a:srgbClr val="0070C0"/>
                </a:solidFill>
              </a:rPr>
              <a:t>Consumator</a:t>
            </a:r>
            <a:r>
              <a:rPr lang="en-US" sz="2800" b="1" i="1" dirty="0">
                <a:solidFill>
                  <a:srgbClr val="0070C0"/>
                </a:solidFill>
              </a:rPr>
              <a:t>”. </a:t>
            </a:r>
            <a:endParaRPr lang="en-US" sz="2800" b="1" i="1" dirty="0" smtClean="0">
              <a:solidFill>
                <a:srgbClr val="0070C0"/>
              </a:solidFill>
            </a:endParaRPr>
          </a:p>
          <a:p>
            <a:pPr marL="0" indent="0">
              <a:buNone/>
            </a:pPr>
            <a:r>
              <a:rPr lang="en-US" sz="2800" i="1" dirty="0" err="1" smtClean="0">
                <a:solidFill>
                  <a:srgbClr val="0070C0"/>
                </a:solidFill>
              </a:rPr>
              <a:t>Nicolae</a:t>
            </a:r>
            <a:r>
              <a:rPr lang="en-US" sz="2800" i="1" dirty="0" smtClean="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500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numCol="2"/>
          <a:lstStyle/>
          <a:p>
            <a:pPr marL="0" indent="0">
              <a:spcBef>
                <a:spcPts val="600"/>
              </a:spcBef>
              <a:buNone/>
            </a:pPr>
            <a:r>
              <a:rPr lang="ro-RO" sz="1400" b="1" dirty="0"/>
              <a:t>Eficienţa sistemului </a:t>
            </a:r>
            <a:r>
              <a:rPr lang="ro-RO" sz="1400" b="1" dirty="0" smtClean="0"/>
              <a:t>electroenergetic UE</a:t>
            </a:r>
          </a:p>
          <a:p>
            <a:pPr marL="0" indent="0">
              <a:spcBef>
                <a:spcPts val="600"/>
              </a:spcBef>
              <a:buNone/>
            </a:pPr>
            <a:r>
              <a:rPr lang="ro-RO" sz="1400" dirty="0"/>
              <a:t> (anul 2008</a:t>
            </a:r>
            <a:r>
              <a:rPr lang="ro-RO" sz="1400" dirty="0" smtClean="0"/>
              <a:t>)</a:t>
            </a:r>
            <a:endParaRPr lang="ro-RO" sz="1400" b="1" dirty="0"/>
          </a:p>
          <a:p>
            <a:pPr marL="0" indent="0">
              <a:spcBef>
                <a:spcPts val="600"/>
              </a:spcBef>
              <a:buNone/>
            </a:pPr>
            <a:r>
              <a:rPr lang="en-US" sz="1400" dirty="0" smtClean="0"/>
              <a:t>Country% </a:t>
            </a:r>
            <a:r>
              <a:rPr lang="en-US" sz="1400" dirty="0"/>
              <a:t>of </a:t>
            </a:r>
            <a:r>
              <a:rPr lang="en-US" sz="1400" dirty="0" smtClean="0"/>
              <a:t>losses</a:t>
            </a:r>
            <a:r>
              <a:rPr lang="ro-RO" sz="1400" dirty="0" smtClean="0"/>
              <a:t> </a:t>
            </a:r>
            <a:r>
              <a:rPr lang="en-US" sz="1400" dirty="0" smtClean="0"/>
              <a:t>TSO% </a:t>
            </a:r>
            <a:r>
              <a:rPr lang="en-US" sz="1400" dirty="0"/>
              <a:t>of losses </a:t>
            </a:r>
            <a:r>
              <a:rPr lang="en-US" sz="1400" dirty="0" smtClean="0"/>
              <a:t>DSO</a:t>
            </a:r>
            <a:endParaRPr lang="ro-RO" sz="1400" dirty="0" smtClean="0"/>
          </a:p>
          <a:p>
            <a:pPr marL="0" indent="0">
              <a:spcBef>
                <a:spcPts val="600"/>
              </a:spcBef>
              <a:buNone/>
            </a:pPr>
            <a:r>
              <a:rPr lang="en-US" sz="1400" dirty="0" smtClean="0"/>
              <a:t>Austria   </a:t>
            </a:r>
            <a:r>
              <a:rPr lang="ro-RO" sz="1400" dirty="0" smtClean="0"/>
              <a:t>            </a:t>
            </a:r>
            <a:r>
              <a:rPr lang="en-US" sz="1400" dirty="0" smtClean="0"/>
              <a:t>1,5 </a:t>
            </a:r>
            <a:r>
              <a:rPr lang="en-US" sz="1400" dirty="0"/>
              <a:t>% of output   </a:t>
            </a:r>
            <a:r>
              <a:rPr lang="en-US" sz="1400" dirty="0" smtClean="0"/>
              <a:t>4,5 </a:t>
            </a:r>
            <a:r>
              <a:rPr lang="en-US" sz="1400" dirty="0"/>
              <a:t>% </a:t>
            </a:r>
          </a:p>
          <a:p>
            <a:pPr marL="0" indent="0">
              <a:spcBef>
                <a:spcPts val="600"/>
              </a:spcBef>
              <a:buNone/>
            </a:pPr>
            <a:r>
              <a:rPr lang="en-US" sz="1400" dirty="0" smtClean="0"/>
              <a:t>Czech </a:t>
            </a:r>
            <a:r>
              <a:rPr lang="en-US" sz="1400" dirty="0"/>
              <a:t>Republic </a:t>
            </a:r>
            <a:r>
              <a:rPr lang="en-US" sz="1400" dirty="0" smtClean="0"/>
              <a:t>1,5 </a:t>
            </a:r>
            <a:r>
              <a:rPr lang="en-US" sz="1400" dirty="0"/>
              <a:t>% of output  </a:t>
            </a:r>
            <a:r>
              <a:rPr lang="en-US" sz="1400" dirty="0" smtClean="0"/>
              <a:t>7,0 </a:t>
            </a:r>
            <a:r>
              <a:rPr lang="en-US" sz="1400" dirty="0"/>
              <a:t>% </a:t>
            </a:r>
          </a:p>
          <a:p>
            <a:pPr marL="0" indent="0">
              <a:spcBef>
                <a:spcPts val="600"/>
              </a:spcBef>
              <a:buNone/>
            </a:pPr>
            <a:r>
              <a:rPr lang="en-US" sz="1400" dirty="0"/>
              <a:t>Finland </a:t>
            </a:r>
            <a:r>
              <a:rPr lang="ro-RO" sz="1400" dirty="0" smtClean="0"/>
              <a:t>             </a:t>
            </a:r>
            <a:r>
              <a:rPr lang="en-US" sz="1400" dirty="0" smtClean="0"/>
              <a:t>1,6 </a:t>
            </a:r>
            <a:r>
              <a:rPr lang="en-US" sz="1400" dirty="0"/>
              <a:t>% of input    </a:t>
            </a:r>
            <a:r>
              <a:rPr lang="en-US" sz="1400" dirty="0" smtClean="0"/>
              <a:t> </a:t>
            </a:r>
            <a:r>
              <a:rPr lang="en-US" sz="1400" dirty="0"/>
              <a:t>4,7 % </a:t>
            </a:r>
            <a:r>
              <a:rPr lang="en-US" sz="1400" dirty="0" smtClean="0"/>
              <a:t> </a:t>
            </a:r>
            <a:endParaRPr lang="en-US" sz="1400" dirty="0"/>
          </a:p>
          <a:p>
            <a:pPr marL="0" indent="0">
              <a:spcBef>
                <a:spcPts val="600"/>
              </a:spcBef>
              <a:buNone/>
            </a:pPr>
            <a:r>
              <a:rPr lang="en-US" sz="1400" dirty="0"/>
              <a:t>France               </a:t>
            </a:r>
            <a:r>
              <a:rPr lang="en-US" sz="1400" dirty="0" smtClean="0"/>
              <a:t>2,3 </a:t>
            </a:r>
            <a:r>
              <a:rPr lang="en-US" sz="1400" dirty="0"/>
              <a:t>% of output   </a:t>
            </a:r>
            <a:r>
              <a:rPr lang="en-US" sz="1400" dirty="0" smtClean="0"/>
              <a:t>5,0 </a:t>
            </a:r>
            <a:r>
              <a:rPr lang="en-US" sz="1400" dirty="0"/>
              <a:t>% </a:t>
            </a:r>
          </a:p>
          <a:p>
            <a:pPr marL="0" indent="0">
              <a:spcBef>
                <a:spcPts val="600"/>
              </a:spcBef>
              <a:buNone/>
            </a:pPr>
            <a:r>
              <a:rPr lang="en-US" sz="1400" dirty="0"/>
              <a:t>Greece              </a:t>
            </a:r>
            <a:r>
              <a:rPr lang="en-US" sz="1400" dirty="0" smtClean="0"/>
              <a:t>2,4 </a:t>
            </a:r>
            <a:r>
              <a:rPr lang="en-US" sz="1400" dirty="0"/>
              <a:t>% of input    </a:t>
            </a:r>
            <a:r>
              <a:rPr lang="en-US" sz="1400" dirty="0" smtClean="0"/>
              <a:t> </a:t>
            </a:r>
            <a:r>
              <a:rPr lang="en-US" sz="1400" dirty="0"/>
              <a:t>6,8 % </a:t>
            </a:r>
            <a:r>
              <a:rPr lang="en-US" sz="1400" dirty="0" smtClean="0"/>
              <a:t> </a:t>
            </a:r>
            <a:endParaRPr lang="en-US" sz="1400" dirty="0"/>
          </a:p>
          <a:p>
            <a:pPr marL="0" indent="0">
              <a:spcBef>
                <a:spcPts val="600"/>
              </a:spcBef>
              <a:buNone/>
            </a:pPr>
            <a:r>
              <a:rPr lang="en-US" sz="1400" dirty="0"/>
              <a:t>Hungary            </a:t>
            </a:r>
            <a:r>
              <a:rPr lang="en-US" sz="1400" dirty="0" smtClean="0"/>
              <a:t>1,4 </a:t>
            </a:r>
            <a:r>
              <a:rPr lang="en-US" sz="1400" dirty="0"/>
              <a:t>% of input    </a:t>
            </a:r>
            <a:r>
              <a:rPr lang="ro-RO" sz="1400" dirty="0" smtClean="0"/>
              <a:t> </a:t>
            </a:r>
            <a:r>
              <a:rPr lang="en-US" sz="1400" dirty="0"/>
              <a:t>9,2 % </a:t>
            </a:r>
            <a:r>
              <a:rPr lang="en-US" sz="1400" dirty="0" smtClean="0"/>
              <a:t> </a:t>
            </a:r>
            <a:endParaRPr lang="en-US" sz="1400" dirty="0"/>
          </a:p>
          <a:p>
            <a:pPr marL="0" indent="0">
              <a:spcBef>
                <a:spcPts val="600"/>
              </a:spcBef>
              <a:buNone/>
            </a:pPr>
            <a:endParaRPr lang="ro-RO" sz="1400" dirty="0" smtClean="0"/>
          </a:p>
          <a:p>
            <a:pPr marL="0" indent="0">
              <a:spcBef>
                <a:spcPts val="600"/>
              </a:spcBef>
              <a:buNone/>
            </a:pPr>
            <a:endParaRPr lang="ro-RO" sz="1400" dirty="0"/>
          </a:p>
          <a:p>
            <a:pPr marL="0" indent="0">
              <a:spcBef>
                <a:spcPts val="600"/>
              </a:spcBef>
              <a:buNone/>
            </a:pPr>
            <a:endParaRPr lang="ro-RO" sz="1400" dirty="0" smtClean="0"/>
          </a:p>
          <a:p>
            <a:pPr marL="0" indent="0">
              <a:spcBef>
                <a:spcPts val="600"/>
              </a:spcBef>
              <a:buNone/>
            </a:pPr>
            <a:r>
              <a:rPr lang="en-US" sz="1400" dirty="0" smtClean="0"/>
              <a:t>Norway   </a:t>
            </a:r>
            <a:r>
              <a:rPr lang="ro-RO" sz="1400" dirty="0" smtClean="0"/>
              <a:t>          </a:t>
            </a:r>
            <a:r>
              <a:rPr lang="en-US" sz="1400" dirty="0" smtClean="0"/>
              <a:t>1,6 </a:t>
            </a:r>
            <a:r>
              <a:rPr lang="en-US" sz="1400" dirty="0"/>
              <a:t>% of </a:t>
            </a:r>
            <a:r>
              <a:rPr lang="en-US" sz="1400" dirty="0" smtClean="0"/>
              <a:t>input</a:t>
            </a:r>
            <a:endParaRPr lang="en-US" sz="1400" dirty="0"/>
          </a:p>
          <a:p>
            <a:pPr marL="0" indent="0">
              <a:spcBef>
                <a:spcPts val="600"/>
              </a:spcBef>
              <a:buNone/>
            </a:pPr>
            <a:r>
              <a:rPr lang="en-US" sz="1400" dirty="0"/>
              <a:t>Poland             </a:t>
            </a:r>
            <a:r>
              <a:rPr lang="en-US" sz="1400" dirty="0" smtClean="0"/>
              <a:t>2,1 </a:t>
            </a:r>
            <a:r>
              <a:rPr lang="en-US" sz="1400" dirty="0"/>
              <a:t>% of input      </a:t>
            </a:r>
            <a:r>
              <a:rPr lang="en-US" sz="1400" dirty="0" smtClean="0"/>
              <a:t>11,8 </a:t>
            </a:r>
            <a:r>
              <a:rPr lang="en-US" sz="1400" dirty="0"/>
              <a:t>% </a:t>
            </a:r>
            <a:r>
              <a:rPr lang="en-US" sz="1400" dirty="0" smtClean="0"/>
              <a:t> </a:t>
            </a:r>
            <a:endParaRPr lang="en-US" sz="1400" dirty="0"/>
          </a:p>
          <a:p>
            <a:pPr marL="0" indent="0">
              <a:spcBef>
                <a:spcPts val="600"/>
              </a:spcBef>
              <a:buNone/>
            </a:pPr>
            <a:r>
              <a:rPr lang="en-US" sz="1400" dirty="0"/>
              <a:t>Portugal       </a:t>
            </a:r>
            <a:r>
              <a:rPr lang="en-US" sz="1400" dirty="0" smtClean="0"/>
              <a:t>1,1 </a:t>
            </a:r>
            <a:r>
              <a:rPr lang="en-US" sz="1400" dirty="0"/>
              <a:t>% of input        </a:t>
            </a:r>
            <a:r>
              <a:rPr lang="en-US" sz="1400" dirty="0" smtClean="0"/>
              <a:t>6,4 </a:t>
            </a:r>
            <a:r>
              <a:rPr lang="en-US" sz="1400" dirty="0"/>
              <a:t>% of input </a:t>
            </a:r>
          </a:p>
          <a:p>
            <a:pPr marL="0" indent="0">
              <a:spcBef>
                <a:spcPts val="600"/>
              </a:spcBef>
              <a:buNone/>
            </a:pPr>
            <a:r>
              <a:rPr lang="en-US" sz="1400" dirty="0"/>
              <a:t>Romania      </a:t>
            </a:r>
            <a:r>
              <a:rPr lang="en-US" sz="1400" dirty="0" smtClean="0"/>
              <a:t>2,6 </a:t>
            </a:r>
            <a:r>
              <a:rPr lang="en-US" sz="1400" dirty="0"/>
              <a:t>% of output     </a:t>
            </a:r>
            <a:r>
              <a:rPr lang="en-US" sz="1400" dirty="0" smtClean="0"/>
              <a:t>13,5 </a:t>
            </a:r>
            <a:r>
              <a:rPr lang="en-US" sz="1400" dirty="0"/>
              <a:t>% of output </a:t>
            </a:r>
          </a:p>
          <a:p>
            <a:pPr marL="0" indent="0">
              <a:spcBef>
                <a:spcPts val="600"/>
              </a:spcBef>
              <a:buNone/>
            </a:pPr>
            <a:r>
              <a:rPr lang="en-US" sz="1400" dirty="0"/>
              <a:t>Slovakia       </a:t>
            </a:r>
            <a:r>
              <a:rPr lang="en-US" sz="1400" dirty="0" smtClean="0"/>
              <a:t>1,0 </a:t>
            </a:r>
            <a:r>
              <a:rPr lang="en-US" sz="1400" dirty="0"/>
              <a:t>% of output     </a:t>
            </a:r>
            <a:r>
              <a:rPr lang="en-US" sz="1400" dirty="0" smtClean="0"/>
              <a:t>8,3 </a:t>
            </a:r>
            <a:r>
              <a:rPr lang="en-US" sz="1400" dirty="0"/>
              <a:t>% of output </a:t>
            </a:r>
          </a:p>
          <a:p>
            <a:pPr marL="0" indent="0">
              <a:spcBef>
                <a:spcPts val="600"/>
              </a:spcBef>
              <a:buNone/>
            </a:pPr>
            <a:r>
              <a:rPr lang="en-US" sz="1400" dirty="0"/>
              <a:t>Spain            </a:t>
            </a:r>
            <a:r>
              <a:rPr lang="en-US" sz="1400" dirty="0" smtClean="0"/>
              <a:t>1,2 </a:t>
            </a:r>
            <a:r>
              <a:rPr lang="en-US" sz="1400" dirty="0"/>
              <a:t>% of input       </a:t>
            </a:r>
            <a:r>
              <a:rPr lang="en-US" sz="1400" dirty="0" smtClean="0"/>
              <a:t>7,1 </a:t>
            </a:r>
            <a:r>
              <a:rPr lang="en-US" sz="1400" dirty="0"/>
              <a:t>% of input </a:t>
            </a:r>
          </a:p>
          <a:p>
            <a:pPr marL="0" indent="0">
              <a:spcBef>
                <a:spcPts val="600"/>
              </a:spcBef>
              <a:buNone/>
            </a:pPr>
            <a:r>
              <a:rPr lang="en-US" sz="1400" dirty="0"/>
              <a:t>Sweden        </a:t>
            </a:r>
            <a:r>
              <a:rPr lang="ro-RO" sz="1400" dirty="0" smtClean="0"/>
              <a:t> </a:t>
            </a:r>
            <a:r>
              <a:rPr lang="en-US" sz="1400" dirty="0" smtClean="0"/>
              <a:t>2,1 </a:t>
            </a:r>
            <a:r>
              <a:rPr lang="en-US" sz="1400" dirty="0"/>
              <a:t>% of input      </a:t>
            </a:r>
            <a:r>
              <a:rPr lang="en-US" sz="1400" dirty="0" smtClean="0"/>
              <a:t>2,3 </a:t>
            </a:r>
            <a:r>
              <a:rPr lang="en-US" sz="1400" dirty="0"/>
              <a:t>% of input </a:t>
            </a:r>
          </a:p>
          <a:p>
            <a:pPr marL="0" indent="0">
              <a:spcBef>
                <a:spcPts val="600"/>
              </a:spcBef>
              <a:buNone/>
            </a:pPr>
            <a:r>
              <a:rPr lang="en-US" sz="1400" dirty="0"/>
              <a:t>Un Kingdom  </a:t>
            </a:r>
            <a:r>
              <a:rPr lang="en-US" sz="1400" dirty="0" smtClean="0"/>
              <a:t>1,6</a:t>
            </a:r>
            <a:r>
              <a:rPr lang="en-US" sz="1400" dirty="0"/>
              <a:t>% of input       </a:t>
            </a:r>
            <a:r>
              <a:rPr lang="ro-RO" sz="1400" dirty="0" smtClean="0"/>
              <a:t> </a:t>
            </a:r>
            <a:r>
              <a:rPr lang="en-US" sz="1400" dirty="0"/>
              <a:t>6,0 % of input </a:t>
            </a:r>
          </a:p>
          <a:p>
            <a:pPr>
              <a:spcBef>
                <a:spcPts val="600"/>
              </a:spcBef>
            </a:pP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7346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dirty="0"/>
              <a:t> Finlanda: 340 000 km</a:t>
            </a:r>
            <a:r>
              <a:rPr lang="ro-RO" baseline="30000" dirty="0"/>
              <a:t>2</a:t>
            </a:r>
            <a:r>
              <a:rPr lang="ro-RO" dirty="0"/>
              <a:t>,   </a:t>
            </a:r>
            <a:r>
              <a:rPr lang="en-US" dirty="0"/>
              <a:t>p</a:t>
            </a:r>
            <a:r>
              <a:rPr lang="ro-RO" dirty="0" err="1" smtClean="0"/>
              <a:t>ierderile</a:t>
            </a:r>
            <a:r>
              <a:rPr lang="ro-RO" dirty="0" smtClean="0"/>
              <a:t> </a:t>
            </a:r>
            <a:r>
              <a:rPr lang="en-US" dirty="0" smtClean="0"/>
              <a:t> </a:t>
            </a:r>
            <a:r>
              <a:rPr lang="ro-RO" dirty="0"/>
              <a:t>reale</a:t>
            </a:r>
          </a:p>
          <a:p>
            <a:pPr marL="0" indent="0">
              <a:buNone/>
            </a:pPr>
            <a:r>
              <a:rPr lang="ro-RO" dirty="0"/>
              <a:t>     </a:t>
            </a:r>
            <a:r>
              <a:rPr lang="en-US" dirty="0" smtClean="0"/>
              <a:t>                                                 4</a:t>
            </a:r>
            <a:r>
              <a:rPr lang="ro-RO" dirty="0"/>
              <a:t>,7%</a:t>
            </a:r>
            <a:r>
              <a:rPr lang="ro-RO" dirty="0">
                <a:solidFill>
                  <a:srgbClr val="FF0000"/>
                </a:solidFill>
              </a:rPr>
              <a:t> </a:t>
            </a:r>
            <a:r>
              <a:rPr lang="ro-RO" dirty="0"/>
              <a:t>+ </a:t>
            </a:r>
            <a:r>
              <a:rPr lang="en-US" dirty="0"/>
              <a:t>1</a:t>
            </a:r>
            <a:r>
              <a:rPr lang="ro-RO" dirty="0"/>
              <a:t>,</a:t>
            </a:r>
            <a:r>
              <a:rPr lang="en-US" dirty="0"/>
              <a:t>6</a:t>
            </a:r>
            <a:r>
              <a:rPr lang="ro-RO" dirty="0"/>
              <a:t>% = </a:t>
            </a:r>
            <a:r>
              <a:rPr lang="en-US" b="1" dirty="0"/>
              <a:t>6,3%</a:t>
            </a:r>
            <a:r>
              <a:rPr lang="ro-RO" dirty="0"/>
              <a:t>.</a:t>
            </a:r>
            <a:endParaRPr lang="en-US" dirty="0"/>
          </a:p>
          <a:p>
            <a:pPr marL="0" indent="0">
              <a:buNone/>
            </a:pPr>
            <a:r>
              <a:rPr lang="ro-RO" dirty="0">
                <a:solidFill>
                  <a:srgbClr val="FF0000"/>
                </a:solidFill>
              </a:rPr>
              <a:t>Moldova   34 000  km</a:t>
            </a:r>
            <a:r>
              <a:rPr lang="ro-RO" baseline="30000" dirty="0">
                <a:solidFill>
                  <a:srgbClr val="FF0000"/>
                </a:solidFill>
              </a:rPr>
              <a:t>2</a:t>
            </a:r>
            <a:r>
              <a:rPr lang="ro-RO" dirty="0">
                <a:solidFill>
                  <a:srgbClr val="FF0000"/>
                </a:solidFill>
              </a:rPr>
              <a:t>   </a:t>
            </a:r>
            <a:r>
              <a:rPr lang="en-US" dirty="0"/>
              <a:t>P</a:t>
            </a:r>
            <a:r>
              <a:rPr lang="ro-RO" dirty="0" err="1"/>
              <a:t>ierderile</a:t>
            </a:r>
            <a:r>
              <a:rPr lang="ro-RO" dirty="0"/>
              <a:t> reglementate:            </a:t>
            </a:r>
            <a:endParaRPr lang="en-US" dirty="0"/>
          </a:p>
          <a:p>
            <a:pPr marL="0" indent="0">
              <a:buNone/>
            </a:pPr>
            <a:r>
              <a:rPr lang="en-US" dirty="0"/>
              <a:t>    </a:t>
            </a:r>
            <a:r>
              <a:rPr lang="ro-RO" dirty="0">
                <a:solidFill>
                  <a:srgbClr val="FF0000"/>
                </a:solidFill>
              </a:rPr>
              <a:t>a. 2001 - 19,2 % + 5,0 % = </a:t>
            </a:r>
            <a:r>
              <a:rPr lang="ro-RO" b="1" dirty="0">
                <a:solidFill>
                  <a:srgbClr val="FF0000"/>
                </a:solidFill>
              </a:rPr>
              <a:t>24,2 %;</a:t>
            </a:r>
            <a:endParaRPr lang="en-US" dirty="0">
              <a:solidFill>
                <a:srgbClr val="FF0000"/>
              </a:solidFill>
            </a:endParaRPr>
          </a:p>
          <a:p>
            <a:pPr marL="0" lvl="0" indent="0">
              <a:buNone/>
            </a:pPr>
            <a:r>
              <a:rPr lang="ro-RO" dirty="0">
                <a:solidFill>
                  <a:srgbClr val="FF0000"/>
                </a:solidFill>
              </a:rPr>
              <a:t>    a. 2012 – 12,5 % + 3,0 % = </a:t>
            </a:r>
            <a:r>
              <a:rPr lang="ro-RO" b="1" dirty="0">
                <a:solidFill>
                  <a:srgbClr val="FF0000"/>
                </a:solidFill>
              </a:rPr>
              <a:t>15,5 %;</a:t>
            </a:r>
          </a:p>
          <a:p>
            <a:pPr marL="0" lvl="0" indent="0">
              <a:buNone/>
            </a:pPr>
            <a:r>
              <a:rPr lang="ro-RO" b="1" dirty="0">
                <a:solidFill>
                  <a:srgbClr val="FF0000"/>
                </a:solidFill>
              </a:rPr>
              <a:t>    </a:t>
            </a:r>
            <a:r>
              <a:rPr lang="ro-RO" dirty="0">
                <a:solidFill>
                  <a:srgbClr val="FF0000"/>
                </a:solidFill>
              </a:rPr>
              <a:t>a. 2016 -  9,45 % + 3,0 % = </a:t>
            </a:r>
            <a:r>
              <a:rPr lang="ro-RO" b="1" dirty="0">
                <a:solidFill>
                  <a:srgbClr val="FF0000"/>
                </a:solidFill>
              </a:rPr>
              <a:t>12,45 %.</a:t>
            </a:r>
          </a:p>
          <a:p>
            <a:pPr marL="0" lvl="0" indent="0">
              <a:buNone/>
            </a:pPr>
            <a:r>
              <a:rPr lang="ro-RO" dirty="0">
                <a:solidFill>
                  <a:schemeClr val="tx1"/>
                </a:solidFill>
              </a:rPr>
              <a:t>Costul unui % de pierderi la moment este aprox.  </a:t>
            </a:r>
            <a:r>
              <a:rPr lang="ro-RO" b="1" dirty="0" smtClean="0">
                <a:solidFill>
                  <a:srgbClr val="FF0000"/>
                </a:solidFill>
              </a:rPr>
              <a:t>60 </a:t>
            </a:r>
            <a:r>
              <a:rPr lang="ro-RO" b="1" dirty="0">
                <a:solidFill>
                  <a:srgbClr val="FF0000"/>
                </a:solidFill>
              </a:rPr>
              <a:t>000 000 lei </a:t>
            </a:r>
            <a:endParaRPr lang="ru-RU"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72839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sz="1400" dirty="0"/>
              <a:t>Total, cu excepţia produselor lemnoase, în anul</a:t>
            </a:r>
            <a:r>
              <a:rPr lang="ro-RO" sz="1400" dirty="0">
                <a:solidFill>
                  <a:srgbClr val="FF0000"/>
                </a:solidFill>
              </a:rPr>
              <a:t> 2011 </a:t>
            </a:r>
            <a:r>
              <a:rPr lang="ro-RO" sz="1400" dirty="0"/>
              <a:t>Republica Moldova a utilizat resurse  energetice în volum de </a:t>
            </a:r>
            <a:r>
              <a:rPr lang="ro-RO" sz="1400" b="1" dirty="0"/>
              <a:t>1 848 710 </a:t>
            </a:r>
            <a:r>
              <a:rPr lang="ro-RO" sz="1400" b="1" dirty="0" err="1"/>
              <a:t>tep</a:t>
            </a:r>
            <a:r>
              <a:rPr lang="ro-RO" sz="1400" b="1" dirty="0"/>
              <a:t>.</a:t>
            </a:r>
            <a:endParaRPr lang="en-US" sz="1400" dirty="0"/>
          </a:p>
          <a:p>
            <a:pPr marL="0" indent="0">
              <a:buNone/>
            </a:pPr>
            <a:r>
              <a:rPr lang="ro-RO" sz="1400" dirty="0"/>
              <a:t> </a:t>
            </a:r>
            <a:endParaRPr lang="en-US" sz="1400" dirty="0"/>
          </a:p>
          <a:p>
            <a:pPr marL="0" indent="0">
              <a:buNone/>
            </a:pPr>
            <a:r>
              <a:rPr lang="ro-RO" sz="1400" dirty="0"/>
              <a:t>Valoarea PIB-lui Republicii Moldova în anul 2011 a atins 82 174 000 000 lei, rata de schimb valutar – 15,5 lei per Euro – </a:t>
            </a:r>
            <a:r>
              <a:rPr lang="ro-RO" sz="1400" b="1" dirty="0"/>
              <a:t>5 301 548 387</a:t>
            </a:r>
            <a:r>
              <a:rPr lang="ro-RO" sz="1400" dirty="0"/>
              <a:t>  Euro.</a:t>
            </a:r>
            <a:endParaRPr lang="en-US" sz="1400" dirty="0"/>
          </a:p>
          <a:p>
            <a:pPr marL="0" indent="0">
              <a:buNone/>
            </a:pPr>
            <a:r>
              <a:rPr lang="ro-RO" sz="1400" dirty="0"/>
              <a:t> </a:t>
            </a:r>
            <a:endParaRPr lang="en-US" sz="1400" dirty="0"/>
          </a:p>
          <a:p>
            <a:pPr marL="0" indent="0">
              <a:buNone/>
            </a:pPr>
            <a:r>
              <a:rPr lang="ro-RO" sz="1400" dirty="0"/>
              <a:t>Intensitatea energetică în Republica Moldova pentru a. 2011</a:t>
            </a:r>
            <a:r>
              <a:rPr lang="ro-RO" sz="1400" dirty="0" smtClean="0"/>
              <a:t>:</a:t>
            </a:r>
            <a:endParaRPr lang="en-US" sz="1400" dirty="0"/>
          </a:p>
          <a:p>
            <a:pPr marL="0" indent="0">
              <a:buNone/>
            </a:pPr>
            <a:r>
              <a:rPr lang="en-GB" sz="1400" dirty="0"/>
              <a:t> </a:t>
            </a:r>
            <a:r>
              <a:rPr lang="ro-RO" sz="1400" dirty="0"/>
              <a:t>                     </a:t>
            </a:r>
            <a:r>
              <a:rPr lang="en-GB" sz="1400" dirty="0"/>
              <a:t>1 848 709 800 / 5 301 548 </a:t>
            </a:r>
            <a:r>
              <a:rPr lang="en-US" sz="1400" dirty="0"/>
              <a:t>= 349 </a:t>
            </a:r>
            <a:r>
              <a:rPr lang="en-US" sz="1400" dirty="0" err="1"/>
              <a:t>kgep</a:t>
            </a:r>
            <a:r>
              <a:rPr lang="en-US" sz="1400" dirty="0"/>
              <a:t>/</a:t>
            </a:r>
            <a:r>
              <a:rPr lang="ro-RO" sz="1400" dirty="0"/>
              <a:t>Euro</a:t>
            </a:r>
          </a:p>
          <a:p>
            <a:pPr marL="0" indent="0">
              <a:buNone/>
            </a:pPr>
            <a:r>
              <a:rPr lang="ro-RO" sz="1400" dirty="0">
                <a:solidFill>
                  <a:srgbClr val="FF0000"/>
                </a:solidFill>
              </a:rPr>
              <a:t>                                          </a:t>
            </a:r>
            <a:r>
              <a:rPr lang="en-US" sz="1400" dirty="0">
                <a:solidFill>
                  <a:srgbClr val="FF0000"/>
                </a:solidFill>
              </a:rPr>
              <a:t>(</a:t>
            </a:r>
            <a:r>
              <a:rPr lang="en-US" sz="1400" b="1" dirty="0">
                <a:solidFill>
                  <a:srgbClr val="FF0000"/>
                </a:solidFill>
              </a:rPr>
              <a:t>0,349 </a:t>
            </a:r>
            <a:r>
              <a:rPr lang="en-US" sz="1400" b="1" dirty="0" err="1">
                <a:solidFill>
                  <a:srgbClr val="FF0000"/>
                </a:solidFill>
              </a:rPr>
              <a:t>tep</a:t>
            </a:r>
            <a:r>
              <a:rPr lang="en-US" sz="1400" b="1" dirty="0">
                <a:solidFill>
                  <a:srgbClr val="FF0000"/>
                </a:solidFill>
              </a:rPr>
              <a:t>/1000 Euro</a:t>
            </a:r>
            <a:r>
              <a:rPr lang="en-US" sz="1400" dirty="0"/>
              <a:t>)</a:t>
            </a:r>
            <a:endParaRPr lang="ro-RO" sz="1400" dirty="0"/>
          </a:p>
          <a:p>
            <a:pPr marL="0" indent="0">
              <a:buNone/>
            </a:pPr>
            <a:r>
              <a:rPr lang="ro-RO" sz="1400" dirty="0"/>
              <a:t>Cifră obţinută poate crea  impresia că activităţile de eficienţă energetică în R. Moldova sunt în capul mesei având în vedere </a:t>
            </a:r>
            <a:r>
              <a:rPr lang="ro-RO" sz="1400" dirty="0">
                <a:solidFill>
                  <a:schemeClr val="tx1"/>
                </a:solidFill>
              </a:rPr>
              <a:t>că în ţările CE (a.2008) – 0,170, </a:t>
            </a:r>
            <a:r>
              <a:rPr lang="ro-RO" sz="1400" dirty="0">
                <a:solidFill>
                  <a:srgbClr val="FF0000"/>
                </a:solidFill>
              </a:rPr>
              <a:t>România 0,615, Estonia 0,570,  </a:t>
            </a:r>
            <a:r>
              <a:rPr lang="ro-RO" sz="1400" dirty="0">
                <a:solidFill>
                  <a:schemeClr val="tx1"/>
                </a:solidFill>
              </a:rPr>
              <a:t>Danemarca, Irlanda, Mare Britanie – sub 0,110</a:t>
            </a:r>
            <a:r>
              <a:rPr lang="ro-RO" sz="1600" dirty="0">
                <a:solidFill>
                  <a:schemeClr val="tx1"/>
                </a:solidFill>
              </a:rPr>
              <a:t>.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681300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2039231"/>
            <a:ext cx="7775575" cy="3816350"/>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D" dirty="0" smtClean="0">
              <a:solidFill>
                <a:srgbClr val="0070C0"/>
              </a:solidFill>
            </a:endParaRPr>
          </a:p>
          <a:p>
            <a:pPr marL="0" indent="0" algn="ctr">
              <a:buNone/>
            </a:pPr>
            <a:r>
              <a:rPr lang="ro-MD" sz="2800" i="1" dirty="0" smtClean="0">
                <a:solidFill>
                  <a:srgbClr val="0070C0"/>
                </a:solidFill>
              </a:rPr>
              <a:t>Consecinţele </a:t>
            </a:r>
            <a:r>
              <a:rPr lang="ro-MD" sz="2800" i="1" dirty="0">
                <a:solidFill>
                  <a:srgbClr val="0070C0"/>
                </a:solidFill>
              </a:rPr>
              <a:t>practice pentru consumatori privind aplicarea corectă a prevederilor </a:t>
            </a:r>
            <a:r>
              <a:rPr lang="ro-MD" sz="2800" i="1" dirty="0" smtClean="0">
                <a:solidFill>
                  <a:srgbClr val="0070C0"/>
                </a:solidFill>
              </a:rPr>
              <a:t>legislativ </a:t>
            </a:r>
            <a:r>
              <a:rPr lang="ro-MD" sz="2800" i="1" dirty="0">
                <a:solidFill>
                  <a:srgbClr val="0070C0"/>
                </a:solidFill>
              </a:rPr>
              <a:t>- regulatorii în relațiile „Furnizor - Consumator”. </a:t>
            </a:r>
            <a:endParaRPr lang="ro-MD" sz="2800" i="1" dirty="0" smtClean="0">
              <a:solidFill>
                <a:srgbClr val="0070C0"/>
              </a:solidFill>
            </a:endParaRPr>
          </a:p>
          <a:p>
            <a:pPr marL="0" indent="0" algn="ctr">
              <a:buNone/>
            </a:pPr>
            <a:endParaRPr lang="ro-MD" sz="2800" i="1" dirty="0" smtClean="0">
              <a:solidFill>
                <a:srgbClr val="0070C0"/>
              </a:solidFill>
            </a:endParaRPr>
          </a:p>
          <a:p>
            <a:pPr marL="0" indent="0" algn="ctr">
              <a:buNone/>
            </a:pPr>
            <a:r>
              <a:rPr lang="ro-MD" sz="2800" i="1" dirty="0" smtClean="0">
                <a:solidFill>
                  <a:srgbClr val="0070C0"/>
                </a:solidFill>
              </a:rPr>
              <a:t>Analiza </a:t>
            </a:r>
            <a:r>
              <a:rPr lang="ro-MD" sz="2800" i="1" dirty="0">
                <a:solidFill>
                  <a:srgbClr val="0070C0"/>
                </a:solidFill>
              </a:rPr>
              <a:t>cazurilor practice de facturări „greşite” a consumatorilor şi a instrucţiunilor respective.</a:t>
            </a:r>
            <a:endParaRPr lang="ro-RO" sz="2800" i="1" dirty="0">
              <a:solidFill>
                <a:srgbClr val="0070C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74228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71798"/>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o-RO" b="1" dirty="0"/>
              <a:t>Stabilirea locului de amplasare a punctelor de măsurare </a:t>
            </a:r>
            <a:endParaRPr lang="ro-RO" dirty="0"/>
          </a:p>
          <a:p>
            <a:pPr marL="0" indent="0">
              <a:buNone/>
            </a:pPr>
            <a:r>
              <a:rPr lang="ro-RO" dirty="0"/>
              <a:t> </a:t>
            </a:r>
            <a:r>
              <a:rPr lang="ro-RO" dirty="0" smtClean="0"/>
              <a:t>         Conform </a:t>
            </a:r>
            <a:r>
              <a:rPr lang="ro-RO" dirty="0"/>
              <a:t>art. 55.</a:t>
            </a:r>
            <a:r>
              <a:rPr lang="ro-RO" b="1" dirty="0"/>
              <a:t> </a:t>
            </a:r>
            <a:r>
              <a:rPr lang="ro-RO" dirty="0"/>
              <a:t>(2). a) </a:t>
            </a:r>
            <a:r>
              <a:rPr lang="ro-RO" dirty="0" err="1"/>
              <a:t>a</a:t>
            </a:r>
            <a:r>
              <a:rPr lang="ro-RO" dirty="0"/>
              <a:t>  legii Nr. 107 din  27.05.2016</a:t>
            </a:r>
          </a:p>
          <a:p>
            <a:pPr marL="0" indent="0">
              <a:buNone/>
            </a:pPr>
            <a:r>
              <a:rPr lang="ro-RO" dirty="0" smtClean="0"/>
              <a:t>(</a:t>
            </a:r>
            <a:r>
              <a:rPr lang="ro-RO" dirty="0"/>
              <a:t>2)</a:t>
            </a:r>
            <a:r>
              <a:rPr lang="ro-RO" i="1" dirty="0"/>
              <a:t> Măsurarea energiei electrice în scopuri comerciale se efectuează în conformitate cu prevederile </a:t>
            </a:r>
            <a:r>
              <a:rPr lang="ro-RO" b="1" i="1" dirty="0"/>
              <a:t>Regulamentului </a:t>
            </a:r>
            <a:r>
              <a:rPr lang="ro-RO" i="1" dirty="0"/>
              <a:t>privind măsurarea energiei electrice în scopuri comerciale nr. 382 din 2 iulie  2010, care reglementează, în special</a:t>
            </a:r>
            <a:r>
              <a:rPr lang="ro-RO" i="1" dirty="0" smtClean="0"/>
              <a:t>:</a:t>
            </a:r>
            <a:endParaRPr lang="ro-RO" dirty="0"/>
          </a:p>
          <a:p>
            <a:pPr marL="0" indent="0">
              <a:buNone/>
            </a:pPr>
            <a:r>
              <a:rPr lang="ro-RO" i="1" dirty="0"/>
              <a:t>    </a:t>
            </a:r>
            <a:r>
              <a:rPr lang="ro-RO" i="1" dirty="0">
                <a:solidFill>
                  <a:srgbClr val="FF0000"/>
                </a:solidFill>
              </a:rPr>
              <a:t>a) stabilirea punctelor de măsurare;</a:t>
            </a:r>
            <a:r>
              <a:rPr lang="ro-RO" i="1" dirty="0"/>
              <a:t> </a:t>
            </a:r>
            <a:endParaRPr lang="ro-RO" dirty="0"/>
          </a:p>
          <a:p>
            <a:pPr marL="0" indent="0">
              <a:buNone/>
            </a:pPr>
            <a:r>
              <a:rPr lang="ro-RO" dirty="0" smtClean="0"/>
              <a:t>Regulamentul </a:t>
            </a:r>
            <a:r>
              <a:rPr lang="ro-RO" dirty="0"/>
              <a:t>în cauză, prin art.16. creează o posibilitate destul de clară de a trata în moduri absolut diferite problema privind locul de amplasare  a sistemului de evidenţă: </a:t>
            </a:r>
          </a:p>
          <a:p>
            <a:pPr marL="0" indent="0">
              <a:buNone/>
            </a:pPr>
            <a:r>
              <a:rPr lang="ro-RO" i="1" dirty="0" smtClean="0"/>
              <a:t>Art</a:t>
            </a:r>
            <a:r>
              <a:rPr lang="ro-RO" i="1" dirty="0"/>
              <a:t>. 16. </a:t>
            </a:r>
            <a:r>
              <a:rPr lang="ro-RO" i="1" dirty="0">
                <a:solidFill>
                  <a:srgbClr val="FF0000"/>
                </a:solidFill>
              </a:rPr>
              <a:t>„Punctul de măsurare şi de instalare a echipamentului de măsurare se stabileşte în punctul de delimitare…. În cazul consumatorilor finali, echipamentul de măsurare se amplasează doar în limitele teritoriului consumatorului final”.</a:t>
            </a:r>
            <a:endParaRPr lang="ro-RO" dirty="0">
              <a:solidFill>
                <a:srgbClr val="FF000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40869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ro-RO" dirty="0"/>
              <a:t>În legea  cu privire la energia electrică (Nr. 107 din  27.05.2016) lipseşte definiţia noţiunii </a:t>
            </a:r>
            <a:r>
              <a:rPr lang="ro-RO" dirty="0">
                <a:solidFill>
                  <a:srgbClr val="FF0000"/>
                </a:solidFill>
              </a:rPr>
              <a:t>„</a:t>
            </a:r>
            <a:r>
              <a:rPr lang="ro-RO" i="1" dirty="0">
                <a:solidFill>
                  <a:srgbClr val="FF0000"/>
                </a:solidFill>
              </a:rPr>
              <a:t>punctul de delimitare</a:t>
            </a:r>
            <a:r>
              <a:rPr lang="ro-RO" dirty="0" smtClean="0">
                <a:solidFill>
                  <a:srgbClr val="FF0000"/>
                </a:solidFill>
              </a:rPr>
              <a:t>”. </a:t>
            </a:r>
          </a:p>
          <a:p>
            <a:pPr marL="0" indent="0">
              <a:buNone/>
            </a:pPr>
            <a:endParaRPr lang="ro-RO" dirty="0" smtClean="0">
              <a:solidFill>
                <a:srgbClr val="FF0000"/>
              </a:solidFill>
            </a:endParaRPr>
          </a:p>
          <a:p>
            <a:pPr marL="0" indent="0">
              <a:buNone/>
            </a:pPr>
            <a:r>
              <a:rPr lang="ro-RO" dirty="0" smtClean="0"/>
              <a:t>În </a:t>
            </a:r>
            <a:r>
              <a:rPr lang="ro-RO" dirty="0"/>
              <a:t>varianta precedentă a legii cu privire la energia electrică (Nr. 124 din 23.12.2009</a:t>
            </a:r>
            <a:r>
              <a:rPr lang="ro-RO" dirty="0" smtClean="0"/>
              <a:t>) :</a:t>
            </a:r>
            <a:endParaRPr lang="ro-RO" dirty="0"/>
          </a:p>
          <a:p>
            <a:pPr marL="0" indent="0">
              <a:buNone/>
            </a:pPr>
            <a:r>
              <a:rPr lang="ro-RO" i="1" dirty="0" smtClean="0"/>
              <a:t>Art</a:t>
            </a:r>
            <a:r>
              <a:rPr lang="ro-RO" i="1" dirty="0"/>
              <a:t>. 4. „</a:t>
            </a:r>
            <a:r>
              <a:rPr lang="ro-RO" i="1" dirty="0">
                <a:solidFill>
                  <a:srgbClr val="FF0000"/>
                </a:solidFill>
              </a:rPr>
              <a:t>punct de delimitare </a:t>
            </a:r>
            <a:r>
              <a:rPr lang="ro-RO" i="1" dirty="0"/>
              <a:t>– loc în care instalaţiile electrice ale consumatorului final se delimitează, în baza dreptului de proprietate, de instalaţiile unităţii electroenergetice ...”</a:t>
            </a:r>
            <a:endParaRPr lang="ro-RO" dirty="0"/>
          </a:p>
          <a:p>
            <a:pPr marL="0" indent="0">
              <a:buNone/>
            </a:pPr>
            <a:endParaRPr lang="ro-RO" dirty="0" smtClean="0"/>
          </a:p>
          <a:p>
            <a:pPr marL="0" indent="0">
              <a:buNone/>
            </a:pPr>
            <a:r>
              <a:rPr lang="ro-RO" dirty="0" smtClean="0"/>
              <a:t>Regulamentul </a:t>
            </a:r>
            <a:r>
              <a:rPr lang="ro-RO" dirty="0"/>
              <a:t>cu privire la furnizarea şi utilizarea energiei electrice Nr. 393 din 15.12.2010  defineşte această noţiune în modul următor:</a:t>
            </a:r>
            <a:r>
              <a:rPr lang="ro-RO" i="1" dirty="0"/>
              <a:t> </a:t>
            </a:r>
            <a:endParaRPr lang="ro-RO" dirty="0"/>
          </a:p>
          <a:p>
            <a:pPr marL="0" indent="0">
              <a:buNone/>
            </a:pPr>
            <a:r>
              <a:rPr lang="ro-RO" dirty="0" smtClean="0"/>
              <a:t>Art</a:t>
            </a:r>
            <a:r>
              <a:rPr lang="ro-RO" dirty="0"/>
              <a:t>. 77.</a:t>
            </a:r>
            <a:r>
              <a:rPr lang="ro-RO" b="1" dirty="0"/>
              <a:t>   </a:t>
            </a:r>
            <a:r>
              <a:rPr lang="ro-RO" b="1" dirty="0" smtClean="0"/>
              <a:t>„</a:t>
            </a:r>
            <a:r>
              <a:rPr lang="ro-RO" i="1" dirty="0" smtClean="0"/>
              <a:t>Pentru </a:t>
            </a:r>
            <a:r>
              <a:rPr lang="ro-RO" i="1" dirty="0"/>
              <a:t>consumatorii </a:t>
            </a:r>
            <a:r>
              <a:rPr lang="ro-RO" i="1" dirty="0" err="1"/>
              <a:t>noncasnici</a:t>
            </a:r>
            <a:r>
              <a:rPr lang="ro-RO" i="1" dirty="0"/>
              <a:t> </a:t>
            </a:r>
            <a:r>
              <a:rPr lang="ro-RO" i="1" dirty="0">
                <a:solidFill>
                  <a:srgbClr val="FF0000"/>
                </a:solidFill>
              </a:rPr>
              <a:t>punctul de delimitare </a:t>
            </a:r>
            <a:r>
              <a:rPr lang="ro-RO" i="1" dirty="0"/>
              <a:t>se stabileşte pe baza înţelegerii dintre consumatorul </a:t>
            </a:r>
            <a:r>
              <a:rPr lang="ro-RO" i="1" dirty="0" smtClean="0"/>
              <a:t>şi </a:t>
            </a:r>
            <a:r>
              <a:rPr lang="ro-RO" i="1" dirty="0"/>
              <a:t>operatorul de reţea şi se consemnează în actul de </a:t>
            </a:r>
            <a:r>
              <a:rPr lang="ro-RO" i="1" dirty="0" smtClean="0"/>
              <a:t>delimitare”</a:t>
            </a:r>
            <a:r>
              <a:rPr lang="ro-RO" dirty="0"/>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99855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ro-RO" b="1" dirty="0"/>
              <a:t>În practica R. Moldova se observă trei grupuri de amplasare a contoarelor:</a:t>
            </a:r>
            <a:endParaRPr lang="ro-RO" dirty="0"/>
          </a:p>
          <a:p>
            <a:pPr marL="0" lvl="0" indent="0">
              <a:buNone/>
            </a:pPr>
            <a:r>
              <a:rPr lang="ro-RO" b="1" dirty="0" smtClean="0"/>
              <a:t>1</a:t>
            </a:r>
            <a:r>
              <a:rPr lang="ro-RO" i="1" dirty="0" smtClean="0"/>
              <a:t>. Amplasarea </a:t>
            </a:r>
            <a:r>
              <a:rPr lang="ro-RO" i="1" dirty="0"/>
              <a:t>sistemului de evidenţă în circuitul primar al Staţiei Principale Coborâtoare (10, 35, 110 kV) a întreprinderii şi conectarea la reţeaua operatorului prin linie electrică - proprietatea consumatorului;</a:t>
            </a:r>
            <a:endParaRPr lang="ro-RO" dirty="0"/>
          </a:p>
          <a:p>
            <a:pPr marL="0" indent="0">
              <a:buNone/>
            </a:pPr>
            <a:r>
              <a:rPr lang="ro-RO" b="1" dirty="0"/>
              <a:t>2.</a:t>
            </a:r>
            <a:r>
              <a:rPr lang="ro-RO" dirty="0"/>
              <a:t> </a:t>
            </a:r>
            <a:r>
              <a:rPr lang="ro-RO" i="1" dirty="0"/>
              <a:t>Amplasarea sistemului de evidenţă în circuitul secundar al SPC (0,4, 10 kV), şi conectarea la reţeaua operatorului prin linie electrică - proprietatea  consumatorului;</a:t>
            </a:r>
            <a:endParaRPr lang="ro-RO" dirty="0"/>
          </a:p>
          <a:p>
            <a:pPr marL="0" indent="0">
              <a:buNone/>
            </a:pPr>
            <a:r>
              <a:rPr lang="ro-RO" b="1" dirty="0"/>
              <a:t>3.</a:t>
            </a:r>
            <a:r>
              <a:rPr lang="ro-RO" dirty="0"/>
              <a:t>  </a:t>
            </a:r>
            <a:r>
              <a:rPr lang="ro-RO" i="1" dirty="0"/>
              <a:t>Amplasarea sistemului de evidenţă a consumatorului în punctul de conectare a liniei de alimentare </a:t>
            </a:r>
            <a:r>
              <a:rPr lang="ro-RO" dirty="0"/>
              <a:t>(</a:t>
            </a:r>
            <a:r>
              <a:rPr lang="ro-RO" i="1" dirty="0"/>
              <a:t>proprietatea consumatorului</a:t>
            </a:r>
            <a:r>
              <a:rPr lang="ro-RO" dirty="0"/>
              <a:t>)</a:t>
            </a:r>
            <a:r>
              <a:rPr lang="ro-RO" i="1" dirty="0"/>
              <a:t> la barele Punctului de Distribuţie  Central </a:t>
            </a:r>
            <a:r>
              <a:rPr lang="ro-RO" dirty="0"/>
              <a:t>(</a:t>
            </a:r>
            <a:r>
              <a:rPr lang="ro-RO" i="1" dirty="0"/>
              <a:t>PDC</a:t>
            </a:r>
            <a:r>
              <a:rPr lang="ro-RO" dirty="0"/>
              <a:t>)</a:t>
            </a:r>
            <a:r>
              <a:rPr lang="ro-RO" i="1" dirty="0"/>
              <a:t>, proprietatea operatorului.</a:t>
            </a:r>
            <a:endParaRPr lang="ro-RO" dirty="0"/>
          </a:p>
          <a:p>
            <a:pPr marL="0" indent="0">
              <a:buNone/>
            </a:pPr>
            <a:r>
              <a:rPr lang="ro-RO" dirty="0" smtClean="0"/>
              <a:t>        </a:t>
            </a:r>
          </a:p>
          <a:p>
            <a:pPr marL="0" indent="0">
              <a:buNone/>
            </a:pPr>
            <a:r>
              <a:rPr lang="ro-RO" dirty="0" smtClean="0"/>
              <a:t>Această </a:t>
            </a:r>
            <a:r>
              <a:rPr lang="ro-RO" dirty="0"/>
              <a:t>categorie de consumatori cu amplasarea sistemului de evidenţă în afara teritoriului întreprinderii a apărut imediat după privatizarea parţială a reţelelor de distribuţie şi de transport şi apariţia a fost sincronizată cu campania de încheiere a contractelor de furnizare.</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41374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620241"/>
            <a:ext cx="7775575" cy="4644034"/>
          </a:xfrm>
          <a:ln w="57150"/>
        </p:spPr>
        <p:style>
          <a:lnRef idx="2">
            <a:schemeClr val="accent1"/>
          </a:lnRef>
          <a:fillRef idx="1">
            <a:schemeClr val="lt1"/>
          </a:fillRef>
          <a:effectRef idx="0">
            <a:schemeClr val="accent1"/>
          </a:effectRef>
          <a:fontRef idx="minor">
            <a:schemeClr val="dk1"/>
          </a:fontRef>
        </p:style>
        <p:txBody>
          <a:bodyPr/>
          <a:lstStyle/>
          <a:p>
            <a:endParaRPr lang="ro-RO" dirty="0" smtClean="0"/>
          </a:p>
          <a:p>
            <a:endParaRPr lang="ro-RO" dirty="0"/>
          </a:p>
          <a:p>
            <a:endParaRPr lang="ro-RO" dirty="0" smtClean="0"/>
          </a:p>
          <a:p>
            <a:endParaRPr lang="ro-RO" dirty="0"/>
          </a:p>
          <a:p>
            <a:endParaRPr lang="ro-RO" dirty="0" smtClean="0"/>
          </a:p>
          <a:p>
            <a:pPr marL="0" indent="0">
              <a:buNone/>
            </a:pPr>
            <a:endParaRPr lang="ro-RO" sz="2800" dirty="0" smtClean="0"/>
          </a:p>
          <a:p>
            <a:pPr marL="0" indent="0">
              <a:buNone/>
            </a:pPr>
            <a:endParaRPr lang="ro-RO" sz="2800" dirty="0"/>
          </a:p>
          <a:p>
            <a:pPr marL="0" indent="0">
              <a:buNone/>
            </a:pPr>
            <a:r>
              <a:rPr lang="ro-RO" sz="2800" dirty="0" smtClean="0">
                <a:solidFill>
                  <a:schemeClr val="accent1"/>
                </a:solidFill>
              </a:rPr>
              <a:t>Majoritatea consumatorilor au constatat creşterea „consumului” de energie electrică.</a:t>
            </a:r>
            <a:endParaRPr lang="ro-RO" sz="2800" dirty="0">
              <a:solidFill>
                <a:schemeClr val="accent1"/>
              </a:solidFill>
            </a:endParaRPr>
          </a:p>
          <a:p>
            <a:endParaRPr lang="ro-RO" sz="2800" dirty="0" smtClean="0"/>
          </a:p>
          <a:p>
            <a:endParaRPr lang="ro-RO" dirty="0"/>
          </a:p>
          <a:p>
            <a:endParaRPr lang="ro-RO" dirty="0" smtClean="0"/>
          </a:p>
          <a:p>
            <a:endParaRPr lang="ro-RO" dirty="0"/>
          </a:p>
          <a:p>
            <a:endParaRPr lang="ro-RO" dirty="0" smtClean="0"/>
          </a:p>
          <a:p>
            <a:endParaRPr lang="ro-RO" dirty="0"/>
          </a:p>
        </p:txBody>
      </p:sp>
      <p:sp>
        <p:nvSpPr>
          <p:cNvPr id="4" name="Прямоугольник 3"/>
          <p:cNvSpPr/>
          <p:nvPr/>
        </p:nvSpPr>
        <p:spPr>
          <a:xfrm>
            <a:off x="684213" y="1683373"/>
            <a:ext cx="7920880" cy="2862322"/>
          </a:xfrm>
          <a:prstGeom prst="rect">
            <a:avLst/>
          </a:prstGeom>
        </p:spPr>
        <p:txBody>
          <a:bodyPr wrap="square">
            <a:spAutoFit/>
          </a:bodyPr>
          <a:lstStyle/>
          <a:p>
            <a:r>
              <a:rPr lang="ro-RO" sz="2000" dirty="0">
                <a:solidFill>
                  <a:schemeClr val="tx1"/>
                </a:solidFill>
              </a:rPr>
              <a:t>În </a:t>
            </a:r>
            <a:r>
              <a:rPr lang="ro-RO" sz="2000" dirty="0" smtClean="0">
                <a:solidFill>
                  <a:schemeClr val="tx1"/>
                </a:solidFill>
              </a:rPr>
              <a:t>perioada anilor 2001 - 2004  operatorul de distribuţie a realizat </a:t>
            </a:r>
            <a:r>
              <a:rPr lang="ro-RO" sz="2000" dirty="0">
                <a:solidFill>
                  <a:schemeClr val="tx1"/>
                </a:solidFill>
              </a:rPr>
              <a:t>reamplasarea sistemului de evidenţă deoarece </a:t>
            </a:r>
            <a:r>
              <a:rPr lang="ro-RO" sz="2000" dirty="0" smtClean="0">
                <a:solidFill>
                  <a:schemeClr val="tx1"/>
                </a:solidFill>
              </a:rPr>
              <a:t>de pe teritoriul consumatorului  </a:t>
            </a:r>
            <a:r>
              <a:rPr lang="ro-RO" sz="2000" dirty="0">
                <a:solidFill>
                  <a:schemeClr val="tx1"/>
                </a:solidFill>
              </a:rPr>
              <a:t>pe teritoriul </a:t>
            </a:r>
            <a:r>
              <a:rPr lang="ro-RO" sz="2000" dirty="0" smtClean="0">
                <a:solidFill>
                  <a:schemeClr val="tx1"/>
                </a:solidFill>
              </a:rPr>
              <a:t>PDC. Fără </a:t>
            </a:r>
            <a:r>
              <a:rPr lang="ro-RO" sz="2000" dirty="0">
                <a:solidFill>
                  <a:schemeClr val="tx1"/>
                </a:solidFill>
              </a:rPr>
              <a:t>informarea şi acordul consumatorului </a:t>
            </a:r>
            <a:r>
              <a:rPr lang="ro-RO" sz="2000" dirty="0" smtClean="0">
                <a:solidFill>
                  <a:schemeClr val="tx1"/>
                </a:solidFill>
              </a:rPr>
              <a:t>au </a:t>
            </a:r>
            <a:r>
              <a:rPr lang="ro-RO" sz="2000" dirty="0">
                <a:solidFill>
                  <a:schemeClr val="tx1"/>
                </a:solidFill>
              </a:rPr>
              <a:t>fost </a:t>
            </a:r>
            <a:r>
              <a:rPr lang="ro-RO" sz="2000" dirty="0" smtClean="0">
                <a:solidFill>
                  <a:schemeClr val="tx1"/>
                </a:solidFill>
              </a:rPr>
              <a:t>montate sisteme noi </a:t>
            </a:r>
            <a:r>
              <a:rPr lang="ro-RO" sz="2000" dirty="0">
                <a:solidFill>
                  <a:schemeClr val="tx1"/>
                </a:solidFill>
              </a:rPr>
              <a:t>(dublu) de evidenţă, toate lucrările şi costul echipamentului, contrar prevederilor art. 55 (5) a Legii Nr. 107, au fost efectuate şi achitate de operator.  Este interesant şi faptul că după trecere la noul sistem de evidenţă, sistemul vechi a fost desigilat şi, ca urmare, şi-a pierdut puterea juridică.</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72238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8281" y="2057584"/>
            <a:ext cx="7775575" cy="381635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US" sz="2000" dirty="0" err="1">
                <a:solidFill>
                  <a:schemeClr val="tx1"/>
                </a:solidFill>
                <a:latin typeface="Calibri Light" panose="020F0302020204030204" pitchFamily="34" charset="0"/>
              </a:rPr>
              <a:t>Asociaţia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Consumatorilor</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Energie</a:t>
            </a:r>
            <a:r>
              <a:rPr lang="en-US" sz="2000" dirty="0">
                <a:solidFill>
                  <a:schemeClr val="tx1"/>
                </a:solidFill>
                <a:latin typeface="Calibri Light" panose="020F0302020204030204" pitchFamily="34" charset="0"/>
              </a:rPr>
              <a:t> din Moldova a </a:t>
            </a:r>
            <a:r>
              <a:rPr lang="en-US" sz="2000" dirty="0" err="1">
                <a:solidFill>
                  <a:schemeClr val="tx1"/>
                </a:solidFill>
                <a:latin typeface="Calibri Light" panose="020F0302020204030204" pitchFamily="34" charset="0"/>
              </a:rPr>
              <a:t>atras</a:t>
            </a:r>
            <a:r>
              <a:rPr lang="en-US" sz="2000" dirty="0">
                <a:solidFill>
                  <a:schemeClr val="tx1"/>
                </a:solidFill>
                <a:latin typeface="Calibri Light" panose="020F0302020204030204" pitchFamily="34" charset="0"/>
              </a:rPr>
              <a:t> </a:t>
            </a:r>
            <a:r>
              <a:rPr lang="en-US" sz="2000" dirty="0" err="1" smtClean="0">
                <a:solidFill>
                  <a:schemeClr val="tx1"/>
                </a:solidFill>
                <a:latin typeface="Calibri Light" panose="020F0302020204030204" pitchFamily="34" charset="0"/>
              </a:rPr>
              <a:t>atenţia</a:t>
            </a:r>
            <a:r>
              <a:rPr lang="en-US" sz="2000" dirty="0" smtClean="0">
                <a:solidFill>
                  <a:schemeClr val="tx1"/>
                </a:solidFill>
                <a:latin typeface="Calibri Light" panose="020F0302020204030204" pitchFamily="34" charset="0"/>
              </a:rPr>
              <a:t> </a:t>
            </a:r>
            <a:r>
              <a:rPr lang="en-US" sz="2000" dirty="0">
                <a:solidFill>
                  <a:schemeClr val="tx1"/>
                </a:solidFill>
                <a:latin typeface="Calibri Light" panose="020F0302020204030204" pitchFamily="34" charset="0"/>
              </a:rPr>
              <a:t>ANRE </a:t>
            </a:r>
            <a:r>
              <a:rPr lang="en-US" sz="2000" dirty="0" err="1">
                <a:solidFill>
                  <a:schemeClr val="tx1"/>
                </a:solidFill>
                <a:latin typeface="Calibri Light" panose="020F0302020204030204" pitchFamily="34" charset="0"/>
              </a:rPr>
              <a:t>privind</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neregulile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acest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domeniu</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prin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scrisoarea</a:t>
            </a:r>
            <a:r>
              <a:rPr lang="en-US" sz="2000" dirty="0">
                <a:solidFill>
                  <a:schemeClr val="tx1"/>
                </a:solidFill>
                <a:latin typeface="Calibri Light" panose="020F0302020204030204" pitchFamily="34" charset="0"/>
              </a:rPr>
              <a:t> Nr. 04-1/812 din 18.04.2006 </a:t>
            </a:r>
            <a:r>
              <a:rPr lang="en-US" sz="2000" dirty="0" err="1">
                <a:solidFill>
                  <a:schemeClr val="tx1"/>
                </a:solidFill>
                <a:latin typeface="Calibri Light" panose="020F0302020204030204" pitchFamily="34" charset="0"/>
              </a:rPr>
              <a:t>toţi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operatorii</a:t>
            </a:r>
            <a:r>
              <a:rPr lang="en-US" sz="2000" dirty="0">
                <a:solidFill>
                  <a:schemeClr val="tx1"/>
                </a:solidFill>
                <a:latin typeface="Calibri Light" panose="020F0302020204030204" pitchFamily="34" charset="0"/>
              </a:rPr>
              <a:t> au </a:t>
            </a:r>
            <a:r>
              <a:rPr lang="en-US" sz="2000" dirty="0" err="1">
                <a:solidFill>
                  <a:schemeClr val="tx1"/>
                </a:solidFill>
                <a:latin typeface="Calibri Light" panose="020F0302020204030204" pitchFamily="34" charset="0"/>
              </a:rPr>
              <a:t>fost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obligaţi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nu </a:t>
            </a:r>
            <a:r>
              <a:rPr lang="en-US" sz="2000" dirty="0" err="1">
                <a:solidFill>
                  <a:schemeClr val="tx1"/>
                </a:solidFill>
                <a:latin typeface="Calibri Light" panose="020F0302020204030204" pitchFamily="34" charset="0"/>
              </a:rPr>
              <a:t>admită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strămutatea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sistemelor</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care se </a:t>
            </a:r>
            <a:r>
              <a:rPr lang="en-US" sz="2000" dirty="0" err="1">
                <a:solidFill>
                  <a:schemeClr val="tx1"/>
                </a:solidFill>
                <a:latin typeface="Calibri Light" panose="020F0302020204030204" pitchFamily="34" charset="0"/>
              </a:rPr>
              <a:t>va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solicita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restabilirea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fie </a:t>
            </a:r>
            <a:r>
              <a:rPr lang="en-US" sz="2000" dirty="0" err="1">
                <a:solidFill>
                  <a:schemeClr val="tx1"/>
                </a:solidFill>
                <a:latin typeface="Calibri Light" panose="020F0302020204030204" pitchFamily="34" charset="0"/>
              </a:rPr>
              <a:t>restabilit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necondiţionat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sistemul</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la </a:t>
            </a:r>
            <a:r>
              <a:rPr lang="en-US" sz="2000" dirty="0" err="1">
                <a:solidFill>
                  <a:schemeClr val="tx1"/>
                </a:solidFill>
                <a:latin typeface="Calibri Light" panose="020F0302020204030204" pitchFamily="34" charset="0"/>
              </a:rPr>
              <a:t>locul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determinat</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proiectul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iniţial</a:t>
            </a:r>
            <a:r>
              <a:rPr lang="en-US" sz="2000" dirty="0">
                <a:solidFill>
                  <a:schemeClr val="tx1"/>
                </a:solidFill>
                <a:latin typeface="Calibri Light" panose="020F0302020204030204" pitchFamily="34" charset="0"/>
              </a:rPr>
              <a:t>.</a:t>
            </a:r>
            <a:endParaRPr lang="ro-RO" sz="2000" dirty="0">
              <a:solidFill>
                <a:schemeClr val="tx1"/>
              </a:solidFill>
              <a:latin typeface="Calibri Light" panose="020F0302020204030204" pitchFamily="34" charset="0"/>
            </a:endParaRPr>
          </a:p>
          <a:p>
            <a:endParaRPr lang="ro-RO" sz="2000" dirty="0">
              <a:solidFill>
                <a:schemeClr val="tx1"/>
              </a:solidFill>
              <a:latin typeface="Calibri Light" panose="020F0302020204030204" pitchFamily="34" charset="0"/>
            </a:endParaRPr>
          </a:p>
          <a:p>
            <a:pPr marL="0" indent="0">
              <a:buNone/>
            </a:pPr>
            <a:r>
              <a:rPr lang="en-US" sz="2000" dirty="0" err="1" smtClean="0">
                <a:solidFill>
                  <a:schemeClr val="tx1"/>
                </a:solidFill>
                <a:latin typeface="Calibri Light" panose="020F0302020204030204" pitchFamily="34" charset="0"/>
              </a:rPr>
              <a:t>Însă</a:t>
            </a:r>
            <a:r>
              <a:rPr lang="en-US" sz="2000" dirty="0" smtClean="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acest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trebuie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să</a:t>
            </a:r>
            <a:r>
              <a:rPr lang="en-US" sz="2000" dirty="0">
                <a:solidFill>
                  <a:schemeClr val="tx1"/>
                </a:solidFill>
                <a:latin typeface="Calibri Light" panose="020F0302020204030204" pitchFamily="34" charset="0"/>
              </a:rPr>
              <a:t> fie </a:t>
            </a:r>
            <a:r>
              <a:rPr lang="en-US" sz="2000" dirty="0" err="1">
                <a:solidFill>
                  <a:schemeClr val="tx1"/>
                </a:solidFill>
                <a:latin typeface="Calibri Light" panose="020F0302020204030204" pitchFamily="34" charset="0"/>
              </a:rPr>
              <a:t>dotat</a:t>
            </a:r>
            <a:r>
              <a:rPr lang="en-US" sz="2000" dirty="0">
                <a:solidFill>
                  <a:schemeClr val="tx1"/>
                </a:solidFill>
                <a:latin typeface="Calibri Light" panose="020F0302020204030204" pitchFamily="34" charset="0"/>
              </a:rPr>
              <a:t> cu </a:t>
            </a:r>
            <a:r>
              <a:rPr lang="en-US" sz="2000" dirty="0" err="1">
                <a:solidFill>
                  <a:schemeClr val="tx1"/>
                </a:solidFill>
                <a:latin typeface="Calibri Light" panose="020F0302020204030204" pitchFamily="34" charset="0"/>
              </a:rPr>
              <a:t>insistenţă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răbdare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deoarece</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pornit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pe</a:t>
            </a:r>
            <a:r>
              <a:rPr lang="en-US" sz="2000" dirty="0">
                <a:solidFill>
                  <a:schemeClr val="tx1"/>
                </a:solidFill>
                <a:latin typeface="Calibri Light" panose="020F0302020204030204" pitchFamily="34" charset="0"/>
              </a:rPr>
              <a:t> un drum de </a:t>
            </a:r>
            <a:r>
              <a:rPr lang="en-US" sz="2000" dirty="0" err="1">
                <a:solidFill>
                  <a:schemeClr val="tx1"/>
                </a:solidFill>
                <a:latin typeface="Calibri Light" panose="020F0302020204030204" pitchFamily="34" charset="0"/>
              </a:rPr>
              <a:t>succes</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şi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urmare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va</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pierde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nişte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avantaje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cazul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în</a:t>
            </a:r>
            <a:r>
              <a:rPr lang="en-US" sz="2000" dirty="0">
                <a:solidFill>
                  <a:schemeClr val="tx1"/>
                </a:solidFill>
                <a:latin typeface="Calibri Light" panose="020F0302020204030204" pitchFamily="34" charset="0"/>
              </a:rPr>
              <a:t> care </a:t>
            </a:r>
            <a:r>
              <a:rPr lang="en-US" sz="2000" dirty="0" err="1">
                <a:solidFill>
                  <a:schemeClr val="tx1"/>
                </a:solidFill>
                <a:latin typeface="Calibri Light" panose="020F0302020204030204" pitchFamily="34" charset="0"/>
              </a:rPr>
              <a:t>sistemul</a:t>
            </a:r>
            <a:r>
              <a:rPr lang="en-US" sz="2000" dirty="0">
                <a:solidFill>
                  <a:schemeClr val="tx1"/>
                </a:solidFill>
                <a:latin typeface="Calibri Light" panose="020F0302020204030204" pitchFamily="34" charset="0"/>
              </a:rPr>
              <a:t> de </a:t>
            </a:r>
            <a:r>
              <a:rPr lang="en-US" sz="2000" dirty="0" err="1">
                <a:solidFill>
                  <a:schemeClr val="tx1"/>
                </a:solidFill>
                <a:latin typeface="Calibri Light" panose="020F0302020204030204" pitchFamily="34" charset="0"/>
              </a:rPr>
              <a:t>evidenţă</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consumatorului</a:t>
            </a:r>
            <a:r>
              <a:rPr lang="en-US" sz="2000" dirty="0">
                <a:solidFill>
                  <a:schemeClr val="tx1"/>
                </a:solidFill>
                <a:latin typeface="Calibri Light" panose="020F0302020204030204" pitchFamily="34" charset="0"/>
              </a:rPr>
              <a:t> a </a:t>
            </a:r>
            <a:r>
              <a:rPr lang="en-US" sz="2000" dirty="0" err="1">
                <a:solidFill>
                  <a:schemeClr val="tx1"/>
                </a:solidFill>
                <a:latin typeface="Calibri Light" panose="020F0302020204030204" pitchFamily="34" charset="0"/>
              </a:rPr>
              <a:t>fost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mutat</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teritoriul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operatorului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fără</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acordul</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consumatorului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trebuie</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făcuţi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următorii</a:t>
            </a:r>
            <a:r>
              <a:rPr lang="en-US" sz="2000" dirty="0">
                <a:solidFill>
                  <a:schemeClr val="tx1"/>
                </a:solidFill>
                <a:latin typeface="Calibri Light" panose="020F0302020204030204" pitchFamily="34" charset="0"/>
              </a:rPr>
              <a:t> </a:t>
            </a:r>
            <a:r>
              <a:rPr lang="en-US" sz="2000" dirty="0" err="1">
                <a:solidFill>
                  <a:schemeClr val="tx1"/>
                </a:solidFill>
                <a:latin typeface="Calibri Light" panose="020F0302020204030204" pitchFamily="34" charset="0"/>
              </a:rPr>
              <a:t>paşi</a:t>
            </a:r>
            <a:r>
              <a:rPr lang="en-US" sz="2000" dirty="0">
                <a:solidFill>
                  <a:schemeClr val="tx1"/>
                </a:solidFill>
                <a:latin typeface="Calibri Light" panose="020F0302020204030204" pitchFamily="34" charset="0"/>
              </a:rPr>
              <a:t>:</a:t>
            </a:r>
            <a:endParaRPr lang="ro-RO" sz="2000" dirty="0">
              <a:solidFill>
                <a:schemeClr val="tx1"/>
              </a:solidFill>
              <a:latin typeface="Calibri Light" panose="020F0302020204030204" pitchFamily="34" charset="0"/>
            </a:endParaRPr>
          </a:p>
          <a:p>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8078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934817"/>
            <a:ext cx="7775575" cy="4329458"/>
          </a:xfrm>
          <a:ln w="57150"/>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ro-RO" sz="2400" dirty="0"/>
              <a:t>Carta </a:t>
            </a:r>
            <a:r>
              <a:rPr lang="ro-RO" sz="2400" dirty="0" smtClean="0"/>
              <a:t>Europeană </a:t>
            </a:r>
            <a:r>
              <a:rPr lang="ro-RO" sz="2400" dirty="0"/>
              <a:t>a Energiei, Haga  17.12. 1991. Carta energiei instituie un cadru de cooperare internaţională între ţările europene şi alte ţări industrializate, în scopul de a dezvolta potenţialul energetic al ţărilor din Europa Centrală şi de Est şi de a asigura securitatea aprovizionării energetice a Uniunii Europene</a:t>
            </a:r>
            <a:r>
              <a:rPr lang="ro-RO" sz="2400" dirty="0" smtClean="0"/>
              <a:t>.</a:t>
            </a:r>
          </a:p>
          <a:p>
            <a:pPr marL="0" indent="0">
              <a:buNone/>
            </a:pPr>
            <a:r>
              <a:rPr lang="ro-RO" sz="2400" dirty="0" smtClean="0"/>
              <a:t> </a:t>
            </a:r>
            <a:endParaRPr lang="ro-RO" sz="2400" dirty="0"/>
          </a:p>
          <a:p>
            <a:pPr marL="0" indent="0">
              <a:buNone/>
            </a:pPr>
            <a:r>
              <a:rPr lang="ro-RO" sz="2200" dirty="0" smtClean="0"/>
              <a:t>Art. 7. </a:t>
            </a:r>
            <a:r>
              <a:rPr lang="vi-VN" sz="2200" dirty="0" smtClean="0"/>
              <a:t>Tranzitul</a:t>
            </a:r>
            <a:r>
              <a:rPr lang="vi-VN" sz="2200" dirty="0"/>
              <a:t>: </a:t>
            </a:r>
            <a:endParaRPr lang="ro-RO" sz="2200" dirty="0" smtClean="0"/>
          </a:p>
          <a:p>
            <a:pPr marL="0" indent="0">
              <a:buNone/>
            </a:pPr>
            <a:r>
              <a:rPr lang="ro-RO" sz="2300" dirty="0" smtClean="0">
                <a:solidFill>
                  <a:srgbClr val="FF0000"/>
                </a:solidFill>
              </a:rPr>
              <a:t>F</a:t>
            </a:r>
            <a:r>
              <a:rPr lang="vi-VN" sz="2300" dirty="0" smtClean="0">
                <a:solidFill>
                  <a:srgbClr val="FF0000"/>
                </a:solidFill>
              </a:rPr>
              <a:t>iecare </a:t>
            </a:r>
            <a:r>
              <a:rPr lang="vi-VN" sz="2300" dirty="0">
                <a:solidFill>
                  <a:srgbClr val="FF0000"/>
                </a:solidFill>
              </a:rPr>
              <a:t>parte contractantă ia măsurile necesare pentru a facilita tranzitul materialelor şi al produselor energetice în conformitate cu principiul liberei circulaţii, fără a face distincţii în ceea ce priveşte originea, destinaţia sau proprietatea unor astfel de materiale şi produse şi fără a face discriminări în privinţa stabilirii preţului pe baza unor astfel de distincţii, precum şi fără impunerea vreunei întârzieri, restricţii sau taxe nejustificate.</a:t>
            </a:r>
          </a:p>
          <a:p>
            <a:pPr marL="0" indent="0">
              <a:buNone/>
            </a:pPr>
            <a:r>
              <a:rPr lang="ro-RO" sz="2600" i="1" dirty="0"/>
              <a:t>În condiţiile Republicii Moldova este o prevedere  foarte importantă</a:t>
            </a:r>
            <a:endParaRPr lang="ro-RO" sz="2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527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2901" y="1600200"/>
            <a:ext cx="3118198"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18794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720011"/>
            <a:ext cx="8768939" cy="4722992"/>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b="1" dirty="0" err="1"/>
              <a:t>Primul</a:t>
            </a:r>
            <a:r>
              <a:rPr lang="en-US" b="1" dirty="0"/>
              <a:t> pas</a:t>
            </a:r>
            <a:endParaRPr lang="ro-RO" dirty="0"/>
          </a:p>
          <a:p>
            <a:endParaRPr lang="ro-RO" dirty="0"/>
          </a:p>
          <a:p>
            <a:pPr marL="0" indent="0">
              <a:buNone/>
            </a:pPr>
            <a:r>
              <a:rPr lang="en-US" dirty="0" err="1" smtClean="0"/>
              <a:t>Întocmirea</a:t>
            </a:r>
            <a:r>
              <a:rPr lang="en-US" dirty="0" smtClean="0"/>
              <a:t> </a:t>
            </a:r>
            <a:r>
              <a:rPr lang="en-US" dirty="0" err="1"/>
              <a:t>solicitării</a:t>
            </a:r>
            <a:r>
              <a:rPr lang="en-US" dirty="0"/>
              <a:t> </a:t>
            </a:r>
            <a:r>
              <a:rPr lang="en-US" dirty="0" err="1"/>
              <a:t>pe</a:t>
            </a:r>
            <a:r>
              <a:rPr lang="en-US" dirty="0"/>
              <a:t> </a:t>
            </a:r>
            <a:r>
              <a:rPr lang="en-US" dirty="0" err="1"/>
              <a:t>adresa</a:t>
            </a:r>
            <a:r>
              <a:rPr lang="en-US" dirty="0"/>
              <a:t> </a:t>
            </a:r>
            <a:r>
              <a:rPr lang="en-US" dirty="0" err="1"/>
              <a:t>operatorului</a:t>
            </a:r>
            <a:r>
              <a:rPr lang="en-US" dirty="0"/>
              <a:t> de </a:t>
            </a:r>
            <a:r>
              <a:rPr lang="en-US" dirty="0" err="1"/>
              <a:t>distribuţie</a:t>
            </a:r>
            <a:r>
              <a:rPr lang="en-US" dirty="0"/>
              <a:t> de a </a:t>
            </a:r>
            <a:r>
              <a:rPr lang="en-US" dirty="0" err="1"/>
              <a:t>restabili</a:t>
            </a:r>
            <a:r>
              <a:rPr lang="en-US" dirty="0"/>
              <a:t>, din </a:t>
            </a:r>
            <a:r>
              <a:rPr lang="en-US" dirty="0" err="1"/>
              <a:t>contul</a:t>
            </a:r>
            <a:r>
              <a:rPr lang="en-US" dirty="0"/>
              <a:t> </a:t>
            </a:r>
            <a:r>
              <a:rPr lang="en-US" dirty="0" err="1"/>
              <a:t>operatorului</a:t>
            </a:r>
            <a:r>
              <a:rPr lang="en-US" dirty="0"/>
              <a:t>, </a:t>
            </a:r>
            <a:r>
              <a:rPr lang="en-US" dirty="0" err="1"/>
              <a:t>sistemul</a:t>
            </a:r>
            <a:r>
              <a:rPr lang="en-US" dirty="0"/>
              <a:t> de </a:t>
            </a:r>
            <a:r>
              <a:rPr lang="en-US" dirty="0" err="1"/>
              <a:t>evidenţă</a:t>
            </a:r>
            <a:r>
              <a:rPr lang="en-US" dirty="0"/>
              <a:t> </a:t>
            </a:r>
            <a:r>
              <a:rPr lang="en-US" dirty="0" err="1"/>
              <a:t>în</a:t>
            </a:r>
            <a:r>
              <a:rPr lang="en-US" dirty="0"/>
              <a:t> </a:t>
            </a:r>
            <a:r>
              <a:rPr lang="en-US" dirty="0" err="1"/>
              <a:t>conformitate</a:t>
            </a:r>
            <a:r>
              <a:rPr lang="en-US" dirty="0"/>
              <a:t> cu </a:t>
            </a:r>
            <a:r>
              <a:rPr lang="en-US" dirty="0" err="1"/>
              <a:t>proiectul</a:t>
            </a:r>
            <a:r>
              <a:rPr lang="en-US" dirty="0"/>
              <a:t> initial al </a:t>
            </a:r>
            <a:r>
              <a:rPr lang="en-US" dirty="0" err="1"/>
              <a:t>sistemului</a:t>
            </a:r>
            <a:r>
              <a:rPr lang="en-US" dirty="0"/>
              <a:t> de </a:t>
            </a:r>
            <a:r>
              <a:rPr lang="en-US" dirty="0" err="1"/>
              <a:t>alimentare</a:t>
            </a:r>
            <a:r>
              <a:rPr lang="en-US" dirty="0"/>
              <a:t> cu </a:t>
            </a:r>
            <a:r>
              <a:rPr lang="en-US" dirty="0" err="1"/>
              <a:t>energia</a:t>
            </a:r>
            <a:r>
              <a:rPr lang="en-US" dirty="0"/>
              <a:t> </a:t>
            </a:r>
            <a:r>
              <a:rPr lang="en-US" dirty="0" err="1"/>
              <a:t>electrică</a:t>
            </a:r>
            <a:r>
              <a:rPr lang="en-US" dirty="0"/>
              <a:t> a </a:t>
            </a:r>
            <a:r>
              <a:rPr lang="en-US" dirty="0" err="1"/>
              <a:t>întreprinderii</a:t>
            </a:r>
            <a:r>
              <a:rPr lang="en-US" dirty="0"/>
              <a:t>. </a:t>
            </a:r>
            <a:r>
              <a:rPr lang="en-US" dirty="0" err="1"/>
              <a:t>Pentru</a:t>
            </a:r>
            <a:r>
              <a:rPr lang="en-US" dirty="0"/>
              <a:t> a reduce </a:t>
            </a:r>
            <a:r>
              <a:rPr lang="en-US" dirty="0" err="1"/>
              <a:t>posibilitatea</a:t>
            </a:r>
            <a:r>
              <a:rPr lang="en-US" dirty="0"/>
              <a:t> de </a:t>
            </a:r>
            <a:r>
              <a:rPr lang="en-US" dirty="0" err="1"/>
              <a:t>iniţiere</a:t>
            </a:r>
            <a:r>
              <a:rPr lang="en-US" dirty="0"/>
              <a:t> de </a:t>
            </a:r>
            <a:r>
              <a:rPr lang="en-US" dirty="0" err="1"/>
              <a:t>către</a:t>
            </a:r>
            <a:r>
              <a:rPr lang="en-US" dirty="0"/>
              <a:t> operator  a </a:t>
            </a:r>
            <a:r>
              <a:rPr lang="en-US" dirty="0" err="1"/>
              <a:t>corespondenţei</a:t>
            </a:r>
            <a:r>
              <a:rPr lang="en-US" dirty="0"/>
              <a:t> inutile </a:t>
            </a:r>
            <a:r>
              <a:rPr lang="en-US" dirty="0" err="1"/>
              <a:t>privind</a:t>
            </a:r>
            <a:r>
              <a:rPr lang="en-US" dirty="0"/>
              <a:t> </a:t>
            </a:r>
            <a:r>
              <a:rPr lang="en-US" dirty="0" err="1"/>
              <a:t>această</a:t>
            </a:r>
            <a:r>
              <a:rPr lang="en-US" dirty="0"/>
              <a:t> </a:t>
            </a:r>
            <a:r>
              <a:rPr lang="en-US" dirty="0" err="1"/>
              <a:t>solicitare</a:t>
            </a:r>
            <a:r>
              <a:rPr lang="en-US" dirty="0"/>
              <a:t>  </a:t>
            </a:r>
            <a:r>
              <a:rPr lang="en-US" dirty="0" err="1"/>
              <a:t>este</a:t>
            </a:r>
            <a:r>
              <a:rPr lang="en-US" dirty="0"/>
              <a:t> </a:t>
            </a:r>
            <a:r>
              <a:rPr lang="en-US" dirty="0" err="1"/>
              <a:t>necesar</a:t>
            </a:r>
            <a:r>
              <a:rPr lang="en-US" dirty="0"/>
              <a:t> de a face </a:t>
            </a:r>
            <a:r>
              <a:rPr lang="en-US" dirty="0" err="1"/>
              <a:t>trimiteri</a:t>
            </a:r>
            <a:r>
              <a:rPr lang="en-US" dirty="0"/>
              <a:t> la </a:t>
            </a:r>
            <a:r>
              <a:rPr lang="en-US" dirty="0" err="1"/>
              <a:t>prevederile</a:t>
            </a:r>
            <a:r>
              <a:rPr lang="en-US" dirty="0"/>
              <a:t> legislative </a:t>
            </a:r>
            <a:r>
              <a:rPr lang="en-US" dirty="0" err="1"/>
              <a:t>şi</a:t>
            </a:r>
            <a:r>
              <a:rPr lang="en-US" dirty="0"/>
              <a:t> din </a:t>
            </a:r>
            <a:r>
              <a:rPr lang="en-US" dirty="0" err="1"/>
              <a:t>Regulamente</a:t>
            </a:r>
            <a:r>
              <a:rPr lang="en-US" dirty="0"/>
              <a:t> (se </a:t>
            </a:r>
            <a:r>
              <a:rPr lang="en-US" dirty="0" err="1"/>
              <a:t>regăsesc</a:t>
            </a:r>
            <a:r>
              <a:rPr lang="en-US" dirty="0"/>
              <a:t> </a:t>
            </a:r>
            <a:r>
              <a:rPr lang="en-US" dirty="0" err="1"/>
              <a:t>în</a:t>
            </a:r>
            <a:r>
              <a:rPr lang="en-US" dirty="0"/>
              <a:t> </a:t>
            </a:r>
            <a:r>
              <a:rPr lang="en-US" dirty="0" err="1"/>
              <a:t>textul</a:t>
            </a:r>
            <a:r>
              <a:rPr lang="en-US" dirty="0"/>
              <a:t> </a:t>
            </a:r>
            <a:r>
              <a:rPr lang="en-US" dirty="0" err="1"/>
              <a:t>Ghidului</a:t>
            </a:r>
            <a:r>
              <a:rPr lang="en-US" dirty="0"/>
              <a:t>) </a:t>
            </a:r>
            <a:r>
              <a:rPr lang="en-US" dirty="0" err="1"/>
              <a:t>privind</a:t>
            </a:r>
            <a:r>
              <a:rPr lang="en-US" dirty="0"/>
              <a:t> </a:t>
            </a:r>
            <a:r>
              <a:rPr lang="en-US" dirty="0" err="1"/>
              <a:t>locul</a:t>
            </a:r>
            <a:r>
              <a:rPr lang="en-US" dirty="0"/>
              <a:t> de </a:t>
            </a:r>
            <a:r>
              <a:rPr lang="en-US" dirty="0" err="1"/>
              <a:t>amplasare</a:t>
            </a:r>
            <a:r>
              <a:rPr lang="en-US" dirty="0"/>
              <a:t> a </a:t>
            </a:r>
            <a:r>
              <a:rPr lang="en-US" dirty="0" err="1"/>
              <a:t>sistemului</a:t>
            </a:r>
            <a:r>
              <a:rPr lang="en-US" dirty="0"/>
              <a:t> de </a:t>
            </a:r>
            <a:r>
              <a:rPr lang="en-US" dirty="0" err="1"/>
              <a:t>evidenţă</a:t>
            </a:r>
            <a:r>
              <a:rPr lang="en-US" dirty="0"/>
              <a:t>, </a:t>
            </a:r>
            <a:r>
              <a:rPr lang="en-US" dirty="0" err="1"/>
              <a:t>inclusiv</a:t>
            </a:r>
            <a:r>
              <a:rPr lang="en-US" dirty="0"/>
              <a:t> </a:t>
            </a:r>
            <a:r>
              <a:rPr lang="en-US" dirty="0" err="1"/>
              <a:t>şi</a:t>
            </a:r>
            <a:r>
              <a:rPr lang="en-US" dirty="0"/>
              <a:t> la </a:t>
            </a:r>
            <a:r>
              <a:rPr lang="en-US" dirty="0" err="1"/>
              <a:t>scrisoarea</a:t>
            </a:r>
            <a:r>
              <a:rPr lang="en-US" dirty="0"/>
              <a:t> ANRE Nr. 041/812 din 18.04.2006. </a:t>
            </a:r>
            <a:r>
              <a:rPr lang="en-US" dirty="0" err="1"/>
              <a:t>Prin</a:t>
            </a:r>
            <a:r>
              <a:rPr lang="en-US" dirty="0"/>
              <a:t> </a:t>
            </a:r>
            <a:r>
              <a:rPr lang="en-US" dirty="0" err="1"/>
              <a:t>aceste</a:t>
            </a:r>
            <a:r>
              <a:rPr lang="en-US" dirty="0"/>
              <a:t> </a:t>
            </a:r>
            <a:r>
              <a:rPr lang="en-US" dirty="0" err="1"/>
              <a:t>trimiteri</a:t>
            </a:r>
            <a:r>
              <a:rPr lang="en-US" dirty="0"/>
              <a:t> </a:t>
            </a:r>
            <a:r>
              <a:rPr lang="en-US" dirty="0" err="1"/>
              <a:t>autorul</a:t>
            </a:r>
            <a:r>
              <a:rPr lang="en-US" dirty="0"/>
              <a:t> </a:t>
            </a:r>
            <a:r>
              <a:rPr lang="en-US" dirty="0" err="1"/>
              <a:t>solicitării</a:t>
            </a:r>
            <a:r>
              <a:rPr lang="en-US" dirty="0"/>
              <a:t> </a:t>
            </a:r>
            <a:r>
              <a:rPr lang="en-US" dirty="0" err="1"/>
              <a:t>va</a:t>
            </a:r>
            <a:r>
              <a:rPr lang="en-US" dirty="0"/>
              <a:t> </a:t>
            </a:r>
            <a:r>
              <a:rPr lang="en-US" dirty="0" err="1"/>
              <a:t>demonstra</a:t>
            </a:r>
            <a:r>
              <a:rPr lang="en-US" dirty="0"/>
              <a:t> </a:t>
            </a:r>
            <a:r>
              <a:rPr lang="en-US" dirty="0" err="1"/>
              <a:t>operatorului</a:t>
            </a:r>
            <a:r>
              <a:rPr lang="en-US" dirty="0"/>
              <a:t> </a:t>
            </a:r>
            <a:r>
              <a:rPr lang="en-US" dirty="0" err="1"/>
              <a:t>şi</a:t>
            </a:r>
            <a:r>
              <a:rPr lang="en-US" dirty="0"/>
              <a:t> </a:t>
            </a:r>
            <a:r>
              <a:rPr lang="en-US" dirty="0" err="1"/>
              <a:t>faptul</a:t>
            </a:r>
            <a:r>
              <a:rPr lang="en-US" dirty="0"/>
              <a:t> </a:t>
            </a:r>
            <a:r>
              <a:rPr lang="en-US" dirty="0" err="1"/>
              <a:t>că</a:t>
            </a:r>
            <a:r>
              <a:rPr lang="en-US" dirty="0"/>
              <a:t> </a:t>
            </a:r>
            <a:r>
              <a:rPr lang="en-US" dirty="0" err="1"/>
              <a:t>stăpâneşte</a:t>
            </a:r>
            <a:r>
              <a:rPr lang="en-US" dirty="0"/>
              <a:t> </a:t>
            </a:r>
            <a:r>
              <a:rPr lang="en-US" dirty="0" err="1"/>
              <a:t>cadrul</a:t>
            </a:r>
            <a:r>
              <a:rPr lang="en-US" dirty="0"/>
              <a:t> </a:t>
            </a:r>
            <a:r>
              <a:rPr lang="en-US" dirty="0" err="1"/>
              <a:t>legislativ</a:t>
            </a:r>
            <a:r>
              <a:rPr lang="en-US" dirty="0"/>
              <a:t>-de </a:t>
            </a:r>
            <a:r>
              <a:rPr lang="en-US" dirty="0" err="1"/>
              <a:t>reglementare</a:t>
            </a:r>
            <a:r>
              <a:rPr lang="en-US" dirty="0"/>
              <a:t> </a:t>
            </a:r>
            <a:r>
              <a:rPr lang="en-US" dirty="0" err="1"/>
              <a:t>în</a:t>
            </a:r>
            <a:r>
              <a:rPr lang="en-US" dirty="0"/>
              <a:t> </a:t>
            </a:r>
            <a:r>
              <a:rPr lang="en-US" dirty="0" err="1"/>
              <a:t>vigoare</a:t>
            </a:r>
            <a:r>
              <a:rPr lang="en-US" dirty="0"/>
              <a:t>.</a:t>
            </a:r>
            <a:endParaRPr lang="ro-RO" dirty="0"/>
          </a:p>
          <a:p>
            <a:pPr marL="0" indent="0">
              <a:buNone/>
            </a:pPr>
            <a:endParaRPr lang="ro-RO" dirty="0"/>
          </a:p>
          <a:p>
            <a:pPr marL="0" indent="0">
              <a:buNone/>
            </a:pPr>
            <a:r>
              <a:rPr lang="en-US" dirty="0" smtClean="0"/>
              <a:t>Din </a:t>
            </a:r>
            <a:r>
              <a:rPr lang="en-US" dirty="0" err="1"/>
              <a:t>experienţă</a:t>
            </a:r>
            <a:r>
              <a:rPr lang="en-US" dirty="0"/>
              <a:t>. Cu </a:t>
            </a:r>
            <a:r>
              <a:rPr lang="en-US" dirty="0" err="1"/>
              <a:t>siguranţă</a:t>
            </a:r>
            <a:r>
              <a:rPr lang="en-US" dirty="0"/>
              <a:t> </a:t>
            </a:r>
            <a:r>
              <a:rPr lang="en-US" dirty="0" err="1"/>
              <a:t>că</a:t>
            </a:r>
            <a:r>
              <a:rPr lang="en-US" dirty="0"/>
              <a:t> </a:t>
            </a:r>
            <a:r>
              <a:rPr lang="en-US" dirty="0" err="1"/>
              <a:t>răspunsul</a:t>
            </a:r>
            <a:r>
              <a:rPr lang="en-US" dirty="0"/>
              <a:t> </a:t>
            </a:r>
            <a:r>
              <a:rPr lang="en-US" dirty="0" err="1"/>
              <a:t>operatorului</a:t>
            </a:r>
            <a:r>
              <a:rPr lang="en-US" dirty="0"/>
              <a:t> </a:t>
            </a:r>
            <a:r>
              <a:rPr lang="en-US" dirty="0" err="1"/>
              <a:t>va</a:t>
            </a:r>
            <a:r>
              <a:rPr lang="en-US" dirty="0"/>
              <a:t> fi </a:t>
            </a:r>
            <a:r>
              <a:rPr lang="en-US" dirty="0" err="1"/>
              <a:t>negativ</a:t>
            </a:r>
            <a:r>
              <a:rPr lang="en-US" dirty="0"/>
              <a:t> </a:t>
            </a:r>
            <a:r>
              <a:rPr lang="en-US" dirty="0" err="1"/>
              <a:t>şi</a:t>
            </a:r>
            <a:r>
              <a:rPr lang="en-US" dirty="0"/>
              <a:t> </a:t>
            </a:r>
            <a:r>
              <a:rPr lang="en-US" dirty="0" err="1"/>
              <a:t>însoţit</a:t>
            </a:r>
            <a:r>
              <a:rPr lang="en-US" dirty="0"/>
              <a:t> de </a:t>
            </a:r>
            <a:r>
              <a:rPr lang="en-US" dirty="0" err="1"/>
              <a:t>trimiteri</a:t>
            </a:r>
            <a:r>
              <a:rPr lang="en-US" dirty="0"/>
              <a:t> la </a:t>
            </a:r>
            <a:r>
              <a:rPr lang="en-US" dirty="0" err="1"/>
              <a:t>aceleaşi</a:t>
            </a:r>
            <a:r>
              <a:rPr lang="en-US" dirty="0"/>
              <a:t> </a:t>
            </a:r>
            <a:r>
              <a:rPr lang="en-US" dirty="0" err="1"/>
              <a:t>acte</a:t>
            </a:r>
            <a:r>
              <a:rPr lang="en-US" dirty="0"/>
              <a:t>, cu </a:t>
            </a:r>
            <a:r>
              <a:rPr lang="en-US" dirty="0" err="1"/>
              <a:t>comentarii</a:t>
            </a:r>
            <a:r>
              <a:rPr lang="en-US" dirty="0"/>
              <a:t> </a:t>
            </a:r>
            <a:r>
              <a:rPr lang="en-US" dirty="0" err="1"/>
              <a:t>eronate</a:t>
            </a:r>
            <a:r>
              <a:rPr lang="en-US" dirty="0"/>
              <a:t> </a:t>
            </a:r>
            <a:r>
              <a:rPr lang="en-US" dirty="0" err="1"/>
              <a:t>şi</a:t>
            </a:r>
            <a:r>
              <a:rPr lang="en-US" dirty="0"/>
              <a:t> </a:t>
            </a:r>
            <a:r>
              <a:rPr lang="en-US" dirty="0" err="1"/>
              <a:t>aprecieri</a:t>
            </a:r>
            <a:r>
              <a:rPr lang="en-US" dirty="0"/>
              <a:t> </a:t>
            </a:r>
            <a:r>
              <a:rPr lang="en-US" dirty="0" err="1"/>
              <a:t>sofisticate</a:t>
            </a:r>
            <a:r>
              <a:rPr lang="en-US" dirty="0"/>
              <a:t>. Nu </a:t>
            </a:r>
            <a:r>
              <a:rPr lang="en-US" dirty="0" err="1"/>
              <a:t>este</a:t>
            </a:r>
            <a:r>
              <a:rPr lang="en-US" dirty="0"/>
              <a:t> </a:t>
            </a:r>
            <a:r>
              <a:rPr lang="en-US" dirty="0" err="1"/>
              <a:t>necesar</a:t>
            </a:r>
            <a:r>
              <a:rPr lang="en-US" dirty="0"/>
              <a:t> de a </a:t>
            </a:r>
            <a:r>
              <a:rPr lang="en-US" dirty="0" err="1"/>
              <a:t>întra</a:t>
            </a:r>
            <a:r>
              <a:rPr lang="en-US" dirty="0"/>
              <a:t> </a:t>
            </a:r>
            <a:r>
              <a:rPr lang="en-US" dirty="0" err="1"/>
              <a:t>în</a:t>
            </a:r>
            <a:r>
              <a:rPr lang="en-US" dirty="0"/>
              <a:t> </a:t>
            </a:r>
            <a:r>
              <a:rPr lang="en-US" dirty="0" err="1"/>
              <a:t>corespondenţă</a:t>
            </a:r>
            <a:r>
              <a:rPr lang="en-US" dirty="0"/>
              <a:t>, </a:t>
            </a:r>
            <a:r>
              <a:rPr lang="en-US" dirty="0" err="1"/>
              <a:t>deoarece</a:t>
            </a:r>
            <a:r>
              <a:rPr lang="en-US" dirty="0"/>
              <a:t> </a:t>
            </a:r>
            <a:r>
              <a:rPr lang="en-US" dirty="0" err="1"/>
              <a:t>operatorul</a:t>
            </a:r>
            <a:r>
              <a:rPr lang="en-US" dirty="0"/>
              <a:t> a </a:t>
            </a:r>
            <a:r>
              <a:rPr lang="en-US" dirty="0" err="1"/>
              <a:t>înţeles</a:t>
            </a:r>
            <a:r>
              <a:rPr lang="en-US" dirty="0"/>
              <a:t> </a:t>
            </a:r>
            <a:r>
              <a:rPr lang="en-US" dirty="0" err="1"/>
              <a:t>foarte</a:t>
            </a:r>
            <a:r>
              <a:rPr lang="en-US" dirty="0"/>
              <a:t> bine </a:t>
            </a:r>
            <a:r>
              <a:rPr lang="en-US" dirty="0" err="1"/>
              <a:t>esenţa</a:t>
            </a:r>
            <a:r>
              <a:rPr lang="en-US" dirty="0"/>
              <a:t> </a:t>
            </a:r>
            <a:r>
              <a:rPr lang="en-US" dirty="0" err="1"/>
              <a:t>solicitării</a:t>
            </a:r>
            <a:r>
              <a:rPr lang="en-US" dirty="0"/>
              <a:t> </a:t>
            </a:r>
            <a:r>
              <a:rPr lang="en-US" dirty="0" err="1"/>
              <a:t>consumatorului</a:t>
            </a:r>
            <a:r>
              <a:rPr lang="en-US" dirty="0"/>
              <a:t>, care a </a:t>
            </a:r>
            <a:r>
              <a:rPr lang="en-US" dirty="0" err="1"/>
              <a:t>fost</a:t>
            </a:r>
            <a:r>
              <a:rPr lang="en-US" dirty="0"/>
              <a:t> </a:t>
            </a:r>
            <a:r>
              <a:rPr lang="en-US" dirty="0" err="1"/>
              <a:t>motivată</a:t>
            </a:r>
            <a:r>
              <a:rPr lang="en-US" dirty="0"/>
              <a:t> </a:t>
            </a:r>
            <a:r>
              <a:rPr lang="en-US" dirty="0" err="1"/>
              <a:t>şi</a:t>
            </a:r>
            <a:r>
              <a:rPr lang="en-US" dirty="0"/>
              <a:t> </a:t>
            </a:r>
            <a:r>
              <a:rPr lang="en-US" dirty="0" err="1"/>
              <a:t>convingător</a:t>
            </a:r>
            <a:r>
              <a:rPr lang="en-US" dirty="0"/>
              <a:t> </a:t>
            </a:r>
            <a:r>
              <a:rPr lang="en-US" dirty="0" err="1"/>
              <a:t>formulată</a:t>
            </a:r>
            <a:r>
              <a:rPr lang="en-US" dirty="0"/>
              <a:t>. </a:t>
            </a:r>
            <a:r>
              <a:rPr lang="en-US" dirty="0" err="1"/>
              <a:t>În</a:t>
            </a:r>
            <a:r>
              <a:rPr lang="en-US" dirty="0"/>
              <a:t> </a:t>
            </a:r>
            <a:r>
              <a:rPr lang="en-US" dirty="0" err="1"/>
              <a:t>figura</a:t>
            </a:r>
            <a:r>
              <a:rPr lang="en-US" dirty="0"/>
              <a:t> 8 </a:t>
            </a:r>
            <a:r>
              <a:rPr lang="en-US" dirty="0" err="1"/>
              <a:t>este</a:t>
            </a:r>
            <a:r>
              <a:rPr lang="en-US" dirty="0"/>
              <a:t> </a:t>
            </a:r>
            <a:r>
              <a:rPr lang="en-US" dirty="0" err="1"/>
              <a:t>redată</a:t>
            </a:r>
            <a:r>
              <a:rPr lang="en-US" dirty="0"/>
              <a:t> </a:t>
            </a:r>
            <a:r>
              <a:rPr lang="en-US" dirty="0" err="1"/>
              <a:t>adresa</a:t>
            </a:r>
            <a:r>
              <a:rPr lang="en-US" dirty="0"/>
              <a:t> ANRE </a:t>
            </a:r>
            <a:r>
              <a:rPr lang="en-US" dirty="0" err="1"/>
              <a:t>privind</a:t>
            </a:r>
            <a:r>
              <a:rPr lang="en-US" dirty="0"/>
              <a:t> </a:t>
            </a:r>
            <a:r>
              <a:rPr lang="en-US" dirty="0" err="1"/>
              <a:t>instalarea</a:t>
            </a:r>
            <a:r>
              <a:rPr lang="en-US" dirty="0"/>
              <a:t> </a:t>
            </a:r>
            <a:r>
              <a:rPr lang="en-US" dirty="0" err="1"/>
              <a:t>echipamentului</a:t>
            </a:r>
            <a:r>
              <a:rPr lang="en-US" dirty="0"/>
              <a:t> de </a:t>
            </a:r>
            <a:r>
              <a:rPr lang="en-US" dirty="0" err="1"/>
              <a:t>măsurare</a:t>
            </a:r>
            <a:r>
              <a:rPr lang="en-US"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543489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602049"/>
            <a:ext cx="8548391" cy="4768984"/>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US" sz="5600" b="1" dirty="0" smtClean="0">
                <a:latin typeface="Calibri Light" panose="020F0302020204030204" pitchFamily="34" charset="0"/>
              </a:rPr>
              <a:t>Al </a:t>
            </a:r>
            <a:r>
              <a:rPr lang="en-US" sz="5600" b="1" dirty="0" err="1">
                <a:latin typeface="Calibri Light" panose="020F0302020204030204" pitchFamily="34" charset="0"/>
              </a:rPr>
              <a:t>doilea</a:t>
            </a:r>
            <a:r>
              <a:rPr lang="en-US" sz="5600" b="1" dirty="0">
                <a:latin typeface="Calibri Light" panose="020F0302020204030204" pitchFamily="34" charset="0"/>
              </a:rPr>
              <a:t> pas</a:t>
            </a:r>
            <a:endParaRPr lang="ro-RO" sz="5600" dirty="0">
              <a:latin typeface="Calibri Light" panose="020F0302020204030204" pitchFamily="34" charset="0"/>
            </a:endParaRPr>
          </a:p>
          <a:p>
            <a:endParaRPr lang="ro-RO" dirty="0" smtClean="0"/>
          </a:p>
          <a:p>
            <a:pPr marL="0" indent="0">
              <a:buNone/>
            </a:pPr>
            <a:r>
              <a:rPr lang="en-US" sz="6400" dirty="0" err="1" smtClean="0"/>
              <a:t>Consumătorul</a:t>
            </a:r>
            <a:r>
              <a:rPr lang="en-US" sz="6400" dirty="0" smtClean="0"/>
              <a:t> </a:t>
            </a:r>
            <a:r>
              <a:rPr lang="en-US" sz="6400" dirty="0" err="1"/>
              <a:t>procedează</a:t>
            </a:r>
            <a:r>
              <a:rPr lang="en-US" sz="6400" dirty="0"/>
              <a:t> conform </a:t>
            </a:r>
            <a:r>
              <a:rPr lang="en-US" sz="6400" dirty="0" err="1"/>
              <a:t>prevederii</a:t>
            </a:r>
            <a:r>
              <a:rPr lang="en-US" sz="6400" b="1" dirty="0"/>
              <a:t> art. </a:t>
            </a:r>
            <a:r>
              <a:rPr lang="en-US" sz="6400" dirty="0"/>
              <a:t>198. a </a:t>
            </a:r>
            <a:r>
              <a:rPr lang="en-US" sz="6400" dirty="0" err="1"/>
              <a:t>Regulamentului</a:t>
            </a:r>
            <a:r>
              <a:rPr lang="en-US" sz="6400" dirty="0"/>
              <a:t> Nr. 393 </a:t>
            </a:r>
            <a:r>
              <a:rPr lang="en-US" sz="6400" i="1" dirty="0"/>
              <a:t>„</a:t>
            </a:r>
            <a:r>
              <a:rPr lang="en-US" sz="6400" i="1" dirty="0" err="1"/>
              <a:t>Consumatorul</a:t>
            </a:r>
            <a:r>
              <a:rPr lang="en-US" sz="6400" i="1" dirty="0"/>
              <a:t> final </a:t>
            </a:r>
            <a:r>
              <a:rPr lang="en-US" sz="6400" i="1" dirty="0" err="1"/>
              <a:t>este</a:t>
            </a:r>
            <a:r>
              <a:rPr lang="en-US" sz="6400" i="1" dirty="0"/>
              <a:t> </a:t>
            </a:r>
            <a:r>
              <a:rPr lang="en-US" sz="6400" i="1" dirty="0" err="1"/>
              <a:t>în</a:t>
            </a:r>
            <a:r>
              <a:rPr lang="en-US" sz="6400" i="1" dirty="0"/>
              <a:t> </a:t>
            </a:r>
            <a:r>
              <a:rPr lang="en-US" sz="6400" i="1" dirty="0" err="1"/>
              <a:t>drept</a:t>
            </a:r>
            <a:r>
              <a:rPr lang="en-US" sz="6400" i="1" dirty="0"/>
              <a:t> </a:t>
            </a:r>
            <a:r>
              <a:rPr lang="en-US" sz="6400" i="1" dirty="0" err="1"/>
              <a:t>să</a:t>
            </a:r>
            <a:r>
              <a:rPr lang="en-US" sz="6400" i="1" dirty="0"/>
              <a:t> </a:t>
            </a:r>
            <a:r>
              <a:rPr lang="en-US" sz="6400" i="1" dirty="0" err="1"/>
              <a:t>prezinte</a:t>
            </a:r>
            <a:r>
              <a:rPr lang="en-US" sz="6400" i="1" dirty="0"/>
              <a:t> o </a:t>
            </a:r>
            <a:r>
              <a:rPr lang="en-US" sz="6400" i="1" dirty="0" err="1"/>
              <a:t>petiţie</a:t>
            </a:r>
            <a:r>
              <a:rPr lang="en-US" sz="6400" i="1" dirty="0"/>
              <a:t> la </a:t>
            </a:r>
            <a:r>
              <a:rPr lang="en-US" sz="6400" i="1" dirty="0" err="1"/>
              <a:t>Agenţie</a:t>
            </a:r>
            <a:r>
              <a:rPr lang="en-US" sz="6400" i="1" dirty="0"/>
              <a:t>, </a:t>
            </a:r>
            <a:r>
              <a:rPr lang="en-US" sz="6400" i="1" dirty="0" err="1"/>
              <a:t>în</a:t>
            </a:r>
            <a:r>
              <a:rPr lang="en-US" sz="6400" i="1" dirty="0"/>
              <a:t> </a:t>
            </a:r>
            <a:r>
              <a:rPr lang="en-US" sz="6400" i="1" dirty="0" err="1"/>
              <a:t>condiţiile</a:t>
            </a:r>
            <a:r>
              <a:rPr lang="en-US" sz="6400" i="1" dirty="0"/>
              <a:t> </a:t>
            </a:r>
            <a:r>
              <a:rPr lang="en-US" sz="6400" i="1" dirty="0" err="1"/>
              <a:t>prevăzute</a:t>
            </a:r>
            <a:r>
              <a:rPr lang="en-US" sz="6400" i="1" dirty="0"/>
              <a:t> de </a:t>
            </a:r>
            <a:r>
              <a:rPr lang="en-US" sz="6400" i="1" dirty="0" err="1"/>
              <a:t>lege</a:t>
            </a:r>
            <a:r>
              <a:rPr lang="en-US" sz="6400" i="1" dirty="0"/>
              <a:t>, </a:t>
            </a:r>
            <a:r>
              <a:rPr lang="en-US" sz="6400" i="1" dirty="0" err="1"/>
              <a:t>inclusiv</a:t>
            </a:r>
            <a:r>
              <a:rPr lang="en-US" sz="6400" i="1" dirty="0"/>
              <a:t> </a:t>
            </a:r>
            <a:r>
              <a:rPr lang="en-US" sz="6400" i="1" dirty="0" err="1"/>
              <a:t>în</a:t>
            </a:r>
            <a:r>
              <a:rPr lang="en-US" sz="6400" i="1" dirty="0"/>
              <a:t> </a:t>
            </a:r>
            <a:r>
              <a:rPr lang="en-US" sz="6400" i="1" dirty="0" err="1"/>
              <a:t>cazul</a:t>
            </a:r>
            <a:r>
              <a:rPr lang="en-US" sz="6400" i="1" dirty="0"/>
              <a:t> </a:t>
            </a:r>
            <a:r>
              <a:rPr lang="en-US" sz="6400" i="1" dirty="0" err="1"/>
              <a:t>în</a:t>
            </a:r>
            <a:r>
              <a:rPr lang="en-US" sz="6400" i="1" dirty="0"/>
              <a:t> care nu a </a:t>
            </a:r>
            <a:r>
              <a:rPr lang="en-US" sz="6400" i="1" dirty="0" err="1"/>
              <a:t>primit</a:t>
            </a:r>
            <a:r>
              <a:rPr lang="en-US" sz="6400" i="1" dirty="0"/>
              <a:t> </a:t>
            </a:r>
            <a:r>
              <a:rPr lang="en-US" sz="6400" i="1" dirty="0" err="1"/>
              <a:t>nici</a:t>
            </a:r>
            <a:r>
              <a:rPr lang="en-US" sz="6400" i="1" dirty="0"/>
              <a:t> un </a:t>
            </a:r>
            <a:r>
              <a:rPr lang="en-US" sz="6400" i="1" dirty="0" err="1"/>
              <a:t>răspuns</a:t>
            </a:r>
            <a:r>
              <a:rPr lang="en-US" sz="6400" i="1" dirty="0"/>
              <a:t> de la </a:t>
            </a:r>
            <a:r>
              <a:rPr lang="en-US" sz="6400" i="1" dirty="0" err="1"/>
              <a:t>furnizor</a:t>
            </a:r>
            <a:r>
              <a:rPr lang="en-US" sz="6400" i="1" dirty="0"/>
              <a:t>, </a:t>
            </a:r>
            <a:r>
              <a:rPr lang="en-US" sz="6400" i="1" dirty="0" err="1"/>
              <a:t>operatorul</a:t>
            </a:r>
            <a:r>
              <a:rPr lang="en-US" sz="6400" i="1" dirty="0"/>
              <a:t> de </a:t>
            </a:r>
            <a:r>
              <a:rPr lang="en-US" sz="6400" i="1" dirty="0" err="1"/>
              <a:t>reţea</a:t>
            </a:r>
            <a:r>
              <a:rPr lang="en-US" sz="6400" i="1" dirty="0"/>
              <a:t>, </a:t>
            </a:r>
            <a:r>
              <a:rPr lang="en-US" sz="6400" i="1" dirty="0" err="1"/>
              <a:t>sau</a:t>
            </a:r>
            <a:r>
              <a:rPr lang="en-US" sz="6400" i="1" dirty="0"/>
              <a:t> </a:t>
            </a:r>
            <a:r>
              <a:rPr lang="en-US" sz="6400" i="1" dirty="0" err="1"/>
              <a:t>dacă</a:t>
            </a:r>
            <a:r>
              <a:rPr lang="en-US" sz="6400" i="1" dirty="0"/>
              <a:t> nu </a:t>
            </a:r>
            <a:r>
              <a:rPr lang="en-US" sz="6400" i="1" dirty="0" err="1"/>
              <a:t>este</a:t>
            </a:r>
            <a:r>
              <a:rPr lang="en-US" sz="6400" i="1" dirty="0"/>
              <a:t> </a:t>
            </a:r>
            <a:r>
              <a:rPr lang="en-US" sz="6400" i="1" dirty="0" err="1"/>
              <a:t>satisfăcut</a:t>
            </a:r>
            <a:r>
              <a:rPr lang="en-US" sz="6400" i="1" dirty="0"/>
              <a:t> de </a:t>
            </a:r>
            <a:r>
              <a:rPr lang="en-US" sz="6400" i="1" dirty="0" err="1"/>
              <a:t>măsurile</a:t>
            </a:r>
            <a:r>
              <a:rPr lang="en-US" sz="6400" i="1" dirty="0"/>
              <a:t> </a:t>
            </a:r>
            <a:r>
              <a:rPr lang="en-US" sz="6400" i="1" dirty="0" err="1"/>
              <a:t>întreprinse</a:t>
            </a:r>
            <a:r>
              <a:rPr lang="en-US" sz="6400" i="1" dirty="0"/>
              <a:t> de </a:t>
            </a:r>
            <a:r>
              <a:rPr lang="en-US" sz="6400" i="1" dirty="0" err="1"/>
              <a:t>furnizor</a:t>
            </a:r>
            <a:r>
              <a:rPr lang="en-US" sz="6400" i="1" dirty="0"/>
              <a:t>, </a:t>
            </a:r>
            <a:r>
              <a:rPr lang="en-US" sz="6400" i="1" dirty="0" err="1"/>
              <a:t>operatorul</a:t>
            </a:r>
            <a:r>
              <a:rPr lang="en-US" sz="6400" i="1" dirty="0"/>
              <a:t> de </a:t>
            </a:r>
            <a:r>
              <a:rPr lang="en-US" sz="6400" i="1" dirty="0" err="1"/>
              <a:t>reţea</a:t>
            </a:r>
            <a:r>
              <a:rPr lang="en-US" sz="6400" i="1" dirty="0" smtClean="0"/>
              <a:t>”.</a:t>
            </a:r>
            <a:endParaRPr lang="ro-RO" sz="6400" dirty="0"/>
          </a:p>
          <a:p>
            <a:pPr marL="0" indent="0">
              <a:buNone/>
            </a:pPr>
            <a:r>
              <a:rPr lang="en-US" sz="6400" dirty="0" smtClean="0"/>
              <a:t>Se </a:t>
            </a:r>
            <a:r>
              <a:rPr lang="en-US" sz="6400" dirty="0" err="1"/>
              <a:t>întocmeşte</a:t>
            </a:r>
            <a:r>
              <a:rPr lang="en-US" sz="6400" dirty="0"/>
              <a:t> </a:t>
            </a:r>
            <a:r>
              <a:rPr lang="en-US" sz="6400" dirty="0" err="1"/>
              <a:t>textul</a:t>
            </a:r>
            <a:r>
              <a:rPr lang="en-US" sz="6400" dirty="0"/>
              <a:t> </a:t>
            </a:r>
            <a:r>
              <a:rPr lang="en-US" sz="6400" dirty="0" err="1"/>
              <a:t>petiţiei</a:t>
            </a:r>
            <a:r>
              <a:rPr lang="en-US" sz="6400" dirty="0"/>
              <a:t> (</a:t>
            </a:r>
            <a:r>
              <a:rPr lang="en-US" sz="6400" dirty="0" err="1"/>
              <a:t>plângerii</a:t>
            </a:r>
            <a:r>
              <a:rPr lang="en-US" sz="6400" dirty="0"/>
              <a:t>) </a:t>
            </a:r>
            <a:r>
              <a:rPr lang="en-US" sz="6400" dirty="0" err="1"/>
              <a:t>precum</a:t>
            </a:r>
            <a:r>
              <a:rPr lang="en-US" sz="6400" dirty="0"/>
              <a:t> </a:t>
            </a:r>
            <a:r>
              <a:rPr lang="en-US" sz="6400" dirty="0" err="1"/>
              <a:t>că</a:t>
            </a:r>
            <a:r>
              <a:rPr lang="en-US" sz="6400" dirty="0"/>
              <a:t> </a:t>
            </a:r>
            <a:r>
              <a:rPr lang="en-US" sz="6400" dirty="0" err="1"/>
              <a:t>operatorul</a:t>
            </a:r>
            <a:r>
              <a:rPr lang="en-US" sz="6400" dirty="0"/>
              <a:t> nu a </a:t>
            </a:r>
            <a:r>
              <a:rPr lang="en-US" sz="6400" dirty="0" err="1"/>
              <a:t>reacţionat</a:t>
            </a:r>
            <a:r>
              <a:rPr lang="en-US" sz="6400" dirty="0"/>
              <a:t> la </a:t>
            </a:r>
            <a:r>
              <a:rPr lang="en-US" sz="6400" dirty="0" err="1"/>
              <a:t>adresarea</a:t>
            </a:r>
            <a:r>
              <a:rPr lang="en-US" sz="6400" dirty="0"/>
              <a:t> </a:t>
            </a:r>
            <a:r>
              <a:rPr lang="en-US" sz="6400" dirty="0" err="1"/>
              <a:t>motivată</a:t>
            </a:r>
            <a:r>
              <a:rPr lang="en-US" sz="6400" dirty="0"/>
              <a:t> a </a:t>
            </a:r>
            <a:r>
              <a:rPr lang="en-US" sz="6400" dirty="0" err="1"/>
              <a:t>consumatorului</a:t>
            </a:r>
            <a:r>
              <a:rPr lang="en-US" sz="6400" dirty="0"/>
              <a:t> </a:t>
            </a:r>
            <a:r>
              <a:rPr lang="en-US" sz="6400" dirty="0" err="1"/>
              <a:t>privind</a:t>
            </a:r>
            <a:r>
              <a:rPr lang="en-US" sz="6400" dirty="0"/>
              <a:t> </a:t>
            </a:r>
            <a:r>
              <a:rPr lang="en-US" sz="6400" dirty="0" err="1"/>
              <a:t>restabilirea</a:t>
            </a:r>
            <a:r>
              <a:rPr lang="en-US" sz="6400" dirty="0"/>
              <a:t> </a:t>
            </a:r>
            <a:r>
              <a:rPr lang="en-US" sz="6400" dirty="0" err="1"/>
              <a:t>locului</a:t>
            </a:r>
            <a:r>
              <a:rPr lang="en-US" sz="6400" dirty="0"/>
              <a:t> de </a:t>
            </a:r>
            <a:r>
              <a:rPr lang="en-US" sz="6400" dirty="0" err="1"/>
              <a:t>amplasare</a:t>
            </a:r>
            <a:r>
              <a:rPr lang="en-US" sz="6400" dirty="0"/>
              <a:t> a </a:t>
            </a:r>
            <a:r>
              <a:rPr lang="en-US" sz="6400" dirty="0" err="1"/>
              <a:t>sistemului</a:t>
            </a:r>
            <a:r>
              <a:rPr lang="en-US" sz="6400" dirty="0"/>
              <a:t> de </a:t>
            </a:r>
            <a:r>
              <a:rPr lang="en-US" sz="6400" dirty="0" err="1"/>
              <a:t>evidenţă</a:t>
            </a:r>
            <a:r>
              <a:rPr lang="en-US" sz="6400" dirty="0"/>
              <a:t>.</a:t>
            </a:r>
            <a:endParaRPr lang="ro-RO" sz="6400" dirty="0"/>
          </a:p>
          <a:p>
            <a:pPr marL="0" indent="0">
              <a:buNone/>
            </a:pPr>
            <a:endParaRPr lang="ro-RO" sz="4900" dirty="0"/>
          </a:p>
          <a:p>
            <a:pPr marL="0" indent="0">
              <a:buNone/>
            </a:pPr>
            <a:r>
              <a:rPr lang="en-US" sz="6400" dirty="0" err="1" smtClean="0"/>
              <a:t>Experienţa</a:t>
            </a:r>
            <a:r>
              <a:rPr lang="en-US" sz="6400" dirty="0" smtClean="0"/>
              <a:t> </a:t>
            </a:r>
            <a:r>
              <a:rPr lang="en-US" sz="6400" dirty="0" err="1"/>
              <a:t>Asociaţiei</a:t>
            </a:r>
            <a:r>
              <a:rPr lang="en-US" sz="6400" dirty="0"/>
              <a:t> nu </a:t>
            </a:r>
            <a:r>
              <a:rPr lang="en-US" sz="6400" dirty="0" err="1"/>
              <a:t>cunoaşte</a:t>
            </a:r>
            <a:r>
              <a:rPr lang="en-US" sz="6400" dirty="0"/>
              <a:t> </a:t>
            </a:r>
            <a:r>
              <a:rPr lang="en-US" sz="6400" dirty="0" err="1"/>
              <a:t>cazuri</a:t>
            </a:r>
            <a:r>
              <a:rPr lang="en-US" sz="6400" dirty="0"/>
              <a:t> </a:t>
            </a:r>
            <a:r>
              <a:rPr lang="en-US" sz="6400" dirty="0" err="1"/>
              <a:t>în</a:t>
            </a:r>
            <a:r>
              <a:rPr lang="en-US" sz="6400" dirty="0"/>
              <a:t> care </a:t>
            </a:r>
            <a:r>
              <a:rPr lang="en-US" sz="6400" dirty="0" err="1"/>
              <a:t>petiţiile</a:t>
            </a:r>
            <a:r>
              <a:rPr lang="en-US" sz="6400" dirty="0"/>
              <a:t> de </a:t>
            </a:r>
            <a:r>
              <a:rPr lang="en-US" sz="6400" dirty="0" err="1"/>
              <a:t>acest</a:t>
            </a:r>
            <a:r>
              <a:rPr lang="en-US" sz="6400" dirty="0"/>
              <a:t> gen au </a:t>
            </a:r>
            <a:r>
              <a:rPr lang="en-US" sz="6400" dirty="0" err="1"/>
              <a:t>fost</a:t>
            </a:r>
            <a:r>
              <a:rPr lang="en-US" sz="6400" dirty="0"/>
              <a:t> </a:t>
            </a:r>
            <a:r>
              <a:rPr lang="en-US" sz="6400" dirty="0" err="1"/>
              <a:t>respinse</a:t>
            </a:r>
            <a:r>
              <a:rPr lang="en-US" sz="6400" dirty="0"/>
              <a:t> de </a:t>
            </a:r>
            <a:r>
              <a:rPr lang="en-US" sz="6400" dirty="0" err="1"/>
              <a:t>Agenţie</a:t>
            </a:r>
            <a:r>
              <a:rPr lang="en-US" sz="6400" dirty="0"/>
              <a:t>, </a:t>
            </a:r>
            <a:r>
              <a:rPr lang="en-US" sz="6400" dirty="0" err="1"/>
              <a:t>toate</a:t>
            </a:r>
            <a:r>
              <a:rPr lang="en-US" sz="6400" dirty="0"/>
              <a:t> </a:t>
            </a:r>
            <a:r>
              <a:rPr lang="en-US" sz="6400" dirty="0" err="1"/>
              <a:t>cazurile</a:t>
            </a:r>
            <a:r>
              <a:rPr lang="en-US" sz="6400" dirty="0"/>
              <a:t> </a:t>
            </a:r>
            <a:r>
              <a:rPr lang="en-US" sz="6400" dirty="0" err="1"/>
              <a:t>cunoscute</a:t>
            </a:r>
            <a:r>
              <a:rPr lang="en-US" sz="6400" dirty="0"/>
              <a:t> de </a:t>
            </a:r>
            <a:r>
              <a:rPr lang="en-US" sz="6400" dirty="0" err="1"/>
              <a:t>Asociaţie</a:t>
            </a:r>
            <a:r>
              <a:rPr lang="en-US" sz="6400" dirty="0"/>
              <a:t> s-au </a:t>
            </a:r>
            <a:r>
              <a:rPr lang="en-US" sz="6400" dirty="0" err="1"/>
              <a:t>finalizat</a:t>
            </a:r>
            <a:r>
              <a:rPr lang="en-US" sz="6400" dirty="0"/>
              <a:t> </a:t>
            </a:r>
            <a:r>
              <a:rPr lang="en-US" sz="6400" dirty="0" err="1"/>
              <a:t>în</a:t>
            </a:r>
            <a:r>
              <a:rPr lang="en-US" sz="6400" dirty="0"/>
              <a:t> </a:t>
            </a:r>
            <a:r>
              <a:rPr lang="en-US" sz="6400" dirty="0" err="1"/>
              <a:t>folosul</a:t>
            </a:r>
            <a:r>
              <a:rPr lang="en-US" sz="6400" dirty="0"/>
              <a:t> </a:t>
            </a:r>
            <a:r>
              <a:rPr lang="en-US" sz="6400" dirty="0" err="1"/>
              <a:t>consumatorilor</a:t>
            </a:r>
            <a:r>
              <a:rPr lang="en-US" sz="6400" dirty="0"/>
              <a:t>. </a:t>
            </a:r>
            <a:endParaRPr lang="ro-RO" sz="6400" dirty="0"/>
          </a:p>
          <a:p>
            <a:endParaRPr lang="ro-RO" sz="4900" dirty="0"/>
          </a:p>
          <a:p>
            <a:pPr marL="0" indent="0">
              <a:buNone/>
            </a:pPr>
            <a:r>
              <a:rPr lang="ro-RO" sz="6400" b="1" dirty="0" smtClean="0"/>
              <a:t>Comentariu</a:t>
            </a:r>
            <a:r>
              <a:rPr lang="ro-RO" sz="6400" b="1" dirty="0"/>
              <a:t>. </a:t>
            </a:r>
            <a:r>
              <a:rPr lang="ro-RO" sz="6400" dirty="0"/>
              <a:t>Sunt mai multe însă mă voi limita doar </a:t>
            </a:r>
            <a:r>
              <a:rPr lang="ro-RO" sz="6400" dirty="0" smtClean="0"/>
              <a:t>cu </a:t>
            </a:r>
            <a:r>
              <a:rPr lang="ro-RO" sz="6400" b="1" dirty="0"/>
              <a:t>un singur sfat</a:t>
            </a:r>
            <a:r>
              <a:rPr lang="ro-RO" sz="6400" dirty="0" smtClean="0"/>
              <a:t>:</a:t>
            </a:r>
          </a:p>
          <a:p>
            <a:pPr marL="0" indent="0">
              <a:buNone/>
            </a:pPr>
            <a:r>
              <a:rPr lang="ro-RO" sz="6400" b="1" dirty="0" smtClean="0"/>
              <a:t>Iniţiaţi acţiunile de restabilire a sistemului de evidenţă la locul de consum – în interiorul teritoriului de consum sau insistaţi în montarea sistemului legalizat de evidenţă de control în interiorul întreprinderii.</a:t>
            </a:r>
            <a:endParaRPr lang="ro-RO" sz="6400" dirty="0" smtClean="0"/>
          </a:p>
          <a:p>
            <a:endParaRPr lang="ro-RO"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79135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6589" y="1589612"/>
            <a:ext cx="8393983" cy="4797119"/>
          </a:xfrm>
          <a:ln w="57150"/>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endParaRPr lang="ro-RO" dirty="0" smtClean="0"/>
          </a:p>
          <a:p>
            <a:pPr marL="0" indent="0">
              <a:buNone/>
            </a:pPr>
            <a:r>
              <a:rPr lang="ro-RO" sz="4400" dirty="0" smtClean="0">
                <a:solidFill>
                  <a:srgbClr val="FF0000"/>
                </a:solidFill>
              </a:rPr>
              <a:t>Exemple de facturări „eronate”</a:t>
            </a:r>
            <a:endParaRPr lang="ro-RO" dirty="0" smtClean="0"/>
          </a:p>
          <a:p>
            <a:pPr marL="0" indent="0">
              <a:buNone/>
            </a:pPr>
            <a:r>
              <a:rPr lang="ro-RO" sz="2600" dirty="0" smtClean="0"/>
              <a:t>Conform </a:t>
            </a:r>
            <a:r>
              <a:rPr lang="ro-RO" sz="2600" dirty="0"/>
              <a:t>prevederii art. 86. d) a Regulamentului Nr. 393 </a:t>
            </a:r>
            <a:r>
              <a:rPr lang="ro-RO" sz="2600" b="1" dirty="0"/>
              <a:t>consumatorul achită</a:t>
            </a:r>
            <a:r>
              <a:rPr lang="ro-RO" sz="2600" dirty="0"/>
              <a:t>  </a:t>
            </a:r>
          </a:p>
          <a:p>
            <a:pPr marL="0" indent="0">
              <a:buNone/>
            </a:pPr>
            <a:r>
              <a:rPr lang="ro-RO" sz="2600" i="1" dirty="0"/>
              <a:t>„…cantitatea de energie electrică consumată în perioada de facturare, inclusiv, după caz, pierderile de energie electrică din instalaţiile consumatorului, situate între punctul de delimitare şi locul instalării echipamentului de măsurare, consumul tehnologic de energie electrică cauzat de nerespectarea de către consumatorul a factorului de putere normat şi inclus în contractul de furnizare a energiei electrice”.</a:t>
            </a:r>
            <a:endParaRPr lang="ro-RO" sz="2600" dirty="0"/>
          </a:p>
          <a:p>
            <a:pPr marL="0" indent="0">
              <a:buNone/>
            </a:pPr>
            <a:r>
              <a:rPr lang="ro-RO" sz="2400" dirty="0"/>
              <a:t> </a:t>
            </a:r>
          </a:p>
          <a:p>
            <a:pPr marL="0" indent="0">
              <a:buNone/>
            </a:pPr>
            <a:r>
              <a:rPr lang="ro-RO" sz="2400" dirty="0" smtClean="0"/>
              <a:t>Conform </a:t>
            </a:r>
            <a:r>
              <a:rPr lang="ro-RO" sz="2400" dirty="0"/>
              <a:t>prevederilor art. 114. a Regulamentului Nr. 393 aceste pierderi trebuie achitate de către consumator şi pot fi </a:t>
            </a:r>
          </a:p>
          <a:p>
            <a:pPr marL="0" indent="0">
              <a:buNone/>
            </a:pPr>
            <a:r>
              <a:rPr lang="ro-RO" sz="2600" i="1" dirty="0"/>
              <a:t>„… calculate conform </a:t>
            </a:r>
            <a:r>
              <a:rPr lang="ro-RO" sz="2600" b="1" i="1" dirty="0"/>
              <a:t>Instrucţiunii</a:t>
            </a:r>
            <a:r>
              <a:rPr lang="ro-RO" sz="2600" i="1" dirty="0"/>
              <a:t> privind calcularea pierderilor de energie electrică activă şi reactivă în elementele de reţea aflate la balanţa consumatorului, Nr.246 din 2 mai 2007”. </a:t>
            </a:r>
            <a:endParaRPr lang="ro-RO" sz="2600" dirty="0"/>
          </a:p>
          <a:p>
            <a:pPr marL="0" indent="0">
              <a:buNone/>
            </a:pPr>
            <a:r>
              <a:rPr lang="ro-RO" i="1" dirty="0"/>
              <a:t> </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42875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839277" cy="4952011"/>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o-RO" sz="2200" b="1" dirty="0"/>
              <a:t>Privind Instrucţiunea în cauză</a:t>
            </a:r>
            <a:r>
              <a:rPr lang="ro-RO" sz="2200" b="1" dirty="0" smtClean="0"/>
              <a:t>:</a:t>
            </a:r>
          </a:p>
          <a:p>
            <a:pPr marL="0" indent="0">
              <a:buNone/>
            </a:pPr>
            <a:endParaRPr lang="ro-RO" dirty="0"/>
          </a:p>
          <a:p>
            <a:pPr marL="0" lvl="0" indent="0">
              <a:buNone/>
            </a:pPr>
            <a:r>
              <a:rPr lang="ro-RO" dirty="0"/>
              <a:t>În principiu nu este complicată, însă necesită o pregătire specială în domeniu electrotehnic pentru a fi utilizată cu succes şi corect;</a:t>
            </a:r>
          </a:p>
          <a:p>
            <a:pPr marL="0" lvl="0" indent="0">
              <a:buNone/>
            </a:pPr>
            <a:r>
              <a:rPr lang="ro-RO" b="1" dirty="0"/>
              <a:t>Instrucţiunea</a:t>
            </a:r>
            <a:r>
              <a:rPr lang="ro-RO" dirty="0"/>
              <a:t>, fiind corectă din punct de vedere electrotehnic, nu este corectă din punct de vedere financiar deoarece tratează energiile activă şi reactivă la acelaşi tarif, în realitate  tariful </a:t>
            </a:r>
            <a:r>
              <a:rPr lang="ro-RO" dirty="0" smtClean="0"/>
              <a:t>la energia </a:t>
            </a:r>
            <a:r>
              <a:rPr lang="ro-RO" dirty="0"/>
              <a:t>reactivă fiind 10 % din tariful </a:t>
            </a:r>
            <a:r>
              <a:rPr lang="ro-RO" dirty="0" smtClean="0"/>
              <a:t>la energia </a:t>
            </a:r>
            <a:r>
              <a:rPr lang="ro-RO" dirty="0"/>
              <a:t>activă; </a:t>
            </a:r>
            <a:endParaRPr lang="ro-RO" dirty="0" smtClean="0"/>
          </a:p>
          <a:p>
            <a:pPr marL="0" lvl="0" indent="0">
              <a:buNone/>
            </a:pPr>
            <a:endParaRPr lang="ro-RO" dirty="0"/>
          </a:p>
          <a:p>
            <a:pPr marL="0" lvl="0" indent="0">
              <a:buNone/>
            </a:pPr>
            <a:endParaRPr lang="ro-RO" dirty="0"/>
          </a:p>
          <a:p>
            <a:pPr marL="0" lvl="0" indent="0">
              <a:buNone/>
            </a:pPr>
            <a:r>
              <a:rPr lang="ro-RO" dirty="0" smtClean="0"/>
              <a:t>Din </a:t>
            </a:r>
            <a:r>
              <a:rPr lang="ro-RO" dirty="0"/>
              <a:t>experienţa acumulată pot să apreciez că 99% dintre consumatori nu sunt informaţi privind existenţa acestei Instrucţiuni</a:t>
            </a:r>
            <a:r>
              <a:rPr lang="ro-RO" dirty="0" smtClean="0"/>
              <a:t>;</a:t>
            </a:r>
          </a:p>
          <a:p>
            <a:pPr marL="0" lvl="0" indent="0">
              <a:buNone/>
            </a:pPr>
            <a:endParaRPr lang="ro-RO" dirty="0"/>
          </a:p>
          <a:p>
            <a:pPr marL="0" lvl="0" indent="0">
              <a:buNone/>
            </a:pPr>
            <a:r>
              <a:rPr lang="ro-RO" dirty="0"/>
              <a:t>P</a:t>
            </a:r>
            <a:r>
              <a:rPr lang="ro-RO" dirty="0" smtClean="0"/>
              <a:t>e </a:t>
            </a:r>
            <a:r>
              <a:rPr lang="ro-RO" dirty="0"/>
              <a:t>pagina WEB a operatorului privat a fost plasat un program de calcul foarte simplu, care permitea consumatorilor determinarea pierderilor în linii şi în transformatoare însă, de mai mulţi ani, nu se regăseşte şi este clar din ce motive</a:t>
            </a:r>
            <a:r>
              <a:rPr lang="ro-RO" dirty="0" smtClean="0"/>
              <a:t>;</a:t>
            </a:r>
            <a:endParaRPr lang="ro-R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3776870"/>
            <a:ext cx="2646214" cy="88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63841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08912" cy="403244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189154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8064896" cy="3898407"/>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907733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521" y="1461144"/>
            <a:ext cx="8614531" cy="4939655"/>
          </a:xfrm>
          <a:ln w="57150"/>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lvl="0" indent="0">
              <a:buNone/>
            </a:pPr>
            <a:r>
              <a:rPr lang="ro-RO" sz="3400" i="1" dirty="0" smtClean="0"/>
              <a:t>1</a:t>
            </a:r>
            <a:r>
              <a:rPr lang="ro-RO" sz="4900" dirty="0" smtClean="0"/>
              <a:t>. Se </a:t>
            </a:r>
            <a:r>
              <a:rPr lang="ro-RO" sz="4900" dirty="0"/>
              <a:t>observă faptul că în perioada de facturare a avut loc modificarea tarifului la energia electrică de la 0,68  la 0,72 lei/kWh</a:t>
            </a:r>
            <a:r>
              <a:rPr lang="ro-RO" sz="4900" dirty="0" smtClean="0"/>
              <a:t>.</a:t>
            </a:r>
          </a:p>
          <a:p>
            <a:pPr marL="0" lvl="0" indent="0">
              <a:buNone/>
            </a:pPr>
            <a:r>
              <a:rPr lang="ro-RO" sz="4900" dirty="0" smtClean="0"/>
              <a:t> </a:t>
            </a:r>
            <a:endParaRPr lang="ro-RO" sz="4900" dirty="0"/>
          </a:p>
          <a:p>
            <a:pPr marL="0" lvl="0" indent="0">
              <a:buNone/>
            </a:pPr>
            <a:r>
              <a:rPr lang="ro-RO" sz="4900" dirty="0" smtClean="0"/>
              <a:t>2. În </a:t>
            </a:r>
            <a:r>
              <a:rPr lang="ro-RO" sz="4900" dirty="0"/>
              <a:t>factură apare componenta nouă - „Pierderi de energie activă”. Ce este cu această componentă, care este natura acestor pierderi, în care elemente a reţelei şi cum au fost determinate. Pe de altă parte pierderile în linii sunt egale cu zero, ceea ce poate fi tratat că consumatorul este racordat prin linia operatorului, ceea ce nu corespunde realităţii</a:t>
            </a:r>
            <a:r>
              <a:rPr lang="ro-RO" sz="4900" dirty="0" smtClean="0"/>
              <a:t>.</a:t>
            </a:r>
            <a:endParaRPr lang="ro-RO" sz="4000" dirty="0"/>
          </a:p>
          <a:p>
            <a:pPr marL="0" lvl="0" indent="0">
              <a:buNone/>
            </a:pPr>
            <a:r>
              <a:rPr lang="ro-RO" sz="4900" dirty="0" smtClean="0"/>
              <a:t>3. Cifra </a:t>
            </a:r>
            <a:r>
              <a:rPr lang="ro-RO" sz="4900" dirty="0"/>
              <a:t>pierderilor totale (la ambele tarife) de energie electrică activă (5747 kWh + 3414 kWh = 9161 kWh) este enorm de mare şi se ridică la 20 % din volumul total de energie electrică consumată (44 720 kWh). Valoarea reală a pierderilor nu poate fi mai mare de 2,0 % din energia consumată şi se apreciază la nivel de 900 kWh. Ca urmare supraplata „pseudo-pierderilor” în volum de 8 261 kWh la tarifele anului 2002 se apreciază aproximativ la 5 700 lei fără TVA. Însă lucrurile nu se opresc aici</a:t>
            </a:r>
            <a:r>
              <a:rPr lang="ro-RO" sz="4900" dirty="0" smtClean="0"/>
              <a:t>.</a:t>
            </a:r>
            <a:endParaRPr lang="ro-RO" sz="4000" dirty="0"/>
          </a:p>
          <a:p>
            <a:pPr marL="0" lvl="0" indent="0">
              <a:buNone/>
            </a:pPr>
            <a:r>
              <a:rPr lang="ro-RO" sz="4000" dirty="0" smtClean="0"/>
              <a:t>4</a:t>
            </a:r>
            <a:r>
              <a:rPr lang="ro-RO" sz="4900" dirty="0" smtClean="0"/>
              <a:t>. Conform </a:t>
            </a:r>
            <a:r>
              <a:rPr lang="ro-RO" sz="4900" b="1" dirty="0"/>
              <a:t>Instrucţiunii</a:t>
            </a:r>
            <a:r>
              <a:rPr lang="ro-RO" sz="4900" dirty="0"/>
              <a:t> privind calcularea pierderilor de energie electrică activă şi reactivă în elementele de reţea aflate în balanţa consumatorului, Nr.246 din 2 mai 2007 se determină p</a:t>
            </a:r>
            <a:r>
              <a:rPr lang="en-US" sz="4900" b="1" dirty="0" err="1"/>
              <a:t>ierderile</a:t>
            </a:r>
            <a:r>
              <a:rPr lang="en-US" sz="4900" b="1" dirty="0"/>
              <a:t> </a:t>
            </a:r>
            <a:r>
              <a:rPr lang="en-US" sz="4900" b="1" dirty="0" err="1"/>
              <a:t>variabile</a:t>
            </a:r>
            <a:r>
              <a:rPr lang="en-US" sz="4900" b="1" dirty="0"/>
              <a:t> de </a:t>
            </a:r>
            <a:r>
              <a:rPr lang="en-US" sz="4900" b="1" dirty="0" err="1"/>
              <a:t>energie</a:t>
            </a:r>
            <a:r>
              <a:rPr lang="en-US" sz="4900" b="1" dirty="0"/>
              <a:t> </a:t>
            </a:r>
            <a:r>
              <a:rPr lang="en-US" sz="4900" b="1" dirty="0" err="1"/>
              <a:t>activă</a:t>
            </a:r>
            <a:r>
              <a:rPr lang="en-US" sz="4900" b="1" dirty="0"/>
              <a:t> </a:t>
            </a:r>
            <a:r>
              <a:rPr lang="en-US" sz="4900" b="1" dirty="0" err="1"/>
              <a:t>în</a:t>
            </a:r>
            <a:r>
              <a:rPr lang="en-US" sz="4900" b="1" dirty="0"/>
              <a:t> </a:t>
            </a:r>
            <a:r>
              <a:rPr lang="en-US" sz="4900" b="1" dirty="0" err="1"/>
              <a:t>linie</a:t>
            </a:r>
            <a:r>
              <a:rPr lang="en-US" sz="4900" dirty="0"/>
              <a:t> </a:t>
            </a:r>
            <a:endParaRPr lang="ro-RO" sz="4900" dirty="0"/>
          </a:p>
          <a:p>
            <a:pPr marL="0" indent="0">
              <a:buNone/>
            </a:pPr>
            <a:r>
              <a:rPr lang="en-US" sz="3400" i="1" dirty="0"/>
              <a:t> </a:t>
            </a:r>
            <a:endParaRPr lang="ro-RO" sz="3400" dirty="0"/>
          </a:p>
          <a:p>
            <a:pPr marL="0" indent="0">
              <a:buNone/>
            </a:pPr>
            <a:r>
              <a:rPr lang="en-US" i="1" dirty="0"/>
              <a:t> </a:t>
            </a:r>
            <a:endParaRPr lang="ro-RO"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26943"/>
            <a:ext cx="23812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35062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4"/>
            <a:ext cx="8656397" cy="4941753"/>
          </a:xfrm>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ro-RO" dirty="0" smtClean="0"/>
              <a:t>5. Trezeşte </a:t>
            </a:r>
            <a:r>
              <a:rPr lang="ro-RO" dirty="0"/>
              <a:t>mari suspiciuni atât energia reactivă ca nivel transmis spre achitare cât şi ca raport dintre consumul de energie electrică reactivă (33 539 </a:t>
            </a:r>
            <a:r>
              <a:rPr lang="ro-RO" dirty="0" err="1" smtClean="0"/>
              <a:t>kvarh</a:t>
            </a:r>
            <a:r>
              <a:rPr lang="ro-RO" dirty="0"/>
              <a:t>) şi  volumul pierderilor de energie reactivă (18 283 </a:t>
            </a:r>
            <a:r>
              <a:rPr lang="ro-RO" dirty="0" err="1" smtClean="0"/>
              <a:t>kvarh</a:t>
            </a:r>
            <a:r>
              <a:rPr lang="ro-RO" dirty="0"/>
              <a:t>) ceea ce în practică nu este real. </a:t>
            </a:r>
          </a:p>
          <a:p>
            <a:pPr marL="0" indent="0">
              <a:buNone/>
            </a:pPr>
            <a:endParaRPr lang="ro-RO" dirty="0"/>
          </a:p>
          <a:p>
            <a:pPr marL="0" indent="0">
              <a:buNone/>
            </a:pPr>
            <a:r>
              <a:rPr lang="ro-RO" dirty="0" smtClean="0"/>
              <a:t> </a:t>
            </a:r>
            <a:r>
              <a:rPr lang="ro-RO" dirty="0" err="1"/>
              <a:t>Utilizâd</a:t>
            </a:r>
            <a:r>
              <a:rPr lang="ro-RO" dirty="0"/>
              <a:t> prevederile </a:t>
            </a:r>
            <a:r>
              <a:rPr lang="ro-RO" b="1" dirty="0"/>
              <a:t>Instrucţiunii</a:t>
            </a:r>
            <a:r>
              <a:rPr lang="ro-RO" dirty="0"/>
              <a:t> privind calcularea consumului tehnologic de energie electrică în reţelele de distribuţie, în funcţie de valoarea factorului de putere în instalaţiile de utilizare, nr.89 din 13.03. 2003 se obţine factorul de putere în valoare de (cos φ = 0,85). Deoarece sistemul de evidenţă a consumatorului este conectat la tensiunea secundară 0,4 kV  valoarea reglementată a cos φ = 0,92. </a:t>
            </a:r>
          </a:p>
          <a:p>
            <a:pPr marL="0" indent="0">
              <a:buNone/>
            </a:pPr>
            <a:endParaRPr lang="ro-RO" dirty="0" smtClean="0"/>
          </a:p>
          <a:p>
            <a:pPr marL="0" indent="0">
              <a:buNone/>
            </a:pPr>
            <a:r>
              <a:rPr lang="ro-RO" dirty="0" smtClean="0"/>
              <a:t>Conform </a:t>
            </a:r>
            <a:r>
              <a:rPr lang="ro-RO" dirty="0"/>
              <a:t>calculelor determinate de Instrucţiunea în cauză consumatorul are dreptul să consume  22 927 </a:t>
            </a:r>
            <a:r>
              <a:rPr lang="ro-RO" dirty="0" err="1"/>
              <a:t>kvarh</a:t>
            </a:r>
            <a:r>
              <a:rPr lang="ro-RO" dirty="0"/>
              <a:t> fără a achita acest consum. Trebuie  achitată diferenţa dintre 33 539 </a:t>
            </a:r>
            <a:r>
              <a:rPr lang="ro-RO" dirty="0" err="1"/>
              <a:t>kvarh</a:t>
            </a:r>
            <a:r>
              <a:rPr lang="ro-RO" dirty="0"/>
              <a:t> ─ 22 927 </a:t>
            </a:r>
            <a:r>
              <a:rPr lang="ro-RO" dirty="0" err="1"/>
              <a:t>kvarh</a:t>
            </a:r>
            <a:r>
              <a:rPr lang="ro-RO" dirty="0"/>
              <a:t> = 10 612 </a:t>
            </a:r>
            <a:r>
              <a:rPr lang="ro-RO" dirty="0" err="1"/>
              <a:t>kvarh</a:t>
            </a:r>
            <a:r>
              <a:rPr lang="ro-RO" dirty="0"/>
              <a:t>, costul energiei reactive consumate fiind 732 lei şi nu 2322 lei. Ca urmare consumatorul lunar a fost păcălit, în luna concretă cu 1 590 lei doar pe seama energiei reactive consumate. Suma totală se ridică la 7290 lei lunar.</a:t>
            </a:r>
          </a:p>
          <a:p>
            <a:pPr marL="0" indent="0">
              <a:buNone/>
            </a:pPr>
            <a:r>
              <a:rPr lang="ro-RO" dirty="0"/>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97227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4" y="1426305"/>
            <a:ext cx="8393707" cy="516535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57472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1810688"/>
            <a:ext cx="7775575" cy="4453587"/>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ro-RO" sz="2400" dirty="0"/>
              <a:t>Carta Europeana a Energiei. </a:t>
            </a:r>
          </a:p>
          <a:p>
            <a:pPr marL="0" indent="0">
              <a:buNone/>
            </a:pPr>
            <a:r>
              <a:rPr lang="ro-RO" sz="2400" dirty="0">
                <a:solidFill>
                  <a:srgbClr val="0070C0"/>
                </a:solidFill>
              </a:rPr>
              <a:t>Protocolul privind eficienţa energetică şi aspectele de mediu conexe vizează să promoveze politicile de eficienţă energetică compatibile cu dezvoltarea durabilă, să stimuleze o utilizare mai eficientă şi mai ecologică a energiei şi să încurajeze cooperarea în domeniul eficienţei energetice</a:t>
            </a:r>
            <a:r>
              <a:rPr lang="ro-RO" sz="2000" dirty="0"/>
              <a:t>.</a:t>
            </a:r>
          </a:p>
          <a:p>
            <a:pPr marL="0" indent="0">
              <a:buNone/>
            </a:pPr>
            <a:r>
              <a:rPr lang="ro-RO" sz="2000" dirty="0" smtClean="0"/>
              <a:t>        </a:t>
            </a:r>
            <a:r>
              <a:rPr lang="vi-VN" sz="2000" dirty="0" smtClean="0"/>
              <a:t>Obiectivele </a:t>
            </a:r>
            <a:r>
              <a:rPr lang="vi-VN" sz="2000" dirty="0"/>
              <a:t>protocolului sunt:</a:t>
            </a:r>
          </a:p>
          <a:p>
            <a:pPr marL="457200" indent="-457200">
              <a:buFont typeface="+mj-lt"/>
              <a:buAutoNum type="arabicPeriod"/>
            </a:pPr>
            <a:r>
              <a:rPr lang="vi-VN" sz="2000" dirty="0"/>
              <a:t>promovarea politicilor de eficienţă energetică compatibile cu dezvoltarea durabilă;</a:t>
            </a:r>
          </a:p>
          <a:p>
            <a:pPr marL="457200" indent="-457200">
              <a:buFont typeface="+mj-lt"/>
              <a:buAutoNum type="arabicPeriod"/>
            </a:pPr>
            <a:r>
              <a:rPr lang="vi-VN" sz="2000" dirty="0"/>
              <a:t>crearea unor condiţii care să stimuleze producătorii şi consumatorii să utilizeze energia în modul cel mai economic, eficient şi ecologic posibil;</a:t>
            </a:r>
          </a:p>
          <a:p>
            <a:pPr marL="457200" indent="-457200">
              <a:buFont typeface="+mj-lt"/>
              <a:buAutoNum type="arabicPeriod"/>
            </a:pPr>
            <a:r>
              <a:rPr lang="vi-VN" sz="2000" dirty="0"/>
              <a:t>încurajarea cooperării în domeniul eficienţei energetice.</a:t>
            </a:r>
          </a:p>
          <a:p>
            <a:pPr marL="514350" indent="-514350">
              <a:buFont typeface="+mj-lt"/>
              <a:buAutoNum type="arabicPeriod"/>
            </a:pPr>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45442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288" y="1508748"/>
            <a:ext cx="8710290" cy="4793578"/>
          </a:xfrm>
          <a:ln w="57150"/>
        </p:spPr>
        <p:style>
          <a:lnRef idx="2">
            <a:schemeClr val="accent1"/>
          </a:lnRef>
          <a:fillRef idx="1">
            <a:schemeClr val="lt1"/>
          </a:fillRef>
          <a:effectRef idx="0">
            <a:schemeClr val="accent1"/>
          </a:effectRef>
          <a:fontRef idx="minor">
            <a:schemeClr val="dk1"/>
          </a:fontRef>
        </p:style>
        <p:txBody>
          <a:bodyPr>
            <a:normAutofit/>
          </a:bodyPr>
          <a:lstStyle/>
          <a:p>
            <a:pPr marL="0" lvl="0" indent="0">
              <a:buNone/>
            </a:pPr>
            <a:r>
              <a:rPr lang="en-US" b="1" i="1" dirty="0" err="1"/>
              <a:t>Analiza</a:t>
            </a:r>
            <a:r>
              <a:rPr lang="en-US" b="1" i="1" dirty="0"/>
              <a:t> </a:t>
            </a:r>
            <a:r>
              <a:rPr lang="en-US" b="1" i="1" dirty="0" err="1"/>
              <a:t>cifrelor</a:t>
            </a:r>
            <a:r>
              <a:rPr lang="en-US" b="1" i="1" dirty="0"/>
              <a:t> din </a:t>
            </a:r>
            <a:r>
              <a:rPr lang="en-US" b="1" i="1" dirty="0" err="1"/>
              <a:t>factura</a:t>
            </a:r>
            <a:r>
              <a:rPr lang="en-US" b="1" i="1" dirty="0"/>
              <a:t> din fig. 4.</a:t>
            </a:r>
            <a:endParaRPr lang="ro-RO" dirty="0"/>
          </a:p>
          <a:p>
            <a:pPr marL="0" lvl="0" indent="0">
              <a:buNone/>
            </a:pPr>
            <a:endParaRPr lang="ro-RO" i="1" dirty="0" smtClean="0"/>
          </a:p>
          <a:p>
            <a:pPr marL="0" lvl="0" indent="0">
              <a:buNone/>
            </a:pPr>
            <a:r>
              <a:rPr lang="en-US" dirty="0" err="1" smtClean="0"/>
              <a:t>Consumul</a:t>
            </a:r>
            <a:r>
              <a:rPr lang="en-US" dirty="0" smtClean="0"/>
              <a:t> </a:t>
            </a:r>
            <a:r>
              <a:rPr lang="en-US" dirty="0"/>
              <a:t>total de </a:t>
            </a:r>
            <a:r>
              <a:rPr lang="en-US" dirty="0" err="1"/>
              <a:t>energie</a:t>
            </a:r>
            <a:r>
              <a:rPr lang="en-US" dirty="0"/>
              <a:t> </a:t>
            </a:r>
            <a:r>
              <a:rPr lang="en-US" dirty="0" err="1"/>
              <a:t>electrică</a:t>
            </a:r>
            <a:r>
              <a:rPr lang="en-US" dirty="0"/>
              <a:t> </a:t>
            </a:r>
            <a:r>
              <a:rPr lang="en-US" dirty="0" err="1"/>
              <a:t>în</a:t>
            </a:r>
            <a:r>
              <a:rPr lang="en-US" dirty="0"/>
              <a:t> </a:t>
            </a:r>
            <a:r>
              <a:rPr lang="en-US" dirty="0" err="1"/>
              <a:t>cele</a:t>
            </a:r>
            <a:r>
              <a:rPr lang="en-US" dirty="0"/>
              <a:t> </a:t>
            </a:r>
            <a:r>
              <a:rPr lang="en-US" dirty="0" err="1"/>
              <a:t>trei</a:t>
            </a:r>
            <a:r>
              <a:rPr lang="en-US" dirty="0"/>
              <a:t> zone de </a:t>
            </a:r>
            <a:r>
              <a:rPr lang="en-US" dirty="0" err="1"/>
              <a:t>consum</a:t>
            </a:r>
            <a:r>
              <a:rPr lang="en-US" dirty="0"/>
              <a:t> </a:t>
            </a:r>
            <a:r>
              <a:rPr lang="en-US" dirty="0" err="1"/>
              <a:t>constituie</a:t>
            </a:r>
            <a:r>
              <a:rPr lang="en-US" dirty="0"/>
              <a:t> 56 233 kWh </a:t>
            </a:r>
            <a:r>
              <a:rPr lang="en-US" dirty="0" err="1"/>
              <a:t>ceea</a:t>
            </a:r>
            <a:r>
              <a:rPr lang="en-US" dirty="0"/>
              <a:t> </a:t>
            </a:r>
            <a:r>
              <a:rPr lang="en-US" dirty="0" err="1"/>
              <a:t>ce</a:t>
            </a:r>
            <a:r>
              <a:rPr lang="en-US" dirty="0"/>
              <a:t> la </a:t>
            </a:r>
            <a:r>
              <a:rPr lang="en-US" dirty="0" err="1"/>
              <a:t>monotariful</a:t>
            </a:r>
            <a:r>
              <a:rPr lang="en-US" dirty="0"/>
              <a:t> de 0,72 lei/kWh </a:t>
            </a:r>
            <a:r>
              <a:rPr lang="en-US" dirty="0" err="1"/>
              <a:t>consumatorul</a:t>
            </a:r>
            <a:r>
              <a:rPr lang="en-US" dirty="0"/>
              <a:t> </a:t>
            </a:r>
            <a:r>
              <a:rPr lang="en-US" dirty="0" err="1"/>
              <a:t>ar</a:t>
            </a:r>
            <a:r>
              <a:rPr lang="en-US" dirty="0"/>
              <a:t> fi </a:t>
            </a:r>
            <a:r>
              <a:rPr lang="en-US" dirty="0" err="1"/>
              <a:t>plătit</a:t>
            </a:r>
            <a:r>
              <a:rPr lang="en-US" dirty="0"/>
              <a:t> </a:t>
            </a:r>
            <a:r>
              <a:rPr lang="en-US" dirty="0">
                <a:solidFill>
                  <a:srgbClr val="FF0000"/>
                </a:solidFill>
              </a:rPr>
              <a:t>40 487 lei.</a:t>
            </a:r>
            <a:r>
              <a:rPr lang="en-US" dirty="0"/>
              <a:t> </a:t>
            </a:r>
            <a:r>
              <a:rPr lang="en-US" dirty="0" err="1"/>
              <a:t>În</a:t>
            </a:r>
            <a:r>
              <a:rPr lang="en-US" dirty="0"/>
              <a:t> </a:t>
            </a:r>
            <a:r>
              <a:rPr lang="en-US" dirty="0" err="1"/>
              <a:t>realitate</a:t>
            </a:r>
            <a:r>
              <a:rPr lang="en-US" dirty="0"/>
              <a:t> conform </a:t>
            </a:r>
            <a:r>
              <a:rPr lang="en-US" dirty="0" err="1"/>
              <a:t>tarifului</a:t>
            </a:r>
            <a:r>
              <a:rPr lang="en-US" dirty="0"/>
              <a:t> </a:t>
            </a:r>
            <a:r>
              <a:rPr lang="ro-RO" dirty="0" smtClean="0"/>
              <a:t>diferenţiat </a:t>
            </a:r>
            <a:r>
              <a:rPr lang="en-US" dirty="0" smtClean="0"/>
              <a:t>zonal </a:t>
            </a:r>
            <a:r>
              <a:rPr lang="en-US" dirty="0" err="1"/>
              <a:t>consumatorul</a:t>
            </a:r>
            <a:r>
              <a:rPr lang="en-US" dirty="0"/>
              <a:t> a </a:t>
            </a:r>
            <a:r>
              <a:rPr lang="en-US" dirty="0" err="1"/>
              <a:t>plătit</a:t>
            </a:r>
            <a:r>
              <a:rPr lang="en-US" dirty="0"/>
              <a:t> </a:t>
            </a:r>
            <a:r>
              <a:rPr lang="en-US" dirty="0">
                <a:solidFill>
                  <a:srgbClr val="FF0000"/>
                </a:solidFill>
              </a:rPr>
              <a:t>45 464 lei </a:t>
            </a:r>
            <a:r>
              <a:rPr lang="en-US" dirty="0"/>
              <a:t>cu </a:t>
            </a:r>
            <a:r>
              <a:rPr lang="en-US" dirty="0">
                <a:solidFill>
                  <a:srgbClr val="FF0000"/>
                </a:solidFill>
              </a:rPr>
              <a:t>4 977 lei </a:t>
            </a:r>
            <a:r>
              <a:rPr lang="en-US" dirty="0" err="1">
                <a:solidFill>
                  <a:srgbClr val="FF0000"/>
                </a:solidFill>
              </a:rPr>
              <a:t>mai</a:t>
            </a:r>
            <a:r>
              <a:rPr lang="en-US" dirty="0">
                <a:solidFill>
                  <a:srgbClr val="FF0000"/>
                </a:solidFill>
              </a:rPr>
              <a:t> </a:t>
            </a:r>
            <a:r>
              <a:rPr lang="en-US" dirty="0" err="1">
                <a:solidFill>
                  <a:srgbClr val="FF0000"/>
                </a:solidFill>
              </a:rPr>
              <a:t>mult</a:t>
            </a:r>
            <a:r>
              <a:rPr lang="en-US" dirty="0"/>
              <a:t>. </a:t>
            </a:r>
            <a:r>
              <a:rPr lang="en-US" dirty="0" err="1"/>
              <a:t>În</a:t>
            </a:r>
            <a:r>
              <a:rPr lang="en-US" dirty="0"/>
              <a:t> </a:t>
            </a:r>
            <a:r>
              <a:rPr lang="en-US" dirty="0" err="1"/>
              <a:t>relaţiile</a:t>
            </a:r>
            <a:r>
              <a:rPr lang="en-US" dirty="0"/>
              <a:t> cu </a:t>
            </a:r>
            <a:r>
              <a:rPr lang="en-US" dirty="0" err="1"/>
              <a:t>consumatorul</a:t>
            </a:r>
            <a:r>
              <a:rPr lang="en-US" dirty="0"/>
              <a:t> </a:t>
            </a:r>
            <a:r>
              <a:rPr lang="en-US" dirty="0" err="1"/>
              <a:t>în</a:t>
            </a:r>
            <a:r>
              <a:rPr lang="en-US" dirty="0"/>
              <a:t> </a:t>
            </a:r>
            <a:r>
              <a:rPr lang="en-US" dirty="0" err="1"/>
              <a:t>cauză</a:t>
            </a:r>
            <a:r>
              <a:rPr lang="en-US" dirty="0"/>
              <a:t> </a:t>
            </a:r>
            <a:r>
              <a:rPr lang="en-US" dirty="0" err="1"/>
              <a:t>furnizorul</a:t>
            </a:r>
            <a:r>
              <a:rPr lang="en-US" dirty="0"/>
              <a:t> a </a:t>
            </a:r>
            <a:r>
              <a:rPr lang="en-US" dirty="0" err="1"/>
              <a:t>utilizat</a:t>
            </a:r>
            <a:r>
              <a:rPr lang="en-US" dirty="0"/>
              <a:t> </a:t>
            </a:r>
            <a:r>
              <a:rPr lang="en-US" dirty="0" err="1"/>
              <a:t>tariful</a:t>
            </a:r>
            <a:r>
              <a:rPr lang="en-US" dirty="0"/>
              <a:t> zonal </a:t>
            </a:r>
            <a:r>
              <a:rPr lang="en-US" dirty="0" err="1"/>
              <a:t>deoarece</a:t>
            </a:r>
            <a:r>
              <a:rPr lang="en-US" dirty="0"/>
              <a:t>  el a </a:t>
            </a:r>
            <a:r>
              <a:rPr lang="en-US" dirty="0" err="1"/>
              <a:t>fost</a:t>
            </a:r>
            <a:r>
              <a:rPr lang="en-US" dirty="0"/>
              <a:t> </a:t>
            </a:r>
            <a:r>
              <a:rPr lang="en-US" dirty="0" err="1"/>
              <a:t>convenabil</a:t>
            </a:r>
            <a:r>
              <a:rPr lang="en-US" dirty="0"/>
              <a:t> </a:t>
            </a:r>
            <a:r>
              <a:rPr lang="en-US" dirty="0" err="1"/>
              <a:t>doar</a:t>
            </a:r>
            <a:r>
              <a:rPr lang="en-US" dirty="0"/>
              <a:t> </a:t>
            </a:r>
            <a:r>
              <a:rPr lang="en-US" dirty="0" err="1"/>
              <a:t>furnizorului</a:t>
            </a:r>
            <a:r>
              <a:rPr lang="en-US" dirty="0"/>
              <a:t> </a:t>
            </a:r>
            <a:r>
              <a:rPr lang="en-US" dirty="0" err="1"/>
              <a:t>având</a:t>
            </a:r>
            <a:r>
              <a:rPr lang="en-US" dirty="0"/>
              <a:t> </a:t>
            </a:r>
            <a:r>
              <a:rPr lang="en-US" dirty="0" err="1"/>
              <a:t>în</a:t>
            </a:r>
            <a:r>
              <a:rPr lang="en-US" dirty="0"/>
              <a:t> </a:t>
            </a:r>
            <a:r>
              <a:rPr lang="en-US" dirty="0" err="1"/>
              <a:t>vedere</a:t>
            </a:r>
            <a:r>
              <a:rPr lang="en-US" dirty="0"/>
              <a:t> </a:t>
            </a:r>
            <a:r>
              <a:rPr lang="en-US" dirty="0" err="1"/>
              <a:t>regimul</a:t>
            </a:r>
            <a:r>
              <a:rPr lang="en-US" dirty="0"/>
              <a:t> de </a:t>
            </a:r>
            <a:r>
              <a:rPr lang="en-US" dirty="0" err="1"/>
              <a:t>lucru</a:t>
            </a:r>
            <a:r>
              <a:rPr lang="en-US" dirty="0"/>
              <a:t> a </a:t>
            </a:r>
            <a:r>
              <a:rPr lang="ro-RO" dirty="0" smtClean="0"/>
              <a:t>întreprinderi</a:t>
            </a:r>
            <a:r>
              <a:rPr lang="en-US" dirty="0" smtClean="0"/>
              <a:t>i.</a:t>
            </a:r>
            <a:endParaRPr lang="ro-RO" b="1" dirty="0" smtClean="0"/>
          </a:p>
          <a:p>
            <a:pPr marL="0" lvl="0" indent="0">
              <a:buNone/>
            </a:pPr>
            <a:r>
              <a:rPr lang="ro-RO" b="1" dirty="0" smtClean="0"/>
              <a:t>Instrucţiunea</a:t>
            </a:r>
            <a:r>
              <a:rPr lang="ro-RO" dirty="0" smtClean="0"/>
              <a:t> </a:t>
            </a:r>
            <a:r>
              <a:rPr lang="ro-RO" dirty="0"/>
              <a:t>privind calcularea consumului tehnologic de energie electrică în reţele de distribuţie în funcţie de valoarea factorului de  putere în instalaţiile de utilizare ale consumatorilor, Nr. 89 din 13.02.2003 prevede faptul că consumatorul are dreptul de a consuma un volum strict determinat de energie reactivă din reţea fără a o achita. Calculele </a:t>
            </a:r>
            <a:r>
              <a:rPr lang="ro-RO" dirty="0" smtClean="0"/>
              <a:t>realizate</a:t>
            </a:r>
            <a:r>
              <a:rPr lang="ro-RO" b="1" dirty="0" smtClean="0"/>
              <a:t> </a:t>
            </a:r>
            <a:r>
              <a:rPr lang="ro-RO" b="1" dirty="0"/>
              <a:t>în conformitate cu Instrucţiunea</a:t>
            </a:r>
            <a:r>
              <a:rPr lang="ro-RO" dirty="0"/>
              <a:t> în cauză au demonstrat faptul că din cele </a:t>
            </a:r>
            <a:r>
              <a:rPr lang="ro-RO" dirty="0">
                <a:solidFill>
                  <a:srgbClr val="FF0000"/>
                </a:solidFill>
              </a:rPr>
              <a:t>55 600 </a:t>
            </a:r>
            <a:r>
              <a:rPr lang="ro-RO" dirty="0" err="1">
                <a:solidFill>
                  <a:srgbClr val="FF0000"/>
                </a:solidFill>
              </a:rPr>
              <a:t>kvarh</a:t>
            </a:r>
            <a:r>
              <a:rPr lang="ro-RO" dirty="0">
                <a:solidFill>
                  <a:srgbClr val="FF0000"/>
                </a:solidFill>
              </a:rPr>
              <a:t> </a:t>
            </a:r>
            <a:r>
              <a:rPr lang="ro-RO" dirty="0"/>
              <a:t>trebuiau achitate doar </a:t>
            </a:r>
            <a:r>
              <a:rPr lang="ro-RO" dirty="0">
                <a:solidFill>
                  <a:srgbClr val="FF0000"/>
                </a:solidFill>
              </a:rPr>
              <a:t>31 645 </a:t>
            </a:r>
            <a:r>
              <a:rPr lang="ro-RO" dirty="0" err="1">
                <a:solidFill>
                  <a:srgbClr val="FF0000"/>
                </a:solidFill>
              </a:rPr>
              <a:t>kvarh</a:t>
            </a:r>
            <a:r>
              <a:rPr lang="ro-RO" dirty="0">
                <a:solidFill>
                  <a:srgbClr val="FF0000"/>
                </a:solidFill>
              </a:rPr>
              <a:t> </a:t>
            </a:r>
            <a:r>
              <a:rPr lang="ro-RO" dirty="0"/>
              <a:t>– </a:t>
            </a:r>
            <a:r>
              <a:rPr lang="ro-RO" dirty="0">
                <a:solidFill>
                  <a:srgbClr val="FF0000"/>
                </a:solidFill>
              </a:rPr>
              <a:t>în loc de 4003 lei trebuia de achitat doar 2 278 lei, cu 1 725 lei mai puţin.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228518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22962"/>
            <a:ext cx="8548391" cy="4891906"/>
          </a:xfrm>
          <a:ln w="57150"/>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0" indent="0">
              <a:buNone/>
            </a:pPr>
            <a:r>
              <a:rPr lang="ro-RO" sz="3800" b="1" dirty="0"/>
              <a:t>Din </a:t>
            </a:r>
            <a:r>
              <a:rPr lang="ro-RO" sz="3800" b="1" dirty="0" smtClean="0"/>
              <a:t>raportul </a:t>
            </a:r>
            <a:r>
              <a:rPr lang="ro-RO" sz="3800" b="1" dirty="0"/>
              <a:t>ANRE.</a:t>
            </a:r>
            <a:endParaRPr lang="ro-RO" sz="3800" dirty="0"/>
          </a:p>
          <a:p>
            <a:pPr marL="0" indent="0">
              <a:buNone/>
            </a:pPr>
            <a:r>
              <a:rPr lang="ro-RO" sz="3400" dirty="0" smtClean="0"/>
              <a:t>„La </a:t>
            </a:r>
            <a:r>
              <a:rPr lang="ro-RO" sz="3400" dirty="0"/>
              <a:t>întreprinderea RED Union </a:t>
            </a:r>
            <a:r>
              <a:rPr lang="ro-RO" sz="3400" dirty="0" err="1"/>
              <a:t>Fenosa</a:t>
            </a:r>
            <a:r>
              <a:rPr lang="ro-RO" sz="3400" dirty="0"/>
              <a:t> se constată că atât vânzările cât și încasările acestora sunt în creștere, începând cu anul 2009. Astfel, în 2010, vânzările întreprinderii RED Union </a:t>
            </a:r>
            <a:r>
              <a:rPr lang="ro-RO" sz="3400" dirty="0" err="1"/>
              <a:t>Fenosa</a:t>
            </a:r>
            <a:r>
              <a:rPr lang="ro-RO" sz="3400" dirty="0"/>
              <a:t> au crescut în raport cu anul 2009 cu 10,3%, în anul 2011 - cu 19,9 %, iar în 2012 - cu 39,0 </a:t>
            </a:r>
            <a:r>
              <a:rPr lang="ro-RO" sz="3400" dirty="0" smtClean="0"/>
              <a:t>%”.  </a:t>
            </a:r>
            <a:r>
              <a:rPr lang="ro-RO" sz="3400" dirty="0">
                <a:solidFill>
                  <a:srgbClr val="FF0000"/>
                </a:solidFill>
              </a:rPr>
              <a:t>(</a:t>
            </a:r>
            <a:r>
              <a:rPr lang="ro-RO" sz="3400" i="1" dirty="0">
                <a:solidFill>
                  <a:srgbClr val="FF0000"/>
                </a:solidFill>
              </a:rPr>
              <a:t>fenomenul, care cu succes a funcţionat practic din prima zi după privatizare a fost „descoperit” doar în a. 2009. Nota autorului</a:t>
            </a:r>
            <a:r>
              <a:rPr lang="ro-RO" sz="3400" dirty="0">
                <a:solidFill>
                  <a:srgbClr val="FF0000"/>
                </a:solidFill>
              </a:rPr>
              <a:t>)</a:t>
            </a:r>
          </a:p>
          <a:p>
            <a:pPr marL="0" indent="0">
              <a:buNone/>
            </a:pPr>
            <a:endParaRPr lang="ro-RO" dirty="0"/>
          </a:p>
          <a:p>
            <a:pPr marL="0" indent="0">
              <a:buNone/>
            </a:pPr>
            <a:r>
              <a:rPr lang="ro-RO" sz="2300" dirty="0" smtClean="0"/>
              <a:t>Din </a:t>
            </a:r>
            <a:r>
              <a:rPr lang="ro-RO" sz="2300" dirty="0"/>
              <a:t>raportul ANRE rezultă că vânzările „RED Union </a:t>
            </a:r>
            <a:r>
              <a:rPr lang="ro-RO" sz="2300" dirty="0" err="1"/>
              <a:t>Fenosa</a:t>
            </a:r>
            <a:r>
              <a:rPr lang="ro-RO" sz="2300" dirty="0"/>
              <a:t>” au crescut ca pe drojdie în perioada 2010 - 2012, în acest interval fiind majorat și preţul la energia electrică, cu 5,3%; 7,2% și 11%. Încasările au crescut în anul 2012 cu 925,6 milioane lei. Astfel, în perioada verificată de ANRE, compania a fost una foarte profitabilă. În 2010, întreprinderea a înregistrat un venit net de 311,4 milioane de lei, în anul 2011 - 378,8 milioane de lei, iar în 2012 – 381,6 milioane de lei. Pe 1 ianuarie 2013, compania avea un profit nerepartizat de 584,9 milioane de lei. </a:t>
            </a:r>
          </a:p>
          <a:p>
            <a:endParaRPr lang="ro-RO" dirty="0"/>
          </a:p>
          <a:p>
            <a:pPr marL="0" indent="0">
              <a:buNone/>
            </a:pPr>
            <a:r>
              <a:rPr lang="ro-RO" sz="2900" b="1" dirty="0" smtClean="0"/>
              <a:t>Comentariu</a:t>
            </a:r>
            <a:r>
              <a:rPr lang="ro-RO" sz="2900" b="1" dirty="0"/>
              <a:t>:</a:t>
            </a:r>
            <a:endParaRPr lang="ro-RO" sz="2900" dirty="0"/>
          </a:p>
          <a:p>
            <a:pPr marL="0" indent="0">
              <a:buNone/>
            </a:pPr>
            <a:r>
              <a:rPr lang="ro-RO" sz="2900" dirty="0" smtClean="0"/>
              <a:t>Cum </a:t>
            </a:r>
            <a:r>
              <a:rPr lang="ro-RO" sz="2900" dirty="0"/>
              <a:t>trebuie tratată aprecierea: „costul vânzărilor a crescut”. Operatorul privat comercializează un singur produs – energia electrică cu creşterea anuală a volumului de vânzări de la </a:t>
            </a:r>
            <a:r>
              <a:rPr lang="ro-RO" sz="2900" dirty="0" smtClean="0"/>
              <a:t>0,5 % </a:t>
            </a:r>
            <a:r>
              <a:rPr lang="ro-RO" sz="2900" dirty="0"/>
              <a:t>la 3 %. Creşterea anuală nu a vânzărilor ci a </a:t>
            </a:r>
            <a:r>
              <a:rPr lang="ro-RO" sz="2900" dirty="0" smtClean="0"/>
              <a:t>încasărilor </a:t>
            </a:r>
            <a:r>
              <a:rPr lang="ro-RO" sz="2900" dirty="0"/>
              <a:t>cu 10,3%, 19,9 %, 39,0 % evident că nu a fost determinată de creşterea volumului vânzărilor sau a tarifelor.  Această creştere a vânzărilor cu sute de milioane de lei sunt determinate, parţial, şi de schemele descrise mai sus: la acelaşi volum de vânzări de energie </a:t>
            </a:r>
            <a:r>
              <a:rPr lang="ro-RO" sz="2900" dirty="0" smtClean="0"/>
              <a:t>electrică </a:t>
            </a:r>
            <a:r>
              <a:rPr lang="ro-RO" sz="2900" dirty="0"/>
              <a:t>prin facturi intenţionat eronate/umflate au crescut colectările financiare fără creşterea pronunţată a volumului de vânzări.</a:t>
            </a:r>
          </a:p>
          <a:p>
            <a:endParaRPr lang="ro-RO" sz="29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2251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98927"/>
            <a:ext cx="8548391" cy="4773738"/>
          </a:xfrm>
          <a:ln w="57150"/>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ro-RO" i="1" dirty="0" smtClean="0"/>
          </a:p>
          <a:p>
            <a:pPr marL="0" indent="0">
              <a:buNone/>
            </a:pPr>
            <a:r>
              <a:rPr lang="ro-RO" sz="2000" i="1" dirty="0" smtClean="0"/>
              <a:t>Un </a:t>
            </a:r>
            <a:r>
              <a:rPr lang="ro-RO" sz="2000" i="1" dirty="0"/>
              <a:t>exemplu de jefuire financiară a tuturor categoriilor de consumatori, cu excepţia celor casnici, este prezentat în factura din fig. 6. În această factură este o poziţie care a fost </a:t>
            </a:r>
            <a:r>
              <a:rPr lang="ro-RO" sz="2000" i="1" dirty="0" smtClean="0"/>
              <a:t>utilizată </a:t>
            </a:r>
            <a:r>
              <a:rPr lang="ro-RO" sz="2000" i="1" dirty="0"/>
              <a:t>cu succes de către operatorii de furnizare circa 6 – 7 ani: </a:t>
            </a:r>
            <a:r>
              <a:rPr lang="ro-RO" sz="2000" b="1" i="1" dirty="0"/>
              <a:t>„ 5 % energia activă”. </a:t>
            </a:r>
            <a:r>
              <a:rPr lang="ro-RO" sz="2000" i="1" dirty="0"/>
              <a:t>În această factură la consumul de energie activă 680 kWh se adaugă pierderi de energie activă - 935 kWh (134 % din consum !!) şi 748 kWh – „5 % energie activă”  (110 % din energia electrică consumată). Ca urmare, la tariful în vigoare de 0,65 bani/kWh consumatorul în cauză a plătit 2,25 lei/kWh la general sau 1,37 lei/kWh doar conform poziţiei „5 % energie activă” .</a:t>
            </a:r>
            <a:endParaRPr lang="ro-RO" sz="2000"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645488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865" y="1553020"/>
            <a:ext cx="8537064" cy="4678968"/>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53856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8688" y="1600200"/>
            <a:ext cx="3246624" cy="4525963"/>
          </a:xfrm>
          <a:prstGeom prst="rect">
            <a:avLst/>
          </a:prstGeom>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125110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473115"/>
            <a:ext cx="8712668" cy="4871414"/>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lvl="0" indent="0">
              <a:buNone/>
            </a:pPr>
            <a:r>
              <a:rPr lang="ro-RO" b="1" dirty="0"/>
              <a:t>Privind comercializarea energiei reactive. </a:t>
            </a:r>
            <a:endParaRPr lang="ro-RO" dirty="0" smtClean="0"/>
          </a:p>
          <a:p>
            <a:pPr marL="0" lvl="0" indent="0">
              <a:buNone/>
            </a:pPr>
            <a:r>
              <a:rPr lang="ro-RO" dirty="0" smtClean="0"/>
              <a:t>În </a:t>
            </a:r>
            <a:r>
              <a:rPr lang="ro-RO" dirty="0"/>
              <a:t>toată lumea, în cazul în care un consumator injectează surplusul de energie reactivă capacitivă produsă de instalaţiile de compensare proprii ale consumatorilor, această energie este contorizată şi plătită de  către  operator în conformitate cu prevederile contractuale. În cazul în care în zona respectivă de consum bilanţul energiilor reactive (capacitive şi inductive) este acoperit, operatorul, prin prescripţie, poate interzice consumatorului injectarea surplusului de energie reactivă capacitivă în reţea. În Republica Moldova energia reactivă capacitivă injectată de către consumator în reţeaua operatorului nu se plăteşte.</a:t>
            </a:r>
          </a:p>
          <a:p>
            <a:pPr marL="0" indent="0">
              <a:buNone/>
            </a:pPr>
            <a:r>
              <a:rPr lang="ro-RO" b="1" dirty="0" smtClean="0"/>
              <a:t>Spre </a:t>
            </a:r>
            <a:r>
              <a:rPr lang="ro-RO" b="1" dirty="0"/>
              <a:t>informare:</a:t>
            </a:r>
            <a:r>
              <a:rPr lang="ro-RO" dirty="0"/>
              <a:t> pentru producerea unui </a:t>
            </a:r>
            <a:r>
              <a:rPr lang="ro-RO" dirty="0" err="1"/>
              <a:t>kVArh</a:t>
            </a:r>
            <a:r>
              <a:rPr lang="ro-RO" dirty="0"/>
              <a:t> de energie reactivă capacitivă instalaţia de compensare consumă 0,1 kWh energie activă, care este contorizată şi plătită de consumator). </a:t>
            </a:r>
          </a:p>
          <a:p>
            <a:pPr marL="0" indent="0">
              <a:buNone/>
            </a:pPr>
            <a:r>
              <a:rPr lang="ro-RO" dirty="0" smtClean="0"/>
              <a:t>În </a:t>
            </a:r>
            <a:r>
              <a:rPr lang="ro-RO" dirty="0"/>
              <a:t>cazul în care consumatorul foloseşte din reţeaua operatorului energia reactivă capacitivă acest consum este plătit la tarif de 0,1 din tariful la energia activă.</a:t>
            </a:r>
          </a:p>
          <a:p>
            <a:pPr marL="0" indent="0">
              <a:buNone/>
            </a:pPr>
            <a:endParaRPr lang="ro-RO" b="1" dirty="0"/>
          </a:p>
          <a:p>
            <a:pPr marL="0" indent="0">
              <a:buNone/>
            </a:pPr>
            <a:r>
              <a:rPr lang="ro-RO" b="1" dirty="0" smtClean="0"/>
              <a:t>Este </a:t>
            </a:r>
            <a:r>
              <a:rPr lang="ro-RO" b="1" dirty="0"/>
              <a:t>promovată o politică tarifară eronată a statului care favorizează fluxul  financiar la operatorii de furnizare şi de distribuţie din contul consumatorilor.</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700918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0"/>
            <a:ext cx="8698601" cy="5022350"/>
          </a:xfrm>
          <a:ln w="57150"/>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ro-RO" sz="6400" b="1" dirty="0" smtClean="0"/>
              <a:t>Regulamentul Nr. 393. Art</a:t>
            </a:r>
            <a:r>
              <a:rPr lang="ro-RO" sz="6400" b="1" dirty="0"/>
              <a:t>. 95</a:t>
            </a:r>
            <a:r>
              <a:rPr lang="ro-RO" sz="6400" b="1" dirty="0" smtClean="0"/>
              <a:t>.</a:t>
            </a:r>
          </a:p>
          <a:p>
            <a:pPr marL="0" indent="0">
              <a:buNone/>
            </a:pPr>
            <a:r>
              <a:rPr lang="ro-RO" sz="6400" dirty="0" smtClean="0"/>
              <a:t> </a:t>
            </a:r>
            <a:r>
              <a:rPr lang="ro-RO" sz="6400" i="1" dirty="0" smtClean="0"/>
              <a:t>În </a:t>
            </a:r>
            <a:r>
              <a:rPr lang="ro-RO" sz="6400" i="1" dirty="0"/>
              <a:t>cazul în care se constată încălcarea de către </a:t>
            </a:r>
            <a:r>
              <a:rPr lang="ro-RO" sz="6400" i="1" dirty="0" smtClean="0"/>
              <a:t>consumatorul </a:t>
            </a:r>
            <a:r>
              <a:rPr lang="ro-RO" sz="6400" i="1" dirty="0"/>
              <a:t>a clauzelor contractuale, care au dus la </a:t>
            </a:r>
            <a:r>
              <a:rPr lang="ro-RO" sz="6400" b="1" i="1" dirty="0"/>
              <a:t>neînregistrarea sau la înregistrarea</a:t>
            </a:r>
            <a:r>
              <a:rPr lang="ro-RO" sz="6400" i="1" dirty="0"/>
              <a:t> </a:t>
            </a:r>
            <a:r>
              <a:rPr lang="ro-RO" sz="6400" b="1" i="1" dirty="0"/>
              <a:t>incompletă </a:t>
            </a:r>
            <a:r>
              <a:rPr lang="ro-RO" sz="6400" i="1" dirty="0"/>
              <a:t>a energiei electrice consumate, furnizorul calculează contravaloarea energiei electrice consumate în baza puterii </a:t>
            </a:r>
            <a:r>
              <a:rPr lang="ro-RO" sz="6400" b="1" i="1" dirty="0"/>
              <a:t>stabilite în contract </a:t>
            </a:r>
            <a:r>
              <a:rPr lang="ro-RO" sz="6400" i="1" dirty="0"/>
              <a:t>şi reieşind din numărul orelor de utilizare a puterii contractate, în conformitate cu programul de activitate al </a:t>
            </a:r>
            <a:r>
              <a:rPr lang="ro-RO" sz="6400" i="1" dirty="0" smtClean="0"/>
              <a:t>consumatorului, </a:t>
            </a:r>
            <a:r>
              <a:rPr lang="ro-RO" sz="6400" i="1" dirty="0"/>
              <a:t>aplicând tariful în vigoare pentru perioada pentru care se face </a:t>
            </a:r>
            <a:r>
              <a:rPr lang="ro-RO" sz="6400" i="1" dirty="0" err="1"/>
              <a:t>recalcul</a:t>
            </a:r>
            <a:r>
              <a:rPr lang="ro-RO" sz="6400" i="1" dirty="0"/>
              <a:t>.</a:t>
            </a:r>
            <a:endParaRPr lang="ro-RO" sz="6400" dirty="0"/>
          </a:p>
          <a:p>
            <a:pPr marL="0" indent="0">
              <a:buNone/>
            </a:pPr>
            <a:r>
              <a:rPr lang="ro-RO" sz="4000" dirty="0"/>
              <a:t> </a:t>
            </a:r>
          </a:p>
          <a:p>
            <a:pPr marL="0" indent="0">
              <a:buNone/>
            </a:pPr>
            <a:r>
              <a:rPr lang="ro-RO" sz="6400" dirty="0" smtClean="0"/>
              <a:t>Este </a:t>
            </a:r>
            <a:r>
              <a:rPr lang="ro-RO" sz="6400" dirty="0"/>
              <a:t>o prevedere incorectă din următoarele motive</a:t>
            </a:r>
            <a:r>
              <a:rPr lang="ro-RO" sz="3400" dirty="0"/>
              <a:t>:</a:t>
            </a:r>
          </a:p>
          <a:p>
            <a:pPr marL="0" lvl="0" indent="0">
              <a:buNone/>
            </a:pPr>
            <a:r>
              <a:rPr lang="ro-RO" sz="5600" b="1" dirty="0" smtClean="0"/>
              <a:t>Tehnice</a:t>
            </a:r>
            <a:r>
              <a:rPr lang="ro-RO" sz="5600" b="1" dirty="0"/>
              <a:t>.</a:t>
            </a:r>
            <a:r>
              <a:rPr lang="ro-RO" sz="5600" dirty="0"/>
              <a:t> </a:t>
            </a:r>
            <a:endParaRPr lang="ro-RO" sz="5600" dirty="0" smtClean="0"/>
          </a:p>
          <a:p>
            <a:pPr marL="0" lvl="0" indent="0">
              <a:lnSpc>
                <a:spcPct val="170000"/>
              </a:lnSpc>
              <a:buNone/>
            </a:pPr>
            <a:r>
              <a:rPr lang="ro-RO" sz="5600" dirty="0" smtClean="0"/>
              <a:t>Prevederea </a:t>
            </a:r>
            <a:r>
              <a:rPr lang="ro-RO" sz="5600" dirty="0"/>
              <a:t>privind „… </a:t>
            </a:r>
            <a:r>
              <a:rPr lang="ro-RO" sz="5600" i="1" dirty="0"/>
              <a:t>calculează contravaloarea energiei electrice consumate în baza puterii stabilite în contract….</a:t>
            </a:r>
            <a:r>
              <a:rPr lang="ro-RO" sz="5600" dirty="0"/>
              <a:t>” nu este corectă din punct de vedere tehnic</a:t>
            </a:r>
            <a:r>
              <a:rPr lang="ro-RO" sz="5600" i="1" dirty="0"/>
              <a:t> </a:t>
            </a:r>
            <a:r>
              <a:rPr lang="ro-RO" sz="5600" dirty="0"/>
              <a:t>deoarece la etapa încheierii contractelor de furnizare nu exista prevederea în cauză şi consumatorii la aprecierea valorii puterii contractate aveau în vedere sau posibila extindere a consumului, sau apariţia </a:t>
            </a:r>
            <a:r>
              <a:rPr lang="ro-RO" sz="5600" dirty="0" err="1"/>
              <a:t>subconsumatorilor</a:t>
            </a:r>
            <a:r>
              <a:rPr lang="ro-RO" sz="5600" dirty="0"/>
              <a:t> sau majorau puterea contractată inconştient. La acea etapă a campaniei de încheiere/reînnoire  a contractelor (anii 2000 - 2003), cât şi în prezent consumatorii nu sunt informaţi despre posibilele consecinţe financiare a importanţei valorii puterii contractate la încheierea contractelor. </a:t>
            </a:r>
          </a:p>
          <a:p>
            <a:endParaRPr lang="ro-RO" sz="3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85176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61331"/>
            <a:ext cx="8698601" cy="4867604"/>
          </a:xfrm>
          <a:ln w="57150"/>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buNone/>
            </a:pPr>
            <a:r>
              <a:rPr lang="en-US" b="1" dirty="0" err="1"/>
              <a:t>Tarifare</a:t>
            </a:r>
            <a:r>
              <a:rPr lang="en-US" b="1" dirty="0"/>
              <a:t>.</a:t>
            </a:r>
            <a:r>
              <a:rPr lang="en-US" dirty="0"/>
              <a:t> </a:t>
            </a:r>
            <a:endParaRPr lang="ro-RO" dirty="0" smtClean="0"/>
          </a:p>
          <a:p>
            <a:pPr marL="0" indent="0">
              <a:buNone/>
            </a:pPr>
            <a:r>
              <a:rPr lang="ro-RO" dirty="0" smtClean="0"/>
              <a:t>După </a:t>
            </a:r>
            <a:r>
              <a:rPr lang="ro-RO" dirty="0"/>
              <a:t>terminarea campaniei de încheiere a contractelor, operatorul privat avea în plan introducerea tarifelor de tip binom. În acest scop, ANRE în anul 2005 a aprobat </a:t>
            </a:r>
            <a:r>
              <a:rPr lang="en-US" dirty="0" err="1"/>
              <a:t>Metodologia</a:t>
            </a:r>
            <a:r>
              <a:rPr lang="en-US" dirty="0"/>
              <a:t>  </a:t>
            </a:r>
            <a:r>
              <a:rPr lang="en-US" dirty="0" err="1"/>
              <a:t>privind</a:t>
            </a:r>
            <a:r>
              <a:rPr lang="en-US" dirty="0"/>
              <a:t>  </a:t>
            </a:r>
            <a:r>
              <a:rPr lang="en-US" dirty="0" err="1"/>
              <a:t>determinarea</a:t>
            </a:r>
            <a:r>
              <a:rPr lang="en-US" dirty="0"/>
              <a:t> </a:t>
            </a:r>
            <a:r>
              <a:rPr lang="en-US" dirty="0" err="1"/>
              <a:t>tarifelor</a:t>
            </a:r>
            <a:r>
              <a:rPr lang="en-US" dirty="0"/>
              <a:t> de tip </a:t>
            </a:r>
            <a:r>
              <a:rPr lang="en-US" dirty="0" err="1"/>
              <a:t>binom</a:t>
            </a:r>
            <a:r>
              <a:rPr lang="en-US" dirty="0"/>
              <a:t> de </a:t>
            </a:r>
            <a:r>
              <a:rPr lang="en-US" dirty="0" err="1"/>
              <a:t>livrare</a:t>
            </a:r>
            <a:r>
              <a:rPr lang="en-US" dirty="0"/>
              <a:t> a </a:t>
            </a:r>
            <a:r>
              <a:rPr lang="en-US" dirty="0" err="1"/>
              <a:t>energiei</a:t>
            </a:r>
            <a:r>
              <a:rPr lang="en-US" dirty="0"/>
              <a:t> </a:t>
            </a:r>
            <a:r>
              <a:rPr lang="en-US" dirty="0" err="1"/>
              <a:t>electrice</a:t>
            </a:r>
            <a:r>
              <a:rPr lang="en-US" dirty="0"/>
              <a:t> </a:t>
            </a:r>
            <a:r>
              <a:rPr lang="en-US" dirty="0" err="1"/>
              <a:t>consumatorilor</a:t>
            </a:r>
            <a:r>
              <a:rPr lang="en-US" dirty="0"/>
              <a:t> </a:t>
            </a:r>
            <a:r>
              <a:rPr lang="en-US" dirty="0" err="1"/>
              <a:t>finali</a:t>
            </a:r>
            <a:r>
              <a:rPr lang="en-US" dirty="0"/>
              <a:t> nr. 194 din </a:t>
            </a:r>
            <a:r>
              <a:rPr lang="en-US" dirty="0" smtClean="0"/>
              <a:t>4.10.2005. </a:t>
            </a:r>
            <a:endParaRPr lang="ro-RO" dirty="0" smtClean="0"/>
          </a:p>
          <a:p>
            <a:pPr marL="0" indent="0">
              <a:buNone/>
            </a:pPr>
            <a:r>
              <a:rPr lang="en-US" dirty="0" err="1" smtClean="0"/>
              <a:t>Asociaţia</a:t>
            </a:r>
            <a:r>
              <a:rPr lang="en-US" dirty="0" smtClean="0"/>
              <a:t> </a:t>
            </a:r>
            <a:r>
              <a:rPr lang="en-US" dirty="0" err="1"/>
              <a:t>Consumatoriulor</a:t>
            </a:r>
            <a:r>
              <a:rPr lang="en-US" dirty="0"/>
              <a:t> de </a:t>
            </a:r>
            <a:r>
              <a:rPr lang="en-US" dirty="0" err="1"/>
              <a:t>Energie</a:t>
            </a:r>
            <a:r>
              <a:rPr lang="en-US" dirty="0"/>
              <a:t> a </a:t>
            </a:r>
            <a:r>
              <a:rPr lang="en-US" dirty="0" err="1"/>
              <a:t>fost</a:t>
            </a:r>
            <a:r>
              <a:rPr lang="en-US" dirty="0"/>
              <a:t> </a:t>
            </a:r>
            <a:r>
              <a:rPr lang="en-US" dirty="0" err="1"/>
              <a:t>categoric</a:t>
            </a:r>
            <a:r>
              <a:rPr lang="en-US" dirty="0"/>
              <a:t> </a:t>
            </a:r>
            <a:r>
              <a:rPr lang="en-US" dirty="0" err="1"/>
              <a:t>împotriva</a:t>
            </a:r>
            <a:r>
              <a:rPr lang="en-US" dirty="0"/>
              <a:t> </a:t>
            </a:r>
            <a:r>
              <a:rPr lang="ro-RO" dirty="0"/>
              <a:t> introducerii tarifelor de tip binom</a:t>
            </a:r>
            <a:r>
              <a:rPr lang="en-US" dirty="0"/>
              <a:t>, </a:t>
            </a:r>
            <a:r>
              <a:rPr lang="en-US" dirty="0" err="1"/>
              <a:t>motivul</a:t>
            </a:r>
            <a:r>
              <a:rPr lang="en-US" dirty="0"/>
              <a:t> principal </a:t>
            </a:r>
            <a:r>
              <a:rPr lang="en-US" dirty="0" err="1"/>
              <a:t>fiind</a:t>
            </a:r>
            <a:r>
              <a:rPr lang="en-US" dirty="0"/>
              <a:t> </a:t>
            </a:r>
            <a:r>
              <a:rPr lang="en-US" dirty="0" err="1"/>
              <a:t>anume</a:t>
            </a:r>
            <a:r>
              <a:rPr lang="en-US" dirty="0"/>
              <a:t> </a:t>
            </a:r>
            <a:r>
              <a:rPr lang="en-US" dirty="0" err="1"/>
              <a:t>valori</a:t>
            </a:r>
            <a:r>
              <a:rPr lang="en-US" dirty="0"/>
              <a:t> </a:t>
            </a:r>
            <a:r>
              <a:rPr lang="en-US" dirty="0" err="1"/>
              <a:t>exagerate</a:t>
            </a:r>
            <a:r>
              <a:rPr lang="en-US" dirty="0"/>
              <a:t> a </a:t>
            </a:r>
            <a:r>
              <a:rPr lang="en-US" dirty="0" err="1"/>
              <a:t>puterilor</a:t>
            </a:r>
            <a:r>
              <a:rPr lang="en-US" dirty="0"/>
              <a:t> </a:t>
            </a:r>
            <a:r>
              <a:rPr lang="en-US" dirty="0" err="1"/>
              <a:t>contractate</a:t>
            </a:r>
            <a:r>
              <a:rPr lang="en-US" dirty="0"/>
              <a:t>, care </a:t>
            </a:r>
            <a:r>
              <a:rPr lang="en-US" dirty="0" err="1"/>
              <a:t>până</a:t>
            </a:r>
            <a:r>
              <a:rPr lang="en-US" dirty="0"/>
              <a:t>-n </a:t>
            </a:r>
            <a:r>
              <a:rPr lang="en-US" dirty="0" err="1"/>
              <a:t>prezent</a:t>
            </a:r>
            <a:r>
              <a:rPr lang="en-US" dirty="0"/>
              <a:t> nu </a:t>
            </a:r>
            <a:r>
              <a:rPr lang="en-US" dirty="0" err="1"/>
              <a:t>este</a:t>
            </a:r>
            <a:r>
              <a:rPr lang="en-US" dirty="0"/>
              <a:t> </a:t>
            </a:r>
            <a:r>
              <a:rPr lang="en-US" dirty="0" err="1"/>
              <a:t>abrogată</a:t>
            </a:r>
            <a:r>
              <a:rPr lang="en-US" dirty="0"/>
              <a:t>. </a:t>
            </a:r>
            <a:endParaRPr lang="ro-RO" dirty="0"/>
          </a:p>
          <a:p>
            <a:pPr marL="0" indent="0">
              <a:buNone/>
            </a:pPr>
            <a:r>
              <a:rPr lang="en-US" dirty="0" err="1" smtClean="0"/>
              <a:t>Tariful</a:t>
            </a:r>
            <a:r>
              <a:rPr lang="en-US" dirty="0" smtClean="0"/>
              <a:t> </a:t>
            </a:r>
            <a:r>
              <a:rPr lang="en-US" dirty="0" err="1"/>
              <a:t>binom</a:t>
            </a:r>
            <a:r>
              <a:rPr lang="en-US" dirty="0"/>
              <a:t> </a:t>
            </a:r>
            <a:r>
              <a:rPr lang="en-US" dirty="0" err="1"/>
              <a:t>este</a:t>
            </a:r>
            <a:r>
              <a:rPr lang="en-US" dirty="0"/>
              <a:t> </a:t>
            </a:r>
            <a:r>
              <a:rPr lang="en-US" dirty="0" err="1"/>
              <a:t>alcătuit</a:t>
            </a:r>
            <a:r>
              <a:rPr lang="en-US" dirty="0"/>
              <a:t> din </a:t>
            </a:r>
            <a:r>
              <a:rPr lang="en-US" dirty="0" err="1"/>
              <a:t>două</a:t>
            </a:r>
            <a:r>
              <a:rPr lang="en-US" dirty="0"/>
              <a:t> </a:t>
            </a:r>
            <a:r>
              <a:rPr lang="en-US" dirty="0" err="1"/>
              <a:t>componente</a:t>
            </a:r>
            <a:r>
              <a:rPr lang="en-US" dirty="0"/>
              <a:t>: </a:t>
            </a:r>
            <a:endParaRPr lang="ro-RO" dirty="0"/>
          </a:p>
          <a:p>
            <a:pPr marL="0" indent="0">
              <a:buNone/>
            </a:pPr>
            <a:r>
              <a:rPr lang="ro-RO" dirty="0" smtClean="0"/>
              <a:t>                  </a:t>
            </a:r>
            <a:r>
              <a:rPr lang="en-US" dirty="0" smtClean="0"/>
              <a:t>a</a:t>
            </a:r>
            <a:r>
              <a:rPr lang="en-US" dirty="0"/>
              <a:t>) </a:t>
            </a:r>
            <a:r>
              <a:rPr lang="en-US" dirty="0" err="1"/>
              <a:t>tariful</a:t>
            </a:r>
            <a:r>
              <a:rPr lang="en-US" dirty="0"/>
              <a:t> </a:t>
            </a:r>
            <a:r>
              <a:rPr lang="en-US" dirty="0" err="1"/>
              <a:t>pentru</a:t>
            </a:r>
            <a:r>
              <a:rPr lang="en-US" dirty="0"/>
              <a:t> </a:t>
            </a:r>
            <a:r>
              <a:rPr lang="en-US" dirty="0" err="1"/>
              <a:t>puterea</a:t>
            </a:r>
            <a:r>
              <a:rPr lang="en-US" dirty="0"/>
              <a:t> </a:t>
            </a:r>
            <a:r>
              <a:rPr lang="en-US" dirty="0" err="1"/>
              <a:t>contractată</a:t>
            </a:r>
            <a:r>
              <a:rPr lang="en-US" dirty="0"/>
              <a:t> </a:t>
            </a:r>
            <a:r>
              <a:rPr lang="en-US" dirty="0" err="1"/>
              <a:t>şi</a:t>
            </a:r>
            <a:r>
              <a:rPr lang="en-US" dirty="0"/>
              <a:t> </a:t>
            </a:r>
            <a:endParaRPr lang="ro-RO" dirty="0"/>
          </a:p>
          <a:p>
            <a:pPr marL="0" indent="0">
              <a:buNone/>
            </a:pPr>
            <a:r>
              <a:rPr lang="ro-RO" dirty="0"/>
              <a:t> </a:t>
            </a:r>
            <a:r>
              <a:rPr lang="ro-RO" dirty="0" smtClean="0"/>
              <a:t>                 </a:t>
            </a:r>
            <a:r>
              <a:rPr lang="en-US" dirty="0" smtClean="0"/>
              <a:t>b</a:t>
            </a:r>
            <a:r>
              <a:rPr lang="en-US" dirty="0"/>
              <a:t>) </a:t>
            </a:r>
            <a:r>
              <a:rPr lang="en-US" dirty="0" err="1"/>
              <a:t>tariful</a:t>
            </a:r>
            <a:r>
              <a:rPr lang="en-US" dirty="0"/>
              <a:t> </a:t>
            </a:r>
            <a:r>
              <a:rPr lang="en-US" dirty="0" err="1"/>
              <a:t>pentru</a:t>
            </a:r>
            <a:r>
              <a:rPr lang="en-US" dirty="0"/>
              <a:t> </a:t>
            </a:r>
            <a:r>
              <a:rPr lang="en-US" dirty="0" err="1"/>
              <a:t>energia</a:t>
            </a:r>
            <a:r>
              <a:rPr lang="en-US" dirty="0"/>
              <a:t> </a:t>
            </a:r>
            <a:r>
              <a:rPr lang="en-US" dirty="0" err="1"/>
              <a:t>electrică</a:t>
            </a:r>
            <a:r>
              <a:rPr lang="en-US" dirty="0"/>
              <a:t> </a:t>
            </a:r>
            <a:r>
              <a:rPr lang="en-US" dirty="0" err="1"/>
              <a:t>consumată</a:t>
            </a:r>
            <a:r>
              <a:rPr lang="en-US" dirty="0"/>
              <a:t>. </a:t>
            </a:r>
            <a:endParaRPr lang="ro-RO" dirty="0"/>
          </a:p>
          <a:p>
            <a:pPr marL="0" indent="0">
              <a:buNone/>
            </a:pPr>
            <a:endParaRPr lang="ro-RO" dirty="0"/>
          </a:p>
          <a:p>
            <a:pPr marL="0" indent="0">
              <a:buNone/>
            </a:pPr>
            <a:r>
              <a:rPr lang="en-US" dirty="0" err="1" smtClean="0"/>
              <a:t>Problema</a:t>
            </a:r>
            <a:r>
              <a:rPr lang="en-US" dirty="0" smtClean="0"/>
              <a:t> </a:t>
            </a:r>
            <a:r>
              <a:rPr lang="en-US" dirty="0" err="1"/>
              <a:t>constă</a:t>
            </a:r>
            <a:r>
              <a:rPr lang="en-US" dirty="0"/>
              <a:t> </a:t>
            </a:r>
            <a:r>
              <a:rPr lang="en-US" dirty="0" err="1"/>
              <a:t>în</a:t>
            </a:r>
            <a:r>
              <a:rPr lang="en-US" dirty="0"/>
              <a:t> </a:t>
            </a:r>
            <a:r>
              <a:rPr lang="en-US" dirty="0" err="1"/>
              <a:t>faptul</a:t>
            </a:r>
            <a:r>
              <a:rPr lang="en-US" dirty="0"/>
              <a:t> </a:t>
            </a:r>
            <a:r>
              <a:rPr lang="en-US" dirty="0" err="1"/>
              <a:t>că</a:t>
            </a:r>
            <a:r>
              <a:rPr lang="en-US" dirty="0"/>
              <a:t> independent de </a:t>
            </a:r>
            <a:r>
              <a:rPr lang="en-US" dirty="0" err="1"/>
              <a:t>modul</a:t>
            </a:r>
            <a:r>
              <a:rPr lang="en-US" dirty="0"/>
              <a:t> </a:t>
            </a:r>
            <a:r>
              <a:rPr lang="en-US" dirty="0" err="1"/>
              <a:t>în</a:t>
            </a:r>
            <a:r>
              <a:rPr lang="en-US" dirty="0"/>
              <a:t> care </a:t>
            </a:r>
            <a:r>
              <a:rPr lang="en-US" dirty="0" err="1"/>
              <a:t>agentul</a:t>
            </a:r>
            <a:r>
              <a:rPr lang="en-US" dirty="0"/>
              <a:t> economic </a:t>
            </a:r>
            <a:r>
              <a:rPr lang="en-US" dirty="0" err="1"/>
              <a:t>va</a:t>
            </a:r>
            <a:r>
              <a:rPr lang="en-US" dirty="0"/>
              <a:t> </a:t>
            </a:r>
            <a:r>
              <a:rPr lang="en-US" dirty="0" err="1"/>
              <a:t>funcţiona</a:t>
            </a:r>
            <a:r>
              <a:rPr lang="en-US" dirty="0"/>
              <a:t>: </a:t>
            </a:r>
            <a:r>
              <a:rPr lang="en-US" dirty="0" err="1"/>
              <a:t>în</a:t>
            </a:r>
            <a:r>
              <a:rPr lang="en-US" dirty="0"/>
              <a:t> </a:t>
            </a:r>
            <a:r>
              <a:rPr lang="en-US" dirty="0" err="1"/>
              <a:t>regim</a:t>
            </a:r>
            <a:r>
              <a:rPr lang="en-US" dirty="0"/>
              <a:t> nominal, </a:t>
            </a:r>
            <a:r>
              <a:rPr lang="en-US" dirty="0" err="1"/>
              <a:t>în</a:t>
            </a:r>
            <a:r>
              <a:rPr lang="en-US" dirty="0"/>
              <a:t> </a:t>
            </a:r>
            <a:r>
              <a:rPr lang="en-US" dirty="0" err="1"/>
              <a:t>regim</a:t>
            </a:r>
            <a:r>
              <a:rPr lang="en-US" dirty="0"/>
              <a:t> </a:t>
            </a:r>
            <a:r>
              <a:rPr lang="en-US" dirty="0" err="1"/>
              <a:t>parţial</a:t>
            </a:r>
            <a:r>
              <a:rPr lang="en-US" dirty="0"/>
              <a:t> </a:t>
            </a:r>
            <a:r>
              <a:rPr lang="en-US" dirty="0" err="1"/>
              <a:t>sau</a:t>
            </a:r>
            <a:r>
              <a:rPr lang="en-US" dirty="0"/>
              <a:t> periodic </a:t>
            </a:r>
            <a:r>
              <a:rPr lang="en-US" dirty="0" err="1"/>
              <a:t>sau</a:t>
            </a:r>
            <a:r>
              <a:rPr lang="en-US" dirty="0"/>
              <a:t> nu </a:t>
            </a:r>
            <a:r>
              <a:rPr lang="en-US" dirty="0" err="1"/>
              <a:t>va</a:t>
            </a:r>
            <a:r>
              <a:rPr lang="en-US" dirty="0"/>
              <a:t> </a:t>
            </a:r>
            <a:r>
              <a:rPr lang="en-US" dirty="0" err="1"/>
              <a:t>funcţiona</a:t>
            </a:r>
            <a:r>
              <a:rPr lang="en-US" dirty="0"/>
              <a:t> </a:t>
            </a:r>
            <a:r>
              <a:rPr lang="en-US" dirty="0" err="1"/>
              <a:t>pe</a:t>
            </a:r>
            <a:r>
              <a:rPr lang="en-US" dirty="0"/>
              <a:t> </a:t>
            </a:r>
            <a:r>
              <a:rPr lang="en-US" dirty="0" err="1"/>
              <a:t>parcursul</a:t>
            </a:r>
            <a:r>
              <a:rPr lang="en-US" dirty="0"/>
              <a:t> </a:t>
            </a:r>
            <a:r>
              <a:rPr lang="en-US" dirty="0" err="1"/>
              <a:t>întregului</a:t>
            </a:r>
            <a:r>
              <a:rPr lang="en-US" dirty="0"/>
              <a:t> an – </a:t>
            </a:r>
            <a:r>
              <a:rPr lang="en-US" dirty="0" err="1"/>
              <a:t>tariful</a:t>
            </a:r>
            <a:r>
              <a:rPr lang="en-US" dirty="0"/>
              <a:t> </a:t>
            </a:r>
            <a:r>
              <a:rPr lang="en-US" dirty="0" err="1"/>
              <a:t>pentru</a:t>
            </a:r>
            <a:r>
              <a:rPr lang="en-US" dirty="0"/>
              <a:t> </a:t>
            </a:r>
            <a:r>
              <a:rPr lang="en-US" dirty="0" err="1"/>
              <a:t>puterea</a:t>
            </a:r>
            <a:r>
              <a:rPr lang="en-US" dirty="0"/>
              <a:t> </a:t>
            </a:r>
            <a:r>
              <a:rPr lang="en-US" dirty="0" err="1"/>
              <a:t>contractată</a:t>
            </a:r>
            <a:r>
              <a:rPr lang="en-US" dirty="0"/>
              <a:t> </a:t>
            </a:r>
            <a:r>
              <a:rPr lang="en-US" dirty="0" err="1"/>
              <a:t>trebuie</a:t>
            </a:r>
            <a:r>
              <a:rPr lang="en-US" dirty="0"/>
              <a:t> </a:t>
            </a:r>
            <a:r>
              <a:rPr lang="en-US" dirty="0" err="1"/>
              <a:t>achitat</a:t>
            </a:r>
            <a:r>
              <a:rPr lang="en-US" dirty="0"/>
              <a:t> la </a:t>
            </a:r>
            <a:r>
              <a:rPr lang="en-US" dirty="0" err="1"/>
              <a:t>începutul</a:t>
            </a:r>
            <a:r>
              <a:rPr lang="en-US" dirty="0"/>
              <a:t> </a:t>
            </a:r>
            <a:r>
              <a:rPr lang="en-US" dirty="0" err="1"/>
              <a:t>anului</a:t>
            </a:r>
            <a:r>
              <a:rPr lang="en-US" dirty="0"/>
              <a:t> </a:t>
            </a:r>
            <a:r>
              <a:rPr lang="en-US" dirty="0" err="1"/>
              <a:t>pentru</a:t>
            </a:r>
            <a:r>
              <a:rPr lang="en-US" dirty="0"/>
              <a:t> tot </a:t>
            </a:r>
            <a:r>
              <a:rPr lang="en-US" dirty="0" err="1"/>
              <a:t>anul</a:t>
            </a:r>
            <a:r>
              <a:rPr lang="en-US" dirty="0"/>
              <a:t>, conform </a:t>
            </a:r>
            <a:r>
              <a:rPr lang="en-US" dirty="0" err="1"/>
              <a:t>puterii</a:t>
            </a:r>
            <a:r>
              <a:rPr lang="en-US" dirty="0"/>
              <a:t> </a:t>
            </a:r>
            <a:r>
              <a:rPr lang="en-US" dirty="0" err="1" smtClean="0"/>
              <a:t>contractate</a:t>
            </a:r>
            <a:r>
              <a:rPr lang="en-US" dirty="0" smtClean="0"/>
              <a:t>. </a:t>
            </a:r>
            <a:r>
              <a:rPr lang="en-US" dirty="0"/>
              <a:t>Din </a:t>
            </a:r>
            <a:r>
              <a:rPr lang="en-US" dirty="0" err="1"/>
              <a:t>acest</a:t>
            </a:r>
            <a:r>
              <a:rPr lang="en-US" dirty="0"/>
              <a:t> </a:t>
            </a:r>
            <a:r>
              <a:rPr lang="en-US" dirty="0" err="1"/>
              <a:t>motiv</a:t>
            </a:r>
            <a:r>
              <a:rPr lang="en-US" dirty="0"/>
              <a:t>, </a:t>
            </a:r>
            <a:r>
              <a:rPr lang="en-US" dirty="0" err="1"/>
              <a:t>reprezentanţii</a:t>
            </a:r>
            <a:r>
              <a:rPr lang="en-US" dirty="0"/>
              <a:t> </a:t>
            </a:r>
            <a:r>
              <a:rPr lang="en-US" dirty="0" err="1"/>
              <a:t>operatorului</a:t>
            </a:r>
            <a:r>
              <a:rPr lang="en-US" dirty="0"/>
              <a:t> au </a:t>
            </a:r>
            <a:r>
              <a:rPr lang="en-US" dirty="0" err="1"/>
              <a:t>favorizat</a:t>
            </a:r>
            <a:r>
              <a:rPr lang="en-US" dirty="0"/>
              <a:t> </a:t>
            </a:r>
            <a:r>
              <a:rPr lang="en-US" dirty="0" err="1"/>
              <a:t>valorile</a:t>
            </a:r>
            <a:r>
              <a:rPr lang="en-US" dirty="0"/>
              <a:t> </a:t>
            </a:r>
            <a:r>
              <a:rPr lang="ro-RO" dirty="0" smtClean="0"/>
              <a:t>exagerate</a:t>
            </a:r>
            <a:r>
              <a:rPr lang="en-US" dirty="0" smtClean="0"/>
              <a:t> a </a:t>
            </a:r>
            <a:r>
              <a:rPr lang="en-US" dirty="0" err="1"/>
              <a:t>puterilor</a:t>
            </a:r>
            <a:r>
              <a:rPr lang="en-US" dirty="0"/>
              <a:t> </a:t>
            </a:r>
            <a:r>
              <a:rPr lang="en-US" dirty="0" err="1"/>
              <a:t>contractate</a:t>
            </a:r>
            <a:r>
              <a:rPr lang="en-US" dirty="0"/>
              <a:t> la </a:t>
            </a:r>
            <a:r>
              <a:rPr lang="en-US" dirty="0" err="1"/>
              <a:t>etapa</a:t>
            </a:r>
            <a:r>
              <a:rPr lang="en-US" dirty="0"/>
              <a:t> de </a:t>
            </a:r>
            <a:r>
              <a:rPr lang="en-US" dirty="0" err="1"/>
              <a:t>încheiere</a:t>
            </a:r>
            <a:r>
              <a:rPr lang="en-US" dirty="0"/>
              <a:t> a </a:t>
            </a:r>
            <a:r>
              <a:rPr lang="en-US" dirty="0" err="1"/>
              <a:t>contractelor</a:t>
            </a:r>
            <a:r>
              <a:rPr lang="en-US" dirty="0"/>
              <a:t> de </a:t>
            </a:r>
            <a:r>
              <a:rPr lang="en-US" dirty="0" err="1"/>
              <a:t>furnizare</a:t>
            </a:r>
            <a:r>
              <a:rPr lang="en-US"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99229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553019"/>
            <a:ext cx="8548391" cy="4721171"/>
          </a:xfrm>
          <a:ln w="57150"/>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ro-RO" dirty="0"/>
              <a:t>Pentru a evita diferendele între părțile contractante, consumatorului i se recomandă la fiecare loc de consum să efectueze următoarele acțiuni ce țin de echipamentul de evidență</a:t>
            </a:r>
            <a:r>
              <a:rPr lang="en-US" dirty="0"/>
              <a:t>:</a:t>
            </a:r>
            <a:endParaRPr lang="ro-RO" dirty="0"/>
          </a:p>
          <a:p>
            <a:pPr marL="0" lvl="0" indent="0">
              <a:buNone/>
            </a:pPr>
            <a:r>
              <a:rPr lang="ro-RO" dirty="0" smtClean="0"/>
              <a:t>1. </a:t>
            </a:r>
            <a:r>
              <a:rPr lang="en-US" dirty="0" err="1" smtClean="0"/>
              <a:t>Controlul</a:t>
            </a:r>
            <a:r>
              <a:rPr lang="en-US" dirty="0" smtClean="0"/>
              <a:t> </a:t>
            </a:r>
            <a:r>
              <a:rPr lang="en-US" dirty="0"/>
              <a:t>periodic </a:t>
            </a:r>
            <a:r>
              <a:rPr lang="en-US" dirty="0" err="1"/>
              <a:t>vizual</a:t>
            </a:r>
            <a:r>
              <a:rPr lang="en-US" dirty="0"/>
              <a:t> (</a:t>
            </a:r>
            <a:r>
              <a:rPr lang="en-US" dirty="0" err="1"/>
              <a:t>fără</a:t>
            </a:r>
            <a:r>
              <a:rPr lang="en-US" dirty="0"/>
              <a:t> </a:t>
            </a:r>
            <a:r>
              <a:rPr lang="en-US" dirty="0" err="1"/>
              <a:t>atingerea</a:t>
            </a:r>
            <a:r>
              <a:rPr lang="en-US" dirty="0"/>
              <a:t> </a:t>
            </a:r>
            <a:r>
              <a:rPr lang="en-US" dirty="0" err="1"/>
              <a:t>elementelor</a:t>
            </a:r>
            <a:r>
              <a:rPr lang="en-US" dirty="0"/>
              <a:t>) al </a:t>
            </a:r>
            <a:r>
              <a:rPr lang="en-US" dirty="0" err="1"/>
              <a:t>echipamentului</a:t>
            </a:r>
            <a:r>
              <a:rPr lang="en-US" dirty="0"/>
              <a:t> de </a:t>
            </a:r>
            <a:r>
              <a:rPr lang="en-US" dirty="0" err="1"/>
              <a:t>eviden</a:t>
            </a:r>
            <a:r>
              <a:rPr lang="ro-RO" dirty="0" err="1"/>
              <a:t>ță</a:t>
            </a:r>
            <a:r>
              <a:rPr lang="ro-RO" dirty="0"/>
              <a:t> în caz de posibilitatea de acces la el a mai multor persoane. </a:t>
            </a:r>
          </a:p>
          <a:p>
            <a:pPr marL="0" lvl="0" indent="0">
              <a:buNone/>
            </a:pPr>
            <a:r>
              <a:rPr lang="ro-RO" dirty="0" smtClean="0"/>
              <a:t>2. </a:t>
            </a:r>
            <a:r>
              <a:rPr lang="en-US" dirty="0" err="1" smtClean="0"/>
              <a:t>În</a:t>
            </a:r>
            <a:r>
              <a:rPr lang="en-US" dirty="0" smtClean="0"/>
              <a:t> </a:t>
            </a:r>
            <a:r>
              <a:rPr lang="en-US" dirty="0" err="1"/>
              <a:t>cazul</a:t>
            </a:r>
            <a:r>
              <a:rPr lang="en-US" dirty="0"/>
              <a:t> </a:t>
            </a:r>
            <a:r>
              <a:rPr lang="en-US" dirty="0" err="1"/>
              <a:t>montării</a:t>
            </a:r>
            <a:r>
              <a:rPr lang="en-US" dirty="0"/>
              <a:t> </a:t>
            </a:r>
            <a:r>
              <a:rPr lang="en-US" dirty="0" err="1"/>
              <a:t>contoarelor</a:t>
            </a:r>
            <a:r>
              <a:rPr lang="en-US" dirty="0"/>
              <a:t> </a:t>
            </a:r>
            <a:r>
              <a:rPr lang="en-US" dirty="0" err="1"/>
              <a:t>pe</a:t>
            </a:r>
            <a:r>
              <a:rPr lang="en-US" dirty="0"/>
              <a:t> un </a:t>
            </a:r>
            <a:r>
              <a:rPr lang="en-US" dirty="0" err="1"/>
              <a:t>panou</a:t>
            </a:r>
            <a:r>
              <a:rPr lang="en-US" dirty="0"/>
              <a:t> </a:t>
            </a:r>
            <a:r>
              <a:rPr lang="en-US" dirty="0" err="1"/>
              <a:t>deschis</a:t>
            </a:r>
            <a:r>
              <a:rPr lang="en-US" dirty="0"/>
              <a:t>, </a:t>
            </a:r>
            <a:r>
              <a:rPr lang="en-US" dirty="0" err="1"/>
              <a:t>consumatorul</a:t>
            </a:r>
            <a:r>
              <a:rPr lang="en-US" dirty="0"/>
              <a:t> </a:t>
            </a:r>
            <a:r>
              <a:rPr lang="en-US" dirty="0" err="1"/>
              <a:t>controlează</a:t>
            </a:r>
            <a:r>
              <a:rPr lang="en-US" dirty="0"/>
              <a:t> </a:t>
            </a:r>
            <a:r>
              <a:rPr lang="en-US" dirty="0" err="1"/>
              <a:t>vizual</a:t>
            </a:r>
            <a:r>
              <a:rPr lang="en-US" dirty="0"/>
              <a:t> </a:t>
            </a:r>
            <a:r>
              <a:rPr lang="en-US" dirty="0" err="1"/>
              <a:t>integritatea</a:t>
            </a:r>
            <a:r>
              <a:rPr lang="en-US" dirty="0"/>
              <a:t> </a:t>
            </a:r>
            <a:r>
              <a:rPr lang="en-US" dirty="0" err="1"/>
              <a:t>sigiliilor</a:t>
            </a:r>
            <a:r>
              <a:rPr lang="en-US" dirty="0"/>
              <a:t> </a:t>
            </a:r>
            <a:r>
              <a:rPr lang="en-US" dirty="0" err="1"/>
              <a:t>furnizorului</a:t>
            </a:r>
            <a:r>
              <a:rPr lang="en-US" dirty="0"/>
              <a:t> </a:t>
            </a:r>
            <a:r>
              <a:rPr lang="en-US" dirty="0" err="1"/>
              <a:t>și</a:t>
            </a:r>
            <a:r>
              <a:rPr lang="en-US" dirty="0"/>
              <a:t> ale </a:t>
            </a:r>
            <a:r>
              <a:rPr lang="en-US" dirty="0" err="1"/>
              <a:t>verificatorului</a:t>
            </a:r>
            <a:r>
              <a:rPr lang="en-US" dirty="0"/>
              <a:t> de Stat, cu </a:t>
            </a:r>
            <a:r>
              <a:rPr lang="en-US" dirty="0" err="1"/>
              <a:t>atenție</a:t>
            </a:r>
            <a:r>
              <a:rPr lang="en-US" dirty="0"/>
              <a:t> la </a:t>
            </a:r>
            <a:r>
              <a:rPr lang="en-US" dirty="0" err="1"/>
              <a:t>starea</a:t>
            </a:r>
            <a:r>
              <a:rPr lang="en-US" dirty="0"/>
              <a:t> </a:t>
            </a:r>
            <a:r>
              <a:rPr lang="en-US" dirty="0" err="1"/>
              <a:t>firelor</a:t>
            </a:r>
            <a:r>
              <a:rPr lang="en-US" dirty="0"/>
              <a:t> (</a:t>
            </a:r>
            <a:r>
              <a:rPr lang="en-US" dirty="0" err="1"/>
              <a:t>ața</a:t>
            </a:r>
            <a:r>
              <a:rPr lang="en-US" dirty="0"/>
              <a:t> </a:t>
            </a:r>
            <a:r>
              <a:rPr lang="en-US" dirty="0" err="1"/>
              <a:t>sau</a:t>
            </a:r>
            <a:r>
              <a:rPr lang="en-US" dirty="0"/>
              <a:t> </a:t>
            </a:r>
            <a:r>
              <a:rPr lang="en-US" dirty="0" err="1"/>
              <a:t>sârma</a:t>
            </a:r>
            <a:r>
              <a:rPr lang="en-US" dirty="0"/>
              <a:t>) care </a:t>
            </a:r>
            <a:r>
              <a:rPr lang="en-US" dirty="0" err="1"/>
              <a:t>fixează</a:t>
            </a:r>
            <a:r>
              <a:rPr lang="en-US" dirty="0"/>
              <a:t> </a:t>
            </a:r>
            <a:r>
              <a:rPr lang="en-US" dirty="0" err="1"/>
              <a:t>sigiliile</a:t>
            </a:r>
            <a:r>
              <a:rPr lang="en-US" dirty="0"/>
              <a:t>.</a:t>
            </a:r>
            <a:endParaRPr lang="ro-RO" dirty="0"/>
          </a:p>
          <a:p>
            <a:pPr marL="0" lvl="0" indent="0">
              <a:buNone/>
            </a:pPr>
            <a:r>
              <a:rPr lang="ro-RO" dirty="0" smtClean="0"/>
              <a:t>3. Înregistrarea zilnică într-un caiet cusut şi sigilat a</a:t>
            </a:r>
            <a:r>
              <a:rPr lang="en-US" dirty="0" smtClean="0"/>
              <a:t> </a:t>
            </a:r>
            <a:r>
              <a:rPr lang="en-US" dirty="0" err="1"/>
              <a:t>indicațiilor</a:t>
            </a:r>
            <a:r>
              <a:rPr lang="en-US" dirty="0"/>
              <a:t> </a:t>
            </a:r>
            <a:r>
              <a:rPr lang="en-US" dirty="0" err="1" smtClean="0"/>
              <a:t>contorului</a:t>
            </a:r>
            <a:r>
              <a:rPr lang="en-US" dirty="0" smtClean="0"/>
              <a:t> </a:t>
            </a:r>
            <a:r>
              <a:rPr lang="en-US" dirty="0" err="1"/>
              <a:t>permite</a:t>
            </a:r>
            <a:r>
              <a:rPr lang="en-US" dirty="0"/>
              <a:t> </a:t>
            </a:r>
            <a:r>
              <a:rPr lang="en-US" dirty="0" err="1"/>
              <a:t>depistarea</a:t>
            </a:r>
            <a:r>
              <a:rPr lang="en-US" dirty="0"/>
              <a:t> la </a:t>
            </a:r>
            <a:r>
              <a:rPr lang="en-US" dirty="0" err="1"/>
              <a:t>timp</a:t>
            </a:r>
            <a:r>
              <a:rPr lang="en-US" dirty="0"/>
              <a:t> a </a:t>
            </a:r>
            <a:r>
              <a:rPr lang="en-US" dirty="0" err="1"/>
              <a:t>defectării</a:t>
            </a:r>
            <a:r>
              <a:rPr lang="en-US" dirty="0"/>
              <a:t> </a:t>
            </a:r>
            <a:r>
              <a:rPr lang="ro-RO" dirty="0" smtClean="0"/>
              <a:t>sistemului de evidenţă</a:t>
            </a:r>
            <a:r>
              <a:rPr lang="en-US" dirty="0" smtClean="0"/>
              <a:t>, </a:t>
            </a:r>
            <a:r>
              <a:rPr lang="en-US" dirty="0"/>
              <a:t>cum </a:t>
            </a:r>
            <a:r>
              <a:rPr lang="en-US" dirty="0" err="1"/>
              <a:t>ar</a:t>
            </a:r>
            <a:r>
              <a:rPr lang="en-US" dirty="0"/>
              <a:t> fi </a:t>
            </a:r>
            <a:r>
              <a:rPr lang="en-US" dirty="0" err="1"/>
              <a:t>stoparea</a:t>
            </a:r>
            <a:r>
              <a:rPr lang="en-US" dirty="0"/>
              <a:t> </a:t>
            </a:r>
            <a:r>
              <a:rPr lang="en-US" dirty="0" err="1"/>
              <a:t>discului</a:t>
            </a:r>
            <a:r>
              <a:rPr lang="en-US" dirty="0"/>
              <a:t>, </a:t>
            </a:r>
            <a:r>
              <a:rPr lang="en-US" dirty="0" err="1"/>
              <a:t>abaterea</a:t>
            </a:r>
            <a:r>
              <a:rPr lang="en-US" dirty="0"/>
              <a:t> </a:t>
            </a:r>
            <a:r>
              <a:rPr lang="en-US" dirty="0" err="1"/>
              <a:t>considerabilă</a:t>
            </a:r>
            <a:r>
              <a:rPr lang="en-US" dirty="0"/>
              <a:t> (</a:t>
            </a:r>
            <a:r>
              <a:rPr lang="en-US" dirty="0" err="1"/>
              <a:t>creșterea</a:t>
            </a:r>
            <a:r>
              <a:rPr lang="en-US" dirty="0"/>
              <a:t> </a:t>
            </a:r>
            <a:r>
              <a:rPr lang="en-US" dirty="0" err="1"/>
              <a:t>sau</a:t>
            </a:r>
            <a:r>
              <a:rPr lang="en-US" dirty="0"/>
              <a:t> </a:t>
            </a:r>
            <a:r>
              <a:rPr lang="en-US" dirty="0" err="1"/>
              <a:t>micșorarea</a:t>
            </a:r>
            <a:r>
              <a:rPr lang="en-US" dirty="0"/>
              <a:t>) a </a:t>
            </a:r>
            <a:r>
              <a:rPr lang="en-US" dirty="0" err="1"/>
              <a:t>înregistrărilor</a:t>
            </a:r>
            <a:r>
              <a:rPr lang="en-US" dirty="0"/>
              <a:t> </a:t>
            </a:r>
            <a:r>
              <a:rPr lang="en-US" dirty="0" err="1"/>
              <a:t>consumului</a:t>
            </a:r>
            <a:r>
              <a:rPr lang="en-US" dirty="0"/>
              <a:t> de </a:t>
            </a:r>
            <a:r>
              <a:rPr lang="en-US" dirty="0" err="1"/>
              <a:t>energie</a:t>
            </a:r>
            <a:r>
              <a:rPr lang="en-US" dirty="0"/>
              <a:t> </a:t>
            </a:r>
            <a:r>
              <a:rPr lang="en-US" dirty="0" err="1"/>
              <a:t>electrică</a:t>
            </a:r>
            <a:r>
              <a:rPr lang="en-US" dirty="0"/>
              <a:t> de la </a:t>
            </a:r>
            <a:r>
              <a:rPr lang="en-US" dirty="0" err="1"/>
              <a:t>valoarea</a:t>
            </a:r>
            <a:r>
              <a:rPr lang="en-US" dirty="0"/>
              <a:t> </a:t>
            </a:r>
            <a:r>
              <a:rPr lang="en-US" dirty="0" err="1"/>
              <a:t>medie</a:t>
            </a:r>
            <a:r>
              <a:rPr lang="en-US" dirty="0"/>
              <a:t> la </a:t>
            </a:r>
            <a:r>
              <a:rPr lang="en-US" dirty="0" err="1"/>
              <a:t>aceeași</a:t>
            </a:r>
            <a:r>
              <a:rPr lang="en-US" dirty="0"/>
              <a:t> </a:t>
            </a:r>
            <a:r>
              <a:rPr lang="en-US" dirty="0" err="1"/>
              <a:t>sarcină</a:t>
            </a:r>
            <a:r>
              <a:rPr lang="en-US" dirty="0"/>
              <a:t> </a:t>
            </a:r>
            <a:r>
              <a:rPr lang="en-US" dirty="0" err="1"/>
              <a:t>zilnică</a:t>
            </a:r>
            <a:r>
              <a:rPr lang="en-US" dirty="0"/>
              <a:t>.</a:t>
            </a:r>
            <a:endParaRPr lang="ro-RO" dirty="0"/>
          </a:p>
          <a:p>
            <a:pPr marL="0" lvl="0" indent="0">
              <a:buNone/>
            </a:pPr>
            <a:r>
              <a:rPr lang="ro-RO" dirty="0" smtClean="0"/>
              <a:t>4. </a:t>
            </a:r>
            <a:r>
              <a:rPr lang="en-US" dirty="0" err="1" smtClean="0"/>
              <a:t>Analizând</a:t>
            </a:r>
            <a:r>
              <a:rPr lang="en-US" dirty="0" smtClean="0"/>
              <a:t> </a:t>
            </a:r>
            <a:r>
              <a:rPr lang="en-US" dirty="0" err="1"/>
              <a:t>indicațiile</a:t>
            </a:r>
            <a:r>
              <a:rPr lang="en-US" dirty="0"/>
              <a:t> </a:t>
            </a:r>
            <a:r>
              <a:rPr lang="en-US" dirty="0" err="1"/>
              <a:t>înregistrate</a:t>
            </a:r>
            <a:r>
              <a:rPr lang="en-US" dirty="0"/>
              <a:t> </a:t>
            </a:r>
            <a:r>
              <a:rPr lang="en-US" dirty="0" err="1"/>
              <a:t>zilnic</a:t>
            </a:r>
            <a:r>
              <a:rPr lang="en-US" dirty="0"/>
              <a:t> a </a:t>
            </a:r>
            <a:r>
              <a:rPr lang="en-US" dirty="0" err="1"/>
              <a:t>contoarelor</a:t>
            </a:r>
            <a:r>
              <a:rPr lang="en-US" dirty="0"/>
              <a:t>, </a:t>
            </a:r>
            <a:r>
              <a:rPr lang="en-US" dirty="0" err="1"/>
              <a:t>poate</a:t>
            </a:r>
            <a:r>
              <a:rPr lang="en-US" dirty="0"/>
              <a:t> fi </a:t>
            </a:r>
            <a:r>
              <a:rPr lang="en-US" dirty="0" err="1"/>
              <a:t>depistată</a:t>
            </a:r>
            <a:r>
              <a:rPr lang="en-US" dirty="0"/>
              <a:t> </a:t>
            </a:r>
            <a:r>
              <a:rPr lang="en-US" dirty="0" err="1"/>
              <a:t>defectarea</a:t>
            </a:r>
            <a:r>
              <a:rPr lang="en-US" dirty="0"/>
              <a:t> </a:t>
            </a:r>
            <a:r>
              <a:rPr lang="en-US" dirty="0" err="1"/>
              <a:t>legăturilor</a:t>
            </a:r>
            <a:r>
              <a:rPr lang="en-US" dirty="0"/>
              <a:t> de contact </a:t>
            </a:r>
            <a:r>
              <a:rPr lang="en-US" dirty="0" err="1"/>
              <a:t>în</a:t>
            </a:r>
            <a:r>
              <a:rPr lang="en-US" dirty="0"/>
              <a:t>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curent</a:t>
            </a:r>
            <a:r>
              <a:rPr lang="en-US" dirty="0"/>
              <a:t> electric </a:t>
            </a:r>
            <a:r>
              <a:rPr lang="en-US" dirty="0" err="1"/>
              <a:t>sau</a:t>
            </a:r>
            <a:r>
              <a:rPr lang="en-US" dirty="0"/>
              <a:t> de </a:t>
            </a:r>
            <a:r>
              <a:rPr lang="en-US" dirty="0" err="1"/>
              <a:t>tensiune</a:t>
            </a:r>
            <a:r>
              <a:rPr lang="en-US" dirty="0"/>
              <a:t>. </a:t>
            </a:r>
            <a:endParaRPr lang="ro-RO" dirty="0"/>
          </a:p>
          <a:p>
            <a:pPr marL="0" lvl="0" indent="0">
              <a:buNone/>
            </a:pPr>
            <a:r>
              <a:rPr lang="ro-RO" dirty="0" smtClean="0"/>
              <a:t>5. </a:t>
            </a:r>
            <a:r>
              <a:rPr lang="en-US" dirty="0" err="1" smtClean="0"/>
              <a:t>În</a:t>
            </a:r>
            <a:r>
              <a:rPr lang="en-US" dirty="0" smtClean="0"/>
              <a:t> </a:t>
            </a:r>
            <a:r>
              <a:rPr lang="en-US" dirty="0" err="1"/>
              <a:t>cazul</a:t>
            </a:r>
            <a:r>
              <a:rPr lang="en-US" dirty="0"/>
              <a:t> </a:t>
            </a:r>
            <a:r>
              <a:rPr lang="en-US" dirty="0" err="1"/>
              <a:t>în</a:t>
            </a:r>
            <a:r>
              <a:rPr lang="en-US" dirty="0"/>
              <a:t> care </a:t>
            </a:r>
            <a:r>
              <a:rPr lang="en-US" dirty="0" err="1"/>
              <a:t>sistemul</a:t>
            </a:r>
            <a:r>
              <a:rPr lang="en-US" dirty="0"/>
              <a:t> de </a:t>
            </a:r>
            <a:r>
              <a:rPr lang="en-US" dirty="0" err="1"/>
              <a:t>evidenţă</a:t>
            </a:r>
            <a:r>
              <a:rPr lang="en-US" dirty="0"/>
              <a:t> </a:t>
            </a:r>
            <a:r>
              <a:rPr lang="en-US" dirty="0" err="1"/>
              <a:t>este</a:t>
            </a:r>
            <a:r>
              <a:rPr lang="en-US" dirty="0"/>
              <a:t> </a:t>
            </a:r>
            <a:r>
              <a:rPr lang="en-US" dirty="0" err="1"/>
              <a:t>montat</a:t>
            </a:r>
            <a:r>
              <a:rPr lang="en-US" dirty="0"/>
              <a:t> la </a:t>
            </a:r>
            <a:r>
              <a:rPr lang="en-US" dirty="0" err="1"/>
              <a:t>medie</a:t>
            </a:r>
            <a:r>
              <a:rPr lang="en-US" dirty="0"/>
              <a:t> </a:t>
            </a:r>
            <a:r>
              <a:rPr lang="en-US" dirty="0" err="1"/>
              <a:t>tensiune</a:t>
            </a:r>
            <a:r>
              <a:rPr lang="en-US" dirty="0"/>
              <a:t>, la </a:t>
            </a:r>
            <a:r>
              <a:rPr lang="en-US" dirty="0" err="1"/>
              <a:t>verificările</a:t>
            </a:r>
            <a:r>
              <a:rPr lang="en-US" dirty="0"/>
              <a:t> </a:t>
            </a:r>
            <a:r>
              <a:rPr lang="en-US" dirty="0" err="1"/>
              <a:t>descrise</a:t>
            </a:r>
            <a:r>
              <a:rPr lang="en-US" dirty="0"/>
              <a:t> </a:t>
            </a:r>
            <a:r>
              <a:rPr lang="en-US" dirty="0" err="1"/>
              <a:t>mai</a:t>
            </a:r>
            <a:r>
              <a:rPr lang="en-US" dirty="0"/>
              <a:t> </a:t>
            </a:r>
            <a:r>
              <a:rPr lang="en-US" dirty="0" err="1"/>
              <a:t>sus</a:t>
            </a:r>
            <a:r>
              <a:rPr lang="en-US" dirty="0"/>
              <a:t> se </a:t>
            </a:r>
            <a:r>
              <a:rPr lang="en-US" dirty="0" err="1"/>
              <a:t>adaugă</a:t>
            </a:r>
            <a:r>
              <a:rPr lang="en-US" dirty="0"/>
              <a:t> </a:t>
            </a:r>
            <a:r>
              <a:rPr lang="en-US" dirty="0" err="1"/>
              <a:t>controlul</a:t>
            </a:r>
            <a:r>
              <a:rPr lang="en-US" dirty="0"/>
              <a:t> </a:t>
            </a:r>
            <a:r>
              <a:rPr lang="en-US" dirty="0" err="1"/>
              <a:t>stării</a:t>
            </a:r>
            <a:r>
              <a:rPr lang="en-US" dirty="0"/>
              <a:t> </a:t>
            </a:r>
            <a:r>
              <a:rPr lang="en-US" dirty="0" err="1"/>
              <a:t>sigiliilor</a:t>
            </a:r>
            <a:r>
              <a:rPr lang="en-US" dirty="0"/>
              <a:t> </a:t>
            </a:r>
            <a:r>
              <a:rPr lang="en-US" dirty="0" err="1"/>
              <a:t>aplicate</a:t>
            </a:r>
            <a:r>
              <a:rPr lang="en-US" dirty="0"/>
              <a:t> la </a:t>
            </a:r>
            <a:r>
              <a:rPr lang="en-US" dirty="0" err="1"/>
              <a:t>ușile</a:t>
            </a:r>
            <a:r>
              <a:rPr lang="en-US" dirty="0"/>
              <a:t> </a:t>
            </a:r>
            <a:r>
              <a:rPr lang="en-US" dirty="0" err="1"/>
              <a:t>celulelor</a:t>
            </a:r>
            <a:r>
              <a:rPr lang="en-US" dirty="0"/>
              <a:t> </a:t>
            </a:r>
            <a:r>
              <a:rPr lang="en-US" dirty="0" err="1"/>
              <a:t>în</a:t>
            </a:r>
            <a:r>
              <a:rPr lang="en-US" dirty="0"/>
              <a:t> care </a:t>
            </a:r>
            <a:r>
              <a:rPr lang="en-US" dirty="0" err="1"/>
              <a:t>sunt</a:t>
            </a:r>
            <a:r>
              <a:rPr lang="en-US" dirty="0"/>
              <a:t> </a:t>
            </a:r>
            <a:r>
              <a:rPr lang="en-US" dirty="0" err="1"/>
              <a:t>montate</a:t>
            </a:r>
            <a:r>
              <a:rPr lang="en-US" dirty="0"/>
              <a:t> </a:t>
            </a:r>
            <a:r>
              <a:rPr lang="en-US" dirty="0" err="1"/>
              <a:t>transformatoarelor</a:t>
            </a:r>
            <a:r>
              <a:rPr lang="en-US" dirty="0"/>
              <a:t> de </a:t>
            </a:r>
            <a:r>
              <a:rPr lang="en-US" dirty="0" err="1" smtClean="0"/>
              <a:t>curent</a:t>
            </a:r>
            <a:r>
              <a:rPr lang="en-US" dirty="0" smtClean="0"/>
              <a:t> </a:t>
            </a:r>
            <a:r>
              <a:rPr lang="en-US" dirty="0" err="1"/>
              <a:t>și</a:t>
            </a:r>
            <a:r>
              <a:rPr lang="en-US" dirty="0"/>
              <a:t> de </a:t>
            </a:r>
            <a:r>
              <a:rPr lang="en-US" dirty="0" err="1"/>
              <a:t>tensiune</a:t>
            </a:r>
            <a:r>
              <a:rPr lang="en-US" dirty="0"/>
              <a:t>, la </a:t>
            </a:r>
            <a:r>
              <a:rPr lang="en-US" dirty="0" err="1"/>
              <a:t>dispozitivul</a:t>
            </a:r>
            <a:r>
              <a:rPr lang="en-US" dirty="0"/>
              <a:t> de </a:t>
            </a:r>
            <a:r>
              <a:rPr lang="en-US" dirty="0" err="1"/>
              <a:t>acționare</a:t>
            </a:r>
            <a:r>
              <a:rPr lang="en-US" dirty="0"/>
              <a:t> a </a:t>
            </a:r>
            <a:r>
              <a:rPr lang="en-US" dirty="0" err="1"/>
              <a:t>separatorului</a:t>
            </a:r>
            <a:r>
              <a:rPr lang="en-US" dirty="0"/>
              <a:t> din </a:t>
            </a:r>
            <a:r>
              <a:rPr lang="en-US" dirty="0" err="1"/>
              <a:t>circuitul</a:t>
            </a:r>
            <a:r>
              <a:rPr lang="en-US" dirty="0"/>
              <a:t> </a:t>
            </a:r>
            <a:r>
              <a:rPr lang="en-US" dirty="0" err="1"/>
              <a:t>primar</a:t>
            </a:r>
            <a:r>
              <a:rPr lang="en-US" dirty="0"/>
              <a:t> al </a:t>
            </a:r>
            <a:r>
              <a:rPr lang="en-US" dirty="0" err="1"/>
              <a:t>transformatoarelor</a:t>
            </a:r>
            <a:r>
              <a:rPr lang="en-US" dirty="0"/>
              <a:t> de </a:t>
            </a:r>
            <a:r>
              <a:rPr lang="en-US" dirty="0" err="1"/>
              <a:t>tensiune</a:t>
            </a:r>
            <a:r>
              <a:rPr lang="en-US" dirty="0"/>
              <a:t> </a:t>
            </a:r>
            <a:r>
              <a:rPr lang="en-US" dirty="0" err="1"/>
              <a:t>și</a:t>
            </a:r>
            <a:r>
              <a:rPr lang="en-US" dirty="0"/>
              <a:t> la </a:t>
            </a:r>
            <a:r>
              <a:rPr lang="en-US" dirty="0" err="1"/>
              <a:t>cutiile</a:t>
            </a:r>
            <a:r>
              <a:rPr lang="en-US" dirty="0"/>
              <a:t> </a:t>
            </a:r>
            <a:r>
              <a:rPr lang="en-US" dirty="0" err="1"/>
              <a:t>bornelor</a:t>
            </a:r>
            <a:r>
              <a:rPr lang="en-US" dirty="0"/>
              <a:t> de </a:t>
            </a:r>
            <a:r>
              <a:rPr lang="en-US" dirty="0" err="1"/>
              <a:t>contacte</a:t>
            </a:r>
            <a:r>
              <a:rPr lang="en-US" dirty="0"/>
              <a:t> din </a:t>
            </a:r>
            <a:r>
              <a:rPr lang="en-US" dirty="0" err="1"/>
              <a:t>circuitele</a:t>
            </a:r>
            <a:r>
              <a:rPr lang="en-US" dirty="0"/>
              <a:t> </a:t>
            </a:r>
            <a:r>
              <a:rPr lang="en-US" dirty="0" err="1"/>
              <a:t>secundare</a:t>
            </a:r>
            <a:r>
              <a:rPr lang="en-US" dirty="0"/>
              <a:t> ale </a:t>
            </a:r>
            <a:r>
              <a:rPr lang="en-US" dirty="0" err="1"/>
              <a:t>transformatoarelor</a:t>
            </a:r>
            <a:r>
              <a:rPr lang="en-US" dirty="0"/>
              <a:t> de </a:t>
            </a:r>
            <a:r>
              <a:rPr lang="en-US" dirty="0" err="1"/>
              <a:t>măsurare</a:t>
            </a:r>
            <a:r>
              <a:rPr lang="en-US" dirty="0"/>
              <a:t>.</a:t>
            </a:r>
            <a:endParaRPr lang="ro-RO" dirty="0"/>
          </a:p>
          <a:p>
            <a:pPr marL="0" indent="0">
              <a:buNone/>
            </a:pPr>
            <a:endParaRPr lang="ro-RO" b="1" dirty="0"/>
          </a:p>
          <a:p>
            <a:pPr marL="0" indent="0">
              <a:buNone/>
            </a:pPr>
            <a:r>
              <a:rPr lang="en-US" b="1" dirty="0" err="1" smtClean="0"/>
              <a:t>În</a:t>
            </a:r>
            <a:r>
              <a:rPr lang="en-US" b="1" dirty="0" smtClean="0"/>
              <a:t> </a:t>
            </a:r>
            <a:r>
              <a:rPr lang="en-US" b="1" dirty="0" err="1"/>
              <a:t>cazul</a:t>
            </a:r>
            <a:r>
              <a:rPr lang="en-US" b="1" dirty="0"/>
              <a:t> </a:t>
            </a:r>
            <a:r>
              <a:rPr lang="en-US" b="1" dirty="0" err="1"/>
              <a:t>în</a:t>
            </a:r>
            <a:r>
              <a:rPr lang="en-US" b="1" dirty="0"/>
              <a:t> care, au </a:t>
            </a:r>
            <a:r>
              <a:rPr lang="en-US" b="1" dirty="0" err="1"/>
              <a:t>fost</a:t>
            </a:r>
            <a:r>
              <a:rPr lang="en-US" b="1" dirty="0"/>
              <a:t> </a:t>
            </a:r>
            <a:r>
              <a:rPr lang="en-US" b="1" dirty="0" err="1"/>
              <a:t>depistate</a:t>
            </a:r>
            <a:r>
              <a:rPr lang="en-US" b="1" dirty="0"/>
              <a:t> </a:t>
            </a:r>
            <a:r>
              <a:rPr lang="en-US" b="1" dirty="0" err="1"/>
              <a:t>abateri</a:t>
            </a:r>
            <a:r>
              <a:rPr lang="en-US" b="1" dirty="0"/>
              <a:t> </a:t>
            </a:r>
            <a:r>
              <a:rPr lang="en-US" b="1" dirty="0" err="1"/>
              <a:t>în</a:t>
            </a:r>
            <a:r>
              <a:rPr lang="en-US" b="1" dirty="0"/>
              <a:t> </a:t>
            </a:r>
            <a:r>
              <a:rPr lang="en-US" b="1" dirty="0" err="1"/>
              <a:t>funcţionarea</a:t>
            </a:r>
            <a:r>
              <a:rPr lang="en-US" b="1" dirty="0"/>
              <a:t> </a:t>
            </a:r>
            <a:r>
              <a:rPr lang="en-US" b="1" dirty="0" err="1"/>
              <a:t>elementelor</a:t>
            </a:r>
            <a:r>
              <a:rPr lang="en-US" b="1" dirty="0"/>
              <a:t> </a:t>
            </a:r>
            <a:r>
              <a:rPr lang="en-US" b="1" dirty="0" err="1"/>
              <a:t>echipamentului</a:t>
            </a:r>
            <a:r>
              <a:rPr lang="en-US" b="1" dirty="0"/>
              <a:t> de </a:t>
            </a:r>
            <a:r>
              <a:rPr lang="en-US" b="1" dirty="0" err="1"/>
              <a:t>evidență</a:t>
            </a:r>
            <a:r>
              <a:rPr lang="en-US" b="1" dirty="0"/>
              <a:t>, </a:t>
            </a:r>
            <a:r>
              <a:rPr lang="en-US" b="1" dirty="0" err="1"/>
              <a:t>consumatorul</a:t>
            </a:r>
            <a:r>
              <a:rPr lang="en-US" b="1" dirty="0"/>
              <a:t>, </a:t>
            </a:r>
            <a:r>
              <a:rPr lang="en-US" b="1" dirty="0" err="1"/>
              <a:t>în</a:t>
            </a:r>
            <a:r>
              <a:rPr lang="en-US" b="1" dirty="0"/>
              <a:t> </a:t>
            </a:r>
            <a:r>
              <a:rPr lang="en-US" b="1" dirty="0" err="1"/>
              <a:t>modul</a:t>
            </a:r>
            <a:r>
              <a:rPr lang="en-US" b="1" dirty="0"/>
              <a:t> </a:t>
            </a:r>
            <a:r>
              <a:rPr lang="en-US" b="1" dirty="0" err="1"/>
              <a:t>obligatoriu</a:t>
            </a:r>
            <a:r>
              <a:rPr lang="en-US" b="1" dirty="0"/>
              <a:t>, </a:t>
            </a:r>
            <a:r>
              <a:rPr lang="en-US" b="1" dirty="0" err="1"/>
              <a:t>va</a:t>
            </a:r>
            <a:r>
              <a:rPr lang="en-US" b="1" dirty="0"/>
              <a:t> </a:t>
            </a:r>
            <a:r>
              <a:rPr lang="en-US" b="1" dirty="0" err="1"/>
              <a:t>sesiza</a:t>
            </a:r>
            <a:r>
              <a:rPr lang="en-US" b="1" dirty="0"/>
              <a:t> </a:t>
            </a:r>
            <a:r>
              <a:rPr lang="en-US" b="1" dirty="0" err="1"/>
              <a:t>imediat</a:t>
            </a:r>
            <a:r>
              <a:rPr lang="en-US" b="1" dirty="0"/>
              <a:t> </a:t>
            </a:r>
            <a:r>
              <a:rPr lang="en-US" b="1" dirty="0" err="1"/>
              <a:t>furnizorul</a:t>
            </a:r>
            <a:r>
              <a:rPr lang="en-US" b="1" dirty="0"/>
              <a:t> </a:t>
            </a:r>
            <a:r>
              <a:rPr lang="en-US" b="1" dirty="0" err="1"/>
              <a:t>prin</a:t>
            </a:r>
            <a:r>
              <a:rPr lang="en-US" b="1" dirty="0"/>
              <a:t> </a:t>
            </a:r>
            <a:r>
              <a:rPr lang="en-US" b="1" dirty="0" err="1"/>
              <a:t>telefon</a:t>
            </a:r>
            <a:r>
              <a:rPr lang="en-US" b="1" dirty="0"/>
              <a:t> </a:t>
            </a:r>
            <a:r>
              <a:rPr lang="en-US" b="1" dirty="0" err="1"/>
              <a:t>și</a:t>
            </a:r>
            <a:r>
              <a:rPr lang="en-US" b="1" dirty="0"/>
              <a:t> </a:t>
            </a:r>
            <a:r>
              <a:rPr lang="en-US" b="1" dirty="0" err="1"/>
              <a:t>în</a:t>
            </a:r>
            <a:r>
              <a:rPr lang="en-US" b="1" dirty="0"/>
              <a:t> </a:t>
            </a:r>
            <a:r>
              <a:rPr lang="en-US" b="1" dirty="0" err="1"/>
              <a:t>scris</a:t>
            </a:r>
            <a:r>
              <a:rPr lang="en-US" b="1" dirty="0"/>
              <a:t>. </a:t>
            </a:r>
            <a:r>
              <a:rPr lang="en-US" b="1" dirty="0" err="1"/>
              <a:t>În</a:t>
            </a:r>
            <a:r>
              <a:rPr lang="en-US" b="1" dirty="0"/>
              <a:t> </a:t>
            </a:r>
            <a:r>
              <a:rPr lang="en-US" b="1" dirty="0" err="1"/>
              <a:t>acest</a:t>
            </a:r>
            <a:r>
              <a:rPr lang="en-US" b="1" dirty="0"/>
              <a:t> </a:t>
            </a:r>
            <a:r>
              <a:rPr lang="en-US" b="1" dirty="0" err="1"/>
              <a:t>caz</a:t>
            </a:r>
            <a:r>
              <a:rPr lang="en-US" b="1" dirty="0"/>
              <a:t> </a:t>
            </a:r>
            <a:r>
              <a:rPr lang="en-US" b="1" dirty="0" err="1"/>
              <a:t>situaţia</a:t>
            </a:r>
            <a:r>
              <a:rPr lang="en-US" b="1" dirty="0"/>
              <a:t> nu </a:t>
            </a:r>
            <a:r>
              <a:rPr lang="en-US" b="1" dirty="0" err="1"/>
              <a:t>va</a:t>
            </a:r>
            <a:r>
              <a:rPr lang="en-US" b="1" dirty="0"/>
              <a:t> fi </a:t>
            </a:r>
            <a:r>
              <a:rPr lang="en-US" b="1" dirty="0" err="1"/>
              <a:t>tratată</a:t>
            </a:r>
            <a:r>
              <a:rPr lang="en-US" b="1" dirty="0"/>
              <a:t> </a:t>
            </a:r>
            <a:r>
              <a:rPr lang="en-US" b="1" dirty="0" err="1"/>
              <a:t>ca</a:t>
            </a:r>
            <a:r>
              <a:rPr lang="en-US" b="1" dirty="0"/>
              <a:t> un </a:t>
            </a:r>
            <a:r>
              <a:rPr lang="en-US" b="1" dirty="0" err="1"/>
              <a:t>consum</a:t>
            </a:r>
            <a:r>
              <a:rPr lang="en-US" b="1" dirty="0"/>
              <a:t> </a:t>
            </a:r>
            <a:r>
              <a:rPr lang="en-US" b="1" dirty="0" err="1"/>
              <a:t>fraudulos</a:t>
            </a:r>
            <a:r>
              <a:rPr lang="en-US" b="1" dirty="0"/>
              <a:t>.</a:t>
            </a:r>
            <a:endParaRPr lang="ro-RO" dirty="0"/>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268374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181" y="1620240"/>
            <a:ext cx="8548391" cy="4527341"/>
          </a:xfrm>
          <a:ln w="57150"/>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ro-MD" dirty="0" smtClean="0">
              <a:solidFill>
                <a:srgbClr val="0070C0"/>
              </a:solidFill>
            </a:endParaRPr>
          </a:p>
          <a:p>
            <a:pPr marL="0" indent="0">
              <a:buNone/>
            </a:pPr>
            <a:r>
              <a:rPr lang="en-US" sz="2800" b="1" i="1" dirty="0" err="1">
                <a:solidFill>
                  <a:srgbClr val="0070C0"/>
                </a:solidFill>
              </a:rPr>
              <a:t>Sesiunea</a:t>
            </a:r>
            <a:r>
              <a:rPr lang="en-US" sz="2800" b="1" i="1" dirty="0">
                <a:solidFill>
                  <a:srgbClr val="0070C0"/>
                </a:solidFill>
              </a:rPr>
              <a:t> </a:t>
            </a:r>
            <a:r>
              <a:rPr lang="en-US" sz="2800" b="1" i="1" dirty="0" smtClean="0">
                <a:solidFill>
                  <a:srgbClr val="0070C0"/>
                </a:solidFill>
              </a:rPr>
              <a:t>2:  </a:t>
            </a:r>
            <a:r>
              <a:rPr lang="en-US" sz="2800" b="1" i="1" dirty="0">
                <a:solidFill>
                  <a:srgbClr val="0070C0"/>
                </a:solidFill>
              </a:rPr>
              <a:t>	</a:t>
            </a:r>
            <a:endParaRPr lang="en-US" sz="2800" b="1" i="1" dirty="0" smtClean="0">
              <a:solidFill>
                <a:srgbClr val="0070C0"/>
              </a:solidFill>
            </a:endParaRPr>
          </a:p>
          <a:p>
            <a:pPr marL="0" indent="0">
              <a:buNone/>
            </a:pPr>
            <a:endParaRPr lang="en-US" sz="2800" b="1" i="1" dirty="0">
              <a:solidFill>
                <a:srgbClr val="0070C0"/>
              </a:solidFill>
            </a:endParaRPr>
          </a:p>
          <a:p>
            <a:pPr marL="0" indent="0">
              <a:buNone/>
            </a:pPr>
            <a:r>
              <a:rPr lang="en-US" sz="2800" b="1" i="1" dirty="0" err="1" smtClean="0">
                <a:solidFill>
                  <a:srgbClr val="0070C0"/>
                </a:solidFill>
              </a:rPr>
              <a:t>Aspecte</a:t>
            </a:r>
            <a:r>
              <a:rPr lang="en-US" sz="2800" b="1" i="1" dirty="0" smtClean="0">
                <a:solidFill>
                  <a:srgbClr val="0070C0"/>
                </a:solidFill>
              </a:rPr>
              <a:t> </a:t>
            </a:r>
            <a:r>
              <a:rPr lang="en-US" sz="2800" b="1" i="1" dirty="0" err="1" smtClean="0">
                <a:solidFill>
                  <a:srgbClr val="0070C0"/>
                </a:solidFill>
              </a:rPr>
              <a:t>privind</a:t>
            </a:r>
            <a:r>
              <a:rPr lang="en-US" sz="2800" b="1" i="1" dirty="0" smtClean="0">
                <a:solidFill>
                  <a:srgbClr val="0070C0"/>
                </a:solidFill>
              </a:rPr>
              <a:t> </a:t>
            </a:r>
            <a:r>
              <a:rPr lang="en-US" sz="2800" b="1" i="1" dirty="0" err="1" smtClean="0">
                <a:solidFill>
                  <a:srgbClr val="0070C0"/>
                </a:solidFill>
              </a:rPr>
              <a:t>politica</a:t>
            </a:r>
            <a:r>
              <a:rPr lang="en-US" sz="2800" b="1" i="1" dirty="0" smtClean="0">
                <a:solidFill>
                  <a:srgbClr val="0070C0"/>
                </a:solidFill>
              </a:rPr>
              <a:t> energetic</a:t>
            </a:r>
            <a:r>
              <a:rPr lang="ro-RO" sz="2800" b="1" i="1" dirty="0" smtClean="0">
                <a:solidFill>
                  <a:srgbClr val="0070C0"/>
                </a:solidFill>
              </a:rPr>
              <a:t>ă</a:t>
            </a:r>
            <a:r>
              <a:rPr lang="en-US" sz="2800" b="1" i="1" dirty="0" smtClean="0">
                <a:solidFill>
                  <a:srgbClr val="0070C0"/>
                </a:solidFill>
              </a:rPr>
              <a:t> a </a:t>
            </a:r>
            <a:r>
              <a:rPr lang="en-US" sz="2800" b="1" i="1" dirty="0" err="1" smtClean="0">
                <a:solidFill>
                  <a:srgbClr val="0070C0"/>
                </a:solidFill>
              </a:rPr>
              <a:t>R.Moldova</a:t>
            </a:r>
            <a:r>
              <a:rPr lang="en-US" sz="2800" b="1" i="1" dirty="0" smtClean="0">
                <a:solidFill>
                  <a:srgbClr val="0070C0"/>
                </a:solidFill>
              </a:rPr>
              <a:t>, </a:t>
            </a:r>
            <a:r>
              <a:rPr lang="en-US" sz="2800" b="1" i="1" dirty="0" err="1" smtClean="0">
                <a:solidFill>
                  <a:srgbClr val="0070C0"/>
                </a:solidFill>
              </a:rPr>
              <a:t>Legea</a:t>
            </a:r>
            <a:r>
              <a:rPr lang="en-US" sz="2800" b="1" i="1" dirty="0" smtClean="0">
                <a:solidFill>
                  <a:srgbClr val="0070C0"/>
                </a:solidFill>
              </a:rPr>
              <a:t> cu </a:t>
            </a:r>
            <a:r>
              <a:rPr lang="en-US" sz="2800" b="1" i="1" dirty="0" err="1" smtClean="0">
                <a:solidFill>
                  <a:srgbClr val="0070C0"/>
                </a:solidFill>
              </a:rPr>
              <a:t>privire</a:t>
            </a:r>
            <a:r>
              <a:rPr lang="en-US" sz="2800" b="1" i="1" dirty="0" smtClean="0">
                <a:solidFill>
                  <a:srgbClr val="0070C0"/>
                </a:solidFill>
              </a:rPr>
              <a:t> la </a:t>
            </a:r>
            <a:r>
              <a:rPr lang="en-US" sz="2800" b="1" i="1" dirty="0" err="1" smtClean="0">
                <a:solidFill>
                  <a:srgbClr val="0070C0"/>
                </a:solidFill>
              </a:rPr>
              <a:t>electroenergetic</a:t>
            </a:r>
            <a:r>
              <a:rPr lang="ro-RO" sz="2800" b="1" i="1" dirty="0">
                <a:solidFill>
                  <a:srgbClr val="0070C0"/>
                </a:solidFill>
              </a:rPr>
              <a:t>ă</a:t>
            </a:r>
            <a:r>
              <a:rPr lang="en-US" sz="2800" b="1" i="1" smtClean="0">
                <a:solidFill>
                  <a:srgbClr val="0070C0"/>
                </a:solidFill>
              </a:rPr>
              <a:t>, </a:t>
            </a:r>
            <a:r>
              <a:rPr lang="en-US" sz="2800" b="1" i="1" dirty="0" err="1" smtClean="0">
                <a:solidFill>
                  <a:srgbClr val="0070C0"/>
                </a:solidFill>
              </a:rPr>
              <a:t>Legea</a:t>
            </a:r>
            <a:r>
              <a:rPr lang="en-US" sz="2800" b="1" i="1" dirty="0" smtClean="0">
                <a:solidFill>
                  <a:srgbClr val="0070C0"/>
                </a:solidFill>
              </a:rPr>
              <a:t> cu </a:t>
            </a:r>
            <a:r>
              <a:rPr lang="en-US" sz="2800" b="1" i="1" dirty="0" err="1" smtClean="0">
                <a:solidFill>
                  <a:srgbClr val="0070C0"/>
                </a:solidFill>
              </a:rPr>
              <a:t>privire</a:t>
            </a:r>
            <a:r>
              <a:rPr lang="en-US" sz="2800" b="1" i="1" dirty="0" smtClean="0">
                <a:solidFill>
                  <a:srgbClr val="0070C0"/>
                </a:solidFill>
              </a:rPr>
              <a:t> la </a:t>
            </a:r>
            <a:r>
              <a:rPr lang="en-US" sz="2800" b="1" i="1" dirty="0" err="1" smtClean="0">
                <a:solidFill>
                  <a:srgbClr val="0070C0"/>
                </a:solidFill>
              </a:rPr>
              <a:t>energia</a:t>
            </a:r>
            <a:r>
              <a:rPr lang="en-US" sz="2800" b="1" i="1" dirty="0" smtClean="0">
                <a:solidFill>
                  <a:srgbClr val="0070C0"/>
                </a:solidFill>
              </a:rPr>
              <a:t> electric</a:t>
            </a:r>
            <a:r>
              <a:rPr lang="ro-RO" sz="2800" b="1" i="1" dirty="0" smtClean="0">
                <a:solidFill>
                  <a:srgbClr val="0070C0"/>
                </a:solidFill>
              </a:rPr>
              <a:t>ă</a:t>
            </a:r>
            <a:endParaRPr lang="en-US" sz="2800" b="1" i="1" dirty="0" smtClean="0">
              <a:solidFill>
                <a:srgbClr val="0070C0"/>
              </a:solidFill>
            </a:endParaRPr>
          </a:p>
          <a:p>
            <a:pPr marL="0" indent="0">
              <a:buNone/>
            </a:pPr>
            <a:r>
              <a:rPr lang="en-US" sz="2800" b="1" i="1" dirty="0" smtClean="0">
                <a:solidFill>
                  <a:srgbClr val="0070C0"/>
                </a:solidFill>
              </a:rPr>
              <a:t> </a:t>
            </a:r>
            <a:endParaRPr lang="ro-RO" sz="2800" i="1" dirty="0">
              <a:solidFill>
                <a:srgbClr val="0070C0"/>
              </a:solidFill>
            </a:endParaRPr>
          </a:p>
          <a:p>
            <a:pPr marL="0" indent="0">
              <a:buNone/>
            </a:pPr>
            <a:r>
              <a:rPr lang="en-US" sz="2800" i="1" dirty="0" err="1">
                <a:solidFill>
                  <a:srgbClr val="0070C0"/>
                </a:solidFill>
              </a:rPr>
              <a:t>Nicolae</a:t>
            </a:r>
            <a:r>
              <a:rPr lang="en-US" sz="2800" i="1" dirty="0">
                <a:solidFill>
                  <a:srgbClr val="0070C0"/>
                </a:solidFill>
              </a:rPr>
              <a:t> </a:t>
            </a:r>
            <a:r>
              <a:rPr lang="en-US" sz="2800" i="1" dirty="0" err="1">
                <a:solidFill>
                  <a:srgbClr val="0070C0"/>
                </a:solidFill>
              </a:rPr>
              <a:t>Mogoreanu</a:t>
            </a:r>
            <a:r>
              <a:rPr lang="en-US" sz="2800" i="1" dirty="0">
                <a:solidFill>
                  <a:srgbClr val="0070C0"/>
                </a:solidFill>
              </a:rPr>
              <a:t>,</a:t>
            </a:r>
            <a:r>
              <a:rPr lang="ro-RO" sz="2800" i="1" dirty="0">
                <a:solidFill>
                  <a:srgbClr val="0070C0"/>
                </a:solidFill>
              </a:rPr>
              <a:t> preşedintele Asociaţiei Consumatorilor de Energie</a:t>
            </a:r>
            <a:r>
              <a:rPr lang="ro-RO" sz="2800" b="1" i="1" dirty="0">
                <a:solidFill>
                  <a:srgbClr val="0070C0"/>
                </a:solidFill>
              </a:rPr>
              <a:t> </a:t>
            </a:r>
            <a:endParaRPr lang="ro-MD" sz="2800" i="1" dirty="0" smtClean="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1438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dirty="0">
                <a:solidFill>
                  <a:schemeClr val="tx1"/>
                </a:solidFill>
              </a:rPr>
              <a:t>Legea cu privirea la eficienţa energetică Nr. 142 din 02.07.2010</a:t>
            </a:r>
          </a:p>
          <a:p>
            <a:pPr marL="0" indent="0">
              <a:buNone/>
            </a:pPr>
            <a:endParaRPr lang="ro-RO" dirty="0">
              <a:solidFill>
                <a:schemeClr val="tx1"/>
              </a:solidFill>
            </a:endParaRPr>
          </a:p>
          <a:p>
            <a:pPr marL="0" indent="0">
              <a:buNone/>
            </a:pPr>
            <a:r>
              <a:rPr lang="en-US" sz="2000" dirty="0" err="1">
                <a:solidFill>
                  <a:schemeClr val="tx1"/>
                </a:solidFill>
              </a:rPr>
              <a:t>Scopul</a:t>
            </a:r>
            <a:r>
              <a:rPr lang="en-US" sz="2000" dirty="0">
                <a:solidFill>
                  <a:schemeClr val="tx1"/>
                </a:solidFill>
              </a:rPr>
              <a:t> </a:t>
            </a:r>
            <a:r>
              <a:rPr lang="en-US" sz="2000" dirty="0" err="1">
                <a:solidFill>
                  <a:schemeClr val="tx1"/>
                </a:solidFill>
              </a:rPr>
              <a:t>prezentei</a:t>
            </a:r>
            <a:r>
              <a:rPr lang="en-US" sz="2000" dirty="0">
                <a:solidFill>
                  <a:schemeClr val="tx1"/>
                </a:solidFill>
              </a:rPr>
              <a:t> </a:t>
            </a:r>
            <a:r>
              <a:rPr lang="en-US" sz="2000" dirty="0" err="1">
                <a:solidFill>
                  <a:schemeClr val="tx1"/>
                </a:solidFill>
              </a:rPr>
              <a:t>legi</a:t>
            </a:r>
            <a:r>
              <a:rPr lang="en-US" sz="2000" dirty="0">
                <a:solidFill>
                  <a:schemeClr val="tx1"/>
                </a:solidFill>
              </a:rPr>
              <a:t> </a:t>
            </a:r>
            <a:r>
              <a:rPr lang="en-US" sz="2000" dirty="0" err="1">
                <a:solidFill>
                  <a:schemeClr val="tx1"/>
                </a:solidFill>
              </a:rPr>
              <a:t>este</a:t>
            </a:r>
            <a:r>
              <a:rPr lang="en-US" sz="2000" dirty="0">
                <a:solidFill>
                  <a:schemeClr val="tx1"/>
                </a:solidFill>
              </a:rPr>
              <a:t> </a:t>
            </a:r>
            <a:r>
              <a:rPr lang="en-US" sz="2000" dirty="0" err="1">
                <a:solidFill>
                  <a:schemeClr val="tx1"/>
                </a:solidFill>
              </a:rPr>
              <a:t>crearea</a:t>
            </a:r>
            <a:r>
              <a:rPr lang="en-US" sz="2000" dirty="0">
                <a:solidFill>
                  <a:schemeClr val="tx1"/>
                </a:solidFill>
              </a:rPr>
              <a:t> </a:t>
            </a:r>
            <a:r>
              <a:rPr lang="en-US" sz="2000" dirty="0" err="1">
                <a:solidFill>
                  <a:schemeClr val="tx1"/>
                </a:solidFill>
              </a:rPr>
              <a:t>premiselor</a:t>
            </a:r>
            <a:r>
              <a:rPr lang="en-US" sz="2000" dirty="0">
                <a:solidFill>
                  <a:schemeClr val="tx1"/>
                </a:solidFill>
              </a:rPr>
              <a:t> </a:t>
            </a:r>
            <a:r>
              <a:rPr lang="en-US" sz="2000" dirty="0" err="1">
                <a:solidFill>
                  <a:schemeClr val="tx1"/>
                </a:solidFill>
              </a:rPr>
              <a:t>îmbunătăţirii</a:t>
            </a:r>
            <a:r>
              <a:rPr lang="en-US" sz="2000" dirty="0">
                <a:solidFill>
                  <a:schemeClr val="tx1"/>
                </a:solidFill>
              </a:rPr>
              <a:t> </a:t>
            </a:r>
            <a:r>
              <a:rPr lang="en-US" sz="2000" dirty="0" err="1">
                <a:solidFill>
                  <a:schemeClr val="tx1"/>
                </a:solidFill>
              </a:rPr>
              <a:t>eficienţei</a:t>
            </a:r>
            <a:r>
              <a:rPr lang="en-US" sz="2000" dirty="0">
                <a:solidFill>
                  <a:schemeClr val="tx1"/>
                </a:solidFill>
              </a:rPr>
              <a:t> </a:t>
            </a:r>
            <a:r>
              <a:rPr lang="en-US" sz="2000" dirty="0" err="1">
                <a:solidFill>
                  <a:schemeClr val="tx1"/>
                </a:solidFill>
              </a:rPr>
              <a:t>energetice</a:t>
            </a:r>
            <a:r>
              <a:rPr lang="en-US" sz="2000" dirty="0">
                <a:solidFill>
                  <a:schemeClr val="tx1"/>
                </a:solidFill>
              </a:rPr>
              <a:t>, </a:t>
            </a:r>
            <a:r>
              <a:rPr lang="en-US" sz="2000" dirty="0" err="1">
                <a:solidFill>
                  <a:schemeClr val="tx1"/>
                </a:solidFill>
              </a:rPr>
              <a:t>inclusiv</a:t>
            </a:r>
            <a:r>
              <a:rPr lang="en-US" sz="2000" dirty="0">
                <a:solidFill>
                  <a:schemeClr val="tx1"/>
                </a:solidFill>
              </a:rPr>
              <a:t> </a:t>
            </a:r>
            <a:r>
              <a:rPr lang="en-US" sz="2000" dirty="0" err="1">
                <a:solidFill>
                  <a:schemeClr val="tx1"/>
                </a:solidFill>
              </a:rPr>
              <a:t>prin</a:t>
            </a:r>
            <a:r>
              <a:rPr lang="en-US" sz="2000" dirty="0">
                <a:solidFill>
                  <a:schemeClr val="tx1"/>
                </a:solidFill>
              </a:rPr>
              <a:t> </a:t>
            </a:r>
            <a:r>
              <a:rPr lang="en-US" sz="2000" dirty="0" err="1">
                <a:solidFill>
                  <a:schemeClr val="tx1"/>
                </a:solidFill>
              </a:rPr>
              <a:t>fondarea</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susţinerea</a:t>
            </a:r>
            <a:r>
              <a:rPr lang="en-US" sz="2000" dirty="0">
                <a:solidFill>
                  <a:schemeClr val="tx1"/>
                </a:solidFill>
              </a:rPr>
              <a:t> </a:t>
            </a:r>
            <a:r>
              <a:rPr lang="en-US" sz="2000" dirty="0" err="1">
                <a:solidFill>
                  <a:schemeClr val="tx1"/>
                </a:solidFill>
              </a:rPr>
              <a:t>activităţii</a:t>
            </a:r>
            <a:r>
              <a:rPr lang="en-US" sz="2000" dirty="0">
                <a:solidFill>
                  <a:schemeClr val="tx1"/>
                </a:solidFill>
              </a:rPr>
              <a:t> </a:t>
            </a:r>
            <a:r>
              <a:rPr lang="en-US" sz="2000" dirty="0" err="1">
                <a:solidFill>
                  <a:schemeClr val="tx1"/>
                </a:solidFill>
              </a:rPr>
              <a:t>structurilor</a:t>
            </a:r>
            <a:r>
              <a:rPr lang="en-US" sz="2000" dirty="0">
                <a:solidFill>
                  <a:schemeClr val="tx1"/>
                </a:solidFill>
              </a:rPr>
              <a:t> </a:t>
            </a:r>
            <a:r>
              <a:rPr lang="en-US" sz="2000" dirty="0" err="1">
                <a:solidFill>
                  <a:schemeClr val="tx1"/>
                </a:solidFill>
              </a:rPr>
              <a:t>antrenate</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elaborarea</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realizarea</a:t>
            </a:r>
            <a:r>
              <a:rPr lang="en-US" sz="2000" dirty="0">
                <a:solidFill>
                  <a:schemeClr val="tx1"/>
                </a:solidFill>
              </a:rPr>
              <a:t> </a:t>
            </a:r>
            <a:r>
              <a:rPr lang="en-US" sz="2000" dirty="0" err="1">
                <a:solidFill>
                  <a:schemeClr val="tx1"/>
                </a:solidFill>
              </a:rPr>
              <a:t>programelor</a:t>
            </a:r>
            <a:r>
              <a:rPr lang="en-US" sz="2000" dirty="0">
                <a:solidFill>
                  <a:schemeClr val="tx1"/>
                </a:solidFill>
              </a:rPr>
              <a:t>, </a:t>
            </a:r>
            <a:r>
              <a:rPr lang="en-US" sz="2000" dirty="0" err="1">
                <a:solidFill>
                  <a:schemeClr val="tx1"/>
                </a:solidFill>
              </a:rPr>
              <a:t>planurilor</a:t>
            </a:r>
            <a:r>
              <a:rPr lang="en-US" sz="2000" dirty="0">
                <a:solidFill>
                  <a:schemeClr val="tx1"/>
                </a:solidFill>
              </a:rPr>
              <a:t>, </a:t>
            </a:r>
            <a:r>
              <a:rPr lang="en-US" sz="2000" dirty="0" err="1">
                <a:solidFill>
                  <a:schemeClr val="tx1"/>
                </a:solidFill>
              </a:rPr>
              <a:t>serviciilor</a:t>
            </a:r>
            <a:r>
              <a:rPr lang="en-US" sz="2000" dirty="0">
                <a:solidFill>
                  <a:schemeClr val="tx1"/>
                </a:solidFill>
              </a:rPr>
              <a:t> </a:t>
            </a:r>
            <a:r>
              <a:rPr lang="en-US" sz="2000" dirty="0" err="1">
                <a:solidFill>
                  <a:schemeClr val="tx1"/>
                </a:solidFill>
              </a:rPr>
              <a:t>energetice</a:t>
            </a:r>
            <a:r>
              <a:rPr lang="en-US" sz="2000" dirty="0">
                <a:solidFill>
                  <a:schemeClr val="tx1"/>
                </a:solidFill>
              </a:rPr>
              <a:t>, </a:t>
            </a:r>
            <a:r>
              <a:rPr lang="en-US" sz="2000" dirty="0" err="1">
                <a:solidFill>
                  <a:schemeClr val="tx1"/>
                </a:solidFill>
              </a:rPr>
              <a:t>altor</a:t>
            </a:r>
            <a:r>
              <a:rPr lang="en-US" sz="2000" dirty="0">
                <a:solidFill>
                  <a:schemeClr val="tx1"/>
                </a:solidFill>
              </a:rPr>
              <a:t> </a:t>
            </a:r>
            <a:r>
              <a:rPr lang="en-US" sz="2000" dirty="0" err="1">
                <a:solidFill>
                  <a:schemeClr val="tx1"/>
                </a:solidFill>
              </a:rPr>
              <a:t>măsuri</a:t>
            </a:r>
            <a:r>
              <a:rPr lang="en-US" sz="2000" dirty="0">
                <a:solidFill>
                  <a:schemeClr val="tx1"/>
                </a:solidFill>
              </a:rPr>
              <a:t> de </a:t>
            </a:r>
            <a:r>
              <a:rPr lang="en-US" sz="2000" dirty="0" err="1">
                <a:solidFill>
                  <a:schemeClr val="tx1"/>
                </a:solidFill>
              </a:rPr>
              <a:t>eficientizare</a:t>
            </a:r>
            <a:r>
              <a:rPr lang="en-US" sz="2000" dirty="0">
                <a:solidFill>
                  <a:schemeClr val="tx1"/>
                </a:solidFill>
              </a:rPr>
              <a:t> a </a:t>
            </a:r>
            <a:r>
              <a:rPr lang="en-US" sz="2000" dirty="0" err="1">
                <a:solidFill>
                  <a:schemeClr val="tx1"/>
                </a:solidFill>
              </a:rPr>
              <a:t>consumurilor</a:t>
            </a:r>
            <a:r>
              <a:rPr lang="en-US" sz="2000" dirty="0">
                <a:solidFill>
                  <a:schemeClr val="tx1"/>
                </a:solidFill>
              </a:rPr>
              <a:t> de </a:t>
            </a:r>
            <a:r>
              <a:rPr lang="en-US" sz="2000" dirty="0" err="1">
                <a:solidFill>
                  <a:schemeClr val="tx1"/>
                </a:solidFill>
              </a:rPr>
              <a:t>energie</a:t>
            </a:r>
            <a:r>
              <a:rPr lang="en-US" sz="2000" dirty="0">
                <a:solidFill>
                  <a:schemeClr val="tx1"/>
                </a:solidFill>
              </a:rPr>
              <a:t>, </a:t>
            </a:r>
            <a:r>
              <a:rPr lang="en-US" sz="2000" dirty="0" err="1">
                <a:solidFill>
                  <a:schemeClr val="tx1"/>
                </a:solidFill>
              </a:rPr>
              <a:t>nominalizate</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prezenta</a:t>
            </a:r>
            <a:r>
              <a:rPr lang="en-US" sz="2000" dirty="0">
                <a:solidFill>
                  <a:schemeClr val="tx1"/>
                </a:solidFill>
              </a:rPr>
              <a:t> </a:t>
            </a:r>
            <a:r>
              <a:rPr lang="en-US" sz="2000" dirty="0" err="1">
                <a:solidFill>
                  <a:schemeClr val="tx1"/>
                </a:solidFill>
              </a:rPr>
              <a:t>lege</a:t>
            </a:r>
            <a:r>
              <a:rPr lang="en-US" sz="2000" dirty="0">
                <a:solidFill>
                  <a:schemeClr val="tx1"/>
                </a:solidFill>
              </a:rPr>
              <a:t>.</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133911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86902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lvl="0" indent="-342900" fontAlgn="auto">
              <a:spcBef>
                <a:spcPct val="20000"/>
              </a:spcBef>
              <a:spcAft>
                <a:spcPts val="0"/>
              </a:spcAft>
            </a:pPr>
            <a:r>
              <a:rPr lang="en-US" sz="1600" dirty="0" err="1">
                <a:solidFill>
                  <a:prstClr val="black"/>
                </a:solidFill>
                <a:latin typeface="Calibri"/>
                <a:cs typeface="+mn-cs"/>
              </a:rPr>
              <a:t>Structura</a:t>
            </a:r>
            <a:r>
              <a:rPr lang="en-US" sz="1600" dirty="0">
                <a:solidFill>
                  <a:prstClr val="black"/>
                </a:solidFill>
                <a:latin typeface="Calibri"/>
                <a:cs typeface="+mn-cs"/>
              </a:rPr>
              <a:t> </a:t>
            </a:r>
            <a:r>
              <a:rPr lang="en-US" sz="1600" dirty="0" err="1">
                <a:solidFill>
                  <a:prstClr val="black"/>
                </a:solidFill>
                <a:latin typeface="Calibri"/>
                <a:cs typeface="+mn-cs"/>
              </a:rPr>
              <a:t>pieţei</a:t>
            </a:r>
            <a:r>
              <a:rPr lang="en-US" sz="1600" dirty="0">
                <a:solidFill>
                  <a:prstClr val="black"/>
                </a:solidFill>
                <a:latin typeface="Calibri"/>
                <a:cs typeface="+mn-cs"/>
              </a:rPr>
              <a:t> de </a:t>
            </a:r>
            <a:r>
              <a:rPr lang="en-US" sz="1600" dirty="0" err="1">
                <a:solidFill>
                  <a:prstClr val="black"/>
                </a:solidFill>
                <a:latin typeface="Calibri"/>
                <a:cs typeface="+mn-cs"/>
              </a:rPr>
              <a:t>energie</a:t>
            </a:r>
            <a:r>
              <a:rPr lang="en-US" sz="1600" dirty="0">
                <a:solidFill>
                  <a:prstClr val="black"/>
                </a:solidFill>
                <a:latin typeface="Calibri"/>
                <a:cs typeface="+mn-cs"/>
              </a:rPr>
              <a:t> </a:t>
            </a:r>
            <a:r>
              <a:rPr lang="ro-RO" sz="1600" dirty="0">
                <a:solidFill>
                  <a:prstClr val="black"/>
                </a:solidFill>
                <a:latin typeface="Calibri"/>
                <a:cs typeface="+mn-cs"/>
              </a:rPr>
              <a:t>electrică a </a:t>
            </a:r>
            <a:r>
              <a:rPr lang="en-US" sz="1600" dirty="0" err="1">
                <a:solidFill>
                  <a:prstClr val="black"/>
                </a:solidFill>
                <a:latin typeface="Calibri"/>
                <a:cs typeface="+mn-cs"/>
              </a:rPr>
              <a:t>Republicii</a:t>
            </a:r>
            <a:r>
              <a:rPr lang="en-US" sz="1600" dirty="0">
                <a:solidFill>
                  <a:prstClr val="black"/>
                </a:solidFill>
                <a:latin typeface="Calibri"/>
                <a:cs typeface="+mn-cs"/>
              </a:rPr>
              <a:t> Moldova</a:t>
            </a:r>
            <a:endParaRPr lang="en-US" sz="1600" b="0" dirty="0">
              <a:solidFill>
                <a:prstClr val="black"/>
              </a:solidFill>
              <a:latin typeface="Calibri"/>
              <a:cs typeface="+mn-cs"/>
            </a:endParaRPr>
          </a:p>
          <a:p>
            <a:pPr lvl="0" fontAlgn="auto">
              <a:spcBef>
                <a:spcPct val="20000"/>
              </a:spcBef>
              <a:spcAft>
                <a:spcPts val="0"/>
              </a:spcAft>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la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reglementate</a:t>
            </a:r>
            <a:r>
              <a:rPr lang="en-US" sz="1600" b="0" dirty="0">
                <a:solidFill>
                  <a:prstClr val="black"/>
                </a:solidFill>
                <a:latin typeface="Calibri"/>
                <a:cs typeface="+mn-cs"/>
              </a:rPr>
              <a:t> </a:t>
            </a:r>
            <a:r>
              <a:rPr lang="en-US" sz="1600" b="0" dirty="0" err="1">
                <a:solidFill>
                  <a:prstClr val="black"/>
                </a:solidFill>
                <a:latin typeface="Calibri"/>
                <a:cs typeface="+mn-cs"/>
              </a:rPr>
              <a:t>produsă</a:t>
            </a:r>
            <a:r>
              <a:rPr lang="en-US" sz="1600" b="0" dirty="0">
                <a:solidFill>
                  <a:prstClr val="black"/>
                </a:solidFill>
                <a:latin typeface="Calibri"/>
                <a:cs typeface="+mn-cs"/>
              </a:rPr>
              <a:t> de CET –</a:t>
            </a:r>
            <a:r>
              <a:rPr lang="en-US" sz="1600" b="0" dirty="0" err="1">
                <a:solidFill>
                  <a:prstClr val="black"/>
                </a:solidFill>
                <a:latin typeface="Calibri"/>
                <a:cs typeface="+mn-cs"/>
              </a:rPr>
              <a:t>uri</a:t>
            </a:r>
            <a:r>
              <a:rPr lang="en-US" sz="1600" b="0" dirty="0">
                <a:solidFill>
                  <a:prstClr val="black"/>
                </a:solidFill>
                <a:latin typeface="Calibri"/>
                <a:cs typeface="+mn-cs"/>
              </a:rPr>
              <a:t>; </a:t>
            </a:r>
          </a:p>
          <a:p>
            <a:pPr lvl="0" fontAlgn="auto">
              <a:spcBef>
                <a:spcPct val="20000"/>
              </a:spcBef>
              <a:spcAft>
                <a:spcPts val="0"/>
              </a:spcAft>
            </a:pPr>
            <a:endParaRPr lang="en-US" sz="1600" b="0" dirty="0">
              <a:solidFill>
                <a:prstClr val="black"/>
              </a:solidFill>
              <a:latin typeface="Calibri"/>
              <a:cs typeface="+mn-cs"/>
            </a:endParaRPr>
          </a:p>
          <a:p>
            <a:pPr lvl="0" fontAlgn="auto">
              <a:spcBef>
                <a:spcPct val="20000"/>
              </a:spcBef>
              <a:spcAft>
                <a:spcPts val="0"/>
              </a:spcAft>
            </a:pPr>
            <a:r>
              <a:rPr lang="en-US" sz="1600" b="0" dirty="0" err="1">
                <a:solidFill>
                  <a:prstClr val="black"/>
                </a:solidFill>
                <a:latin typeface="Calibri"/>
                <a:cs typeface="+mn-cs"/>
              </a:rPr>
              <a:t>Energia</a:t>
            </a:r>
            <a:r>
              <a:rPr lang="en-US" sz="1600" b="0" dirty="0">
                <a:solidFill>
                  <a:prstClr val="black"/>
                </a:solidFill>
                <a:latin typeface="Calibri"/>
                <a:cs typeface="+mn-cs"/>
              </a:rPr>
              <a:t> </a:t>
            </a:r>
            <a:r>
              <a:rPr lang="en-US" sz="1600" b="0" dirty="0" err="1">
                <a:solidFill>
                  <a:prstClr val="black"/>
                </a:solidFill>
                <a:latin typeface="Calibri"/>
                <a:cs typeface="+mn-cs"/>
              </a:rPr>
              <a:t>electrică</a:t>
            </a:r>
            <a:r>
              <a:rPr lang="en-US" sz="1600" b="0" dirty="0">
                <a:solidFill>
                  <a:prstClr val="black"/>
                </a:solidFill>
                <a:latin typeface="Calibri"/>
                <a:cs typeface="+mn-cs"/>
              </a:rPr>
              <a:t> din </a:t>
            </a:r>
            <a:r>
              <a:rPr lang="en-US" sz="1600" b="0" dirty="0" err="1">
                <a:solidFill>
                  <a:prstClr val="black"/>
                </a:solidFill>
                <a:latin typeface="Calibri"/>
                <a:cs typeface="+mn-cs"/>
              </a:rPr>
              <a:t>piața</a:t>
            </a:r>
            <a:r>
              <a:rPr lang="en-US" sz="1600" b="0" dirty="0">
                <a:solidFill>
                  <a:prstClr val="black"/>
                </a:solidFill>
                <a:latin typeface="Calibri"/>
                <a:cs typeface="+mn-cs"/>
              </a:rPr>
              <a:t> </a:t>
            </a:r>
            <a:r>
              <a:rPr lang="en-US" sz="1600" b="0" dirty="0" err="1">
                <a:solidFill>
                  <a:prstClr val="black"/>
                </a:solidFill>
                <a:latin typeface="Calibri"/>
                <a:cs typeface="+mn-cs"/>
              </a:rPr>
              <a:t>angro</a:t>
            </a:r>
            <a:r>
              <a:rPr lang="en-US" sz="1600" b="0" dirty="0">
                <a:solidFill>
                  <a:prstClr val="black"/>
                </a:solidFill>
                <a:latin typeface="Calibri"/>
                <a:cs typeface="+mn-cs"/>
              </a:rPr>
              <a:t> de la </a:t>
            </a:r>
            <a:r>
              <a:rPr lang="en-US" sz="1600" b="0" dirty="0" err="1">
                <a:solidFill>
                  <a:prstClr val="black"/>
                </a:solidFill>
                <a:latin typeface="Calibri"/>
                <a:cs typeface="+mn-cs"/>
              </a:rPr>
              <a:t>duopolul</a:t>
            </a:r>
            <a:r>
              <a:rPr lang="en-US" sz="1600" b="0" dirty="0">
                <a:solidFill>
                  <a:prstClr val="black"/>
                </a:solidFill>
                <a:latin typeface="Calibri"/>
                <a:cs typeface="+mn-cs"/>
              </a:rPr>
              <a:t> “</a:t>
            </a:r>
            <a:r>
              <a:rPr lang="en-US" sz="1600" b="0" i="1" dirty="0">
                <a:solidFill>
                  <a:prstClr val="black"/>
                </a:solidFill>
                <a:latin typeface="Calibri"/>
                <a:cs typeface="+mn-cs"/>
              </a:rPr>
              <a:t>CTEM – </a:t>
            </a:r>
            <a:r>
              <a:rPr lang="en-US" sz="1600" b="0" i="1" dirty="0" err="1">
                <a:solidFill>
                  <a:prstClr val="black"/>
                </a:solidFill>
                <a:latin typeface="Calibri"/>
                <a:cs typeface="+mn-cs"/>
              </a:rPr>
              <a:t>Ucraina</a:t>
            </a:r>
            <a:r>
              <a:rPr lang="en-US" sz="1600" b="0" dirty="0">
                <a:solidFill>
                  <a:prstClr val="black"/>
                </a:solidFill>
                <a:latin typeface="Calibri"/>
                <a:cs typeface="+mn-cs"/>
              </a:rPr>
              <a:t>”, </a:t>
            </a:r>
            <a:r>
              <a:rPr lang="en-US" sz="1600" b="0" dirty="0" err="1">
                <a:solidFill>
                  <a:prstClr val="black"/>
                </a:solidFill>
                <a:latin typeface="Calibri"/>
                <a:cs typeface="+mn-cs"/>
              </a:rPr>
              <a:t>însemnând</a:t>
            </a:r>
            <a:r>
              <a:rPr lang="en-US" sz="1600" b="0" dirty="0">
                <a:solidFill>
                  <a:prstClr val="black"/>
                </a:solidFill>
                <a:latin typeface="Calibri"/>
                <a:cs typeface="+mn-cs"/>
              </a:rPr>
              <a:t> </a:t>
            </a:r>
            <a:r>
              <a:rPr lang="en-US" sz="1600" b="0" dirty="0" err="1">
                <a:solidFill>
                  <a:prstClr val="black"/>
                </a:solidFill>
                <a:latin typeface="Calibri"/>
                <a:cs typeface="+mn-cs"/>
              </a:rPr>
              <a:t>că</a:t>
            </a:r>
            <a:r>
              <a:rPr lang="en-US" sz="1600" b="0" dirty="0">
                <a:solidFill>
                  <a:prstClr val="black"/>
                </a:solidFill>
                <a:latin typeface="Calibri"/>
                <a:cs typeface="+mn-cs"/>
              </a:rPr>
              <a:t> </a:t>
            </a:r>
            <a:r>
              <a:rPr lang="en-US" sz="1600" b="0" dirty="0" err="1">
                <a:solidFill>
                  <a:prstClr val="black"/>
                </a:solidFill>
                <a:latin typeface="Calibri"/>
                <a:cs typeface="+mn-cs"/>
              </a:rPr>
              <a:t>aceste</a:t>
            </a:r>
            <a:r>
              <a:rPr lang="en-US" sz="1600" b="0" dirty="0">
                <a:solidFill>
                  <a:prstClr val="black"/>
                </a:solidFill>
                <a:latin typeface="Calibri"/>
                <a:cs typeface="+mn-cs"/>
              </a:rPr>
              <a:t> </a:t>
            </a:r>
            <a:r>
              <a:rPr lang="en-US" sz="1600" b="0" dirty="0" err="1">
                <a:solidFill>
                  <a:prstClr val="black"/>
                </a:solidFill>
                <a:latin typeface="Calibri"/>
                <a:cs typeface="+mn-cs"/>
              </a:rPr>
              <a:t>prețuri</a:t>
            </a:r>
            <a:r>
              <a:rPr lang="en-US" sz="1600" b="0" dirty="0">
                <a:solidFill>
                  <a:prstClr val="black"/>
                </a:solidFill>
                <a:latin typeface="Calibri"/>
                <a:cs typeface="+mn-cs"/>
              </a:rPr>
              <a:t> </a:t>
            </a:r>
            <a:r>
              <a:rPr lang="en-US" sz="1600" b="0" dirty="0" err="1">
                <a:solidFill>
                  <a:prstClr val="black"/>
                </a:solidFill>
                <a:latin typeface="Calibri"/>
                <a:cs typeface="+mn-cs"/>
              </a:rPr>
              <a:t>nereglementate</a:t>
            </a:r>
            <a:r>
              <a:rPr lang="en-US" sz="1600" b="0" dirty="0">
                <a:solidFill>
                  <a:prstClr val="black"/>
                </a:solidFill>
                <a:latin typeface="Calibri"/>
                <a:cs typeface="+mn-cs"/>
              </a:rPr>
              <a:t> 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rezultatul</a:t>
            </a:r>
            <a:r>
              <a:rPr lang="en-US" sz="1600" b="0" dirty="0">
                <a:solidFill>
                  <a:prstClr val="black"/>
                </a:solidFill>
                <a:latin typeface="Calibri"/>
                <a:cs typeface="+mn-cs"/>
              </a:rPr>
              <a:t> </a:t>
            </a:r>
            <a:r>
              <a:rPr lang="en-US" sz="1600" b="0" dirty="0" err="1">
                <a:solidFill>
                  <a:prstClr val="black"/>
                </a:solidFill>
                <a:latin typeface="Calibri"/>
                <a:cs typeface="+mn-cs"/>
              </a:rPr>
              <a:t>concurenței</a:t>
            </a:r>
            <a:r>
              <a:rPr lang="en-US" sz="1600" b="0" dirty="0">
                <a:solidFill>
                  <a:prstClr val="black"/>
                </a:solidFill>
                <a:latin typeface="Calibri"/>
                <a:cs typeface="+mn-cs"/>
              </a:rPr>
              <a:t>. </a:t>
            </a:r>
          </a:p>
          <a:p>
            <a:pPr marL="342900" lvl="0" indent="-342900" fontAlgn="auto">
              <a:spcBef>
                <a:spcPct val="20000"/>
              </a:spcBef>
              <a:spcAft>
                <a:spcPts val="0"/>
              </a:spcAft>
            </a:pPr>
            <a:r>
              <a:rPr lang="en-US" sz="1600" b="0" dirty="0">
                <a:solidFill>
                  <a:prstClr val="black"/>
                </a:solidFill>
                <a:latin typeface="Calibri"/>
                <a:cs typeface="+mn-cs"/>
              </a:rPr>
              <a:t> </a:t>
            </a:r>
          </a:p>
          <a:p>
            <a:pPr marL="342900" lvl="0" indent="-342900" fontAlgn="auto">
              <a:spcBef>
                <a:spcPct val="20000"/>
              </a:spcBef>
              <a:spcAft>
                <a:spcPts val="0"/>
              </a:spcAft>
            </a:pPr>
            <a:r>
              <a:rPr lang="en-US" sz="1600" dirty="0">
                <a:solidFill>
                  <a:prstClr val="black"/>
                </a:solidFill>
                <a:latin typeface="Calibri"/>
                <a:cs typeface="+mn-cs"/>
              </a:rPr>
              <a:t>       </a:t>
            </a:r>
            <a:r>
              <a:rPr lang="en-US" sz="1600" dirty="0" err="1">
                <a:solidFill>
                  <a:prstClr val="black"/>
                </a:solidFill>
                <a:latin typeface="Calibri"/>
                <a:cs typeface="+mn-cs"/>
              </a:rPr>
              <a:t>Piața</a:t>
            </a:r>
            <a:r>
              <a:rPr lang="en-US" sz="1600" dirty="0">
                <a:solidFill>
                  <a:prstClr val="black"/>
                </a:solidFill>
                <a:latin typeface="Calibri"/>
                <a:cs typeface="+mn-cs"/>
              </a:rPr>
              <a:t> </a:t>
            </a:r>
            <a:r>
              <a:rPr lang="en-US" sz="1600" dirty="0" err="1">
                <a:solidFill>
                  <a:prstClr val="black"/>
                </a:solidFill>
                <a:latin typeface="Calibri"/>
                <a:cs typeface="+mn-cs"/>
              </a:rPr>
              <a:t>poate</a:t>
            </a:r>
            <a:r>
              <a:rPr lang="en-US" sz="1600" dirty="0">
                <a:solidFill>
                  <a:prstClr val="black"/>
                </a:solidFill>
                <a:latin typeface="Calibri"/>
                <a:cs typeface="+mn-cs"/>
              </a:rPr>
              <a:t> </a:t>
            </a:r>
            <a:r>
              <a:rPr lang="en-US" sz="1600" dirty="0" err="1">
                <a:solidFill>
                  <a:prstClr val="black"/>
                </a:solidFill>
                <a:latin typeface="Calibri"/>
                <a:cs typeface="+mn-cs"/>
              </a:rPr>
              <a:t>deveni</a:t>
            </a:r>
            <a:r>
              <a:rPr lang="en-US" sz="1600" dirty="0">
                <a:solidFill>
                  <a:prstClr val="black"/>
                </a:solidFill>
                <a:latin typeface="Calibri"/>
                <a:cs typeface="+mn-cs"/>
              </a:rPr>
              <a:t> </a:t>
            </a:r>
            <a:r>
              <a:rPr lang="en-US" sz="1600" dirty="0" err="1">
                <a:solidFill>
                  <a:prstClr val="black"/>
                </a:solidFill>
                <a:latin typeface="Calibri"/>
                <a:cs typeface="+mn-cs"/>
              </a:rPr>
              <a:t>concurențială</a:t>
            </a:r>
            <a:r>
              <a:rPr lang="en-US" sz="1600" dirty="0">
                <a:solidFill>
                  <a:prstClr val="black"/>
                </a:solidFill>
                <a:latin typeface="Calibri"/>
                <a:cs typeface="+mn-cs"/>
              </a:rPr>
              <a:t> </a:t>
            </a:r>
            <a:r>
              <a:rPr lang="en-US" sz="1600" dirty="0" err="1">
                <a:solidFill>
                  <a:prstClr val="black"/>
                </a:solidFill>
                <a:latin typeface="Calibri"/>
                <a:cs typeface="+mn-cs"/>
              </a:rPr>
              <a:t>doar</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a:t>
            </a:r>
            <a:r>
              <a:rPr lang="en-US" sz="1600" dirty="0" err="1">
                <a:solidFill>
                  <a:prstClr val="black"/>
                </a:solidFill>
                <a:latin typeface="Calibri"/>
                <a:cs typeface="+mn-cs"/>
              </a:rPr>
              <a:t>cazul</a:t>
            </a:r>
            <a:r>
              <a:rPr lang="en-US" sz="1600" dirty="0">
                <a:solidFill>
                  <a:prstClr val="black"/>
                </a:solidFill>
                <a:latin typeface="Calibri"/>
                <a:cs typeface="+mn-cs"/>
              </a:rPr>
              <a:t> </a:t>
            </a:r>
            <a:r>
              <a:rPr lang="en-US" sz="1600" dirty="0" err="1">
                <a:solidFill>
                  <a:prstClr val="black"/>
                </a:solidFill>
                <a:latin typeface="Calibri"/>
                <a:cs typeface="+mn-cs"/>
              </a:rPr>
              <a:t>în</a:t>
            </a:r>
            <a:r>
              <a:rPr lang="en-US" sz="1600" dirty="0">
                <a:solidFill>
                  <a:prstClr val="black"/>
                </a:solidFill>
                <a:latin typeface="Calibri"/>
                <a:cs typeface="+mn-cs"/>
              </a:rPr>
              <a:t> care:</a:t>
            </a:r>
            <a:endParaRPr lang="en-US" sz="1600" b="0" dirty="0">
              <a:solidFill>
                <a:prstClr val="black"/>
              </a:solidFill>
              <a:latin typeface="Calibri"/>
              <a:cs typeface="+mn-cs"/>
            </a:endParaRPr>
          </a:p>
          <a:p>
            <a:pPr lvl="0" fontAlgn="auto">
              <a:spcBef>
                <a:spcPct val="20000"/>
              </a:spcBef>
              <a:spcAft>
                <a:spcPts val="0"/>
              </a:spcAft>
            </a:pPr>
            <a:r>
              <a:rPr lang="en-US" sz="1600" b="0" dirty="0">
                <a:solidFill>
                  <a:prstClr val="black"/>
                </a:solidFill>
                <a:latin typeface="Calibri"/>
                <a:cs typeface="+mn-cs"/>
              </a:rPr>
              <a:t>Se </a:t>
            </a:r>
            <a:r>
              <a:rPr lang="en-US" sz="1600" b="0" dirty="0" err="1">
                <a:solidFill>
                  <a:prstClr val="black"/>
                </a:solidFill>
                <a:latin typeface="Calibri"/>
                <a:cs typeface="+mn-cs"/>
              </a:rPr>
              <a:t>vor</a:t>
            </a:r>
            <a:r>
              <a:rPr lang="en-US" sz="1600" b="0" dirty="0">
                <a:solidFill>
                  <a:prstClr val="black"/>
                </a:solidFill>
                <a:latin typeface="Calibri"/>
                <a:cs typeface="+mn-cs"/>
              </a:rPr>
              <a:t> </a:t>
            </a:r>
            <a:r>
              <a:rPr lang="en-US" sz="1600" b="0" dirty="0" err="1">
                <a:solidFill>
                  <a:prstClr val="black"/>
                </a:solidFill>
                <a:latin typeface="Calibri"/>
                <a:cs typeface="+mn-cs"/>
              </a:rPr>
              <a:t>construi</a:t>
            </a:r>
            <a:r>
              <a:rPr lang="en-US" sz="1600" b="0" dirty="0">
                <a:solidFill>
                  <a:prstClr val="black"/>
                </a:solidFill>
                <a:latin typeface="Calibri"/>
                <a:cs typeface="+mn-cs"/>
              </a:rPr>
              <a:t> </a:t>
            </a:r>
            <a:r>
              <a:rPr lang="en-US" sz="1600" b="0" dirty="0" err="1">
                <a:solidFill>
                  <a:prstClr val="black"/>
                </a:solidFill>
                <a:latin typeface="Calibri"/>
                <a:cs typeface="+mn-cs"/>
              </a:rPr>
              <a:t>noi</a:t>
            </a:r>
            <a:r>
              <a:rPr lang="en-US" sz="1600" b="0" dirty="0">
                <a:solidFill>
                  <a:prstClr val="black"/>
                </a:solidFill>
                <a:latin typeface="Calibri"/>
                <a:cs typeface="+mn-cs"/>
              </a:rPr>
              <a:t> </a:t>
            </a:r>
            <a:r>
              <a:rPr lang="en-US" sz="1600" b="0" dirty="0" err="1">
                <a:solidFill>
                  <a:prstClr val="black"/>
                </a:solidFill>
                <a:latin typeface="Calibri"/>
                <a:cs typeface="+mn-cs"/>
              </a:rPr>
              <a:t>capacități</a:t>
            </a:r>
            <a:r>
              <a:rPr lang="en-US" sz="1600" b="0" dirty="0">
                <a:solidFill>
                  <a:prstClr val="black"/>
                </a:solidFill>
                <a:latin typeface="Calibri"/>
                <a:cs typeface="+mn-cs"/>
              </a:rPr>
              <a:t> de </a:t>
            </a:r>
            <a:r>
              <a:rPr lang="en-US" sz="1600" b="0" dirty="0" err="1">
                <a:solidFill>
                  <a:prstClr val="black"/>
                </a:solidFill>
                <a:latin typeface="Calibri"/>
                <a:cs typeface="+mn-cs"/>
              </a:rPr>
              <a:t>producere</a:t>
            </a:r>
            <a:r>
              <a:rPr lang="en-US" sz="1600" b="0" dirty="0">
                <a:solidFill>
                  <a:prstClr val="black"/>
                </a:solidFill>
                <a:latin typeface="Calibri"/>
                <a:cs typeface="+mn-cs"/>
              </a:rPr>
              <a:t>  </a:t>
            </a:r>
            <a:r>
              <a:rPr lang="en-US" sz="1600" b="0" dirty="0" err="1">
                <a:solidFill>
                  <a:prstClr val="black"/>
                </a:solidFill>
                <a:latin typeface="Calibri"/>
                <a:cs typeface="+mn-cs"/>
              </a:rPr>
              <a:t>pe</a:t>
            </a:r>
            <a:r>
              <a:rPr lang="en-US" sz="1600" b="0" dirty="0">
                <a:solidFill>
                  <a:prstClr val="black"/>
                </a:solidFill>
                <a:latin typeface="Calibri"/>
                <a:cs typeface="+mn-cs"/>
              </a:rPr>
              <a:t> </a:t>
            </a:r>
            <a:r>
              <a:rPr lang="en-US" sz="1600" b="0" dirty="0" err="1">
                <a:solidFill>
                  <a:prstClr val="black"/>
                </a:solidFill>
                <a:latin typeface="Calibri"/>
                <a:cs typeface="+mn-cs"/>
              </a:rPr>
              <a:t>malul</a:t>
            </a:r>
            <a:r>
              <a:rPr lang="en-US" sz="1600" b="0" dirty="0">
                <a:solidFill>
                  <a:prstClr val="black"/>
                </a:solidFill>
                <a:latin typeface="Calibri"/>
                <a:cs typeface="+mn-cs"/>
              </a:rPr>
              <a:t> </a:t>
            </a:r>
            <a:r>
              <a:rPr lang="en-US" sz="1600" b="0" dirty="0" err="1">
                <a:solidFill>
                  <a:prstClr val="black"/>
                </a:solidFill>
                <a:latin typeface="Calibri"/>
                <a:cs typeface="+mn-cs"/>
              </a:rPr>
              <a:t>drept</a:t>
            </a:r>
            <a:r>
              <a:rPr lang="en-US" sz="1600" b="0" dirty="0">
                <a:solidFill>
                  <a:prstClr val="black"/>
                </a:solidFill>
                <a:latin typeface="Calibri"/>
                <a:cs typeface="+mn-cs"/>
              </a:rPr>
              <a:t> al </a:t>
            </a:r>
            <a:r>
              <a:rPr lang="en-US" sz="1600" b="0" dirty="0" err="1">
                <a:solidFill>
                  <a:prstClr val="black"/>
                </a:solidFill>
                <a:latin typeface="Calibri"/>
                <a:cs typeface="+mn-cs"/>
              </a:rPr>
              <a:t>Nistrului</a:t>
            </a:r>
            <a:r>
              <a:rPr lang="en-US" sz="1600" b="0" dirty="0">
                <a:solidFill>
                  <a:prstClr val="black"/>
                </a:solidFill>
                <a:latin typeface="Calibri"/>
                <a:cs typeface="+mn-cs"/>
              </a:rPr>
              <a:t>;</a:t>
            </a:r>
          </a:p>
          <a:p>
            <a:pPr lvl="0" fontAlgn="auto">
              <a:spcBef>
                <a:spcPct val="20000"/>
              </a:spcBef>
              <a:spcAft>
                <a:spcPts val="0"/>
              </a:spcAft>
            </a:pPr>
            <a:r>
              <a:rPr lang="en-US" sz="1600" b="0" dirty="0">
                <a:solidFill>
                  <a:prstClr val="black"/>
                </a:solidFill>
                <a:latin typeface="Calibri"/>
                <a:cs typeface="+mn-cs"/>
              </a:rPr>
              <a:t>Moldova se </a:t>
            </a:r>
            <a:r>
              <a:rPr lang="en-US" sz="1600" b="0" dirty="0" err="1">
                <a:solidFill>
                  <a:prstClr val="black"/>
                </a:solidFill>
                <a:latin typeface="Calibri"/>
                <a:cs typeface="+mn-cs"/>
              </a:rPr>
              <a:t>va</a:t>
            </a:r>
            <a:r>
              <a:rPr lang="en-US" sz="1600" b="0" dirty="0">
                <a:solidFill>
                  <a:prstClr val="black"/>
                </a:solidFill>
                <a:latin typeface="Calibri"/>
                <a:cs typeface="+mn-cs"/>
              </a:rPr>
              <a:t> </a:t>
            </a:r>
            <a:r>
              <a:rPr lang="en-US" sz="1600" b="0" dirty="0" err="1">
                <a:solidFill>
                  <a:prstClr val="black"/>
                </a:solidFill>
                <a:latin typeface="Calibri"/>
                <a:cs typeface="+mn-cs"/>
              </a:rPr>
              <a:t>interconecta</a:t>
            </a:r>
            <a:r>
              <a:rPr lang="en-US" sz="1600" b="0" dirty="0">
                <a:solidFill>
                  <a:prstClr val="black"/>
                </a:solidFill>
                <a:latin typeface="Calibri"/>
                <a:cs typeface="+mn-cs"/>
              </a:rPr>
              <a:t> </a:t>
            </a:r>
            <a:r>
              <a:rPr lang="en-US" sz="1600" b="0" dirty="0" err="1">
                <a:solidFill>
                  <a:prstClr val="black"/>
                </a:solidFill>
                <a:latin typeface="Calibri"/>
                <a:cs typeface="+mn-cs"/>
              </a:rPr>
              <a:t>realmente</a:t>
            </a:r>
            <a:r>
              <a:rPr lang="en-US" sz="1600" b="0" dirty="0">
                <a:solidFill>
                  <a:prstClr val="black"/>
                </a:solidFill>
                <a:latin typeface="Calibri"/>
                <a:cs typeface="+mn-cs"/>
              </a:rPr>
              <a:t> cu ENTSO-E.</a:t>
            </a:r>
          </a:p>
          <a:p>
            <a:pPr marL="342900" lvl="0" indent="-342900" fontAlgn="auto">
              <a:spcBef>
                <a:spcPct val="20000"/>
              </a:spcBef>
              <a:spcAft>
                <a:spcPts val="0"/>
              </a:spcAft>
            </a:pPr>
            <a:r>
              <a:rPr lang="en-US" sz="1600" b="0" dirty="0">
                <a:solidFill>
                  <a:prstClr val="black"/>
                </a:solidFill>
                <a:latin typeface="Calibri"/>
                <a:cs typeface="+mn-cs"/>
              </a:rPr>
              <a:t> </a:t>
            </a:r>
            <a:endParaRPr lang="en-US" sz="1600" dirty="0">
              <a:solidFill>
                <a:prstClr val="black"/>
              </a:solidFill>
              <a:latin typeface="Calibri"/>
              <a:cs typeface="+mn-cs"/>
            </a:endParaRPr>
          </a:p>
          <a:p>
            <a:pPr marL="342900" lvl="0" indent="-342900" fontAlgn="auto">
              <a:spcBef>
                <a:spcPct val="20000"/>
              </a:spcBef>
              <a:spcAft>
                <a:spcPts val="0"/>
              </a:spcAft>
            </a:pPr>
            <a:r>
              <a:rPr lang="en-US" sz="1600" dirty="0">
                <a:solidFill>
                  <a:prstClr val="black"/>
                </a:solidFill>
                <a:latin typeface="Calibri"/>
                <a:cs typeface="+mn-cs"/>
              </a:rPr>
              <a:t>       Ce </a:t>
            </a:r>
            <a:r>
              <a:rPr lang="en-US" sz="1600" dirty="0" err="1">
                <a:solidFill>
                  <a:prstClr val="black"/>
                </a:solidFill>
                <a:latin typeface="Calibri"/>
                <a:cs typeface="+mn-cs"/>
              </a:rPr>
              <a:t>ţine</a:t>
            </a:r>
            <a:r>
              <a:rPr lang="en-US" sz="1600" dirty="0">
                <a:solidFill>
                  <a:prstClr val="black"/>
                </a:solidFill>
                <a:latin typeface="Calibri"/>
                <a:cs typeface="+mn-cs"/>
              </a:rPr>
              <a:t> de </a:t>
            </a:r>
            <a:r>
              <a:rPr lang="en-US" sz="1600" dirty="0" err="1">
                <a:solidFill>
                  <a:prstClr val="black"/>
                </a:solidFill>
                <a:latin typeface="Calibri"/>
                <a:cs typeface="+mn-cs"/>
              </a:rPr>
              <a:t>capacităţi</a:t>
            </a:r>
            <a:r>
              <a:rPr lang="en-US" sz="1600" dirty="0">
                <a:solidFill>
                  <a:prstClr val="black"/>
                </a:solidFill>
                <a:latin typeface="Calibri"/>
                <a:cs typeface="+mn-cs"/>
              </a:rPr>
              <a:t> </a:t>
            </a:r>
            <a:r>
              <a:rPr lang="en-US" sz="1600" dirty="0" err="1">
                <a:solidFill>
                  <a:prstClr val="black"/>
                </a:solidFill>
                <a:latin typeface="Calibri"/>
                <a:cs typeface="+mn-cs"/>
              </a:rPr>
              <a:t>noi</a:t>
            </a:r>
            <a:r>
              <a:rPr lang="en-US" sz="1600" dirty="0">
                <a:solidFill>
                  <a:prstClr val="black"/>
                </a:solidFill>
                <a:latin typeface="Calibri"/>
                <a:cs typeface="+mn-cs"/>
              </a:rPr>
              <a:t> de </a:t>
            </a:r>
            <a:r>
              <a:rPr lang="en-US" sz="1600" dirty="0" err="1">
                <a:solidFill>
                  <a:prstClr val="black"/>
                </a:solidFill>
                <a:latin typeface="Calibri"/>
                <a:cs typeface="+mn-cs"/>
              </a:rPr>
              <a:t>producere</a:t>
            </a:r>
            <a:r>
              <a:rPr lang="en-US" sz="160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a:solidFill>
                  <a:prstClr val="black"/>
                </a:solidFill>
                <a:latin typeface="Calibri"/>
                <a:cs typeface="+mn-cs"/>
              </a:rPr>
              <a:t>Nu </a:t>
            </a:r>
            <a:r>
              <a:rPr lang="en-US" sz="1600" b="0" dirty="0" err="1">
                <a:solidFill>
                  <a:prstClr val="black"/>
                </a:solidFill>
                <a:latin typeface="Calibri"/>
                <a:cs typeface="+mn-cs"/>
              </a:rPr>
              <a:t>sunt</a:t>
            </a:r>
            <a:r>
              <a:rPr lang="en-US" sz="1600" b="0" dirty="0">
                <a:solidFill>
                  <a:prstClr val="black"/>
                </a:solidFill>
                <a:latin typeface="Calibri"/>
                <a:cs typeface="+mn-cs"/>
              </a:rPr>
              <a:t> </a:t>
            </a:r>
            <a:r>
              <a:rPr lang="en-US" sz="1600" b="0" dirty="0" err="1">
                <a:solidFill>
                  <a:prstClr val="black"/>
                </a:solidFill>
                <a:latin typeface="Calibri"/>
                <a:cs typeface="+mn-cs"/>
              </a:rPr>
              <a:t>stimulente</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investiții</a:t>
            </a:r>
            <a:r>
              <a:rPr lang="en-US" sz="1600" b="0" dirty="0">
                <a:solidFill>
                  <a:prstClr val="black"/>
                </a:solidFill>
                <a:latin typeface="Calibri"/>
                <a:cs typeface="+mn-cs"/>
              </a:rPr>
              <a:t> </a:t>
            </a:r>
            <a:r>
              <a:rPr lang="en-US" sz="1600" b="0" dirty="0" err="1">
                <a:solidFill>
                  <a:prstClr val="black"/>
                </a:solidFill>
                <a:latin typeface="Calibri"/>
                <a:cs typeface="+mn-cs"/>
              </a:rPr>
              <a:t>în</a:t>
            </a:r>
            <a:r>
              <a:rPr lang="en-US" sz="1600" b="0" dirty="0">
                <a:solidFill>
                  <a:prstClr val="black"/>
                </a:solidFill>
                <a:latin typeface="Calibri"/>
                <a:cs typeface="+mn-cs"/>
              </a:rPr>
              <a:t> </a:t>
            </a:r>
            <a:r>
              <a:rPr lang="en-US" sz="1600" b="0" dirty="0" err="1">
                <a:solidFill>
                  <a:prstClr val="black"/>
                </a:solidFill>
                <a:latin typeface="Calibri"/>
                <a:cs typeface="+mn-cs"/>
              </a:rPr>
              <a:t>capacitățile</a:t>
            </a:r>
            <a:r>
              <a:rPr lang="en-US" sz="1600" b="0" dirty="0">
                <a:solidFill>
                  <a:prstClr val="black"/>
                </a:solidFill>
                <a:latin typeface="Calibri"/>
                <a:cs typeface="+mn-cs"/>
              </a:rPr>
              <a:t> de </a:t>
            </a:r>
            <a:r>
              <a:rPr lang="en-US" sz="1600" b="0" dirty="0" err="1">
                <a:solidFill>
                  <a:prstClr val="black"/>
                </a:solidFill>
                <a:latin typeface="Calibri"/>
                <a:cs typeface="+mn-cs"/>
              </a:rPr>
              <a:t>generare</a:t>
            </a:r>
            <a:r>
              <a:rPr lang="en-US" sz="1600" b="0" dirty="0">
                <a:solidFill>
                  <a:prstClr val="black"/>
                </a:solidFill>
                <a:latin typeface="Calibri"/>
                <a:cs typeface="+mn-cs"/>
              </a:rPr>
              <a:t> din </a:t>
            </a:r>
            <a:r>
              <a:rPr lang="en-US" sz="1600" b="0" dirty="0" err="1">
                <a:solidFill>
                  <a:prstClr val="black"/>
                </a:solidFill>
                <a:latin typeface="Calibri"/>
                <a:cs typeface="+mn-cs"/>
              </a:rPr>
              <a:t>partea</a:t>
            </a:r>
            <a:r>
              <a:rPr lang="en-US" sz="1600" b="0" dirty="0">
                <a:solidFill>
                  <a:prstClr val="black"/>
                </a:solidFill>
                <a:latin typeface="Calibri"/>
                <a:cs typeface="+mn-cs"/>
              </a:rPr>
              <a:t> </a:t>
            </a:r>
            <a:r>
              <a:rPr lang="en-US" sz="1600" b="0" dirty="0" err="1">
                <a:solidFill>
                  <a:prstClr val="black"/>
                </a:solidFill>
                <a:latin typeface="Calibri"/>
                <a:cs typeface="+mn-cs"/>
              </a:rPr>
              <a:t>sectorului</a:t>
            </a:r>
            <a:r>
              <a:rPr lang="en-US" sz="1600" b="0" dirty="0">
                <a:solidFill>
                  <a:prstClr val="black"/>
                </a:solidFill>
                <a:latin typeface="Calibri"/>
                <a:cs typeface="+mn-cs"/>
              </a:rPr>
              <a:t> </a:t>
            </a:r>
            <a:r>
              <a:rPr lang="en-US" sz="1600" b="0" dirty="0" err="1">
                <a:solidFill>
                  <a:prstClr val="black"/>
                </a:solidFill>
                <a:latin typeface="Calibri"/>
                <a:cs typeface="+mn-cs"/>
              </a:rPr>
              <a:t>privat</a:t>
            </a:r>
            <a:r>
              <a:rPr lang="en-US" sz="1600" b="0" dirty="0">
                <a:solidFill>
                  <a:prstClr val="black"/>
                </a:solidFill>
                <a:latin typeface="Calibri"/>
                <a:cs typeface="+mn-cs"/>
              </a:rPr>
              <a:t>;</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Prezenţa</a:t>
            </a:r>
            <a:r>
              <a:rPr lang="en-US" sz="1600" b="0" dirty="0">
                <a:solidFill>
                  <a:prstClr val="black"/>
                </a:solidFill>
                <a:latin typeface="Calibri"/>
                <a:cs typeface="+mn-cs"/>
              </a:rPr>
              <a:t> </a:t>
            </a:r>
            <a:r>
              <a:rPr lang="en-US" sz="1600" b="0" dirty="0" err="1">
                <a:solidFill>
                  <a:prstClr val="black"/>
                </a:solidFill>
                <a:latin typeface="Calibri"/>
                <a:cs typeface="+mn-cs"/>
              </a:rPr>
              <a:t>unei</a:t>
            </a:r>
            <a:r>
              <a:rPr lang="en-US" sz="1600" b="0" dirty="0">
                <a:solidFill>
                  <a:prstClr val="black"/>
                </a:solidFill>
                <a:latin typeface="Calibri"/>
                <a:cs typeface="+mn-cs"/>
              </a:rPr>
              <a:t> </a:t>
            </a:r>
            <a:r>
              <a:rPr lang="en-US" sz="1600" b="0" dirty="0" err="1">
                <a:solidFill>
                  <a:prstClr val="black"/>
                </a:solidFill>
                <a:latin typeface="Calibri"/>
                <a:cs typeface="+mn-cs"/>
              </a:rPr>
              <a:t>centrale</a:t>
            </a:r>
            <a:r>
              <a:rPr lang="en-US" sz="1600" b="0" dirty="0">
                <a:solidFill>
                  <a:prstClr val="black"/>
                </a:solidFill>
                <a:latin typeface="Calibri"/>
                <a:cs typeface="+mn-cs"/>
              </a:rPr>
              <a:t> cu</a:t>
            </a:r>
            <a:r>
              <a:rPr lang="ro-RO" sz="1600" b="0" dirty="0">
                <a:solidFill>
                  <a:prstClr val="black"/>
                </a:solidFill>
                <a:latin typeface="Calibri"/>
                <a:cs typeface="+mn-cs"/>
              </a:rPr>
              <a:t> capacitatea de</a:t>
            </a:r>
            <a:r>
              <a:rPr lang="en-US" sz="1600" b="0" dirty="0">
                <a:solidFill>
                  <a:prstClr val="black"/>
                </a:solidFill>
                <a:latin typeface="Calibri"/>
                <a:cs typeface="+mn-cs"/>
              </a:rPr>
              <a:t>  2,5 mii MW la </a:t>
            </a:r>
            <a:r>
              <a:rPr lang="en-US" sz="1600" b="0" dirty="0" err="1">
                <a:solidFill>
                  <a:prstClr val="black"/>
                </a:solidFill>
                <a:latin typeface="Calibri"/>
                <a:cs typeface="+mn-cs"/>
              </a:rPr>
              <a:t>distanţa</a:t>
            </a:r>
            <a:r>
              <a:rPr lang="en-US" sz="1600" b="0" dirty="0">
                <a:solidFill>
                  <a:prstClr val="black"/>
                </a:solidFill>
                <a:latin typeface="Calibri"/>
                <a:cs typeface="+mn-cs"/>
              </a:rPr>
              <a:t> de 100 km, </a:t>
            </a:r>
            <a:r>
              <a:rPr lang="en-US" sz="1600" b="0" dirty="0" err="1">
                <a:solidFill>
                  <a:prstClr val="black"/>
                </a:solidFill>
                <a:latin typeface="Calibri"/>
                <a:cs typeface="+mn-cs"/>
              </a:rPr>
              <a:t>încărcată</a:t>
            </a:r>
            <a:r>
              <a:rPr lang="en-US" sz="1600" b="0" dirty="0">
                <a:solidFill>
                  <a:prstClr val="black"/>
                </a:solidFill>
                <a:latin typeface="Calibri"/>
                <a:cs typeface="+mn-cs"/>
              </a:rPr>
              <a:t> la 40 – 50 % </a:t>
            </a:r>
            <a:r>
              <a:rPr lang="ro-RO" sz="1600" b="0" dirty="0">
                <a:solidFill>
                  <a:prstClr val="black"/>
                </a:solidFill>
                <a:latin typeface="Calibri"/>
                <a:cs typeface="+mn-cs"/>
              </a:rPr>
              <a:t> prezintă </a:t>
            </a:r>
            <a:r>
              <a:rPr lang="en-US" sz="1600" b="0" dirty="0">
                <a:solidFill>
                  <a:prstClr val="black"/>
                </a:solidFill>
                <a:latin typeface="Calibri"/>
                <a:cs typeface="+mn-cs"/>
              </a:rPr>
              <a:t> un factor de </a:t>
            </a:r>
            <a:r>
              <a:rPr lang="en-US" sz="1600" b="0" dirty="0" err="1">
                <a:solidFill>
                  <a:prstClr val="black"/>
                </a:solidFill>
                <a:latin typeface="Calibri"/>
                <a:cs typeface="+mn-cs"/>
              </a:rPr>
              <a:t>risc</a:t>
            </a:r>
            <a:r>
              <a:rPr lang="en-US" sz="1600" b="0" dirty="0">
                <a:solidFill>
                  <a:prstClr val="black"/>
                </a:solidFill>
                <a:latin typeface="Calibri"/>
                <a:cs typeface="+mn-cs"/>
              </a:rPr>
              <a:t> </a:t>
            </a:r>
            <a:r>
              <a:rPr lang="en-US" sz="1600" b="0" dirty="0" err="1">
                <a:solidFill>
                  <a:prstClr val="black"/>
                </a:solidFill>
                <a:latin typeface="Calibri"/>
                <a:cs typeface="+mn-cs"/>
              </a:rPr>
              <a:t>pentru</a:t>
            </a:r>
            <a:r>
              <a:rPr lang="en-US" sz="1600" b="0" dirty="0">
                <a:solidFill>
                  <a:prstClr val="black"/>
                </a:solidFill>
                <a:latin typeface="Calibri"/>
                <a:cs typeface="+mn-cs"/>
              </a:rPr>
              <a:t> </a:t>
            </a:r>
            <a:r>
              <a:rPr lang="en-US" sz="1600" b="0" dirty="0" err="1">
                <a:solidFill>
                  <a:prstClr val="black"/>
                </a:solidFill>
                <a:latin typeface="Calibri"/>
                <a:cs typeface="+mn-cs"/>
              </a:rPr>
              <a:t>investiţie</a:t>
            </a:r>
            <a:r>
              <a:rPr lang="en-US" sz="1600" b="0" dirty="0">
                <a:solidFill>
                  <a:prstClr val="black"/>
                </a:solidFill>
                <a:latin typeface="Calibri"/>
                <a:cs typeface="+mn-cs"/>
              </a:rPr>
              <a:t>; </a:t>
            </a:r>
          </a:p>
          <a:p>
            <a:pPr marL="342900" lvl="0" indent="-342900" fontAlgn="auto">
              <a:spcBef>
                <a:spcPct val="20000"/>
              </a:spcBef>
              <a:spcAft>
                <a:spcPts val="0"/>
              </a:spcAft>
              <a:buFont typeface="Arial" panose="020B0604020202020204" pitchFamily="34" charset="0"/>
              <a:buChar char="•"/>
            </a:pPr>
            <a:r>
              <a:rPr lang="en-US" sz="1600" b="0" dirty="0" err="1">
                <a:solidFill>
                  <a:prstClr val="black"/>
                </a:solidFill>
                <a:latin typeface="Calibri"/>
                <a:cs typeface="+mn-cs"/>
              </a:rPr>
              <a:t>Deficienţele</a:t>
            </a:r>
            <a:r>
              <a:rPr lang="en-US" sz="1600" b="0" dirty="0">
                <a:solidFill>
                  <a:prstClr val="black"/>
                </a:solidFill>
                <a:latin typeface="Calibri"/>
                <a:cs typeface="+mn-cs"/>
              </a:rPr>
              <a:t> de </a:t>
            </a:r>
            <a:r>
              <a:rPr lang="en-US" sz="1600" b="0" dirty="0" err="1">
                <a:solidFill>
                  <a:prstClr val="black"/>
                </a:solidFill>
                <a:latin typeface="Calibri"/>
                <a:cs typeface="+mn-cs"/>
              </a:rPr>
              <a:t>caracter</a:t>
            </a:r>
            <a:r>
              <a:rPr lang="en-US" sz="1600" b="0" dirty="0">
                <a:solidFill>
                  <a:prstClr val="black"/>
                </a:solidFill>
                <a:latin typeface="Calibri"/>
                <a:cs typeface="+mn-cs"/>
              </a:rPr>
              <a:t> </a:t>
            </a:r>
            <a:r>
              <a:rPr lang="en-US" sz="1600" b="0" dirty="0" err="1">
                <a:solidFill>
                  <a:prstClr val="black"/>
                </a:solidFill>
                <a:latin typeface="Calibri"/>
                <a:cs typeface="+mn-cs"/>
              </a:rPr>
              <a:t>legislativ-regulatoriu</a:t>
            </a:r>
            <a:r>
              <a:rPr lang="en-US" sz="1600" b="0" dirty="0">
                <a:solidFill>
                  <a:prstClr val="black"/>
                </a:solidFill>
                <a:latin typeface="Calibri"/>
                <a:cs typeface="+mn-cs"/>
              </a:rPr>
              <a:t> </a:t>
            </a:r>
            <a:r>
              <a:rPr lang="en-US" sz="1600" b="0" dirty="0" err="1">
                <a:solidFill>
                  <a:prstClr val="black"/>
                </a:solidFill>
                <a:latin typeface="Calibri"/>
                <a:cs typeface="+mn-cs"/>
              </a:rPr>
              <a:t>şi</a:t>
            </a:r>
            <a:r>
              <a:rPr lang="en-US" sz="1600" b="0" dirty="0">
                <a:solidFill>
                  <a:prstClr val="black"/>
                </a:solidFill>
                <a:latin typeface="Calibri"/>
                <a:cs typeface="+mn-cs"/>
              </a:rPr>
              <a:t> </a:t>
            </a:r>
            <a:r>
              <a:rPr lang="en-US" sz="1600" b="0" dirty="0" err="1">
                <a:solidFill>
                  <a:prstClr val="black"/>
                </a:solidFill>
                <a:latin typeface="Calibri"/>
                <a:cs typeface="+mn-cs"/>
              </a:rPr>
              <a:t>dezintegrarea</a:t>
            </a:r>
            <a:r>
              <a:rPr lang="en-US" sz="1600" b="0" dirty="0">
                <a:solidFill>
                  <a:prstClr val="black"/>
                </a:solidFill>
                <a:latin typeface="Calibri"/>
                <a:cs typeface="+mn-cs"/>
              </a:rPr>
              <a:t> </a:t>
            </a:r>
            <a:r>
              <a:rPr lang="en-US" sz="1600" b="0" dirty="0" err="1">
                <a:solidFill>
                  <a:prstClr val="black"/>
                </a:solidFill>
                <a:latin typeface="Calibri"/>
                <a:cs typeface="+mn-cs"/>
              </a:rPr>
              <a:t>Operatorului</a:t>
            </a:r>
            <a:r>
              <a:rPr lang="en-US" sz="1600" b="0" dirty="0">
                <a:solidFill>
                  <a:prstClr val="black"/>
                </a:solidFill>
                <a:latin typeface="Calibri"/>
                <a:cs typeface="+mn-cs"/>
              </a:rPr>
              <a:t> de transport. </a:t>
            </a:r>
          </a:p>
        </p:txBody>
      </p:sp>
    </p:spTree>
    <p:extLst>
      <p:ext uri="{BB962C8B-B14F-4D97-AF65-F5344CB8AC3E}">
        <p14:creationId xmlns:p14="http://schemas.microsoft.com/office/powerpoint/2010/main" val="246150677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600863"/>
            <a:ext cx="7638757" cy="6155531"/>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1400" dirty="0" smtClean="0">
              <a:solidFill>
                <a:schemeClr val="tx1"/>
              </a:solidFill>
              <a:latin typeface="Times New Roman" panose="02020603050405020304" pitchFamily="18" charset="0"/>
              <a:cs typeface="Times New Roman" panose="02020603050405020304" pitchFamily="18" charset="0"/>
            </a:endParaRPr>
          </a:p>
          <a:p>
            <a:pPr>
              <a:buNone/>
            </a:pPr>
            <a:r>
              <a:rPr lang="en-US" sz="1400" dirty="0" err="1"/>
              <a:t>Legea</a:t>
            </a:r>
            <a:r>
              <a:rPr lang="en-US" sz="1400" dirty="0"/>
              <a:t> cu </a:t>
            </a:r>
            <a:r>
              <a:rPr lang="en-US" sz="1400" dirty="0" err="1"/>
              <a:t>privire</a:t>
            </a:r>
            <a:r>
              <a:rPr lang="en-US" sz="1400" dirty="0"/>
              <a:t> la </a:t>
            </a:r>
            <a:r>
              <a:rPr lang="en-US" sz="1400" dirty="0" err="1"/>
              <a:t>energia</a:t>
            </a:r>
            <a:r>
              <a:rPr lang="en-US" sz="1400" dirty="0"/>
              <a:t> electric</a:t>
            </a:r>
            <a:r>
              <a:rPr lang="ro-RO" sz="1400" dirty="0"/>
              <a:t>ă Nr. </a:t>
            </a:r>
            <a:r>
              <a:rPr lang="en-US" sz="1400" dirty="0"/>
              <a:t>107</a:t>
            </a:r>
            <a:endParaRPr lang="ro-RO" sz="1400" dirty="0"/>
          </a:p>
          <a:p>
            <a:pPr>
              <a:buNone/>
            </a:pPr>
            <a:endParaRPr lang="en-US" sz="1400" dirty="0"/>
          </a:p>
          <a:p>
            <a:pPr>
              <a:buNone/>
            </a:pPr>
            <a:r>
              <a:rPr lang="en-US" sz="1400" dirty="0">
                <a:solidFill>
                  <a:srgbClr val="FF0000"/>
                </a:solidFill>
              </a:rPr>
              <a:t>Art. 1. </a:t>
            </a:r>
            <a:r>
              <a:rPr lang="en-US" sz="1400" dirty="0"/>
              <a:t> </a:t>
            </a:r>
            <a:r>
              <a:rPr lang="en-US" sz="1400" dirty="0" err="1"/>
              <a:t>Scopul</a:t>
            </a:r>
            <a:r>
              <a:rPr lang="en-US" sz="1400" dirty="0"/>
              <a:t> </a:t>
            </a:r>
            <a:r>
              <a:rPr lang="en-US" sz="1400" dirty="0" err="1"/>
              <a:t>prezentei</a:t>
            </a:r>
            <a:r>
              <a:rPr lang="en-US" sz="1400" dirty="0"/>
              <a:t> </a:t>
            </a:r>
            <a:r>
              <a:rPr lang="en-US" sz="1400" dirty="0" err="1"/>
              <a:t>legi</a:t>
            </a:r>
            <a:r>
              <a:rPr lang="en-US" sz="1400" dirty="0"/>
              <a:t> </a:t>
            </a:r>
            <a:r>
              <a:rPr lang="en-US" sz="1400" dirty="0" err="1"/>
              <a:t>este</a:t>
            </a:r>
            <a:r>
              <a:rPr lang="en-US" sz="1400" dirty="0"/>
              <a:t> </a:t>
            </a:r>
            <a:r>
              <a:rPr lang="en-US" sz="1400" dirty="0" err="1"/>
              <a:t>instituirea</a:t>
            </a:r>
            <a:r>
              <a:rPr lang="en-US" sz="1400" dirty="0"/>
              <a:t> </a:t>
            </a:r>
            <a:r>
              <a:rPr lang="en-US" sz="1400" dirty="0" err="1"/>
              <a:t>unui</a:t>
            </a:r>
            <a:r>
              <a:rPr lang="en-US" sz="1400" dirty="0"/>
              <a:t> </a:t>
            </a:r>
            <a:r>
              <a:rPr lang="en-US" sz="1400" dirty="0" err="1"/>
              <a:t>cadru</a:t>
            </a:r>
            <a:r>
              <a:rPr lang="en-US" sz="1400" dirty="0"/>
              <a:t> </a:t>
            </a:r>
            <a:r>
              <a:rPr lang="en-US" sz="1400" dirty="0" err="1"/>
              <a:t>juridic</a:t>
            </a:r>
            <a:r>
              <a:rPr lang="en-US" sz="1400" dirty="0"/>
              <a:t> general </a:t>
            </a:r>
            <a:r>
              <a:rPr lang="en-US" sz="1400" dirty="0" err="1"/>
              <a:t>pentru</a:t>
            </a:r>
            <a:r>
              <a:rPr lang="en-US" sz="1400" dirty="0"/>
              <a:t> </a:t>
            </a:r>
            <a:r>
              <a:rPr lang="en-US" sz="1400" dirty="0" err="1"/>
              <a:t>asigurarea</a:t>
            </a:r>
            <a:r>
              <a:rPr lang="en-US" sz="1400" dirty="0"/>
              <a:t> … </a:t>
            </a:r>
            <a:r>
              <a:rPr lang="en-US" sz="1400" dirty="0" err="1"/>
              <a:t>accesului</a:t>
            </a:r>
            <a:r>
              <a:rPr lang="en-US" sz="1400" dirty="0"/>
              <a:t> liber la </a:t>
            </a:r>
            <a:r>
              <a:rPr lang="en-US" sz="1400" dirty="0" err="1"/>
              <a:t>piaţa</a:t>
            </a:r>
            <a:r>
              <a:rPr lang="en-US" sz="1400" dirty="0"/>
              <a:t> </a:t>
            </a:r>
            <a:r>
              <a:rPr lang="en-US" sz="1400" dirty="0" err="1"/>
              <a:t>energiei</a:t>
            </a:r>
            <a:r>
              <a:rPr lang="en-US" sz="1400" dirty="0"/>
              <a:t> </a:t>
            </a:r>
            <a:r>
              <a:rPr lang="en-US" sz="1400" dirty="0" err="1"/>
              <a:t>electrice</a:t>
            </a:r>
            <a:r>
              <a:rPr lang="en-US" sz="1400" dirty="0"/>
              <a:t>…</a:t>
            </a:r>
            <a:endParaRPr lang="ro-RO" sz="1400" dirty="0"/>
          </a:p>
          <a:p>
            <a:pPr>
              <a:buNone/>
            </a:pPr>
            <a:endParaRPr lang="en-US" sz="1400" dirty="0"/>
          </a:p>
          <a:p>
            <a:pPr>
              <a:buNone/>
            </a:pPr>
            <a:r>
              <a:rPr lang="en-US" sz="1400" dirty="0"/>
              <a:t>Art. 79. </a:t>
            </a:r>
            <a:r>
              <a:rPr lang="en-US" sz="1400" dirty="0" err="1"/>
              <a:t>Piaţa</a:t>
            </a:r>
            <a:r>
              <a:rPr lang="en-US" sz="1400" dirty="0"/>
              <a:t> </a:t>
            </a:r>
            <a:r>
              <a:rPr lang="en-US" sz="1400" dirty="0" err="1"/>
              <a:t>contractelor</a:t>
            </a:r>
            <a:r>
              <a:rPr lang="en-US" sz="1400" dirty="0"/>
              <a:t> </a:t>
            </a:r>
            <a:r>
              <a:rPr lang="en-US" sz="1400" dirty="0" err="1"/>
              <a:t>bilaterale</a:t>
            </a:r>
            <a:r>
              <a:rPr lang="en-US" sz="1400" dirty="0"/>
              <a:t> de </a:t>
            </a:r>
            <a:r>
              <a:rPr lang="en-US" sz="1400" dirty="0" err="1"/>
              <a:t>energie</a:t>
            </a:r>
            <a:r>
              <a:rPr lang="en-US" sz="1400" dirty="0"/>
              <a:t> </a:t>
            </a:r>
            <a:r>
              <a:rPr lang="en-US" sz="1400" dirty="0" err="1"/>
              <a:t>electrică</a:t>
            </a:r>
            <a:endParaRPr lang="ru-RU" sz="1400" dirty="0">
              <a:solidFill>
                <a:srgbClr val="FF0000"/>
              </a:solidFill>
            </a:endParaRPr>
          </a:p>
          <a:p>
            <a:pPr>
              <a:buNone/>
            </a:pPr>
            <a:r>
              <a:rPr lang="ro-RO" sz="1400" i="1" dirty="0">
                <a:solidFill>
                  <a:srgbClr val="FF0000"/>
                </a:solidFill>
              </a:rPr>
              <a:t> </a:t>
            </a:r>
            <a:endParaRPr lang="ru-RU" sz="1400" dirty="0">
              <a:solidFill>
                <a:srgbClr val="FF0000"/>
              </a:solidFill>
            </a:endParaRPr>
          </a:p>
          <a:p>
            <a:pPr marL="0" indent="0">
              <a:buNone/>
            </a:pPr>
            <a:r>
              <a:rPr lang="en-US" sz="1400" dirty="0" err="1"/>
              <a:t>Prin</a:t>
            </a:r>
            <a:r>
              <a:rPr lang="en-US" sz="1400" dirty="0"/>
              <a:t> </a:t>
            </a:r>
            <a:r>
              <a:rPr lang="en-US" sz="1400" dirty="0" err="1"/>
              <a:t>derogare</a:t>
            </a:r>
            <a:r>
              <a:rPr lang="en-US" sz="1400" dirty="0"/>
              <a:t> de la </a:t>
            </a:r>
            <a:r>
              <a:rPr lang="en-US" sz="1400" dirty="0" err="1"/>
              <a:t>prevederile</a:t>
            </a:r>
            <a:r>
              <a:rPr lang="en-US" sz="1400" dirty="0"/>
              <a:t> </a:t>
            </a:r>
            <a:r>
              <a:rPr lang="en-US" sz="1400" dirty="0" err="1"/>
              <a:t>alin</a:t>
            </a:r>
            <a:r>
              <a:rPr lang="en-US" sz="1400" dirty="0"/>
              <a:t>. (2), </a:t>
            </a:r>
            <a:r>
              <a:rPr lang="en-US" sz="1400" dirty="0" err="1"/>
              <a:t>pe</a:t>
            </a:r>
            <a:r>
              <a:rPr lang="en-US" sz="1400" dirty="0"/>
              <a:t> </a:t>
            </a:r>
            <a:r>
              <a:rPr lang="en-US" sz="1400" dirty="0" err="1"/>
              <a:t>piaţa</a:t>
            </a:r>
            <a:r>
              <a:rPr lang="en-US" sz="1400" dirty="0"/>
              <a:t> </a:t>
            </a:r>
            <a:r>
              <a:rPr lang="en-US" sz="1400" dirty="0" err="1"/>
              <a:t>contractelor</a:t>
            </a:r>
            <a:r>
              <a:rPr lang="en-US" sz="1400" dirty="0"/>
              <a:t> </a:t>
            </a:r>
            <a:r>
              <a:rPr lang="en-US" sz="1400" dirty="0" err="1"/>
              <a:t>bilaterale</a:t>
            </a:r>
            <a:r>
              <a:rPr lang="en-US" sz="1400" dirty="0"/>
              <a:t>, </a:t>
            </a:r>
            <a:r>
              <a:rPr lang="en-US" sz="1400" dirty="0" err="1"/>
              <a:t>furnizorul</a:t>
            </a:r>
            <a:r>
              <a:rPr lang="en-US" sz="1400" dirty="0"/>
              <a:t> central de </a:t>
            </a:r>
            <a:r>
              <a:rPr lang="en-US" sz="1400" dirty="0" err="1"/>
              <a:t>energie</a:t>
            </a:r>
            <a:r>
              <a:rPr lang="en-US" sz="1400" dirty="0"/>
              <a:t> </a:t>
            </a:r>
            <a:r>
              <a:rPr lang="en-US" sz="1400" dirty="0" err="1"/>
              <a:t>electrică</a:t>
            </a:r>
            <a:r>
              <a:rPr lang="en-US" sz="1400" dirty="0"/>
              <a:t> </a:t>
            </a:r>
            <a:r>
              <a:rPr lang="en-US" sz="1400" dirty="0" err="1"/>
              <a:t>cumpără</a:t>
            </a:r>
            <a:r>
              <a:rPr lang="en-US" sz="1400" dirty="0"/>
              <a:t> </a:t>
            </a:r>
            <a:r>
              <a:rPr lang="en-US" sz="1400" dirty="0" err="1"/>
              <a:t>energia</a:t>
            </a:r>
            <a:r>
              <a:rPr lang="en-US" sz="1400" dirty="0"/>
              <a:t> </a:t>
            </a:r>
            <a:r>
              <a:rPr lang="en-US" sz="1400" dirty="0" err="1"/>
              <a:t>electrică</a:t>
            </a:r>
            <a:r>
              <a:rPr lang="en-US" sz="1400" dirty="0"/>
              <a:t> de la </a:t>
            </a:r>
            <a:r>
              <a:rPr lang="en-US" sz="1400" dirty="0" err="1"/>
              <a:t>centralele</a:t>
            </a:r>
            <a:r>
              <a:rPr lang="en-US" sz="1400" dirty="0"/>
              <a:t> </a:t>
            </a:r>
            <a:r>
              <a:rPr lang="en-US" sz="1400" dirty="0" err="1"/>
              <a:t>electrice</a:t>
            </a:r>
            <a:r>
              <a:rPr lang="en-US" sz="1400" dirty="0"/>
              <a:t> </a:t>
            </a:r>
            <a:r>
              <a:rPr lang="en-US" sz="1400" dirty="0" err="1"/>
              <a:t>eligibile</a:t>
            </a:r>
            <a:r>
              <a:rPr lang="en-US" sz="1400" dirty="0"/>
              <a:t> care </a:t>
            </a:r>
            <a:r>
              <a:rPr lang="en-US" sz="1400" dirty="0" err="1"/>
              <a:t>produc</a:t>
            </a:r>
            <a:r>
              <a:rPr lang="en-US" sz="1400" dirty="0"/>
              <a:t> din </a:t>
            </a:r>
            <a:r>
              <a:rPr lang="en-US" sz="1400" dirty="0" err="1"/>
              <a:t>surse</a:t>
            </a:r>
            <a:r>
              <a:rPr lang="en-US" sz="1400" dirty="0"/>
              <a:t> </a:t>
            </a:r>
            <a:r>
              <a:rPr lang="en-US" sz="1400" dirty="0" err="1"/>
              <a:t>regenerabile</a:t>
            </a:r>
            <a:r>
              <a:rPr lang="en-US" sz="1400" dirty="0"/>
              <a:t> de </a:t>
            </a:r>
            <a:r>
              <a:rPr lang="en-US" sz="1400" dirty="0" err="1"/>
              <a:t>energie</a:t>
            </a:r>
            <a:r>
              <a:rPr lang="en-US" sz="1400" dirty="0"/>
              <a:t> </a:t>
            </a:r>
            <a:r>
              <a:rPr lang="en-US" sz="1400" dirty="0" err="1"/>
              <a:t>şi</a:t>
            </a:r>
            <a:r>
              <a:rPr lang="en-US" sz="1400" dirty="0"/>
              <a:t> </a:t>
            </a:r>
            <a:r>
              <a:rPr lang="en-US" sz="1400" dirty="0" err="1"/>
              <a:t>energia</a:t>
            </a:r>
            <a:r>
              <a:rPr lang="en-US" sz="1400" dirty="0"/>
              <a:t> </a:t>
            </a:r>
            <a:r>
              <a:rPr lang="en-US" sz="1400" dirty="0" err="1"/>
              <a:t>electrică</a:t>
            </a:r>
            <a:r>
              <a:rPr lang="en-US" sz="1400" dirty="0"/>
              <a:t> </a:t>
            </a:r>
            <a:r>
              <a:rPr lang="en-US" sz="1400" dirty="0" err="1"/>
              <a:t>produsă</a:t>
            </a:r>
            <a:r>
              <a:rPr lang="en-US" sz="1400" dirty="0"/>
              <a:t> de </a:t>
            </a:r>
            <a:r>
              <a:rPr lang="en-US" sz="1400" dirty="0" err="1"/>
              <a:t>centralele</a:t>
            </a:r>
            <a:r>
              <a:rPr lang="en-US" sz="1400" dirty="0"/>
              <a:t> </a:t>
            </a:r>
            <a:r>
              <a:rPr lang="en-US" sz="1400" dirty="0" err="1"/>
              <a:t>electrice</a:t>
            </a:r>
            <a:r>
              <a:rPr lang="en-US" sz="1400" dirty="0"/>
              <a:t> de </a:t>
            </a:r>
            <a:r>
              <a:rPr lang="en-US" sz="1400" dirty="0" err="1"/>
              <a:t>termoficare</a:t>
            </a:r>
            <a:r>
              <a:rPr lang="en-US" sz="1400" dirty="0"/>
              <a:t> urbane </a:t>
            </a:r>
            <a:r>
              <a:rPr lang="en-US" sz="1400" dirty="0" err="1"/>
              <a:t>şi</a:t>
            </a:r>
            <a:r>
              <a:rPr lang="en-US" sz="1400" dirty="0"/>
              <a:t> </a:t>
            </a:r>
            <a:r>
              <a:rPr lang="en-US" sz="1400" dirty="0" err="1"/>
              <a:t>revinde</a:t>
            </a:r>
            <a:r>
              <a:rPr lang="en-US" sz="1400" dirty="0"/>
              <a:t> </a:t>
            </a:r>
            <a:r>
              <a:rPr lang="en-US" sz="1400" dirty="0" err="1"/>
              <a:t>energia</a:t>
            </a:r>
            <a:r>
              <a:rPr lang="en-US" sz="1400" dirty="0"/>
              <a:t> </a:t>
            </a:r>
            <a:r>
              <a:rPr lang="en-US" sz="1400" dirty="0" err="1"/>
              <a:t>electrică</a:t>
            </a:r>
            <a:r>
              <a:rPr lang="en-US" sz="1400" dirty="0"/>
              <a:t> </a:t>
            </a:r>
            <a:r>
              <a:rPr lang="en-US" sz="1400" dirty="0" err="1"/>
              <a:t>furnizorilor</a:t>
            </a:r>
            <a:r>
              <a:rPr lang="en-US" sz="1400" dirty="0"/>
              <a:t>, </a:t>
            </a:r>
            <a:r>
              <a:rPr lang="en-US" sz="1400" dirty="0" err="1"/>
              <a:t>în</a:t>
            </a:r>
            <a:r>
              <a:rPr lang="en-US" sz="1400" dirty="0"/>
              <a:t> </a:t>
            </a:r>
            <a:r>
              <a:rPr lang="en-US" sz="1400" dirty="0" err="1"/>
              <a:t>conformitate</a:t>
            </a:r>
            <a:r>
              <a:rPr lang="en-US" sz="1400" dirty="0"/>
              <a:t> cu </a:t>
            </a:r>
            <a:r>
              <a:rPr lang="en-US" sz="1400" dirty="0" err="1"/>
              <a:t>algoritmul</a:t>
            </a:r>
            <a:r>
              <a:rPr lang="en-US" sz="1400" dirty="0"/>
              <a:t> </a:t>
            </a:r>
            <a:r>
              <a:rPr lang="en-US" sz="1400" dirty="0" err="1"/>
              <a:t>stabilit</a:t>
            </a:r>
            <a:r>
              <a:rPr lang="en-US" sz="1400" dirty="0"/>
              <a:t> de </a:t>
            </a:r>
            <a:r>
              <a:rPr lang="en-US" sz="1400" dirty="0" err="1"/>
              <a:t>Agenţie</a:t>
            </a:r>
            <a:r>
              <a:rPr lang="en-US" sz="1400" dirty="0"/>
              <a:t> </a:t>
            </a:r>
            <a:r>
              <a:rPr lang="en-US" sz="1400" dirty="0" err="1"/>
              <a:t>în</a:t>
            </a:r>
            <a:r>
              <a:rPr lang="en-US" sz="1400" dirty="0"/>
              <a:t> </a:t>
            </a:r>
            <a:r>
              <a:rPr lang="en-US" sz="1400" dirty="0" err="1"/>
              <a:t>Regulile</a:t>
            </a:r>
            <a:r>
              <a:rPr lang="en-US" sz="1400" dirty="0"/>
              <a:t> </a:t>
            </a:r>
            <a:r>
              <a:rPr lang="en-US" sz="1400" dirty="0" err="1"/>
              <a:t>pieţei</a:t>
            </a:r>
            <a:r>
              <a:rPr lang="en-US" sz="1400" dirty="0"/>
              <a:t> </a:t>
            </a:r>
            <a:r>
              <a:rPr lang="en-US" sz="1400" dirty="0" err="1"/>
              <a:t>energiei</a:t>
            </a:r>
            <a:r>
              <a:rPr lang="en-US" sz="1400" dirty="0"/>
              <a:t> </a:t>
            </a:r>
            <a:r>
              <a:rPr lang="en-US" sz="1400" dirty="0" err="1"/>
              <a:t>electrice</a:t>
            </a:r>
            <a:r>
              <a:rPr lang="en-US" sz="1400" dirty="0"/>
              <a:t>, la </a:t>
            </a:r>
            <a:r>
              <a:rPr lang="en-US" sz="1400" dirty="0" err="1"/>
              <a:t>preţurile</a:t>
            </a:r>
            <a:r>
              <a:rPr lang="en-US" sz="1400" dirty="0"/>
              <a:t> </a:t>
            </a:r>
            <a:r>
              <a:rPr lang="en-US" sz="1400" dirty="0" err="1"/>
              <a:t>reglementate</a:t>
            </a:r>
            <a:r>
              <a:rPr lang="en-US" sz="1400" dirty="0"/>
              <a:t> </a:t>
            </a:r>
            <a:r>
              <a:rPr lang="en-US" sz="1400" dirty="0" err="1"/>
              <a:t>aprobate</a:t>
            </a:r>
            <a:r>
              <a:rPr lang="en-US" sz="1400" dirty="0"/>
              <a:t> de </a:t>
            </a:r>
            <a:r>
              <a:rPr lang="en-US" sz="1400" dirty="0" err="1"/>
              <a:t>Agenţie</a:t>
            </a:r>
            <a:endParaRPr lang="en-US" sz="1400" dirty="0"/>
          </a:p>
          <a:p>
            <a:pPr>
              <a:buNone/>
            </a:pPr>
            <a:endParaRPr lang="ru-RU" sz="1400" dirty="0">
              <a:solidFill>
                <a:srgbClr val="FF0000"/>
              </a:solidFill>
            </a:endParaRPr>
          </a:p>
          <a:p>
            <a:pPr>
              <a:buNone/>
            </a:pPr>
            <a:r>
              <a:rPr lang="ro-RO" sz="1400" dirty="0">
                <a:solidFill>
                  <a:srgbClr val="FF0000"/>
                </a:solidFill>
              </a:rPr>
              <a:t> </a:t>
            </a:r>
            <a:endParaRPr lang="ru-RU" sz="1400" dirty="0">
              <a:solidFill>
                <a:srgbClr val="FF0000"/>
              </a:solidFill>
            </a:endParaRPr>
          </a:p>
          <a:p>
            <a:pPr>
              <a:buNone/>
            </a:pPr>
            <a:r>
              <a:rPr lang="en-US" sz="1400" dirty="0">
                <a:solidFill>
                  <a:srgbClr val="FF0000"/>
                </a:solidFill>
              </a:rPr>
              <a:t>       </a:t>
            </a:r>
            <a:r>
              <a:rPr lang="ro-RO" sz="1400" dirty="0">
                <a:solidFill>
                  <a:srgbClr val="FF0000"/>
                </a:solidFill>
              </a:rPr>
              <a:t>Regulile pieţei energiei electrice: </a:t>
            </a:r>
            <a:endParaRPr lang="ru-RU" sz="1400" dirty="0">
              <a:solidFill>
                <a:srgbClr val="FF0000"/>
              </a:solidFill>
            </a:endParaRPr>
          </a:p>
          <a:p>
            <a:r>
              <a:rPr lang="ro-RO" sz="1400" i="1" dirty="0">
                <a:solidFill>
                  <a:srgbClr val="FF0000"/>
                </a:solidFill>
              </a:rPr>
              <a:t>“Consumatorii Eligibili,..... trebuie obligatoriu  sa  încheie si contracte bilaterale de furnizare a energiei si puterii electrice produse de Sursele  reglementate  de  ANRE ...".  Cota  parte a energiei  electrice  furnizata  Consumatorilor  Eligibili  de  la   Sursele reglementate  de  ANRE  se aproba anual de către ANRE ....”. </a:t>
            </a:r>
            <a:endParaRPr lang="en-US" sz="1400" dirty="0">
              <a:solidFill>
                <a:srgbClr val="FF0000"/>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38246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683237" y="1598927"/>
            <a:ext cx="7638757" cy="513986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lgn="ctr">
              <a:buNone/>
            </a:pPr>
            <a:r>
              <a:rPr lang="en-US" sz="1600" dirty="0">
                <a:solidFill>
                  <a:schemeClr val="tx1"/>
                </a:solidFill>
              </a:rPr>
              <a:t>Hot</a:t>
            </a:r>
            <a:r>
              <a:rPr lang="ro-RO" sz="1600" dirty="0" err="1">
                <a:solidFill>
                  <a:schemeClr val="tx1"/>
                </a:solidFill>
              </a:rPr>
              <a:t>ărârea</a:t>
            </a:r>
            <a:r>
              <a:rPr lang="ro-RO" sz="1600" dirty="0">
                <a:solidFill>
                  <a:schemeClr val="tx1"/>
                </a:solidFill>
              </a:rPr>
              <a:t> ANRE </a:t>
            </a:r>
            <a:r>
              <a:rPr lang="en-US" sz="1600" dirty="0">
                <a:solidFill>
                  <a:schemeClr val="tx1"/>
                </a:solidFill>
              </a:rPr>
              <a:t>nr.536 din 26.11.2013</a:t>
            </a:r>
            <a:endParaRPr lang="ru-RU" sz="1600" dirty="0">
              <a:solidFill>
                <a:schemeClr val="tx1"/>
              </a:solidFill>
            </a:endParaRPr>
          </a:p>
          <a:p>
            <a:pPr>
              <a:buNone/>
            </a:pPr>
            <a:r>
              <a:rPr lang="en-US" sz="1600" dirty="0">
                <a:solidFill>
                  <a:schemeClr val="tx1"/>
                </a:solidFill>
              </a:rPr>
              <a:t>     ….</a:t>
            </a:r>
            <a:r>
              <a:rPr lang="en-US" sz="1600" dirty="0" err="1">
                <a:solidFill>
                  <a:schemeClr val="tx1"/>
                </a:solidFill>
              </a:rPr>
              <a:t>ţinând</a:t>
            </a:r>
            <a:r>
              <a:rPr lang="en-US" sz="1600" dirty="0">
                <a:solidFill>
                  <a:schemeClr val="tx1"/>
                </a:solidFill>
              </a:rPr>
              <a:t> </a:t>
            </a:r>
            <a:r>
              <a:rPr lang="en-US" sz="1600" dirty="0" err="1">
                <a:solidFill>
                  <a:schemeClr val="tx1"/>
                </a:solidFill>
              </a:rPr>
              <a:t>cont</a:t>
            </a:r>
            <a:r>
              <a:rPr lang="en-US" sz="1600" dirty="0">
                <a:solidFill>
                  <a:schemeClr val="tx1"/>
                </a:solidFill>
              </a:rPr>
              <a:t> de </a:t>
            </a:r>
            <a:r>
              <a:rPr lang="en-US" sz="1600" dirty="0" err="1">
                <a:solidFill>
                  <a:schemeClr val="tx1"/>
                </a:solidFill>
              </a:rPr>
              <a:t>statutul</a:t>
            </a:r>
            <a:r>
              <a:rPr lang="en-US" sz="1600" dirty="0">
                <a:solidFill>
                  <a:schemeClr val="tx1"/>
                </a:solidFill>
              </a:rPr>
              <a:t> </a:t>
            </a:r>
            <a:r>
              <a:rPr lang="en-US" sz="1600" dirty="0" err="1">
                <a:solidFill>
                  <a:schemeClr val="tx1"/>
                </a:solidFill>
              </a:rPr>
              <a:t>prioritar</a:t>
            </a:r>
            <a:r>
              <a:rPr lang="en-US" sz="1600" dirty="0">
                <a:solidFill>
                  <a:schemeClr val="tx1"/>
                </a:solidFill>
              </a:rPr>
              <a:t> la </a:t>
            </a:r>
            <a:r>
              <a:rPr lang="en-US" sz="1600" dirty="0" err="1">
                <a:solidFill>
                  <a:schemeClr val="tx1"/>
                </a:solidFill>
              </a:rPr>
              <a:t>comercializarea</a:t>
            </a:r>
            <a:r>
              <a:rPr lang="en-US" sz="1600" dirty="0">
                <a:solidFill>
                  <a:schemeClr val="tx1"/>
                </a:solidFill>
              </a:rPr>
              <a:t> </a:t>
            </a:r>
            <a:r>
              <a:rPr lang="en-US" sz="1600" dirty="0" err="1">
                <a:solidFill>
                  <a:schemeClr val="tx1"/>
                </a:solidFill>
              </a:rPr>
              <a:t>pe</a:t>
            </a:r>
            <a:r>
              <a:rPr lang="en-US" sz="1600" dirty="0">
                <a:solidFill>
                  <a:schemeClr val="tx1"/>
                </a:solidFill>
              </a:rPr>
              <a:t> </a:t>
            </a:r>
            <a:r>
              <a:rPr lang="en-US" sz="1600" dirty="0" err="1">
                <a:solidFill>
                  <a:schemeClr val="tx1"/>
                </a:solidFill>
              </a:rPr>
              <a:t>piaţa</a:t>
            </a:r>
            <a:r>
              <a:rPr lang="en-US" sz="1600" dirty="0">
                <a:solidFill>
                  <a:schemeClr val="tx1"/>
                </a:solidFill>
              </a:rPr>
              <a:t>  a </a:t>
            </a:r>
            <a:r>
              <a:rPr lang="en-US" sz="1600" dirty="0" err="1">
                <a:solidFill>
                  <a:schemeClr val="tx1"/>
                </a:solidFill>
              </a:rPr>
              <a:t>energiei</a:t>
            </a:r>
            <a:r>
              <a:rPr lang="en-US" sz="1600" dirty="0">
                <a:solidFill>
                  <a:schemeClr val="tx1"/>
                </a:solidFill>
              </a:rPr>
              <a:t> </a:t>
            </a:r>
            <a:r>
              <a:rPr lang="en-US" sz="1600" dirty="0" err="1">
                <a:solidFill>
                  <a:schemeClr val="tx1"/>
                </a:solidFill>
              </a:rPr>
              <a:t>electrice</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r>
              <a:rPr lang="en-US" sz="1600" dirty="0" err="1">
                <a:solidFill>
                  <a:schemeClr val="tx1"/>
                </a:solidFill>
              </a:rPr>
              <a:t>Consiliul</a:t>
            </a:r>
            <a:r>
              <a:rPr lang="en-US" sz="1600" dirty="0">
                <a:solidFill>
                  <a:schemeClr val="tx1"/>
                </a:solidFill>
              </a:rPr>
              <a:t>   HOTARAŞTE:</a:t>
            </a:r>
            <a:endParaRPr lang="ru-RU" sz="1600" dirty="0">
              <a:solidFill>
                <a:schemeClr val="tx1"/>
              </a:solidFill>
            </a:endParaRPr>
          </a:p>
          <a:p>
            <a:pPr>
              <a:buNone/>
            </a:pPr>
            <a:r>
              <a:rPr lang="en-US" sz="1600" dirty="0">
                <a:solidFill>
                  <a:schemeClr val="tx1"/>
                </a:solidFill>
              </a:rPr>
              <a:t> </a:t>
            </a:r>
            <a:endParaRPr lang="ru-RU" sz="1600" dirty="0">
              <a:solidFill>
                <a:schemeClr val="tx1"/>
              </a:solidFill>
            </a:endParaRPr>
          </a:p>
          <a:p>
            <a:pPr lvl="0">
              <a:buNone/>
            </a:pPr>
            <a:r>
              <a:rPr lang="en-US" sz="1600" dirty="0">
                <a:solidFill>
                  <a:schemeClr val="tx1"/>
                </a:solidFill>
              </a:rPr>
              <a:t>       Se </a:t>
            </a:r>
            <a:r>
              <a:rPr lang="en-US" sz="1600" dirty="0" err="1">
                <a:solidFill>
                  <a:schemeClr val="tx1"/>
                </a:solidFill>
              </a:rPr>
              <a:t>stabileşte</a:t>
            </a:r>
            <a:r>
              <a:rPr lang="en-US" sz="1600" dirty="0">
                <a:solidFill>
                  <a:schemeClr val="tx1"/>
                </a:solidFill>
              </a:rPr>
              <a:t> </a:t>
            </a:r>
            <a:r>
              <a:rPr lang="en-US" sz="1600" dirty="0" err="1">
                <a:solidFill>
                  <a:schemeClr val="tx1"/>
                </a:solidFill>
              </a:rPr>
              <a:t>incepind</a:t>
            </a:r>
            <a:r>
              <a:rPr lang="en-US" sz="1600" dirty="0">
                <a:solidFill>
                  <a:schemeClr val="tx1"/>
                </a:solidFill>
              </a:rPr>
              <a:t> cu </a:t>
            </a:r>
            <a:r>
              <a:rPr lang="en-US" sz="1600" dirty="0" err="1">
                <a:solidFill>
                  <a:schemeClr val="tx1"/>
                </a:solidFill>
              </a:rPr>
              <a:t>luna</a:t>
            </a:r>
            <a:r>
              <a:rPr lang="en-US" sz="1600" dirty="0">
                <a:solidFill>
                  <a:schemeClr val="tx1"/>
                </a:solidFill>
              </a:rPr>
              <a:t> </a:t>
            </a:r>
            <a:r>
              <a:rPr lang="en-US" sz="1600" dirty="0" err="1">
                <a:solidFill>
                  <a:schemeClr val="tx1"/>
                </a:solidFill>
              </a:rPr>
              <a:t>ianuarie</a:t>
            </a:r>
            <a:r>
              <a:rPr lang="en-US" sz="1600" dirty="0">
                <a:solidFill>
                  <a:schemeClr val="tx1"/>
                </a:solidFill>
              </a:rPr>
              <a:t> 2014 </a:t>
            </a:r>
            <a:r>
              <a:rPr lang="en-US" sz="1600" dirty="0" err="1">
                <a:solidFill>
                  <a:schemeClr val="tx1"/>
                </a:solidFill>
              </a:rPr>
              <a:t>următorul</a:t>
            </a:r>
            <a:r>
              <a:rPr lang="en-US" sz="1600" dirty="0">
                <a:solidFill>
                  <a:schemeClr val="tx1"/>
                </a:solidFill>
              </a:rPr>
              <a:t> mod de </a:t>
            </a:r>
            <a:r>
              <a:rPr lang="en-US" sz="1600" dirty="0" err="1">
                <a:solidFill>
                  <a:schemeClr val="tx1"/>
                </a:solidFill>
              </a:rPr>
              <a:t>repartizare</a:t>
            </a:r>
            <a:r>
              <a:rPr lang="en-US" sz="1600" dirty="0">
                <a:solidFill>
                  <a:schemeClr val="tx1"/>
                </a:solidFill>
              </a:rPr>
              <a:t> a </a:t>
            </a:r>
            <a:r>
              <a:rPr lang="en-US" sz="1600" dirty="0" err="1">
                <a:solidFill>
                  <a:schemeClr val="tx1"/>
                </a:solidFill>
              </a:rPr>
              <a:t>volumelor</a:t>
            </a:r>
            <a:r>
              <a:rPr lang="en-US" sz="1600" dirty="0">
                <a:solidFill>
                  <a:schemeClr val="tx1"/>
                </a:solidFill>
              </a:rPr>
              <a:t> de </a:t>
            </a:r>
            <a:r>
              <a:rPr lang="en-US" sz="1600" dirty="0" err="1">
                <a:solidFill>
                  <a:schemeClr val="tx1"/>
                </a:solidFill>
              </a:rPr>
              <a:t>energie</a:t>
            </a:r>
            <a:r>
              <a:rPr lang="en-US" sz="1600" dirty="0">
                <a:solidFill>
                  <a:schemeClr val="tx1"/>
                </a:solidFill>
              </a:rPr>
              <a:t> </a:t>
            </a:r>
            <a:r>
              <a:rPr lang="en-US" sz="1600" dirty="0" err="1">
                <a:solidFill>
                  <a:schemeClr val="tx1"/>
                </a:solidFill>
              </a:rPr>
              <a:t>electrică</a:t>
            </a:r>
            <a:r>
              <a:rPr lang="en-US" sz="1600" dirty="0">
                <a:solidFill>
                  <a:schemeClr val="tx1"/>
                </a:solidFill>
              </a:rPr>
              <a:t> </a:t>
            </a:r>
            <a:r>
              <a:rPr lang="en-US" sz="1600" dirty="0" err="1">
                <a:solidFill>
                  <a:schemeClr val="tx1"/>
                </a:solidFill>
              </a:rPr>
              <a:t>produsă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regim</a:t>
            </a:r>
            <a:r>
              <a:rPr lang="en-US" sz="1600" dirty="0">
                <a:solidFill>
                  <a:schemeClr val="tx1"/>
                </a:solidFill>
              </a:rPr>
              <a:t> de </a:t>
            </a:r>
            <a:r>
              <a:rPr lang="en-US" sz="1600" dirty="0" err="1">
                <a:solidFill>
                  <a:schemeClr val="tx1"/>
                </a:solidFill>
              </a:rPr>
              <a:t>cogenerare</a:t>
            </a:r>
            <a:r>
              <a:rPr lang="en-US" sz="1600" dirty="0">
                <a:solidFill>
                  <a:schemeClr val="tx1"/>
                </a:solidFill>
              </a:rPr>
              <a:t> de </a:t>
            </a:r>
            <a:r>
              <a:rPr lang="en-US" sz="1600" dirty="0" err="1">
                <a:solidFill>
                  <a:schemeClr val="tx1"/>
                </a:solidFill>
              </a:rPr>
              <a:t>centralele</a:t>
            </a:r>
            <a:r>
              <a:rPr lang="en-US" sz="1600" dirty="0">
                <a:solidFill>
                  <a:schemeClr val="tx1"/>
                </a:solidFill>
              </a:rPr>
              <a:t> </a:t>
            </a:r>
            <a:r>
              <a:rPr lang="en-US" sz="1600" dirty="0" err="1">
                <a:solidFill>
                  <a:schemeClr val="tx1"/>
                </a:solidFill>
              </a:rPr>
              <a:t>electrice</a:t>
            </a:r>
            <a:r>
              <a:rPr lang="en-US" sz="1600" dirty="0">
                <a:solidFill>
                  <a:schemeClr val="tx1"/>
                </a:solidFill>
              </a:rPr>
              <a:t> de </a:t>
            </a:r>
            <a:r>
              <a:rPr lang="en-US" sz="1600" dirty="0" err="1">
                <a:solidFill>
                  <a:schemeClr val="tx1"/>
                </a:solidFill>
              </a:rPr>
              <a:t>termoficare</a:t>
            </a:r>
            <a:r>
              <a:rPr lang="en-US" sz="1600" dirty="0">
                <a:solidFill>
                  <a:schemeClr val="tx1"/>
                </a:solidFill>
              </a:rPr>
              <a:t> </a:t>
            </a:r>
            <a:r>
              <a:rPr lang="en-US" sz="1600" dirty="0" err="1">
                <a:solidFill>
                  <a:schemeClr val="tx1"/>
                </a:solidFill>
              </a:rPr>
              <a:t>autohtone</a:t>
            </a:r>
            <a:r>
              <a:rPr lang="en-US" sz="1600" dirty="0">
                <a:solidFill>
                  <a:schemeClr val="tx1"/>
                </a:solidFill>
              </a:rPr>
              <a:t> ":</a:t>
            </a:r>
            <a:endParaRPr lang="ru-RU" sz="1600" dirty="0">
              <a:solidFill>
                <a:schemeClr val="tx1"/>
              </a:solidFill>
            </a:endParaRPr>
          </a:p>
          <a:p>
            <a:endParaRPr lang="en-US" sz="1600" dirty="0">
              <a:solidFill>
                <a:schemeClr val="tx1"/>
              </a:solidFill>
            </a:endParaRPr>
          </a:p>
          <a:p>
            <a:pPr>
              <a:buFont typeface="Wingdings" pitchFamily="2" charset="2"/>
              <a:buChar char="q"/>
            </a:pPr>
            <a:r>
              <a:rPr lang="en-US" sz="1600" dirty="0">
                <a:solidFill>
                  <a:schemeClr val="tx1"/>
                </a:solidFill>
              </a:rPr>
              <a:t>       Î.C.S. ,,RED Union </a:t>
            </a:r>
            <a:r>
              <a:rPr lang="en-US" sz="1600" dirty="0" err="1">
                <a:solidFill>
                  <a:schemeClr val="tx1"/>
                </a:solidFill>
              </a:rPr>
              <a:t>Fenosa</a:t>
            </a:r>
            <a:r>
              <a:rPr lang="en-US" sz="1600" dirty="0">
                <a:solidFill>
                  <a:schemeClr val="tx1"/>
                </a:solidFill>
              </a:rPr>
              <a:t>" S.A.        – 72,57 %</a:t>
            </a:r>
            <a:endParaRPr lang="ru-RU" sz="1600" dirty="0">
              <a:solidFill>
                <a:schemeClr val="tx1"/>
              </a:solidFill>
            </a:endParaRPr>
          </a:p>
          <a:p>
            <a:pPr>
              <a:buFont typeface="Wingdings" pitchFamily="2" charset="2"/>
              <a:buChar char="q"/>
            </a:pPr>
            <a:r>
              <a:rPr lang="en-US" sz="1600" dirty="0">
                <a:solidFill>
                  <a:schemeClr val="tx1"/>
                </a:solidFill>
              </a:rPr>
              <a:t>       RED Nord S.A.                                    – 20,82 %</a:t>
            </a:r>
            <a:endParaRPr lang="ru-RU" sz="1600" dirty="0">
              <a:solidFill>
                <a:schemeClr val="tx1"/>
              </a:solidFill>
            </a:endParaRPr>
          </a:p>
          <a:p>
            <a:pPr>
              <a:buFont typeface="Wingdings" pitchFamily="2" charset="2"/>
              <a:buChar char="q"/>
            </a:pPr>
            <a:r>
              <a:rPr lang="en-US" sz="1600" dirty="0">
                <a:solidFill>
                  <a:schemeClr val="tx1"/>
                </a:solidFill>
              </a:rPr>
              <a:t>       RED Nord - Vest S.A.                         --   4,11 %</a:t>
            </a:r>
            <a:endParaRPr lang="ru-RU" sz="1600" dirty="0">
              <a:solidFill>
                <a:schemeClr val="tx1"/>
              </a:solidFill>
            </a:endParaRPr>
          </a:p>
          <a:p>
            <a:pPr>
              <a:buFont typeface="Wingdings" pitchFamily="2" charset="2"/>
              <a:buChar char="q"/>
            </a:pPr>
            <a:r>
              <a:rPr lang="en-US" sz="1600" dirty="0">
                <a:solidFill>
                  <a:schemeClr val="tx1"/>
                </a:solidFill>
              </a:rPr>
              <a:t>       </a:t>
            </a:r>
            <a:r>
              <a:rPr lang="en-US" sz="1600" dirty="0" err="1">
                <a:solidFill>
                  <a:schemeClr val="tx1"/>
                </a:solidFill>
              </a:rPr>
              <a:t>Consumatorii</a:t>
            </a:r>
            <a:r>
              <a:rPr lang="en-US" sz="1600" dirty="0">
                <a:solidFill>
                  <a:schemeClr val="tx1"/>
                </a:solidFill>
              </a:rPr>
              <a:t> </a:t>
            </a:r>
            <a:r>
              <a:rPr lang="en-US" sz="1600" dirty="0" err="1">
                <a:solidFill>
                  <a:schemeClr val="tx1"/>
                </a:solidFill>
              </a:rPr>
              <a:t>eligibili</a:t>
            </a:r>
            <a:r>
              <a:rPr lang="en-US" sz="1600" dirty="0">
                <a:solidFill>
                  <a:schemeClr val="tx1"/>
                </a:solidFill>
              </a:rPr>
              <a:t>                         --   2,50 % </a:t>
            </a:r>
            <a:endParaRPr lang="ru-RU" sz="16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324535"/>
          </a:xfrm>
          <a:prstGeom prst="rect">
            <a:avLst/>
          </a:prstGeom>
          <a:noFill/>
        </p:spPr>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600" dirty="0">
                <a:solidFill>
                  <a:schemeClr val="tx1"/>
                </a:solidFill>
              </a:rPr>
              <a:t>În hotărârea Consiliului de administraţie ANRE se observă o contrazicere cu prevederea legislativă:</a:t>
            </a:r>
          </a:p>
          <a:p>
            <a:pPr>
              <a:buNone/>
            </a:pPr>
            <a:endParaRPr lang="ru-RU" sz="1600" dirty="0">
              <a:solidFill>
                <a:schemeClr val="tx1"/>
              </a:solidFill>
            </a:endParaRPr>
          </a:p>
          <a:p>
            <a:pPr marL="0" lvl="0" indent="0">
              <a:buNone/>
            </a:pPr>
            <a:r>
              <a:rPr lang="ro-RO" sz="1600" dirty="0">
                <a:solidFill>
                  <a:schemeClr val="tx1"/>
                </a:solidFill>
              </a:rPr>
              <a:t>legea </a:t>
            </a:r>
            <a:r>
              <a:rPr lang="ro-RO" sz="1600" dirty="0" smtClean="0">
                <a:solidFill>
                  <a:schemeClr val="tx1"/>
                </a:solidFill>
              </a:rPr>
              <a:t> </a:t>
            </a:r>
            <a:r>
              <a:rPr lang="ro-RO" sz="1600" dirty="0">
                <a:solidFill>
                  <a:schemeClr val="tx1"/>
                </a:solidFill>
              </a:rPr>
              <a:t>prevede doar  „...</a:t>
            </a:r>
            <a:r>
              <a:rPr lang="ro-RO" sz="1600" i="1" dirty="0">
                <a:solidFill>
                  <a:schemeClr val="tx1"/>
                </a:solidFill>
              </a:rPr>
              <a:t>energia electrică, </a:t>
            </a:r>
            <a:r>
              <a:rPr lang="ro-RO" sz="1600" i="1" dirty="0">
                <a:solidFill>
                  <a:srgbClr val="FF0000"/>
                </a:solidFill>
              </a:rPr>
              <a:t>achiziţionată</a:t>
            </a:r>
            <a:r>
              <a:rPr lang="ro-RO" sz="1600" i="1" dirty="0">
                <a:solidFill>
                  <a:schemeClr val="tx1"/>
                </a:solidFill>
              </a:rPr>
              <a:t> de la centralele electrice…”.</a:t>
            </a:r>
            <a:r>
              <a:rPr lang="ro-RO" sz="1600" dirty="0">
                <a:solidFill>
                  <a:schemeClr val="tx1"/>
                </a:solidFill>
              </a:rPr>
              <a:t> </a:t>
            </a:r>
            <a:endParaRPr lang="ru-RU" sz="1600" dirty="0">
              <a:solidFill>
                <a:schemeClr val="tx1"/>
              </a:solidFill>
            </a:endParaRPr>
          </a:p>
          <a:p>
            <a:pPr marL="0" lvl="0" indent="0">
              <a:buNone/>
            </a:pPr>
            <a:r>
              <a:rPr lang="ro-RO" sz="1600" dirty="0" err="1">
                <a:solidFill>
                  <a:schemeClr val="tx1"/>
                </a:solidFill>
              </a:rPr>
              <a:t>Hotărîrea</a:t>
            </a:r>
            <a:r>
              <a:rPr lang="ro-RO" sz="1600" dirty="0">
                <a:solidFill>
                  <a:schemeClr val="tx1"/>
                </a:solidFill>
              </a:rPr>
              <a:t> ANRE prevede </a:t>
            </a:r>
            <a:r>
              <a:rPr lang="ro-RO" sz="1600" i="1" dirty="0">
                <a:solidFill>
                  <a:schemeClr val="tx1"/>
                </a:solidFill>
              </a:rPr>
              <a:t>„... energie electrică </a:t>
            </a:r>
            <a:r>
              <a:rPr lang="ro-RO" sz="1600" i="1" dirty="0">
                <a:solidFill>
                  <a:srgbClr val="FF0000"/>
                </a:solidFill>
              </a:rPr>
              <a:t>produsă</a:t>
            </a:r>
            <a:r>
              <a:rPr lang="ro-RO" sz="1600" i="1" dirty="0">
                <a:solidFill>
                  <a:schemeClr val="tx1"/>
                </a:solidFill>
              </a:rPr>
              <a:t> de sursele reglementate de Agenţie”</a:t>
            </a:r>
            <a:endParaRPr lang="ru-RU" sz="1600" dirty="0">
              <a:solidFill>
                <a:schemeClr val="tx1"/>
              </a:solidFill>
            </a:endParaRPr>
          </a:p>
          <a:p>
            <a:pPr>
              <a:buNone/>
            </a:pPr>
            <a:r>
              <a:rPr lang="ro-RO" sz="1600" dirty="0">
                <a:solidFill>
                  <a:schemeClr val="tx1"/>
                </a:solidFill>
              </a:rPr>
              <a:t> </a:t>
            </a:r>
            <a:endParaRPr lang="ru-RU" sz="1600" dirty="0">
              <a:solidFill>
                <a:schemeClr val="tx1"/>
              </a:solidFill>
            </a:endParaRPr>
          </a:p>
          <a:p>
            <a:pPr>
              <a:buNone/>
            </a:pPr>
            <a:r>
              <a:rPr lang="en-US" sz="1600" dirty="0">
                <a:solidFill>
                  <a:schemeClr val="tx1"/>
                </a:solidFill>
              </a:rPr>
              <a:t>      </a:t>
            </a:r>
            <a:r>
              <a:rPr lang="ro-RO" sz="1600" dirty="0">
                <a:solidFill>
                  <a:schemeClr val="tx1"/>
                </a:solidFill>
              </a:rPr>
              <a:t>Care este diferența ? </a:t>
            </a:r>
            <a:endParaRPr lang="en-US" sz="1600" dirty="0">
              <a:solidFill>
                <a:schemeClr val="tx1"/>
              </a:solidFill>
            </a:endParaRPr>
          </a:p>
          <a:p>
            <a:pPr>
              <a:buFont typeface="Wingdings" pitchFamily="2" charset="2"/>
              <a:buChar char="Ø"/>
            </a:pPr>
            <a:r>
              <a:rPr lang="ro-RO" sz="1600" dirty="0">
                <a:solidFill>
                  <a:schemeClr val="tx1"/>
                </a:solidFill>
              </a:rPr>
              <a:t>CET-1 a produs 70,2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a:t>
            </a:r>
            <a:r>
              <a:rPr lang="en-US" sz="1600" dirty="0">
                <a:solidFill>
                  <a:schemeClr val="tx1"/>
                </a:solidFill>
              </a:rPr>
              <a:t>u </a:t>
            </a:r>
            <a:r>
              <a:rPr lang="en-US" sz="1600" dirty="0" err="1">
                <a:solidFill>
                  <a:schemeClr val="tx1"/>
                </a:solidFill>
              </a:rPr>
              <a:t>fost</a:t>
            </a:r>
            <a:r>
              <a:rPr lang="ro-RO" sz="1600" dirty="0">
                <a:solidFill>
                  <a:schemeClr val="tx1"/>
                </a:solidFill>
              </a:rPr>
              <a:t> achiziţionat</a:t>
            </a:r>
            <a:r>
              <a:rPr lang="en-US" sz="1600" dirty="0">
                <a:solidFill>
                  <a:schemeClr val="tx1"/>
                </a:solidFill>
              </a:rPr>
              <a:t>e</a:t>
            </a:r>
            <a:r>
              <a:rPr lang="ro-RO" sz="1600" dirty="0">
                <a:solidFill>
                  <a:schemeClr val="tx1"/>
                </a:solidFill>
              </a:rPr>
              <a:t> 58 </a:t>
            </a:r>
            <a:r>
              <a:rPr lang="ro-RO" sz="1600" dirty="0" err="1">
                <a:solidFill>
                  <a:schemeClr val="tx1"/>
                </a:solidFill>
              </a:rPr>
              <a:t>mln</a:t>
            </a:r>
            <a:r>
              <a:rPr lang="ro-RO" sz="1600" dirty="0">
                <a:solidFill>
                  <a:schemeClr val="tx1"/>
                </a:solidFill>
              </a:rPr>
              <a:t> kWh</a:t>
            </a:r>
            <a:r>
              <a:rPr lang="en-US" sz="1600" dirty="0">
                <a:solidFill>
                  <a:schemeClr val="tx1"/>
                </a:solidFill>
              </a:rPr>
              <a:t>; </a:t>
            </a:r>
          </a:p>
          <a:p>
            <a:pPr>
              <a:buFont typeface="Wingdings" pitchFamily="2" charset="2"/>
              <a:buChar char="Ø"/>
            </a:pPr>
            <a:r>
              <a:rPr lang="ro-RO" sz="1600" dirty="0">
                <a:solidFill>
                  <a:schemeClr val="tx1"/>
                </a:solidFill>
              </a:rPr>
              <a:t>CET-2 a produs 765 </a:t>
            </a:r>
            <a:r>
              <a:rPr lang="ro-RO" sz="1600" dirty="0" err="1">
                <a:solidFill>
                  <a:schemeClr val="tx1"/>
                </a:solidFill>
              </a:rPr>
              <a:t>mln</a:t>
            </a:r>
            <a:r>
              <a:rPr lang="ro-RO" sz="1600" dirty="0">
                <a:solidFill>
                  <a:schemeClr val="tx1"/>
                </a:solidFill>
              </a:rPr>
              <a:t> kWh şi a livrat 655 </a:t>
            </a:r>
            <a:r>
              <a:rPr lang="ro-RO" sz="1600" dirty="0" err="1">
                <a:solidFill>
                  <a:schemeClr val="tx1"/>
                </a:solidFill>
              </a:rPr>
              <a:t>mln</a:t>
            </a:r>
            <a:r>
              <a:rPr lang="ro-RO" sz="1600" dirty="0">
                <a:solidFill>
                  <a:schemeClr val="tx1"/>
                </a:solidFill>
              </a:rPr>
              <a:t> kWh</a:t>
            </a:r>
            <a:r>
              <a:rPr lang="en-US" sz="1600" dirty="0">
                <a:solidFill>
                  <a:schemeClr val="tx1"/>
                </a:solidFill>
              </a:rPr>
              <a:t>;</a:t>
            </a:r>
            <a:r>
              <a:rPr lang="ro-RO" sz="1600" dirty="0">
                <a:solidFill>
                  <a:schemeClr val="tx1"/>
                </a:solidFill>
              </a:rPr>
              <a:t> </a:t>
            </a:r>
            <a:endParaRPr lang="en-US" sz="1600" dirty="0">
              <a:solidFill>
                <a:schemeClr val="tx1"/>
              </a:solidFill>
            </a:endParaRPr>
          </a:p>
          <a:p>
            <a:pPr>
              <a:buFont typeface="Wingdings" pitchFamily="2" charset="2"/>
              <a:buChar char="Ø"/>
            </a:pPr>
            <a:r>
              <a:rPr lang="ro-RO" sz="1600" dirty="0">
                <a:solidFill>
                  <a:schemeClr val="tx1"/>
                </a:solidFill>
              </a:rPr>
              <a:t>CET-N a produs 70,0</a:t>
            </a:r>
            <a:r>
              <a:rPr lang="en-US" sz="1600" dirty="0">
                <a:solidFill>
                  <a:schemeClr val="tx1"/>
                </a:solidFill>
              </a:rPr>
              <a:t> </a:t>
            </a:r>
            <a:r>
              <a:rPr lang="en-US" sz="1600" dirty="0" err="1">
                <a:solidFill>
                  <a:schemeClr val="tx1"/>
                </a:solidFill>
              </a:rPr>
              <a:t>mln</a:t>
            </a:r>
            <a:r>
              <a:rPr lang="en-US" sz="1600" dirty="0">
                <a:solidFill>
                  <a:schemeClr val="tx1"/>
                </a:solidFill>
              </a:rPr>
              <a:t> kWh</a:t>
            </a:r>
            <a:r>
              <a:rPr lang="ro-RO" sz="1600" dirty="0">
                <a:solidFill>
                  <a:schemeClr val="tx1"/>
                </a:solidFill>
              </a:rPr>
              <a:t> şi a livrat 58 </a:t>
            </a:r>
            <a:r>
              <a:rPr lang="ro-RO" sz="1600" dirty="0" err="1">
                <a:solidFill>
                  <a:schemeClr val="tx1"/>
                </a:solidFill>
              </a:rPr>
              <a:t>mln</a:t>
            </a:r>
            <a:r>
              <a:rPr lang="ro-RO" sz="1600" dirty="0">
                <a:solidFill>
                  <a:schemeClr val="tx1"/>
                </a:solidFill>
              </a:rPr>
              <a:t>. kWh.  </a:t>
            </a:r>
            <a:endParaRPr lang="en-US" sz="1600" dirty="0">
              <a:solidFill>
                <a:schemeClr val="tx1"/>
              </a:solidFill>
            </a:endParaRPr>
          </a:p>
          <a:p>
            <a:pPr>
              <a:buNone/>
            </a:pPr>
            <a:r>
              <a:rPr lang="en-US" sz="1600" dirty="0">
                <a:solidFill>
                  <a:schemeClr val="tx1"/>
                </a:solidFill>
              </a:rPr>
              <a:t>      </a:t>
            </a:r>
            <a:r>
              <a:rPr lang="ro-RO" sz="1600" dirty="0">
                <a:solidFill>
                  <a:schemeClr val="tx1"/>
                </a:solidFill>
              </a:rPr>
              <a:t>Suplimentar tr</a:t>
            </a:r>
            <a:r>
              <a:rPr lang="en-US" sz="1600" dirty="0">
                <a:solidFill>
                  <a:schemeClr val="tx1"/>
                </a:solidFill>
              </a:rPr>
              <a:t>e</a:t>
            </a:r>
            <a:r>
              <a:rPr lang="ro-RO" sz="1600" dirty="0" err="1">
                <a:solidFill>
                  <a:schemeClr val="tx1"/>
                </a:solidFill>
              </a:rPr>
              <a:t>buie</a:t>
            </a:r>
            <a:r>
              <a:rPr lang="ro-RO" sz="1600" dirty="0">
                <a:solidFill>
                  <a:schemeClr val="tx1"/>
                </a:solidFill>
              </a:rPr>
              <a:t> achitate  2,5 % din 135 </a:t>
            </a:r>
            <a:r>
              <a:rPr lang="ro-RO" sz="1600" dirty="0" err="1">
                <a:solidFill>
                  <a:schemeClr val="tx1"/>
                </a:solidFill>
              </a:rPr>
              <a:t>mln</a:t>
            </a:r>
            <a:r>
              <a:rPr lang="ro-RO" sz="1600" dirty="0">
                <a:solidFill>
                  <a:schemeClr val="tx1"/>
                </a:solidFill>
              </a:rPr>
              <a:t>. kWh,  ceea ce constituie 5 </a:t>
            </a:r>
            <a:r>
              <a:rPr lang="ro-RO" sz="1600" dirty="0" err="1">
                <a:solidFill>
                  <a:schemeClr val="tx1"/>
                </a:solidFill>
              </a:rPr>
              <a:t>mln</a:t>
            </a:r>
            <a:r>
              <a:rPr lang="ro-RO" sz="1600" dirty="0">
                <a:solidFill>
                  <a:schemeClr val="tx1"/>
                </a:solidFill>
              </a:rPr>
              <a:t>. lei. </a:t>
            </a:r>
            <a:endParaRPr lang="en-US" sz="1600" dirty="0">
              <a:solidFill>
                <a:schemeClr val="tx1"/>
              </a:solidFill>
            </a:endParaRPr>
          </a:p>
          <a:p>
            <a:pPr>
              <a:buNone/>
            </a:pPr>
            <a:r>
              <a:rPr lang="en-US" sz="1600" dirty="0">
                <a:solidFill>
                  <a:schemeClr val="tx1"/>
                </a:solidFill>
              </a:rPr>
              <a:t>      Cu </a:t>
            </a:r>
            <a:r>
              <a:rPr lang="en-US" sz="1600" dirty="0" err="1">
                <a:solidFill>
                  <a:schemeClr val="tx1"/>
                </a:solidFill>
              </a:rPr>
              <a:t>siguran</a:t>
            </a:r>
            <a:r>
              <a:rPr lang="ro-RO" sz="1600" dirty="0" err="1">
                <a:solidFill>
                  <a:schemeClr val="tx1"/>
                </a:solidFill>
              </a:rPr>
              <a:t>ță</a:t>
            </a:r>
            <a:r>
              <a:rPr lang="ro-RO" sz="1600" dirty="0">
                <a:solidFill>
                  <a:schemeClr val="tx1"/>
                </a:solidFill>
              </a:rPr>
              <a:t> n-a fost o </a:t>
            </a:r>
            <a:r>
              <a:rPr lang="ro-RO" sz="1600" dirty="0" err="1">
                <a:solidFill>
                  <a:schemeClr val="tx1"/>
                </a:solidFill>
              </a:rPr>
              <a:t>greşală</a:t>
            </a:r>
            <a:r>
              <a:rPr lang="en-US" sz="1600" dirty="0">
                <a:solidFill>
                  <a:schemeClr val="tx1"/>
                </a:solidFill>
              </a:rPr>
              <a:t>?</a:t>
            </a:r>
            <a:endParaRPr lang="ru-RU" sz="1600" dirty="0">
              <a:solidFill>
                <a:schemeClr val="tx1"/>
              </a:solidFill>
            </a:endParaRPr>
          </a:p>
          <a:p>
            <a:endParaRPr lang="ro-RO" sz="1600" dirty="0">
              <a:solidFill>
                <a:schemeClr val="tx1"/>
              </a:solidFill>
              <a:latin typeface="Times New Roman" panose="02020603050405020304" pitchFamily="18" charset="0"/>
              <a:cs typeface="Times New Roman" panose="02020603050405020304" pitchFamily="18" charset="0"/>
            </a:endParaRPr>
          </a:p>
          <a:p>
            <a:endParaRPr lang="ro-RO" sz="1600" dirty="0" smtClean="0">
              <a:solidFill>
                <a:schemeClr val="tx1"/>
              </a:solidFill>
              <a:latin typeface="Times New Roman" panose="02020603050405020304" pitchFamily="18" charset="0"/>
              <a:cs typeface="Times New Roman" panose="02020603050405020304" pitchFamily="18" charset="0"/>
            </a:endParaRPr>
          </a:p>
          <a:p>
            <a:endParaRPr lang="ro-RO" sz="1600" dirty="0">
              <a:solidFill>
                <a:schemeClr val="tx1"/>
              </a:solidFill>
              <a:latin typeface="Times New Roman" panose="02020603050405020304" pitchFamily="18" charset="0"/>
              <a:cs typeface="Times New Roman" panose="02020603050405020304" pitchFamily="18" charset="0"/>
            </a:endParaRPr>
          </a:p>
          <a:p>
            <a:endParaRPr lang="ro-RO" sz="1600" dirty="0" smtClean="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68194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4770537"/>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chemeClr val="tx1"/>
                </a:solidFill>
              </a:rPr>
              <a:t>Rezultatele calculelor </a:t>
            </a:r>
            <a:r>
              <a:rPr lang="en-US" sz="2000" dirty="0" err="1">
                <a:solidFill>
                  <a:schemeClr val="tx1"/>
                </a:solidFill>
              </a:rPr>
              <a:t>demonstrea</a:t>
            </a:r>
            <a:r>
              <a:rPr lang="ro-RO" sz="2000" dirty="0" err="1">
                <a:solidFill>
                  <a:schemeClr val="tx1"/>
                </a:solidFill>
              </a:rPr>
              <a:t>ză</a:t>
            </a:r>
            <a:r>
              <a:rPr lang="ro-RO" sz="2000" dirty="0">
                <a:solidFill>
                  <a:schemeClr val="tx1"/>
                </a:solidFill>
              </a:rPr>
              <a:t> convingător următoarele:</a:t>
            </a:r>
          </a:p>
          <a:p>
            <a:pPr>
              <a:buNone/>
            </a:pPr>
            <a:endParaRPr lang="ru-RU" sz="2000" dirty="0">
              <a:solidFill>
                <a:schemeClr val="tx1"/>
              </a:solidFill>
            </a:endParaRPr>
          </a:p>
          <a:p>
            <a:pPr lvl="0"/>
            <a:r>
              <a:rPr lang="ro-RO" sz="2000" dirty="0">
                <a:solidFill>
                  <a:schemeClr val="tx1"/>
                </a:solidFill>
              </a:rPr>
              <a:t>Prin Contractul direct, în condiţiile actuale, costul anual al energiei electrice consumate ar fi fost 82,0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pPr lvl="0"/>
            <a:r>
              <a:rPr lang="ro-RO" sz="2000" dirty="0">
                <a:solidFill>
                  <a:schemeClr val="tx1"/>
                </a:solidFill>
              </a:rPr>
              <a:t>Cu îndeplinirea Regulilor de Piaţă costul anual al energiei electrice ar fi fost 94,4 </a:t>
            </a:r>
            <a:r>
              <a:rPr lang="ro-RO" sz="2000" dirty="0" err="1">
                <a:solidFill>
                  <a:schemeClr val="tx1"/>
                </a:solidFill>
              </a:rPr>
              <a:t>mln</a:t>
            </a:r>
            <a:r>
              <a:rPr lang="ro-RO" sz="2000" dirty="0">
                <a:solidFill>
                  <a:schemeClr val="tx1"/>
                </a:solidFill>
              </a:rPr>
              <a:t>. lei; </a:t>
            </a:r>
            <a:endParaRPr lang="ru-RU" sz="2000" dirty="0">
              <a:solidFill>
                <a:schemeClr val="tx1"/>
              </a:solidFill>
            </a:endParaRPr>
          </a:p>
          <a:p>
            <a:pPr lvl="0"/>
            <a:r>
              <a:rPr lang="ro-RO" sz="2000" dirty="0">
                <a:solidFill>
                  <a:schemeClr val="tx1"/>
                </a:solidFill>
              </a:rPr>
              <a:t>Diferenţa dintre costuri anuale a variantelor pentru a. 2014  ar fi fost de 12,4 </a:t>
            </a:r>
            <a:r>
              <a:rPr lang="ro-RO" sz="2000" dirty="0" err="1">
                <a:solidFill>
                  <a:schemeClr val="tx1"/>
                </a:solidFill>
              </a:rPr>
              <a:t>mln</a:t>
            </a:r>
            <a:r>
              <a:rPr lang="ro-RO" sz="2000" dirty="0">
                <a:solidFill>
                  <a:schemeClr val="tx1"/>
                </a:solidFill>
              </a:rPr>
              <a:t>. lei;</a:t>
            </a:r>
            <a:endParaRPr lang="ru-RU" sz="20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2640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endParaRPr lang="en-US" b="1" dirty="0" smtClean="0">
              <a:solidFill>
                <a:schemeClr val="tx1"/>
              </a:solidFill>
            </a:endParaRPr>
          </a:p>
          <a:p>
            <a:r>
              <a:rPr lang="en-US" b="1" dirty="0" err="1" smtClean="0">
                <a:solidFill>
                  <a:schemeClr val="tx1"/>
                </a:solidFill>
              </a:rPr>
              <a:t>Etapele</a:t>
            </a:r>
            <a:r>
              <a:rPr lang="en-US" b="1" dirty="0" smtClean="0">
                <a:solidFill>
                  <a:schemeClr val="tx1"/>
                </a:solidFill>
              </a:rPr>
              <a:t> </a:t>
            </a:r>
            <a:r>
              <a:rPr lang="en-US" b="1" dirty="0" err="1">
                <a:solidFill>
                  <a:schemeClr val="tx1"/>
                </a:solidFill>
              </a:rPr>
              <a:t>procesului</a:t>
            </a:r>
            <a:r>
              <a:rPr lang="en-US" b="1" dirty="0">
                <a:solidFill>
                  <a:schemeClr val="tx1"/>
                </a:solidFill>
              </a:rPr>
              <a:t> de </a:t>
            </a:r>
            <a:r>
              <a:rPr lang="en-US" b="1" dirty="0" err="1">
                <a:solidFill>
                  <a:schemeClr val="tx1"/>
                </a:solidFill>
              </a:rPr>
              <a:t>racordare</a:t>
            </a:r>
            <a:r>
              <a:rPr lang="en-US" b="1" dirty="0">
                <a:solidFill>
                  <a:schemeClr val="tx1"/>
                </a:solidFill>
              </a:rPr>
              <a:t> la </a:t>
            </a:r>
            <a:r>
              <a:rPr lang="en-US" b="1" dirty="0" err="1">
                <a:solidFill>
                  <a:schemeClr val="tx1"/>
                </a:solidFill>
              </a:rPr>
              <a:t>rețeaua</a:t>
            </a:r>
            <a:r>
              <a:rPr lang="en-US" b="1" dirty="0">
                <a:solidFill>
                  <a:schemeClr val="tx1"/>
                </a:solidFill>
              </a:rPr>
              <a:t> </a:t>
            </a:r>
            <a:r>
              <a:rPr lang="en-US" b="1" dirty="0" err="1">
                <a:solidFill>
                  <a:schemeClr val="tx1"/>
                </a:solidFill>
              </a:rPr>
              <a:t>electrică</a:t>
            </a:r>
            <a:r>
              <a:rPr lang="en-US" b="1" dirty="0">
                <a:solidFill>
                  <a:schemeClr val="tx1"/>
                </a:solidFill>
              </a:rPr>
              <a:t> </a:t>
            </a:r>
            <a:r>
              <a:rPr lang="en-US" b="1" dirty="0" smtClean="0">
                <a:solidFill>
                  <a:schemeClr val="tx1"/>
                </a:solidFill>
              </a:rPr>
              <a:t>:</a:t>
            </a:r>
            <a:endParaRPr lang="ru-RU" dirty="0">
              <a:solidFill>
                <a:schemeClr val="tx1"/>
              </a:solidFill>
            </a:endParaRPr>
          </a:p>
          <a:p>
            <a:r>
              <a:rPr lang="en-US" dirty="0" smtClean="0">
                <a:solidFill>
                  <a:schemeClr val="tx1"/>
                </a:solidFill>
              </a:rPr>
              <a:t>1</a:t>
            </a:r>
            <a:r>
              <a:rPr lang="en-US" dirty="0">
                <a:solidFill>
                  <a:schemeClr val="tx1"/>
                </a:solidFill>
              </a:rPr>
              <a:t>) </a:t>
            </a:r>
            <a:r>
              <a:rPr lang="en-US" dirty="0" err="1">
                <a:solidFill>
                  <a:schemeClr val="tx1"/>
                </a:solidFill>
              </a:rPr>
              <a:t>depunerea</a:t>
            </a:r>
            <a:r>
              <a:rPr lang="en-US" dirty="0">
                <a:solidFill>
                  <a:schemeClr val="tx1"/>
                </a:solidFill>
              </a:rPr>
              <a:t> de </a:t>
            </a:r>
            <a:r>
              <a:rPr lang="en-US" dirty="0" err="1">
                <a:solidFill>
                  <a:schemeClr val="tx1"/>
                </a:solidFill>
              </a:rPr>
              <a:t>către</a:t>
            </a:r>
            <a:r>
              <a:rPr lang="en-US" dirty="0">
                <a:solidFill>
                  <a:schemeClr val="tx1"/>
                </a:solidFill>
              </a:rPr>
              <a:t> solicitant a </a:t>
            </a:r>
            <a:r>
              <a:rPr lang="en-US" dirty="0" err="1">
                <a:solidFill>
                  <a:schemeClr val="tx1"/>
                </a:solidFill>
              </a:rPr>
              <a:t>cererii</a:t>
            </a:r>
            <a:r>
              <a:rPr lang="en-US" dirty="0">
                <a:solidFill>
                  <a:schemeClr val="tx1"/>
                </a:solidFill>
              </a:rPr>
              <a:t> </a:t>
            </a:r>
            <a:r>
              <a:rPr lang="en-US" dirty="0" err="1">
                <a:solidFill>
                  <a:schemeClr val="tx1"/>
                </a:solidFill>
              </a:rPr>
              <a:t>pentru</a:t>
            </a:r>
            <a:r>
              <a:rPr lang="en-US" dirty="0">
                <a:solidFill>
                  <a:schemeClr val="tx1"/>
                </a:solidFill>
              </a:rPr>
              <a:t> </a:t>
            </a:r>
            <a:r>
              <a:rPr lang="en-US" dirty="0" err="1">
                <a:solidFill>
                  <a:schemeClr val="tx1"/>
                </a:solidFill>
              </a:rPr>
              <a:t>eliberarea</a:t>
            </a:r>
            <a:r>
              <a:rPr lang="en-US" dirty="0">
                <a:solidFill>
                  <a:schemeClr val="tx1"/>
                </a:solidFill>
              </a:rPr>
              <a:t> </a:t>
            </a:r>
            <a:r>
              <a:rPr lang="en-US" dirty="0" err="1">
                <a:solidFill>
                  <a:schemeClr val="tx1"/>
                </a:solidFill>
              </a:rPr>
              <a:t>avizului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2) </a:t>
            </a:r>
            <a:r>
              <a:rPr lang="en-US" dirty="0" err="1">
                <a:solidFill>
                  <a:schemeClr val="tx1"/>
                </a:solidFill>
              </a:rPr>
              <a:t>eliberarea</a:t>
            </a:r>
            <a:r>
              <a:rPr lang="en-US" dirty="0">
                <a:solidFill>
                  <a:schemeClr val="tx1"/>
                </a:solidFill>
              </a:rPr>
              <a:t> de </a:t>
            </a:r>
            <a:r>
              <a:rPr lang="en-US" dirty="0" err="1">
                <a:solidFill>
                  <a:schemeClr val="tx1"/>
                </a:solidFill>
              </a:rPr>
              <a:t>către</a:t>
            </a:r>
            <a:r>
              <a:rPr lang="en-US" dirty="0">
                <a:solidFill>
                  <a:schemeClr val="tx1"/>
                </a:solidFill>
              </a:rPr>
              <a:t> </a:t>
            </a:r>
            <a:r>
              <a:rPr lang="en-US" b="1" dirty="0" err="1">
                <a:solidFill>
                  <a:srgbClr val="FF0000"/>
                </a:solidFill>
              </a:rPr>
              <a:t>operatorul</a:t>
            </a:r>
            <a:r>
              <a:rPr lang="en-US" b="1" dirty="0">
                <a:solidFill>
                  <a:srgbClr val="FF0000"/>
                </a:solidFill>
              </a:rPr>
              <a:t> de </a:t>
            </a:r>
            <a:r>
              <a:rPr lang="en-US" b="1" dirty="0" err="1">
                <a:solidFill>
                  <a:srgbClr val="FF0000"/>
                </a:solidFill>
              </a:rPr>
              <a:t>sistem</a:t>
            </a:r>
            <a:r>
              <a:rPr lang="en-US" b="1" dirty="0">
                <a:solidFill>
                  <a:srgbClr val="FF0000"/>
                </a:solidFill>
              </a:rPr>
              <a:t> </a:t>
            </a:r>
            <a:r>
              <a:rPr lang="en-US" dirty="0">
                <a:solidFill>
                  <a:schemeClr val="tx1"/>
                </a:solidFill>
              </a:rPr>
              <a:t>a </a:t>
            </a:r>
            <a:r>
              <a:rPr lang="en-US" dirty="0" err="1">
                <a:solidFill>
                  <a:schemeClr val="tx1"/>
                </a:solidFill>
              </a:rPr>
              <a:t>avizului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3) </a:t>
            </a:r>
            <a:r>
              <a:rPr lang="en-US" dirty="0" err="1">
                <a:solidFill>
                  <a:schemeClr val="tx1"/>
                </a:solidFill>
              </a:rPr>
              <a:t>încheierea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racordare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achitarea</a:t>
            </a:r>
            <a:r>
              <a:rPr lang="en-US" dirty="0">
                <a:solidFill>
                  <a:schemeClr val="tx1"/>
                </a:solidFill>
              </a:rPr>
              <a:t> </a:t>
            </a:r>
            <a:r>
              <a:rPr lang="en-US" dirty="0" err="1">
                <a:solidFill>
                  <a:schemeClr val="tx1"/>
                </a:solidFill>
              </a:rPr>
              <a:t>costului</a:t>
            </a:r>
            <a:r>
              <a:rPr lang="en-US" dirty="0">
                <a:solidFill>
                  <a:schemeClr val="tx1"/>
                </a:solidFill>
              </a:rPr>
              <a:t> de </a:t>
            </a:r>
            <a:r>
              <a:rPr lang="en-US" dirty="0" err="1">
                <a:solidFill>
                  <a:schemeClr val="tx1"/>
                </a:solidFill>
              </a:rPr>
              <a:t>proiectare</a:t>
            </a:r>
            <a:r>
              <a:rPr lang="en-US" dirty="0">
                <a:solidFill>
                  <a:schemeClr val="tx1"/>
                </a:solidFill>
              </a:rPr>
              <a:t> </a:t>
            </a:r>
            <a:r>
              <a:rPr lang="en-US" dirty="0" err="1">
                <a:solidFill>
                  <a:schemeClr val="tx1"/>
                </a:solidFill>
              </a:rPr>
              <a:t>și</a:t>
            </a:r>
            <a:r>
              <a:rPr lang="en-US" dirty="0">
                <a:solidFill>
                  <a:schemeClr val="tx1"/>
                </a:solidFill>
              </a:rPr>
              <a:t> a </a:t>
            </a:r>
            <a:r>
              <a:rPr lang="en-US" dirty="0" err="1">
                <a:solidFill>
                  <a:srgbClr val="FF0000"/>
                </a:solidFill>
              </a:rPr>
              <a:t>tarifului</a:t>
            </a:r>
            <a:r>
              <a:rPr lang="en-US" dirty="0">
                <a:solidFill>
                  <a:srgbClr val="FF0000"/>
                </a:solidFill>
              </a:rPr>
              <a:t> de </a:t>
            </a:r>
            <a:r>
              <a:rPr lang="en-US" dirty="0" err="1">
                <a:solidFill>
                  <a:srgbClr val="FF0000"/>
                </a:solidFill>
              </a:rPr>
              <a:t>racordare</a:t>
            </a:r>
            <a:r>
              <a:rPr lang="en-US" dirty="0">
                <a:solidFill>
                  <a:srgbClr val="FF0000"/>
                </a:solidFill>
              </a:rPr>
              <a:t>, </a:t>
            </a:r>
            <a:r>
              <a:rPr lang="en-US" dirty="0" err="1">
                <a:solidFill>
                  <a:schemeClr val="tx1"/>
                </a:solidFill>
              </a:rPr>
              <a:t>după</a:t>
            </a:r>
            <a:r>
              <a:rPr lang="en-US" dirty="0">
                <a:solidFill>
                  <a:schemeClr val="tx1"/>
                </a:solidFill>
              </a:rPr>
              <a:t> </a:t>
            </a:r>
            <a:r>
              <a:rPr lang="en-US" dirty="0" err="1">
                <a:solidFill>
                  <a:schemeClr val="tx1"/>
                </a:solidFill>
              </a:rPr>
              <a:t>caz</a:t>
            </a:r>
            <a:r>
              <a:rPr lang="en-US" dirty="0">
                <a:solidFill>
                  <a:schemeClr val="tx1"/>
                </a:solidFill>
              </a:rPr>
              <a:t>; </a:t>
            </a:r>
            <a:endParaRPr lang="ru-RU" dirty="0">
              <a:solidFill>
                <a:schemeClr val="tx1"/>
              </a:solidFill>
            </a:endParaRPr>
          </a:p>
          <a:p>
            <a:r>
              <a:rPr lang="en-US" dirty="0">
                <a:solidFill>
                  <a:schemeClr val="tx1"/>
                </a:solidFill>
              </a:rPr>
              <a:t>4) </a:t>
            </a:r>
            <a:r>
              <a:rPr lang="en-US" dirty="0" err="1">
                <a:solidFill>
                  <a:schemeClr val="tx1"/>
                </a:solidFill>
              </a:rPr>
              <a:t>proiectarea</a:t>
            </a:r>
            <a:r>
              <a:rPr lang="en-US" dirty="0">
                <a:solidFill>
                  <a:schemeClr val="tx1"/>
                </a:solidFill>
              </a:rPr>
              <a:t> </a:t>
            </a:r>
            <a:r>
              <a:rPr lang="en-US" dirty="0" err="1">
                <a:solidFill>
                  <a:schemeClr val="tx1"/>
                </a:solidFill>
              </a:rPr>
              <a:t>instalațiilor</a:t>
            </a:r>
            <a:r>
              <a:rPr lang="en-US" dirty="0">
                <a:solidFill>
                  <a:schemeClr val="tx1"/>
                </a:solidFill>
              </a:rPr>
              <a:t> de </a:t>
            </a:r>
            <a:r>
              <a:rPr lang="en-US" dirty="0" err="1">
                <a:solidFill>
                  <a:schemeClr val="tx1"/>
                </a:solidFill>
              </a:rPr>
              <a:t>racordare</a:t>
            </a:r>
            <a:r>
              <a:rPr lang="en-US" dirty="0">
                <a:solidFill>
                  <a:schemeClr val="tx1"/>
                </a:solidFill>
              </a:rPr>
              <a:t>, de </a:t>
            </a:r>
            <a:r>
              <a:rPr lang="en-US" dirty="0" err="1">
                <a:solidFill>
                  <a:schemeClr val="tx1"/>
                </a:solidFill>
              </a:rPr>
              <a:t>utilizare</a:t>
            </a:r>
            <a:r>
              <a:rPr lang="en-US" dirty="0">
                <a:solidFill>
                  <a:schemeClr val="tx1"/>
                </a:solidFill>
              </a:rPr>
              <a:t> </a:t>
            </a:r>
            <a:r>
              <a:rPr lang="en-US" dirty="0" err="1">
                <a:solidFill>
                  <a:schemeClr val="tx1"/>
                </a:solidFill>
              </a:rPr>
              <a:t>sau</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8564983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ln w="57150"/>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rPr>
              <a:t>5) </a:t>
            </a:r>
            <a:r>
              <a:rPr lang="en-US" dirty="0" err="1">
                <a:solidFill>
                  <a:srgbClr val="FF0000"/>
                </a:solidFill>
              </a:rPr>
              <a:t>coordonarea</a:t>
            </a:r>
            <a:r>
              <a:rPr lang="en-US" dirty="0">
                <a:solidFill>
                  <a:srgbClr val="FF0000"/>
                </a:solidFill>
              </a:rPr>
              <a:t> </a:t>
            </a:r>
            <a:r>
              <a:rPr lang="en-US" dirty="0" err="1">
                <a:solidFill>
                  <a:srgbClr val="FF0000"/>
                </a:solidFill>
              </a:rPr>
              <a:t>proiectului</a:t>
            </a:r>
            <a:r>
              <a:rPr lang="en-US" dirty="0">
                <a:solidFill>
                  <a:srgbClr val="FF0000"/>
                </a:solidFill>
              </a:rPr>
              <a:t> de </a:t>
            </a:r>
            <a:r>
              <a:rPr lang="en-US" dirty="0" err="1">
                <a:solidFill>
                  <a:srgbClr val="FF0000"/>
                </a:solidFill>
              </a:rPr>
              <a:t>executare</a:t>
            </a:r>
            <a:r>
              <a:rPr lang="en-US" dirty="0">
                <a:solidFill>
                  <a:srgbClr val="FF0000"/>
                </a:solidFill>
              </a:rPr>
              <a:t> a </a:t>
            </a:r>
            <a:r>
              <a:rPr lang="en-US" dirty="0" err="1">
                <a:solidFill>
                  <a:srgbClr val="FF0000"/>
                </a:solidFill>
              </a:rPr>
              <a:t>instalației</a:t>
            </a:r>
            <a:r>
              <a:rPr lang="en-US" dirty="0">
                <a:solidFill>
                  <a:srgbClr val="FF0000"/>
                </a:solidFill>
              </a:rPr>
              <a:t> de </a:t>
            </a:r>
            <a:r>
              <a:rPr lang="en-US" dirty="0" err="1">
                <a:solidFill>
                  <a:srgbClr val="FF0000"/>
                </a:solidFill>
              </a:rPr>
              <a:t>utilizare</a:t>
            </a:r>
            <a:r>
              <a:rPr lang="en-US" dirty="0">
                <a:solidFill>
                  <a:srgbClr val="FF0000"/>
                </a:solidFill>
              </a:rPr>
              <a:t> </a:t>
            </a:r>
            <a:r>
              <a:rPr lang="en-US" dirty="0" err="1">
                <a:solidFill>
                  <a:schemeClr val="tx1"/>
                </a:solidFill>
              </a:rPr>
              <a:t>sau</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r>
              <a:rPr lang="en-US" dirty="0" err="1">
                <a:solidFill>
                  <a:schemeClr val="tx1"/>
                </a:solidFill>
              </a:rPr>
              <a:t>după</a:t>
            </a:r>
            <a:r>
              <a:rPr lang="en-US" dirty="0">
                <a:solidFill>
                  <a:schemeClr val="tx1"/>
                </a:solidFill>
              </a:rPr>
              <a:t> </a:t>
            </a:r>
            <a:r>
              <a:rPr lang="en-US" dirty="0" err="1">
                <a:solidFill>
                  <a:schemeClr val="tx1"/>
                </a:solidFill>
              </a:rPr>
              <a:t>caz</a:t>
            </a:r>
            <a:r>
              <a:rPr lang="en-US" dirty="0">
                <a:solidFill>
                  <a:schemeClr val="tx1"/>
                </a:solidFill>
              </a:rPr>
              <a:t>; </a:t>
            </a:r>
            <a:endParaRPr lang="ru-RU" dirty="0">
              <a:solidFill>
                <a:schemeClr val="tx1"/>
              </a:solidFill>
            </a:endParaRPr>
          </a:p>
          <a:p>
            <a:r>
              <a:rPr lang="en-US" dirty="0">
                <a:solidFill>
                  <a:schemeClr val="tx1"/>
                </a:solidFill>
              </a:rPr>
              <a:t>6) </a:t>
            </a:r>
            <a:r>
              <a:rPr lang="en-US" dirty="0" err="1">
                <a:solidFill>
                  <a:schemeClr val="tx1"/>
                </a:solidFill>
              </a:rPr>
              <a:t>executarea</a:t>
            </a:r>
            <a:r>
              <a:rPr lang="en-US" dirty="0">
                <a:solidFill>
                  <a:schemeClr val="tx1"/>
                </a:solidFill>
              </a:rPr>
              <a:t>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7) </a:t>
            </a:r>
            <a:r>
              <a:rPr lang="en-US" dirty="0" err="1">
                <a:solidFill>
                  <a:schemeClr val="tx1"/>
                </a:solidFill>
              </a:rPr>
              <a:t>admiterea</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exploatare</a:t>
            </a:r>
            <a:r>
              <a:rPr lang="en-US" dirty="0">
                <a:solidFill>
                  <a:schemeClr val="tx1"/>
                </a:solidFill>
              </a:rPr>
              <a:t> a </a:t>
            </a:r>
            <a:r>
              <a:rPr lang="en-US" dirty="0" err="1">
                <a:solidFill>
                  <a:schemeClr val="tx1"/>
                </a:solidFill>
              </a:rPr>
              <a:t>instalației</a:t>
            </a:r>
            <a:r>
              <a:rPr lang="en-US" dirty="0">
                <a:solidFill>
                  <a:schemeClr val="tx1"/>
                </a:solidFill>
              </a:rPr>
              <a:t> de </a:t>
            </a:r>
            <a:r>
              <a:rPr lang="en-US" dirty="0" err="1">
                <a:solidFill>
                  <a:schemeClr val="tx1"/>
                </a:solidFill>
              </a:rPr>
              <a:t>racordare</a:t>
            </a:r>
            <a:r>
              <a:rPr lang="en-US" dirty="0">
                <a:solidFill>
                  <a:schemeClr val="tx1"/>
                </a:solidFill>
              </a:rPr>
              <a:t>; </a:t>
            </a:r>
            <a:endParaRPr lang="ru-RU" dirty="0">
              <a:solidFill>
                <a:schemeClr val="tx1"/>
              </a:solidFill>
            </a:endParaRPr>
          </a:p>
          <a:p>
            <a:r>
              <a:rPr lang="en-US" dirty="0">
                <a:solidFill>
                  <a:schemeClr val="tx1"/>
                </a:solidFill>
              </a:rPr>
              <a:t>8) </a:t>
            </a:r>
            <a:r>
              <a:rPr lang="en-US" dirty="0" err="1">
                <a:solidFill>
                  <a:schemeClr val="tx1"/>
                </a:solidFill>
              </a:rPr>
              <a:t>semnarea</a:t>
            </a:r>
            <a:r>
              <a:rPr lang="en-US" dirty="0">
                <a:solidFill>
                  <a:schemeClr val="tx1"/>
                </a:solidFill>
              </a:rPr>
              <a:t> </a:t>
            </a:r>
            <a:r>
              <a:rPr lang="en-US" dirty="0" err="1">
                <a:solidFill>
                  <a:schemeClr val="tx1"/>
                </a:solidFill>
              </a:rPr>
              <a:t>actului</a:t>
            </a:r>
            <a:r>
              <a:rPr lang="en-US" dirty="0">
                <a:solidFill>
                  <a:schemeClr val="tx1"/>
                </a:solidFill>
              </a:rPr>
              <a:t> de </a:t>
            </a:r>
            <a:r>
              <a:rPr lang="en-US" dirty="0" err="1">
                <a:solidFill>
                  <a:schemeClr val="tx1"/>
                </a:solidFill>
              </a:rPr>
              <a:t>delimitare</a:t>
            </a:r>
            <a:r>
              <a:rPr lang="en-US" dirty="0">
                <a:solidFill>
                  <a:schemeClr val="tx1"/>
                </a:solidFill>
              </a:rPr>
              <a:t>, </a:t>
            </a:r>
            <a:r>
              <a:rPr lang="en-US" dirty="0" err="1">
                <a:solidFill>
                  <a:schemeClr val="tx1"/>
                </a:solidFill>
              </a:rPr>
              <a:t>procesului</a:t>
            </a:r>
            <a:r>
              <a:rPr lang="en-US" dirty="0">
                <a:solidFill>
                  <a:schemeClr val="tx1"/>
                </a:solidFill>
              </a:rPr>
              <a:t> verbal de dare </a:t>
            </a:r>
            <a:r>
              <a:rPr lang="en-US" dirty="0" err="1">
                <a:solidFill>
                  <a:schemeClr val="tx1"/>
                </a:solidFill>
              </a:rPr>
              <a:t>în</a:t>
            </a:r>
            <a:r>
              <a:rPr lang="en-US" dirty="0">
                <a:solidFill>
                  <a:schemeClr val="tx1"/>
                </a:solidFill>
              </a:rPr>
              <a:t> </a:t>
            </a:r>
            <a:r>
              <a:rPr lang="en-US" dirty="0" err="1">
                <a:solidFill>
                  <a:schemeClr val="tx1"/>
                </a:solidFill>
              </a:rPr>
              <a:t>exploatare</a:t>
            </a:r>
            <a:r>
              <a:rPr lang="en-US" dirty="0">
                <a:solidFill>
                  <a:schemeClr val="tx1"/>
                </a:solidFill>
              </a:rPr>
              <a:t> a </a:t>
            </a:r>
            <a:r>
              <a:rPr lang="en-US" dirty="0" err="1">
                <a:solidFill>
                  <a:schemeClr val="tx1"/>
                </a:solidFill>
              </a:rPr>
              <a:t>echipamentului</a:t>
            </a:r>
            <a:r>
              <a:rPr lang="en-US" dirty="0">
                <a:solidFill>
                  <a:schemeClr val="tx1"/>
                </a:solidFill>
              </a:rPr>
              <a:t> de </a:t>
            </a:r>
            <a:r>
              <a:rPr lang="en-US" dirty="0" err="1">
                <a:solidFill>
                  <a:schemeClr val="tx1"/>
                </a:solidFill>
              </a:rPr>
              <a:t>măsurare</a:t>
            </a:r>
            <a:r>
              <a:rPr lang="en-US" dirty="0">
                <a:solidFill>
                  <a:schemeClr val="tx1"/>
                </a:solidFill>
              </a:rPr>
              <a:t> </a:t>
            </a:r>
            <a:r>
              <a:rPr lang="en-US" dirty="0" err="1">
                <a:solidFill>
                  <a:schemeClr val="tx1"/>
                </a:solidFill>
              </a:rPr>
              <a:t>și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cazul</a:t>
            </a:r>
            <a:r>
              <a:rPr lang="en-US" dirty="0">
                <a:solidFill>
                  <a:schemeClr val="tx1"/>
                </a:solidFill>
              </a:rPr>
              <a:t> </a:t>
            </a:r>
            <a:r>
              <a:rPr lang="en-US" dirty="0" err="1">
                <a:solidFill>
                  <a:schemeClr val="tx1"/>
                </a:solidFill>
              </a:rPr>
              <a:t>consumatorilor</a:t>
            </a:r>
            <a:r>
              <a:rPr lang="en-US" dirty="0">
                <a:solidFill>
                  <a:schemeClr val="tx1"/>
                </a:solidFill>
              </a:rPr>
              <a:t> </a:t>
            </a:r>
            <a:r>
              <a:rPr lang="en-US" dirty="0" err="1">
                <a:solidFill>
                  <a:schemeClr val="tx1"/>
                </a:solidFill>
              </a:rPr>
              <a:t>noncasnici</a:t>
            </a:r>
            <a:r>
              <a:rPr lang="en-US" dirty="0">
                <a:solidFill>
                  <a:schemeClr val="tx1"/>
                </a:solidFill>
              </a:rPr>
              <a:t> </a:t>
            </a:r>
            <a:r>
              <a:rPr lang="en-US" dirty="0" err="1">
                <a:solidFill>
                  <a:srgbClr val="FF0000"/>
                </a:solidFill>
              </a:rPr>
              <a:t>și</a:t>
            </a:r>
            <a:r>
              <a:rPr lang="en-US" dirty="0">
                <a:solidFill>
                  <a:srgbClr val="FF0000"/>
                </a:solidFill>
              </a:rPr>
              <a:t> a </a:t>
            </a:r>
            <a:r>
              <a:rPr lang="en-US" dirty="0" err="1">
                <a:solidFill>
                  <a:srgbClr val="FF0000"/>
                </a:solidFill>
              </a:rPr>
              <a:t>producătorilor</a:t>
            </a:r>
            <a:r>
              <a:rPr lang="en-US" dirty="0">
                <a:solidFill>
                  <a:srgbClr val="FF0000"/>
                </a:solidFill>
              </a:rPr>
              <a:t>, a </a:t>
            </a:r>
            <a:r>
              <a:rPr lang="en-US" dirty="0" err="1">
                <a:solidFill>
                  <a:srgbClr val="FF0000"/>
                </a:solidFill>
              </a:rPr>
              <a:t>convenției</a:t>
            </a:r>
            <a:r>
              <a:rPr lang="en-US" dirty="0">
                <a:solidFill>
                  <a:srgbClr val="FF0000"/>
                </a:solidFill>
              </a:rPr>
              <a:t> de </a:t>
            </a:r>
            <a:r>
              <a:rPr lang="en-US" dirty="0" err="1">
                <a:solidFill>
                  <a:srgbClr val="FF0000"/>
                </a:solidFill>
              </a:rPr>
              <a:t>interacțiune</a:t>
            </a:r>
            <a:r>
              <a:rPr lang="en-US" dirty="0">
                <a:solidFill>
                  <a:srgbClr val="FF0000"/>
                </a:solidFill>
              </a:rPr>
              <a:t>; </a:t>
            </a:r>
            <a:endParaRPr lang="ru-RU" dirty="0">
              <a:solidFill>
                <a:srgbClr val="FF0000"/>
              </a:solidFill>
            </a:endParaRPr>
          </a:p>
          <a:p>
            <a:r>
              <a:rPr lang="en-US" dirty="0">
                <a:solidFill>
                  <a:schemeClr val="tx1"/>
                </a:solidFill>
              </a:rPr>
              <a:t>9) </a:t>
            </a:r>
            <a:r>
              <a:rPr lang="en-US" dirty="0" err="1">
                <a:solidFill>
                  <a:schemeClr val="tx1"/>
                </a:solidFill>
              </a:rPr>
              <a:t>semnarea</a:t>
            </a:r>
            <a:r>
              <a:rPr lang="en-US" dirty="0">
                <a:solidFill>
                  <a:schemeClr val="tx1"/>
                </a:solidFill>
              </a:rPr>
              <a:t> </a:t>
            </a:r>
            <a:r>
              <a:rPr lang="en-US" dirty="0" err="1">
                <a:solidFill>
                  <a:schemeClr val="tx1"/>
                </a:solidFill>
              </a:rPr>
              <a:t>contractului</a:t>
            </a:r>
            <a:r>
              <a:rPr lang="en-US" dirty="0">
                <a:solidFill>
                  <a:schemeClr val="tx1"/>
                </a:solidFill>
              </a:rPr>
              <a:t> de </a:t>
            </a:r>
            <a:r>
              <a:rPr lang="en-US" dirty="0" err="1">
                <a:solidFill>
                  <a:schemeClr val="tx1"/>
                </a:solidFill>
              </a:rPr>
              <a:t>furnizare</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achiziționare</a:t>
            </a:r>
            <a:r>
              <a:rPr lang="en-US" dirty="0">
                <a:solidFill>
                  <a:schemeClr val="tx1"/>
                </a:solidFill>
              </a:rPr>
              <a:t> a </a:t>
            </a:r>
            <a:r>
              <a:rPr lang="en-US" dirty="0" err="1">
                <a:solidFill>
                  <a:schemeClr val="tx1"/>
                </a:solidFill>
              </a:rPr>
              <a:t>energiei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a:p>
            <a:r>
              <a:rPr lang="en-US" dirty="0">
                <a:solidFill>
                  <a:schemeClr val="tx1"/>
                </a:solidFill>
              </a:rPr>
              <a:t>10) </a:t>
            </a:r>
            <a:r>
              <a:rPr lang="en-US" dirty="0" err="1">
                <a:solidFill>
                  <a:srgbClr val="FF0000"/>
                </a:solidFill>
              </a:rPr>
              <a:t>punerea</a:t>
            </a:r>
            <a:r>
              <a:rPr lang="en-US" dirty="0">
                <a:solidFill>
                  <a:srgbClr val="FF0000"/>
                </a:solidFill>
              </a:rPr>
              <a:t> sub </a:t>
            </a:r>
            <a:r>
              <a:rPr lang="en-US" dirty="0" err="1">
                <a:solidFill>
                  <a:srgbClr val="FF0000"/>
                </a:solidFill>
              </a:rPr>
              <a:t>tensiune</a:t>
            </a:r>
            <a:r>
              <a:rPr lang="en-US" dirty="0">
                <a:solidFill>
                  <a:srgbClr val="FF0000"/>
                </a:solidFill>
              </a:rPr>
              <a:t> a </a:t>
            </a:r>
            <a:r>
              <a:rPr lang="en-US" dirty="0" err="1">
                <a:solidFill>
                  <a:srgbClr val="FF0000"/>
                </a:solidFill>
              </a:rPr>
              <a:t>instalației</a:t>
            </a:r>
            <a:r>
              <a:rPr lang="en-US" dirty="0">
                <a:solidFill>
                  <a:srgbClr val="FF0000"/>
                </a:solidFill>
              </a:rPr>
              <a:t> de </a:t>
            </a:r>
            <a:r>
              <a:rPr lang="en-US" dirty="0" err="1">
                <a:solidFill>
                  <a:srgbClr val="FF0000"/>
                </a:solidFill>
              </a:rPr>
              <a:t>u</a:t>
            </a:r>
            <a:r>
              <a:rPr lang="en-US" dirty="0" err="1">
                <a:solidFill>
                  <a:schemeClr val="tx1"/>
                </a:solidFill>
              </a:rPr>
              <a:t>tilizare</a:t>
            </a:r>
            <a:r>
              <a:rPr lang="en-US" dirty="0">
                <a:solidFill>
                  <a:schemeClr val="tx1"/>
                </a:solidFill>
              </a:rPr>
              <a:t>, a </a:t>
            </a:r>
            <a:r>
              <a:rPr lang="en-US" dirty="0" err="1">
                <a:solidFill>
                  <a:schemeClr val="tx1"/>
                </a:solidFill>
              </a:rPr>
              <a:t>centralei</a:t>
            </a:r>
            <a:r>
              <a:rPr lang="en-US" dirty="0">
                <a:solidFill>
                  <a:schemeClr val="tx1"/>
                </a:solidFill>
              </a:rPr>
              <a:t> </a:t>
            </a:r>
            <a:r>
              <a:rPr lang="en-US" dirty="0" err="1">
                <a:solidFill>
                  <a:schemeClr val="tx1"/>
                </a:solidFill>
              </a:rPr>
              <a:t>electrice</a:t>
            </a:r>
            <a:r>
              <a:rPr lang="en-US" dirty="0">
                <a:solidFill>
                  <a:schemeClr val="tx1"/>
                </a:solidFill>
              </a:rPr>
              <a:t>. </a:t>
            </a:r>
            <a:endParaRPr lang="ru-RU" dirty="0">
              <a:solidFill>
                <a:schemeClr val="tx1"/>
              </a:solidFill>
            </a:endParaRPr>
          </a:p>
          <a:p>
            <a:r>
              <a:rPr lang="en-US" dirty="0"/>
              <a:t> </a:t>
            </a:r>
            <a:endParaRPr lang="ru-RU" dirty="0"/>
          </a:p>
          <a:p>
            <a:endParaRPr lang="ru-RU"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1491195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897" y="2332383"/>
            <a:ext cx="7275442" cy="3816626"/>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111690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983" y="2252869"/>
            <a:ext cx="6400800" cy="3790121"/>
          </a:xfrm>
          <a:prstGeom prst="rect">
            <a:avLst/>
          </a:prstGeom>
          <a:ln w="57150"/>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288694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000" y="2385391"/>
            <a:ext cx="7776000" cy="4064140"/>
          </a:xfrm>
          <a:ln w="57150"/>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latin typeface="Calibri Light" panose="020F0302020204030204" pitchFamily="34" charset="0"/>
              </a:rPr>
              <a:t>N</a:t>
            </a:r>
            <a:r>
              <a:rPr lang="ro-RO" dirty="0" err="1" smtClean="0">
                <a:solidFill>
                  <a:schemeClr val="tx1"/>
                </a:solidFill>
                <a:latin typeface="Calibri Light" panose="020F0302020204030204" pitchFamily="34" charset="0"/>
              </a:rPr>
              <a:t>odul</a:t>
            </a:r>
            <a:r>
              <a:rPr lang="ro-RO" dirty="0" smtClean="0">
                <a:solidFill>
                  <a:schemeClr val="tx1"/>
                </a:solidFill>
                <a:latin typeface="Calibri Light" panose="020F0302020204030204" pitchFamily="34" charset="0"/>
              </a:rPr>
              <a:t> </a:t>
            </a:r>
            <a:r>
              <a:rPr lang="en-US" dirty="0" smtClean="0">
                <a:solidFill>
                  <a:schemeClr val="tx1"/>
                </a:solidFill>
                <a:latin typeface="Calibri Light" panose="020F0302020204030204" pitchFamily="34" charset="0"/>
              </a:rPr>
              <a:t>energetic </a:t>
            </a:r>
            <a:r>
              <a:rPr lang="en-US" dirty="0" err="1" smtClean="0">
                <a:solidFill>
                  <a:schemeClr val="tx1"/>
                </a:solidFill>
                <a:latin typeface="Calibri Light" panose="020F0302020204030204" pitchFamily="34" charset="0"/>
              </a:rPr>
              <a:t>cuprinde</a:t>
            </a:r>
            <a:r>
              <a:rPr lang="ro-RO" dirty="0">
                <a:solidFill>
                  <a:schemeClr val="tx1"/>
                </a:solidFill>
                <a:latin typeface="Calibri Light" panose="020F0302020204030204" pitchFamily="34" charset="0"/>
              </a:rPr>
              <a:t>:</a:t>
            </a:r>
            <a:r>
              <a:rPr lang="ro-RO" dirty="0" smtClean="0">
                <a:solidFill>
                  <a:schemeClr val="tx1"/>
                </a:solidFill>
                <a:latin typeface="Calibri Light" panose="020F0302020204030204" pitchFamily="34" charset="0"/>
              </a:rPr>
              <a:t> </a:t>
            </a:r>
            <a:r>
              <a:rPr lang="ro-RO" dirty="0">
                <a:solidFill>
                  <a:schemeClr val="tx1"/>
                </a:solidFill>
                <a:latin typeface="Calibri Light" panose="020F0302020204030204" pitchFamily="34" charset="0"/>
              </a:rPr>
              <a:t>două </a:t>
            </a:r>
            <a:r>
              <a:rPr lang="ro-RO" dirty="0" smtClean="0">
                <a:solidFill>
                  <a:schemeClr val="tx1"/>
                </a:solidFill>
                <a:latin typeface="Calibri Light" panose="020F0302020204030204" pitchFamily="34" charset="0"/>
              </a:rPr>
              <a:t>centrale </a:t>
            </a:r>
            <a:r>
              <a:rPr lang="ro-RO" dirty="0">
                <a:solidFill>
                  <a:schemeClr val="tx1"/>
                </a:solidFill>
                <a:latin typeface="Calibri Light" panose="020F0302020204030204" pitchFamily="34" charset="0"/>
              </a:rPr>
              <a:t>(CNE-1 și CHE-2), bazinul de acumulare, realizat într-o </a:t>
            </a:r>
            <a:r>
              <a:rPr lang="ro-RO" dirty="0" err="1">
                <a:solidFill>
                  <a:schemeClr val="tx1"/>
                </a:solidFill>
                <a:latin typeface="Calibri Light" panose="020F0302020204030204" pitchFamily="34" charset="0"/>
              </a:rPr>
              <a:t>asăzare</a:t>
            </a:r>
            <a:r>
              <a:rPr lang="ro-RO" dirty="0">
                <a:solidFill>
                  <a:schemeClr val="tx1"/>
                </a:solidFill>
                <a:latin typeface="Calibri Light" panose="020F0302020204030204" pitchFamily="34" charset="0"/>
              </a:rPr>
              <a:t> geografică la înălțimea de 160 m. aferentă răului și CHAP. </a:t>
            </a:r>
          </a:p>
          <a:p>
            <a:r>
              <a:rPr lang="ro-RO" dirty="0">
                <a:solidFill>
                  <a:schemeClr val="tx1"/>
                </a:solidFill>
                <a:latin typeface="Calibri Light" panose="020F0302020204030204" pitchFamily="34" charset="0"/>
              </a:rPr>
              <a:t>CHE – 1 - </a:t>
            </a:r>
            <a:r>
              <a:rPr lang="ro-RO" dirty="0" smtClean="0">
                <a:solidFill>
                  <a:schemeClr val="tx1"/>
                </a:solidFill>
                <a:latin typeface="Calibri Light" panose="020F0302020204030204" pitchFamily="34" charset="0"/>
              </a:rPr>
              <a:t>capacitatea </a:t>
            </a:r>
            <a:r>
              <a:rPr lang="ro-RO" dirty="0">
                <a:solidFill>
                  <a:schemeClr val="tx1"/>
                </a:solidFill>
                <a:latin typeface="Calibri Light" panose="020F0302020204030204" pitchFamily="34" charset="0"/>
              </a:rPr>
              <a:t>702 MW (6 х 117 MW</a:t>
            </a:r>
            <a:r>
              <a:rPr lang="ro-RO" dirty="0" smtClean="0">
                <a:solidFill>
                  <a:schemeClr val="tx1"/>
                </a:solidFill>
                <a:latin typeface="Calibri Light" panose="020F0302020204030204" pitchFamily="34" charset="0"/>
              </a:rPr>
              <a:t>) </a:t>
            </a:r>
            <a:r>
              <a:rPr lang="ro-RO" dirty="0">
                <a:solidFill>
                  <a:schemeClr val="tx1"/>
                </a:solidFill>
                <a:latin typeface="Calibri Light" panose="020F0302020204030204" pitchFamily="34" charset="0"/>
              </a:rPr>
              <a:t>la diferența de niveluri 54,5 m</a:t>
            </a:r>
            <a:r>
              <a:rPr lang="ro-RO" dirty="0" smtClean="0">
                <a:solidFill>
                  <a:schemeClr val="tx1"/>
                </a:solidFill>
                <a:latin typeface="Calibri Light" panose="020F0302020204030204" pitchFamily="34" charset="0"/>
              </a:rPr>
              <a:t>.</a:t>
            </a:r>
            <a:endParaRPr lang="ro-RO" dirty="0">
              <a:solidFill>
                <a:schemeClr val="tx1"/>
              </a:solidFill>
              <a:latin typeface="Calibri Light" panose="020F0302020204030204" pitchFamily="34" charset="0"/>
            </a:endParaRPr>
          </a:p>
          <a:p>
            <a:r>
              <a:rPr lang="ro-RO" dirty="0">
                <a:solidFill>
                  <a:schemeClr val="tx1"/>
                </a:solidFill>
                <a:latin typeface="Calibri Light" panose="020F0302020204030204" pitchFamily="34" charset="0"/>
              </a:rPr>
              <a:t>CHE – 2 - amplasată </a:t>
            </a:r>
            <a:r>
              <a:rPr lang="ro-RO" dirty="0" smtClean="0">
                <a:solidFill>
                  <a:schemeClr val="tx1"/>
                </a:solidFill>
                <a:latin typeface="Calibri Light" panose="020F0302020204030204" pitchFamily="34" charset="0"/>
              </a:rPr>
              <a:t>la </a:t>
            </a:r>
            <a:r>
              <a:rPr lang="ro-RO" dirty="0">
                <a:solidFill>
                  <a:schemeClr val="tx1"/>
                </a:solidFill>
                <a:latin typeface="Calibri Light" panose="020F0302020204030204" pitchFamily="34" charset="0"/>
              </a:rPr>
              <a:t>30 km în scurgerea râului, în preajma </a:t>
            </a:r>
            <a:r>
              <a:rPr lang="ro-RO" dirty="0" err="1">
                <a:solidFill>
                  <a:schemeClr val="tx1"/>
                </a:solidFill>
                <a:latin typeface="Calibri Light" panose="020F0302020204030204" pitchFamily="34" charset="0"/>
              </a:rPr>
              <a:t>com</a:t>
            </a:r>
            <a:r>
              <a:rPr lang="ro-RO" dirty="0">
                <a:solidFill>
                  <a:schemeClr val="tx1"/>
                </a:solidFill>
                <a:latin typeface="Calibri Light" panose="020F0302020204030204" pitchFamily="34" charset="0"/>
              </a:rPr>
              <a:t>. </a:t>
            </a:r>
            <a:r>
              <a:rPr lang="ro-RO" dirty="0" smtClean="0">
                <a:solidFill>
                  <a:schemeClr val="tx1"/>
                </a:solidFill>
                <a:latin typeface="Calibri Light" panose="020F0302020204030204" pitchFamily="34" charset="0"/>
              </a:rPr>
              <a:t>Naslavcea, capacitatea </a:t>
            </a:r>
            <a:r>
              <a:rPr lang="ro-RO" dirty="0">
                <a:solidFill>
                  <a:schemeClr val="tx1"/>
                </a:solidFill>
                <a:latin typeface="Calibri Light" panose="020F0302020204030204" pitchFamily="34" charset="0"/>
              </a:rPr>
              <a:t>40,8 MW (3 х 13,6 MW). Ca urmare a apărut un rezervor de apă cu lungimea de 8 km., care îndeplinește funcția de bazinul de jos al CHAP. Funcția de bază a CHE – 2 este menținerea nivelului de apă în bazinul de jos al CHAP</a:t>
            </a:r>
            <a:r>
              <a:rPr lang="ro-RO" dirty="0" smtClean="0">
                <a:solidFill>
                  <a:schemeClr val="tx1"/>
                </a:solidFill>
                <a:latin typeface="Calibri Light" panose="020F0302020204030204" pitchFamily="34" charset="0"/>
              </a:rPr>
              <a:t>.</a:t>
            </a:r>
            <a:r>
              <a:rPr lang="ro-RO" dirty="0">
                <a:solidFill>
                  <a:schemeClr val="tx1"/>
                </a:solidFill>
                <a:latin typeface="Calibri Light" panose="020F0302020204030204" pitchFamily="34" charset="0"/>
              </a:rPr>
              <a:t> </a:t>
            </a:r>
          </a:p>
          <a:p>
            <a:r>
              <a:rPr lang="ro-RO" dirty="0">
                <a:solidFill>
                  <a:schemeClr val="tx1"/>
                </a:solidFill>
                <a:latin typeface="Calibri Light" panose="020F0302020204030204" pitchFamily="34" charset="0"/>
              </a:rPr>
              <a:t>CHAP este proiectată din 7 turbine și va avea capacitatea  2 268 MW în regim de generator și 2947 MW în regim de pompă și va fi cel mai mare din Europa și al 6-lea din lume. La moment CHAP funcționează în regim de 3-i grupuri  cu capacitatea  de 972 MW în regim de generator și 1263 MW în regim de pompă.  </a:t>
            </a:r>
          </a:p>
          <a:p>
            <a:r>
              <a:rPr lang="ro-RO" dirty="0">
                <a:solidFill>
                  <a:schemeClr val="tx1"/>
                </a:solidFill>
                <a:latin typeface="Calibri Light" panose="020F0302020204030204" pitchFamily="34" charset="0"/>
              </a:rPr>
              <a:t> </a:t>
            </a: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497943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40835"/>
            <a:ext cx="7775575" cy="4223440"/>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b="1" dirty="0" err="1"/>
              <a:t>Articolul</a:t>
            </a:r>
            <a:r>
              <a:rPr lang="en-US" sz="1600" b="1" dirty="0"/>
              <a:t> </a:t>
            </a:r>
            <a:r>
              <a:rPr lang="en-US" sz="1600" b="1" dirty="0">
                <a:solidFill>
                  <a:schemeClr val="tx1"/>
                </a:solidFill>
              </a:rPr>
              <a:t>20. </a:t>
            </a:r>
            <a:r>
              <a:rPr lang="en-US" sz="1600" dirty="0" err="1">
                <a:solidFill>
                  <a:schemeClr val="tx1"/>
                </a:solidFill>
              </a:rPr>
              <a:t>Instrumentele</a:t>
            </a:r>
            <a:r>
              <a:rPr lang="en-US" sz="1600" dirty="0">
                <a:solidFill>
                  <a:schemeClr val="tx1"/>
                </a:solidFill>
              </a:rPr>
              <a:t> </a:t>
            </a:r>
            <a:r>
              <a:rPr lang="en-US" sz="1600" dirty="0" err="1">
                <a:solidFill>
                  <a:schemeClr val="tx1"/>
                </a:solidFill>
              </a:rPr>
              <a:t>financiare</a:t>
            </a:r>
            <a:r>
              <a:rPr lang="en-US" sz="1600" dirty="0">
                <a:solidFill>
                  <a:schemeClr val="tx1"/>
                </a:solidFill>
              </a:rPr>
              <a:t> ale </a:t>
            </a:r>
            <a:r>
              <a:rPr lang="en-US" sz="1600" dirty="0" err="1">
                <a:solidFill>
                  <a:schemeClr val="tx1"/>
                </a:solidFill>
              </a:rPr>
              <a:t>economiei</a:t>
            </a:r>
            <a:r>
              <a:rPr lang="en-US" sz="1600" dirty="0">
                <a:solidFill>
                  <a:schemeClr val="tx1"/>
                </a:solidFill>
              </a:rPr>
              <a:t> </a:t>
            </a:r>
            <a:r>
              <a:rPr lang="en-US" sz="1600" dirty="0" smtClean="0">
                <a:solidFill>
                  <a:schemeClr val="tx1"/>
                </a:solidFill>
              </a:rPr>
              <a:t>de </a:t>
            </a:r>
            <a:r>
              <a:rPr lang="en-US" sz="1600" dirty="0" err="1">
                <a:solidFill>
                  <a:schemeClr val="tx1"/>
                </a:solidFill>
              </a:rPr>
              <a:t>energie</a:t>
            </a:r>
            <a:r>
              <a:rPr lang="en-US" sz="1600" dirty="0">
                <a:solidFill>
                  <a:schemeClr val="tx1"/>
                </a:solidFill>
              </a:rPr>
              <a:t/>
            </a:r>
            <a:br>
              <a:rPr lang="en-US" sz="1600" dirty="0">
                <a:solidFill>
                  <a:schemeClr val="tx1"/>
                </a:solidFill>
              </a:rPr>
            </a:br>
            <a:r>
              <a:rPr lang="en-US" sz="1600" dirty="0">
                <a:solidFill>
                  <a:schemeClr val="tx1"/>
                </a:solidFill>
              </a:rPr>
              <a:t>    (1) </a:t>
            </a:r>
            <a:r>
              <a:rPr lang="en-US" sz="1600" dirty="0" err="1">
                <a:solidFill>
                  <a:schemeClr val="tx1"/>
                </a:solidFill>
              </a:rPr>
              <a:t>Agenţii</a:t>
            </a:r>
            <a:r>
              <a:rPr lang="en-US" sz="1600" dirty="0">
                <a:solidFill>
                  <a:schemeClr val="tx1"/>
                </a:solidFill>
              </a:rPr>
              <a:t> </a:t>
            </a:r>
            <a:r>
              <a:rPr lang="en-US" sz="1600" dirty="0" err="1">
                <a:solidFill>
                  <a:schemeClr val="tx1"/>
                </a:solidFill>
              </a:rPr>
              <a:t>economici</a:t>
            </a:r>
            <a:r>
              <a:rPr lang="en-US" sz="1600" dirty="0">
                <a:solidFill>
                  <a:schemeClr val="tx1"/>
                </a:solidFill>
              </a:rPr>
              <a:t> care </a:t>
            </a:r>
            <a:r>
              <a:rPr lang="en-US" sz="1600" dirty="0" err="1">
                <a:solidFill>
                  <a:schemeClr val="tx1"/>
                </a:solidFill>
              </a:rPr>
              <a:t>implementează</a:t>
            </a:r>
            <a:r>
              <a:rPr lang="en-US" sz="1600" dirty="0">
                <a:solidFill>
                  <a:schemeClr val="tx1"/>
                </a:solidFill>
              </a:rPr>
              <a:t> </a:t>
            </a:r>
            <a:r>
              <a:rPr lang="en-US" sz="1600" dirty="0" err="1">
                <a:solidFill>
                  <a:schemeClr val="tx1"/>
                </a:solidFill>
              </a:rPr>
              <a:t>măsuri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proiecte</a:t>
            </a:r>
            <a:r>
              <a:rPr lang="en-US" sz="1600" dirty="0">
                <a:solidFill>
                  <a:schemeClr val="tx1"/>
                </a:solidFill>
              </a:rPr>
              <a:t> de </a:t>
            </a:r>
            <a:r>
              <a:rPr lang="en-US" sz="1600" dirty="0" err="1">
                <a:solidFill>
                  <a:schemeClr val="tx1"/>
                </a:solidFill>
              </a:rPr>
              <a:t>îmbunătăţire</a:t>
            </a:r>
            <a:r>
              <a:rPr lang="en-US" sz="1600" dirty="0">
                <a:solidFill>
                  <a:schemeClr val="tx1"/>
                </a:solidFill>
              </a:rPr>
              <a:t> a </a:t>
            </a:r>
            <a:r>
              <a:rPr lang="en-US" sz="1600" dirty="0" err="1">
                <a:solidFill>
                  <a:schemeClr val="tx1"/>
                </a:solidFill>
              </a:rPr>
              <a:t>eficienţei</a:t>
            </a:r>
            <a:r>
              <a:rPr lang="en-US" sz="1600" dirty="0">
                <a:solidFill>
                  <a:schemeClr val="tx1"/>
                </a:solidFill>
              </a:rPr>
              <a:t> </a:t>
            </a:r>
            <a:r>
              <a:rPr lang="en-US" sz="1600" dirty="0" err="1">
                <a:solidFill>
                  <a:schemeClr val="tx1"/>
                </a:solidFill>
              </a:rPr>
              <a:t>energetice</a:t>
            </a:r>
            <a:r>
              <a:rPr lang="en-US" sz="1600" dirty="0">
                <a:solidFill>
                  <a:schemeClr val="tx1"/>
                </a:solidFill>
              </a:rPr>
              <a:t> pot </a:t>
            </a:r>
            <a:r>
              <a:rPr lang="en-US" sz="1600" dirty="0" err="1">
                <a:solidFill>
                  <a:schemeClr val="tx1"/>
                </a:solidFill>
              </a:rPr>
              <a:t>beneficia</a:t>
            </a:r>
            <a:r>
              <a:rPr lang="en-US" sz="1600" dirty="0">
                <a:solidFill>
                  <a:schemeClr val="tx1"/>
                </a:solidFill>
              </a:rPr>
              <a:t> de </a:t>
            </a:r>
            <a:r>
              <a:rPr lang="en-US" sz="1600" dirty="0" err="1">
                <a:solidFill>
                  <a:schemeClr val="tx1"/>
                </a:solidFill>
              </a:rPr>
              <a:t>împrumuturi</a:t>
            </a:r>
            <a:r>
              <a:rPr lang="en-US" sz="1600" dirty="0">
                <a:solidFill>
                  <a:schemeClr val="tx1"/>
                </a:solidFill>
              </a:rPr>
              <a:t> </a:t>
            </a:r>
            <a:r>
              <a:rPr lang="en-US" sz="1600" dirty="0" err="1">
                <a:solidFill>
                  <a:schemeClr val="tx1"/>
                </a:solidFill>
              </a:rPr>
              <a:t>sau</a:t>
            </a:r>
            <a:r>
              <a:rPr lang="en-US" sz="1600" dirty="0">
                <a:solidFill>
                  <a:schemeClr val="tx1"/>
                </a:solidFill>
              </a:rPr>
              <a:t> de </a:t>
            </a:r>
            <a:r>
              <a:rPr lang="en-US" sz="1600" dirty="0" err="1">
                <a:solidFill>
                  <a:schemeClr val="tx1"/>
                </a:solidFill>
              </a:rPr>
              <a:t>garanţii</a:t>
            </a:r>
            <a:r>
              <a:rPr lang="en-US" sz="1600" dirty="0">
                <a:solidFill>
                  <a:schemeClr val="tx1"/>
                </a:solidFill>
              </a:rPr>
              <a:t> ale </a:t>
            </a:r>
            <a:r>
              <a:rPr lang="en-US" sz="1600" dirty="0" err="1">
                <a:solidFill>
                  <a:schemeClr val="tx1"/>
                </a:solidFill>
              </a:rPr>
              <a:t>investiţiilor</a:t>
            </a:r>
            <a:r>
              <a:rPr lang="en-US" sz="1600" dirty="0">
                <a:solidFill>
                  <a:schemeClr val="tx1"/>
                </a:solidFill>
              </a:rPr>
              <a:t> din </a:t>
            </a:r>
            <a:r>
              <a:rPr lang="en-US" sz="1600" dirty="0" err="1">
                <a:solidFill>
                  <a:schemeClr val="tx1"/>
                </a:solidFill>
              </a:rPr>
              <a:t>mijloacele</a:t>
            </a:r>
            <a:r>
              <a:rPr lang="en-US" sz="1600" dirty="0">
                <a:solidFill>
                  <a:schemeClr val="tx1"/>
                </a:solidFill>
              </a:rPr>
              <a:t> </a:t>
            </a:r>
            <a:r>
              <a:rPr lang="en-US" sz="1600" dirty="0" err="1">
                <a:solidFill>
                  <a:schemeClr val="tx1"/>
                </a:solidFill>
              </a:rPr>
              <a:t>financiare</a:t>
            </a:r>
            <a:r>
              <a:rPr lang="en-US" sz="1600" dirty="0">
                <a:solidFill>
                  <a:schemeClr val="tx1"/>
                </a:solidFill>
              </a:rPr>
              <a:t> ale </a:t>
            </a:r>
            <a:r>
              <a:rPr lang="en-US" sz="1600" dirty="0" err="1">
                <a:solidFill>
                  <a:schemeClr val="tx1"/>
                </a:solidFill>
              </a:rPr>
              <a:t>Fondului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Legea</a:t>
            </a:r>
            <a:r>
              <a:rPr lang="en-US" sz="1600" dirty="0">
                <a:solidFill>
                  <a:schemeClr val="tx1"/>
                </a:solidFill>
              </a:rPr>
              <a:t> </a:t>
            </a:r>
            <a:r>
              <a:rPr lang="en-US" sz="1600" dirty="0" err="1">
                <a:solidFill>
                  <a:schemeClr val="tx1"/>
                </a:solidFill>
              </a:rPr>
              <a:t>energiei</a:t>
            </a:r>
            <a:r>
              <a:rPr lang="en-US" sz="1600" dirty="0">
                <a:solidFill>
                  <a:schemeClr val="tx1"/>
                </a:solidFill>
              </a:rPr>
              <a:t> </a:t>
            </a:r>
            <a:r>
              <a:rPr lang="en-US" sz="1600" dirty="0" err="1">
                <a:solidFill>
                  <a:schemeClr val="tx1"/>
                </a:solidFill>
              </a:rPr>
              <a:t>regenerabile</a:t>
            </a:r>
            <a:r>
              <a:rPr lang="en-US" sz="1600" dirty="0">
                <a:solidFill>
                  <a:schemeClr val="tx1"/>
                </a:solidFill>
              </a:rPr>
              <a:t> </a:t>
            </a:r>
            <a:r>
              <a:rPr lang="en-US" sz="1600" dirty="0" err="1">
                <a:solidFill>
                  <a:schemeClr val="tx1"/>
                </a:solidFill>
              </a:rPr>
              <a:t>nr</a:t>
            </a:r>
            <a:r>
              <a:rPr lang="en-US" sz="1600" dirty="0">
                <a:solidFill>
                  <a:schemeClr val="tx1"/>
                </a:solidFill>
              </a:rPr>
              <a:t>. 160-XVI din 12 </a:t>
            </a:r>
            <a:r>
              <a:rPr lang="en-US" sz="1600" dirty="0" err="1">
                <a:solidFill>
                  <a:schemeClr val="tx1"/>
                </a:solidFill>
              </a:rPr>
              <a:t>iulie</a:t>
            </a:r>
            <a:r>
              <a:rPr lang="en-US" sz="1600" dirty="0">
                <a:solidFill>
                  <a:schemeClr val="tx1"/>
                </a:solidFill>
              </a:rPr>
              <a:t> 2007 </a:t>
            </a:r>
            <a:r>
              <a:rPr lang="en-US" sz="1600" dirty="0" err="1">
                <a:solidFill>
                  <a:schemeClr val="tx1"/>
                </a:solidFill>
              </a:rPr>
              <a:t>şi</a:t>
            </a:r>
            <a:r>
              <a:rPr lang="en-US" sz="1600" dirty="0">
                <a:solidFill>
                  <a:schemeClr val="tx1"/>
                </a:solidFill>
              </a:rPr>
              <a:t> </a:t>
            </a:r>
            <a:r>
              <a:rPr lang="en-US" sz="1600" dirty="0" err="1">
                <a:solidFill>
                  <a:schemeClr val="tx1"/>
                </a:solidFill>
              </a:rPr>
              <a:t>potrivit</a:t>
            </a:r>
            <a:r>
              <a:rPr lang="en-US" sz="1600" dirty="0">
                <a:solidFill>
                  <a:schemeClr val="tx1"/>
                </a:solidFill>
              </a:rPr>
              <a:t> </a:t>
            </a:r>
            <a:r>
              <a:rPr lang="en-US" sz="1600" dirty="0" err="1">
                <a:solidFill>
                  <a:schemeClr val="tx1"/>
                </a:solidFill>
              </a:rPr>
              <a:t>Regulamentului</a:t>
            </a:r>
            <a:r>
              <a:rPr lang="en-US" sz="1600" dirty="0">
                <a:solidFill>
                  <a:schemeClr val="tx1"/>
                </a:solidFill>
              </a:rPr>
              <a:t> </a:t>
            </a:r>
            <a:r>
              <a:rPr lang="en-US" sz="1600" dirty="0" err="1">
                <a:solidFill>
                  <a:schemeClr val="tx1"/>
                </a:solidFill>
              </a:rPr>
              <a:t>Fondului</a:t>
            </a:r>
            <a:r>
              <a:rPr lang="en-US" sz="1600" dirty="0">
                <a:solidFill>
                  <a:schemeClr val="tx1"/>
                </a:solidFill>
              </a:rPr>
              <a:t> </a:t>
            </a:r>
            <a:r>
              <a:rPr lang="en-US" sz="1600" dirty="0" err="1">
                <a:solidFill>
                  <a:schemeClr val="tx1"/>
                </a:solidFill>
              </a:rPr>
              <a:t>pentru</a:t>
            </a:r>
            <a:r>
              <a:rPr lang="en-US" sz="1600" dirty="0">
                <a:solidFill>
                  <a:schemeClr val="tx1"/>
                </a:solidFill>
              </a:rPr>
              <a:t>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aprobat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hotărîre</a:t>
            </a:r>
            <a:r>
              <a:rPr lang="en-US" sz="1600" dirty="0">
                <a:solidFill>
                  <a:schemeClr val="tx1"/>
                </a:solidFill>
              </a:rPr>
              <a:t> de </a:t>
            </a:r>
            <a:r>
              <a:rPr lang="en-US" sz="1600" dirty="0" err="1">
                <a:solidFill>
                  <a:schemeClr val="tx1"/>
                </a:solidFill>
              </a:rPr>
              <a:t>Guvern</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Pentru</a:t>
            </a:r>
            <a:r>
              <a:rPr lang="en-US" sz="1600" dirty="0">
                <a:solidFill>
                  <a:schemeClr val="tx1"/>
                </a:solidFill>
              </a:rPr>
              <a:t> </a:t>
            </a:r>
            <a:r>
              <a:rPr lang="en-US" sz="1600" dirty="0" err="1">
                <a:solidFill>
                  <a:schemeClr val="tx1"/>
                </a:solidFill>
              </a:rPr>
              <a:t>realizarea</a:t>
            </a:r>
            <a:r>
              <a:rPr lang="en-US" sz="1600" dirty="0">
                <a:solidFill>
                  <a:schemeClr val="tx1"/>
                </a:solidFill>
              </a:rPr>
              <a:t> </a:t>
            </a:r>
            <a:r>
              <a:rPr lang="en-US" sz="1600" dirty="0" err="1">
                <a:solidFill>
                  <a:schemeClr val="tx1"/>
                </a:solidFill>
              </a:rPr>
              <a:t>programelor</a:t>
            </a:r>
            <a:r>
              <a:rPr lang="en-US" sz="1600" dirty="0">
                <a:solidFill>
                  <a:schemeClr val="tx1"/>
                </a:solidFill>
              </a:rPr>
              <a:t> </a:t>
            </a:r>
            <a:r>
              <a:rPr lang="en-US" sz="1600" dirty="0" err="1">
                <a:solidFill>
                  <a:schemeClr val="tx1"/>
                </a:solidFill>
              </a:rPr>
              <a:t>şi</a:t>
            </a:r>
            <a:r>
              <a:rPr lang="en-US" sz="1600" dirty="0">
                <a:solidFill>
                  <a:schemeClr val="tx1"/>
                </a:solidFill>
              </a:rPr>
              <a:t> a </a:t>
            </a:r>
            <a:r>
              <a:rPr lang="en-US" sz="1600" dirty="0" err="1">
                <a:solidFill>
                  <a:schemeClr val="tx1"/>
                </a:solidFill>
              </a:rPr>
              <a:t>proiectelor</a:t>
            </a:r>
            <a:r>
              <a:rPr lang="en-US" sz="1600" dirty="0">
                <a:solidFill>
                  <a:schemeClr val="tx1"/>
                </a:solidFill>
              </a:rPr>
              <a:t> de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a:t>
            </a:r>
            <a:r>
              <a:rPr lang="en-US" sz="1600" dirty="0" err="1">
                <a:solidFill>
                  <a:schemeClr val="tx1"/>
                </a:solidFill>
              </a:rPr>
              <a:t>importante</a:t>
            </a:r>
            <a:r>
              <a:rPr lang="en-US" sz="1600" dirty="0">
                <a:solidFill>
                  <a:schemeClr val="tx1"/>
                </a:solidFill>
              </a:rPr>
              <a:t> pot fi </a:t>
            </a:r>
            <a:r>
              <a:rPr lang="en-US" sz="1600" dirty="0" err="1">
                <a:solidFill>
                  <a:schemeClr val="tx1"/>
                </a:solidFill>
              </a:rPr>
              <a:t>alocate</a:t>
            </a:r>
            <a:r>
              <a:rPr lang="en-US" sz="1600" dirty="0">
                <a:solidFill>
                  <a:schemeClr val="tx1"/>
                </a:solidFill>
              </a:rPr>
              <a:t> </a:t>
            </a:r>
            <a:r>
              <a:rPr lang="en-US" sz="1600" dirty="0" err="1">
                <a:solidFill>
                  <a:schemeClr val="tx1"/>
                </a:solidFill>
              </a:rPr>
              <a:t>mijloace</a:t>
            </a:r>
            <a:r>
              <a:rPr lang="en-US" sz="1600" dirty="0">
                <a:solidFill>
                  <a:schemeClr val="tx1"/>
                </a:solidFill>
              </a:rPr>
              <a:t> </a:t>
            </a:r>
            <a:r>
              <a:rPr lang="en-US" sz="1600" dirty="0" err="1">
                <a:solidFill>
                  <a:schemeClr val="tx1"/>
                </a:solidFill>
              </a:rPr>
              <a:t>financiare</a:t>
            </a:r>
            <a:r>
              <a:rPr lang="en-US" sz="1600" dirty="0">
                <a:solidFill>
                  <a:schemeClr val="tx1"/>
                </a:solidFill>
              </a:rPr>
              <a:t> de la </a:t>
            </a:r>
            <a:r>
              <a:rPr lang="en-US" sz="1600" dirty="0" err="1">
                <a:solidFill>
                  <a:schemeClr val="tx1"/>
                </a:solidFill>
              </a:rPr>
              <a:t>bugetul</a:t>
            </a:r>
            <a:r>
              <a:rPr lang="en-US" sz="1600" dirty="0">
                <a:solidFill>
                  <a:schemeClr val="tx1"/>
                </a:solidFill>
              </a:rPr>
              <a:t> de stat.</a:t>
            </a:r>
            <a:endParaRPr lang="ro-RO" sz="1600" dirty="0">
              <a:solidFill>
                <a:schemeClr val="tx1"/>
              </a:solidFill>
            </a:endParaRPr>
          </a:p>
          <a:p>
            <a:pPr marL="0" indent="0">
              <a:buNone/>
            </a:pPr>
            <a:r>
              <a:rPr lang="en-US" sz="1600" b="1" dirty="0" err="1" smtClean="0">
                <a:solidFill>
                  <a:schemeClr val="tx1"/>
                </a:solidFill>
              </a:rPr>
              <a:t>Articolul</a:t>
            </a:r>
            <a:r>
              <a:rPr lang="en-US" sz="1600" b="1" dirty="0" smtClean="0">
                <a:solidFill>
                  <a:schemeClr val="tx1"/>
                </a:solidFill>
              </a:rPr>
              <a:t> </a:t>
            </a:r>
            <a:r>
              <a:rPr lang="en-US" sz="1600" b="1" dirty="0">
                <a:solidFill>
                  <a:schemeClr val="tx1"/>
                </a:solidFill>
              </a:rPr>
              <a:t>21.</a:t>
            </a:r>
            <a:r>
              <a:rPr lang="en-US" sz="1600" dirty="0">
                <a:solidFill>
                  <a:schemeClr val="tx1"/>
                </a:solidFill>
              </a:rPr>
              <a:t> </a:t>
            </a:r>
            <a:r>
              <a:rPr lang="en-US" sz="1600" dirty="0" err="1">
                <a:solidFill>
                  <a:schemeClr val="tx1"/>
                </a:solidFill>
              </a:rPr>
              <a:t>Finanţarea</a:t>
            </a:r>
            <a:r>
              <a:rPr lang="en-US" sz="1600" dirty="0">
                <a:solidFill>
                  <a:schemeClr val="tx1"/>
                </a:solidFill>
              </a:rPr>
              <a:t> </a:t>
            </a:r>
            <a:r>
              <a:rPr lang="en-US" sz="1600" dirty="0" err="1">
                <a:solidFill>
                  <a:schemeClr val="tx1"/>
                </a:solidFill>
              </a:rPr>
              <a:t>măsurilor</a:t>
            </a:r>
            <a:r>
              <a:rPr lang="en-US" sz="1600" dirty="0">
                <a:solidFill>
                  <a:schemeClr val="tx1"/>
                </a:solidFill>
              </a:rPr>
              <a:t> de </a:t>
            </a:r>
            <a:r>
              <a:rPr lang="en-US" sz="1600" dirty="0" err="1" smtClean="0">
                <a:solidFill>
                  <a:schemeClr val="tx1"/>
                </a:solidFill>
              </a:rPr>
              <a:t>eficienţăenergetică</a:t>
            </a:r>
            <a:r>
              <a:rPr lang="en-US" sz="1600" dirty="0" smtClean="0">
                <a:solidFill>
                  <a:schemeClr val="tx1"/>
                </a:solidFill>
              </a:rPr>
              <a:t> </a:t>
            </a:r>
            <a:r>
              <a:rPr lang="en-US" sz="1600" dirty="0">
                <a:solidFill>
                  <a:schemeClr val="tx1"/>
                </a:solidFill>
              </a:rPr>
              <a:t>de </a:t>
            </a:r>
            <a:r>
              <a:rPr lang="en-US" sz="1600" dirty="0" err="1">
                <a:solidFill>
                  <a:schemeClr val="tx1"/>
                </a:solidFill>
              </a:rPr>
              <a:t>către</a:t>
            </a:r>
            <a:r>
              <a:rPr lang="en-US" sz="1600" dirty="0">
                <a:solidFill>
                  <a:schemeClr val="tx1"/>
                </a:solidFill>
              </a:rPr>
              <a:t> </a:t>
            </a:r>
            <a:r>
              <a:rPr lang="en-US" sz="1600" dirty="0" err="1">
                <a:solidFill>
                  <a:schemeClr val="tx1"/>
                </a:solidFill>
              </a:rPr>
              <a:t>terţi</a:t>
            </a:r>
            <a:r>
              <a:rPr lang="en-US" sz="1600" dirty="0">
                <a:solidFill>
                  <a:schemeClr val="tx1"/>
                </a:solidFill>
              </a:rPr>
              <a:t> </a:t>
            </a:r>
            <a:br>
              <a:rPr lang="en-US" sz="1600" dirty="0">
                <a:solidFill>
                  <a:schemeClr val="tx1"/>
                </a:solidFill>
              </a:rPr>
            </a:br>
            <a:r>
              <a:rPr lang="en-US" sz="1600" dirty="0">
                <a:solidFill>
                  <a:schemeClr val="tx1"/>
                </a:solidFill>
              </a:rPr>
              <a:t>    (1) </a:t>
            </a:r>
            <a:r>
              <a:rPr lang="en-US" sz="1600" dirty="0" err="1">
                <a:solidFill>
                  <a:schemeClr val="tx1"/>
                </a:solidFill>
              </a:rPr>
              <a:t>Măsurile</a:t>
            </a:r>
            <a:r>
              <a:rPr lang="en-US" sz="1600" dirty="0">
                <a:solidFill>
                  <a:schemeClr val="tx1"/>
                </a:solidFill>
              </a:rPr>
              <a:t> de </a:t>
            </a:r>
            <a:r>
              <a:rPr lang="en-US" sz="1600" dirty="0" err="1">
                <a:solidFill>
                  <a:schemeClr val="tx1"/>
                </a:solidFill>
              </a:rPr>
              <a:t>îmbunătăţire</a:t>
            </a:r>
            <a:r>
              <a:rPr lang="en-US" sz="1600" dirty="0">
                <a:solidFill>
                  <a:schemeClr val="tx1"/>
                </a:solidFill>
              </a:rPr>
              <a:t> a </a:t>
            </a:r>
            <a:r>
              <a:rPr lang="en-US" sz="1600" dirty="0" err="1">
                <a:solidFill>
                  <a:schemeClr val="tx1"/>
                </a:solidFill>
              </a:rPr>
              <a:t>eficienţei</a:t>
            </a:r>
            <a:r>
              <a:rPr lang="en-US" sz="1600" dirty="0">
                <a:solidFill>
                  <a:schemeClr val="tx1"/>
                </a:solidFill>
              </a:rPr>
              <a:t> </a:t>
            </a:r>
            <a:r>
              <a:rPr lang="en-US" sz="1600" dirty="0" err="1">
                <a:solidFill>
                  <a:schemeClr val="tx1"/>
                </a:solidFill>
              </a:rPr>
              <a:t>energetice</a:t>
            </a:r>
            <a:r>
              <a:rPr lang="en-US" sz="1600" dirty="0">
                <a:solidFill>
                  <a:schemeClr val="tx1"/>
                </a:solidFill>
              </a:rPr>
              <a:t> pot fi </a:t>
            </a:r>
            <a:r>
              <a:rPr lang="en-US" sz="1600" dirty="0" err="1">
                <a:solidFill>
                  <a:schemeClr val="tx1"/>
                </a:solidFill>
              </a:rPr>
              <a:t>finanţate</a:t>
            </a:r>
            <a:r>
              <a:rPr lang="en-US" sz="1600" dirty="0">
                <a:solidFill>
                  <a:schemeClr val="tx1"/>
                </a:solidFill>
              </a:rPr>
              <a:t> de </a:t>
            </a:r>
            <a:r>
              <a:rPr lang="en-US" sz="1600" dirty="0" err="1">
                <a:solidFill>
                  <a:schemeClr val="tx1"/>
                </a:solidFill>
              </a:rPr>
              <a:t>terţi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baza</a:t>
            </a:r>
            <a:r>
              <a:rPr lang="en-US" sz="1600" dirty="0">
                <a:solidFill>
                  <a:schemeClr val="tx1"/>
                </a:solidFill>
              </a:rPr>
              <a:t> </a:t>
            </a:r>
            <a:r>
              <a:rPr lang="en-US" sz="1600" dirty="0" err="1">
                <a:solidFill>
                  <a:schemeClr val="tx1"/>
                </a:solidFill>
              </a:rPr>
              <a:t>unui</a:t>
            </a:r>
            <a:r>
              <a:rPr lang="en-US" sz="1600" dirty="0">
                <a:solidFill>
                  <a:schemeClr val="tx1"/>
                </a:solidFill>
              </a:rPr>
              <a:t> </a:t>
            </a:r>
            <a:r>
              <a:rPr lang="en-US" sz="1600" dirty="0" err="1">
                <a:solidFill>
                  <a:schemeClr val="tx1"/>
                </a:solidFill>
              </a:rPr>
              <a:t>acord</a:t>
            </a:r>
            <a:r>
              <a:rPr lang="en-US" sz="1600" dirty="0">
                <a:solidFill>
                  <a:schemeClr val="tx1"/>
                </a:solidFill>
              </a:rPr>
              <a:t> </a:t>
            </a:r>
            <a:r>
              <a:rPr lang="en-US" sz="1600" dirty="0" err="1">
                <a:solidFill>
                  <a:schemeClr val="tx1"/>
                </a:solidFill>
              </a:rPr>
              <a:t>scris</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Legii</a:t>
            </a:r>
            <a:r>
              <a:rPr lang="en-US" sz="1600" dirty="0">
                <a:solidFill>
                  <a:schemeClr val="tx1"/>
                </a:solidFill>
              </a:rPr>
              <a:t> </a:t>
            </a:r>
            <a:r>
              <a:rPr lang="en-US" sz="1600" dirty="0" err="1">
                <a:solidFill>
                  <a:schemeClr val="tx1"/>
                </a:solidFill>
              </a:rPr>
              <a:t>nr</a:t>
            </a:r>
            <a:r>
              <a:rPr lang="en-US" sz="1600" dirty="0">
                <a:solidFill>
                  <a:schemeClr val="tx1"/>
                </a:solidFill>
              </a:rPr>
              <a:t>. 179-XVI din 10 </a:t>
            </a:r>
            <a:r>
              <a:rPr lang="en-US" sz="1600" dirty="0" err="1">
                <a:solidFill>
                  <a:schemeClr val="tx1"/>
                </a:solidFill>
              </a:rPr>
              <a:t>iulie</a:t>
            </a:r>
            <a:r>
              <a:rPr lang="en-US" sz="1600" dirty="0">
                <a:solidFill>
                  <a:schemeClr val="tx1"/>
                </a:solidFill>
              </a:rPr>
              <a:t> 2008 cu </a:t>
            </a:r>
            <a:r>
              <a:rPr lang="en-US" sz="1600" dirty="0" err="1">
                <a:solidFill>
                  <a:schemeClr val="tx1"/>
                </a:solidFill>
              </a:rPr>
              <a:t>privire</a:t>
            </a:r>
            <a:r>
              <a:rPr lang="en-US" sz="1600" dirty="0">
                <a:solidFill>
                  <a:schemeClr val="tx1"/>
                </a:solidFill>
              </a:rPr>
              <a:t> la </a:t>
            </a:r>
            <a:r>
              <a:rPr lang="en-US" sz="1600" dirty="0" err="1">
                <a:solidFill>
                  <a:schemeClr val="tx1"/>
                </a:solidFill>
              </a:rPr>
              <a:t>parteneriatul</a:t>
            </a:r>
            <a:r>
              <a:rPr lang="en-US" sz="1600" dirty="0">
                <a:solidFill>
                  <a:schemeClr val="tx1"/>
                </a:solidFill>
              </a:rPr>
              <a:t> public-</a:t>
            </a:r>
            <a:r>
              <a:rPr lang="en-US" sz="1600" dirty="0" err="1">
                <a:solidFill>
                  <a:schemeClr val="tx1"/>
                </a:solidFill>
              </a:rPr>
              <a:t>privat</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potrivit</a:t>
            </a:r>
            <a:r>
              <a:rPr lang="en-US" sz="1600" dirty="0">
                <a:solidFill>
                  <a:schemeClr val="tx1"/>
                </a:solidFill>
              </a:rPr>
              <a:t> </a:t>
            </a:r>
            <a:r>
              <a:rPr lang="en-US" sz="1600" dirty="0" err="1">
                <a:solidFill>
                  <a:schemeClr val="tx1"/>
                </a:solidFill>
              </a:rPr>
              <a:t>Regulamentului</a:t>
            </a:r>
            <a:r>
              <a:rPr lang="en-US" sz="1600" dirty="0">
                <a:solidFill>
                  <a:schemeClr val="tx1"/>
                </a:solidFill>
              </a:rPr>
              <a:t> </a:t>
            </a:r>
            <a:r>
              <a:rPr lang="en-US" sz="1600" dirty="0" err="1">
                <a:solidFill>
                  <a:schemeClr val="tx1"/>
                </a:solidFill>
              </a:rPr>
              <a:t>privind</a:t>
            </a:r>
            <a:r>
              <a:rPr lang="en-US" sz="1600" dirty="0">
                <a:solidFill>
                  <a:schemeClr val="tx1"/>
                </a:solidFill>
              </a:rPr>
              <a:t> </a:t>
            </a:r>
            <a:r>
              <a:rPr lang="en-US" sz="1600" dirty="0" err="1">
                <a:solidFill>
                  <a:schemeClr val="tx1"/>
                </a:solidFill>
              </a:rPr>
              <a:t>activitatea</a:t>
            </a:r>
            <a:r>
              <a:rPr lang="en-US" sz="1600" dirty="0">
                <a:solidFill>
                  <a:schemeClr val="tx1"/>
                </a:solidFill>
              </a:rPr>
              <a:t> </a:t>
            </a:r>
            <a:r>
              <a:rPr lang="en-US" sz="1600" dirty="0" err="1">
                <a:solidFill>
                  <a:schemeClr val="tx1"/>
                </a:solidFill>
              </a:rPr>
              <a:t>societăţilor</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energetice</a:t>
            </a:r>
            <a:r>
              <a:rPr lang="en-US" sz="1600" dirty="0">
                <a:solidFill>
                  <a:schemeClr val="tx1"/>
                </a:solidFill>
              </a:rPr>
              <a:t>, </a:t>
            </a:r>
            <a:r>
              <a:rPr lang="en-US" sz="1600" dirty="0" err="1">
                <a:solidFill>
                  <a:schemeClr val="tx1"/>
                </a:solidFill>
              </a:rPr>
              <a:t>aprobat</a:t>
            </a:r>
            <a:r>
              <a:rPr lang="en-US" sz="1600" dirty="0">
                <a:solidFill>
                  <a:schemeClr val="tx1"/>
                </a:solidFill>
              </a:rPr>
              <a:t> </a:t>
            </a:r>
            <a:r>
              <a:rPr lang="en-US" sz="1600" dirty="0" err="1">
                <a:solidFill>
                  <a:schemeClr val="tx1"/>
                </a:solidFill>
              </a:rPr>
              <a:t>prin</a:t>
            </a:r>
            <a:r>
              <a:rPr lang="en-US" sz="1600" dirty="0">
                <a:solidFill>
                  <a:schemeClr val="tx1"/>
                </a:solidFill>
              </a:rPr>
              <a:t> </a:t>
            </a:r>
            <a:r>
              <a:rPr lang="en-US" sz="1600" dirty="0" err="1">
                <a:solidFill>
                  <a:schemeClr val="tx1"/>
                </a:solidFill>
              </a:rPr>
              <a:t>hotărîre</a:t>
            </a:r>
            <a:r>
              <a:rPr lang="en-US" sz="1600" dirty="0">
                <a:solidFill>
                  <a:schemeClr val="tx1"/>
                </a:solidFill>
              </a:rPr>
              <a:t> de </a:t>
            </a:r>
            <a:r>
              <a:rPr lang="en-US" sz="1600" dirty="0" err="1">
                <a:solidFill>
                  <a:schemeClr val="tx1"/>
                </a:solidFill>
              </a:rPr>
              <a:t>Guvern</a:t>
            </a:r>
            <a:r>
              <a:rPr lang="en-US" sz="1600" dirty="0">
                <a:solidFill>
                  <a:schemeClr val="tx1"/>
                </a:solidFill>
              </a:rPr>
              <a:t>. </a:t>
            </a:r>
            <a:br>
              <a:rPr lang="en-US" sz="1600" dirty="0">
                <a:solidFill>
                  <a:schemeClr val="tx1"/>
                </a:solidFill>
              </a:rPr>
            </a:br>
            <a:r>
              <a:rPr lang="en-US" sz="1600" dirty="0">
                <a:solidFill>
                  <a:schemeClr val="tx1"/>
                </a:solidFill>
              </a:rPr>
              <a:t>    (2) </a:t>
            </a:r>
            <a:r>
              <a:rPr lang="en-US" sz="1600" dirty="0" err="1">
                <a:solidFill>
                  <a:schemeClr val="tx1"/>
                </a:solidFill>
              </a:rPr>
              <a:t>Societăţile</a:t>
            </a:r>
            <a:r>
              <a:rPr lang="en-US" sz="1600" dirty="0">
                <a:solidFill>
                  <a:schemeClr val="tx1"/>
                </a:solidFill>
              </a:rPr>
              <a:t> de </a:t>
            </a:r>
            <a:r>
              <a:rPr lang="en-US" sz="1600" dirty="0" err="1">
                <a:solidFill>
                  <a:schemeClr val="tx1"/>
                </a:solidFill>
              </a:rPr>
              <a:t>servicii</a:t>
            </a:r>
            <a:r>
              <a:rPr lang="en-US" sz="1600" dirty="0">
                <a:solidFill>
                  <a:schemeClr val="tx1"/>
                </a:solidFill>
              </a:rPr>
              <a:t> </a:t>
            </a:r>
            <a:r>
              <a:rPr lang="en-US" sz="1600" dirty="0" err="1">
                <a:solidFill>
                  <a:schemeClr val="tx1"/>
                </a:solidFill>
              </a:rPr>
              <a:t>energetice</a:t>
            </a:r>
            <a:r>
              <a:rPr lang="en-US" sz="1600" dirty="0">
                <a:solidFill>
                  <a:schemeClr val="tx1"/>
                </a:solidFill>
              </a:rPr>
              <a:t>, </a:t>
            </a:r>
            <a:r>
              <a:rPr lang="en-US" sz="1600" dirty="0" err="1">
                <a:solidFill>
                  <a:schemeClr val="tx1"/>
                </a:solidFill>
              </a:rPr>
              <a:t>precum</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terţii</a:t>
            </a:r>
            <a:r>
              <a:rPr lang="en-US" sz="1600" dirty="0">
                <a:solidFill>
                  <a:schemeClr val="tx1"/>
                </a:solidFill>
              </a:rPr>
              <a:t> care </a:t>
            </a:r>
            <a:r>
              <a:rPr lang="en-US" sz="1600" dirty="0" err="1">
                <a:solidFill>
                  <a:schemeClr val="tx1"/>
                </a:solidFill>
              </a:rPr>
              <a:t>participă</a:t>
            </a:r>
            <a:r>
              <a:rPr lang="en-US" sz="1600" dirty="0">
                <a:solidFill>
                  <a:schemeClr val="tx1"/>
                </a:solidFill>
              </a:rPr>
              <a:t> la </a:t>
            </a:r>
            <a:r>
              <a:rPr lang="en-US" sz="1600" dirty="0" err="1">
                <a:solidFill>
                  <a:schemeClr val="tx1"/>
                </a:solidFill>
              </a:rPr>
              <a:t>finanţarea</a:t>
            </a:r>
            <a:r>
              <a:rPr lang="en-US" sz="1600" dirty="0">
                <a:solidFill>
                  <a:schemeClr val="tx1"/>
                </a:solidFill>
              </a:rPr>
              <a:t> </a:t>
            </a:r>
            <a:r>
              <a:rPr lang="en-US" sz="1600" dirty="0" err="1">
                <a:solidFill>
                  <a:schemeClr val="tx1"/>
                </a:solidFill>
              </a:rPr>
              <a:t>proiectelor</a:t>
            </a:r>
            <a:r>
              <a:rPr lang="en-US" sz="1600" dirty="0">
                <a:solidFill>
                  <a:schemeClr val="tx1"/>
                </a:solidFill>
              </a:rPr>
              <a:t> de </a:t>
            </a:r>
            <a:r>
              <a:rPr lang="en-US" sz="1600" dirty="0" err="1">
                <a:solidFill>
                  <a:schemeClr val="tx1"/>
                </a:solidFill>
              </a:rPr>
              <a:t>eficienţă</a:t>
            </a:r>
            <a:r>
              <a:rPr lang="en-US" sz="1600" dirty="0">
                <a:solidFill>
                  <a:schemeClr val="tx1"/>
                </a:solidFill>
              </a:rPr>
              <a:t> </a:t>
            </a:r>
            <a:r>
              <a:rPr lang="en-US" sz="1600" dirty="0" err="1">
                <a:solidFill>
                  <a:schemeClr val="tx1"/>
                </a:solidFill>
              </a:rPr>
              <a:t>energetică</a:t>
            </a:r>
            <a:r>
              <a:rPr lang="en-US" sz="1600" dirty="0">
                <a:solidFill>
                  <a:schemeClr val="tx1"/>
                </a:solidFill>
              </a:rPr>
              <a:t> pot </a:t>
            </a:r>
            <a:r>
              <a:rPr lang="en-US" sz="1600" dirty="0" err="1">
                <a:solidFill>
                  <a:schemeClr val="tx1"/>
                </a:solidFill>
              </a:rPr>
              <a:t>beneficia</a:t>
            </a:r>
            <a:r>
              <a:rPr lang="en-US" sz="1600" dirty="0">
                <a:solidFill>
                  <a:schemeClr val="tx1"/>
                </a:solidFill>
              </a:rPr>
              <a:t> de </a:t>
            </a:r>
            <a:r>
              <a:rPr lang="en-US" sz="1600" dirty="0" err="1">
                <a:solidFill>
                  <a:schemeClr val="tx1"/>
                </a:solidFill>
              </a:rPr>
              <a:t>facilităţi</a:t>
            </a:r>
            <a:r>
              <a:rPr lang="en-US" sz="1600" dirty="0">
                <a:solidFill>
                  <a:schemeClr val="tx1"/>
                </a:solidFill>
              </a:rPr>
              <a:t> </a:t>
            </a:r>
            <a:r>
              <a:rPr lang="en-US" sz="1600" dirty="0" err="1">
                <a:solidFill>
                  <a:schemeClr val="tx1"/>
                </a:solidFill>
              </a:rPr>
              <a:t>fiscale</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conformitate</a:t>
            </a:r>
            <a:r>
              <a:rPr lang="en-US" sz="1600" dirty="0">
                <a:solidFill>
                  <a:schemeClr val="tx1"/>
                </a:solidFill>
              </a:rPr>
              <a:t> cu </a:t>
            </a:r>
            <a:r>
              <a:rPr lang="en-US" sz="1600" dirty="0" err="1">
                <a:solidFill>
                  <a:schemeClr val="tx1"/>
                </a:solidFill>
              </a:rPr>
              <a:t>prevederile</a:t>
            </a:r>
            <a:r>
              <a:rPr lang="en-US" sz="1600" dirty="0">
                <a:solidFill>
                  <a:schemeClr val="tx1"/>
                </a:solidFill>
              </a:rPr>
              <a:t> </a:t>
            </a:r>
            <a:r>
              <a:rPr lang="en-US" sz="1600" dirty="0" err="1">
                <a:solidFill>
                  <a:schemeClr val="tx1"/>
                </a:solidFill>
              </a:rPr>
              <a:t>Codului</a:t>
            </a:r>
            <a:r>
              <a:rPr lang="en-US" sz="1600" dirty="0">
                <a:solidFill>
                  <a:schemeClr val="tx1"/>
                </a:solidFill>
              </a:rPr>
              <a:t> fiscal</a:t>
            </a:r>
          </a:p>
          <a:p>
            <a:endParaRPr lang="ru-RU"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79173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378565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2000" dirty="0">
                <a:solidFill>
                  <a:srgbClr val="C00000"/>
                </a:solidFill>
              </a:rPr>
              <a:t>Prin ce se explică aceste aspecte ale politicii tarifare promovate de vreo 20 de ani în Republica Moldova? </a:t>
            </a:r>
            <a:endParaRPr lang="ru-RU" sz="2000" dirty="0">
              <a:solidFill>
                <a:srgbClr val="C00000"/>
              </a:solidFill>
            </a:endParaRPr>
          </a:p>
          <a:p>
            <a:pPr>
              <a:buNone/>
            </a:pPr>
            <a:r>
              <a:rPr lang="ro-RO" sz="2000" dirty="0"/>
              <a:t>    </a:t>
            </a:r>
          </a:p>
          <a:p>
            <a:pPr>
              <a:buNone/>
            </a:pPr>
            <a:r>
              <a:rPr lang="ro-RO" sz="2000" dirty="0"/>
              <a:t>    </a:t>
            </a:r>
            <a:r>
              <a:rPr lang="ro-RO" sz="2000" dirty="0">
                <a:solidFill>
                  <a:srgbClr val="7030A0"/>
                </a:solidFill>
              </a:rPr>
              <a:t>Prin dorinţa de a diminua la maximum costul unei Gigacalorii pentru  încălzirea locuitorilor oraşelor Chişinău şi Bălţi conectaţi la sistemele  centralizate de încălzire.</a:t>
            </a:r>
            <a:endParaRPr lang="ru-RU" sz="2000" dirty="0">
              <a:solidFill>
                <a:srgbClr val="7030A0"/>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70357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680186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ro-RO" sz="1600" dirty="0" smtClean="0">
                <a:solidFill>
                  <a:srgbClr val="FF0000"/>
                </a:solidFill>
              </a:rPr>
              <a:t>În </a:t>
            </a:r>
            <a:r>
              <a:rPr lang="ro-RO" sz="1600" dirty="0">
                <a:solidFill>
                  <a:srgbClr val="FF0000"/>
                </a:solidFill>
              </a:rPr>
              <a:t>acest scop:</a:t>
            </a:r>
          </a:p>
          <a:p>
            <a:pPr>
              <a:buNone/>
            </a:pPr>
            <a:endParaRPr lang="ru-RU" sz="1600" dirty="0">
              <a:solidFill>
                <a:srgbClr val="FF0000"/>
              </a:solidFill>
            </a:endParaRPr>
          </a:p>
          <a:p>
            <a:pPr marL="0" lvl="0" indent="0">
              <a:buNone/>
            </a:pPr>
            <a:r>
              <a:rPr lang="ro-RO" sz="1600" dirty="0"/>
              <a:t>Aprox. 60 % din costuri de producere a energiilor (electrică şi termică) în centrale electrice de termoficare sunt înglobate în costul energiei electrice, iar aprox. 40 % în costul energiei termice;</a:t>
            </a:r>
            <a:endParaRPr lang="ru-RU" sz="1600" dirty="0"/>
          </a:p>
          <a:p>
            <a:pPr marL="0" lvl="0" indent="0">
              <a:buNone/>
            </a:pPr>
            <a:r>
              <a:rPr lang="ro-RO" sz="1600" dirty="0">
                <a:solidFill>
                  <a:srgbClr val="FF0000"/>
                </a:solidFill>
              </a:rPr>
              <a:t>Ca urmare, costul energiei electrice produse de CET – 2 (1,586 lei/kWh) este de două ori mai mare decât costul energiei electrice din import (0,708 lei/kWh);</a:t>
            </a:r>
            <a:endParaRPr lang="ru-RU" sz="1600" dirty="0">
              <a:solidFill>
                <a:srgbClr val="FF0000"/>
              </a:solidFill>
            </a:endParaRPr>
          </a:p>
          <a:p>
            <a:pPr marL="0" lvl="0" indent="0">
              <a:buNone/>
            </a:pPr>
            <a:r>
              <a:rPr lang="ro-RO" sz="1600" dirty="0"/>
              <a:t>Energia electrică este consumată de toţi locuitorii republicii, iar sistemul centralizat de încălzire este utilizat doar de instituţii preşcolare şi şcolare, instituţii medicale şi de vre-o 250 – 300 mii de familii etc. din m. Chișinău și Bălți. </a:t>
            </a:r>
          </a:p>
          <a:p>
            <a:pPr marL="0" lvl="0" indent="0">
              <a:buNone/>
            </a:pPr>
            <a:r>
              <a:rPr lang="ro-RO" sz="1600" dirty="0">
                <a:solidFill>
                  <a:srgbClr val="FF0000"/>
                </a:solidFill>
              </a:rPr>
              <a:t>Ca urmare, toţi locuitorii republicii, inclusiv cele mai vulnerabile categorii de consumatori prin consumul de energie electrică contribuie la ieftinirea energiei termice pentru utilizatorii sistemelor centralizate de încălzire a oraşelor Chişinău şi Bălţi (are loc subvenţionarea sistemelor centralizate de încălzire);</a:t>
            </a:r>
            <a:endParaRPr lang="ru-RU" sz="1600" dirty="0">
              <a:solidFill>
                <a:srgbClr val="FF0000"/>
              </a:solidFill>
            </a:endParaRPr>
          </a:p>
          <a:p>
            <a:pPr marL="0" lvl="0" indent="0">
              <a:buNone/>
            </a:pPr>
            <a:r>
              <a:rPr lang="ro-RO" sz="1600" dirty="0"/>
              <a:t>Costul unei Gcal (a. 2011): pentru Chişinău – 898 lei, Bălţi – 1047 lei, în  raionale: Ştefan-Vodă – 1466 lei, Călăraşi – 1766 lei, Criuleni – 2870 lei etc. Diferenţa este evidentă. </a:t>
            </a:r>
            <a:endParaRPr lang="ru-RU" sz="1600" dirty="0"/>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0793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38609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800" dirty="0">
                <a:solidFill>
                  <a:schemeClr val="tx1"/>
                </a:solidFill>
              </a:rPr>
              <a:t>Prevederea art. 79 (4) a legii 107 cu privire la energia electrică:</a:t>
            </a:r>
          </a:p>
          <a:p>
            <a:pPr>
              <a:buNone/>
            </a:pPr>
            <a:r>
              <a:rPr lang="ro-RO" sz="1800" dirty="0">
                <a:solidFill>
                  <a:schemeClr val="tx1"/>
                </a:solidFill>
              </a:rPr>
              <a:t> </a:t>
            </a:r>
            <a:endParaRPr lang="ru-RU" sz="1800" dirty="0">
              <a:solidFill>
                <a:schemeClr val="tx1"/>
              </a:solidFill>
            </a:endParaRPr>
          </a:p>
          <a:p>
            <a:pPr>
              <a:buNone/>
            </a:pPr>
            <a:r>
              <a:rPr lang="ro-RO" sz="1800" i="1" dirty="0">
                <a:solidFill>
                  <a:schemeClr val="tx1"/>
                </a:solidFill>
              </a:rPr>
              <a:t>      Articolul 79. Piaţa contractelor bilaterale de energie electrică.</a:t>
            </a:r>
          </a:p>
          <a:p>
            <a:pPr>
              <a:buNone/>
            </a:pPr>
            <a:endParaRPr lang="ru-RU" sz="1800" dirty="0">
              <a:solidFill>
                <a:schemeClr val="tx1"/>
              </a:solidFill>
            </a:endParaRPr>
          </a:p>
          <a:p>
            <a:pPr>
              <a:buNone/>
            </a:pPr>
            <a:r>
              <a:rPr lang="ro-RO" sz="1800" i="1" dirty="0">
                <a:solidFill>
                  <a:schemeClr val="tx1"/>
                </a:solidFill>
              </a:rPr>
              <a:t>      (4) Prin derogare de la prevederile alineatului (2) din prezentul Articol, pe piaţa contractelor bilaterale furnizorul central de energie electrică achiziţionează energia electrică de la centralele electrice eligibile care produc din SRE, energia electrică </a:t>
            </a:r>
            <a:r>
              <a:rPr lang="ro-RO" sz="1800" i="1" u="sng" dirty="0">
                <a:solidFill>
                  <a:schemeClr val="tx1"/>
                </a:solidFill>
              </a:rPr>
              <a:t>produsă</a:t>
            </a:r>
            <a:r>
              <a:rPr lang="ro-RO" sz="1800" i="1" dirty="0">
                <a:solidFill>
                  <a:schemeClr val="tx1"/>
                </a:solidFill>
              </a:rPr>
              <a:t> în regim de cogenerare de înaltă eficienţă şi energia electrică produsă de centralele electrice de termoficare urbane, şi revinde ......în conformitate cu algoritmul stabilit de Agenţie în Regulile pieţei energiei electrice, la tarife reglementate, aprobate de Agenţie. </a:t>
            </a:r>
            <a:endParaRPr lang="ru-RU" sz="1800" dirty="0">
              <a:solidFill>
                <a:schemeClr val="tx1"/>
              </a:solidFill>
            </a:endParaRPr>
          </a:p>
          <a:p>
            <a:endParaRPr lang="en-US" sz="1800" dirty="0">
              <a:solidFill>
                <a:schemeClr val="tx1"/>
              </a:solidFill>
            </a:endParaRPr>
          </a:p>
          <a:p>
            <a:endParaRPr lang="ro-RO" sz="1800" dirty="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ro-RO" sz="1800" dirty="0">
              <a:solidFill>
                <a:schemeClr val="tx1"/>
              </a:solidFill>
              <a:latin typeface="Times New Roman" panose="02020603050405020304" pitchFamily="18" charset="0"/>
              <a:cs typeface="Times New Roman" panose="02020603050405020304" pitchFamily="18" charset="0"/>
            </a:endParaRPr>
          </a:p>
          <a:p>
            <a:endParaRPr lang="ro-RO" sz="1800" dirty="0" smtClean="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598927"/>
            <a:ext cx="7638757" cy="5878532"/>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ro-RO" sz="2000" dirty="0" smtClean="0">
              <a:solidFill>
                <a:schemeClr val="tx1"/>
              </a:solidFill>
              <a:latin typeface="Times New Roman" panose="02020603050405020304" pitchFamily="18" charset="0"/>
              <a:cs typeface="Times New Roman" panose="02020603050405020304" pitchFamily="18" charset="0"/>
            </a:endParaRPr>
          </a:p>
          <a:p>
            <a:pPr>
              <a:buNone/>
            </a:pPr>
            <a:r>
              <a:rPr lang="ro-RO" sz="1600" dirty="0">
                <a:solidFill>
                  <a:schemeClr val="tx1"/>
                </a:solidFill>
              </a:rPr>
              <a:t>Evident că este necesar de susținut și prevederile Directivei 2009/72/CE, prin care se urmăreşte promovarea surse regenerabile de energie  pentru viitor: </a:t>
            </a:r>
          </a:p>
          <a:p>
            <a:pPr>
              <a:buNone/>
            </a:pPr>
            <a:endParaRPr lang="ro-RO" sz="1600" dirty="0">
              <a:solidFill>
                <a:schemeClr val="tx1"/>
              </a:solidFill>
            </a:endParaRPr>
          </a:p>
          <a:p>
            <a:pPr>
              <a:buNone/>
            </a:pPr>
            <a:r>
              <a:rPr lang="ro-RO" sz="1600" dirty="0">
                <a:solidFill>
                  <a:srgbClr val="FF0000"/>
                </a:solidFill>
              </a:rPr>
              <a:t>       ...</a:t>
            </a:r>
            <a:r>
              <a:rPr lang="ro-RO" sz="1600" i="1" dirty="0">
                <a:solidFill>
                  <a:srgbClr val="FF0000"/>
                </a:solidFill>
              </a:rPr>
              <a:t>În interesul ...promovării noilor tehnologii tinere, statele membre ar trebui să aibă posibilitatea de a iniţia o procedură de ofertare pentru obţinerea de noi capacităţi.... Noile capacităţi </a:t>
            </a:r>
            <a:r>
              <a:rPr lang="ro-RO" sz="1600" i="1" dirty="0" err="1">
                <a:solidFill>
                  <a:srgbClr val="FF0000"/>
                </a:solidFill>
              </a:rPr>
              <a:t>includ....energie</a:t>
            </a:r>
            <a:r>
              <a:rPr lang="ro-RO" sz="1600" i="1" dirty="0">
                <a:solidFill>
                  <a:srgbClr val="FF0000"/>
                </a:solidFill>
              </a:rPr>
              <a:t> electrică din surse de energie regenerabile și din surse de producere combinată a energiei – electrică și termică”.</a:t>
            </a:r>
            <a:endParaRPr lang="ru-RU" sz="1600" dirty="0">
              <a:solidFill>
                <a:srgbClr val="FF0000"/>
              </a:solidFill>
            </a:endParaRPr>
          </a:p>
          <a:p>
            <a:pPr>
              <a:buNone/>
            </a:pPr>
            <a:r>
              <a:rPr lang="ro-RO" sz="1600" dirty="0">
                <a:solidFill>
                  <a:srgbClr val="FF0000"/>
                </a:solidFill>
              </a:rPr>
              <a:t> </a:t>
            </a:r>
            <a:endParaRPr lang="ru-RU" sz="1600" dirty="0">
              <a:solidFill>
                <a:srgbClr val="FF0000"/>
              </a:solidFill>
            </a:endParaRPr>
          </a:p>
          <a:p>
            <a:pPr>
              <a:buNone/>
            </a:pPr>
            <a:r>
              <a:rPr lang="ro-RO" sz="1600" dirty="0">
                <a:solidFill>
                  <a:srgbClr val="FF0000"/>
                </a:solidFill>
              </a:rPr>
              <a:t>       </a:t>
            </a:r>
            <a:r>
              <a:rPr lang="ro-RO" sz="1600" dirty="0">
                <a:solidFill>
                  <a:srgbClr val="7030A0"/>
                </a:solidFill>
              </a:rPr>
              <a:t>Însă:</a:t>
            </a:r>
            <a:endParaRPr lang="ru-RU" sz="1600" dirty="0">
              <a:solidFill>
                <a:srgbClr val="7030A0"/>
              </a:solidFill>
            </a:endParaRPr>
          </a:p>
          <a:p>
            <a:pPr lvl="0"/>
            <a:r>
              <a:rPr lang="ro-RO" sz="1600" dirty="0">
                <a:solidFill>
                  <a:schemeClr val="tx1"/>
                </a:solidFill>
              </a:rPr>
              <a:t>Capacităţile  de producere combinată a energiei – electrică şi termică a Republicii Moldova departe nu sunt </a:t>
            </a:r>
            <a:r>
              <a:rPr lang="ro-RO" sz="1600" i="1" dirty="0">
                <a:solidFill>
                  <a:schemeClr val="tx1"/>
                </a:solidFill>
              </a:rPr>
              <a:t>“noi tehnologii tinere”</a:t>
            </a:r>
            <a:r>
              <a:rPr lang="ro-RO" sz="1600" dirty="0">
                <a:solidFill>
                  <a:schemeClr val="tx1"/>
                </a:solidFill>
              </a:rPr>
              <a:t>;</a:t>
            </a:r>
            <a:endParaRPr lang="ru-RU" sz="1600" dirty="0">
              <a:solidFill>
                <a:schemeClr val="tx1"/>
              </a:solidFill>
            </a:endParaRPr>
          </a:p>
          <a:p>
            <a:pPr lvl="0"/>
            <a:r>
              <a:rPr lang="ro-RO" sz="1600" dirty="0">
                <a:solidFill>
                  <a:schemeClr val="tx1"/>
                </a:solidFill>
              </a:rPr>
              <a:t>Chiar dacă producerea este combinată, ambele cicluri sunt ineficiente deoarece echipamentul este depăşit, prost întreținut;</a:t>
            </a:r>
            <a:endParaRPr lang="ru-RU" sz="1600" dirty="0">
              <a:solidFill>
                <a:schemeClr val="tx1"/>
              </a:solidFill>
            </a:endParaRPr>
          </a:p>
          <a:p>
            <a:pPr lvl="0"/>
            <a:r>
              <a:rPr lang="ro-RO" sz="1600" dirty="0">
                <a:solidFill>
                  <a:schemeClr val="tx1"/>
                </a:solidFill>
              </a:rPr>
              <a:t>Separarea costurilor (energia termică/energia electrică) este  discriminatorie față de toate categoriile de consumatori și, în special, de cei vulnerabili.</a:t>
            </a:r>
            <a:endParaRPr lang="ru-RU" sz="1600" dirty="0">
              <a:solidFill>
                <a:schemeClr val="tx1"/>
              </a:solidFill>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ro-RO" sz="2000" dirty="0">
              <a:solidFill>
                <a:schemeClr val="tx1"/>
              </a:solidFill>
              <a:latin typeface="Times New Roman" panose="02020603050405020304" pitchFamily="18" charset="0"/>
              <a:cs typeface="Times New Roman" panose="02020603050405020304" pitchFamily="18" charset="0"/>
            </a:endParaRPr>
          </a:p>
          <a:p>
            <a:endParaRPr lang="ro-RO"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14806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582" y="1957814"/>
            <a:ext cx="7776000" cy="3816000"/>
          </a:xfrm>
          <a:ln w="57150"/>
        </p:spPr>
        <p:style>
          <a:lnRef idx="2">
            <a:schemeClr val="accent1"/>
          </a:lnRef>
          <a:fillRef idx="1">
            <a:schemeClr val="lt1"/>
          </a:fillRef>
          <a:effectRef idx="0">
            <a:schemeClr val="accent1"/>
          </a:effectRef>
          <a:fontRef idx="minor">
            <a:schemeClr val="dk1"/>
          </a:fontRef>
        </p:style>
        <p:txBody>
          <a:bodyPr/>
          <a:lstStyle/>
          <a:p>
            <a:endParaRPr lang="ro-RO" b="1" dirty="0" smtClean="0"/>
          </a:p>
          <a:p>
            <a:r>
              <a:rPr lang="ro-RO" sz="2400" b="1" dirty="0" smtClean="0"/>
              <a:t>Caz real</a:t>
            </a:r>
            <a:endParaRPr lang="ro-RO" sz="2400" b="1" dirty="0"/>
          </a:p>
          <a:p>
            <a:r>
              <a:rPr lang="ro-RO" sz="2000" b="1" dirty="0" smtClean="0"/>
              <a:t>Un </a:t>
            </a:r>
            <a:r>
              <a:rPr lang="ro-RO" sz="2000" b="1" dirty="0"/>
              <a:t>consumator eligibil racordat la rețele 110 kV în zona Operatorului privat de distribuție </a:t>
            </a:r>
            <a:r>
              <a:rPr lang="ro-RO" sz="2000" b="1" dirty="0" smtClean="0"/>
              <a:t>pornind de la prevederi legislative a </a:t>
            </a:r>
            <a:r>
              <a:rPr lang="ro-RO" sz="2000" b="1" dirty="0"/>
              <a:t>anunțat intenția de a încheia contract direct cu Operatorul comercial S.A. ”</a:t>
            </a:r>
            <a:r>
              <a:rPr lang="ro-RO" sz="2000" b="1" dirty="0" err="1"/>
              <a:t>Energocom</a:t>
            </a:r>
            <a:r>
              <a:rPr lang="ro-RO" sz="2000" b="1" dirty="0"/>
              <a:t>”, având în vedere posibila reducere a tarifului de la 1,17 la 1,07 lei/kWh. În acest caz consumătorul reducea </a:t>
            </a:r>
            <a:r>
              <a:rPr lang="ro-RO" sz="2000" b="1" dirty="0" err="1" smtClean="0"/>
              <a:t>cheltuelile</a:t>
            </a:r>
            <a:r>
              <a:rPr lang="ro-RO" sz="2000" b="1" dirty="0" smtClean="0"/>
              <a:t> </a:t>
            </a:r>
            <a:r>
              <a:rPr lang="ro-RO" sz="2000" b="1" dirty="0"/>
              <a:t>anuale pentru energia electrică cu 2,0 </a:t>
            </a:r>
            <a:r>
              <a:rPr lang="ro-RO" sz="2000" b="1" dirty="0" err="1"/>
              <a:t>mln</a:t>
            </a:r>
            <a:r>
              <a:rPr lang="ro-RO" sz="2000" b="1" dirty="0"/>
              <a:t>. lei</a:t>
            </a:r>
            <a:endParaRPr lang="ru-RU" sz="2000"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37542151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6203" y="2003721"/>
            <a:ext cx="7776000" cy="3816000"/>
          </a:xfrm>
          <a:ln w="57150"/>
        </p:spPr>
        <p:style>
          <a:lnRef idx="2">
            <a:schemeClr val="accent1"/>
          </a:lnRef>
          <a:fillRef idx="1">
            <a:schemeClr val="lt1"/>
          </a:fillRef>
          <a:effectRef idx="0">
            <a:schemeClr val="accent1"/>
          </a:effectRef>
          <a:fontRef idx="minor">
            <a:schemeClr val="dk1"/>
          </a:fontRef>
        </p:style>
        <p:txBody>
          <a:bodyPr/>
          <a:lstStyle/>
          <a:p>
            <a:r>
              <a:rPr lang="ro-RO" sz="2400" b="1" dirty="0"/>
              <a:t>Ca urmare, imediat a apărut o scrisoare  semnată de un</a:t>
            </a:r>
            <a:r>
              <a:rPr lang="en-US" sz="2400" b="1" dirty="0"/>
              <a:t>u din</a:t>
            </a:r>
            <a:r>
              <a:rPr lang="ro-RO" sz="2400" b="1" dirty="0"/>
              <a:t> director</a:t>
            </a:r>
            <a:r>
              <a:rPr lang="en-US" sz="2400" b="1" dirty="0" err="1"/>
              <a:t>i</a:t>
            </a:r>
            <a:r>
              <a:rPr lang="ro-RO" sz="2400" b="1" dirty="0"/>
              <a:t>i ANRE prin care consumatorul a fost informat că în cazul încheierii contractului direct el va fi obligat să achite suplimentar costul serviciului de transport  a energiei electrice prin aceste porțiuni de reţele  (8,13 b/kWh) și </a:t>
            </a:r>
            <a:r>
              <a:rPr lang="ro-RO" sz="2400" b="1" dirty="0" err="1"/>
              <a:t>pierderil</a:t>
            </a:r>
            <a:r>
              <a:rPr lang="en-US" sz="2400" b="1" dirty="0"/>
              <a:t>e</a:t>
            </a:r>
            <a:r>
              <a:rPr lang="ro-RO" sz="2400" b="1" dirty="0"/>
              <a:t> de energie (0,41 %). La acel moment  tariful pentru serviciu de transport  a</a:t>
            </a:r>
            <a:r>
              <a:rPr lang="en-US" sz="2400" b="1" dirty="0"/>
              <a:t> </a:t>
            </a:r>
            <a:r>
              <a:rPr lang="en-US" sz="2400" b="1" dirty="0" err="1"/>
              <a:t>fost</a:t>
            </a:r>
            <a:r>
              <a:rPr lang="ro-RO" sz="2400" b="1" dirty="0"/>
              <a:t> 6,72 b/kWh (peste 4 000 km de rețele).</a:t>
            </a:r>
            <a:endParaRPr lang="ru-RU" sz="2400" dirty="0"/>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67024025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271" y="1941630"/>
            <a:ext cx="7776000" cy="3816000"/>
          </a:xfrm>
          <a:ln w="57150"/>
        </p:spPr>
        <p:style>
          <a:lnRef idx="2">
            <a:schemeClr val="accent1"/>
          </a:lnRef>
          <a:fillRef idx="1">
            <a:schemeClr val="lt1"/>
          </a:fillRef>
          <a:effectRef idx="0">
            <a:schemeClr val="accent1"/>
          </a:effectRef>
          <a:fontRef idx="minor">
            <a:schemeClr val="dk1"/>
          </a:fontRef>
        </p:style>
        <p:txBody>
          <a:bodyPr/>
          <a:lstStyle/>
          <a:p>
            <a:r>
              <a:rPr lang="ro-RO" sz="2400" b="1" dirty="0"/>
              <a:t>Calculele au demonstrat  că </a:t>
            </a:r>
            <a:r>
              <a:rPr lang="en-US" sz="2400" b="1" dirty="0"/>
              <a:t>c</a:t>
            </a:r>
            <a:r>
              <a:rPr lang="ro-RO" sz="2400" b="1" dirty="0"/>
              <a:t>u respectarea condițiilor impuse consumătorul nu va avea nici un avantaj. Cifrele din scrisoare  (8,13 b/kWh şi 0,41 %) cu o precizie înaltă acopereau cele 2,0 </a:t>
            </a:r>
            <a:r>
              <a:rPr lang="ro-RO" sz="2400" b="1" dirty="0" err="1"/>
              <a:t>mln</a:t>
            </a:r>
            <a:r>
              <a:rPr lang="ro-RO" sz="2400" b="1" dirty="0"/>
              <a:t>. lei</a:t>
            </a:r>
            <a:r>
              <a:rPr lang="en-US" sz="2400" b="1" dirty="0"/>
              <a:t> d</a:t>
            </a:r>
            <a:r>
              <a:rPr lang="ro-RO" sz="2400" b="1" dirty="0"/>
              <a:t>in</a:t>
            </a:r>
            <a:r>
              <a:rPr lang="en-US" sz="2400" b="1" dirty="0"/>
              <a:t> </a:t>
            </a:r>
            <a:r>
              <a:rPr lang="en-US" sz="2400" b="1" dirty="0" err="1"/>
              <a:t>avantaj</a:t>
            </a:r>
            <a:r>
              <a:rPr lang="ro-RO" sz="2400" b="1" dirty="0"/>
              <a:t>ul</a:t>
            </a:r>
            <a:r>
              <a:rPr lang="en-US" sz="2400" b="1" dirty="0"/>
              <a:t> </a:t>
            </a:r>
            <a:r>
              <a:rPr lang="en-US" sz="2400" b="1" dirty="0" err="1"/>
              <a:t>posibil</a:t>
            </a:r>
            <a:r>
              <a:rPr lang="en-US" sz="2400" b="1" dirty="0"/>
              <a:t> economic </a:t>
            </a:r>
            <a:r>
              <a:rPr lang="en-US" sz="2400" b="1" dirty="0" err="1"/>
              <a:t>justificat</a:t>
            </a:r>
            <a:r>
              <a:rPr lang="ro-RO" sz="2400" b="1" dirty="0"/>
              <a:t>.</a:t>
            </a:r>
            <a:endParaRPr lang="ru-RU" sz="2400" dirty="0"/>
          </a:p>
          <a:p>
            <a:r>
              <a:rPr lang="ro-RO" sz="2400" b="1" dirty="0"/>
              <a:t>Totodată sa depistat faptul că în realitate Consiliul de administrație ANRE n-a aprobat nici o hotărâre în acest sens</a:t>
            </a:r>
            <a:r>
              <a:rPr lang="en-US" sz="2400" b="1" dirty="0"/>
              <a:t>:</a:t>
            </a:r>
            <a:r>
              <a:rPr lang="ro-RO" sz="2400" b="1" dirty="0"/>
              <a:t> a fost doar o simplă scrisoare, care în acea perioadă a fost tratată ca document oficial.</a:t>
            </a:r>
            <a:endParaRPr lang="ru-RU" sz="2400" dirty="0"/>
          </a:p>
          <a:p>
            <a:endParaRPr lang="ru-RU"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5503152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35" y="2003721"/>
            <a:ext cx="7776000" cy="3816000"/>
          </a:xfrm>
          <a:ln w="57150"/>
        </p:spPr>
        <p:style>
          <a:lnRef idx="2">
            <a:schemeClr val="accent1"/>
          </a:lnRef>
          <a:fillRef idx="1">
            <a:schemeClr val="lt1"/>
          </a:fillRef>
          <a:effectRef idx="0">
            <a:schemeClr val="accent1"/>
          </a:effectRef>
          <a:fontRef idx="minor">
            <a:schemeClr val="dk1"/>
          </a:fontRef>
        </p:style>
        <p:txBody>
          <a:bodyPr/>
          <a:lstStyle/>
          <a:p>
            <a:r>
              <a:rPr lang="ro-RO" sz="2400" b="1" dirty="0">
                <a:solidFill>
                  <a:srgbClr val="FF0000"/>
                </a:solidFill>
              </a:rPr>
              <a:t>De facto liberalizarea parţială a pieţei de energie electrică a fost declarată în a. 2002 şi cea totală în a. 2014.</a:t>
            </a:r>
            <a:endParaRPr lang="en-US" sz="2400" b="1" dirty="0">
              <a:solidFill>
                <a:srgbClr val="FF0000"/>
              </a:solidFill>
            </a:endParaRPr>
          </a:p>
          <a:p>
            <a:r>
              <a:rPr lang="ro-RO" sz="2400" b="1" dirty="0">
                <a:solidFill>
                  <a:srgbClr val="FF0000"/>
                </a:solidFill>
              </a:rPr>
              <a:t> </a:t>
            </a:r>
            <a:endParaRPr lang="ru-RU" sz="2400" dirty="0">
              <a:solidFill>
                <a:srgbClr val="FF0000"/>
              </a:solidFill>
            </a:endParaRPr>
          </a:p>
          <a:p>
            <a:r>
              <a:rPr lang="ro-RO" sz="2400" b="1" dirty="0">
                <a:solidFill>
                  <a:srgbClr val="FF0000"/>
                </a:solidFill>
              </a:rPr>
              <a:t>Până-n prezent nici un agent economic n-a reuşit să se bucure de avantajele oferite de piaţa reală de energie electrică.</a:t>
            </a:r>
            <a:endParaRPr lang="ru-RU" sz="2400" dirty="0">
              <a:solidFill>
                <a:srgbClr val="FF0000"/>
              </a:solidFill>
            </a:endParaRP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302823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357" y="2266122"/>
            <a:ext cx="7765773" cy="3505925"/>
          </a:xfrm>
          <a:prstGeom prst="rect">
            <a:avLst/>
          </a:prstGeom>
          <a:ln w="57150">
            <a:solidFill>
              <a:srgbClr val="FF0000"/>
            </a:solidFill>
          </a:ln>
          <a:extLst/>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45513643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5242412"/>
              </p:ext>
            </p:extLst>
          </p:nvPr>
        </p:nvGraphicFramePr>
        <p:xfrm>
          <a:off x="844062" y="1763878"/>
          <a:ext cx="7061688" cy="4621677"/>
        </p:xfrm>
        <a:graphic>
          <a:graphicData uri="http://schemas.openxmlformats.org/drawingml/2006/table">
            <a:tbl>
              <a:tblPr firstRow="1" firstCol="1" bandRow="1">
                <a:tableStyleId>{5C22544A-7EE6-4342-B048-85BDC9FD1C3A}</a:tableStyleId>
              </a:tblPr>
              <a:tblGrid>
                <a:gridCol w="3530844">
                  <a:extLst>
                    <a:ext uri="{9D8B030D-6E8A-4147-A177-3AD203B41FA5}">
                      <a16:colId xmlns="" xmlns:a16="http://schemas.microsoft.com/office/drawing/2014/main" val="20000"/>
                    </a:ext>
                  </a:extLst>
                </a:gridCol>
                <a:gridCol w="98249">
                  <a:extLst>
                    <a:ext uri="{9D8B030D-6E8A-4147-A177-3AD203B41FA5}">
                      <a16:colId xmlns="" xmlns:a16="http://schemas.microsoft.com/office/drawing/2014/main" val="20001"/>
                    </a:ext>
                  </a:extLst>
                </a:gridCol>
                <a:gridCol w="3432595">
                  <a:extLst>
                    <a:ext uri="{9D8B030D-6E8A-4147-A177-3AD203B41FA5}">
                      <a16:colId xmlns="" xmlns:a16="http://schemas.microsoft.com/office/drawing/2014/main" val="20002"/>
                    </a:ext>
                  </a:extLst>
                </a:gridCol>
              </a:tblGrid>
              <a:tr h="988578">
                <a:tc gridSpan="2">
                  <a:txBody>
                    <a:bodyPr/>
                    <a:lstStyle/>
                    <a:p>
                      <a:pPr algn="ctr">
                        <a:lnSpc>
                          <a:spcPct val="115000"/>
                        </a:lnSpc>
                        <a:spcAft>
                          <a:spcPts val="0"/>
                        </a:spcAft>
                      </a:pPr>
                      <a:r>
                        <a:rPr lang="en-US" sz="1400" dirty="0" err="1">
                          <a:effectLst/>
                        </a:rPr>
                        <a:t>Categoriile</a:t>
                      </a:r>
                      <a:r>
                        <a:rPr lang="en-US" sz="1400" dirty="0">
                          <a:effectLst/>
                        </a:rPr>
                        <a:t> de </a:t>
                      </a:r>
                      <a:r>
                        <a:rPr lang="en-US" sz="1400" dirty="0" err="1">
                          <a:effectLst/>
                        </a:rPr>
                        <a:t>consumatori</a:t>
                      </a:r>
                      <a:endParaRPr lang="ro-RO" sz="1400" dirty="0">
                        <a:effectLst/>
                        <a:latin typeface="Calibri"/>
                        <a:ea typeface="Calibri"/>
                        <a:cs typeface="Times New Roman"/>
                      </a:endParaRPr>
                    </a:p>
                  </a:txBody>
                  <a:tcPr marL="28575" marR="28575" marT="9525" marB="9525"/>
                </a:tc>
                <a:tc hMerge="1">
                  <a:txBody>
                    <a:bodyPr/>
                    <a:lstStyle/>
                    <a:p>
                      <a:pPr algn="ctr">
                        <a:lnSpc>
                          <a:spcPct val="115000"/>
                        </a:lnSpc>
                        <a:spcAft>
                          <a:spcPts val="0"/>
                        </a:spcAft>
                      </a:pPr>
                      <a:endParaRPr lang="ro-RO" sz="1200">
                        <a:effectLst/>
                        <a:latin typeface="Calibri"/>
                        <a:ea typeface="Calibri"/>
                        <a:cs typeface="Times New Roman"/>
                      </a:endParaRPr>
                    </a:p>
                  </a:txBody>
                  <a:tcPr marL="28575" marR="28575" marT="9525" marB="9525"/>
                </a:tc>
                <a:tc>
                  <a:txBody>
                    <a:bodyPr/>
                    <a:lstStyle/>
                    <a:p>
                      <a:pPr algn="ctr">
                        <a:lnSpc>
                          <a:spcPct val="115000"/>
                        </a:lnSpc>
                        <a:spcAft>
                          <a:spcPts val="0"/>
                        </a:spcAft>
                      </a:pPr>
                      <a:r>
                        <a:rPr lang="en-US" sz="1400" dirty="0" err="1">
                          <a:effectLst/>
                        </a:rPr>
                        <a:t>Tarif</a:t>
                      </a:r>
                      <a:r>
                        <a:rPr lang="en-US" sz="1400" dirty="0">
                          <a:effectLst/>
                        </a:rPr>
                        <a:t/>
                      </a:r>
                      <a:br>
                        <a:rPr lang="en-US" sz="1400" dirty="0">
                          <a:effectLst/>
                        </a:rPr>
                      </a:br>
                      <a:r>
                        <a:rPr lang="en-US" sz="1400" dirty="0" err="1">
                          <a:effectLst/>
                        </a:rPr>
                        <a:t>fără</a:t>
                      </a:r>
                      <a:r>
                        <a:rPr lang="en-US" sz="1400" dirty="0">
                          <a:effectLst/>
                        </a:rPr>
                        <a:t> TVA</a:t>
                      </a:r>
                      <a:br>
                        <a:rPr lang="en-US" sz="1400" dirty="0">
                          <a:effectLst/>
                        </a:rPr>
                      </a:br>
                      <a:r>
                        <a:rPr lang="en-US" sz="1400" dirty="0">
                          <a:effectLst/>
                        </a:rPr>
                        <a:t>(</a:t>
                      </a:r>
                      <a:r>
                        <a:rPr lang="en-US" sz="1400" dirty="0" err="1">
                          <a:effectLst/>
                        </a:rPr>
                        <a:t>bani</a:t>
                      </a:r>
                      <a:r>
                        <a:rPr lang="en-US" sz="1400" dirty="0">
                          <a:effectLst/>
                        </a:rPr>
                        <a:t>/kWh)</a:t>
                      </a:r>
                      <a:endParaRPr lang="ro-RO" sz="1400" dirty="0">
                        <a:effectLst/>
                        <a:latin typeface="Calibri"/>
                        <a:ea typeface="Calibri"/>
                        <a:cs typeface="Times New Roman"/>
                      </a:endParaRPr>
                    </a:p>
                  </a:txBody>
                  <a:tcPr marL="28575" marR="28575" marT="9525" marB="9525"/>
                </a:tc>
                <a:extLst>
                  <a:ext uri="{0D108BD9-81ED-4DB2-BD59-A6C34878D82A}">
                    <a16:rowId xmlns="" xmlns:a16="http://schemas.microsoft.com/office/drawing/2014/main" val="10000"/>
                  </a:ext>
                </a:extLst>
              </a:tr>
              <a:tr h="667365">
                <a:tc gridSpan="3">
                  <a:txBody>
                    <a:bodyPr/>
                    <a:lstStyle/>
                    <a:p>
                      <a:pPr>
                        <a:lnSpc>
                          <a:spcPct val="115000"/>
                        </a:lnSpc>
                        <a:spcAft>
                          <a:spcPts val="0"/>
                        </a:spcAft>
                      </a:pPr>
                      <a:r>
                        <a:rPr lang="en-US" sz="1400" dirty="0">
                          <a:effectLst/>
                        </a:rPr>
                        <a:t> </a:t>
                      </a:r>
                      <a:endParaRPr lang="ro-RO" sz="1400" dirty="0">
                        <a:effectLst/>
                      </a:endParaRPr>
                    </a:p>
                    <a:p>
                      <a:pPr algn="just">
                        <a:lnSpc>
                          <a:spcPct val="115000"/>
                        </a:lnSpc>
                        <a:spcAft>
                          <a:spcPts val="0"/>
                        </a:spcAft>
                      </a:pPr>
                      <a:r>
                        <a:rPr lang="en-US" sz="1400" dirty="0">
                          <a:effectLst/>
                        </a:rPr>
                        <a:t>1. </a:t>
                      </a:r>
                      <a:r>
                        <a:rPr lang="en-US" sz="1400" dirty="0" err="1">
                          <a:effectLst/>
                        </a:rPr>
                        <a:t>Energia</a:t>
                      </a:r>
                      <a:r>
                        <a:rPr lang="en-US" sz="1400" dirty="0">
                          <a:effectLst/>
                        </a:rPr>
                        <a:t> </a:t>
                      </a:r>
                      <a:r>
                        <a:rPr lang="en-US" sz="1400" dirty="0" err="1">
                          <a:effectLst/>
                        </a:rPr>
                        <a:t>electrică</a:t>
                      </a:r>
                      <a:r>
                        <a:rPr lang="en-US" sz="1400" dirty="0">
                          <a:effectLst/>
                        </a:rPr>
                        <a:t> </a:t>
                      </a:r>
                      <a:r>
                        <a:rPr lang="en-US" sz="1400" dirty="0" err="1">
                          <a:effectLst/>
                        </a:rPr>
                        <a:t>livrată</a:t>
                      </a:r>
                      <a:r>
                        <a:rPr lang="en-US" sz="1400" dirty="0">
                          <a:effectLst/>
                        </a:rPr>
                        <a:t> de </a:t>
                      </a:r>
                      <a:r>
                        <a:rPr lang="en-US" sz="1400" dirty="0" err="1">
                          <a:effectLst/>
                        </a:rPr>
                        <a:t>către</a:t>
                      </a:r>
                      <a:r>
                        <a:rPr lang="en-US" sz="1400" dirty="0">
                          <a:effectLst/>
                        </a:rPr>
                        <a:t> Î.C.S. “RED Union </a:t>
                      </a:r>
                      <a:r>
                        <a:rPr lang="en-US" sz="1400" dirty="0" err="1">
                          <a:effectLst/>
                        </a:rPr>
                        <a:t>Fenosa</a:t>
                      </a:r>
                      <a:r>
                        <a:rPr lang="en-US" sz="1400" dirty="0">
                          <a:effectLst/>
                        </a:rPr>
                        <a:t>” S.A.</a:t>
                      </a:r>
                      <a:endParaRPr lang="ro-RO" sz="1400" dirty="0">
                        <a:effectLst/>
                        <a:latin typeface="Calibri"/>
                        <a:ea typeface="Calibri"/>
                        <a:cs typeface="Times New Roman"/>
                      </a:endParaRPr>
                    </a:p>
                  </a:txBody>
                  <a:tcPr marL="28575" marR="28575" marT="9525" marB="9525"/>
                </a:tc>
                <a:tc hMerge="1">
                  <a:txBody>
                    <a:bodyPr/>
                    <a:lstStyle/>
                    <a:p>
                      <a:endParaRPr lang="ro-RO"/>
                    </a:p>
                  </a:txBody>
                  <a:tcPr/>
                </a:tc>
                <a:tc hMerge="1">
                  <a:txBody>
                    <a:bodyPr/>
                    <a:lstStyle/>
                    <a:p>
                      <a:endParaRPr lang="ro-RO"/>
                    </a:p>
                  </a:txBody>
                  <a:tcPr/>
                </a:tc>
                <a:extLst>
                  <a:ext uri="{0D108BD9-81ED-4DB2-BD59-A6C34878D82A}">
                    <a16:rowId xmlns="" xmlns:a16="http://schemas.microsoft.com/office/drawing/2014/main" val="10001"/>
                  </a:ext>
                </a:extLst>
              </a:tr>
              <a:tr h="988578">
                <a:tc>
                  <a:txBody>
                    <a:bodyPr/>
                    <a:lstStyle/>
                    <a:p>
                      <a:pPr>
                        <a:lnSpc>
                          <a:spcPct val="115000"/>
                        </a:lnSpc>
                        <a:spcAft>
                          <a:spcPts val="0"/>
                        </a:spcAft>
                      </a:pPr>
                      <a:r>
                        <a:rPr lang="en-US" sz="1400">
                          <a:effectLst/>
                        </a:rPr>
                        <a:t>- pentru consumatorii finali instalaţiile cărora sînt racordate la reţelele de tensiune 35; 110 kV</a:t>
                      </a:r>
                      <a:endParaRPr lang="ro-RO" sz="1400">
                        <a:effectLst/>
                        <a:latin typeface="Calibri"/>
                        <a:ea typeface="Calibri"/>
                        <a:cs typeface="Times New Roman"/>
                      </a:endParaRPr>
                    </a:p>
                  </a:txBody>
                  <a:tcPr marL="28575" marR="28575" marT="9525" marB="9525"/>
                </a:tc>
                <a:tc gridSpan="2">
                  <a:txBody>
                    <a:bodyPr/>
                    <a:lstStyle/>
                    <a:p>
                      <a:pPr algn="ctr">
                        <a:lnSpc>
                          <a:spcPct val="115000"/>
                        </a:lnSpc>
                        <a:spcAft>
                          <a:spcPts val="0"/>
                        </a:spcAft>
                      </a:pPr>
                      <a:r>
                        <a:rPr lang="en-US" sz="1400" dirty="0" smtClean="0">
                          <a:effectLst/>
                        </a:rPr>
                        <a:t>1</a:t>
                      </a:r>
                      <a:r>
                        <a:rPr lang="ro-RO" sz="1400" dirty="0" smtClean="0">
                          <a:effectLst/>
                        </a:rPr>
                        <a:t>30</a:t>
                      </a:r>
                      <a:endParaRPr lang="ro-RO" sz="1400" dirty="0">
                        <a:effectLst/>
                        <a:latin typeface="Calibri"/>
                        <a:ea typeface="Calibri"/>
                        <a:cs typeface="Times New Roman"/>
                      </a:endParaRPr>
                    </a:p>
                  </a:txBody>
                  <a:tcPr marL="28575" marR="28575" marT="9525" marB="9525"/>
                </a:tc>
                <a:tc hMerge="1">
                  <a:txBody>
                    <a:bodyPr/>
                    <a:lstStyle/>
                    <a:p>
                      <a:endParaRPr lang="ro-RO"/>
                    </a:p>
                  </a:txBody>
                  <a:tcPr/>
                </a:tc>
                <a:extLst>
                  <a:ext uri="{0D108BD9-81ED-4DB2-BD59-A6C34878D82A}">
                    <a16:rowId xmlns="" xmlns:a16="http://schemas.microsoft.com/office/drawing/2014/main" val="10002"/>
                  </a:ext>
                </a:extLst>
              </a:tr>
              <a:tr h="988578">
                <a:tc>
                  <a:txBody>
                    <a:bodyPr/>
                    <a:lstStyle/>
                    <a:p>
                      <a:pPr>
                        <a:lnSpc>
                          <a:spcPct val="115000"/>
                        </a:lnSpc>
                        <a:spcAft>
                          <a:spcPts val="0"/>
                        </a:spcAft>
                      </a:pPr>
                      <a:r>
                        <a:rPr lang="en-US" sz="1400">
                          <a:effectLst/>
                        </a:rPr>
                        <a:t>- pentru consumatorii finali instalaţiile cărora sînt racordate la reţelele de tensiune 6; 10 kV</a:t>
                      </a:r>
                      <a:endParaRPr lang="ro-RO" sz="1400">
                        <a:effectLst/>
                        <a:latin typeface="Calibri"/>
                        <a:ea typeface="Calibri"/>
                        <a:cs typeface="Times New Roman"/>
                      </a:endParaRPr>
                    </a:p>
                  </a:txBody>
                  <a:tcPr marL="28575" marR="28575" marT="9525" marB="9525"/>
                </a:tc>
                <a:tc gridSpan="2">
                  <a:txBody>
                    <a:bodyPr/>
                    <a:lstStyle/>
                    <a:p>
                      <a:pPr algn="ctr">
                        <a:lnSpc>
                          <a:spcPct val="115000"/>
                        </a:lnSpc>
                        <a:spcAft>
                          <a:spcPts val="0"/>
                        </a:spcAft>
                      </a:pPr>
                      <a:r>
                        <a:rPr lang="en-US" sz="1400" dirty="0" smtClean="0">
                          <a:effectLst/>
                        </a:rPr>
                        <a:t>1</a:t>
                      </a:r>
                      <a:r>
                        <a:rPr lang="ro-RO" sz="1400" dirty="0" smtClean="0">
                          <a:effectLst/>
                        </a:rPr>
                        <a:t>72</a:t>
                      </a:r>
                      <a:endParaRPr lang="ro-RO" sz="1400" dirty="0">
                        <a:effectLst/>
                        <a:latin typeface="Calibri"/>
                        <a:ea typeface="Calibri"/>
                        <a:cs typeface="Times New Roman"/>
                      </a:endParaRPr>
                    </a:p>
                  </a:txBody>
                  <a:tcPr marL="28575" marR="28575" marT="9525" marB="9525"/>
                </a:tc>
                <a:tc hMerge="1">
                  <a:txBody>
                    <a:bodyPr/>
                    <a:lstStyle/>
                    <a:p>
                      <a:endParaRPr lang="ro-RO"/>
                    </a:p>
                  </a:txBody>
                  <a:tcPr/>
                </a:tc>
                <a:extLst>
                  <a:ext uri="{0D108BD9-81ED-4DB2-BD59-A6C34878D82A}">
                    <a16:rowId xmlns="" xmlns:a16="http://schemas.microsoft.com/office/drawing/2014/main" val="10003"/>
                  </a:ext>
                </a:extLst>
              </a:tr>
              <a:tr h="988578">
                <a:tc>
                  <a:txBody>
                    <a:bodyPr/>
                    <a:lstStyle/>
                    <a:p>
                      <a:pPr>
                        <a:lnSpc>
                          <a:spcPct val="115000"/>
                        </a:lnSpc>
                        <a:spcAft>
                          <a:spcPts val="0"/>
                        </a:spcAft>
                      </a:pPr>
                      <a:r>
                        <a:rPr lang="en-US" sz="1400">
                          <a:effectLst/>
                        </a:rPr>
                        <a:t>- pentru consumatorii finali instalaţiile cărora sînt racordate la reţelele de tensiune pînă la 0,4 kV</a:t>
                      </a:r>
                      <a:endParaRPr lang="ro-RO" sz="1400">
                        <a:effectLst/>
                        <a:latin typeface="Calibri"/>
                        <a:ea typeface="Calibri"/>
                        <a:cs typeface="Times New Roman"/>
                      </a:endParaRPr>
                    </a:p>
                  </a:txBody>
                  <a:tcPr marL="28575" marR="28575" marT="9525" marB="9525"/>
                </a:tc>
                <a:tc gridSpan="2">
                  <a:txBody>
                    <a:bodyPr/>
                    <a:lstStyle/>
                    <a:p>
                      <a:pPr algn="ctr">
                        <a:lnSpc>
                          <a:spcPct val="115000"/>
                        </a:lnSpc>
                        <a:spcAft>
                          <a:spcPts val="0"/>
                        </a:spcAft>
                      </a:pPr>
                      <a:r>
                        <a:rPr lang="en-US" sz="1400" dirty="0" smtClean="0">
                          <a:effectLst/>
                        </a:rPr>
                        <a:t>1</a:t>
                      </a:r>
                      <a:r>
                        <a:rPr lang="ro-RO" sz="1400" dirty="0" smtClean="0">
                          <a:effectLst/>
                        </a:rPr>
                        <a:t>92</a:t>
                      </a:r>
                      <a:endParaRPr lang="ro-RO" sz="1400" dirty="0">
                        <a:effectLst/>
                        <a:latin typeface="Calibri"/>
                        <a:ea typeface="Calibri"/>
                        <a:cs typeface="Times New Roman"/>
                      </a:endParaRPr>
                    </a:p>
                  </a:txBody>
                  <a:tcPr marL="28575" marR="28575" marT="9525" marB="9525"/>
                </a:tc>
                <a:tc hMerge="1">
                  <a:txBody>
                    <a:bodyPr/>
                    <a:lstStyle/>
                    <a:p>
                      <a:endParaRPr lang="ro-RO"/>
                    </a:p>
                  </a:txBody>
                  <a:tcPr/>
                </a:tc>
                <a:extLst>
                  <a:ext uri="{0D108BD9-81ED-4DB2-BD59-A6C34878D82A}">
                    <a16:rowId xmlns="" xmlns:a16="http://schemas.microsoft.com/office/drawing/2014/main" val="10004"/>
                  </a:ext>
                </a:extLst>
              </a:tr>
            </a:tbl>
          </a:graphicData>
        </a:graphic>
      </p:graphicFrame>
      <p:sp>
        <p:nvSpPr>
          <p:cNvPr id="5" name="Rectangle 1"/>
          <p:cNvSpPr>
            <a:spLocks noChangeArrowheads="1"/>
          </p:cNvSpPr>
          <p:nvPr/>
        </p:nvSpPr>
        <p:spPr bwMode="auto">
          <a:xfrm>
            <a:off x="1238250" y="33448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8186936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428" y="1710800"/>
            <a:ext cx="6257143" cy="4304762"/>
          </a:xfrm>
          <a:prstGeom prst="rect">
            <a:avLst/>
          </a:prstGeom>
          <a:ln w="57150"/>
        </p:spPr>
        <p:style>
          <a:lnRef idx="2">
            <a:schemeClr val="accent1"/>
          </a:lnRef>
          <a:fillRef idx="1">
            <a:schemeClr val="lt1"/>
          </a:fillRef>
          <a:effectRef idx="0">
            <a:schemeClr val="accent1"/>
          </a:effectRef>
          <a:fontRef idx="minor">
            <a:schemeClr val="dk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escription: C:\Users\Stela\Desktop\Logou nou UTM\Logo_inscript_horizontal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f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fcaac_logo0200p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6919339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03021853"/>
              </p:ext>
            </p:extLst>
          </p:nvPr>
        </p:nvGraphicFramePr>
        <p:xfrm>
          <a:off x="1012874" y="2057584"/>
          <a:ext cx="6898673" cy="3680608"/>
        </p:xfrm>
        <a:graphic>
          <a:graphicData uri="http://schemas.openxmlformats.org/drawingml/2006/table">
            <a:tbl>
              <a:tblPr>
                <a:tableStyleId>{5C22544A-7EE6-4342-B048-85BDC9FD1C3A}</a:tableStyleId>
              </a:tblPr>
              <a:tblGrid>
                <a:gridCol w="3405948">
                  <a:extLst>
                    <a:ext uri="{9D8B030D-6E8A-4147-A177-3AD203B41FA5}">
                      <a16:colId xmlns="" xmlns:a16="http://schemas.microsoft.com/office/drawing/2014/main" val="20000"/>
                    </a:ext>
                  </a:extLst>
                </a:gridCol>
                <a:gridCol w="3492725">
                  <a:extLst>
                    <a:ext uri="{9D8B030D-6E8A-4147-A177-3AD203B41FA5}">
                      <a16:colId xmlns="" xmlns:a16="http://schemas.microsoft.com/office/drawing/2014/main" val="20001"/>
                    </a:ext>
                  </a:extLst>
                </a:gridCol>
              </a:tblGrid>
              <a:tr h="907834">
                <a:tc gridSpan="2">
                  <a:txBody>
                    <a:bodyPr/>
                    <a:lstStyle/>
                    <a:p>
                      <a:pPr>
                        <a:lnSpc>
                          <a:spcPct val="115000"/>
                        </a:lnSpc>
                        <a:spcAft>
                          <a:spcPts val="0"/>
                        </a:spcAft>
                      </a:pPr>
                      <a:r>
                        <a:rPr lang="ro-RO" sz="1200" dirty="0">
                          <a:effectLst/>
                        </a:rPr>
                        <a:t> </a:t>
                      </a:r>
                      <a:endParaRPr lang="ro-RO" sz="1600" dirty="0">
                        <a:effectLst/>
                      </a:endParaRPr>
                    </a:p>
                    <a:p>
                      <a:pPr>
                        <a:lnSpc>
                          <a:spcPct val="115000"/>
                        </a:lnSpc>
                        <a:spcAft>
                          <a:spcPts val="0"/>
                        </a:spcAft>
                      </a:pPr>
                      <a:r>
                        <a:rPr lang="ro-RO" sz="1600" dirty="0">
                          <a:effectLst/>
                        </a:rPr>
                        <a:t>Serviciul de distribuție prestat de Î.C.S. „RED Union </a:t>
                      </a:r>
                      <a:r>
                        <a:rPr lang="ro-RO" sz="1600" dirty="0" err="1">
                          <a:effectLst/>
                        </a:rPr>
                        <a:t>Fenosa</a:t>
                      </a:r>
                      <a:r>
                        <a:rPr lang="ro-RO" sz="1600" dirty="0">
                          <a:effectLst/>
                        </a:rPr>
                        <a:t>” S.A. </a:t>
                      </a:r>
                    </a:p>
                    <a:p>
                      <a:pPr>
                        <a:lnSpc>
                          <a:spcPct val="115000"/>
                        </a:lnSpc>
                        <a:spcAft>
                          <a:spcPts val="0"/>
                        </a:spcAft>
                      </a:pPr>
                      <a:r>
                        <a:rPr lang="ro-RO" sz="1100" dirty="0">
                          <a:effectLst/>
                        </a:rPr>
                        <a:t> </a:t>
                      </a:r>
                      <a:endParaRPr lang="ro-RO" sz="1200" dirty="0">
                        <a:solidFill>
                          <a:srgbClr val="000000"/>
                        </a:solidFill>
                        <a:effectLst/>
                        <a:latin typeface="Times New Roman"/>
                        <a:ea typeface="Calibri"/>
                      </a:endParaRPr>
                    </a:p>
                  </a:txBody>
                  <a:tcPr marL="68580" marR="68580" marT="0" marB="0"/>
                </a:tc>
                <a:tc hMerge="1">
                  <a:txBody>
                    <a:bodyPr/>
                    <a:lstStyle/>
                    <a:p>
                      <a:endParaRPr lang="ro-RO"/>
                    </a:p>
                  </a:txBody>
                  <a:tcPr/>
                </a:tc>
                <a:extLst>
                  <a:ext uri="{0D108BD9-81ED-4DB2-BD59-A6C34878D82A}">
                    <a16:rowId xmlns="" xmlns:a16="http://schemas.microsoft.com/office/drawing/2014/main" val="10000"/>
                  </a:ext>
                </a:extLst>
              </a:tr>
              <a:tr h="924258">
                <a:tc>
                  <a:txBody>
                    <a:bodyPr/>
                    <a:lstStyle/>
                    <a:p>
                      <a:pPr>
                        <a:lnSpc>
                          <a:spcPct val="115000"/>
                        </a:lnSpc>
                        <a:spcAft>
                          <a:spcPts val="0"/>
                        </a:spcAft>
                      </a:pPr>
                      <a:r>
                        <a:rPr lang="ro-RO" sz="1400" dirty="0">
                          <a:effectLst/>
                        </a:rPr>
                        <a:t>- prin rețelele electrice </a:t>
                      </a:r>
                      <a:r>
                        <a:rPr lang="ro-RO" sz="1400" dirty="0">
                          <a:solidFill>
                            <a:schemeClr val="accent1"/>
                          </a:solidFill>
                          <a:effectLst/>
                        </a:rPr>
                        <a:t>de distribuție de înaltă tensiune</a:t>
                      </a:r>
                      <a:r>
                        <a:rPr lang="ro-RO" sz="1400" dirty="0">
                          <a:effectLst/>
                        </a:rPr>
                        <a:t> (35; 110 kV) </a:t>
                      </a:r>
                      <a:endParaRPr lang="ro-RO" sz="1400" dirty="0">
                        <a:solidFill>
                          <a:srgbClr val="000000"/>
                        </a:solidFill>
                        <a:effectLst/>
                        <a:latin typeface="Times New Roman"/>
                        <a:ea typeface="Calibri"/>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o-RO" sz="1400" dirty="0">
                          <a:effectLst/>
                        </a:rPr>
                        <a:t>10 bani/kWh </a:t>
                      </a:r>
                      <a:r>
                        <a:rPr lang="ro-RO" sz="1400" dirty="0" smtClean="0">
                          <a:effectLst/>
                        </a:rPr>
                        <a:t>          </a:t>
                      </a:r>
                      <a:r>
                        <a:rPr lang="ro-RO" sz="1400" dirty="0" smtClean="0">
                          <a:solidFill>
                            <a:srgbClr val="7030A0"/>
                          </a:solidFill>
                          <a:effectLst/>
                        </a:rPr>
                        <a:t>10 bani/kWh </a:t>
                      </a:r>
                      <a:endParaRPr lang="ro-RO" sz="1400" dirty="0" smtClean="0">
                        <a:solidFill>
                          <a:srgbClr val="7030A0"/>
                        </a:solidFill>
                        <a:effectLst/>
                        <a:latin typeface="Times New Roman"/>
                        <a:ea typeface="Calibri"/>
                      </a:endParaRPr>
                    </a:p>
                    <a:p>
                      <a:pPr>
                        <a:lnSpc>
                          <a:spcPct val="115000"/>
                        </a:lnSpc>
                        <a:spcAft>
                          <a:spcPts val="0"/>
                        </a:spcAft>
                      </a:pPr>
                      <a:endParaRPr lang="ro-RO" sz="1400" dirty="0">
                        <a:solidFill>
                          <a:srgbClr val="7030A0"/>
                        </a:solidFill>
                        <a:effectLst/>
                        <a:latin typeface="Times New Roman"/>
                        <a:ea typeface="Calibri"/>
                      </a:endParaRPr>
                    </a:p>
                  </a:txBody>
                  <a:tcPr marL="68580" marR="68580" marT="0" marB="0"/>
                </a:tc>
                <a:extLst>
                  <a:ext uri="{0D108BD9-81ED-4DB2-BD59-A6C34878D82A}">
                    <a16:rowId xmlns="" xmlns:a16="http://schemas.microsoft.com/office/drawing/2014/main" val="10001"/>
                  </a:ext>
                </a:extLst>
              </a:tr>
              <a:tr h="924258">
                <a:tc>
                  <a:txBody>
                    <a:bodyPr/>
                    <a:lstStyle/>
                    <a:p>
                      <a:pPr>
                        <a:lnSpc>
                          <a:spcPct val="115000"/>
                        </a:lnSpc>
                        <a:spcAft>
                          <a:spcPts val="0"/>
                        </a:spcAft>
                      </a:pPr>
                      <a:r>
                        <a:rPr lang="ro-RO" sz="1400" dirty="0">
                          <a:effectLst/>
                        </a:rPr>
                        <a:t>- prin rețelele electrice de distribuție de medie tensiune (6; 10 kV) </a:t>
                      </a:r>
                      <a:endParaRPr lang="ro-RO" sz="1400" dirty="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ro-RO" sz="1400" dirty="0">
                          <a:effectLst/>
                        </a:rPr>
                        <a:t>42 </a:t>
                      </a:r>
                      <a:r>
                        <a:rPr lang="ro-RO" sz="1400" dirty="0" smtClean="0">
                          <a:effectLst/>
                        </a:rPr>
                        <a:t>bani/kWh          </a:t>
                      </a:r>
                      <a:r>
                        <a:rPr lang="ro-RO" sz="1400" dirty="0" smtClean="0">
                          <a:solidFill>
                            <a:srgbClr val="7030A0"/>
                          </a:solidFill>
                          <a:effectLst/>
                        </a:rPr>
                        <a:t>32  bani/kWh </a:t>
                      </a:r>
                      <a:endParaRPr lang="ro-RO" sz="1400" dirty="0">
                        <a:solidFill>
                          <a:srgbClr val="7030A0"/>
                        </a:solidFill>
                        <a:effectLst/>
                        <a:latin typeface="Times New Roman"/>
                        <a:ea typeface="Calibri"/>
                      </a:endParaRPr>
                    </a:p>
                  </a:txBody>
                  <a:tcPr marL="68580" marR="68580" marT="0" marB="0"/>
                </a:tc>
                <a:extLst>
                  <a:ext uri="{0D108BD9-81ED-4DB2-BD59-A6C34878D82A}">
                    <a16:rowId xmlns="" xmlns:a16="http://schemas.microsoft.com/office/drawing/2014/main" val="10002"/>
                  </a:ext>
                </a:extLst>
              </a:tr>
              <a:tr h="924258">
                <a:tc>
                  <a:txBody>
                    <a:bodyPr/>
                    <a:lstStyle/>
                    <a:p>
                      <a:pPr>
                        <a:lnSpc>
                          <a:spcPct val="115000"/>
                        </a:lnSpc>
                        <a:spcAft>
                          <a:spcPts val="0"/>
                        </a:spcAft>
                      </a:pPr>
                      <a:r>
                        <a:rPr lang="ro-RO" sz="1400" dirty="0">
                          <a:effectLst/>
                        </a:rPr>
                        <a:t>- prin rețelele electrice de distribuție de joasă tensiune (0,4 kV) </a:t>
                      </a:r>
                      <a:endParaRPr lang="ro-RO" sz="1400" dirty="0">
                        <a:solidFill>
                          <a:srgbClr val="000000"/>
                        </a:solidFill>
                        <a:effectLst/>
                        <a:latin typeface="Times New Roman"/>
                        <a:ea typeface="Calibri"/>
                      </a:endParaRPr>
                    </a:p>
                  </a:txBody>
                  <a:tcPr marL="68580" marR="68580" marT="0" marB="0"/>
                </a:tc>
                <a:tc>
                  <a:txBody>
                    <a:bodyPr/>
                    <a:lstStyle/>
                    <a:p>
                      <a:pPr>
                        <a:lnSpc>
                          <a:spcPct val="115000"/>
                        </a:lnSpc>
                        <a:spcAft>
                          <a:spcPts val="0"/>
                        </a:spcAft>
                      </a:pPr>
                      <a:r>
                        <a:rPr lang="ro-RO" sz="1400" dirty="0">
                          <a:effectLst/>
                        </a:rPr>
                        <a:t>61 </a:t>
                      </a:r>
                      <a:r>
                        <a:rPr lang="ro-RO" sz="1400" dirty="0" smtClean="0">
                          <a:effectLst/>
                        </a:rPr>
                        <a:t>bani/kWh          </a:t>
                      </a:r>
                      <a:r>
                        <a:rPr lang="ro-RO" sz="1400" dirty="0" smtClean="0">
                          <a:solidFill>
                            <a:srgbClr val="7030A0"/>
                          </a:solidFill>
                          <a:effectLst/>
                        </a:rPr>
                        <a:t>19  bani/kWh </a:t>
                      </a:r>
                      <a:endParaRPr lang="ro-RO" sz="1400" dirty="0">
                        <a:solidFill>
                          <a:srgbClr val="7030A0"/>
                        </a:solidFill>
                        <a:effectLst/>
                        <a:latin typeface="Times New Roman"/>
                        <a:ea typeface="Calibri"/>
                      </a:endParaRPr>
                    </a:p>
                  </a:txBody>
                  <a:tcPr marL="68580" marR="68580" marT="0" marB="0"/>
                </a:tc>
                <a:extLst>
                  <a:ext uri="{0D108BD9-81ED-4DB2-BD59-A6C34878D82A}">
                    <a16:rowId xmlns="" xmlns:a16="http://schemas.microsoft.com/office/drawing/2014/main" val="10003"/>
                  </a:ext>
                </a:extLst>
              </a:tr>
            </a:tbl>
          </a:graphicData>
        </a:graphic>
      </p:graphicFrame>
      <p:sp>
        <p:nvSpPr>
          <p:cNvPr id="5" name="Rectangle 1"/>
          <p:cNvSpPr>
            <a:spLocks noChangeArrowheads="1"/>
          </p:cNvSpPr>
          <p:nvPr/>
        </p:nvSpPr>
        <p:spPr bwMode="auto">
          <a:xfrm>
            <a:off x="1846263" y="3479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164907696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36" y="1957814"/>
            <a:ext cx="7776000" cy="3816000"/>
          </a:xfrm>
          <a:ln w="57150"/>
        </p:spPr>
        <p:style>
          <a:lnRef idx="2">
            <a:schemeClr val="accent1"/>
          </a:lnRef>
          <a:fillRef idx="1">
            <a:schemeClr val="lt1"/>
          </a:fillRef>
          <a:effectRef idx="0">
            <a:schemeClr val="accent1"/>
          </a:effectRef>
          <a:fontRef idx="minor">
            <a:schemeClr val="dk1"/>
          </a:fontRef>
        </p:style>
        <p:txBody>
          <a:bodyPr/>
          <a:lstStyle/>
          <a:p>
            <a:endParaRPr lang="ro-RO" i="1" dirty="0" smtClean="0"/>
          </a:p>
          <a:p>
            <a:r>
              <a:rPr lang="ro-RO" b="1" dirty="0" smtClean="0"/>
              <a:t>Legea energiei electrice Nr.107</a:t>
            </a:r>
          </a:p>
          <a:p>
            <a:r>
              <a:rPr lang="en-US" sz="2400" i="1" dirty="0" err="1" smtClean="0"/>
              <a:t>reţea</a:t>
            </a:r>
            <a:r>
              <a:rPr lang="en-US" sz="2400" i="1" dirty="0" smtClean="0"/>
              <a:t> </a:t>
            </a:r>
            <a:r>
              <a:rPr lang="en-US" sz="2400" i="1" dirty="0" err="1"/>
              <a:t>electrică</a:t>
            </a:r>
            <a:r>
              <a:rPr lang="en-US" sz="2400" i="1" dirty="0"/>
              <a:t> de transport </a:t>
            </a:r>
            <a:r>
              <a:rPr lang="en-US" sz="2400" dirty="0"/>
              <a:t>– </a:t>
            </a:r>
            <a:endParaRPr lang="ro-RO" sz="2400" dirty="0" smtClean="0"/>
          </a:p>
          <a:p>
            <a:r>
              <a:rPr lang="en-US" sz="2400" dirty="0" err="1" smtClean="0"/>
              <a:t>sistem</a:t>
            </a:r>
            <a:r>
              <a:rPr lang="en-US" sz="2400" dirty="0" smtClean="0"/>
              <a:t> </a:t>
            </a:r>
            <a:r>
              <a:rPr lang="en-US" sz="2400" dirty="0"/>
              <a:t>format din </a:t>
            </a:r>
            <a:r>
              <a:rPr lang="en-US" sz="2400" dirty="0" err="1"/>
              <a:t>linii</a:t>
            </a:r>
            <a:r>
              <a:rPr lang="en-US" sz="2400" dirty="0"/>
              <a:t> </a:t>
            </a:r>
            <a:r>
              <a:rPr lang="en-US" sz="2400" dirty="0" err="1"/>
              <a:t>electrice</a:t>
            </a:r>
            <a:r>
              <a:rPr lang="en-US" sz="2400" dirty="0"/>
              <a:t> de </a:t>
            </a:r>
            <a:r>
              <a:rPr lang="en-US" sz="2400" dirty="0" err="1"/>
              <a:t>tensiune</a:t>
            </a:r>
            <a:r>
              <a:rPr lang="en-US" sz="2400" dirty="0"/>
              <a:t> </a:t>
            </a:r>
            <a:r>
              <a:rPr lang="en-US" sz="2400" dirty="0" err="1"/>
              <a:t>înaltă</a:t>
            </a:r>
            <a:r>
              <a:rPr lang="en-US" sz="2400" dirty="0"/>
              <a:t>, cu </a:t>
            </a:r>
            <a:r>
              <a:rPr lang="en-US" sz="2400" dirty="0" err="1"/>
              <a:t>echipament</a:t>
            </a:r>
            <a:r>
              <a:rPr lang="en-US" sz="2400" dirty="0"/>
              <a:t> </a:t>
            </a:r>
            <a:r>
              <a:rPr lang="en-US" sz="2400" dirty="0" err="1"/>
              <a:t>şi</a:t>
            </a:r>
            <a:r>
              <a:rPr lang="en-US" sz="2400" dirty="0"/>
              <a:t> </a:t>
            </a:r>
            <a:r>
              <a:rPr lang="en-US" sz="2400" dirty="0" err="1"/>
              <a:t>utilaj</a:t>
            </a:r>
            <a:r>
              <a:rPr lang="en-US" sz="2400" dirty="0"/>
              <a:t> de </a:t>
            </a:r>
            <a:r>
              <a:rPr lang="en-US" sz="2400" dirty="0" err="1"/>
              <a:t>transformare</a:t>
            </a:r>
            <a:r>
              <a:rPr lang="en-US" sz="2400" dirty="0"/>
              <a:t> </a:t>
            </a:r>
            <a:r>
              <a:rPr lang="en-US" sz="2400" dirty="0" err="1"/>
              <a:t>şi</a:t>
            </a:r>
            <a:r>
              <a:rPr lang="en-US" sz="2400" dirty="0"/>
              <a:t> de </a:t>
            </a:r>
            <a:r>
              <a:rPr lang="en-US" sz="2400" dirty="0" err="1"/>
              <a:t>comutare</a:t>
            </a:r>
            <a:r>
              <a:rPr lang="en-US" sz="2400" dirty="0"/>
              <a:t>, </a:t>
            </a:r>
            <a:r>
              <a:rPr lang="en-US" sz="2400" dirty="0" err="1"/>
              <a:t>precum</a:t>
            </a:r>
            <a:r>
              <a:rPr lang="en-US" sz="2400" dirty="0"/>
              <a:t> </a:t>
            </a:r>
            <a:r>
              <a:rPr lang="en-US" sz="2400" dirty="0" err="1"/>
              <a:t>şi</a:t>
            </a:r>
            <a:r>
              <a:rPr lang="en-US" sz="2400" dirty="0"/>
              <a:t> cu </a:t>
            </a:r>
            <a:r>
              <a:rPr lang="en-US" sz="2400" dirty="0" err="1"/>
              <a:t>instalaţii</a:t>
            </a:r>
            <a:r>
              <a:rPr lang="en-US" sz="2400" dirty="0"/>
              <a:t> </a:t>
            </a:r>
            <a:r>
              <a:rPr lang="en-US" sz="2400" dirty="0" err="1"/>
              <a:t>auxiliare</a:t>
            </a:r>
            <a:r>
              <a:rPr lang="en-US" sz="2400" dirty="0"/>
              <a:t>, care serve</a:t>
            </a:r>
            <a:r>
              <a:rPr lang="ro-RO" sz="2400" dirty="0"/>
              <a:t>ş</a:t>
            </a:r>
            <a:r>
              <a:rPr lang="en-US" sz="2400" dirty="0" err="1"/>
              <a:t>te</a:t>
            </a:r>
            <a:r>
              <a:rPr lang="en-US" sz="2400" dirty="0"/>
              <a:t> la </a:t>
            </a:r>
            <a:r>
              <a:rPr lang="en-US" sz="2400" dirty="0" err="1"/>
              <a:t>transportul</a:t>
            </a:r>
            <a:r>
              <a:rPr lang="en-US" sz="2400" dirty="0"/>
              <a:t> </a:t>
            </a:r>
            <a:r>
              <a:rPr lang="en-US" sz="2400" dirty="0" err="1"/>
              <a:t>energiei</a:t>
            </a:r>
            <a:r>
              <a:rPr lang="en-US" sz="2400" dirty="0"/>
              <a:t> </a:t>
            </a:r>
            <a:r>
              <a:rPr lang="en-US" sz="2400" dirty="0" err="1"/>
              <a:t>electrice</a:t>
            </a:r>
            <a:r>
              <a:rPr lang="en-US" sz="2400" dirty="0"/>
              <a:t>;</a:t>
            </a:r>
            <a:br>
              <a:rPr lang="en-US" sz="2400" dirty="0"/>
            </a:br>
            <a:endParaRPr lang="ru-RU"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70907360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
        <p:nvSpPr>
          <p:cNvPr id="11" name="TextBox 10"/>
          <p:cNvSpPr txBox="1"/>
          <p:nvPr/>
        </p:nvSpPr>
        <p:spPr>
          <a:xfrm>
            <a:off x="787791" y="1601827"/>
            <a:ext cx="7638757" cy="412420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ro-RO" sz="1800" dirty="0" smtClean="0">
                <a:solidFill>
                  <a:schemeClr val="tx1"/>
                </a:solidFill>
                <a:latin typeface="Times New Roman" panose="02020603050405020304" pitchFamily="18" charset="0"/>
                <a:cs typeface="Times New Roman" panose="02020603050405020304" pitchFamily="18" charset="0"/>
              </a:rPr>
              <a:t>Bibliografie:</a:t>
            </a:r>
            <a:r>
              <a:rPr lang="en-US" sz="1800" b="0" dirty="0" smtClean="0"/>
              <a:t> </a:t>
            </a:r>
          </a:p>
          <a:p>
            <a:endParaRPr lang="en-US" sz="1400" b="0" dirty="0" smtClean="0"/>
          </a:p>
          <a:p>
            <a:r>
              <a:rPr lang="en-US" sz="1400" dirty="0" smtClean="0"/>
              <a:t>1.    </a:t>
            </a:r>
            <a:r>
              <a:rPr lang="ro-RO" sz="1400" dirty="0" smtClean="0">
                <a:solidFill>
                  <a:schemeClr val="tx1"/>
                </a:solidFill>
              </a:rPr>
              <a:t>DIRECTIVA </a:t>
            </a:r>
            <a:r>
              <a:rPr lang="ro-RO" sz="1400" dirty="0">
                <a:solidFill>
                  <a:schemeClr val="tx1"/>
                </a:solidFill>
              </a:rPr>
              <a:t>2009/72/CE a Parlamentului  European şi a Consiliului din 13 iulie 2009 </a:t>
            </a:r>
            <a:r>
              <a:rPr lang="en-US" sz="1400" dirty="0" smtClean="0">
                <a:solidFill>
                  <a:schemeClr val="tx1"/>
                </a:solidFill>
              </a:rPr>
              <a:t>   </a:t>
            </a:r>
            <a:r>
              <a:rPr lang="ro-RO" sz="1400" dirty="0" smtClean="0">
                <a:solidFill>
                  <a:schemeClr val="tx1"/>
                </a:solidFill>
              </a:rPr>
              <a:t>privind </a:t>
            </a:r>
            <a:r>
              <a:rPr lang="ro-RO" sz="1400" dirty="0">
                <a:solidFill>
                  <a:schemeClr val="tx1"/>
                </a:solidFill>
              </a:rPr>
              <a:t>normele comune pentru piaţa internă a energiei electrice</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2.    </a:t>
            </a:r>
            <a:r>
              <a:rPr lang="ro-RO" sz="1400" dirty="0" smtClean="0">
                <a:solidFill>
                  <a:schemeClr val="tx1"/>
                </a:solidFill>
              </a:rPr>
              <a:t>Legea </a:t>
            </a:r>
            <a:r>
              <a:rPr lang="ro-RO" sz="1400" dirty="0">
                <a:solidFill>
                  <a:schemeClr val="tx1"/>
                </a:solidFill>
              </a:rPr>
              <a:t>cu privire la energia electrică Nr. 107 din  27.05.2016</a:t>
            </a:r>
            <a:r>
              <a:rPr lang="ro-RO" sz="1400" dirty="0" smtClean="0">
                <a:solidFill>
                  <a:schemeClr val="tx1"/>
                </a:solidFill>
              </a:rPr>
              <a:t>.</a:t>
            </a:r>
            <a:endParaRPr lang="en-US" sz="1400" dirty="0" smtClean="0">
              <a:solidFill>
                <a:schemeClr val="tx1"/>
              </a:solidFill>
            </a:endParaRPr>
          </a:p>
          <a:p>
            <a:r>
              <a:rPr lang="en-US" sz="1400" dirty="0" smtClean="0">
                <a:solidFill>
                  <a:schemeClr val="tx1"/>
                </a:solidFill>
              </a:rPr>
              <a:t>3.    </a:t>
            </a:r>
            <a:r>
              <a:rPr lang="ro-RO" sz="1400" dirty="0" smtClean="0">
                <a:solidFill>
                  <a:schemeClr val="tx1"/>
                </a:solidFill>
              </a:rPr>
              <a:t>Legea </a:t>
            </a:r>
            <a:r>
              <a:rPr lang="ro-RO" sz="1400" dirty="0">
                <a:solidFill>
                  <a:schemeClr val="tx1"/>
                </a:solidFill>
              </a:rPr>
              <a:t>cu privirea la eficienţa energetică Nr. 142 din 02.07.2010</a:t>
            </a:r>
          </a:p>
          <a:p>
            <a:pPr lvl="0"/>
            <a:r>
              <a:rPr lang="en-US" sz="1400" dirty="0" smtClean="0">
                <a:solidFill>
                  <a:schemeClr val="tx1"/>
                </a:solidFill>
              </a:rPr>
              <a:t>4.    </a:t>
            </a:r>
            <a:r>
              <a:rPr lang="ro-RO" sz="1400" dirty="0" smtClean="0">
                <a:solidFill>
                  <a:schemeClr val="tx1"/>
                </a:solidFill>
              </a:rPr>
              <a:t>Regulamentul </a:t>
            </a:r>
            <a:r>
              <a:rPr lang="ro-RO" sz="1400" dirty="0">
                <a:solidFill>
                  <a:schemeClr val="tx1"/>
                </a:solidFill>
              </a:rPr>
              <a:t>cu privire la furnizarea şi utilizarea energiei electrice Nr.        393  din  15.12.2010.</a:t>
            </a:r>
            <a:endParaRPr lang="ru-RU" sz="1400" dirty="0">
              <a:solidFill>
                <a:schemeClr val="tx1"/>
              </a:solidFill>
            </a:endParaRPr>
          </a:p>
          <a:p>
            <a:pPr lvl="0"/>
            <a:r>
              <a:rPr lang="en-US" sz="1400" dirty="0" smtClean="0">
                <a:solidFill>
                  <a:schemeClr val="tx1"/>
                </a:solidFill>
              </a:rPr>
              <a:t>5.    </a:t>
            </a:r>
            <a:r>
              <a:rPr lang="ro-RO" sz="1400" dirty="0" smtClean="0">
                <a:solidFill>
                  <a:schemeClr val="tx1"/>
                </a:solidFill>
              </a:rPr>
              <a:t>Regulamentul </a:t>
            </a:r>
            <a:r>
              <a:rPr lang="ro-RO" sz="1400" dirty="0">
                <a:solidFill>
                  <a:schemeClr val="tx1"/>
                </a:solidFill>
              </a:rPr>
              <a:t>cu privire la măsurarea energiei electrice în scopuri comerciale  Nr. 382 din  02.07.2010.</a:t>
            </a:r>
            <a:endParaRPr lang="ru-RU" sz="1400" dirty="0">
              <a:solidFill>
                <a:schemeClr val="tx1"/>
              </a:solidFill>
            </a:endParaRPr>
          </a:p>
          <a:p>
            <a:pPr lvl="0"/>
            <a:r>
              <a:rPr lang="en-US" sz="1400" dirty="0" smtClean="0">
                <a:solidFill>
                  <a:schemeClr val="tx1"/>
                </a:solidFill>
              </a:rPr>
              <a:t>6.    </a:t>
            </a:r>
            <a:r>
              <a:rPr lang="ro-RO" sz="1400" dirty="0" smtClean="0">
                <a:solidFill>
                  <a:schemeClr val="tx1"/>
                </a:solidFill>
              </a:rPr>
              <a:t>Instrucţiunea </a:t>
            </a:r>
            <a:r>
              <a:rPr lang="ro-RO" sz="1400" dirty="0">
                <a:solidFill>
                  <a:schemeClr val="tx1"/>
                </a:solidFill>
              </a:rPr>
              <a:t>privind calcularea pierderilor de energie electrică</a:t>
            </a:r>
            <a:r>
              <a:rPr lang="ro-RO" sz="1400" i="1" dirty="0">
                <a:solidFill>
                  <a:schemeClr val="tx1"/>
                </a:solidFill>
              </a:rPr>
              <a:t> </a:t>
            </a:r>
            <a:r>
              <a:rPr lang="ro-RO" sz="1400" dirty="0">
                <a:solidFill>
                  <a:schemeClr val="tx1"/>
                </a:solidFill>
              </a:rPr>
              <a:t>activă şi reactivă în elementele de reţea aflate la balanţa consumatorului, Nr.246 din 02. 05. 2007</a:t>
            </a:r>
            <a:endParaRPr lang="ru-RU" sz="1400" dirty="0">
              <a:solidFill>
                <a:schemeClr val="tx1"/>
              </a:solidFill>
            </a:endParaRPr>
          </a:p>
          <a:p>
            <a:pPr lvl="0"/>
            <a:r>
              <a:rPr lang="en-US" sz="1400" dirty="0" smtClean="0">
                <a:solidFill>
                  <a:schemeClr val="tx1"/>
                </a:solidFill>
              </a:rPr>
              <a:t>7.    </a:t>
            </a:r>
            <a:r>
              <a:rPr lang="ro-RO" sz="1400" dirty="0" smtClean="0">
                <a:solidFill>
                  <a:schemeClr val="tx1"/>
                </a:solidFill>
              </a:rPr>
              <a:t>Instrucţiunea </a:t>
            </a:r>
            <a:r>
              <a:rPr lang="ro-RO" sz="1400" dirty="0">
                <a:solidFill>
                  <a:schemeClr val="tx1"/>
                </a:solidFill>
              </a:rPr>
              <a:t>privind calcularea consumului tehnologic de energie electrică în reţelele de distribuţie, în funcţie de valoarea factorului de putere în instalaţiile de utilizare, nr.89 din 13.03. 2003</a:t>
            </a:r>
            <a:r>
              <a:rPr lang="ro-RO" sz="1400" dirty="0" smtClean="0">
                <a:solidFill>
                  <a:schemeClr val="tx1"/>
                </a:solidFill>
              </a:rPr>
              <a:t>.</a:t>
            </a:r>
            <a:endParaRPr lang="ru-RU" sz="1400" dirty="0">
              <a:solidFill>
                <a:schemeClr val="tx1"/>
              </a:solidFill>
            </a:endParaRPr>
          </a:p>
          <a:p>
            <a:pPr lvl="0"/>
            <a:r>
              <a:rPr lang="en-US" sz="1400" dirty="0" smtClean="0">
                <a:solidFill>
                  <a:schemeClr val="tx1"/>
                </a:solidFill>
              </a:rPr>
              <a:t>8.    </a:t>
            </a:r>
            <a:r>
              <a:rPr lang="en-US" sz="1400" dirty="0" err="1" smtClean="0">
                <a:solidFill>
                  <a:schemeClr val="tx1"/>
                </a:solidFill>
              </a:rPr>
              <a:t>Metodologia</a:t>
            </a:r>
            <a:r>
              <a:rPr lang="en-US" sz="1400" dirty="0" smtClean="0">
                <a:solidFill>
                  <a:schemeClr val="tx1"/>
                </a:solidFill>
              </a:rPr>
              <a:t> </a:t>
            </a:r>
            <a:r>
              <a:rPr lang="en-US" sz="1400" dirty="0">
                <a:solidFill>
                  <a:schemeClr val="tx1"/>
                </a:solidFill>
              </a:rPr>
              <a:t>de </a:t>
            </a:r>
            <a:r>
              <a:rPr lang="en-US" sz="1400" dirty="0" err="1">
                <a:solidFill>
                  <a:schemeClr val="tx1"/>
                </a:solidFill>
              </a:rPr>
              <a:t>calculare</a:t>
            </a:r>
            <a:r>
              <a:rPr lang="en-US" sz="1400" dirty="0">
                <a:solidFill>
                  <a:schemeClr val="tx1"/>
                </a:solidFill>
              </a:rPr>
              <a:t> a </a:t>
            </a:r>
            <a:r>
              <a:rPr lang="en-US" sz="1400" dirty="0" err="1">
                <a:solidFill>
                  <a:schemeClr val="tx1"/>
                </a:solidFill>
              </a:rPr>
              <a:t>tarifelor</a:t>
            </a:r>
            <a:r>
              <a:rPr lang="en-US" sz="1400" dirty="0">
                <a:solidFill>
                  <a:schemeClr val="tx1"/>
                </a:solidFill>
              </a:rPr>
              <a:t> la </a:t>
            </a:r>
            <a:r>
              <a:rPr lang="en-US" sz="1400" dirty="0" err="1">
                <a:solidFill>
                  <a:schemeClr val="tx1"/>
                </a:solidFill>
              </a:rPr>
              <a:t>energia</a:t>
            </a:r>
            <a:r>
              <a:rPr lang="en-US" sz="1400" dirty="0">
                <a:solidFill>
                  <a:schemeClr val="tx1"/>
                </a:solidFill>
              </a:rPr>
              <a:t> </a:t>
            </a:r>
            <a:r>
              <a:rPr lang="en-US" sz="1400" dirty="0" err="1">
                <a:solidFill>
                  <a:schemeClr val="tx1"/>
                </a:solidFill>
              </a:rPr>
              <a:t>electrică</a:t>
            </a:r>
            <a:r>
              <a:rPr lang="en-US" sz="1400" dirty="0">
                <a:solidFill>
                  <a:schemeClr val="tx1"/>
                </a:solidFill>
              </a:rPr>
              <a:t> </a:t>
            </a:r>
            <a:r>
              <a:rPr lang="en-US" sz="1400" dirty="0" err="1">
                <a:solidFill>
                  <a:schemeClr val="tx1"/>
                </a:solidFill>
              </a:rPr>
              <a:t>livrată</a:t>
            </a:r>
            <a:r>
              <a:rPr lang="en-US" sz="1400" dirty="0">
                <a:solidFill>
                  <a:schemeClr val="tx1"/>
                </a:solidFill>
              </a:rPr>
              <a:t> </a:t>
            </a:r>
            <a:r>
              <a:rPr lang="en-US" sz="1400" dirty="0" err="1">
                <a:solidFill>
                  <a:schemeClr val="tx1"/>
                </a:solidFill>
              </a:rPr>
              <a:t>consumatorilor</a:t>
            </a:r>
            <a:r>
              <a:rPr lang="en-US" sz="1400" dirty="0">
                <a:solidFill>
                  <a:schemeClr val="tx1"/>
                </a:solidFill>
              </a:rPr>
              <a:t> </a:t>
            </a:r>
            <a:r>
              <a:rPr lang="en-US" sz="1400" dirty="0" err="1">
                <a:solidFill>
                  <a:schemeClr val="tx1"/>
                </a:solidFill>
              </a:rPr>
              <a:t>finali</a:t>
            </a:r>
            <a:r>
              <a:rPr lang="en-US" sz="1400" dirty="0">
                <a:solidFill>
                  <a:schemeClr val="tx1"/>
                </a:solidFill>
              </a:rPr>
              <a:t> </a:t>
            </a:r>
            <a:endParaRPr lang="ru-RU" sz="1400" dirty="0">
              <a:solidFill>
                <a:schemeClr val="tx1"/>
              </a:solidFill>
            </a:endParaRPr>
          </a:p>
          <a:p>
            <a:r>
              <a:rPr lang="en-US" sz="1400" dirty="0" smtClean="0">
                <a:solidFill>
                  <a:schemeClr val="tx1"/>
                </a:solidFill>
              </a:rPr>
              <a:t>       </a:t>
            </a:r>
            <a:r>
              <a:rPr lang="en-US" sz="1400" dirty="0" err="1" smtClean="0">
                <a:solidFill>
                  <a:schemeClr val="tx1"/>
                </a:solidFill>
              </a:rPr>
              <a:t>Nr</a:t>
            </a:r>
            <a:r>
              <a:rPr lang="en-US" sz="1400" dirty="0">
                <a:solidFill>
                  <a:schemeClr val="tx1"/>
                </a:solidFill>
              </a:rPr>
              <a:t>. 301 din </a:t>
            </a:r>
            <a:r>
              <a:rPr lang="en-US" sz="1400" dirty="0" smtClean="0">
                <a:solidFill>
                  <a:schemeClr val="tx1"/>
                </a:solidFill>
              </a:rPr>
              <a:t>01.08.2008</a:t>
            </a:r>
            <a:endParaRPr lang="ru-RU" sz="1400" dirty="0">
              <a:solidFill>
                <a:schemeClr val="tx1"/>
              </a:solidFill>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8097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7"/>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0484" y="1894820"/>
            <a:ext cx="7775575" cy="3816350"/>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ro-RO" b="1" dirty="0"/>
              <a:t>DIRECTIVA 2009/72/CE a Parlamentului  European şi a Consiliului din 13 iulie 2009 privind normele comune pentru piaţa internă a energiei electrice.</a:t>
            </a:r>
          </a:p>
          <a:p>
            <a:pPr marL="0" indent="0">
              <a:buNone/>
            </a:pPr>
            <a:endParaRPr lang="ro-RO" dirty="0" smtClean="0"/>
          </a:p>
          <a:p>
            <a:pPr marL="0" indent="0">
              <a:buNone/>
            </a:pPr>
            <a:r>
              <a:rPr lang="ro-RO" sz="2200" dirty="0" smtClean="0"/>
              <a:t>Directivă </a:t>
            </a:r>
            <a:r>
              <a:rPr lang="ro-RO" sz="2200" dirty="0"/>
              <a:t>stabileşte norme comune pentru producerea, transportul, distribuţia şi furnizarea energiei electrice, precum şi dispoziţii privind protecţia consumatorilor, în vederea îmbunătăţirii şi integrării pieţelor de energie competitive, conectate printr-o reţea comună, în Comunitate. </a:t>
            </a:r>
            <a:endParaRPr lang="ro-RO" sz="2200" dirty="0" smtClean="0"/>
          </a:p>
          <a:p>
            <a:pPr marL="0" indent="0">
              <a:buNone/>
            </a:pPr>
            <a:r>
              <a:rPr lang="ro-RO" sz="2200" dirty="0" smtClean="0"/>
              <a:t>Prezenta </a:t>
            </a:r>
            <a:r>
              <a:rPr lang="ro-RO" sz="2200" dirty="0"/>
              <a:t>directivă stabileşte normele referitoare la organizarea şi funcţionarea sectorului energiei electrice, accesul deschis la piaţă, criteriile şi procedurile aplicabile cererilor de ofertă şi acordării de autorizaţii şi exploatarea sistemelor.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7151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349" y="1756809"/>
            <a:ext cx="7775575" cy="4299433"/>
          </a:xfrm>
          <a:ln w="57150"/>
        </p:spPr>
        <p:style>
          <a:lnRef idx="2">
            <a:schemeClr val="accent1"/>
          </a:lnRef>
          <a:fillRef idx="1">
            <a:schemeClr val="lt1"/>
          </a:fillRef>
          <a:effectRef idx="0">
            <a:schemeClr val="accent1"/>
          </a:effectRef>
          <a:fontRef idx="minor">
            <a:schemeClr val="dk1"/>
          </a:fontRef>
        </p:style>
        <p:txBody>
          <a:bodyPr/>
          <a:lstStyle/>
          <a:p>
            <a:pPr marL="0" indent="0">
              <a:buNone/>
            </a:pPr>
            <a:r>
              <a:rPr lang="ro-RO" b="1" dirty="0" smtClean="0"/>
              <a:t>DIRECTIVA 2009/72/CE a Parlamentului  European şi a Consiliului din 13 iulie 2009 privind normele comune pentru piaţa internă a energiei electrice.</a:t>
            </a:r>
          </a:p>
          <a:p>
            <a:pPr marL="0" indent="0">
              <a:buNone/>
            </a:pPr>
            <a:endParaRPr lang="ro-RO" sz="2400" i="1" dirty="0" smtClean="0"/>
          </a:p>
          <a:p>
            <a:pPr marL="0" indent="0">
              <a:buNone/>
            </a:pPr>
            <a:r>
              <a:rPr lang="ro-RO" sz="2400" i="1" dirty="0" smtClean="0"/>
              <a:t>Articolul </a:t>
            </a:r>
            <a:r>
              <a:rPr lang="ro-RO" sz="2400" i="1" dirty="0"/>
              <a:t>28</a:t>
            </a:r>
            <a:r>
              <a:rPr lang="ro-RO" sz="2400" dirty="0"/>
              <a:t>. </a:t>
            </a:r>
            <a:r>
              <a:rPr lang="ro-RO" sz="2400" b="1" dirty="0"/>
              <a:t>Sisteme de distribuţie închise</a:t>
            </a:r>
            <a:r>
              <a:rPr lang="ro-RO" sz="2400" dirty="0"/>
              <a:t> </a:t>
            </a:r>
          </a:p>
          <a:p>
            <a:pPr marL="0" indent="0">
              <a:buNone/>
            </a:pPr>
            <a:r>
              <a:rPr lang="ro-RO" sz="2400" dirty="0"/>
              <a:t>Statele membre pot decide ca autorităţile de reglementare naţionale sau alte autorităţi competente să clasifice drept sistem de distribuţie închis un sistem care distribuie energie electrică într-o zonă industrială, comercială sau de servicii comune, </a:t>
            </a:r>
            <a:r>
              <a:rPr lang="ro-RO" sz="2400" dirty="0">
                <a:solidFill>
                  <a:srgbClr val="C00000"/>
                </a:solidFill>
              </a:rPr>
              <a:t>limitată din punct de vedere </a:t>
            </a:r>
            <a:r>
              <a:rPr lang="ro-RO" sz="2400" dirty="0" smtClean="0">
                <a:solidFill>
                  <a:srgbClr val="C00000"/>
                </a:solidFill>
              </a:rPr>
              <a:t>geografic.</a:t>
            </a:r>
            <a:endParaRPr lang="ro-RO" sz="2400" dirty="0">
              <a:solidFill>
                <a:srgbClr val="C00000"/>
              </a:solidFill>
            </a:endParaRPr>
          </a:p>
          <a:p>
            <a:endParaRPr lang="ro-RO"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956095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456</TotalTime>
  <Words>5238</Words>
  <Application>Microsoft Office PowerPoint</Application>
  <PresentationFormat>Экран (4:3)</PresentationFormat>
  <Paragraphs>643</Paragraphs>
  <Slides>73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73</vt:i4>
      </vt:variant>
    </vt:vector>
  </HeadingPairs>
  <TitlesOfParts>
    <vt:vector size="80" baseType="lpstr">
      <vt:lpstr>Arial</vt:lpstr>
      <vt:lpstr>Arial Narrow</vt:lpstr>
      <vt:lpstr>Calibri</vt:lpstr>
      <vt:lpstr>Calibri Light</vt:lpstr>
      <vt:lpstr>Times New Roman</vt:lpstr>
      <vt:lpstr>Wingdings</vt:lpstr>
      <vt:lpstr>GIZ_Banner_Kopfzeile-Ausland (3)</vt:lpstr>
      <vt:lpstr>Curs de instruire pentru angajații operatorilor „Apă-Canal”  Modulul:  Managementul energetic și automatizarea proceselor în sistemele de alimentare cu apă și de canalizare  Sesiunea:  Legislația internațională și națională în domeniul electroenergetic. Concepțiile actelor sublegislative, care reglementează relațiile ”Furnizor-Consumator”   Expert Nicolae Mogoreanu președinte al Asociației Consumatorilor de Energie din R.Moldova  28 – 29 – 30 mai 2019,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348</cp:revision>
  <cp:lastPrinted>2017-07-11T13:18:46Z</cp:lastPrinted>
  <dcterms:created xsi:type="dcterms:W3CDTF">2013-09-05T11:54:56Z</dcterms:created>
  <dcterms:modified xsi:type="dcterms:W3CDTF">2019-06-03T07:51:57Z</dcterms:modified>
</cp:coreProperties>
</file>