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2"/>
  </p:notesMasterIdLst>
  <p:handoutMasterIdLst>
    <p:handoutMasterId r:id="rId13"/>
  </p:handoutMasterIdLst>
  <p:sldIdLst>
    <p:sldId id="407" r:id="rId2"/>
    <p:sldId id="408" r:id="rId3"/>
    <p:sldId id="412" r:id="rId4"/>
    <p:sldId id="413" r:id="rId5"/>
    <p:sldId id="414" r:id="rId6"/>
    <p:sldId id="415" r:id="rId7"/>
    <p:sldId id="416" r:id="rId8"/>
    <p:sldId id="417" r:id="rId9"/>
    <p:sldId id="418" r:id="rId10"/>
    <p:sldId id="411" r:id="rId11"/>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144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364" autoAdjust="0"/>
  </p:normalViewPr>
  <p:slideViewPr>
    <p:cSldViewPr snapToGrid="0">
      <p:cViewPr varScale="1">
        <p:scale>
          <a:sx n="73" d="100"/>
          <a:sy n="73" d="100"/>
        </p:scale>
        <p:origin x="1374" y="54"/>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3</a:t>
            </a:fld>
            <a:endParaRPr lang="en-US"/>
          </a:p>
        </p:txBody>
      </p:sp>
    </p:spTree>
    <p:extLst>
      <p:ext uri="{BB962C8B-B14F-4D97-AF65-F5344CB8AC3E}">
        <p14:creationId xmlns:p14="http://schemas.microsoft.com/office/powerpoint/2010/main" val="3357888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5</a:t>
            </a:fld>
            <a:endParaRPr lang="en-US"/>
          </a:p>
        </p:txBody>
      </p:sp>
    </p:spTree>
    <p:extLst>
      <p:ext uri="{BB962C8B-B14F-4D97-AF65-F5344CB8AC3E}">
        <p14:creationId xmlns:p14="http://schemas.microsoft.com/office/powerpoint/2010/main" val="75323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6</a:t>
            </a:fld>
            <a:endParaRPr lang="en-US"/>
          </a:p>
        </p:txBody>
      </p:sp>
    </p:spTree>
    <p:extLst>
      <p:ext uri="{BB962C8B-B14F-4D97-AF65-F5344CB8AC3E}">
        <p14:creationId xmlns:p14="http://schemas.microsoft.com/office/powerpoint/2010/main" val="76285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7</a:t>
            </a:fld>
            <a:endParaRPr lang="en-US"/>
          </a:p>
        </p:txBody>
      </p:sp>
    </p:spTree>
    <p:extLst>
      <p:ext uri="{BB962C8B-B14F-4D97-AF65-F5344CB8AC3E}">
        <p14:creationId xmlns:p14="http://schemas.microsoft.com/office/powerpoint/2010/main" val="243516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8</a:t>
            </a:fld>
            <a:endParaRPr lang="en-US"/>
          </a:p>
        </p:txBody>
      </p:sp>
    </p:spTree>
    <p:extLst>
      <p:ext uri="{BB962C8B-B14F-4D97-AF65-F5344CB8AC3E}">
        <p14:creationId xmlns:p14="http://schemas.microsoft.com/office/powerpoint/2010/main" val="20503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9</a:t>
            </a:fld>
            <a:endParaRPr lang="en-US"/>
          </a:p>
        </p:txBody>
      </p:sp>
    </p:spTree>
    <p:extLst>
      <p:ext uri="{BB962C8B-B14F-4D97-AF65-F5344CB8AC3E}">
        <p14:creationId xmlns:p14="http://schemas.microsoft.com/office/powerpoint/2010/main" val="364990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2651A308-48BF-4C60-A788-CEA3497A0B38}" type="datetime1">
              <a:rPr lang="en-GB" smtClean="0"/>
              <a:t>22/10/2018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6F957E87-9AEA-4D4F-967B-5FD7D46FDE70}" type="datetime1">
              <a:rPr lang="en-GB" smtClean="0"/>
              <a:t>22/10/2018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1ED16B6A-8F52-4E58-8343-AE1442216D09}" type="datetime1">
              <a:rPr lang="en-GB" smtClean="0"/>
              <a:t>22/10/2018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C79F5C9-0008-4011-8A18-008BE20D296E}" type="datetime1">
              <a:rPr lang="en-GB" smtClean="0"/>
              <a:t>22/10/2018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5BCF4C7-9B30-4015-A9A4-B292C6F74447}" type="datetime1">
              <a:rPr lang="en-GB" smtClean="0"/>
              <a:t>22/10/2018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F1FB1DD7-5FC8-472E-A4B7-96119CF63BEE}" type="datetime1">
              <a:rPr lang="en-GB" smtClean="0"/>
              <a:t>22/10/2018</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sp>
        <p:nvSpPr>
          <p:cNvPr id="6" name="Номер слайда 3"/>
          <p:cNvSpPr txBox="1">
            <a:spLocks/>
          </p:cNvSpPr>
          <p:nvPr userDrawn="1"/>
        </p:nvSpPr>
        <p:spPr>
          <a:xfrm>
            <a:off x="6858016" y="6492875"/>
            <a:ext cx="2133600" cy="365125"/>
          </a:xfrm>
          <a:prstGeom prst="rect">
            <a:avLst/>
          </a:prstGeom>
        </p:spPr>
        <p:txBody>
          <a:bodyPr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9F39FCA-F164-491F-B4E8-43878C4475E4}" type="slidenum">
              <a:rPr lang="ru-RU" smtClean="0"/>
              <a:pPr>
                <a:defRPr/>
              </a:pPr>
              <a:t>‹#›</a:t>
            </a:fld>
            <a:endParaRPr lang="ru-RU" dirty="0"/>
          </a:p>
        </p:txBody>
      </p:sp>
      <p:cxnSp>
        <p:nvCxnSpPr>
          <p:cNvPr id="4" name="Straight Connector 10"/>
          <p:cNvCxnSpPr/>
          <p:nvPr userDrawn="1">
            <p:custDataLst>
              <p:tags r:id="rId1"/>
            </p:custDataLst>
          </p:nvPr>
        </p:nvCxnSpPr>
        <p:spPr>
          <a:xfrm>
            <a:off x="161925" y="831672"/>
            <a:ext cx="8856000" cy="0"/>
          </a:xfrm>
          <a:prstGeom prst="line">
            <a:avLst/>
          </a:prstGeom>
          <a:ln w="28575" cap="rnd" cmpd="sng">
            <a:solidFill>
              <a:srgbClr val="EA3180"/>
            </a:solidFill>
            <a:prstDash val="dot"/>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2838" y="82863"/>
            <a:ext cx="1258602" cy="713640"/>
          </a:xfrm>
          <a:prstGeom prst="rect">
            <a:avLst/>
          </a:prstGeom>
        </p:spPr>
      </p:pic>
    </p:spTree>
    <p:extLst>
      <p:ext uri="{BB962C8B-B14F-4D97-AF65-F5344CB8AC3E}">
        <p14:creationId xmlns:p14="http://schemas.microsoft.com/office/powerpoint/2010/main" val="1250680286"/>
      </p:ext>
    </p:extLst>
  </p:cSld>
  <p:clrMapOvr>
    <a:masterClrMapping/>
  </p:clrMapOvr>
  <p:extLst mod="1">
    <p:ext uri="{DCECCB84-F9BA-43D5-87BE-67443E8EF086}">
      <p15:sldGuideLst xmlns:p15="http://schemas.microsoft.com/office/powerpoint/2012/main">
        <p15:guide id="1" orient="horz" pos="4156">
          <p15:clr>
            <a:srgbClr val="FBAE40"/>
          </p15:clr>
        </p15:guide>
        <p15:guide id="2" pos="5602">
          <p15:clr>
            <a:srgbClr val="FBAE40"/>
          </p15:clr>
        </p15:guide>
        <p15:guide id="3" pos="11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9"/>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10"/>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smtClean="0"/>
              <a:t>22/10/2018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701" r:id="rId7"/>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7.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image" Target="../media/image20.png"/><Relationship Id="rId3" Type="http://schemas.openxmlformats.org/officeDocument/2006/relationships/tags" Target="../tags/tag7.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image" Target="../media/image23.png"/><Relationship Id="rId47" Type="http://schemas.openxmlformats.org/officeDocument/2006/relationships/image" Target="../media/image28.png"/><Relationship Id="rId50" Type="http://schemas.openxmlformats.org/officeDocument/2006/relationships/image" Target="../media/image31.jpe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image" Target="../media/image19.png"/><Relationship Id="rId46" Type="http://schemas.openxmlformats.org/officeDocument/2006/relationships/image" Target="../media/image27.pn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image" Target="../media/image22.tif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image" Target="../media/image18.png"/><Relationship Id="rId40" Type="http://schemas.openxmlformats.org/officeDocument/2006/relationships/image" Target="../media/image21.png"/><Relationship Id="rId45" Type="http://schemas.openxmlformats.org/officeDocument/2006/relationships/image" Target="../media/image26.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slideLayout" Target="../slideLayouts/slideLayout7.xml"/><Relationship Id="rId49" Type="http://schemas.openxmlformats.org/officeDocument/2006/relationships/image" Target="../media/image30.png"/><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image" Target="../media/image25.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image" Target="../media/image24.png"/><Relationship Id="rId48" Type="http://schemas.openxmlformats.org/officeDocument/2006/relationships/image" Target="../media/image29.jpeg"/><Relationship Id="rId8" Type="http://schemas.openxmlformats.org/officeDocument/2006/relationships/tags" Target="../tags/tag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4.png"/><Relationship Id="rId18" Type="http://schemas.openxmlformats.org/officeDocument/2006/relationships/image" Target="../media/image39.jpeg"/><Relationship Id="rId3" Type="http://schemas.openxmlformats.org/officeDocument/2006/relationships/tags" Target="../tags/tag41.xml"/><Relationship Id="rId7" Type="http://schemas.openxmlformats.org/officeDocument/2006/relationships/image" Target="../media/image32.jpeg"/><Relationship Id="rId12" Type="http://schemas.openxmlformats.org/officeDocument/2006/relationships/image" Target="../media/image34.tiff"/><Relationship Id="rId17" Type="http://schemas.openxmlformats.org/officeDocument/2006/relationships/image" Target="../media/image38.png"/><Relationship Id="rId2" Type="http://schemas.openxmlformats.org/officeDocument/2006/relationships/tags" Target="../tags/tag40.xml"/><Relationship Id="rId16" Type="http://schemas.openxmlformats.org/officeDocument/2006/relationships/image" Target="../media/image37.png"/><Relationship Id="rId1" Type="http://schemas.openxmlformats.org/officeDocument/2006/relationships/vmlDrawing" Target="../drawings/vmlDrawing2.vml"/><Relationship Id="rId6" Type="http://schemas.openxmlformats.org/officeDocument/2006/relationships/notesSlide" Target="../notesSlides/notesSlide2.xml"/><Relationship Id="rId11" Type="http://schemas.openxmlformats.org/officeDocument/2006/relationships/image" Target="../media/image22.tiff"/><Relationship Id="rId5" Type="http://schemas.openxmlformats.org/officeDocument/2006/relationships/slideLayout" Target="../slideLayouts/slideLayout7.xml"/><Relationship Id="rId15" Type="http://schemas.openxmlformats.org/officeDocument/2006/relationships/image" Target="../media/image36.png"/><Relationship Id="rId10" Type="http://schemas.openxmlformats.org/officeDocument/2006/relationships/image" Target="../media/image33.tiff"/><Relationship Id="rId4" Type="http://schemas.openxmlformats.org/officeDocument/2006/relationships/tags" Target="../tags/tag42.xml"/><Relationship Id="rId9" Type="http://schemas.openxmlformats.org/officeDocument/2006/relationships/image" Target="../media/image16.emf"/><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33.tiff"/><Relationship Id="rId3" Type="http://schemas.openxmlformats.org/officeDocument/2006/relationships/tags" Target="../tags/tag44.xml"/><Relationship Id="rId7" Type="http://schemas.openxmlformats.org/officeDocument/2006/relationships/slideLayout" Target="../slideLayouts/slideLayout7.xml"/><Relationship Id="rId12" Type="http://schemas.openxmlformats.org/officeDocument/2006/relationships/image" Target="../media/image34.tiff"/><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tags" Target="../tags/tag47.xml"/><Relationship Id="rId11" Type="http://schemas.openxmlformats.org/officeDocument/2006/relationships/image" Target="../media/image22.tiff"/><Relationship Id="rId5" Type="http://schemas.openxmlformats.org/officeDocument/2006/relationships/tags" Target="../tags/tag46.xml"/><Relationship Id="rId15" Type="http://schemas.openxmlformats.org/officeDocument/2006/relationships/image" Target="../media/image39.jpeg"/><Relationship Id="rId10" Type="http://schemas.openxmlformats.org/officeDocument/2006/relationships/image" Target="../media/image16.emf"/><Relationship Id="rId4" Type="http://schemas.openxmlformats.org/officeDocument/2006/relationships/tags" Target="../tags/tag45.xml"/><Relationship Id="rId9" Type="http://schemas.openxmlformats.org/officeDocument/2006/relationships/oleObject" Target="../embeddings/oleObject3.bin"/><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9.xml"/><Relationship Id="rId7" Type="http://schemas.openxmlformats.org/officeDocument/2006/relationships/image" Target="../media/image16.emf"/><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10" Type="http://schemas.openxmlformats.org/officeDocument/2006/relationships/image" Target="../media/image39.jpeg"/><Relationship Id="rId4" Type="http://schemas.openxmlformats.org/officeDocument/2006/relationships/slideLayout" Target="../slideLayouts/slideLayout7.xml"/><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51.xml"/><Relationship Id="rId7" Type="http://schemas.openxmlformats.org/officeDocument/2006/relationships/image" Target="../media/image16.emf"/><Relationship Id="rId2" Type="http://schemas.openxmlformats.org/officeDocument/2006/relationships/tags" Target="../tags/tag50.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39.jpeg"/><Relationship Id="rId5" Type="http://schemas.openxmlformats.org/officeDocument/2006/relationships/notesSlide" Target="../notesSlides/notesSlide5.xml"/><Relationship Id="rId10" Type="http://schemas.openxmlformats.org/officeDocument/2006/relationships/image" Target="../media/image45.jpeg"/><Relationship Id="rId4" Type="http://schemas.openxmlformats.org/officeDocument/2006/relationships/slideLayout" Target="../slideLayouts/slideLayout7.xml"/><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tags" Target="../tags/tag53.xml"/><Relationship Id="rId7" Type="http://schemas.openxmlformats.org/officeDocument/2006/relationships/image" Target="../media/image16.emf"/><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7.xml"/><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smtClean="0">
                <a:solidFill>
                  <a:schemeClr val="tx1"/>
                </a:solidFill>
              </a:rPr>
              <a:t>PROGRAMUL DE INSTRUIRI ȘI SCHIMB DE EXPERIENȚĂ A SPECIALIȘTILOR DIN CADRUL ÎNTREPRINDERILOR DE ALIMENTARE CU APĂ ȘI DE CANALIZARE MEMBRE AMAC</a:t>
            </a:r>
            <a:br>
              <a:rPr lang="ro-RO" sz="1600" b="1" dirty="0" smtClean="0">
                <a:solidFill>
                  <a:schemeClr val="tx1"/>
                </a:solidFill>
              </a:rPr>
            </a:br>
            <a:r>
              <a:rPr lang="ro-RO" sz="1600" b="1" dirty="0">
                <a:solidFill>
                  <a:schemeClr val="tx1"/>
                </a:solidFill>
              </a:rPr>
              <a:t/>
            </a:r>
            <a:br>
              <a:rPr lang="ro-RO" sz="1600" b="1" dirty="0">
                <a:solidFill>
                  <a:schemeClr val="tx1"/>
                </a:solidFill>
              </a:rPr>
            </a:br>
            <a:r>
              <a:rPr lang="ro-RO" sz="1600" b="1" dirty="0" smtClean="0">
                <a:solidFill>
                  <a:schemeClr val="tx1"/>
                </a:solidFill>
              </a:rPr>
              <a:t/>
            </a:r>
            <a:br>
              <a:rPr lang="ro-RO" sz="1600" b="1" dirty="0" smtClean="0">
                <a:solidFill>
                  <a:schemeClr val="tx1"/>
                </a:solidFill>
              </a:rPr>
            </a:br>
            <a:r>
              <a:rPr lang="ro-RO" sz="1600" b="1" dirty="0">
                <a:solidFill>
                  <a:schemeClr val="tx1"/>
                </a:solidFill>
              </a:rPr>
              <a:t/>
            </a:r>
            <a:br>
              <a:rPr lang="ro-RO" sz="1600" b="1" dirty="0">
                <a:solidFill>
                  <a:schemeClr val="tx1"/>
                </a:solidFill>
              </a:rPr>
            </a:br>
            <a:r>
              <a:rPr lang="ro-RO" sz="1600" b="1" dirty="0" smtClean="0">
                <a:solidFill>
                  <a:schemeClr val="tx1"/>
                </a:solidFill>
              </a:rPr>
              <a:t>SCHIMBUL DE EXPERIENȚĂ ÎN DOMENIUL RELAȚII </a:t>
            </a:r>
            <a:br>
              <a:rPr lang="ro-RO" sz="1600" b="1" dirty="0" smtClean="0">
                <a:solidFill>
                  <a:schemeClr val="tx1"/>
                </a:solidFill>
              </a:rPr>
            </a:br>
            <a:r>
              <a:rPr lang="ro-RO" sz="1600" b="1" dirty="0" smtClean="0">
                <a:solidFill>
                  <a:schemeClr val="tx1"/>
                </a:solidFill>
              </a:rPr>
              <a:t>CU CLIENȚII</a:t>
            </a:r>
            <a:br>
              <a:rPr lang="ro-RO" sz="1600" b="1" dirty="0" smtClean="0">
                <a:solidFill>
                  <a:schemeClr val="tx1"/>
                </a:solidFill>
              </a:rPr>
            </a:br>
            <a:r>
              <a:rPr lang="ro-RO" sz="1600" b="1" dirty="0">
                <a:solidFill>
                  <a:schemeClr val="tx1"/>
                </a:solidFill>
              </a:rPr>
              <a:t/>
            </a:r>
            <a:br>
              <a:rPr lang="ro-RO" sz="1600" b="1" dirty="0">
                <a:solidFill>
                  <a:schemeClr val="tx1"/>
                </a:solidFill>
              </a:rPr>
            </a:br>
            <a:r>
              <a:rPr lang="ro-RO" sz="1600" b="1" dirty="0" smtClean="0">
                <a:solidFill>
                  <a:schemeClr val="tx1"/>
                </a:solidFill>
              </a:rPr>
              <a:t>TITLUL: Instruirea șefilor de secții Relații cu clienții.</a:t>
            </a:r>
            <a:br>
              <a:rPr lang="ro-RO" sz="1600" b="1" dirty="0" smtClean="0">
                <a:solidFill>
                  <a:schemeClr val="tx1"/>
                </a:solidFill>
              </a:rPr>
            </a:br>
            <a:r>
              <a:rPr lang="ro-RO" sz="1600" b="1" dirty="0">
                <a:solidFill>
                  <a:schemeClr val="tx1"/>
                </a:solidFill>
              </a:rPr>
              <a:t/>
            </a:r>
            <a:br>
              <a:rPr lang="ro-RO" sz="1600" b="1" dirty="0">
                <a:solidFill>
                  <a:schemeClr val="tx1"/>
                </a:solidFill>
              </a:rPr>
            </a:br>
            <a:r>
              <a:rPr lang="ro-RO" sz="1600" b="1" dirty="0" smtClean="0">
                <a:solidFill>
                  <a:schemeClr val="tx1"/>
                </a:solidFill>
              </a:rPr>
              <a:t/>
            </a:r>
            <a:br>
              <a:rPr lang="ro-RO" sz="1600" b="1" dirty="0" smtClean="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smtClean="0">
                <a:solidFill>
                  <a:schemeClr val="tx1"/>
                </a:solidFill>
              </a:rPr>
              <a:t/>
            </a:r>
            <a:br>
              <a:rPr lang="ro-RO" sz="1600" b="1" dirty="0" smtClean="0">
                <a:solidFill>
                  <a:schemeClr val="tx1"/>
                </a:solidFill>
              </a:rPr>
            </a:br>
            <a:r>
              <a:rPr lang="ro-RO" sz="1200" b="1" dirty="0" smtClean="0">
                <a:solidFill>
                  <a:schemeClr val="tx1"/>
                </a:solidFill>
              </a:rPr>
              <a:t>Autor </a:t>
            </a:r>
            <a:r>
              <a:rPr lang="ro-RO" sz="1200" b="1" smtClean="0">
                <a:solidFill>
                  <a:schemeClr val="tx1"/>
                </a:solidFill>
              </a:rPr>
              <a:t>Andrei Martîneț</a:t>
            </a:r>
            <a:br>
              <a:rPr lang="ro-RO" sz="1200" b="1" smtClean="0">
                <a:solidFill>
                  <a:schemeClr val="tx1"/>
                </a:solidFill>
              </a:rPr>
            </a:br>
            <a:r>
              <a:rPr lang="ro-RO" sz="1200" b="1" smtClean="0">
                <a:solidFill>
                  <a:schemeClr val="tx1"/>
                </a:solidFill>
              </a:rPr>
              <a:t>30-01.10/11.2018</a:t>
            </a:r>
            <a:endParaRPr lang="ro-RO" sz="1200" b="1" dirty="0">
              <a:solidFill>
                <a:schemeClr val="tx1"/>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61" name="TextBox 60"/>
          <p:cNvSpPr txBox="1"/>
          <p:nvPr/>
        </p:nvSpPr>
        <p:spPr>
          <a:xfrm>
            <a:off x="419830" y="1896547"/>
            <a:ext cx="8458200" cy="369332"/>
          </a:xfrm>
          <a:prstGeom prst="rect">
            <a:avLst/>
          </a:prstGeom>
          <a:noFill/>
        </p:spPr>
        <p:txBody>
          <a:bodyPr wrap="square" rtlCol="0">
            <a:spAutoFit/>
          </a:bodyPr>
          <a:lstStyle/>
          <a:p>
            <a:pPr algn="ctr">
              <a:spcAft>
                <a:spcPts val="1200"/>
              </a:spcAft>
            </a:pPr>
            <a:r>
              <a:rPr lang="pt-BR" dirty="0">
                <a:latin typeface="Arial" panose="020B0604020202020204" pitchFamily="34" charset="0"/>
                <a:cs typeface="Arial" panose="020B0604020202020204" pitchFamily="34" charset="0"/>
              </a:rPr>
              <a:t>Pentru cooperare, vă rugăm să contactați:</a:t>
            </a:r>
            <a:endParaRPr lang="ru-RU" dirty="0">
              <a:latin typeface="Arial" panose="020B0604020202020204" pitchFamily="34" charset="0"/>
              <a:cs typeface="Arial" panose="020B0604020202020204" pitchFamily="34" charset="0"/>
            </a:endParaRPr>
          </a:p>
        </p:txBody>
      </p:sp>
      <p:pic>
        <p:nvPicPr>
          <p:cNvPr id="62" name="Рисунок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0891" y="2345674"/>
            <a:ext cx="2619476" cy="1485270"/>
          </a:xfrm>
          <a:prstGeom prst="rect">
            <a:avLst/>
          </a:prstGeom>
        </p:spPr>
      </p:pic>
      <p:pic>
        <p:nvPicPr>
          <p:cNvPr id="64" name="Объект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61589" y="2351891"/>
            <a:ext cx="2582605" cy="1381394"/>
          </a:xfrm>
          <a:prstGeom prst="rect">
            <a:avLst/>
          </a:prstGeom>
          <a:solidFill>
            <a:schemeClr val="bg1"/>
          </a:solidFill>
        </p:spPr>
      </p:pic>
      <p:sp>
        <p:nvSpPr>
          <p:cNvPr id="65" name="TextBox 64"/>
          <p:cNvSpPr txBox="1"/>
          <p:nvPr/>
        </p:nvSpPr>
        <p:spPr>
          <a:xfrm>
            <a:off x="1425225" y="3872982"/>
            <a:ext cx="6146299" cy="1107996"/>
          </a:xfrm>
          <a:prstGeom prst="rect">
            <a:avLst/>
          </a:prstGeom>
          <a:noFill/>
        </p:spPr>
        <p:txBody>
          <a:bodyPr wrap="square" rtlCol="0">
            <a:spAutoFit/>
          </a:bodyPr>
          <a:lstStyle/>
          <a:p>
            <a:pPr>
              <a:spcAft>
                <a:spcPts val="0"/>
              </a:spcAft>
            </a:pPr>
            <a:r>
              <a:rPr lang="ru-RU" b="1"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Andrei </a:t>
            </a:r>
            <a:r>
              <a:rPr lang="fr-FR" b="1" dirty="0" smtClean="0">
                <a:latin typeface="Arial" panose="020B0604020202020204" pitchFamily="34" charset="0"/>
                <a:cs typeface="Arial" panose="020B0604020202020204" pitchFamily="34" charset="0"/>
              </a:rPr>
              <a:t>Mart</a:t>
            </a:r>
            <a:r>
              <a:rPr lang="ro-MO" b="1" dirty="0" smtClean="0">
                <a:latin typeface="Arial" panose="020B0604020202020204" pitchFamily="34" charset="0"/>
                <a:cs typeface="Arial" panose="020B0604020202020204" pitchFamily="34" charset="0"/>
              </a:rPr>
              <a:t>î</a:t>
            </a:r>
            <a:r>
              <a:rPr lang="fr-FR" b="1" dirty="0" smtClean="0">
                <a:latin typeface="Arial" panose="020B0604020202020204" pitchFamily="34" charset="0"/>
                <a:cs typeface="Arial" panose="020B0604020202020204" pitchFamily="34" charset="0"/>
              </a:rPr>
              <a:t>ne</a:t>
            </a:r>
            <a:r>
              <a:rPr lang="ro-MO" b="1" dirty="0" smtClean="0">
                <a:latin typeface="Arial" panose="020B0604020202020204" pitchFamily="34" charset="0"/>
                <a:cs typeface="Arial" panose="020B0604020202020204" pitchFamily="34" charset="0"/>
              </a:rPr>
              <a:t>ț</a:t>
            </a:r>
            <a:endParaRPr lang="fr-FR" b="1" dirty="0">
              <a:latin typeface="Arial" panose="020B0604020202020204" pitchFamily="34" charset="0"/>
              <a:cs typeface="Arial" panose="020B0604020202020204" pitchFamily="34" charset="0"/>
            </a:endParaRPr>
          </a:p>
          <a:p>
            <a:pPr>
              <a:spcAft>
                <a:spcPts val="0"/>
              </a:spcAft>
            </a:pPr>
            <a:r>
              <a:rPr lang="fr-FR" b="1" dirty="0">
                <a:latin typeface="Arial" panose="020B0604020202020204" pitchFamily="34" charset="0"/>
                <a:cs typeface="Arial" panose="020B0604020202020204" pitchFamily="34" charset="0"/>
              </a:rPr>
              <a:t>Directorul </a:t>
            </a:r>
            <a:r>
              <a:rPr lang="ro-MD" b="1" dirty="0" smtClean="0">
                <a:latin typeface="Arial" panose="020B0604020202020204" pitchFamily="34" charset="0"/>
                <a:cs typeface="Arial" panose="020B0604020202020204" pitchFamily="34" charset="0"/>
              </a:rPr>
              <a:t>”</a:t>
            </a:r>
            <a:r>
              <a:rPr lang="fr-FR" b="1" dirty="0" smtClean="0">
                <a:latin typeface="Arial" panose="020B0604020202020204" pitchFamily="34" charset="0"/>
                <a:cs typeface="Arial" panose="020B0604020202020204" pitchFamily="34" charset="0"/>
              </a:rPr>
              <a:t>SENS</a:t>
            </a:r>
            <a:r>
              <a:rPr lang="ro-MD" dirty="0">
                <a:latin typeface="Arial" panose="020B0604020202020204" pitchFamily="34" charset="0"/>
                <a:cs typeface="Arial" panose="020B0604020202020204" pitchFamily="34" charset="0"/>
              </a:rPr>
              <a:t>”</a:t>
            </a:r>
            <a:r>
              <a:rPr lang="ru-RU" b="1"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a:t>
            </a:r>
            <a:r>
              <a:rPr lang="fr-FR" b="1" dirty="0">
                <a:latin typeface="Arial" panose="020B0604020202020204" pitchFamily="34" charset="0"/>
                <a:cs typeface="Arial" panose="020B0604020202020204" pitchFamily="34" charset="0"/>
              </a:rPr>
              <a:t>373 67 555 444</a:t>
            </a:r>
          </a:p>
          <a:p>
            <a:pPr>
              <a:spcAft>
                <a:spcPts val="0"/>
              </a:spcAft>
            </a:pPr>
            <a:r>
              <a:rPr lang="fr-FR" b="1" dirty="0" smtClean="0">
                <a:latin typeface="Arial" panose="020B0604020202020204" pitchFamily="34" charset="0"/>
                <a:cs typeface="Arial" panose="020B0604020202020204" pitchFamily="34" charset="0"/>
              </a:rPr>
              <a:t>sens.moldova@gmail.com</a:t>
            </a:r>
            <a:endParaRPr lang="ru-RU" dirty="0">
              <a:latin typeface="Arial" panose="020B0604020202020204" pitchFamily="34" charset="0"/>
              <a:cs typeface="Arial" panose="020B0604020202020204" pitchFamily="34" charset="0"/>
            </a:endParaRPr>
          </a:p>
        </p:txBody>
      </p:sp>
      <p:sp>
        <p:nvSpPr>
          <p:cNvPr id="67" name="TextBox 66"/>
          <p:cNvSpPr txBox="1"/>
          <p:nvPr/>
        </p:nvSpPr>
        <p:spPr>
          <a:xfrm>
            <a:off x="1761741" y="1257596"/>
            <a:ext cx="5809784" cy="523220"/>
          </a:xfrm>
          <a:prstGeom prst="rect">
            <a:avLst/>
          </a:prstGeom>
          <a:noFill/>
        </p:spPr>
        <p:txBody>
          <a:bodyPr wrap="square" rtlCol="0">
            <a:spAutoFit/>
          </a:bodyPr>
          <a:lstStyle/>
          <a:p>
            <a:pPr algn="ctr">
              <a:spcAft>
                <a:spcPts val="1200"/>
              </a:spcAft>
            </a:pPr>
            <a:r>
              <a:rPr lang="ro-RO" sz="2800" dirty="0">
                <a:latin typeface="Arial" panose="020B0604020202020204" pitchFamily="34" charset="0"/>
                <a:cs typeface="Arial" panose="020B0604020202020204" pitchFamily="34" charset="0"/>
              </a:rPr>
              <a:t>Vă mulțumesc pentru atenție!</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7874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6" name="TextBox 15"/>
          <p:cNvSpPr txBox="1"/>
          <p:nvPr/>
        </p:nvSpPr>
        <p:spPr>
          <a:xfrm>
            <a:off x="0" y="2357646"/>
            <a:ext cx="8987939" cy="1969770"/>
          </a:xfrm>
          <a:prstGeom prst="rect">
            <a:avLst/>
          </a:prstGeom>
          <a:noFill/>
        </p:spPr>
        <p:txBody>
          <a:bodyPr wrap="square" lIns="0" tIns="0" rIns="0" bIns="0" rtlCol="0">
            <a:spAutoFit/>
          </a:bodyPr>
          <a:lstStyle/>
          <a:p>
            <a:pPr marL="266700" algn="ctr" fontAlgn="auto">
              <a:spcBef>
                <a:spcPts val="0"/>
              </a:spcBef>
              <a:spcAft>
                <a:spcPts val="0"/>
              </a:spcAft>
              <a:defRPr/>
            </a:pPr>
            <a:r>
              <a:rPr lang="vi-VN" sz="3200" dirty="0">
                <a:solidFill>
                  <a:schemeClr val="bg1">
                    <a:lumMod val="50000"/>
                  </a:schemeClr>
                </a:solidFill>
                <a:latin typeface="+mn-lt"/>
                <a:cs typeface="+mn-cs"/>
              </a:rPr>
              <a:t>Compania "Service Energy Natural </a:t>
            </a:r>
            <a:r>
              <a:rPr lang="vi-VN" sz="3200" dirty="0" smtClean="0">
                <a:solidFill>
                  <a:schemeClr val="bg1">
                    <a:lumMod val="50000"/>
                  </a:schemeClr>
                </a:solidFill>
                <a:latin typeface="+mn-lt"/>
                <a:cs typeface="+mn-cs"/>
              </a:rPr>
              <a:t>S</a:t>
            </a:r>
            <a:r>
              <a:rPr lang="ro-MD" sz="3200" dirty="0" smtClean="0">
                <a:solidFill>
                  <a:schemeClr val="bg1">
                    <a:lumMod val="50000"/>
                  </a:schemeClr>
                </a:solidFill>
                <a:latin typeface="+mn-lt"/>
                <a:cs typeface="+mn-cs"/>
              </a:rPr>
              <a:t>i</a:t>
            </a:r>
            <a:r>
              <a:rPr lang="vi-VN" sz="3200" dirty="0" smtClean="0">
                <a:solidFill>
                  <a:schemeClr val="bg1">
                    <a:lumMod val="50000"/>
                  </a:schemeClr>
                </a:solidFill>
                <a:latin typeface="+mn-lt"/>
                <a:cs typeface="+mn-cs"/>
              </a:rPr>
              <a:t>stems</a:t>
            </a:r>
            <a:r>
              <a:rPr lang="vi-VN" sz="3200" dirty="0">
                <a:solidFill>
                  <a:schemeClr val="bg1">
                    <a:lumMod val="50000"/>
                  </a:schemeClr>
                </a:solidFill>
                <a:latin typeface="+mn-lt"/>
                <a:cs typeface="+mn-cs"/>
              </a:rPr>
              <a:t>" vă prezintă </a:t>
            </a:r>
            <a:r>
              <a:rPr lang="ro-MO" sz="3200" dirty="0" smtClean="0">
                <a:solidFill>
                  <a:schemeClr val="bg1">
                    <a:lumMod val="50000"/>
                  </a:schemeClr>
                </a:solidFill>
                <a:latin typeface="+mn-lt"/>
                <a:cs typeface="+mn-cs"/>
              </a:rPr>
              <a:t>la </a:t>
            </a:r>
            <a:r>
              <a:rPr lang="vi-VN" sz="3200" dirty="0" smtClean="0">
                <a:solidFill>
                  <a:schemeClr val="bg1">
                    <a:lumMod val="50000"/>
                  </a:schemeClr>
                </a:solidFill>
                <a:latin typeface="+mn-lt"/>
                <a:cs typeface="+mn-cs"/>
              </a:rPr>
              <a:t>atenția</a:t>
            </a:r>
            <a:r>
              <a:rPr lang="ro-MO" sz="3200" dirty="0" smtClean="0">
                <a:solidFill>
                  <a:schemeClr val="bg1">
                    <a:lumMod val="50000"/>
                  </a:schemeClr>
                </a:solidFill>
                <a:latin typeface="+mn-lt"/>
                <a:cs typeface="+mn-cs"/>
              </a:rPr>
              <a:t> </a:t>
            </a:r>
            <a:r>
              <a:rPr lang="ro-MO" sz="3200" b="1" dirty="0" err="1" smtClean="0">
                <a:solidFill>
                  <a:schemeClr val="bg1">
                    <a:lumMod val="50000"/>
                  </a:schemeClr>
                </a:solidFill>
                <a:latin typeface="+mn-lt"/>
                <a:cs typeface="+mn-cs"/>
              </a:rPr>
              <a:t>Dumnevoastră</a:t>
            </a:r>
            <a:endParaRPr lang="vi-VN" sz="3200" b="1" dirty="0">
              <a:solidFill>
                <a:schemeClr val="bg1">
                  <a:lumMod val="50000"/>
                </a:schemeClr>
              </a:solidFill>
              <a:latin typeface="+mn-lt"/>
              <a:cs typeface="+mn-cs"/>
            </a:endParaRPr>
          </a:p>
          <a:p>
            <a:pPr marL="266700" algn="ctr" fontAlgn="auto">
              <a:spcBef>
                <a:spcPts val="0"/>
              </a:spcBef>
              <a:spcAft>
                <a:spcPts val="0"/>
              </a:spcAft>
              <a:defRPr/>
            </a:pPr>
            <a:r>
              <a:rPr lang="vi-VN" sz="3200" dirty="0">
                <a:solidFill>
                  <a:schemeClr val="bg1">
                    <a:lumMod val="50000"/>
                  </a:schemeClr>
                </a:solidFill>
                <a:latin typeface="+mn-lt"/>
                <a:cs typeface="+mn-cs"/>
              </a:rPr>
              <a:t>Soluții telematice fără fir bazate pe tehnologia </a:t>
            </a:r>
            <a:r>
              <a:rPr lang="vi-VN" sz="3200" dirty="0" smtClean="0">
                <a:solidFill>
                  <a:schemeClr val="bg1">
                    <a:lumMod val="50000"/>
                  </a:schemeClr>
                </a:solidFill>
                <a:latin typeface="+mn-lt"/>
                <a:cs typeface="+mn-cs"/>
              </a:rPr>
              <a:t>LPWAN</a:t>
            </a:r>
            <a:endParaRPr lang="ru-RU" sz="3200" dirty="0">
              <a:solidFill>
                <a:schemeClr val="bg1">
                  <a:lumMod val="50000"/>
                </a:schemeClr>
              </a:solidFill>
              <a:latin typeface="+mn-lt"/>
              <a:cs typeface="+mn-cs"/>
            </a:endParaRPr>
          </a:p>
        </p:txBody>
      </p:sp>
      <p:pic>
        <p:nvPicPr>
          <p:cNvPr id="17" name="Picture 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48740" y="1399237"/>
            <a:ext cx="794346" cy="572502"/>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68621" y="4347518"/>
            <a:ext cx="2115935" cy="1199757"/>
          </a:xfrm>
          <a:prstGeom prst="rect">
            <a:avLst/>
          </a:prstGeom>
        </p:spPr>
      </p:pic>
      <p:pic>
        <p:nvPicPr>
          <p:cNvPr id="20" name="Объект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84539" y="1406440"/>
            <a:ext cx="1803400" cy="964609"/>
          </a:xfrm>
          <a:prstGeom prst="rect">
            <a:avLst/>
          </a:prstGeom>
          <a:solidFill>
            <a:schemeClr val="bg1"/>
          </a:solidFill>
        </p:spPr>
      </p:pic>
    </p:spTree>
    <p:extLst>
      <p:ext uri="{BB962C8B-B14F-4D97-AF65-F5344CB8AC3E}">
        <p14:creationId xmlns:p14="http://schemas.microsoft.com/office/powerpoint/2010/main" val="29253096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2" name="think-cell Slide" r:id="rId7" imgW="360" imgH="360" progId="TCLayout.ActiveDocument.1">
                  <p:embed/>
                </p:oleObj>
              </mc:Choice>
              <mc:Fallback>
                <p:oleObj name="think-cell Slide" r:id="rId7" imgW="360" imgH="360" progId="TCLayout.ActiveDocument.1">
                  <p:embed/>
                  <p:pic>
                    <p:nvPicPr>
                      <p:cNvPr id="23" name="Object 2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45180" y="208239"/>
            <a:ext cx="6911975" cy="461665"/>
          </a:xfrm>
          <a:prstGeom prst="rect">
            <a:avLst/>
          </a:prstGeom>
        </p:spPr>
        <p:txBody>
          <a:bodyPr lIns="0" rIns="0" anchor="t">
            <a:spAutoFit/>
          </a:bodyPr>
          <a:lstStyle/>
          <a:p>
            <a:pPr marL="0" indent="0">
              <a:buNone/>
            </a:pPr>
            <a:r>
              <a:rPr lang="en-US" sz="2400" dirty="0" err="1" smtClean="0">
                <a:solidFill>
                  <a:schemeClr val="bg1">
                    <a:lumMod val="50000"/>
                  </a:schemeClr>
                </a:solidFill>
              </a:rPr>
              <a:t>Poziționarea</a:t>
            </a:r>
            <a:r>
              <a:rPr lang="en-US" sz="2400" dirty="0" smtClean="0">
                <a:solidFill>
                  <a:schemeClr val="bg1">
                    <a:lumMod val="50000"/>
                  </a:schemeClr>
                </a:solidFill>
              </a:rPr>
              <a:t> </a:t>
            </a:r>
            <a:r>
              <a:rPr lang="en-US" sz="2400" dirty="0" err="1">
                <a:solidFill>
                  <a:schemeClr val="bg1">
                    <a:lumMod val="50000"/>
                  </a:schemeClr>
                </a:solidFill>
              </a:rPr>
              <a:t>segmentului</a:t>
            </a:r>
            <a:r>
              <a:rPr lang="en-US" sz="2400" dirty="0">
                <a:solidFill>
                  <a:schemeClr val="bg1">
                    <a:lumMod val="50000"/>
                  </a:schemeClr>
                </a:solidFill>
              </a:rPr>
              <a:t> de </a:t>
            </a:r>
            <a:r>
              <a:rPr lang="en-US" sz="2400" dirty="0" err="1">
                <a:solidFill>
                  <a:schemeClr val="bg1">
                    <a:lumMod val="50000"/>
                  </a:schemeClr>
                </a:solidFill>
              </a:rPr>
              <a:t>servicii</a:t>
            </a:r>
            <a:r>
              <a:rPr lang="en-US" sz="2400" dirty="0">
                <a:solidFill>
                  <a:schemeClr val="bg1">
                    <a:lumMod val="50000"/>
                  </a:schemeClr>
                </a:solidFill>
              </a:rPr>
              <a:t> </a:t>
            </a:r>
            <a:r>
              <a:rPr lang="en-US" sz="2400" dirty="0" smtClean="0">
                <a:solidFill>
                  <a:schemeClr val="bg1">
                    <a:lumMod val="50000"/>
                  </a:schemeClr>
                </a:solidFill>
              </a:rPr>
              <a:t>LPWAN</a:t>
            </a:r>
            <a:endParaRPr lang="ru-RU" sz="2400" dirty="0">
              <a:solidFill>
                <a:schemeClr val="bg1">
                  <a:lumMod val="50000"/>
                </a:schemeClr>
              </a:solidFill>
            </a:endParaRPr>
          </a:p>
        </p:txBody>
      </p:sp>
      <p:sp>
        <p:nvSpPr>
          <p:cNvPr id="57" name="Rectangle 56"/>
          <p:cNvSpPr/>
          <p:nvPr/>
        </p:nvSpPr>
        <p:spPr>
          <a:xfrm>
            <a:off x="145180" y="2056253"/>
            <a:ext cx="8836894" cy="3517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19517" y="2153004"/>
            <a:ext cx="7452786" cy="3278288"/>
            <a:chOff x="341850" y="1185839"/>
            <a:chExt cx="9017871" cy="3966730"/>
          </a:xfrm>
        </p:grpSpPr>
        <p:cxnSp>
          <p:nvCxnSpPr>
            <p:cNvPr id="59" name="Straight Arrow Connector 58"/>
            <p:cNvCxnSpPr/>
            <p:nvPr/>
          </p:nvCxnSpPr>
          <p:spPr>
            <a:xfrm>
              <a:off x="1715061" y="4446821"/>
              <a:ext cx="641276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704860" y="1721114"/>
              <a:ext cx="10203" cy="27257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676084" y="1822693"/>
              <a:ext cx="10201" cy="2624128"/>
            </a:xfrm>
            <a:prstGeom prst="line">
              <a:avLst/>
            </a:prstGeom>
            <a:ln w="9525">
              <a:solidFill>
                <a:srgbClr val="1D8FB3"/>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749982" y="1822693"/>
              <a:ext cx="10201" cy="2624128"/>
            </a:xfrm>
            <a:prstGeom prst="line">
              <a:avLst/>
            </a:prstGeom>
            <a:ln w="952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15063" y="3556595"/>
              <a:ext cx="6040820" cy="3"/>
            </a:xfrm>
            <a:prstGeom prst="line">
              <a:avLst/>
            </a:prstGeom>
            <a:ln w="9525">
              <a:solidFill>
                <a:srgbClr val="1D8FB3"/>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704860" y="2594422"/>
              <a:ext cx="6051023" cy="0"/>
            </a:xfrm>
            <a:prstGeom prst="line">
              <a:avLst/>
            </a:prstGeom>
            <a:ln w="9525">
              <a:solidFill>
                <a:srgbClr val="1D8FB3"/>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466799" y="4538093"/>
              <a:ext cx="1892922" cy="614476"/>
            </a:xfrm>
            <a:prstGeom prst="rect">
              <a:avLst/>
            </a:prstGeom>
            <a:noFill/>
          </p:spPr>
          <p:txBody>
            <a:bodyPr wrap="square" lIns="0" tIns="0" rIns="0" bIns="0" rtlCol="0">
              <a:spAutoFit/>
            </a:bodyPr>
            <a:lstStyle>
              <a:defPPr>
                <a:defRPr lang="ru-RU"/>
              </a:defPPr>
              <a:lvl1pPr algn="ctr">
                <a:defRPr sz="900" b="1">
                  <a:solidFill>
                    <a:schemeClr val="tx2">
                      <a:lumMod val="75000"/>
                    </a:schemeClr>
                  </a:solidFill>
                </a:defRPr>
              </a:lvl1pPr>
            </a:lstStyle>
            <a:p>
              <a:r>
                <a:rPr lang="vi-VN" sz="1100" dirty="0">
                  <a:solidFill>
                    <a:schemeClr val="tx1"/>
                  </a:solidFill>
                  <a:latin typeface="+mn-lt"/>
                  <a:ea typeface="Arial"/>
                  <a:cs typeface="Arial"/>
                </a:rPr>
                <a:t>distanță</a:t>
              </a:r>
            </a:p>
            <a:p>
              <a:r>
                <a:rPr lang="vi-VN" sz="1100" dirty="0">
                  <a:solidFill>
                    <a:schemeClr val="tx1"/>
                  </a:solidFill>
                  <a:latin typeface="+mn-lt"/>
                  <a:ea typeface="Arial"/>
                  <a:cs typeface="Arial"/>
                </a:rPr>
                <a:t>transferul de</a:t>
              </a:r>
            </a:p>
            <a:p>
              <a:r>
                <a:rPr lang="vi-VN" sz="1100" dirty="0">
                  <a:solidFill>
                    <a:schemeClr val="tx1"/>
                  </a:solidFill>
                  <a:latin typeface="+mn-lt"/>
                  <a:ea typeface="Arial"/>
                  <a:cs typeface="Arial"/>
                </a:rPr>
                <a:t>de </a:t>
              </a:r>
              <a:r>
                <a:rPr lang="vi-VN" sz="1100" dirty="0" smtClean="0">
                  <a:solidFill>
                    <a:schemeClr val="tx1"/>
                  </a:solidFill>
                  <a:latin typeface="+mn-lt"/>
                  <a:ea typeface="Arial"/>
                  <a:cs typeface="Arial"/>
                </a:rPr>
                <a:t>date</a:t>
              </a:r>
              <a:endParaRPr lang="ru-RU" sz="1100" dirty="0">
                <a:solidFill>
                  <a:schemeClr val="tx1"/>
                </a:solidFill>
                <a:latin typeface="+mn-lt"/>
              </a:endParaRPr>
            </a:p>
          </p:txBody>
        </p:sp>
        <p:sp>
          <p:nvSpPr>
            <p:cNvPr id="66" name="TextBox 65"/>
            <p:cNvSpPr txBox="1"/>
            <p:nvPr/>
          </p:nvSpPr>
          <p:spPr>
            <a:xfrm>
              <a:off x="361423" y="1185839"/>
              <a:ext cx="2611071" cy="204825"/>
            </a:xfrm>
            <a:prstGeom prst="rect">
              <a:avLst/>
            </a:prstGeom>
            <a:noFill/>
          </p:spPr>
          <p:txBody>
            <a:bodyPr wrap="square" lIns="0" tIns="0" rIns="0" bIns="0" rtlCol="0">
              <a:spAutoFit/>
            </a:bodyPr>
            <a:lstStyle/>
            <a:p>
              <a:r>
                <a:rPr lang="en-US" sz="1100" b="1" dirty="0" err="1">
                  <a:latin typeface="+mn-lt"/>
                  <a:ea typeface="Arial"/>
                  <a:cs typeface="Arial"/>
                </a:rPr>
                <a:t>Nivelul</a:t>
              </a:r>
              <a:r>
                <a:rPr lang="en-US" sz="1100" b="1" dirty="0">
                  <a:latin typeface="+mn-lt"/>
                  <a:ea typeface="Arial"/>
                  <a:cs typeface="Arial"/>
                </a:rPr>
                <a:t> </a:t>
              </a:r>
              <a:r>
                <a:rPr lang="en-US" sz="1100" b="1" dirty="0" err="1">
                  <a:latin typeface="+mn-lt"/>
                  <a:ea typeface="Arial"/>
                  <a:cs typeface="Arial"/>
                </a:rPr>
                <a:t>consumului</a:t>
              </a:r>
              <a:r>
                <a:rPr lang="en-US" sz="1100" b="1" dirty="0">
                  <a:latin typeface="+mn-lt"/>
                  <a:ea typeface="Arial"/>
                  <a:cs typeface="Arial"/>
                </a:rPr>
                <a:t> de </a:t>
              </a:r>
              <a:r>
                <a:rPr lang="en-US" sz="1100" b="1" dirty="0" err="1" smtClean="0">
                  <a:latin typeface="+mn-lt"/>
                  <a:ea typeface="Arial"/>
                  <a:cs typeface="Arial"/>
                </a:rPr>
                <a:t>energie</a:t>
              </a:r>
              <a:endParaRPr lang="ru-RU" sz="1100" b="1" dirty="0">
                <a:latin typeface="+mn-lt"/>
                <a:ea typeface="Arial"/>
                <a:cs typeface="Arial"/>
              </a:endParaRPr>
            </a:p>
          </p:txBody>
        </p:sp>
        <p:sp>
          <p:nvSpPr>
            <p:cNvPr id="87" name="Oval 86"/>
            <p:cNvSpPr/>
            <p:nvPr/>
          </p:nvSpPr>
          <p:spPr>
            <a:xfrm>
              <a:off x="5933571" y="3622715"/>
              <a:ext cx="1992302" cy="746513"/>
            </a:xfrm>
            <a:prstGeom prst="ellipse">
              <a:avLst/>
            </a:prstGeom>
            <a:solidFill>
              <a:srgbClr val="EA3180"/>
            </a:solidFill>
            <a:ln>
              <a:solidFill>
                <a:srgbClr val="EA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LPWAN</a:t>
              </a:r>
              <a:endParaRPr lang="ru-RU" sz="1100" b="1" dirty="0"/>
            </a:p>
          </p:txBody>
        </p:sp>
        <p:sp>
          <p:nvSpPr>
            <p:cNvPr id="91" name="Oval 90"/>
            <p:cNvSpPr/>
            <p:nvPr/>
          </p:nvSpPr>
          <p:spPr>
            <a:xfrm>
              <a:off x="4125791" y="2753832"/>
              <a:ext cx="1686317" cy="520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2G/3G</a:t>
              </a:r>
              <a:endParaRPr lang="ru-RU" sz="1100" dirty="0">
                <a:solidFill>
                  <a:schemeClr val="tx1"/>
                </a:solidFill>
              </a:endParaRPr>
            </a:p>
          </p:txBody>
        </p:sp>
        <p:sp>
          <p:nvSpPr>
            <p:cNvPr id="92" name="Oval 91"/>
            <p:cNvSpPr/>
            <p:nvPr/>
          </p:nvSpPr>
          <p:spPr>
            <a:xfrm>
              <a:off x="1776009" y="3319663"/>
              <a:ext cx="1444585" cy="396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BlueTooth</a:t>
              </a:r>
              <a:endParaRPr lang="ru-RU" sz="1100" dirty="0">
                <a:solidFill>
                  <a:schemeClr val="tx1"/>
                </a:solidFill>
              </a:endParaRPr>
            </a:p>
          </p:txBody>
        </p:sp>
        <p:sp>
          <p:nvSpPr>
            <p:cNvPr id="93" name="Oval 92"/>
            <p:cNvSpPr/>
            <p:nvPr/>
          </p:nvSpPr>
          <p:spPr>
            <a:xfrm>
              <a:off x="6049011" y="2787642"/>
              <a:ext cx="1686317" cy="5455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VSAT</a:t>
              </a:r>
              <a:endParaRPr lang="ru-RU" sz="1100" dirty="0">
                <a:solidFill>
                  <a:schemeClr val="tx1"/>
                </a:solidFill>
              </a:endParaRPr>
            </a:p>
          </p:txBody>
        </p:sp>
        <p:sp>
          <p:nvSpPr>
            <p:cNvPr id="94" name="Oval 93"/>
            <p:cNvSpPr/>
            <p:nvPr/>
          </p:nvSpPr>
          <p:spPr>
            <a:xfrm>
              <a:off x="3877014" y="3844057"/>
              <a:ext cx="1686317" cy="45712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WPAN</a:t>
              </a:r>
              <a:endParaRPr lang="ru-RU" sz="1100" dirty="0">
                <a:solidFill>
                  <a:schemeClr val="tx1"/>
                </a:solidFill>
              </a:endParaRPr>
            </a:p>
          </p:txBody>
        </p:sp>
        <p:sp>
          <p:nvSpPr>
            <p:cNvPr id="95" name="Oval 94"/>
            <p:cNvSpPr/>
            <p:nvPr/>
          </p:nvSpPr>
          <p:spPr>
            <a:xfrm>
              <a:off x="4321493" y="1913904"/>
              <a:ext cx="1686317" cy="39305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5G</a:t>
              </a:r>
              <a:endParaRPr lang="ru-RU" sz="1100" dirty="0">
                <a:solidFill>
                  <a:schemeClr val="tx1"/>
                </a:solidFill>
              </a:endParaRPr>
            </a:p>
          </p:txBody>
        </p:sp>
        <p:sp>
          <p:nvSpPr>
            <p:cNvPr id="96" name="Double Bracket 95"/>
            <p:cNvSpPr/>
            <p:nvPr/>
          </p:nvSpPr>
          <p:spPr>
            <a:xfrm>
              <a:off x="1970298" y="4672258"/>
              <a:ext cx="1541971"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O" sz="1100" b="1" dirty="0" smtClean="0">
                  <a:solidFill>
                    <a:schemeClr val="tx1">
                      <a:lumMod val="50000"/>
                      <a:lumOff val="50000"/>
                    </a:schemeClr>
                  </a:solidFill>
                </a:rPr>
                <a:t>Mică</a:t>
              </a:r>
              <a:endParaRPr lang="en-US" sz="1100" b="1" dirty="0">
                <a:solidFill>
                  <a:schemeClr val="tx1">
                    <a:lumMod val="50000"/>
                    <a:lumOff val="50000"/>
                  </a:schemeClr>
                </a:solidFill>
              </a:endParaRPr>
            </a:p>
            <a:p>
              <a:pPr algn="ctr"/>
              <a:r>
                <a:rPr lang="ro-MO" sz="1100" b="1" dirty="0">
                  <a:solidFill>
                    <a:schemeClr val="tx1">
                      <a:lumMod val="50000"/>
                      <a:lumOff val="50000"/>
                    </a:schemeClr>
                  </a:solidFill>
                </a:rPr>
                <a:t>p</a:t>
              </a:r>
              <a:r>
                <a:rPr lang="ro-MO" sz="1100" b="1" dirty="0" smtClean="0">
                  <a:solidFill>
                    <a:schemeClr val="tx1">
                      <a:lumMod val="50000"/>
                      <a:lumOff val="50000"/>
                    </a:schemeClr>
                  </a:solidFill>
                </a:rPr>
                <a:t>ână la</a:t>
              </a:r>
              <a:r>
                <a:rPr lang="ru-RU" sz="1100" b="1" dirty="0" smtClean="0">
                  <a:solidFill>
                    <a:schemeClr val="tx1">
                      <a:lumMod val="50000"/>
                      <a:lumOff val="50000"/>
                    </a:schemeClr>
                  </a:solidFill>
                </a:rPr>
                <a:t> </a:t>
              </a:r>
              <a:r>
                <a:rPr lang="ru-RU" sz="1100" b="1" dirty="0">
                  <a:solidFill>
                    <a:schemeClr val="tx1">
                      <a:lumMod val="50000"/>
                      <a:lumOff val="50000"/>
                    </a:schemeClr>
                  </a:solidFill>
                </a:rPr>
                <a:t>10 м</a:t>
              </a:r>
            </a:p>
          </p:txBody>
        </p:sp>
        <p:sp>
          <p:nvSpPr>
            <p:cNvPr id="97" name="Double Bracket 96"/>
            <p:cNvSpPr/>
            <p:nvPr/>
          </p:nvSpPr>
          <p:spPr>
            <a:xfrm>
              <a:off x="4023203" y="4672258"/>
              <a:ext cx="1541971"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O" sz="1100" b="1" dirty="0" smtClean="0">
                  <a:solidFill>
                    <a:schemeClr val="tx1">
                      <a:lumMod val="50000"/>
                      <a:lumOff val="50000"/>
                    </a:schemeClr>
                  </a:solidFill>
                </a:rPr>
                <a:t>Medie</a:t>
              </a:r>
              <a:endParaRPr lang="ru-RU" sz="1100" b="1" dirty="0">
                <a:solidFill>
                  <a:schemeClr val="tx1">
                    <a:lumMod val="50000"/>
                    <a:lumOff val="50000"/>
                  </a:schemeClr>
                </a:solidFill>
              </a:endParaRPr>
            </a:p>
            <a:p>
              <a:pPr algn="ctr"/>
              <a:r>
                <a:rPr lang="ru-RU" sz="1100" b="1" dirty="0" smtClean="0">
                  <a:solidFill>
                    <a:schemeClr val="tx1">
                      <a:lumMod val="50000"/>
                      <a:lumOff val="50000"/>
                    </a:schemeClr>
                  </a:solidFill>
                </a:rPr>
                <a:t> </a:t>
              </a:r>
              <a:r>
                <a:rPr lang="ro-MO" sz="1100" b="1" dirty="0">
                  <a:solidFill>
                    <a:schemeClr val="tx1">
                      <a:lumMod val="50000"/>
                      <a:lumOff val="50000"/>
                    </a:schemeClr>
                  </a:solidFill>
                </a:rPr>
                <a:t>până la</a:t>
              </a:r>
              <a:r>
                <a:rPr lang="ru-RU" sz="1100" b="1" dirty="0">
                  <a:solidFill>
                    <a:schemeClr val="tx1">
                      <a:lumMod val="50000"/>
                      <a:lumOff val="50000"/>
                    </a:schemeClr>
                  </a:solidFill>
                </a:rPr>
                <a:t> 500 м</a:t>
              </a:r>
            </a:p>
          </p:txBody>
        </p:sp>
        <p:sp>
          <p:nvSpPr>
            <p:cNvPr id="98" name="Double Bracket 97"/>
            <p:cNvSpPr/>
            <p:nvPr/>
          </p:nvSpPr>
          <p:spPr>
            <a:xfrm>
              <a:off x="5953700" y="4678110"/>
              <a:ext cx="1541971"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O" sz="1100" b="1" dirty="0" smtClean="0">
                  <a:solidFill>
                    <a:schemeClr val="tx1">
                      <a:lumMod val="50000"/>
                      <a:lumOff val="50000"/>
                    </a:schemeClr>
                  </a:solidFill>
                </a:rPr>
                <a:t>Mare</a:t>
              </a:r>
              <a:endParaRPr lang="ru-RU" sz="1100" b="1" dirty="0">
                <a:solidFill>
                  <a:schemeClr val="tx1">
                    <a:lumMod val="50000"/>
                    <a:lumOff val="50000"/>
                  </a:schemeClr>
                </a:solidFill>
              </a:endParaRPr>
            </a:p>
            <a:p>
              <a:pPr algn="ctr"/>
              <a:r>
                <a:rPr lang="ru-RU" sz="1100" b="1" dirty="0">
                  <a:solidFill>
                    <a:schemeClr val="tx1">
                      <a:lumMod val="50000"/>
                      <a:lumOff val="50000"/>
                    </a:schemeClr>
                  </a:solidFill>
                </a:rPr>
                <a:t>10+ </a:t>
              </a:r>
              <a:r>
                <a:rPr lang="ro-MO" sz="1100" b="1" dirty="0" smtClean="0">
                  <a:solidFill>
                    <a:schemeClr val="tx1">
                      <a:lumMod val="50000"/>
                      <a:lumOff val="50000"/>
                    </a:schemeClr>
                  </a:solidFill>
                </a:rPr>
                <a:t>c</a:t>
              </a:r>
              <a:r>
                <a:rPr lang="ru-RU" sz="1100" b="1" dirty="0" smtClean="0">
                  <a:solidFill>
                    <a:schemeClr val="tx1">
                      <a:lumMod val="50000"/>
                      <a:lumOff val="50000"/>
                    </a:schemeClr>
                  </a:solidFill>
                </a:rPr>
                <a:t>м</a:t>
              </a:r>
              <a:endParaRPr lang="ru-RU" sz="1100" b="1" dirty="0">
                <a:solidFill>
                  <a:schemeClr val="tx1">
                    <a:lumMod val="50000"/>
                    <a:lumOff val="50000"/>
                  </a:schemeClr>
                </a:solidFill>
              </a:endParaRPr>
            </a:p>
          </p:txBody>
        </p:sp>
        <p:sp>
          <p:nvSpPr>
            <p:cNvPr id="99" name="Oval 98"/>
            <p:cNvSpPr/>
            <p:nvPr/>
          </p:nvSpPr>
          <p:spPr>
            <a:xfrm>
              <a:off x="3238970" y="3325183"/>
              <a:ext cx="1669889" cy="4021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ZigBee</a:t>
              </a:r>
              <a:endParaRPr lang="ru-RU" sz="1100" dirty="0">
                <a:solidFill>
                  <a:schemeClr val="tx1"/>
                </a:solidFill>
              </a:endParaRPr>
            </a:p>
          </p:txBody>
        </p:sp>
        <p:sp>
          <p:nvSpPr>
            <p:cNvPr id="100" name="Oval 99"/>
            <p:cNvSpPr/>
            <p:nvPr/>
          </p:nvSpPr>
          <p:spPr>
            <a:xfrm>
              <a:off x="1840853" y="1942469"/>
              <a:ext cx="1766195" cy="5686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WiFi</a:t>
              </a:r>
              <a:endParaRPr lang="ru-RU" sz="1100" dirty="0">
                <a:solidFill>
                  <a:schemeClr val="tx1"/>
                </a:solidFill>
              </a:endParaRPr>
            </a:p>
          </p:txBody>
        </p:sp>
        <p:sp>
          <p:nvSpPr>
            <p:cNvPr id="101" name="Oval 100"/>
            <p:cNvSpPr/>
            <p:nvPr/>
          </p:nvSpPr>
          <p:spPr>
            <a:xfrm>
              <a:off x="4203573" y="2350406"/>
              <a:ext cx="1686317" cy="36570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4G</a:t>
              </a:r>
              <a:endParaRPr lang="ru-RU" sz="1100" dirty="0">
                <a:solidFill>
                  <a:schemeClr val="tx1"/>
                </a:solidFill>
              </a:endParaRPr>
            </a:p>
          </p:txBody>
        </p:sp>
        <p:sp>
          <p:nvSpPr>
            <p:cNvPr id="102" name="Oval 101"/>
            <p:cNvSpPr/>
            <p:nvPr/>
          </p:nvSpPr>
          <p:spPr>
            <a:xfrm>
              <a:off x="1834548" y="3966297"/>
              <a:ext cx="1444585" cy="396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RFID</a:t>
              </a:r>
              <a:endParaRPr lang="ru-RU" sz="1100" dirty="0">
                <a:solidFill>
                  <a:schemeClr val="tx1"/>
                </a:solidFill>
              </a:endParaRPr>
            </a:p>
          </p:txBody>
        </p:sp>
        <p:sp>
          <p:nvSpPr>
            <p:cNvPr id="103" name="Double Bracket 102"/>
            <p:cNvSpPr/>
            <p:nvPr/>
          </p:nvSpPr>
          <p:spPr>
            <a:xfrm>
              <a:off x="341850" y="1926604"/>
              <a:ext cx="1118583"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O" sz="1100" b="1" dirty="0" smtClean="0">
                  <a:solidFill>
                    <a:schemeClr val="tx1">
                      <a:lumMod val="50000"/>
                      <a:lumOff val="50000"/>
                    </a:schemeClr>
                  </a:solidFill>
                </a:rPr>
                <a:t>Mare</a:t>
              </a:r>
              <a:endParaRPr lang="ru-RU" sz="1100" b="1" dirty="0">
                <a:solidFill>
                  <a:schemeClr val="tx1">
                    <a:lumMod val="50000"/>
                    <a:lumOff val="50000"/>
                  </a:schemeClr>
                </a:solidFill>
              </a:endParaRPr>
            </a:p>
          </p:txBody>
        </p:sp>
        <p:sp>
          <p:nvSpPr>
            <p:cNvPr id="104" name="Double Bracket 103"/>
            <p:cNvSpPr/>
            <p:nvPr/>
          </p:nvSpPr>
          <p:spPr>
            <a:xfrm>
              <a:off x="354550" y="2853704"/>
              <a:ext cx="1118583"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O" sz="1100" b="1" dirty="0" smtClean="0">
                  <a:solidFill>
                    <a:schemeClr val="tx1">
                      <a:lumMod val="50000"/>
                      <a:lumOff val="50000"/>
                    </a:schemeClr>
                  </a:solidFill>
                </a:rPr>
                <a:t>Medie</a:t>
              </a:r>
              <a:endParaRPr lang="ru-RU" sz="1100" b="1" dirty="0">
                <a:solidFill>
                  <a:schemeClr val="tx1">
                    <a:lumMod val="50000"/>
                    <a:lumOff val="50000"/>
                  </a:schemeClr>
                </a:solidFill>
              </a:endParaRPr>
            </a:p>
          </p:txBody>
        </p:sp>
        <p:sp>
          <p:nvSpPr>
            <p:cNvPr id="105" name="Double Bracket 104"/>
            <p:cNvSpPr/>
            <p:nvPr/>
          </p:nvSpPr>
          <p:spPr>
            <a:xfrm>
              <a:off x="354550" y="3793504"/>
              <a:ext cx="1118583"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O" sz="1100" b="1" smtClean="0">
                  <a:solidFill>
                    <a:schemeClr val="tx1">
                      <a:lumMod val="50000"/>
                      <a:lumOff val="50000"/>
                    </a:schemeClr>
                  </a:solidFill>
                </a:rPr>
                <a:t>Mic</a:t>
              </a:r>
              <a:endParaRPr lang="ru-RU" sz="1100" b="1" dirty="0">
                <a:solidFill>
                  <a:schemeClr val="tx1">
                    <a:lumMod val="50000"/>
                    <a:lumOff val="50000"/>
                  </a:schemeClr>
                </a:solidFill>
              </a:endParaRPr>
            </a:p>
          </p:txBody>
        </p:sp>
      </p:grpSp>
      <p:sp>
        <p:nvSpPr>
          <p:cNvPr id="106" name="TextBox 105"/>
          <p:cNvSpPr txBox="1"/>
          <p:nvPr/>
        </p:nvSpPr>
        <p:spPr>
          <a:xfrm>
            <a:off x="154705" y="919204"/>
            <a:ext cx="4649970" cy="1246495"/>
          </a:xfrm>
          <a:prstGeom prst="rect">
            <a:avLst/>
          </a:prstGeom>
        </p:spPr>
        <p:txBody>
          <a:bodyPr wrap="square" lIns="0">
            <a:spAutoFit/>
          </a:bodyPr>
          <a:lstStyle>
            <a:defPPr>
              <a:defRPr lang="ru-RU"/>
            </a:defPPr>
            <a:lvl1pPr>
              <a:spcBef>
                <a:spcPts val="600"/>
              </a:spcBef>
              <a:spcAft>
                <a:spcPts val="0"/>
              </a:spcAft>
              <a:defRPr sz="1600" b="1">
                <a:solidFill>
                  <a:srgbClr val="1D8FB3"/>
                </a:solidFill>
                <a:latin typeface="+mj-lt"/>
                <a:cs typeface="Arial" panose="020B0604020202020204" pitchFamily="34" charset="0"/>
              </a:defRPr>
            </a:lvl1pPr>
          </a:lstStyle>
          <a:p>
            <a:r>
              <a:rPr lang="vi-VN" sz="1500" b="0" dirty="0" smtClean="0">
                <a:solidFill>
                  <a:schemeClr val="tx1"/>
                </a:solidFill>
                <a:latin typeface="+mn-lt"/>
                <a:cs typeface="+mn-cs"/>
              </a:rPr>
              <a:t>Tehnologia LPWAN deschide o nouă piață de nișă IoT (Internet of Things) - dispozitive independente de transmisie pe distanțe lungi, care oferă o creștere explozivă a numărului de sarcini care trebuie rezolvate</a:t>
            </a:r>
            <a:endParaRPr lang="ru-RU" sz="1500" b="0" dirty="0">
              <a:solidFill>
                <a:schemeClr val="tx1"/>
              </a:solidFill>
              <a:latin typeface="+mn-lt"/>
              <a:cs typeface="+mn-cs"/>
            </a:endParaRPr>
          </a:p>
        </p:txBody>
      </p:sp>
      <p:sp>
        <p:nvSpPr>
          <p:cNvPr id="107" name="Rectangle 106"/>
          <p:cNvSpPr/>
          <p:nvPr/>
        </p:nvSpPr>
        <p:spPr>
          <a:xfrm>
            <a:off x="5181600" y="997584"/>
            <a:ext cx="3800475" cy="21518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6761823" y="1106820"/>
            <a:ext cx="2420428" cy="1930746"/>
            <a:chOff x="6655143" y="1116981"/>
            <a:chExt cx="2420428" cy="1930746"/>
          </a:xfrm>
        </p:grpSpPr>
        <p:sp>
          <p:nvSpPr>
            <p:cNvPr id="109" name="Oval 108"/>
            <p:cNvSpPr/>
            <p:nvPr/>
          </p:nvSpPr>
          <p:spPr>
            <a:xfrm>
              <a:off x="7110925" y="1116981"/>
              <a:ext cx="1264063" cy="1178390"/>
            </a:xfrm>
            <a:prstGeom prst="ellipse">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Oval 109"/>
            <p:cNvSpPr/>
            <p:nvPr/>
          </p:nvSpPr>
          <p:spPr>
            <a:xfrm>
              <a:off x="7520821" y="1869337"/>
              <a:ext cx="1264063" cy="1178390"/>
            </a:xfrm>
            <a:prstGeom prst="ellipse">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Oval 110"/>
            <p:cNvSpPr/>
            <p:nvPr/>
          </p:nvSpPr>
          <p:spPr>
            <a:xfrm>
              <a:off x="6663564" y="1854312"/>
              <a:ext cx="1264063" cy="1178390"/>
            </a:xfrm>
            <a:prstGeom prst="ellipse">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TextBox 111"/>
            <p:cNvSpPr txBox="1"/>
            <p:nvPr/>
          </p:nvSpPr>
          <p:spPr>
            <a:xfrm flipH="1">
              <a:off x="6655143" y="2353830"/>
              <a:ext cx="865677" cy="276999"/>
            </a:xfrm>
            <a:prstGeom prst="rect">
              <a:avLst/>
            </a:prstGeom>
            <a:noFill/>
          </p:spPr>
          <p:txBody>
            <a:bodyPr wrap="square" rtlCol="0">
              <a:spAutoFit/>
            </a:bodyPr>
            <a:lstStyle/>
            <a:p>
              <a:r>
                <a:rPr lang="ro-MO" sz="1200" dirty="0" smtClean="0">
                  <a:latin typeface="+mn-lt"/>
                </a:rPr>
                <a:t>Distanța</a:t>
              </a:r>
              <a:endParaRPr lang="en-US" sz="1200" dirty="0">
                <a:latin typeface="+mn-lt"/>
              </a:endParaRPr>
            </a:p>
          </p:txBody>
        </p:sp>
        <p:sp>
          <p:nvSpPr>
            <p:cNvPr id="113" name="TextBox 112"/>
            <p:cNvSpPr txBox="1"/>
            <p:nvPr/>
          </p:nvSpPr>
          <p:spPr>
            <a:xfrm flipH="1">
              <a:off x="7060870" y="1281252"/>
              <a:ext cx="1392656" cy="461665"/>
            </a:xfrm>
            <a:prstGeom prst="rect">
              <a:avLst/>
            </a:prstGeom>
            <a:noFill/>
          </p:spPr>
          <p:txBody>
            <a:bodyPr wrap="square" rtlCol="0">
              <a:spAutoFit/>
            </a:bodyPr>
            <a:lstStyle/>
            <a:p>
              <a:pPr algn="ctr"/>
              <a:r>
                <a:rPr lang="vi-VN" sz="1200" dirty="0" smtClean="0">
                  <a:latin typeface="+mn-lt"/>
                </a:rPr>
                <a:t>Eficiența energetică</a:t>
              </a:r>
              <a:endParaRPr lang="en-US" sz="1200" dirty="0">
                <a:latin typeface="+mn-lt"/>
              </a:endParaRPr>
            </a:p>
          </p:txBody>
        </p:sp>
        <p:sp>
          <p:nvSpPr>
            <p:cNvPr id="114" name="TextBox 113"/>
            <p:cNvSpPr txBox="1"/>
            <p:nvPr/>
          </p:nvSpPr>
          <p:spPr>
            <a:xfrm flipH="1">
              <a:off x="8007491" y="2369521"/>
              <a:ext cx="1068080" cy="276999"/>
            </a:xfrm>
            <a:prstGeom prst="rect">
              <a:avLst/>
            </a:prstGeom>
            <a:noFill/>
          </p:spPr>
          <p:txBody>
            <a:bodyPr wrap="square" rtlCol="0">
              <a:spAutoFit/>
            </a:bodyPr>
            <a:lstStyle/>
            <a:p>
              <a:r>
                <a:rPr lang="ro-MO" sz="1200" dirty="0" smtClean="0">
                  <a:latin typeface="+mn-lt"/>
                </a:rPr>
                <a:t>Viteza</a:t>
              </a:r>
              <a:endParaRPr lang="en-US" sz="1200" dirty="0">
                <a:latin typeface="+mn-lt"/>
              </a:endParaRPr>
            </a:p>
          </p:txBody>
        </p:sp>
        <p:sp>
          <p:nvSpPr>
            <p:cNvPr id="115" name="Oval 114"/>
            <p:cNvSpPr/>
            <p:nvPr/>
          </p:nvSpPr>
          <p:spPr>
            <a:xfrm rot="1664095">
              <a:off x="6920143" y="1842100"/>
              <a:ext cx="1025573" cy="378763"/>
            </a:xfrm>
            <a:prstGeom prst="ellipse">
              <a:avLst/>
            </a:prstGeom>
            <a:solidFill>
              <a:srgbClr val="EA3180"/>
            </a:solidFill>
            <a:ln>
              <a:solidFill>
                <a:srgbClr val="EA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t>LPWAN</a:t>
              </a:r>
              <a:endParaRPr lang="ru-RU" sz="1050" b="1" dirty="0"/>
            </a:p>
          </p:txBody>
        </p:sp>
        <p:sp>
          <p:nvSpPr>
            <p:cNvPr id="116" name="Oval 115"/>
            <p:cNvSpPr/>
            <p:nvPr/>
          </p:nvSpPr>
          <p:spPr>
            <a:xfrm>
              <a:off x="7490753" y="2105529"/>
              <a:ext cx="462890" cy="81039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1050" b="1" dirty="0">
                  <a:solidFill>
                    <a:schemeClr val="tx1"/>
                  </a:solidFill>
                </a:rPr>
                <a:t>GSM</a:t>
              </a:r>
            </a:p>
            <a:p>
              <a:r>
                <a:rPr lang="ru-RU" sz="1050" b="1" dirty="0">
                  <a:solidFill>
                    <a:schemeClr val="tx1"/>
                  </a:solidFill>
                </a:rPr>
                <a:t> </a:t>
              </a:r>
              <a:r>
                <a:rPr lang="en-US" sz="1050" b="1" dirty="0">
                  <a:solidFill>
                    <a:schemeClr val="tx1"/>
                  </a:solidFill>
                </a:rPr>
                <a:t>LTE</a:t>
              </a:r>
              <a:endParaRPr lang="ru-RU" sz="1050" b="1" dirty="0">
                <a:solidFill>
                  <a:schemeClr val="tx1"/>
                </a:solidFill>
              </a:endParaRPr>
            </a:p>
          </p:txBody>
        </p:sp>
        <p:sp>
          <p:nvSpPr>
            <p:cNvPr id="117" name="Oval 116"/>
            <p:cNvSpPr/>
            <p:nvPr/>
          </p:nvSpPr>
          <p:spPr>
            <a:xfrm rot="19861232">
              <a:off x="7499884" y="1838933"/>
              <a:ext cx="1025573" cy="3787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tx1"/>
                  </a:solidFill>
                </a:rPr>
                <a:t>ZigBee</a:t>
              </a:r>
              <a:endParaRPr lang="ru-RU" sz="1050" b="1" dirty="0">
                <a:solidFill>
                  <a:schemeClr val="tx1"/>
                </a:solidFill>
              </a:endParaRPr>
            </a:p>
          </p:txBody>
        </p:sp>
      </p:grpSp>
      <p:cxnSp>
        <p:nvCxnSpPr>
          <p:cNvPr id="118" name="Elbow Connector 117"/>
          <p:cNvCxnSpPr/>
          <p:nvPr/>
        </p:nvCxnSpPr>
        <p:spPr>
          <a:xfrm rot="10800000" flipV="1">
            <a:off x="6549109" y="3229833"/>
            <a:ext cx="1201776" cy="1138065"/>
          </a:xfrm>
          <a:prstGeom prst="bentConnector3">
            <a:avLst>
              <a:gd name="adj1" fmla="val -91"/>
            </a:avLst>
          </a:prstGeom>
          <a:ln w="47625">
            <a:solidFill>
              <a:schemeClr val="bg1">
                <a:lumMod val="65000"/>
              </a:schemeClr>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5276322" y="1086419"/>
            <a:ext cx="2337441" cy="1992853"/>
          </a:xfrm>
          <a:prstGeom prst="rect">
            <a:avLst/>
          </a:prstGeom>
          <a:noFill/>
        </p:spPr>
        <p:txBody>
          <a:bodyPr wrap="square" lIns="0" tIns="0" rIns="0" bIns="0" rtlCol="0">
            <a:spAutoFit/>
          </a:bodyPr>
          <a:lstStyle/>
          <a:p>
            <a:r>
              <a:rPr lang="vi-VN" sz="1050" b="1" dirty="0" smtClean="0">
                <a:latin typeface="+mn-lt"/>
                <a:ea typeface="Arial"/>
                <a:cs typeface="Arial"/>
              </a:rPr>
              <a:t>Toate </a:t>
            </a:r>
            <a:r>
              <a:rPr lang="vi-VN" sz="1050" b="1" dirty="0">
                <a:latin typeface="+mn-lt"/>
                <a:ea typeface="Arial"/>
                <a:cs typeface="Arial"/>
              </a:rPr>
              <a:t>tehnologiile de transmisie </a:t>
            </a:r>
            <a:endParaRPr lang="ru-RU" sz="1050" b="1" dirty="0" smtClean="0">
              <a:latin typeface="+mn-lt"/>
              <a:ea typeface="Arial"/>
              <a:cs typeface="Arial"/>
            </a:endParaRPr>
          </a:p>
          <a:p>
            <a:r>
              <a:rPr lang="vi-VN" sz="1050" b="1" dirty="0" smtClean="0">
                <a:latin typeface="+mn-lt"/>
                <a:ea typeface="Arial"/>
                <a:cs typeface="Arial"/>
              </a:rPr>
              <a:t>de </a:t>
            </a:r>
            <a:r>
              <a:rPr lang="vi-VN" sz="1050" b="1" dirty="0">
                <a:latin typeface="+mn-lt"/>
                <a:ea typeface="Arial"/>
                <a:cs typeface="Arial"/>
              </a:rPr>
              <a:t>date existente "fără fir" au "caracteristici </a:t>
            </a:r>
            <a:r>
              <a:rPr lang="vi-VN" sz="1050" b="1" dirty="0" smtClean="0">
                <a:latin typeface="+mn-lt"/>
                <a:ea typeface="Arial"/>
                <a:cs typeface="Arial"/>
              </a:rPr>
              <a:t>asemănătoare"</a:t>
            </a:r>
            <a:endParaRPr lang="ru-RU" sz="1050" b="1" dirty="0" smtClean="0">
              <a:latin typeface="+mn-lt"/>
              <a:ea typeface="Arial"/>
              <a:cs typeface="Arial"/>
            </a:endParaRPr>
          </a:p>
          <a:p>
            <a:r>
              <a:rPr lang="vi-VN" sz="1050" b="1" dirty="0" smtClean="0">
                <a:latin typeface="+mn-lt"/>
                <a:ea typeface="Arial"/>
                <a:cs typeface="Arial"/>
              </a:rPr>
              <a:t> ca distanța, viteza și eficiența energetică, în timp ce este </a:t>
            </a:r>
            <a:endParaRPr lang="ru-RU" sz="1050" b="1" dirty="0" smtClean="0">
              <a:latin typeface="+mn-lt"/>
              <a:ea typeface="Arial"/>
              <a:cs typeface="Arial"/>
            </a:endParaRPr>
          </a:p>
          <a:p>
            <a:r>
              <a:rPr lang="vi-VN" sz="1050" b="1" dirty="0" smtClean="0">
                <a:latin typeface="+mn-lt"/>
                <a:ea typeface="Arial"/>
                <a:cs typeface="Arial"/>
              </a:rPr>
              <a:t>posibil să se întâlnească </a:t>
            </a:r>
            <a:endParaRPr lang="ru-RU" sz="1050" b="1" dirty="0" smtClean="0">
              <a:latin typeface="+mn-lt"/>
              <a:ea typeface="Arial"/>
              <a:cs typeface="Arial"/>
            </a:endParaRPr>
          </a:p>
          <a:p>
            <a:r>
              <a:rPr lang="vi-VN" sz="1050" b="1" dirty="0" smtClean="0">
                <a:latin typeface="+mn-lt"/>
                <a:ea typeface="Arial"/>
                <a:cs typeface="Arial"/>
              </a:rPr>
              <a:t>numai 2 din 3</a:t>
            </a:r>
            <a:endParaRPr lang="ru-RU" sz="1050" b="1" dirty="0" smtClean="0">
              <a:latin typeface="+mn-lt"/>
              <a:ea typeface="Arial"/>
              <a:cs typeface="Arial"/>
            </a:endParaRPr>
          </a:p>
          <a:p>
            <a:endParaRPr lang="ro-MO" sz="800" b="1" dirty="0" smtClean="0">
              <a:latin typeface="+mn-lt"/>
              <a:ea typeface="Arial"/>
              <a:cs typeface="Arial"/>
            </a:endParaRPr>
          </a:p>
          <a:p>
            <a:endParaRPr lang="ro-MO" sz="800" b="1" dirty="0">
              <a:latin typeface="+mn-lt"/>
              <a:ea typeface="Arial"/>
              <a:cs typeface="Arial"/>
            </a:endParaRPr>
          </a:p>
          <a:p>
            <a:endParaRPr lang="ro-MO" sz="800" b="1" dirty="0" smtClean="0">
              <a:latin typeface="+mn-lt"/>
              <a:ea typeface="Arial"/>
              <a:cs typeface="Arial"/>
            </a:endParaRPr>
          </a:p>
          <a:p>
            <a:endParaRPr lang="ro-MO" sz="800" b="1" dirty="0">
              <a:latin typeface="+mn-lt"/>
              <a:ea typeface="Arial"/>
              <a:cs typeface="Arial"/>
            </a:endParaRPr>
          </a:p>
          <a:p>
            <a:endParaRPr lang="ro-MO" sz="800" b="1" dirty="0">
              <a:latin typeface="+mn-lt"/>
              <a:ea typeface="Arial"/>
              <a:cs typeface="Arial"/>
            </a:endParaRPr>
          </a:p>
          <a:p>
            <a:r>
              <a:rPr lang="vi-VN" sz="800" b="1" dirty="0" smtClean="0">
                <a:latin typeface="+mn-lt"/>
                <a:ea typeface="Arial"/>
                <a:cs typeface="Arial"/>
              </a:rPr>
              <a:t>Tehnologia </a:t>
            </a:r>
            <a:r>
              <a:rPr lang="vi-VN" sz="800" b="1" dirty="0">
                <a:latin typeface="+mn-lt"/>
                <a:ea typeface="Arial"/>
                <a:cs typeface="Arial"/>
              </a:rPr>
              <a:t>LPWAN oferă o </a:t>
            </a:r>
            <a:r>
              <a:rPr lang="vi-VN" sz="800" b="1" dirty="0" smtClean="0">
                <a:latin typeface="+mn-lt"/>
                <a:ea typeface="Arial"/>
                <a:cs typeface="Arial"/>
              </a:rPr>
              <a:t>transmisie</a:t>
            </a:r>
            <a:r>
              <a:rPr lang="ro-MO" sz="800" b="1" dirty="0" smtClean="0">
                <a:latin typeface="+mn-lt"/>
                <a:ea typeface="Arial"/>
                <a:cs typeface="Arial"/>
              </a:rPr>
              <a:t> </a:t>
            </a:r>
            <a:endParaRPr lang="ru-RU" sz="800" b="1" dirty="0" smtClean="0">
              <a:latin typeface="+mn-lt"/>
              <a:ea typeface="Arial"/>
              <a:cs typeface="Arial"/>
            </a:endParaRPr>
          </a:p>
          <a:p>
            <a:r>
              <a:rPr lang="ro-MO" sz="800" b="1" dirty="0" smtClean="0">
                <a:latin typeface="+mn-lt"/>
                <a:ea typeface="Arial"/>
                <a:cs typeface="Arial"/>
              </a:rPr>
              <a:t>cu </a:t>
            </a:r>
            <a:r>
              <a:rPr lang="vi-VN" sz="800" b="1" dirty="0">
                <a:latin typeface="+mn-lt"/>
                <a:ea typeface="Arial"/>
                <a:cs typeface="Arial"/>
              </a:rPr>
              <a:t>eficiența energetică la </a:t>
            </a:r>
            <a:r>
              <a:rPr lang="vi-VN" sz="800" b="1" dirty="0" smtClean="0">
                <a:latin typeface="+mn-lt"/>
                <a:ea typeface="Arial"/>
                <a:cs typeface="Arial"/>
              </a:rPr>
              <a:t>distanțe mari</a:t>
            </a:r>
            <a:endParaRPr lang="ru-RU" sz="800" b="1" dirty="0">
              <a:latin typeface="+mn-lt"/>
              <a:ea typeface="Arial"/>
              <a:cs typeface="Arial"/>
            </a:endParaRPr>
          </a:p>
        </p:txBody>
      </p:sp>
      <p:sp>
        <p:nvSpPr>
          <p:cNvPr id="120" name="Flowchart: Merge 119"/>
          <p:cNvSpPr/>
          <p:nvPr/>
        </p:nvSpPr>
        <p:spPr>
          <a:xfrm rot="10800000">
            <a:off x="7602359" y="1936308"/>
            <a:ext cx="432430" cy="374101"/>
          </a:xfrm>
          <a:prstGeom prst="flowChartMerg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934200" y="3578105"/>
            <a:ext cx="1957364" cy="126992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ustomShape 11"/>
          <p:cNvSpPr/>
          <p:nvPr>
            <p:custDataLst>
              <p:tags r:id="rId4"/>
            </p:custDataLst>
          </p:nvPr>
        </p:nvSpPr>
        <p:spPr>
          <a:xfrm>
            <a:off x="6919102" y="3674655"/>
            <a:ext cx="2020638" cy="319337"/>
          </a:xfrm>
          <a:prstGeom prst="rect">
            <a:avLst/>
          </a:prstGeom>
          <a:noFill/>
          <a:ln>
            <a:noFill/>
          </a:ln>
        </p:spPr>
        <p:txBody>
          <a:bodyPr lIns="90000" tIns="45000" rIns="90000" bIns="45000"/>
          <a:lstStyle/>
          <a:p>
            <a:pPr algn="ctr"/>
            <a:r>
              <a:rPr lang="vi-VN" sz="1100" b="1" dirty="0">
                <a:solidFill>
                  <a:srgbClr val="EA3180"/>
                </a:solidFill>
                <a:latin typeface="Calibri"/>
              </a:rPr>
              <a:t>LPWAN este o clasă complet nouă de dispozitive telematice, aspect care a devenit posibil datorită dezvoltării bazei </a:t>
            </a:r>
            <a:r>
              <a:rPr lang="vi-VN" sz="1100" b="1" dirty="0" smtClean="0">
                <a:solidFill>
                  <a:srgbClr val="EA3180"/>
                </a:solidFill>
                <a:latin typeface="Calibri"/>
              </a:rPr>
              <a:t>componente</a:t>
            </a:r>
            <a:endParaRPr lang="ru-RU" sz="1100" b="1" dirty="0">
              <a:solidFill>
                <a:srgbClr val="EA3180"/>
              </a:solidFill>
              <a:latin typeface="Calibri"/>
            </a:endParaRPr>
          </a:p>
        </p:txBody>
      </p:sp>
      <p:sp>
        <p:nvSpPr>
          <p:cNvPr id="123" name="TextBox 122"/>
          <p:cNvSpPr txBox="1"/>
          <p:nvPr/>
        </p:nvSpPr>
        <p:spPr>
          <a:xfrm>
            <a:off x="146235" y="5609750"/>
            <a:ext cx="8835839" cy="830997"/>
          </a:xfrm>
          <a:prstGeom prst="rect">
            <a:avLst/>
          </a:prstGeom>
        </p:spPr>
        <p:txBody>
          <a:bodyPr wrap="square" lIns="0">
            <a:spAutoFit/>
          </a:bodyPr>
          <a:lstStyle>
            <a:defPPr>
              <a:defRPr lang="ru-RU"/>
            </a:defPPr>
            <a:lvl1pPr>
              <a:spcBef>
                <a:spcPts val="600"/>
              </a:spcBef>
              <a:spcAft>
                <a:spcPts val="0"/>
              </a:spcAft>
              <a:defRPr sz="1600" b="1">
                <a:solidFill>
                  <a:srgbClr val="1D8FB3"/>
                </a:solidFill>
                <a:latin typeface="+mj-lt"/>
                <a:cs typeface="Arial" panose="020B0604020202020204" pitchFamily="34" charset="0"/>
              </a:defRPr>
            </a:lvl1pPr>
          </a:lstStyle>
          <a:p>
            <a:r>
              <a:rPr lang="vi-VN" b="0" dirty="0">
                <a:solidFill>
                  <a:srgbClr val="EA3180"/>
                </a:solidFill>
              </a:rPr>
              <a:t>Waviot, unul dintre liderii mondiali în piața </a:t>
            </a:r>
            <a:r>
              <a:rPr lang="vi-VN" b="0" dirty="0" smtClean="0">
                <a:solidFill>
                  <a:srgbClr val="EA3180"/>
                </a:solidFill>
              </a:rPr>
              <a:t>Internet</a:t>
            </a:r>
            <a:r>
              <a:rPr lang="ro-MO" b="0" dirty="0" smtClean="0">
                <a:solidFill>
                  <a:srgbClr val="EA3180"/>
                </a:solidFill>
              </a:rPr>
              <a:t> </a:t>
            </a:r>
            <a:r>
              <a:rPr lang="ru-RU" b="0" dirty="0" err="1">
                <a:solidFill>
                  <a:srgbClr val="EA3180"/>
                </a:solidFill>
              </a:rPr>
              <a:t>of</a:t>
            </a:r>
            <a:r>
              <a:rPr lang="ru-RU" b="0" dirty="0">
                <a:solidFill>
                  <a:srgbClr val="EA3180"/>
                </a:solidFill>
              </a:rPr>
              <a:t> </a:t>
            </a:r>
            <a:r>
              <a:rPr lang="ru-RU" b="0" dirty="0" err="1">
                <a:solidFill>
                  <a:srgbClr val="EA3180"/>
                </a:solidFill>
              </a:rPr>
              <a:t>Things</a:t>
            </a:r>
            <a:r>
              <a:rPr lang="vi-VN" b="0" dirty="0" smtClean="0">
                <a:solidFill>
                  <a:srgbClr val="EA3180"/>
                </a:solidFill>
              </a:rPr>
              <a:t> </a:t>
            </a:r>
            <a:r>
              <a:rPr lang="vi-VN" b="0" dirty="0">
                <a:solidFill>
                  <a:srgbClr val="EA3180"/>
                </a:solidFill>
              </a:rPr>
              <a:t>a obiectelor din rețelele </a:t>
            </a:r>
            <a:r>
              <a:rPr lang="ro-MO" b="0" dirty="0" smtClean="0">
                <a:solidFill>
                  <a:srgbClr val="EA3180"/>
                </a:solidFill>
              </a:rPr>
              <a:t>L</a:t>
            </a:r>
            <a:r>
              <a:rPr lang="vi-VN" b="0" dirty="0" smtClean="0">
                <a:solidFill>
                  <a:srgbClr val="EA3180"/>
                </a:solidFill>
              </a:rPr>
              <a:t>ow </a:t>
            </a:r>
            <a:r>
              <a:rPr lang="ro-MO" b="0" dirty="0" smtClean="0">
                <a:solidFill>
                  <a:srgbClr val="EA3180"/>
                </a:solidFill>
              </a:rPr>
              <a:t>P</a:t>
            </a:r>
            <a:r>
              <a:rPr lang="vi-VN" b="0" dirty="0" smtClean="0">
                <a:solidFill>
                  <a:srgbClr val="EA3180"/>
                </a:solidFill>
              </a:rPr>
              <a:t>ower </a:t>
            </a:r>
            <a:r>
              <a:rPr lang="ro-MO" b="0" dirty="0" smtClean="0">
                <a:solidFill>
                  <a:srgbClr val="EA3180"/>
                </a:solidFill>
              </a:rPr>
              <a:t>W</a:t>
            </a:r>
            <a:r>
              <a:rPr lang="vi-VN" b="0" dirty="0" smtClean="0">
                <a:solidFill>
                  <a:srgbClr val="EA3180"/>
                </a:solidFill>
              </a:rPr>
              <a:t>ide </a:t>
            </a:r>
            <a:r>
              <a:rPr lang="ro-MO" b="0" dirty="0" smtClean="0">
                <a:solidFill>
                  <a:srgbClr val="EA3180"/>
                </a:solidFill>
              </a:rPr>
              <a:t>A</a:t>
            </a:r>
            <a:r>
              <a:rPr lang="vi-VN" b="0" dirty="0" smtClean="0">
                <a:solidFill>
                  <a:srgbClr val="EA3180"/>
                </a:solidFill>
              </a:rPr>
              <a:t>rea</a:t>
            </a:r>
            <a:r>
              <a:rPr lang="ro-MO" b="0" dirty="0" smtClean="0">
                <a:solidFill>
                  <a:srgbClr val="EA3180"/>
                </a:solidFill>
              </a:rPr>
              <a:t> </a:t>
            </a:r>
            <a:r>
              <a:rPr lang="ru-RU" b="0" dirty="0" err="1">
                <a:solidFill>
                  <a:srgbClr val="EA3180"/>
                </a:solidFill>
              </a:rPr>
              <a:t>Networks</a:t>
            </a:r>
            <a:r>
              <a:rPr lang="vi-VN" b="0" dirty="0" smtClean="0">
                <a:solidFill>
                  <a:srgbClr val="EA3180"/>
                </a:solidFill>
              </a:rPr>
              <a:t>, </a:t>
            </a:r>
            <a:r>
              <a:rPr lang="vi-VN" b="0" dirty="0">
                <a:solidFill>
                  <a:srgbClr val="EA3180"/>
                </a:solidFill>
              </a:rPr>
              <a:t>dezvoltă și fabrică independent întreaga componentă și baza software pentru construirea rețelelor și serviciilor telematice de telecomunicații fără fir </a:t>
            </a:r>
            <a:endParaRPr lang="ro-MO" b="0" dirty="0" smtClean="0">
              <a:solidFill>
                <a:srgbClr val="EA3180"/>
              </a:solidFill>
            </a:endParaRPr>
          </a:p>
        </p:txBody>
      </p:sp>
      <p:pic>
        <p:nvPicPr>
          <p:cNvPr id="49" name="Объект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8750" y="151130"/>
            <a:ext cx="1030900" cy="551412"/>
          </a:xfrm>
          <a:prstGeom prst="rect">
            <a:avLst/>
          </a:prstGeom>
          <a:solidFill>
            <a:schemeClr val="bg1"/>
          </a:solidFill>
        </p:spPr>
      </p:pic>
    </p:spTree>
    <p:extLst>
      <p:ext uri="{BB962C8B-B14F-4D97-AF65-F5344CB8AC3E}">
        <p14:creationId xmlns:p14="http://schemas.microsoft.com/office/powerpoint/2010/main" val="3520604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26786" y="186557"/>
            <a:ext cx="7920000" cy="430887"/>
          </a:xfrm>
          <a:prstGeom prst="rect">
            <a:avLst/>
          </a:prstGeom>
        </p:spPr>
        <p:txBody>
          <a:bodyPr lIns="0" rIns="0" anchor="t">
            <a:spAutoFit/>
          </a:bodyPr>
          <a:lstStyle>
            <a:defPPr>
              <a:defRPr lang="ru-RU"/>
            </a:defPPr>
            <a:lvl1pPr marL="0" indent="0" defTabSz="914400" eaLnBrk="0" latinLnBrk="0" hangingPunct="0">
              <a:buFont typeface="Arial" charset="0"/>
              <a:buNone/>
              <a:defRPr sz="2400" b="1" baseline="0">
                <a:solidFill>
                  <a:srgbClr val="108FAB"/>
                </a:solidFill>
                <a:latin typeface="+mn-lt"/>
                <a:ea typeface="+mj-ea"/>
                <a:cs typeface="Arial" pitchFamily="34" charset="0"/>
              </a:defRPr>
            </a:lvl1pPr>
            <a:lvl2pPr indent="0" defTabSz="914400" eaLnBrk="1" latinLnBrk="0" hangingPunct="1">
              <a:buFont typeface="Arial" charset="0"/>
              <a:buNone/>
              <a:defRPr sz="2000" baseline="0">
                <a:latin typeface="+mj-lt"/>
                <a:ea typeface="+mj-ea"/>
                <a:cs typeface="+mj-cs"/>
              </a:defRPr>
            </a:lvl2pPr>
            <a:lvl3pPr indent="0" defTabSz="914400" eaLnBrk="1" latinLnBrk="0" hangingPunct="1">
              <a:buFont typeface="Arial" charset="0"/>
              <a:buNone/>
              <a:defRPr sz="2000" baseline="0">
                <a:latin typeface="+mj-lt"/>
                <a:ea typeface="+mj-ea"/>
                <a:cs typeface="+mj-cs"/>
              </a:defRPr>
            </a:lvl3pPr>
            <a:lvl4pPr indent="0" defTabSz="914400" eaLnBrk="1" latinLnBrk="0" hangingPunct="1">
              <a:buFont typeface="Arial" charset="0"/>
              <a:buNone/>
              <a:defRPr sz="2000" baseline="0">
                <a:latin typeface="+mj-lt"/>
                <a:ea typeface="+mj-ea"/>
                <a:cs typeface="+mj-cs"/>
              </a:defRPr>
            </a:lvl4pPr>
            <a:lvl5pPr indent="0" defTabSz="914400" eaLnBrk="1" latinLnBrk="0" hangingPunct="1">
              <a:buFont typeface="Arial" charset="0"/>
              <a:buNone/>
              <a:defRPr sz="2000" baseline="0">
                <a:latin typeface="+mj-lt"/>
                <a:ea typeface="+mj-ea"/>
                <a:cs typeface="+mj-cs"/>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spcBef>
                <a:spcPts val="600"/>
              </a:spcBef>
              <a:spcAft>
                <a:spcPts val="0"/>
              </a:spcAft>
            </a:pPr>
            <a:r>
              <a:rPr lang="vi-VN" sz="2200" dirty="0" smtClean="0">
                <a:solidFill>
                  <a:schemeClr val="bg1">
                    <a:lumMod val="50000"/>
                  </a:schemeClr>
                </a:solidFill>
              </a:rPr>
              <a:t>Diagrama </a:t>
            </a:r>
            <a:r>
              <a:rPr lang="vi-VN" sz="2200" dirty="0">
                <a:solidFill>
                  <a:schemeClr val="bg1">
                    <a:lumMod val="50000"/>
                  </a:schemeClr>
                </a:solidFill>
              </a:rPr>
              <a:t>schematică a funcționării </a:t>
            </a:r>
            <a:r>
              <a:rPr lang="vi-VN" sz="2200" dirty="0" smtClean="0">
                <a:solidFill>
                  <a:schemeClr val="bg1">
                    <a:lumMod val="50000"/>
                  </a:schemeClr>
                </a:solidFill>
              </a:rPr>
              <a:t>sistemului</a:t>
            </a:r>
            <a:endParaRPr lang="ru-RU" sz="2200" dirty="0">
              <a:solidFill>
                <a:schemeClr val="bg1">
                  <a:lumMod val="50000"/>
                </a:schemeClr>
              </a:solidFill>
            </a:endParaRPr>
          </a:p>
        </p:txBody>
      </p:sp>
      <p:sp>
        <p:nvSpPr>
          <p:cNvPr id="173" name="CustomShape 4"/>
          <p:cNvSpPr/>
          <p:nvPr>
            <p:custDataLst>
              <p:tags r:id="rId1"/>
            </p:custDataLst>
          </p:nvPr>
        </p:nvSpPr>
        <p:spPr>
          <a:xfrm>
            <a:off x="89701" y="1014570"/>
            <a:ext cx="3100073" cy="4378738"/>
          </a:xfrm>
          <a:prstGeom prst="roundRect">
            <a:avLst>
              <a:gd name="adj" fmla="val 0"/>
            </a:avLst>
          </a:prstGeom>
          <a:noFill/>
          <a:ln w="9360">
            <a:solidFill>
              <a:schemeClr val="bg1">
                <a:lumMod val="75000"/>
              </a:schemeClr>
            </a:solidFill>
            <a:round/>
          </a:ln>
        </p:spPr>
        <p:txBody>
          <a:bodyPr/>
          <a:lstStyle/>
          <a:p>
            <a:endParaRPr lang="en-US"/>
          </a:p>
        </p:txBody>
      </p:sp>
      <p:sp>
        <p:nvSpPr>
          <p:cNvPr id="174" name="CustomShape 3"/>
          <p:cNvSpPr/>
          <p:nvPr>
            <p:custDataLst>
              <p:tags r:id="rId2"/>
            </p:custDataLst>
          </p:nvPr>
        </p:nvSpPr>
        <p:spPr>
          <a:xfrm>
            <a:off x="1144300" y="1482210"/>
            <a:ext cx="7922160" cy="4773960"/>
          </a:xfrm>
          <a:prstGeom prst="rect">
            <a:avLst/>
          </a:prstGeom>
          <a:noFill/>
        </p:spPr>
        <p:txBody>
          <a:bodyPr/>
          <a:lstStyle/>
          <a:p>
            <a:endParaRPr lang="en-US"/>
          </a:p>
        </p:txBody>
      </p:sp>
      <p:pic>
        <p:nvPicPr>
          <p:cNvPr id="175" name="Изображение 38"/>
          <p:cNvPicPr/>
          <p:nvPr>
            <p:custDataLst>
              <p:tags r:id="rId3"/>
            </p:custDataLst>
          </p:nvPr>
        </p:nvPicPr>
        <p:blipFill>
          <a:blip r:embed="rId37" cstate="screen">
            <a:extLst>
              <a:ext uri="{28A0092B-C50C-407E-A947-70E740481C1C}">
                <a14:useLocalDpi xmlns:a14="http://schemas.microsoft.com/office/drawing/2010/main"/>
              </a:ext>
            </a:extLst>
          </a:blip>
          <a:stretch>
            <a:fillRect/>
          </a:stretch>
        </p:blipFill>
        <p:spPr>
          <a:xfrm>
            <a:off x="7381530" y="1187878"/>
            <a:ext cx="1311768" cy="1123141"/>
          </a:xfrm>
          <a:prstGeom prst="rect">
            <a:avLst/>
          </a:prstGeom>
          <a:ln>
            <a:solidFill>
              <a:srgbClr val="FFFFFF"/>
            </a:solidFill>
          </a:ln>
        </p:spPr>
      </p:pic>
      <p:sp>
        <p:nvSpPr>
          <p:cNvPr id="176" name="CustomShape 9"/>
          <p:cNvSpPr/>
          <p:nvPr>
            <p:custDataLst>
              <p:tags r:id="rId4"/>
            </p:custDataLst>
          </p:nvPr>
        </p:nvSpPr>
        <p:spPr>
          <a:xfrm>
            <a:off x="1780577" y="5309370"/>
            <a:ext cx="1409197" cy="553680"/>
          </a:xfrm>
          <a:prstGeom prst="roundRect">
            <a:avLst>
              <a:gd name="adj" fmla="val 0"/>
            </a:avLst>
          </a:prstGeom>
          <a:solidFill>
            <a:srgbClr val="EA3180"/>
          </a:solidFill>
          <a:ln w="19050" cmpd="sng">
            <a:solidFill>
              <a:schemeClr val="bg1"/>
            </a:solidFill>
            <a:round/>
          </a:ln>
        </p:spPr>
        <p:txBody>
          <a:bodyPr lIns="90000" tIns="45000" rIns="90000" bIns="45000" anchor="ctr"/>
          <a:lstStyle/>
          <a:p>
            <a:pPr algn="ctr">
              <a:lnSpc>
                <a:spcPct val="100000"/>
              </a:lnSpc>
            </a:pPr>
            <a:r>
              <a:rPr lang="en-US" sz="1600" b="1" dirty="0">
                <a:solidFill>
                  <a:srgbClr val="FFFFFF"/>
                </a:solidFill>
                <a:latin typeface="Calibri"/>
              </a:rPr>
              <a:t>Transfer de </a:t>
            </a:r>
            <a:r>
              <a:rPr lang="en-US" sz="1600" b="1" dirty="0" smtClean="0">
                <a:solidFill>
                  <a:srgbClr val="FFFFFF"/>
                </a:solidFill>
                <a:latin typeface="Calibri"/>
              </a:rPr>
              <a:t>date</a:t>
            </a:r>
            <a:endParaRPr b="1" dirty="0">
              <a:solidFill>
                <a:srgbClr val="FFFFFF"/>
              </a:solidFill>
            </a:endParaRPr>
          </a:p>
        </p:txBody>
      </p:sp>
      <p:sp>
        <p:nvSpPr>
          <p:cNvPr id="177" name="CustomShape 10"/>
          <p:cNvSpPr/>
          <p:nvPr>
            <p:custDataLst>
              <p:tags r:id="rId5"/>
            </p:custDataLst>
          </p:nvPr>
        </p:nvSpPr>
        <p:spPr>
          <a:xfrm>
            <a:off x="3189775" y="1014570"/>
            <a:ext cx="1811131" cy="4571640"/>
          </a:xfrm>
          <a:prstGeom prst="roundRect">
            <a:avLst>
              <a:gd name="adj" fmla="val 0"/>
            </a:avLst>
          </a:prstGeom>
          <a:noFill/>
          <a:ln w="9360">
            <a:solidFill>
              <a:schemeClr val="bg1">
                <a:lumMod val="75000"/>
              </a:schemeClr>
            </a:solidFill>
            <a:round/>
          </a:ln>
        </p:spPr>
        <p:txBody>
          <a:bodyPr/>
          <a:lstStyle/>
          <a:p>
            <a:endParaRPr lang="en-US"/>
          </a:p>
        </p:txBody>
      </p:sp>
      <p:sp>
        <p:nvSpPr>
          <p:cNvPr id="178" name="CustomShape 11"/>
          <p:cNvSpPr/>
          <p:nvPr>
            <p:custDataLst>
              <p:tags r:id="rId6"/>
            </p:custDataLst>
          </p:nvPr>
        </p:nvSpPr>
        <p:spPr>
          <a:xfrm>
            <a:off x="3153899" y="1033620"/>
            <a:ext cx="1865775" cy="637920"/>
          </a:xfrm>
          <a:prstGeom prst="rect">
            <a:avLst/>
          </a:prstGeom>
          <a:noFill/>
          <a:ln>
            <a:noFill/>
          </a:ln>
        </p:spPr>
        <p:txBody>
          <a:bodyPr lIns="90000" tIns="45000" rIns="90000" bIns="45000"/>
          <a:lstStyle/>
          <a:p>
            <a:pPr algn="ctr"/>
            <a:r>
              <a:rPr lang="ro-RO" sz="1600" b="1" dirty="0" smtClean="0">
                <a:solidFill>
                  <a:srgbClr val="EA3180"/>
                </a:solidFill>
                <a:latin typeface="Calibri"/>
              </a:rPr>
              <a:t>Reţea</a:t>
            </a:r>
            <a:r>
              <a:rPr lang="vi-VN" sz="1600" b="1" dirty="0" smtClean="0">
                <a:solidFill>
                  <a:srgbClr val="EA3180"/>
                </a:solidFill>
                <a:latin typeface="Calibri"/>
              </a:rPr>
              <a:t> </a:t>
            </a:r>
            <a:r>
              <a:rPr lang="vi-VN" sz="1600" b="1" dirty="0">
                <a:solidFill>
                  <a:srgbClr val="EA3180"/>
                </a:solidFill>
                <a:latin typeface="Calibri"/>
              </a:rPr>
              <a:t>fără fir </a:t>
            </a:r>
            <a:r>
              <a:rPr lang="vi-VN" sz="1600" b="1" dirty="0" smtClean="0">
                <a:solidFill>
                  <a:srgbClr val="EA3180"/>
                </a:solidFill>
                <a:latin typeface="Calibri"/>
              </a:rPr>
              <a:t>NB-FI</a:t>
            </a:r>
            <a:endParaRPr sz="1600" b="1" dirty="0">
              <a:solidFill>
                <a:srgbClr val="EA3180"/>
              </a:solidFill>
              <a:latin typeface="Calibri"/>
            </a:endParaRPr>
          </a:p>
        </p:txBody>
      </p:sp>
      <p:sp>
        <p:nvSpPr>
          <p:cNvPr id="179" name="CustomShape 12"/>
          <p:cNvSpPr/>
          <p:nvPr>
            <p:custDataLst>
              <p:tags r:id="rId7"/>
            </p:custDataLst>
          </p:nvPr>
        </p:nvSpPr>
        <p:spPr>
          <a:xfrm>
            <a:off x="3189776" y="5309370"/>
            <a:ext cx="1811130" cy="553680"/>
          </a:xfrm>
          <a:prstGeom prst="roundRect">
            <a:avLst>
              <a:gd name="adj" fmla="val 0"/>
            </a:avLst>
          </a:prstGeom>
          <a:solidFill>
            <a:srgbClr val="EA3180"/>
          </a:solidFill>
          <a:ln w="19050" cmpd="sng">
            <a:solidFill>
              <a:schemeClr val="bg1"/>
            </a:solidFill>
            <a:round/>
          </a:ln>
        </p:spPr>
        <p:txBody>
          <a:bodyPr lIns="90000" tIns="45000" rIns="90000" bIns="45000" anchor="ctr"/>
          <a:lstStyle/>
          <a:p>
            <a:pPr algn="ctr">
              <a:lnSpc>
                <a:spcPct val="100000"/>
              </a:lnSpc>
            </a:pPr>
            <a:r>
              <a:rPr lang="vi-VN" sz="1600" b="1" dirty="0">
                <a:solidFill>
                  <a:srgbClr val="FFFFFF"/>
                </a:solidFill>
                <a:latin typeface="Calibri"/>
              </a:rPr>
              <a:t>Stații de </a:t>
            </a:r>
            <a:r>
              <a:rPr lang="vi-VN" sz="1600" b="1" dirty="0" smtClean="0">
                <a:solidFill>
                  <a:srgbClr val="FFFFFF"/>
                </a:solidFill>
                <a:latin typeface="Calibri"/>
              </a:rPr>
              <a:t>bază</a:t>
            </a:r>
            <a:endParaRPr b="1" dirty="0">
              <a:solidFill>
                <a:srgbClr val="FFFFFF"/>
              </a:solidFill>
            </a:endParaRPr>
          </a:p>
        </p:txBody>
      </p:sp>
      <p:sp>
        <p:nvSpPr>
          <p:cNvPr id="180" name="CustomShape 13"/>
          <p:cNvSpPr/>
          <p:nvPr>
            <p:custDataLst>
              <p:tags r:id="rId8"/>
            </p:custDataLst>
          </p:nvPr>
        </p:nvSpPr>
        <p:spPr>
          <a:xfrm>
            <a:off x="5000907" y="1014570"/>
            <a:ext cx="1679113" cy="4571640"/>
          </a:xfrm>
          <a:prstGeom prst="roundRect">
            <a:avLst>
              <a:gd name="adj" fmla="val 0"/>
            </a:avLst>
          </a:prstGeom>
          <a:noFill/>
          <a:ln w="9360">
            <a:solidFill>
              <a:schemeClr val="bg1">
                <a:lumMod val="75000"/>
              </a:schemeClr>
            </a:solidFill>
            <a:round/>
          </a:ln>
        </p:spPr>
        <p:txBody>
          <a:bodyPr/>
          <a:lstStyle/>
          <a:p>
            <a:endParaRPr lang="en-US"/>
          </a:p>
        </p:txBody>
      </p:sp>
      <p:sp>
        <p:nvSpPr>
          <p:cNvPr id="181" name="CustomShape 14"/>
          <p:cNvSpPr/>
          <p:nvPr>
            <p:custDataLst>
              <p:tags r:id="rId9"/>
            </p:custDataLst>
          </p:nvPr>
        </p:nvSpPr>
        <p:spPr>
          <a:xfrm>
            <a:off x="5105400" y="1024095"/>
            <a:ext cx="1523520" cy="708538"/>
          </a:xfrm>
          <a:prstGeom prst="rect">
            <a:avLst/>
          </a:prstGeom>
          <a:noFill/>
          <a:ln>
            <a:noFill/>
          </a:ln>
        </p:spPr>
        <p:txBody>
          <a:bodyPr lIns="90000" tIns="45000" rIns="90000" bIns="45000"/>
          <a:lstStyle/>
          <a:p>
            <a:pPr algn="ctr"/>
            <a:r>
              <a:rPr lang="en-US" sz="1600" b="1" dirty="0">
                <a:solidFill>
                  <a:srgbClr val="EA3180"/>
                </a:solidFill>
                <a:latin typeface="Calibri"/>
              </a:rPr>
              <a:t>Server </a:t>
            </a:r>
            <a:r>
              <a:rPr lang="en-US" sz="1600" b="1" dirty="0" err="1">
                <a:solidFill>
                  <a:srgbClr val="EA3180"/>
                </a:solidFill>
                <a:latin typeface="Calibri"/>
              </a:rPr>
              <a:t>Waviot</a:t>
            </a:r>
            <a:r>
              <a:rPr lang="en-US" sz="1600" b="1" dirty="0">
                <a:solidFill>
                  <a:srgbClr val="EA3180"/>
                </a:solidFill>
                <a:latin typeface="Calibri"/>
              </a:rPr>
              <a:t> sau </a:t>
            </a:r>
            <a:r>
              <a:rPr lang="en-US" sz="1600" b="1" dirty="0" smtClean="0">
                <a:solidFill>
                  <a:srgbClr val="EA3180"/>
                </a:solidFill>
                <a:latin typeface="Calibri"/>
              </a:rPr>
              <a:t>client</a:t>
            </a:r>
            <a:endParaRPr sz="1600" b="1" dirty="0">
              <a:solidFill>
                <a:srgbClr val="108FAB"/>
              </a:solidFill>
              <a:latin typeface="Calibri"/>
            </a:endParaRPr>
          </a:p>
        </p:txBody>
      </p:sp>
      <p:sp>
        <p:nvSpPr>
          <p:cNvPr id="182" name="CustomShape 15"/>
          <p:cNvSpPr/>
          <p:nvPr>
            <p:custDataLst>
              <p:tags r:id="rId10"/>
            </p:custDataLst>
          </p:nvPr>
        </p:nvSpPr>
        <p:spPr>
          <a:xfrm>
            <a:off x="5000907" y="5309370"/>
            <a:ext cx="1679113" cy="553680"/>
          </a:xfrm>
          <a:prstGeom prst="roundRect">
            <a:avLst>
              <a:gd name="adj" fmla="val 0"/>
            </a:avLst>
          </a:prstGeom>
          <a:solidFill>
            <a:srgbClr val="EA3180"/>
          </a:solidFill>
          <a:ln w="19050" cmpd="sng">
            <a:solidFill>
              <a:schemeClr val="bg1"/>
            </a:solidFill>
            <a:round/>
          </a:ln>
        </p:spPr>
        <p:txBody>
          <a:bodyPr lIns="90000" tIns="45000" rIns="90000" bIns="45000" anchor="ctr"/>
          <a:lstStyle/>
          <a:p>
            <a:pPr algn="ctr">
              <a:lnSpc>
                <a:spcPct val="100000"/>
              </a:lnSpc>
            </a:pPr>
            <a:r>
              <a:rPr lang="en-US" sz="1600" b="1" dirty="0" err="1" smtClean="0">
                <a:solidFill>
                  <a:srgbClr val="FFFFFF"/>
                </a:solidFill>
                <a:latin typeface="Calibri"/>
              </a:rPr>
              <a:t>Procesare</a:t>
            </a:r>
            <a:r>
              <a:rPr lang="ro-MO" sz="1600" b="1" dirty="0" smtClean="0">
                <a:solidFill>
                  <a:srgbClr val="FFFFFF"/>
                </a:solidFill>
                <a:latin typeface="Calibri"/>
              </a:rPr>
              <a:t>a datelor</a:t>
            </a:r>
            <a:endParaRPr b="1" dirty="0">
              <a:solidFill>
                <a:srgbClr val="FFFFFF"/>
              </a:solidFill>
            </a:endParaRPr>
          </a:p>
        </p:txBody>
      </p:sp>
      <p:pic>
        <p:nvPicPr>
          <p:cNvPr id="183" name="Picture 7"/>
          <p:cNvPicPr/>
          <p:nvPr>
            <p:custDataLst>
              <p:tags r:id="rId11"/>
            </p:custDataLst>
          </p:nvPr>
        </p:nvPicPr>
        <p:blipFill>
          <a:blip r:embed="rId38" cstate="screen">
            <a:extLst>
              <a:ext uri="{28A0092B-C50C-407E-A947-70E740481C1C}">
                <a14:useLocalDpi xmlns:a14="http://schemas.microsoft.com/office/drawing/2010/main"/>
              </a:ext>
            </a:extLst>
          </a:blip>
          <a:stretch>
            <a:fillRect/>
          </a:stretch>
        </p:blipFill>
        <p:spPr>
          <a:xfrm>
            <a:off x="7934260" y="4291290"/>
            <a:ext cx="1069560" cy="990360"/>
          </a:xfrm>
          <a:prstGeom prst="rect">
            <a:avLst/>
          </a:prstGeom>
          <a:ln>
            <a:solidFill>
              <a:srgbClr val="FFFFFF"/>
            </a:solidFill>
          </a:ln>
        </p:spPr>
      </p:pic>
      <p:sp>
        <p:nvSpPr>
          <p:cNvPr id="184" name="CustomShape 16"/>
          <p:cNvSpPr/>
          <p:nvPr>
            <p:custDataLst>
              <p:tags r:id="rId12"/>
            </p:custDataLst>
          </p:nvPr>
        </p:nvSpPr>
        <p:spPr>
          <a:xfrm>
            <a:off x="7899700" y="4715370"/>
            <a:ext cx="261000" cy="160920"/>
          </a:xfrm>
          <a:prstGeom prst="rect">
            <a:avLst/>
          </a:prstGeom>
          <a:solidFill>
            <a:srgbClr val="FFFFFF"/>
          </a:solidFill>
          <a:ln w="9360">
            <a:solidFill>
              <a:srgbClr val="FFFFFF"/>
            </a:solidFill>
            <a:round/>
          </a:ln>
        </p:spPr>
        <p:txBody>
          <a:bodyPr/>
          <a:lstStyle/>
          <a:p>
            <a:endParaRPr lang="en-US"/>
          </a:p>
        </p:txBody>
      </p:sp>
      <p:sp>
        <p:nvSpPr>
          <p:cNvPr id="185" name="CustomShape 17"/>
          <p:cNvSpPr/>
          <p:nvPr>
            <p:custDataLst>
              <p:tags r:id="rId13"/>
            </p:custDataLst>
          </p:nvPr>
        </p:nvSpPr>
        <p:spPr>
          <a:xfrm>
            <a:off x="8933620" y="4876650"/>
            <a:ext cx="261000" cy="160920"/>
          </a:xfrm>
          <a:prstGeom prst="rect">
            <a:avLst/>
          </a:prstGeom>
          <a:solidFill>
            <a:srgbClr val="FFFFFF"/>
          </a:solidFill>
          <a:ln w="9360">
            <a:solidFill>
              <a:srgbClr val="FFFFFF"/>
            </a:solidFill>
            <a:round/>
          </a:ln>
        </p:spPr>
        <p:txBody>
          <a:bodyPr/>
          <a:lstStyle/>
          <a:p>
            <a:endParaRPr lang="en-US"/>
          </a:p>
        </p:txBody>
      </p:sp>
      <p:sp>
        <p:nvSpPr>
          <p:cNvPr id="186" name="CustomShape 18"/>
          <p:cNvSpPr/>
          <p:nvPr>
            <p:custDataLst>
              <p:tags r:id="rId14"/>
            </p:custDataLst>
          </p:nvPr>
        </p:nvSpPr>
        <p:spPr>
          <a:xfrm>
            <a:off x="8419980" y="4444999"/>
            <a:ext cx="388980" cy="308905"/>
          </a:xfrm>
          <a:prstGeom prst="rect">
            <a:avLst/>
          </a:prstGeom>
          <a:solidFill>
            <a:srgbClr val="FFFFFF"/>
          </a:solidFill>
          <a:ln w="9360">
            <a:solidFill>
              <a:srgbClr val="FFFFFF"/>
            </a:solidFill>
            <a:round/>
          </a:ln>
        </p:spPr>
        <p:txBody>
          <a:bodyPr/>
          <a:lstStyle/>
          <a:p>
            <a:endParaRPr lang="en-US"/>
          </a:p>
        </p:txBody>
      </p:sp>
      <p:pic>
        <p:nvPicPr>
          <p:cNvPr id="187" name="Picture 1"/>
          <p:cNvPicPr/>
          <p:nvPr>
            <p:custDataLst>
              <p:tags r:id="rId15"/>
            </p:custDataLst>
          </p:nvPr>
        </p:nvPicPr>
        <p:blipFill>
          <a:blip r:embed="rId39" cstate="screen">
            <a:extLst>
              <a:ext uri="{28A0092B-C50C-407E-A947-70E740481C1C}">
                <a14:useLocalDpi xmlns:a14="http://schemas.microsoft.com/office/drawing/2010/main"/>
              </a:ext>
            </a:extLst>
          </a:blip>
          <a:stretch>
            <a:fillRect/>
          </a:stretch>
        </p:blipFill>
        <p:spPr>
          <a:xfrm>
            <a:off x="7038220" y="4265730"/>
            <a:ext cx="813240" cy="995400"/>
          </a:xfrm>
          <a:prstGeom prst="rect">
            <a:avLst/>
          </a:prstGeom>
          <a:ln>
            <a:solidFill>
              <a:srgbClr val="FFFFFF"/>
            </a:solidFill>
          </a:ln>
        </p:spPr>
      </p:pic>
      <p:sp>
        <p:nvSpPr>
          <p:cNvPr id="188" name="CustomShape 21"/>
          <p:cNvSpPr/>
          <p:nvPr>
            <p:custDataLst>
              <p:tags r:id="rId16"/>
            </p:custDataLst>
          </p:nvPr>
        </p:nvSpPr>
        <p:spPr>
          <a:xfrm>
            <a:off x="7732300" y="5141970"/>
            <a:ext cx="139320" cy="143280"/>
          </a:xfrm>
          <a:prstGeom prst="rect">
            <a:avLst/>
          </a:prstGeom>
          <a:solidFill>
            <a:srgbClr val="FFFFFF"/>
          </a:solidFill>
          <a:ln w="9360">
            <a:solidFill>
              <a:srgbClr val="FFFFFF"/>
            </a:solidFill>
            <a:round/>
          </a:ln>
        </p:spPr>
        <p:txBody>
          <a:bodyPr/>
          <a:lstStyle/>
          <a:p>
            <a:endParaRPr lang="en-US"/>
          </a:p>
        </p:txBody>
      </p:sp>
      <p:sp>
        <p:nvSpPr>
          <p:cNvPr id="189" name="CustomShape 22"/>
          <p:cNvSpPr/>
          <p:nvPr>
            <p:custDataLst>
              <p:tags r:id="rId17"/>
            </p:custDataLst>
          </p:nvPr>
        </p:nvSpPr>
        <p:spPr>
          <a:xfrm>
            <a:off x="7351478" y="4406900"/>
            <a:ext cx="252000" cy="468000"/>
          </a:xfrm>
          <a:prstGeom prst="rect">
            <a:avLst/>
          </a:prstGeom>
          <a:solidFill>
            <a:srgbClr val="FFFFFF"/>
          </a:solidFill>
          <a:ln w="19080">
            <a:solidFill>
              <a:srgbClr val="FFFFFF"/>
            </a:solidFill>
            <a:round/>
          </a:ln>
        </p:spPr>
        <p:txBody>
          <a:bodyPr/>
          <a:lstStyle/>
          <a:p>
            <a:endParaRPr lang="en-US"/>
          </a:p>
        </p:txBody>
      </p:sp>
      <p:sp>
        <p:nvSpPr>
          <p:cNvPr id="190" name="CustomShape 24"/>
          <p:cNvSpPr/>
          <p:nvPr>
            <p:custDataLst>
              <p:tags r:id="rId18"/>
            </p:custDataLst>
          </p:nvPr>
        </p:nvSpPr>
        <p:spPr>
          <a:xfrm rot="5400000">
            <a:off x="7519180" y="2462130"/>
            <a:ext cx="685440" cy="380520"/>
          </a:xfrm>
          <a:prstGeom prst="rightArrow">
            <a:avLst>
              <a:gd name="adj1" fmla="val 45898"/>
              <a:gd name="adj2" fmla="val 50000"/>
            </a:avLst>
          </a:prstGeom>
          <a:solidFill>
            <a:schemeClr val="bg1">
              <a:lumMod val="85000"/>
            </a:schemeClr>
          </a:solidFill>
          <a:ln w="9360">
            <a:noFill/>
            <a:round/>
          </a:ln>
        </p:spPr>
        <p:txBody>
          <a:bodyPr/>
          <a:lstStyle/>
          <a:p>
            <a:endParaRPr lang="en-US"/>
          </a:p>
        </p:txBody>
      </p:sp>
      <p:sp>
        <p:nvSpPr>
          <p:cNvPr id="191" name="CustomShape 25"/>
          <p:cNvSpPr/>
          <p:nvPr>
            <p:custDataLst>
              <p:tags r:id="rId19"/>
            </p:custDataLst>
          </p:nvPr>
        </p:nvSpPr>
        <p:spPr>
          <a:xfrm rot="16200000">
            <a:off x="7861540" y="2729250"/>
            <a:ext cx="761760" cy="380520"/>
          </a:xfrm>
          <a:prstGeom prst="rightArrow">
            <a:avLst>
              <a:gd name="adj1" fmla="val 45898"/>
              <a:gd name="adj2" fmla="val 50000"/>
            </a:avLst>
          </a:prstGeom>
          <a:solidFill>
            <a:schemeClr val="bg1">
              <a:lumMod val="85000"/>
            </a:schemeClr>
          </a:solidFill>
          <a:ln w="9360">
            <a:noFill/>
            <a:round/>
          </a:ln>
        </p:spPr>
        <p:txBody>
          <a:bodyPr/>
          <a:lstStyle/>
          <a:p>
            <a:endParaRPr lang="en-US"/>
          </a:p>
        </p:txBody>
      </p:sp>
      <p:sp>
        <p:nvSpPr>
          <p:cNvPr id="192" name="CustomShape 26"/>
          <p:cNvSpPr/>
          <p:nvPr>
            <p:custDataLst>
              <p:tags r:id="rId20"/>
            </p:custDataLst>
          </p:nvPr>
        </p:nvSpPr>
        <p:spPr>
          <a:xfrm>
            <a:off x="7061620" y="2919690"/>
            <a:ext cx="1904760" cy="1142640"/>
          </a:xfrm>
          <a:prstGeom prst="cloud">
            <a:avLst/>
          </a:prstGeom>
          <a:solidFill>
            <a:srgbClr val="EA3180"/>
          </a:solidFill>
          <a:ln w="9360">
            <a:noFill/>
            <a:round/>
          </a:ln>
        </p:spPr>
        <p:txBody>
          <a:bodyPr/>
          <a:lstStyle/>
          <a:p>
            <a:endParaRPr lang="en-US" dirty="0"/>
          </a:p>
        </p:txBody>
      </p:sp>
      <p:sp>
        <p:nvSpPr>
          <p:cNvPr id="193" name="CustomShape 27"/>
          <p:cNvSpPr/>
          <p:nvPr>
            <p:custDataLst>
              <p:tags r:id="rId21"/>
            </p:custDataLst>
          </p:nvPr>
        </p:nvSpPr>
        <p:spPr>
          <a:xfrm>
            <a:off x="7365100" y="2005290"/>
            <a:ext cx="1384920" cy="553680"/>
          </a:xfrm>
          <a:prstGeom prst="roundRect">
            <a:avLst>
              <a:gd name="adj" fmla="val 36667"/>
            </a:avLst>
          </a:prstGeom>
          <a:solidFill>
            <a:srgbClr val="FFFFFF"/>
          </a:solidFill>
          <a:ln w="19050" cmpd="sng">
            <a:solidFill>
              <a:srgbClr val="EA3180"/>
            </a:solidFill>
            <a:round/>
          </a:ln>
        </p:spPr>
        <p:txBody>
          <a:bodyPr lIns="90000" tIns="45000" rIns="90000" bIns="45000" anchor="ctr"/>
          <a:lstStyle/>
          <a:p>
            <a:pPr algn="ctr"/>
            <a:r>
              <a:rPr lang="ro-RO" sz="1600" b="1" dirty="0" err="1">
                <a:solidFill>
                  <a:srgbClr val="EA3180"/>
                </a:solidFill>
                <a:latin typeface="Calibri"/>
              </a:rPr>
              <a:t>C</a:t>
            </a:r>
            <a:r>
              <a:rPr lang="en-US" sz="1600" b="1" dirty="0" smtClean="0">
                <a:solidFill>
                  <a:srgbClr val="EA3180"/>
                </a:solidFill>
                <a:latin typeface="Calibri"/>
              </a:rPr>
              <a:t>lien</a:t>
            </a:r>
            <a:r>
              <a:rPr lang="ro-RO" sz="1600" b="1" dirty="0" smtClean="0">
                <a:solidFill>
                  <a:srgbClr val="EA3180"/>
                </a:solidFill>
                <a:latin typeface="Calibri"/>
              </a:rPr>
              <a:t>ţii</a:t>
            </a:r>
            <a:endParaRPr lang="en-US" sz="1600" b="1" dirty="0">
              <a:solidFill>
                <a:srgbClr val="108FAB"/>
              </a:solidFill>
              <a:latin typeface="Calibri"/>
            </a:endParaRPr>
          </a:p>
        </p:txBody>
      </p:sp>
      <p:sp>
        <p:nvSpPr>
          <p:cNvPr id="194" name="CustomShape 28"/>
          <p:cNvSpPr/>
          <p:nvPr>
            <p:custDataLst>
              <p:tags r:id="rId22"/>
            </p:custDataLst>
          </p:nvPr>
        </p:nvSpPr>
        <p:spPr>
          <a:xfrm>
            <a:off x="7048500" y="3143250"/>
            <a:ext cx="1981200" cy="1066800"/>
          </a:xfrm>
          <a:prstGeom prst="rect">
            <a:avLst/>
          </a:prstGeom>
          <a:noFill/>
        </p:spPr>
        <p:txBody>
          <a:bodyPr lIns="90000" tIns="45000" rIns="90000" bIns="45000"/>
          <a:lstStyle/>
          <a:p>
            <a:pPr algn="ctr">
              <a:lnSpc>
                <a:spcPct val="100000"/>
              </a:lnSpc>
            </a:pPr>
            <a:r>
              <a:rPr lang="ro-MO" sz="1600" dirty="0" smtClean="0">
                <a:solidFill>
                  <a:schemeClr val="bg1"/>
                </a:solidFill>
                <a:latin typeface="Calibri"/>
              </a:rPr>
              <a:t>Cabinetul personal</a:t>
            </a:r>
            <a:r>
              <a:rPr lang="ru-RU" sz="1600" dirty="0">
                <a:solidFill>
                  <a:schemeClr val="bg1"/>
                </a:solidFill>
                <a:latin typeface="Calibri"/>
              </a:rPr>
              <a:t/>
            </a:r>
            <a:br>
              <a:rPr lang="ru-RU" sz="1600" dirty="0">
                <a:solidFill>
                  <a:schemeClr val="bg1"/>
                </a:solidFill>
                <a:latin typeface="Calibri"/>
              </a:rPr>
            </a:br>
            <a:r>
              <a:rPr lang="en-US" sz="1600" b="1" dirty="0" err="1">
                <a:solidFill>
                  <a:schemeClr val="bg1"/>
                </a:solidFill>
                <a:latin typeface="Calibri"/>
              </a:rPr>
              <a:t>Waviot</a:t>
            </a:r>
            <a:r>
              <a:rPr lang="ru-RU" sz="1600" b="1" dirty="0">
                <a:solidFill>
                  <a:schemeClr val="bg1"/>
                </a:solidFill>
                <a:latin typeface="Calibri"/>
              </a:rPr>
              <a:t> </a:t>
            </a:r>
            <a:r>
              <a:rPr lang="en-US" sz="1600" b="1" dirty="0" smtClean="0">
                <a:solidFill>
                  <a:schemeClr val="bg1"/>
                </a:solidFill>
                <a:latin typeface="Calibri"/>
              </a:rPr>
              <a:t> Server</a:t>
            </a:r>
            <a:r>
              <a:rPr lang="ro-MO" sz="1600" b="1" dirty="0" smtClean="0">
                <a:solidFill>
                  <a:schemeClr val="bg1"/>
                </a:solidFill>
                <a:latin typeface="Calibri"/>
              </a:rPr>
              <a:t> </a:t>
            </a:r>
            <a:endParaRPr b="1" dirty="0">
              <a:solidFill>
                <a:schemeClr val="bg1"/>
              </a:solidFill>
            </a:endParaRPr>
          </a:p>
        </p:txBody>
      </p:sp>
      <p:sp>
        <p:nvSpPr>
          <p:cNvPr id="196" name="CustomShape 32"/>
          <p:cNvSpPr/>
          <p:nvPr>
            <p:custDataLst>
              <p:tags r:id="rId23"/>
            </p:custDataLst>
          </p:nvPr>
        </p:nvSpPr>
        <p:spPr>
          <a:xfrm>
            <a:off x="7899700" y="4062690"/>
            <a:ext cx="380520" cy="761760"/>
          </a:xfrm>
          <a:prstGeom prst="upDownArrow">
            <a:avLst>
              <a:gd name="adj1" fmla="val 50000"/>
              <a:gd name="adj2" fmla="val 50000"/>
            </a:avLst>
          </a:prstGeom>
          <a:solidFill>
            <a:schemeClr val="bg1">
              <a:lumMod val="85000"/>
            </a:schemeClr>
          </a:solidFill>
          <a:ln w="9360">
            <a:noFill/>
            <a:round/>
          </a:ln>
        </p:spPr>
        <p:txBody>
          <a:bodyPr/>
          <a:lstStyle/>
          <a:p>
            <a:endParaRPr lang="en-US"/>
          </a:p>
        </p:txBody>
      </p:sp>
      <p:sp>
        <p:nvSpPr>
          <p:cNvPr id="197" name="CustomShape 13"/>
          <p:cNvSpPr/>
          <p:nvPr>
            <p:custDataLst>
              <p:tags r:id="rId24"/>
            </p:custDataLst>
          </p:nvPr>
        </p:nvSpPr>
        <p:spPr>
          <a:xfrm>
            <a:off x="6677345" y="1014569"/>
            <a:ext cx="2389115" cy="4378739"/>
          </a:xfrm>
          <a:prstGeom prst="roundRect">
            <a:avLst>
              <a:gd name="adj" fmla="val 0"/>
            </a:avLst>
          </a:prstGeom>
          <a:noFill/>
          <a:ln w="9360">
            <a:solidFill>
              <a:schemeClr val="bg1">
                <a:lumMod val="75000"/>
              </a:schemeClr>
            </a:solidFill>
            <a:round/>
          </a:ln>
        </p:spPr>
        <p:txBody>
          <a:bodyPr/>
          <a:lstStyle/>
          <a:p>
            <a:endParaRPr lang="en-US"/>
          </a:p>
        </p:txBody>
      </p:sp>
      <p:sp>
        <p:nvSpPr>
          <p:cNvPr id="199" name="CustomShape 33"/>
          <p:cNvSpPr/>
          <p:nvPr>
            <p:custDataLst>
              <p:tags r:id="rId25"/>
            </p:custDataLst>
          </p:nvPr>
        </p:nvSpPr>
        <p:spPr>
          <a:xfrm>
            <a:off x="6680020" y="5309370"/>
            <a:ext cx="2386440" cy="553680"/>
          </a:xfrm>
          <a:prstGeom prst="rect">
            <a:avLst/>
          </a:prstGeom>
          <a:solidFill>
            <a:srgbClr val="EA3180"/>
          </a:solidFill>
          <a:ln w="19050" cmpd="sng">
            <a:solidFill>
              <a:schemeClr val="bg1"/>
            </a:solidFill>
          </a:ln>
        </p:spPr>
        <p:txBody>
          <a:bodyPr lIns="90000" tIns="45000" rIns="90000" bIns="45000" anchor="ctr"/>
          <a:lstStyle/>
          <a:p>
            <a:pPr algn="ctr">
              <a:lnSpc>
                <a:spcPct val="100000"/>
              </a:lnSpc>
            </a:pPr>
            <a:r>
              <a:rPr lang="vi-VN" sz="1600" b="1" dirty="0">
                <a:solidFill>
                  <a:srgbClr val="FFFFFF"/>
                </a:solidFill>
                <a:latin typeface="Calibri"/>
              </a:rPr>
              <a:t>Aplicație </a:t>
            </a:r>
            <a:r>
              <a:rPr lang="vi-VN" sz="1600" b="1" dirty="0" smtClean="0">
                <a:solidFill>
                  <a:srgbClr val="FFFFFF"/>
                </a:solidFill>
                <a:latin typeface="Calibri"/>
              </a:rPr>
              <a:t>/Interfață client</a:t>
            </a:r>
            <a:r>
              <a:rPr lang="ro-MO" sz="1600" b="1" dirty="0" smtClean="0">
                <a:solidFill>
                  <a:srgbClr val="FFFFFF"/>
                </a:solidFill>
                <a:latin typeface="Calibri"/>
              </a:rPr>
              <a:t> </a:t>
            </a:r>
            <a:endParaRPr sz="1600" b="1" dirty="0">
              <a:solidFill>
                <a:srgbClr val="FFFFFF"/>
              </a:solidFill>
            </a:endParaRPr>
          </a:p>
        </p:txBody>
      </p:sp>
      <p:sp>
        <p:nvSpPr>
          <p:cNvPr id="200" name="CustomShape 9"/>
          <p:cNvSpPr/>
          <p:nvPr>
            <p:custDataLst>
              <p:tags r:id="rId26"/>
            </p:custDataLst>
          </p:nvPr>
        </p:nvSpPr>
        <p:spPr>
          <a:xfrm>
            <a:off x="89703" y="5309370"/>
            <a:ext cx="1690874" cy="553680"/>
          </a:xfrm>
          <a:prstGeom prst="roundRect">
            <a:avLst>
              <a:gd name="adj" fmla="val 0"/>
            </a:avLst>
          </a:prstGeom>
          <a:solidFill>
            <a:srgbClr val="EA3180"/>
          </a:solidFill>
          <a:ln w="19050" cmpd="sng">
            <a:solidFill>
              <a:schemeClr val="bg1"/>
            </a:solidFill>
            <a:round/>
          </a:ln>
        </p:spPr>
        <p:txBody>
          <a:bodyPr lIns="90000" tIns="45000" rIns="90000" bIns="45000" anchor="ctr"/>
          <a:lstStyle/>
          <a:p>
            <a:pPr algn="ctr">
              <a:lnSpc>
                <a:spcPct val="100000"/>
              </a:lnSpc>
            </a:pPr>
            <a:r>
              <a:rPr lang="en-US" sz="1600" b="1" dirty="0" err="1">
                <a:solidFill>
                  <a:srgbClr val="FFFFFF"/>
                </a:solidFill>
                <a:latin typeface="Calibri"/>
              </a:rPr>
              <a:t>Citirea</a:t>
            </a:r>
            <a:r>
              <a:rPr lang="en-US" sz="1600" b="1" dirty="0">
                <a:solidFill>
                  <a:srgbClr val="FFFFFF"/>
                </a:solidFill>
                <a:latin typeface="Calibri"/>
              </a:rPr>
              <a:t> </a:t>
            </a:r>
            <a:r>
              <a:rPr lang="en-US" sz="1600" b="1" dirty="0" err="1" smtClean="0">
                <a:solidFill>
                  <a:srgbClr val="FFFFFF"/>
                </a:solidFill>
                <a:latin typeface="Calibri"/>
              </a:rPr>
              <a:t>dispozitivelor</a:t>
            </a:r>
            <a:endParaRPr b="1" dirty="0">
              <a:solidFill>
                <a:srgbClr val="FFFFFF"/>
              </a:solidFill>
            </a:endParaRPr>
          </a:p>
        </p:txBody>
      </p:sp>
      <p:sp>
        <p:nvSpPr>
          <p:cNvPr id="201" name="CustomShape 11"/>
          <p:cNvSpPr/>
          <p:nvPr>
            <p:custDataLst>
              <p:tags r:id="rId27"/>
            </p:custDataLst>
          </p:nvPr>
        </p:nvSpPr>
        <p:spPr>
          <a:xfrm>
            <a:off x="143160" y="1032437"/>
            <a:ext cx="3014430" cy="637920"/>
          </a:xfrm>
          <a:prstGeom prst="rect">
            <a:avLst/>
          </a:prstGeom>
          <a:noFill/>
          <a:ln>
            <a:noFill/>
          </a:ln>
        </p:spPr>
        <p:txBody>
          <a:bodyPr lIns="90000" tIns="45000" rIns="90000" bIns="45000"/>
          <a:lstStyle/>
          <a:p>
            <a:pPr algn="ctr"/>
            <a:r>
              <a:rPr lang="it-IT" sz="1600" b="1" dirty="0" smtClean="0">
                <a:solidFill>
                  <a:srgbClr val="EA3180"/>
                </a:solidFill>
                <a:latin typeface="Calibri"/>
              </a:rPr>
              <a:t>Dispozitive </a:t>
            </a:r>
            <a:r>
              <a:rPr lang="it-IT" sz="1600" b="1" dirty="0">
                <a:solidFill>
                  <a:srgbClr val="EA3180"/>
                </a:solidFill>
                <a:latin typeface="Calibri"/>
              </a:rPr>
              <a:t>integrate și modemuri </a:t>
            </a:r>
            <a:r>
              <a:rPr lang="it-IT" sz="1600" b="1" dirty="0" smtClean="0">
                <a:solidFill>
                  <a:srgbClr val="EA3180"/>
                </a:solidFill>
                <a:latin typeface="Calibri"/>
              </a:rPr>
              <a:t>Waviot</a:t>
            </a:r>
            <a:r>
              <a:rPr lang="ru-RU" sz="1600" b="1" dirty="0">
                <a:solidFill>
                  <a:srgbClr val="EA3180"/>
                </a:solidFill>
                <a:latin typeface="Calibri"/>
              </a:rPr>
              <a:t/>
            </a:r>
            <a:br>
              <a:rPr lang="ru-RU" sz="1600" b="1" dirty="0">
                <a:solidFill>
                  <a:srgbClr val="EA3180"/>
                </a:solidFill>
                <a:latin typeface="Calibri"/>
              </a:rPr>
            </a:br>
            <a:endParaRPr sz="1600" b="1" dirty="0">
              <a:solidFill>
                <a:srgbClr val="EA3180"/>
              </a:solidFill>
              <a:latin typeface="Calibri"/>
            </a:endParaRPr>
          </a:p>
        </p:txBody>
      </p:sp>
      <p:sp>
        <p:nvSpPr>
          <p:cNvPr id="206" name="CustomShape 34"/>
          <p:cNvSpPr/>
          <p:nvPr>
            <p:custDataLst>
              <p:tags r:id="rId28"/>
            </p:custDataLst>
          </p:nvPr>
        </p:nvSpPr>
        <p:spPr>
          <a:xfrm>
            <a:off x="89701" y="5863050"/>
            <a:ext cx="8976759" cy="480600"/>
          </a:xfrm>
          <a:prstGeom prst="rect">
            <a:avLst/>
          </a:prstGeom>
          <a:solidFill>
            <a:srgbClr val="EA3180"/>
          </a:solidFill>
          <a:ln w="19050" cmpd="sng">
            <a:solidFill>
              <a:schemeClr val="bg1"/>
            </a:solidFill>
            <a:round/>
          </a:ln>
        </p:spPr>
        <p:txBody>
          <a:bodyPr lIns="90000" tIns="45000" rIns="90000" bIns="45000" anchor="ctr"/>
          <a:lstStyle/>
          <a:p>
            <a:pPr algn="ctr"/>
            <a:r>
              <a:rPr lang="ro-MO" sz="2000" b="1" dirty="0" smtClean="0">
                <a:solidFill>
                  <a:srgbClr val="FFFFFF"/>
                </a:solidFill>
                <a:latin typeface="Calibri"/>
              </a:rPr>
              <a:t>Sistemul </a:t>
            </a:r>
            <a:r>
              <a:rPr lang="en-US" sz="2000" b="1" dirty="0" err="1" smtClean="0">
                <a:solidFill>
                  <a:srgbClr val="FFFFFF"/>
                </a:solidFill>
                <a:latin typeface="Calibri"/>
              </a:rPr>
              <a:t>Waviot</a:t>
            </a:r>
            <a:endParaRPr sz="2000" b="1" dirty="0">
              <a:solidFill>
                <a:srgbClr val="FFFFFF"/>
              </a:solidFill>
              <a:latin typeface="Calibri"/>
            </a:endParaRPr>
          </a:p>
        </p:txBody>
      </p:sp>
      <p:sp>
        <p:nvSpPr>
          <p:cNvPr id="207" name="CustomShape 17"/>
          <p:cNvSpPr/>
          <p:nvPr>
            <p:custDataLst>
              <p:tags r:id="rId29"/>
            </p:custDataLst>
          </p:nvPr>
        </p:nvSpPr>
        <p:spPr>
          <a:xfrm>
            <a:off x="6844650" y="4733775"/>
            <a:ext cx="261000" cy="160920"/>
          </a:xfrm>
          <a:prstGeom prst="rect">
            <a:avLst/>
          </a:prstGeom>
          <a:solidFill>
            <a:srgbClr val="FFFFFF"/>
          </a:solidFill>
          <a:ln w="9360">
            <a:solidFill>
              <a:srgbClr val="FFFFFF"/>
            </a:solidFill>
            <a:round/>
          </a:ln>
        </p:spPr>
        <p:txBody>
          <a:bodyPr/>
          <a:lstStyle/>
          <a:p>
            <a:endParaRPr lang="en-US"/>
          </a:p>
        </p:txBody>
      </p:sp>
      <p:sp>
        <p:nvSpPr>
          <p:cNvPr id="208" name="CustomShape 22"/>
          <p:cNvSpPr/>
          <p:nvPr>
            <p:custDataLst>
              <p:tags r:id="rId30"/>
            </p:custDataLst>
          </p:nvPr>
        </p:nvSpPr>
        <p:spPr>
          <a:xfrm>
            <a:off x="7527545" y="4454525"/>
            <a:ext cx="252000" cy="396000"/>
          </a:xfrm>
          <a:prstGeom prst="rect">
            <a:avLst/>
          </a:prstGeom>
          <a:solidFill>
            <a:srgbClr val="FFFFFF"/>
          </a:solidFill>
          <a:ln w="19080">
            <a:solidFill>
              <a:srgbClr val="FFFFFF"/>
            </a:solidFill>
            <a:round/>
          </a:ln>
        </p:spPr>
        <p:txBody>
          <a:bodyPr/>
          <a:lstStyle/>
          <a:p>
            <a:endParaRPr lang="en-US"/>
          </a:p>
        </p:txBody>
      </p:sp>
      <p:sp>
        <p:nvSpPr>
          <p:cNvPr id="210" name="CustomShape 18"/>
          <p:cNvSpPr/>
          <p:nvPr>
            <p:custDataLst>
              <p:tags r:id="rId31"/>
            </p:custDataLst>
          </p:nvPr>
        </p:nvSpPr>
        <p:spPr>
          <a:xfrm>
            <a:off x="8582025" y="4660428"/>
            <a:ext cx="196849" cy="146694"/>
          </a:xfrm>
          <a:prstGeom prst="rect">
            <a:avLst/>
          </a:prstGeom>
          <a:solidFill>
            <a:srgbClr val="FFFFFF"/>
          </a:solidFill>
          <a:ln w="9360">
            <a:solidFill>
              <a:srgbClr val="FFFFFF"/>
            </a:solidFill>
            <a:round/>
          </a:ln>
        </p:spPr>
        <p:txBody>
          <a:bodyPr/>
          <a:lstStyle/>
          <a:p>
            <a:endParaRPr lang="en-US"/>
          </a:p>
        </p:txBody>
      </p:sp>
      <p:sp>
        <p:nvSpPr>
          <p:cNvPr id="212" name="CustomShape 14"/>
          <p:cNvSpPr/>
          <p:nvPr>
            <p:custDataLst>
              <p:tags r:id="rId32"/>
            </p:custDataLst>
          </p:nvPr>
        </p:nvSpPr>
        <p:spPr>
          <a:xfrm>
            <a:off x="5054600" y="4216170"/>
            <a:ext cx="1523520" cy="504000"/>
          </a:xfrm>
          <a:prstGeom prst="rect">
            <a:avLst/>
          </a:prstGeom>
          <a:noFill/>
          <a:ln>
            <a:noFill/>
          </a:ln>
        </p:spPr>
        <p:txBody>
          <a:bodyPr lIns="90000" tIns="45000" rIns="90000" bIns="45000"/>
          <a:lstStyle/>
          <a:p>
            <a:pPr algn="ctr"/>
            <a:r>
              <a:rPr lang="en-US" sz="1300" dirty="0" err="1">
                <a:latin typeface="Calibri"/>
              </a:rPr>
              <a:t>Acumularea</a:t>
            </a:r>
            <a:r>
              <a:rPr lang="en-US" sz="1300" dirty="0">
                <a:latin typeface="Calibri"/>
              </a:rPr>
              <a:t> </a:t>
            </a:r>
            <a:r>
              <a:rPr lang="en-US" sz="1300" dirty="0" err="1">
                <a:latin typeface="Calibri"/>
              </a:rPr>
              <a:t>și</a:t>
            </a:r>
            <a:r>
              <a:rPr lang="en-US" sz="1300" dirty="0">
                <a:latin typeface="Calibri"/>
              </a:rPr>
              <a:t> </a:t>
            </a:r>
            <a:r>
              <a:rPr lang="en-US" sz="1300" dirty="0" err="1">
                <a:latin typeface="Calibri"/>
              </a:rPr>
              <a:t>analiza</a:t>
            </a:r>
            <a:r>
              <a:rPr lang="en-US" sz="1300" dirty="0">
                <a:latin typeface="Calibri"/>
              </a:rPr>
              <a:t> </a:t>
            </a:r>
            <a:r>
              <a:rPr lang="en-US" sz="1300" dirty="0" err="1" smtClean="0">
                <a:latin typeface="Calibri"/>
              </a:rPr>
              <a:t>datelor</a:t>
            </a:r>
            <a:endParaRPr sz="1300" dirty="0">
              <a:latin typeface="Calibri"/>
            </a:endParaRPr>
          </a:p>
        </p:txBody>
      </p:sp>
      <p:sp>
        <p:nvSpPr>
          <p:cNvPr id="213" name="Прямоугольник 15"/>
          <p:cNvSpPr/>
          <p:nvPr/>
        </p:nvSpPr>
        <p:spPr>
          <a:xfrm>
            <a:off x="108269" y="1703281"/>
            <a:ext cx="2643900" cy="338554"/>
          </a:xfrm>
          <a:prstGeom prst="rect">
            <a:avLst/>
          </a:prstGeom>
        </p:spPr>
        <p:txBody>
          <a:bodyPr wrap="none">
            <a:noAutofit/>
          </a:bodyPr>
          <a:lstStyle/>
          <a:p>
            <a:r>
              <a:rPr lang="it-IT" sz="1000" b="1" dirty="0">
                <a:solidFill>
                  <a:schemeClr val="tx1">
                    <a:lumMod val="50000"/>
                    <a:lumOff val="50000"/>
                  </a:schemeClr>
                </a:solidFill>
                <a:latin typeface="Calibri"/>
                <a:cs typeface="Calibri"/>
              </a:rPr>
              <a:t>Modemurile Waviot conectate la </a:t>
            </a:r>
            <a:r>
              <a:rPr lang="it-IT" sz="1000" b="1" dirty="0" smtClean="0">
                <a:solidFill>
                  <a:schemeClr val="tx1">
                    <a:lumMod val="50000"/>
                    <a:lumOff val="50000"/>
                  </a:schemeClr>
                </a:solidFill>
                <a:latin typeface="Calibri"/>
                <a:cs typeface="Calibri"/>
              </a:rPr>
              <a:t>contoare</a:t>
            </a:r>
            <a:r>
              <a:rPr lang="ru-RU" sz="1000" b="1" dirty="0" smtClean="0">
                <a:solidFill>
                  <a:schemeClr val="tx1">
                    <a:lumMod val="50000"/>
                    <a:lumOff val="50000"/>
                  </a:schemeClr>
                </a:solidFill>
                <a:latin typeface="Calibri"/>
                <a:cs typeface="Calibri"/>
              </a:rPr>
              <a:t> </a:t>
            </a:r>
            <a:r>
              <a:rPr lang="ro-MO" sz="1000" b="1" dirty="0" smtClean="0">
                <a:solidFill>
                  <a:schemeClr val="tx1">
                    <a:lumMod val="50000"/>
                    <a:lumOff val="50000"/>
                  </a:schemeClr>
                </a:solidFill>
                <a:latin typeface="Calibri"/>
                <a:cs typeface="Calibri"/>
              </a:rPr>
              <a:t>GLC</a:t>
            </a:r>
            <a:r>
              <a:rPr lang="it-IT" sz="1000" b="1" dirty="0" smtClean="0">
                <a:solidFill>
                  <a:schemeClr val="tx1">
                    <a:lumMod val="50000"/>
                    <a:lumOff val="50000"/>
                  </a:schemeClr>
                </a:solidFill>
                <a:latin typeface="Calibri"/>
                <a:cs typeface="Calibri"/>
              </a:rPr>
              <a:t> </a:t>
            </a:r>
            <a:endParaRPr lang="ro-MO" sz="1000" b="1" dirty="0" smtClean="0">
              <a:solidFill>
                <a:schemeClr val="tx1">
                  <a:lumMod val="50000"/>
                  <a:lumOff val="50000"/>
                </a:schemeClr>
              </a:solidFill>
              <a:latin typeface="Calibri"/>
              <a:cs typeface="Calibri"/>
            </a:endParaRPr>
          </a:p>
          <a:p>
            <a:r>
              <a:rPr lang="it-IT" sz="1000" b="1" dirty="0" smtClean="0">
                <a:solidFill>
                  <a:schemeClr val="tx1">
                    <a:lumMod val="50000"/>
                    <a:lumOff val="50000"/>
                  </a:schemeClr>
                </a:solidFill>
                <a:latin typeface="Calibri"/>
                <a:cs typeface="Calibri"/>
              </a:rPr>
              <a:t>Utilitare </a:t>
            </a:r>
            <a:r>
              <a:rPr lang="it-IT" sz="1000" b="1" dirty="0">
                <a:solidFill>
                  <a:schemeClr val="tx1">
                    <a:lumMod val="50000"/>
                    <a:lumOff val="50000"/>
                  </a:schemeClr>
                </a:solidFill>
                <a:latin typeface="Calibri"/>
                <a:cs typeface="Calibri"/>
              </a:rPr>
              <a:t>cu ieșire </a:t>
            </a:r>
            <a:r>
              <a:rPr lang="ro-MO" sz="1000" b="1" dirty="0" smtClean="0">
                <a:solidFill>
                  <a:schemeClr val="tx1">
                    <a:lumMod val="50000"/>
                    <a:lumOff val="50000"/>
                  </a:schemeClr>
                </a:solidFill>
                <a:latin typeface="Calibri"/>
                <a:cs typeface="Calibri"/>
              </a:rPr>
              <a:t>im</a:t>
            </a:r>
            <a:r>
              <a:rPr lang="it-IT" sz="1000" b="1" dirty="0" smtClean="0">
                <a:solidFill>
                  <a:schemeClr val="tx1">
                    <a:lumMod val="50000"/>
                    <a:lumOff val="50000"/>
                  </a:schemeClr>
                </a:solidFill>
                <a:latin typeface="Calibri"/>
                <a:cs typeface="Calibri"/>
              </a:rPr>
              <a:t>puls</a:t>
            </a:r>
            <a:endParaRPr lang="ru-RU" sz="1000" b="1" dirty="0">
              <a:solidFill>
                <a:schemeClr val="tx1">
                  <a:lumMod val="50000"/>
                  <a:lumOff val="50000"/>
                </a:schemeClr>
              </a:solidFill>
              <a:latin typeface="Calibri"/>
              <a:cs typeface="Calibri"/>
            </a:endParaRPr>
          </a:p>
        </p:txBody>
      </p:sp>
      <p:sp>
        <p:nvSpPr>
          <p:cNvPr id="214" name="Прямоугольник 15"/>
          <p:cNvSpPr/>
          <p:nvPr/>
        </p:nvSpPr>
        <p:spPr>
          <a:xfrm>
            <a:off x="108269" y="3017731"/>
            <a:ext cx="2022924" cy="338554"/>
          </a:xfrm>
          <a:prstGeom prst="rect">
            <a:avLst/>
          </a:prstGeom>
        </p:spPr>
        <p:txBody>
          <a:bodyPr wrap="none">
            <a:noAutofit/>
          </a:bodyPr>
          <a:lstStyle/>
          <a:p>
            <a:r>
              <a:rPr lang="vi-VN" sz="1000" b="1" dirty="0">
                <a:solidFill>
                  <a:schemeClr val="tx1">
                    <a:lumMod val="50000"/>
                    <a:lumOff val="50000"/>
                  </a:schemeClr>
                </a:solidFill>
                <a:latin typeface="Calibri"/>
                <a:cs typeface="Calibri"/>
              </a:rPr>
              <a:t>Contoare </a:t>
            </a:r>
            <a:r>
              <a:rPr lang="ro-MO" sz="1000" b="1" dirty="0" smtClean="0">
                <a:solidFill>
                  <a:schemeClr val="tx1">
                    <a:lumMod val="50000"/>
                    <a:lumOff val="50000"/>
                  </a:schemeClr>
                </a:solidFill>
                <a:latin typeface="Calibri"/>
                <a:cs typeface="Calibri"/>
              </a:rPr>
              <a:t>GLC, </a:t>
            </a:r>
            <a:r>
              <a:rPr lang="vi-VN" sz="1000" b="1" dirty="0" smtClean="0">
                <a:solidFill>
                  <a:schemeClr val="tx1">
                    <a:lumMod val="50000"/>
                    <a:lumOff val="50000"/>
                  </a:schemeClr>
                </a:solidFill>
                <a:latin typeface="Calibri"/>
                <a:cs typeface="Calibri"/>
              </a:rPr>
              <a:t>util</a:t>
            </a:r>
            <a:r>
              <a:rPr lang="ro-MO" sz="1000" b="1" dirty="0" err="1" smtClean="0">
                <a:solidFill>
                  <a:schemeClr val="tx1">
                    <a:lumMod val="50000"/>
                    <a:lumOff val="50000"/>
                  </a:schemeClr>
                </a:solidFill>
                <a:latin typeface="Calibri"/>
                <a:cs typeface="Calibri"/>
              </a:rPr>
              <a:t>ate</a:t>
            </a:r>
            <a:r>
              <a:rPr lang="vi-VN" sz="1000" b="1" dirty="0" smtClean="0">
                <a:solidFill>
                  <a:schemeClr val="tx1">
                    <a:lumMod val="50000"/>
                    <a:lumOff val="50000"/>
                  </a:schemeClr>
                </a:solidFill>
                <a:latin typeface="Calibri"/>
                <a:cs typeface="Calibri"/>
              </a:rPr>
              <a:t> </a:t>
            </a:r>
            <a:r>
              <a:rPr lang="vi-VN" sz="1000" b="1" dirty="0">
                <a:solidFill>
                  <a:schemeClr val="tx1">
                    <a:lumMod val="50000"/>
                    <a:lumOff val="50000"/>
                  </a:schemeClr>
                </a:solidFill>
                <a:latin typeface="Calibri"/>
                <a:cs typeface="Calibri"/>
              </a:rPr>
              <a:t>cu </a:t>
            </a:r>
            <a:r>
              <a:rPr lang="vi-VN" sz="1000" b="1" dirty="0" smtClean="0">
                <a:solidFill>
                  <a:schemeClr val="tx1">
                    <a:lumMod val="50000"/>
                    <a:lumOff val="50000"/>
                  </a:schemeClr>
                </a:solidFill>
                <a:latin typeface="Calibri"/>
                <a:cs typeface="Calibri"/>
              </a:rPr>
              <a:t>radiomodul</a:t>
            </a:r>
            <a:endParaRPr lang="ro-MO" sz="1000" b="1" dirty="0" smtClean="0">
              <a:solidFill>
                <a:schemeClr val="tx1">
                  <a:lumMod val="50000"/>
                  <a:lumOff val="50000"/>
                </a:schemeClr>
              </a:solidFill>
              <a:latin typeface="Calibri"/>
              <a:cs typeface="Calibri"/>
            </a:endParaRPr>
          </a:p>
          <a:p>
            <a:r>
              <a:rPr lang="vi-VN" sz="1000" b="1" dirty="0" smtClean="0">
                <a:solidFill>
                  <a:schemeClr val="tx1">
                    <a:lumMod val="50000"/>
                    <a:lumOff val="50000"/>
                  </a:schemeClr>
                </a:solidFill>
                <a:latin typeface="Calibri"/>
                <a:cs typeface="Calibri"/>
              </a:rPr>
              <a:t> </a:t>
            </a:r>
            <a:r>
              <a:rPr lang="vi-VN" sz="1000" b="1" dirty="0">
                <a:solidFill>
                  <a:schemeClr val="tx1">
                    <a:lumMod val="50000"/>
                    <a:lumOff val="50000"/>
                  </a:schemeClr>
                </a:solidFill>
                <a:latin typeface="Calibri"/>
                <a:cs typeface="Calibri"/>
              </a:rPr>
              <a:t>integrat </a:t>
            </a:r>
            <a:r>
              <a:rPr lang="vi-VN" sz="1000" b="1" dirty="0" smtClean="0">
                <a:solidFill>
                  <a:schemeClr val="tx1">
                    <a:lumMod val="50000"/>
                    <a:lumOff val="50000"/>
                  </a:schemeClr>
                </a:solidFill>
                <a:latin typeface="Calibri"/>
                <a:cs typeface="Calibri"/>
              </a:rPr>
              <a:t>Waviot</a:t>
            </a:r>
            <a:endParaRPr lang="ru-RU" sz="1000" b="1" dirty="0">
              <a:solidFill>
                <a:schemeClr val="tx1">
                  <a:lumMod val="50000"/>
                  <a:lumOff val="50000"/>
                </a:schemeClr>
              </a:solidFill>
              <a:latin typeface="Calibri"/>
              <a:cs typeface="Calibri"/>
            </a:endParaRPr>
          </a:p>
        </p:txBody>
      </p:sp>
      <p:sp>
        <p:nvSpPr>
          <p:cNvPr id="224" name="Rectangle 223"/>
          <p:cNvSpPr/>
          <p:nvPr/>
        </p:nvSpPr>
        <p:spPr>
          <a:xfrm>
            <a:off x="3134849" y="2414130"/>
            <a:ext cx="108431" cy="145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Группа 73"/>
          <p:cNvGrpSpPr/>
          <p:nvPr>
            <p:custDataLst>
              <p:tags r:id="rId33"/>
            </p:custDataLst>
          </p:nvPr>
        </p:nvGrpSpPr>
        <p:grpSpPr>
          <a:xfrm rot="2176137">
            <a:off x="2105004" y="2435979"/>
            <a:ext cx="1415752" cy="1407958"/>
            <a:chOff x="-2178028" y="2167225"/>
            <a:chExt cx="1772197" cy="1772197"/>
          </a:xfrm>
          <a:effectLst/>
        </p:grpSpPr>
        <p:sp>
          <p:nvSpPr>
            <p:cNvPr id="226" name="Дуга 68"/>
            <p:cNvSpPr/>
            <p:nvPr/>
          </p:nvSpPr>
          <p:spPr>
            <a:xfrm>
              <a:off x="-2178028" y="2167225"/>
              <a:ext cx="1772197" cy="1772197"/>
            </a:xfrm>
            <a:prstGeom prst="arc">
              <a:avLst>
                <a:gd name="adj1" fmla="val 16200000"/>
                <a:gd name="adj2" fmla="val 1455851"/>
              </a:avLst>
            </a:prstGeom>
            <a:ln w="444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7" name="Дуга 70"/>
            <p:cNvSpPr/>
            <p:nvPr/>
          </p:nvSpPr>
          <p:spPr>
            <a:xfrm>
              <a:off x="-2025628" y="2323717"/>
              <a:ext cx="1456944" cy="1456944"/>
            </a:xfrm>
            <a:prstGeom prst="arc">
              <a:avLst>
                <a:gd name="adj1" fmla="val 16200000"/>
                <a:gd name="adj2" fmla="val 1270846"/>
              </a:avLst>
            </a:prstGeom>
            <a:ln w="444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8" name="Дуга 71"/>
            <p:cNvSpPr/>
            <p:nvPr/>
          </p:nvSpPr>
          <p:spPr>
            <a:xfrm>
              <a:off x="-1808758" y="2514218"/>
              <a:ext cx="1072343" cy="1072343"/>
            </a:xfrm>
            <a:prstGeom prst="arc">
              <a:avLst>
                <a:gd name="adj1" fmla="val 16200000"/>
                <a:gd name="adj2" fmla="val 948383"/>
              </a:avLst>
            </a:prstGeom>
            <a:ln w="444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9" name="Дуга 72"/>
            <p:cNvSpPr/>
            <p:nvPr/>
          </p:nvSpPr>
          <p:spPr>
            <a:xfrm>
              <a:off x="-1656358" y="2666618"/>
              <a:ext cx="780059" cy="780059"/>
            </a:xfrm>
            <a:prstGeom prst="arc">
              <a:avLst>
                <a:gd name="adj1" fmla="val 16200000"/>
                <a:gd name="adj2" fmla="val 346498"/>
              </a:avLst>
            </a:prstGeom>
            <a:ln w="444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grpSp>
      <p:sp>
        <p:nvSpPr>
          <p:cNvPr id="230" name="Прямоугольник 15"/>
          <p:cNvSpPr/>
          <p:nvPr/>
        </p:nvSpPr>
        <p:spPr>
          <a:xfrm>
            <a:off x="108269" y="4313131"/>
            <a:ext cx="1440000" cy="338554"/>
          </a:xfrm>
          <a:prstGeom prst="rect">
            <a:avLst/>
          </a:prstGeom>
        </p:spPr>
        <p:txBody>
          <a:bodyPr wrap="none">
            <a:noAutofit/>
          </a:bodyPr>
          <a:lstStyle/>
          <a:p>
            <a:r>
              <a:rPr lang="it-IT" sz="1000" b="1" dirty="0">
                <a:solidFill>
                  <a:schemeClr val="tx1">
                    <a:lumMod val="50000"/>
                    <a:lumOff val="50000"/>
                  </a:schemeClr>
                </a:solidFill>
                <a:latin typeface="Calibri"/>
                <a:cs typeface="Calibri"/>
              </a:rPr>
              <a:t>Alte dispozitive din rețeaua </a:t>
            </a:r>
            <a:r>
              <a:rPr lang="it-IT" sz="1000" b="1" dirty="0" smtClean="0">
                <a:solidFill>
                  <a:schemeClr val="tx1">
                    <a:lumMod val="50000"/>
                    <a:lumOff val="50000"/>
                  </a:schemeClr>
                </a:solidFill>
                <a:latin typeface="Calibri"/>
                <a:cs typeface="Calibri"/>
              </a:rPr>
              <a:t>Waviot</a:t>
            </a:r>
            <a:endParaRPr lang="ru-RU" sz="1000" b="1" dirty="0">
              <a:solidFill>
                <a:schemeClr val="tx1">
                  <a:lumMod val="50000"/>
                  <a:lumOff val="50000"/>
                </a:schemeClr>
              </a:solidFill>
              <a:latin typeface="Calibri"/>
              <a:cs typeface="Calibri"/>
            </a:endParaRPr>
          </a:p>
        </p:txBody>
      </p:sp>
      <p:pic>
        <p:nvPicPr>
          <p:cNvPr id="231" name="Picture 230"/>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rot="5400000">
            <a:off x="326224" y="4701025"/>
            <a:ext cx="596679" cy="382284"/>
          </a:xfrm>
          <a:prstGeom prst="rect">
            <a:avLst/>
          </a:prstGeom>
        </p:spPr>
      </p:pic>
      <p:sp>
        <p:nvSpPr>
          <p:cNvPr id="70" name="Rectangle 69"/>
          <p:cNvSpPr/>
          <p:nvPr/>
        </p:nvSpPr>
        <p:spPr>
          <a:xfrm>
            <a:off x="4956016" y="2457424"/>
            <a:ext cx="108431" cy="145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641470" y="2442867"/>
            <a:ext cx="108431" cy="145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ustomShape 30"/>
          <p:cNvSpPr/>
          <p:nvPr>
            <p:custDataLst>
              <p:tags r:id="rId34"/>
            </p:custDataLst>
          </p:nvPr>
        </p:nvSpPr>
        <p:spPr>
          <a:xfrm>
            <a:off x="4743472" y="2649231"/>
            <a:ext cx="533520" cy="1091520"/>
          </a:xfrm>
          <a:prstGeom prst="rightArrow">
            <a:avLst>
              <a:gd name="adj1" fmla="val 45898"/>
              <a:gd name="adj2" fmla="val 50000"/>
            </a:avLst>
          </a:prstGeom>
          <a:solidFill>
            <a:schemeClr val="bg1">
              <a:lumMod val="75000"/>
            </a:schemeClr>
          </a:solidFill>
          <a:ln w="9360">
            <a:noFill/>
            <a:round/>
          </a:ln>
        </p:spPr>
        <p:txBody>
          <a:bodyPr/>
          <a:lstStyle/>
          <a:p>
            <a:endParaRPr lang="en-US"/>
          </a:p>
        </p:txBody>
      </p:sp>
      <p:sp>
        <p:nvSpPr>
          <p:cNvPr id="198" name="CustomShape 31"/>
          <p:cNvSpPr/>
          <p:nvPr>
            <p:custDataLst>
              <p:tags r:id="rId35"/>
            </p:custDataLst>
          </p:nvPr>
        </p:nvSpPr>
        <p:spPr>
          <a:xfrm>
            <a:off x="6417670" y="2649231"/>
            <a:ext cx="533520" cy="1091520"/>
          </a:xfrm>
          <a:prstGeom prst="rightArrow">
            <a:avLst>
              <a:gd name="adj1" fmla="val 45898"/>
              <a:gd name="adj2" fmla="val 50000"/>
            </a:avLst>
          </a:prstGeom>
          <a:solidFill>
            <a:schemeClr val="bg1">
              <a:lumMod val="75000"/>
            </a:schemeClr>
          </a:solidFill>
          <a:ln w="9360">
            <a:noFill/>
            <a:round/>
          </a:ln>
        </p:spPr>
        <p:txBody>
          <a:bodyPr/>
          <a:lstStyle/>
          <a:p>
            <a:endParaRPr lang="en-US"/>
          </a:p>
        </p:txBody>
      </p:sp>
      <p:pic>
        <p:nvPicPr>
          <p:cNvPr id="74" name="Изображение 5"/>
          <p:cNvPicPr>
            <a:picLocks noChangeAspect="1"/>
          </p:cNvPicPr>
          <p:nvPr/>
        </p:nvPicPr>
        <p:blipFill>
          <a:blip r:embed="rId41"/>
          <a:stretch>
            <a:fillRect/>
          </a:stretch>
        </p:blipFill>
        <p:spPr>
          <a:xfrm>
            <a:off x="3730467" y="3151832"/>
            <a:ext cx="838200" cy="1028700"/>
          </a:xfrm>
          <a:prstGeom prst="rect">
            <a:avLst/>
          </a:prstGeom>
        </p:spPr>
      </p:pic>
      <p:pic>
        <p:nvPicPr>
          <p:cNvPr id="75" name="Изображение 5"/>
          <p:cNvPicPr>
            <a:picLocks noChangeAspect="1"/>
          </p:cNvPicPr>
          <p:nvPr/>
        </p:nvPicPr>
        <p:blipFill>
          <a:blip r:embed="rId41"/>
          <a:stretch>
            <a:fillRect/>
          </a:stretch>
        </p:blipFill>
        <p:spPr>
          <a:xfrm>
            <a:off x="3729272" y="1727073"/>
            <a:ext cx="838200" cy="1028700"/>
          </a:xfrm>
          <a:prstGeom prst="rect">
            <a:avLst/>
          </a:prstGeom>
        </p:spPr>
      </p:pic>
      <p:pic>
        <p:nvPicPr>
          <p:cNvPr id="2" name="Рисунок 1"/>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992517" y="2359052"/>
            <a:ext cx="1676598" cy="1682301"/>
          </a:xfrm>
          <a:prstGeom prst="rect">
            <a:avLst/>
          </a:prstGeom>
        </p:spPr>
      </p:pic>
      <p:pic>
        <p:nvPicPr>
          <p:cNvPr id="3" name="Рисунок 2"/>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89904" y="1895676"/>
            <a:ext cx="1169596" cy="1253138"/>
          </a:xfrm>
          <a:prstGeom prst="rect">
            <a:avLst/>
          </a:prstGeom>
        </p:spPr>
      </p:pic>
      <p:pic>
        <p:nvPicPr>
          <p:cNvPr id="9" name="Рисунок 8"/>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320746" y="4485252"/>
            <a:ext cx="453346" cy="786690"/>
          </a:xfrm>
          <a:prstGeom prst="rect">
            <a:avLst/>
          </a:prstGeom>
        </p:spPr>
      </p:pic>
      <p:pic>
        <p:nvPicPr>
          <p:cNvPr id="10" name="Рисунок 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2125133" y="4414167"/>
            <a:ext cx="627036" cy="820565"/>
          </a:xfrm>
          <a:prstGeom prst="rect">
            <a:avLst/>
          </a:prstGeom>
        </p:spPr>
      </p:pic>
      <p:pic>
        <p:nvPicPr>
          <p:cNvPr id="11" name="Рисунок 10"/>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06692" y="3390868"/>
            <a:ext cx="998556" cy="852329"/>
          </a:xfrm>
          <a:prstGeom prst="rect">
            <a:avLst/>
          </a:prstGeom>
        </p:spPr>
      </p:pic>
      <p:pic>
        <p:nvPicPr>
          <p:cNvPr id="64" name="Рисунок 6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180122" y="3363012"/>
            <a:ext cx="693954" cy="948209"/>
          </a:xfrm>
          <a:prstGeom prst="rect">
            <a:avLst/>
          </a:prstGeom>
        </p:spPr>
      </p:pic>
      <p:pic>
        <p:nvPicPr>
          <p:cNvPr id="65" name="Рисунок 64"/>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3590249" y="4368208"/>
            <a:ext cx="1055566" cy="694323"/>
          </a:xfrm>
          <a:prstGeom prst="rect">
            <a:avLst/>
          </a:prstGeom>
        </p:spPr>
      </p:pic>
      <p:pic>
        <p:nvPicPr>
          <p:cNvPr id="12" name="Рисунок 11"/>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flipH="1">
            <a:off x="2131193" y="3308209"/>
            <a:ext cx="718166" cy="939047"/>
          </a:xfrm>
          <a:prstGeom prst="rect">
            <a:avLst/>
          </a:prstGeom>
        </p:spPr>
      </p:pic>
      <p:pic>
        <p:nvPicPr>
          <p:cNvPr id="59" name="Объект 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477000" y="188177"/>
            <a:ext cx="967840" cy="534807"/>
          </a:xfrm>
          <a:prstGeom prst="rect">
            <a:avLst/>
          </a:prstGeom>
          <a:solidFill>
            <a:schemeClr val="bg1"/>
          </a:solidFill>
        </p:spPr>
      </p:pic>
    </p:spTree>
    <p:extLst>
      <p:ext uri="{BB962C8B-B14F-4D97-AF65-F5344CB8AC3E}">
        <p14:creationId xmlns:p14="http://schemas.microsoft.com/office/powerpoint/2010/main" val="300479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2470" y="5478007"/>
            <a:ext cx="1666181" cy="1095969"/>
          </a:xfrm>
          <a:prstGeom prst="rect">
            <a:avLst/>
          </a:prstGeom>
        </p:spPr>
      </p:pic>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5" name="think-cell Slide" r:id="rId8" imgW="360" imgH="360" progId="TCLayout.ActiveDocument.1">
                  <p:embed/>
                </p:oleObj>
              </mc:Choice>
              <mc:Fallback>
                <p:oleObj name="think-cell Slide" r:id="rId8" imgW="360" imgH="360" progId="TCLayout.ActiveDocument.1">
                  <p:embed/>
                  <p:pic>
                    <p:nvPicPr>
                      <p:cNvPr id="23" name="Object 2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39703" y="161638"/>
            <a:ext cx="6911975" cy="461665"/>
          </a:xfrm>
          <a:prstGeom prst="rect">
            <a:avLst/>
          </a:prstGeom>
        </p:spPr>
        <p:txBody>
          <a:bodyPr lIns="0" rIns="0" anchor="t">
            <a:spAutoFit/>
          </a:bodyPr>
          <a:lstStyle/>
          <a:p>
            <a:pPr marL="0" indent="0">
              <a:buNone/>
            </a:pPr>
            <a:r>
              <a:rPr lang="ro-RO" sz="2400" dirty="0">
                <a:solidFill>
                  <a:schemeClr val="bg1">
                    <a:lumMod val="50000"/>
                  </a:schemeClr>
                </a:solidFill>
              </a:rPr>
              <a:t>Oferta Waviot</a:t>
            </a:r>
            <a:endParaRPr lang="ru-RU" sz="2400" dirty="0">
              <a:solidFill>
                <a:schemeClr val="bg1">
                  <a:lumMod val="50000"/>
                </a:schemeClr>
              </a:solidFill>
            </a:endParaRPr>
          </a:p>
        </p:txBody>
      </p:sp>
      <p:sp>
        <p:nvSpPr>
          <p:cNvPr id="6" name="Rectangle 5"/>
          <p:cNvSpPr/>
          <p:nvPr/>
        </p:nvSpPr>
        <p:spPr>
          <a:xfrm>
            <a:off x="5850454" y="3697331"/>
            <a:ext cx="2384865" cy="215444"/>
          </a:xfrm>
          <a:prstGeom prst="rect">
            <a:avLst/>
          </a:prstGeom>
          <a:noFill/>
        </p:spPr>
        <p:txBody>
          <a:bodyPr wrap="square" lIns="0" tIns="0" rIns="0" bIns="0" rtlCol="0">
            <a:spAutoFit/>
          </a:bodyPr>
          <a:lstStyle/>
          <a:p>
            <a:pPr>
              <a:spcBef>
                <a:spcPts val="300"/>
              </a:spcBef>
              <a:buClr>
                <a:schemeClr val="accent1"/>
              </a:buClr>
            </a:pPr>
            <a:r>
              <a:rPr lang="ro-RO" sz="1400" b="1" dirty="0">
                <a:solidFill>
                  <a:srgbClr val="EA3180"/>
                </a:solidFill>
                <a:latin typeface="+mj-lt"/>
              </a:rPr>
              <a:t>Avantaje tehnologice</a:t>
            </a:r>
            <a:endParaRPr lang="ru-RU" sz="1400" b="1" dirty="0">
              <a:solidFill>
                <a:srgbClr val="EA3180"/>
              </a:solidFill>
              <a:latin typeface="+mj-lt"/>
            </a:endParaRPr>
          </a:p>
        </p:txBody>
      </p:sp>
      <p:sp>
        <p:nvSpPr>
          <p:cNvPr id="7" name="Rectangle 6"/>
          <p:cNvSpPr/>
          <p:nvPr/>
        </p:nvSpPr>
        <p:spPr>
          <a:xfrm>
            <a:off x="5850453" y="3974834"/>
            <a:ext cx="2936079" cy="1777410"/>
          </a:xfrm>
          <a:prstGeom prst="rect">
            <a:avLst/>
          </a:prstGeom>
          <a:noFill/>
        </p:spPr>
        <p:txBody>
          <a:bodyPr wrap="square" lIns="0" tIns="0" rIns="0" bIns="0" rtlCol="0">
            <a:spAutoFit/>
          </a:bodyPr>
          <a:lstStyle/>
          <a:p>
            <a:pPr marL="171450" indent="-171450">
              <a:spcBef>
                <a:spcPts val="300"/>
              </a:spcBef>
              <a:buClr>
                <a:srgbClr val="EA3180"/>
              </a:buClr>
              <a:buFont typeface="Wingdings" panose="05000000000000000000" pitchFamily="2" charset="2"/>
              <a:buChar char="ü"/>
            </a:pPr>
            <a:r>
              <a:rPr lang="ro-RO" sz="1200" b="1" dirty="0">
                <a:latin typeface="+mj-lt"/>
              </a:rPr>
              <a:t>Eficiența energetică - posibilitatea unei baterii de până la 10 ani</a:t>
            </a:r>
          </a:p>
          <a:p>
            <a:pPr marL="171450" indent="-171450">
              <a:spcBef>
                <a:spcPts val="300"/>
              </a:spcBef>
              <a:buClr>
                <a:srgbClr val="EA3180"/>
              </a:buClr>
              <a:buFont typeface="Wingdings" panose="05000000000000000000" pitchFamily="2" charset="2"/>
              <a:buChar char="ü"/>
            </a:pPr>
            <a:r>
              <a:rPr lang="ro-RO" sz="1200" b="1" dirty="0">
                <a:latin typeface="+mj-lt"/>
              </a:rPr>
              <a:t>Capacitate mare de penetrare a semnalului </a:t>
            </a:r>
            <a:r>
              <a:rPr lang="ro-RO" sz="1200" b="1" dirty="0" smtClean="0">
                <a:latin typeface="+mj-lt"/>
              </a:rPr>
              <a:t>– distanța </a:t>
            </a:r>
            <a:r>
              <a:rPr lang="ro-RO" sz="1200" b="1" dirty="0">
                <a:latin typeface="+mj-lt"/>
              </a:rPr>
              <a:t>de semnal până la 10 km., </a:t>
            </a:r>
            <a:r>
              <a:rPr lang="ro-RO" sz="1200" b="1" dirty="0" err="1">
                <a:latin typeface="+mj-lt"/>
              </a:rPr>
              <a:t>Incl</a:t>
            </a:r>
            <a:r>
              <a:rPr lang="ro-RO" sz="1200" b="1" dirty="0">
                <a:latin typeface="+mj-lt"/>
              </a:rPr>
              <a:t>. din pivnițe și din cauza zidurilor groase</a:t>
            </a:r>
          </a:p>
          <a:p>
            <a:pPr marL="171450" indent="-171450">
              <a:spcBef>
                <a:spcPts val="300"/>
              </a:spcBef>
              <a:buClr>
                <a:srgbClr val="EA3180"/>
              </a:buClr>
              <a:buFont typeface="Wingdings" panose="05000000000000000000" pitchFamily="2" charset="2"/>
              <a:buChar char="ü"/>
            </a:pPr>
            <a:r>
              <a:rPr lang="ro-RO" sz="1200" b="1" dirty="0">
                <a:latin typeface="+mj-lt"/>
              </a:rPr>
              <a:t>Semnalul nu poate fi </a:t>
            </a:r>
            <a:r>
              <a:rPr lang="ro-RO" sz="1200" b="1" dirty="0" smtClean="0">
                <a:latin typeface="+mj-lt"/>
              </a:rPr>
              <a:t>stopat </a:t>
            </a:r>
            <a:r>
              <a:rPr lang="ro-RO" sz="1200" b="1" dirty="0">
                <a:latin typeface="+mj-lt"/>
              </a:rPr>
              <a:t>- funcționarea pe o gamă largă de frecvențe</a:t>
            </a:r>
          </a:p>
          <a:p>
            <a:pPr marL="171450" indent="-171450">
              <a:spcBef>
                <a:spcPts val="300"/>
              </a:spcBef>
              <a:buClr>
                <a:srgbClr val="EA3180"/>
              </a:buClr>
              <a:buFont typeface="Wingdings" panose="05000000000000000000" pitchFamily="2" charset="2"/>
              <a:buChar char="ü"/>
            </a:pPr>
            <a:r>
              <a:rPr lang="ro-RO" sz="1200" b="1" dirty="0">
                <a:latin typeface="+mj-lt"/>
              </a:rPr>
              <a:t>Transmisia de date prin telemetrie de la orice senzor sau microcontroler</a:t>
            </a:r>
            <a:endParaRPr lang="ru-RU" sz="1200" dirty="0">
              <a:latin typeface="+mj-lt"/>
            </a:endParaRPr>
          </a:p>
        </p:txBody>
      </p:sp>
      <p:sp>
        <p:nvSpPr>
          <p:cNvPr id="8" name="Прямоугольник 4"/>
          <p:cNvSpPr/>
          <p:nvPr/>
        </p:nvSpPr>
        <p:spPr>
          <a:xfrm>
            <a:off x="143084" y="923868"/>
            <a:ext cx="8704574" cy="2693045"/>
          </a:xfrm>
          <a:prstGeom prst="rect">
            <a:avLst/>
          </a:prstGeom>
        </p:spPr>
        <p:txBody>
          <a:bodyPr wrap="square" lIns="0">
            <a:spAutoFit/>
          </a:bodyPr>
          <a:lstStyle/>
          <a:p>
            <a:pPr>
              <a:spcBef>
                <a:spcPts val="600"/>
              </a:spcBef>
              <a:spcAft>
                <a:spcPts val="0"/>
              </a:spcAft>
            </a:pPr>
            <a:r>
              <a:rPr lang="ro-RO" sz="1600" b="1" dirty="0">
                <a:solidFill>
                  <a:srgbClr val="EA3180"/>
                </a:solidFill>
                <a:latin typeface="+mj-lt"/>
                <a:cs typeface="Arial" panose="020B0604020202020204" pitchFamily="34" charset="0"/>
              </a:rPr>
              <a:t>Sistemul Waviot este soluția cea mai eficientă și cea mai ieftină pentru dispecerizarea colectării citirilor de </a:t>
            </a:r>
            <a:r>
              <a:rPr lang="ro-RO" sz="1600" b="1" dirty="0" smtClean="0">
                <a:solidFill>
                  <a:srgbClr val="EA3180"/>
                </a:solidFill>
                <a:latin typeface="+mj-lt"/>
                <a:cs typeface="Arial" panose="020B0604020202020204" pitchFamily="34" charset="0"/>
              </a:rPr>
              <a:t>l</a:t>
            </a:r>
            <a:r>
              <a:rPr lang="ro-MO" sz="1600" b="1" dirty="0" smtClean="0">
                <a:solidFill>
                  <a:srgbClr val="EA3180"/>
                </a:solidFill>
                <a:latin typeface="+mj-lt"/>
                <a:cs typeface="Arial" panose="020B0604020202020204" pitchFamily="34" charset="0"/>
              </a:rPr>
              <a:t>a GLC</a:t>
            </a:r>
            <a:r>
              <a:rPr lang="ro-RO" sz="1600" b="1" dirty="0" smtClean="0">
                <a:solidFill>
                  <a:srgbClr val="EA3180"/>
                </a:solidFill>
                <a:latin typeface="+mj-lt"/>
                <a:cs typeface="Arial" panose="020B0604020202020204" pitchFamily="34" charset="0"/>
              </a:rPr>
              <a:t> </a:t>
            </a:r>
            <a:r>
              <a:rPr lang="ro-RO" sz="1600" b="1" dirty="0">
                <a:solidFill>
                  <a:srgbClr val="EA3180"/>
                </a:solidFill>
                <a:latin typeface="+mj-lt"/>
                <a:cs typeface="Arial" panose="020B0604020202020204" pitchFamily="34" charset="0"/>
              </a:rPr>
              <a:t>și </a:t>
            </a:r>
            <a:r>
              <a:rPr lang="ro-RO" sz="1600" b="1" dirty="0" smtClean="0">
                <a:solidFill>
                  <a:srgbClr val="EA3180"/>
                </a:solidFill>
                <a:latin typeface="+mj-lt"/>
                <a:cs typeface="Arial" panose="020B0604020202020204" pitchFamily="34" charset="0"/>
              </a:rPr>
              <a:t>pentru </a:t>
            </a:r>
            <a:r>
              <a:rPr lang="ro-RO" sz="1600" b="1" dirty="0">
                <a:solidFill>
                  <a:srgbClr val="EA3180"/>
                </a:solidFill>
                <a:latin typeface="+mj-lt"/>
                <a:cs typeface="Arial" panose="020B0604020202020204" pitchFamily="34" charset="0"/>
              </a:rPr>
              <a:t>furnizorii și consumatorii de resurse și servicii </a:t>
            </a:r>
            <a:r>
              <a:rPr lang="ro-MO" sz="1600" b="1" dirty="0">
                <a:solidFill>
                  <a:srgbClr val="EA3180"/>
                </a:solidFill>
                <a:latin typeface="+mj-lt"/>
                <a:cs typeface="Arial" panose="020B0604020202020204" pitchFamily="34" charset="0"/>
              </a:rPr>
              <a:t>GLC </a:t>
            </a:r>
            <a:endParaRPr lang="ru-RU" sz="1600" b="1" dirty="0">
              <a:solidFill>
                <a:srgbClr val="EA3180"/>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600" b="1" dirty="0">
              <a:solidFill>
                <a:srgbClr val="1D8FB3"/>
              </a:solidFill>
              <a:latin typeface="+mj-lt"/>
              <a:cs typeface="Arial" panose="020B0604020202020204" pitchFamily="34" charset="0"/>
            </a:endParaRPr>
          </a:p>
          <a:p>
            <a:pPr>
              <a:spcBef>
                <a:spcPts val="600"/>
              </a:spcBef>
              <a:spcAft>
                <a:spcPts val="0"/>
              </a:spcAft>
            </a:pPr>
            <a:endParaRPr lang="ro-RO" sz="1600" b="1" dirty="0" smtClean="0">
              <a:solidFill>
                <a:srgbClr val="EA3180"/>
              </a:solidFill>
              <a:latin typeface="+mj-lt"/>
              <a:cs typeface="Arial" panose="020B0604020202020204" pitchFamily="34" charset="0"/>
            </a:endParaRPr>
          </a:p>
          <a:p>
            <a:pPr>
              <a:spcBef>
                <a:spcPts val="600"/>
              </a:spcBef>
              <a:spcAft>
                <a:spcPts val="0"/>
              </a:spcAft>
            </a:pPr>
            <a:r>
              <a:rPr lang="ro-RO" sz="1600" b="1" dirty="0" smtClean="0">
                <a:solidFill>
                  <a:srgbClr val="EA3180"/>
                </a:solidFill>
                <a:latin typeface="+mj-lt"/>
                <a:cs typeface="Arial" panose="020B0604020202020204" pitchFamily="34" charset="0"/>
              </a:rPr>
              <a:t>Realizăm </a:t>
            </a:r>
            <a:r>
              <a:rPr lang="ro-RO" sz="1600" b="1" dirty="0">
                <a:solidFill>
                  <a:srgbClr val="EA3180"/>
                </a:solidFill>
                <a:latin typeface="+mj-lt"/>
                <a:cs typeface="Arial" panose="020B0604020202020204" pitchFamily="34" charset="0"/>
              </a:rPr>
              <a:t>proiecte complexe pentru crearea </a:t>
            </a:r>
            <a:r>
              <a:rPr lang="ro-RO" sz="1600" b="1" dirty="0" smtClean="0">
                <a:solidFill>
                  <a:srgbClr val="EA3180"/>
                </a:solidFill>
                <a:latin typeface="+mj-lt"/>
                <a:cs typeface="Arial" panose="020B0604020202020204" pitchFamily="34" charset="0"/>
              </a:rPr>
              <a:t>soluții </a:t>
            </a:r>
            <a:r>
              <a:rPr lang="ro-RO" sz="1600" b="1" dirty="0">
                <a:solidFill>
                  <a:srgbClr val="EA3180"/>
                </a:solidFill>
                <a:latin typeface="+mj-lt"/>
                <a:cs typeface="Arial" panose="020B0604020202020204" pitchFamily="34" charset="0"/>
              </a:rPr>
              <a:t>integrate pentru achiziționarea de la distanță a datelor de telemetrie pe un canal radio bazat pe un protocol </a:t>
            </a:r>
            <a:r>
              <a:rPr lang="ro-RO" sz="1600" b="1" dirty="0" smtClean="0">
                <a:solidFill>
                  <a:srgbClr val="EA3180"/>
                </a:solidFill>
                <a:latin typeface="+mj-lt"/>
                <a:cs typeface="Arial" panose="020B0604020202020204" pitchFamily="34" charset="0"/>
              </a:rPr>
              <a:t>transmisiei </a:t>
            </a:r>
            <a:r>
              <a:rPr lang="ro-RO" sz="1600" b="1" dirty="0">
                <a:solidFill>
                  <a:srgbClr val="EA3180"/>
                </a:solidFill>
                <a:latin typeface="+mj-lt"/>
                <a:cs typeface="Arial" panose="020B0604020202020204" pitchFamily="34" charset="0"/>
              </a:rPr>
              <a:t>de date </a:t>
            </a:r>
            <a:r>
              <a:rPr lang="ro-RO" sz="1600" b="1" dirty="0" smtClean="0">
                <a:solidFill>
                  <a:srgbClr val="EA3180"/>
                </a:solidFill>
                <a:latin typeface="+mj-lt"/>
                <a:cs typeface="Arial" panose="020B0604020202020204" pitchFamily="34" charset="0"/>
              </a:rPr>
              <a:t>pe bandă </a:t>
            </a:r>
            <a:r>
              <a:rPr lang="ro-RO" sz="1600" b="1" dirty="0" err="1" smtClean="0">
                <a:solidFill>
                  <a:srgbClr val="EA3180"/>
                </a:solidFill>
                <a:latin typeface="+mj-lt"/>
                <a:cs typeface="Arial" panose="020B0604020202020204" pitchFamily="34" charset="0"/>
              </a:rPr>
              <a:t>supraîngustă</a:t>
            </a:r>
            <a:r>
              <a:rPr lang="ru-RU" sz="1600" b="1" dirty="0" smtClean="0">
                <a:solidFill>
                  <a:srgbClr val="1D8FB3"/>
                </a:solidFill>
                <a:latin typeface="+mj-lt"/>
                <a:cs typeface="Arial" panose="020B0604020202020204" pitchFamily="34" charset="0"/>
              </a:rPr>
              <a:t> </a:t>
            </a:r>
            <a:endParaRPr lang="ru-RU" sz="1600" b="1" dirty="0">
              <a:solidFill>
                <a:srgbClr val="1D8FB3"/>
              </a:solidFill>
              <a:latin typeface="+mj-lt"/>
              <a:cs typeface="Arial" panose="020B0604020202020204" pitchFamily="34" charset="0"/>
            </a:endParaRPr>
          </a:p>
        </p:txBody>
      </p:sp>
      <p:sp>
        <p:nvSpPr>
          <p:cNvPr id="11" name="TextBox 10"/>
          <p:cNvSpPr txBox="1">
            <a:spLocks noChangeArrowheads="1"/>
          </p:cNvSpPr>
          <p:nvPr>
            <p:custDataLst>
              <p:tags r:id="rId4"/>
            </p:custDataLst>
          </p:nvPr>
        </p:nvSpPr>
        <p:spPr bwMode="auto">
          <a:xfrm>
            <a:off x="161925" y="3696265"/>
            <a:ext cx="4994275" cy="369332"/>
          </a:xfrm>
          <a:prstGeom prst="rect">
            <a:avLst/>
          </a:prstGeom>
          <a:noFill/>
          <a:ln w="9525">
            <a:noFill/>
            <a:miter lim="800000"/>
            <a:headEnd/>
            <a:tailEnd/>
          </a:ln>
        </p:spPr>
        <p:txBody>
          <a:bodyPr wrap="square" lIns="0" tIns="0" rIns="0" bIns="0">
            <a:spAutoFit/>
          </a:bodyPr>
          <a:lstStyle>
            <a:defPPr>
              <a:defRPr lang="ru-RU"/>
            </a:defPPr>
            <a:lvl1pPr algn="ctr">
              <a:defRPr sz="2400" b="1">
                <a:solidFill>
                  <a:srgbClr val="3D3D3D"/>
                </a:solidFill>
                <a:latin typeface="Calibri" pitchFamily="34" charset="0"/>
              </a:defRPr>
            </a:lvl1pPr>
          </a:lstStyle>
          <a:p>
            <a:pPr>
              <a:spcAft>
                <a:spcPts val="0"/>
              </a:spcAft>
            </a:pPr>
            <a:r>
              <a:rPr lang="ro-RO" sz="1200" dirty="0">
                <a:solidFill>
                  <a:schemeClr val="bg1">
                    <a:lumMod val="50000"/>
                  </a:schemeClr>
                </a:solidFill>
                <a:latin typeface="+mn-lt"/>
              </a:rPr>
              <a:t>Dispecerizarea </a:t>
            </a:r>
            <a:r>
              <a:rPr lang="ro-RO" sz="1200" dirty="0" smtClean="0">
                <a:solidFill>
                  <a:schemeClr val="bg1">
                    <a:lumMod val="50000"/>
                  </a:schemeClr>
                </a:solidFill>
                <a:latin typeface="+mn-lt"/>
              </a:rPr>
              <a:t>aparatelor</a:t>
            </a:r>
            <a:r>
              <a:rPr lang="ro-RO" sz="1200" dirty="0">
                <a:solidFill>
                  <a:schemeClr val="bg1">
                    <a:lumMod val="50000"/>
                  </a:schemeClr>
                </a:solidFill>
              </a:rPr>
              <a:t> de măsură</a:t>
            </a:r>
            <a:r>
              <a:rPr lang="ro-RO" sz="1200" dirty="0" smtClean="0">
                <a:solidFill>
                  <a:schemeClr val="bg1">
                    <a:lumMod val="50000"/>
                  </a:schemeClr>
                </a:solidFill>
                <a:latin typeface="+mn-lt"/>
              </a:rPr>
              <a:t> </a:t>
            </a:r>
            <a:r>
              <a:rPr lang="ro-RO" sz="1200" dirty="0">
                <a:solidFill>
                  <a:schemeClr val="bg1">
                    <a:lumMod val="50000"/>
                  </a:schemeClr>
                </a:solidFill>
                <a:latin typeface="+mn-lt"/>
              </a:rPr>
              <a:t>individuale </a:t>
            </a:r>
            <a:r>
              <a:rPr lang="ro-RO" sz="1200" dirty="0" smtClean="0">
                <a:solidFill>
                  <a:schemeClr val="bg1">
                    <a:lumMod val="50000"/>
                  </a:schemeClr>
                </a:solidFill>
                <a:latin typeface="+mn-lt"/>
              </a:rPr>
              <a:t>și de la bloc </a:t>
            </a:r>
            <a:r>
              <a:rPr lang="ro-RO" sz="1200" dirty="0">
                <a:solidFill>
                  <a:schemeClr val="bg1">
                    <a:lumMod val="50000"/>
                  </a:schemeClr>
                </a:solidFill>
                <a:latin typeface="+mn-lt"/>
              </a:rPr>
              <a:t>pentru </a:t>
            </a:r>
            <a:r>
              <a:rPr lang="ro-RO" sz="1200" dirty="0" smtClean="0">
                <a:solidFill>
                  <a:schemeClr val="bg1">
                    <a:lumMod val="50000"/>
                  </a:schemeClr>
                </a:solidFill>
                <a:latin typeface="+mn-lt"/>
              </a:rPr>
              <a:t>GLC </a:t>
            </a:r>
            <a:r>
              <a:rPr lang="ro-RO" sz="1200" dirty="0">
                <a:solidFill>
                  <a:schemeClr val="bg1">
                    <a:lumMod val="50000"/>
                  </a:schemeClr>
                </a:solidFill>
                <a:latin typeface="+mn-lt"/>
              </a:rPr>
              <a:t>(ASKUE) pe baza sistemului </a:t>
            </a:r>
            <a:r>
              <a:rPr lang="ro-RO" sz="1200" dirty="0" smtClean="0">
                <a:solidFill>
                  <a:schemeClr val="bg1">
                    <a:lumMod val="50000"/>
                  </a:schemeClr>
                </a:solidFill>
                <a:latin typeface="+mn-lt"/>
              </a:rPr>
              <a:t>fără fir </a:t>
            </a:r>
            <a:r>
              <a:rPr lang="ro-RO" sz="1200" dirty="0">
                <a:solidFill>
                  <a:schemeClr val="bg1">
                    <a:lumMod val="50000"/>
                  </a:schemeClr>
                </a:solidFill>
                <a:latin typeface="+mn-lt"/>
              </a:rPr>
              <a:t>Waviot</a:t>
            </a:r>
            <a:endParaRPr lang="ru-RU" sz="1200" dirty="0">
              <a:solidFill>
                <a:schemeClr val="bg1">
                  <a:lumMod val="50000"/>
                </a:schemeClr>
              </a:solidFill>
              <a:latin typeface="+mn-lt"/>
            </a:endParaRPr>
          </a:p>
        </p:txBody>
      </p:sp>
      <p:sp>
        <p:nvSpPr>
          <p:cNvPr id="12" name="Прямоугольник 20"/>
          <p:cNvSpPr/>
          <p:nvPr/>
        </p:nvSpPr>
        <p:spPr>
          <a:xfrm>
            <a:off x="558204" y="1656290"/>
            <a:ext cx="914400" cy="892552"/>
          </a:xfrm>
          <a:prstGeom prst="rect">
            <a:avLst/>
          </a:prstGeom>
        </p:spPr>
        <p:txBody>
          <a:bodyPr wrap="square">
            <a:spAutoFit/>
          </a:bodyPr>
          <a:lstStyle/>
          <a:p>
            <a:pPr eaLnBrk="1" hangingPunct="1">
              <a:spcBef>
                <a:spcPts val="0"/>
              </a:spcBef>
              <a:spcAft>
                <a:spcPts val="400"/>
              </a:spcAft>
              <a:buSzPct val="100000"/>
              <a:defRPr/>
            </a:pPr>
            <a:r>
              <a:rPr lang="ro-RO" sz="1300" b="1" dirty="0">
                <a:solidFill>
                  <a:srgbClr val="3D3D3D"/>
                </a:solidFill>
                <a:latin typeface="Calibri"/>
                <a:cs typeface="Calibri"/>
              </a:rPr>
              <a:t>10 </a:t>
            </a:r>
            <a:r>
              <a:rPr lang="ro-RO" sz="1300" b="1" dirty="0" smtClean="0">
                <a:solidFill>
                  <a:srgbClr val="3D3D3D"/>
                </a:solidFill>
                <a:latin typeface="Calibri"/>
                <a:cs typeface="Calibri"/>
              </a:rPr>
              <a:t>ANI DE </a:t>
            </a:r>
            <a:r>
              <a:rPr lang="ro-RO" sz="1300" b="1" dirty="0">
                <a:solidFill>
                  <a:srgbClr val="3D3D3D"/>
                </a:solidFill>
                <a:latin typeface="Calibri"/>
                <a:cs typeface="Calibri"/>
              </a:rPr>
              <a:t>OPERARE A </a:t>
            </a:r>
            <a:r>
              <a:rPr lang="ro-RO" sz="1300" b="1" dirty="0" smtClean="0">
                <a:solidFill>
                  <a:srgbClr val="3D3D3D"/>
                </a:solidFill>
                <a:latin typeface="Calibri"/>
                <a:cs typeface="Calibri"/>
              </a:rPr>
              <a:t>BATERIEI</a:t>
            </a:r>
            <a:endParaRPr lang="ru-RU" sz="1300" b="1" dirty="0">
              <a:solidFill>
                <a:srgbClr val="3D3D3D"/>
              </a:solidFill>
              <a:latin typeface="Calibri"/>
              <a:cs typeface="Calibri"/>
            </a:endParaRPr>
          </a:p>
        </p:txBody>
      </p:sp>
      <p:sp>
        <p:nvSpPr>
          <p:cNvPr id="13" name="Прямоугольник 21"/>
          <p:cNvSpPr/>
          <p:nvPr/>
        </p:nvSpPr>
        <p:spPr>
          <a:xfrm>
            <a:off x="3628759" y="1656290"/>
            <a:ext cx="1143000" cy="692497"/>
          </a:xfrm>
          <a:prstGeom prst="rect">
            <a:avLst/>
          </a:prstGeom>
        </p:spPr>
        <p:txBody>
          <a:bodyPr wrap="square">
            <a:spAutoFit/>
          </a:bodyPr>
          <a:lstStyle/>
          <a:p>
            <a:pPr eaLnBrk="1" hangingPunct="1">
              <a:spcBef>
                <a:spcPts val="0"/>
              </a:spcBef>
              <a:spcAft>
                <a:spcPts val="400"/>
              </a:spcAft>
              <a:buSzPct val="100000"/>
              <a:defRPr/>
            </a:pPr>
            <a:r>
              <a:rPr lang="ro-RO" sz="1300" b="1" dirty="0">
                <a:solidFill>
                  <a:srgbClr val="3D3D3D"/>
                </a:solidFill>
                <a:latin typeface="Calibri"/>
                <a:cs typeface="Calibri"/>
              </a:rPr>
              <a:t>10 </a:t>
            </a:r>
            <a:r>
              <a:rPr lang="ro-MO" sz="1300" b="1" dirty="0">
                <a:solidFill>
                  <a:srgbClr val="3D3D3D"/>
                </a:solidFill>
                <a:latin typeface="Calibri"/>
                <a:cs typeface="Calibri"/>
              </a:rPr>
              <a:t>k</a:t>
            </a:r>
            <a:r>
              <a:rPr lang="ro-RO" sz="1300" b="1" dirty="0" smtClean="0">
                <a:solidFill>
                  <a:srgbClr val="3D3D3D"/>
                </a:solidFill>
                <a:latin typeface="Calibri"/>
                <a:cs typeface="Calibri"/>
              </a:rPr>
              <a:t>m RAZA  </a:t>
            </a:r>
            <a:r>
              <a:rPr lang="ro-RO" sz="1300" b="1" dirty="0">
                <a:solidFill>
                  <a:srgbClr val="3D3D3D"/>
                </a:solidFill>
                <a:latin typeface="Calibri"/>
                <a:cs typeface="Calibri"/>
              </a:rPr>
              <a:t>DE </a:t>
            </a:r>
            <a:r>
              <a:rPr lang="ro-RO" sz="1300" b="1" dirty="0" smtClean="0">
                <a:solidFill>
                  <a:srgbClr val="3D3D3D"/>
                </a:solidFill>
                <a:latin typeface="Calibri"/>
                <a:cs typeface="Calibri"/>
              </a:rPr>
              <a:t>TRANSMI TERE</a:t>
            </a:r>
            <a:endParaRPr lang="ru-RU" sz="1300" b="1" dirty="0">
              <a:solidFill>
                <a:srgbClr val="3D3D3D"/>
              </a:solidFill>
              <a:latin typeface="Calibri"/>
              <a:cs typeface="Calibri"/>
            </a:endParaRPr>
          </a:p>
        </p:txBody>
      </p:sp>
      <p:sp>
        <p:nvSpPr>
          <p:cNvPr id="14" name="Прямоугольник 22"/>
          <p:cNvSpPr/>
          <p:nvPr/>
        </p:nvSpPr>
        <p:spPr>
          <a:xfrm>
            <a:off x="6504485" y="1656290"/>
            <a:ext cx="1239340" cy="954107"/>
          </a:xfrm>
          <a:prstGeom prst="rect">
            <a:avLst/>
          </a:prstGeom>
        </p:spPr>
        <p:txBody>
          <a:bodyPr wrap="square">
            <a:spAutoFit/>
          </a:bodyPr>
          <a:lstStyle/>
          <a:p>
            <a:pPr eaLnBrk="1" hangingPunct="1">
              <a:spcBef>
                <a:spcPts val="0"/>
              </a:spcBef>
              <a:spcAft>
                <a:spcPts val="400"/>
              </a:spcAft>
              <a:buSzPct val="100000"/>
              <a:defRPr/>
            </a:pPr>
            <a:r>
              <a:rPr lang="ro-MO" sz="1400" b="1" dirty="0" smtClean="0">
                <a:solidFill>
                  <a:srgbClr val="3D3D3D"/>
                </a:solidFill>
                <a:latin typeface="Calibri"/>
                <a:cs typeface="Calibri"/>
              </a:rPr>
              <a:t>mult </a:t>
            </a:r>
            <a:r>
              <a:rPr lang="it-IT" sz="1400" b="1" dirty="0" smtClean="0">
                <a:solidFill>
                  <a:srgbClr val="3D3D3D"/>
                </a:solidFill>
                <a:latin typeface="Calibri"/>
                <a:cs typeface="Calibri"/>
              </a:rPr>
              <a:t>mai redus </a:t>
            </a:r>
            <a:r>
              <a:rPr lang="ro-MO" sz="1400" b="1" dirty="0" smtClean="0">
                <a:solidFill>
                  <a:srgbClr val="3D3D3D"/>
                </a:solidFill>
                <a:latin typeface="Calibri"/>
                <a:cs typeface="Calibri"/>
              </a:rPr>
              <a:t> în comparație </a:t>
            </a:r>
            <a:r>
              <a:rPr lang="it-IT" sz="1400" b="1" dirty="0">
                <a:solidFill>
                  <a:srgbClr val="3D3D3D"/>
                </a:solidFill>
                <a:latin typeface="Calibri"/>
                <a:cs typeface="Calibri"/>
              </a:rPr>
              <a:t>cu un analog </a:t>
            </a:r>
            <a:r>
              <a:rPr lang="ro-RO" sz="1400" dirty="0" smtClean="0">
                <a:solidFill>
                  <a:srgbClr val="3D3D3D"/>
                </a:solidFill>
                <a:latin typeface="Calibri"/>
                <a:cs typeface="Calibri"/>
              </a:rPr>
              <a:t>*</a:t>
            </a:r>
            <a:endParaRPr lang="en-US" sz="1400" baseline="30000" dirty="0">
              <a:solidFill>
                <a:srgbClr val="3D3D3D"/>
              </a:solidFill>
              <a:latin typeface="Calibri"/>
              <a:cs typeface="Calibri"/>
            </a:endParaRPr>
          </a:p>
        </p:txBody>
      </p:sp>
      <p:sp>
        <p:nvSpPr>
          <p:cNvPr id="17" name="Прямоугольник 29"/>
          <p:cNvSpPr/>
          <p:nvPr/>
        </p:nvSpPr>
        <p:spPr>
          <a:xfrm>
            <a:off x="1364505" y="1656290"/>
            <a:ext cx="1524000" cy="738664"/>
          </a:xfrm>
          <a:prstGeom prst="rect">
            <a:avLst/>
          </a:prstGeom>
        </p:spPr>
        <p:txBody>
          <a:bodyPr wrap="square">
            <a:spAutoFit/>
          </a:bodyPr>
          <a:lstStyle/>
          <a:p>
            <a:pPr eaLnBrk="1" hangingPunct="1">
              <a:spcBef>
                <a:spcPts val="0"/>
              </a:spcBef>
              <a:spcAft>
                <a:spcPts val="400"/>
              </a:spcAft>
              <a:buSzPct val="100000"/>
              <a:defRPr/>
            </a:pPr>
            <a:r>
              <a:rPr lang="es-ES" sz="1400" dirty="0">
                <a:solidFill>
                  <a:srgbClr val="3D3D3D"/>
                </a:solidFill>
                <a:latin typeface="Calibri"/>
                <a:cs typeface="Calibri"/>
              </a:rPr>
              <a:t>nici o conexiune la rețea nu este necesară</a:t>
            </a:r>
            <a:endParaRPr lang="ru-RU" sz="1400" dirty="0">
              <a:solidFill>
                <a:srgbClr val="3D3D3D"/>
              </a:solidFill>
              <a:latin typeface="Calibri"/>
              <a:cs typeface="Calibri"/>
            </a:endParaRPr>
          </a:p>
        </p:txBody>
      </p:sp>
      <p:sp>
        <p:nvSpPr>
          <p:cNvPr id="18" name="Прямоугольник 30"/>
          <p:cNvSpPr/>
          <p:nvPr/>
        </p:nvSpPr>
        <p:spPr>
          <a:xfrm>
            <a:off x="4555561" y="1656290"/>
            <a:ext cx="1143000" cy="738664"/>
          </a:xfrm>
          <a:prstGeom prst="rect">
            <a:avLst/>
          </a:prstGeom>
        </p:spPr>
        <p:txBody>
          <a:bodyPr wrap="square">
            <a:spAutoFit/>
          </a:bodyPr>
          <a:lstStyle/>
          <a:p>
            <a:pPr eaLnBrk="1" hangingPunct="1">
              <a:spcBef>
                <a:spcPts val="0"/>
              </a:spcBef>
              <a:spcAft>
                <a:spcPts val="400"/>
              </a:spcAft>
              <a:buSzPct val="100000"/>
              <a:defRPr/>
            </a:pPr>
            <a:r>
              <a:rPr lang="ro-RO" sz="1400" dirty="0">
                <a:solidFill>
                  <a:srgbClr val="3D3D3D"/>
                </a:solidFill>
                <a:latin typeface="Calibri"/>
                <a:cs typeface="Calibri"/>
              </a:rPr>
              <a:t>de la modem la stația de bază</a:t>
            </a:r>
            <a:endParaRPr lang="ru-RU" sz="1400" dirty="0">
              <a:solidFill>
                <a:srgbClr val="3D3D3D"/>
              </a:solidFill>
              <a:latin typeface="Calibri"/>
              <a:cs typeface="Calibri"/>
            </a:endParaRPr>
          </a:p>
        </p:txBody>
      </p:sp>
      <p:sp>
        <p:nvSpPr>
          <p:cNvPr id="19" name="Прямоугольник 31"/>
          <p:cNvSpPr/>
          <p:nvPr/>
        </p:nvSpPr>
        <p:spPr>
          <a:xfrm>
            <a:off x="7743826" y="1656291"/>
            <a:ext cx="1103832" cy="738664"/>
          </a:xfrm>
          <a:prstGeom prst="rect">
            <a:avLst/>
          </a:prstGeom>
        </p:spPr>
        <p:txBody>
          <a:bodyPr wrap="square">
            <a:spAutoFit/>
          </a:bodyPr>
          <a:lstStyle/>
          <a:p>
            <a:pPr eaLnBrk="1" hangingPunct="1">
              <a:spcBef>
                <a:spcPts val="0"/>
              </a:spcBef>
              <a:spcAft>
                <a:spcPts val="400"/>
              </a:spcAft>
              <a:buSzPct val="100000"/>
              <a:defRPr/>
            </a:pPr>
            <a:r>
              <a:rPr lang="ro-RO" sz="1400" dirty="0">
                <a:solidFill>
                  <a:srgbClr val="3D3D3D"/>
                </a:solidFill>
                <a:latin typeface="Calibri"/>
                <a:cs typeface="Calibri"/>
              </a:rPr>
              <a:t>pe baza GSM, </a:t>
            </a:r>
            <a:r>
              <a:rPr lang="ro-RO" sz="1400" dirty="0" err="1">
                <a:solidFill>
                  <a:srgbClr val="3D3D3D"/>
                </a:solidFill>
                <a:latin typeface="Calibri"/>
                <a:cs typeface="Calibri"/>
              </a:rPr>
              <a:t>ZigBee</a:t>
            </a:r>
            <a:r>
              <a:rPr lang="ro-RO" sz="1400" dirty="0">
                <a:solidFill>
                  <a:srgbClr val="3D3D3D"/>
                </a:solidFill>
                <a:latin typeface="Calibri"/>
                <a:cs typeface="Calibri"/>
              </a:rPr>
              <a:t> sau? M-Bus</a:t>
            </a:r>
            <a:endParaRPr lang="ru-RU" sz="1400" dirty="0">
              <a:solidFill>
                <a:srgbClr val="3D3D3D"/>
              </a:solidFill>
              <a:latin typeface="Calibri"/>
              <a:cs typeface="Calibri"/>
            </a:endParaRPr>
          </a:p>
        </p:txBody>
      </p:sp>
      <p:sp>
        <p:nvSpPr>
          <p:cNvPr id="20" name="Прямоугольник 22"/>
          <p:cNvSpPr/>
          <p:nvPr/>
        </p:nvSpPr>
        <p:spPr>
          <a:xfrm>
            <a:off x="6548860" y="2610397"/>
            <a:ext cx="1937915" cy="230832"/>
          </a:xfrm>
          <a:prstGeom prst="rect">
            <a:avLst/>
          </a:prstGeom>
        </p:spPr>
        <p:txBody>
          <a:bodyPr wrap="square">
            <a:spAutoFit/>
          </a:bodyPr>
          <a:lstStyle/>
          <a:p>
            <a:pPr eaLnBrk="1" hangingPunct="1">
              <a:spcBef>
                <a:spcPts val="0"/>
              </a:spcBef>
              <a:spcAft>
                <a:spcPts val="400"/>
              </a:spcAft>
              <a:buSzPct val="100000"/>
              <a:defRPr/>
            </a:pPr>
            <a:r>
              <a:rPr lang="ro-RO" sz="900" dirty="0">
                <a:solidFill>
                  <a:srgbClr val="3D3D3D"/>
                </a:solidFill>
                <a:latin typeface="Calibri"/>
                <a:cs typeface="Calibri"/>
              </a:rPr>
              <a:t>* Pentru </a:t>
            </a:r>
            <a:r>
              <a:rPr lang="ro-RO" sz="900" dirty="0" smtClean="0">
                <a:solidFill>
                  <a:srgbClr val="3D3D3D"/>
                </a:solidFill>
                <a:latin typeface="Calibri"/>
                <a:cs typeface="Calibri"/>
              </a:rPr>
              <a:t>evidență în locuințe</a:t>
            </a:r>
            <a:endParaRPr lang="en-US" sz="900" baseline="30000" dirty="0">
              <a:solidFill>
                <a:srgbClr val="3D3D3D"/>
              </a:solidFill>
              <a:latin typeface="Calibri"/>
              <a:cs typeface="Calibri"/>
            </a:endParaRPr>
          </a:p>
        </p:txBody>
      </p:sp>
      <p:pic>
        <p:nvPicPr>
          <p:cNvPr id="34" name="Изображение 9"/>
          <p:cNvPicPr>
            <a:picLocks noChangeAspect="1"/>
          </p:cNvPicPr>
          <p:nvPr/>
        </p:nvPicPr>
        <p:blipFill>
          <a:blip r:embed="rId10"/>
          <a:stretch>
            <a:fillRect/>
          </a:stretch>
        </p:blipFill>
        <p:spPr>
          <a:xfrm>
            <a:off x="235173" y="1646621"/>
            <a:ext cx="328410" cy="685800"/>
          </a:xfrm>
          <a:prstGeom prst="rect">
            <a:avLst/>
          </a:prstGeom>
        </p:spPr>
      </p:pic>
      <p:pic>
        <p:nvPicPr>
          <p:cNvPr id="40" name="Изображение 5"/>
          <p:cNvPicPr>
            <a:picLocks noChangeAspect="1"/>
          </p:cNvPicPr>
          <p:nvPr/>
        </p:nvPicPr>
        <p:blipFill>
          <a:blip r:embed="rId11"/>
          <a:stretch>
            <a:fillRect/>
          </a:stretch>
        </p:blipFill>
        <p:spPr>
          <a:xfrm>
            <a:off x="3110782" y="1652022"/>
            <a:ext cx="565756" cy="694337"/>
          </a:xfrm>
          <a:prstGeom prst="rect">
            <a:avLst/>
          </a:prstGeom>
        </p:spPr>
      </p:pic>
      <p:pic>
        <p:nvPicPr>
          <p:cNvPr id="42" name="Изображение 10"/>
          <p:cNvPicPr>
            <a:picLocks noChangeAspect="1"/>
          </p:cNvPicPr>
          <p:nvPr/>
        </p:nvPicPr>
        <p:blipFill>
          <a:blip r:embed="rId12"/>
          <a:stretch>
            <a:fillRect/>
          </a:stretch>
        </p:blipFill>
        <p:spPr>
          <a:xfrm>
            <a:off x="5886944" y="1691016"/>
            <a:ext cx="661916" cy="651240"/>
          </a:xfrm>
          <a:prstGeom prst="rect">
            <a:avLst/>
          </a:prstGeom>
        </p:spPr>
      </p:pic>
      <p:pic>
        <p:nvPicPr>
          <p:cNvPr id="9" name="Рисунок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6280" y="5236912"/>
            <a:ext cx="1347917" cy="1444196"/>
          </a:xfrm>
          <a:prstGeom prst="rect">
            <a:avLst/>
          </a:prstGeom>
        </p:spPr>
      </p:pic>
      <p:pic>
        <p:nvPicPr>
          <p:cNvPr id="16" name="Рисунок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3201" y="5480629"/>
            <a:ext cx="1121999" cy="1102315"/>
          </a:xfrm>
          <a:prstGeom prst="rect">
            <a:avLst/>
          </a:prstGeom>
        </p:spPr>
      </p:pic>
      <p:pic>
        <p:nvPicPr>
          <p:cNvPr id="26" name="Рисунок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77897" y="4160943"/>
            <a:ext cx="1010608" cy="1380881"/>
          </a:xfrm>
          <a:prstGeom prst="rect">
            <a:avLst/>
          </a:prstGeom>
        </p:spPr>
      </p:pic>
      <p:pic>
        <p:nvPicPr>
          <p:cNvPr id="4" name="Рисунок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994" y="4086621"/>
            <a:ext cx="1064106" cy="1391386"/>
          </a:xfrm>
          <a:prstGeom prst="rect">
            <a:avLst/>
          </a:prstGeom>
        </p:spPr>
      </p:pic>
      <p:pic>
        <p:nvPicPr>
          <p:cNvPr id="28" name="Рисунок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40870" y="4064416"/>
            <a:ext cx="1872444" cy="1598246"/>
          </a:xfrm>
          <a:prstGeom prst="rect">
            <a:avLst/>
          </a:prstGeom>
        </p:spPr>
      </p:pic>
      <p:pic>
        <p:nvPicPr>
          <p:cNvPr id="27" name="Объект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197524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00" name="think-cell Slide" r:id="rId9" imgW="360" imgH="360" progId="TCLayout.ActiveDocument.1">
                  <p:embed/>
                </p:oleObj>
              </mc:Choice>
              <mc:Fallback>
                <p:oleObj name="think-cell Slide" r:id="rId9" imgW="360" imgH="360" progId="TCLayout.ActiveDocument.1">
                  <p:embed/>
                  <p:pic>
                    <p:nvPicPr>
                      <p:cNvPr id="23" name="Object 2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05722" y="167290"/>
            <a:ext cx="6911975" cy="461665"/>
          </a:xfrm>
          <a:prstGeom prst="rect">
            <a:avLst/>
          </a:prstGeom>
        </p:spPr>
        <p:txBody>
          <a:bodyPr lIns="0" rIns="0" anchor="t">
            <a:spAutoFit/>
          </a:bodyPr>
          <a:lstStyle/>
          <a:p>
            <a:pPr marL="0" indent="0">
              <a:buNone/>
            </a:pPr>
            <a:r>
              <a:rPr lang="fr-FR" sz="2400" dirty="0" err="1">
                <a:solidFill>
                  <a:schemeClr val="bg1">
                    <a:lumMod val="50000"/>
                  </a:schemeClr>
                </a:solidFill>
              </a:rPr>
              <a:t>Contor</a:t>
            </a:r>
            <a:r>
              <a:rPr lang="fr-FR" sz="2400" dirty="0">
                <a:solidFill>
                  <a:schemeClr val="bg1">
                    <a:lumMod val="50000"/>
                  </a:schemeClr>
                </a:solidFill>
              </a:rPr>
              <a:t> de apă </a:t>
            </a:r>
            <a:r>
              <a:rPr lang="fr-FR" sz="2400" dirty="0" err="1">
                <a:solidFill>
                  <a:schemeClr val="bg1">
                    <a:lumMod val="50000"/>
                  </a:schemeClr>
                </a:solidFill>
              </a:rPr>
              <a:t>cu</a:t>
            </a:r>
            <a:r>
              <a:rPr lang="fr-FR" sz="2400" dirty="0">
                <a:solidFill>
                  <a:schemeClr val="bg1">
                    <a:lumMod val="50000"/>
                  </a:schemeClr>
                </a:solidFill>
              </a:rPr>
              <a:t> </a:t>
            </a:r>
            <a:r>
              <a:rPr lang="fr-FR" sz="2400" dirty="0" err="1">
                <a:solidFill>
                  <a:schemeClr val="bg1">
                    <a:lumMod val="50000"/>
                  </a:schemeClr>
                </a:solidFill>
              </a:rPr>
              <a:t>modul</a:t>
            </a:r>
            <a:r>
              <a:rPr lang="fr-FR" sz="2400" dirty="0">
                <a:solidFill>
                  <a:schemeClr val="bg1">
                    <a:lumMod val="50000"/>
                  </a:schemeClr>
                </a:solidFill>
              </a:rPr>
              <a:t> radio </a:t>
            </a:r>
            <a:r>
              <a:rPr lang="fr-FR" sz="2400" dirty="0" err="1">
                <a:solidFill>
                  <a:schemeClr val="bg1">
                    <a:lumMod val="50000"/>
                  </a:schemeClr>
                </a:solidFill>
              </a:rPr>
              <a:t>Waviot</a:t>
            </a:r>
            <a:endParaRPr lang="ru-RU" sz="2400" dirty="0">
              <a:solidFill>
                <a:schemeClr val="bg1">
                  <a:lumMod val="50000"/>
                </a:schemeClr>
              </a:solidFill>
            </a:endParaRPr>
          </a:p>
        </p:txBody>
      </p:sp>
      <p:sp>
        <p:nvSpPr>
          <p:cNvPr id="13" name="Rectangle 3"/>
          <p:cNvSpPr>
            <a:spLocks noChangeArrowheads="1"/>
          </p:cNvSpPr>
          <p:nvPr/>
        </p:nvSpPr>
        <p:spPr bwMode="auto">
          <a:xfrm>
            <a:off x="3200400" y="856312"/>
            <a:ext cx="5803900" cy="1601080"/>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400" b="1" dirty="0">
                <a:solidFill>
                  <a:srgbClr val="EA3180"/>
                </a:solidFill>
                <a:latin typeface="+mj-lt"/>
              </a:rPr>
              <a:t>Un contor cu un modul radio încorporat LPWAN măsoară cantitatea de apă consumată și transmite citirile despre flux către cabinetul personal al utilizatorului. Un astfel de dispozitiv de măsurare nu necesită conectarea modemului Waviot, modulul radio este deja încorporat în contor, ceea ce face posibilă și mai ușoară introducerea unui sistem de colectare a apei la distanță. Contorul este complet autonom: funcționează fără putere externă și întreținere suplimentară</a:t>
            </a:r>
            <a:endParaRPr lang="ru-RU" sz="1400" b="1" dirty="0">
              <a:solidFill>
                <a:srgbClr val="EA3180"/>
              </a:solidFill>
              <a:latin typeface="+mj-lt"/>
              <a:cs typeface="Calibri"/>
            </a:endParaRPr>
          </a:p>
        </p:txBody>
      </p:sp>
      <p:sp>
        <p:nvSpPr>
          <p:cNvPr id="14" name="Прямоугольник 36"/>
          <p:cNvSpPr/>
          <p:nvPr>
            <p:custDataLst>
              <p:tags r:id="rId4"/>
            </p:custDataLst>
          </p:nvPr>
        </p:nvSpPr>
        <p:spPr>
          <a:xfrm>
            <a:off x="3715882" y="2653711"/>
            <a:ext cx="4382111" cy="461665"/>
          </a:xfrm>
          <a:prstGeom prst="rect">
            <a:avLst/>
          </a:prstGeom>
        </p:spPr>
        <p:txBody>
          <a:bodyPr wrap="square" lIns="0">
            <a:spAutoFit/>
          </a:bodyPr>
          <a:lstStyle/>
          <a:p>
            <a:pPr>
              <a:spcAft>
                <a:spcPts val="300"/>
              </a:spcAft>
            </a:pPr>
            <a:r>
              <a:rPr lang="ro-RO" sz="1200" b="1" dirty="0">
                <a:latin typeface="+mn-lt"/>
                <a:cs typeface="Calibri"/>
              </a:rPr>
              <a:t>10 ani de funcționare fără alimentare externă Modulul radio funcționează pe o baterie care nu este autonomă</a:t>
            </a:r>
            <a:endParaRPr lang="en-US" sz="1200" dirty="0">
              <a:latin typeface="+mn-lt"/>
              <a:cs typeface="Calibri"/>
            </a:endParaRPr>
          </a:p>
        </p:txBody>
      </p:sp>
      <p:sp>
        <p:nvSpPr>
          <p:cNvPr id="16" name="Прямоугольник 36"/>
          <p:cNvSpPr/>
          <p:nvPr>
            <p:custDataLst>
              <p:tags r:id="rId5"/>
            </p:custDataLst>
          </p:nvPr>
        </p:nvSpPr>
        <p:spPr>
          <a:xfrm>
            <a:off x="3715882" y="3261726"/>
            <a:ext cx="4382111" cy="646331"/>
          </a:xfrm>
          <a:prstGeom prst="rect">
            <a:avLst/>
          </a:prstGeom>
        </p:spPr>
        <p:txBody>
          <a:bodyPr wrap="square" lIns="0">
            <a:spAutoFit/>
          </a:bodyPr>
          <a:lstStyle/>
          <a:p>
            <a:pPr>
              <a:spcAft>
                <a:spcPts val="300"/>
              </a:spcAft>
            </a:pPr>
            <a:r>
              <a:rPr lang="ro-RO" sz="1200" b="1" dirty="0">
                <a:latin typeface="+mn-lt"/>
                <a:cs typeface="Calibri"/>
              </a:rPr>
              <a:t>10 km - distanța de transmisie a datelor Distanța de transmisie a datelor prin canalul radio fără adaosuri, concentratori sau repetoare</a:t>
            </a:r>
            <a:endParaRPr lang="en-US" sz="1200" dirty="0">
              <a:latin typeface="+mn-lt"/>
              <a:cs typeface="Calibri"/>
            </a:endParaRPr>
          </a:p>
        </p:txBody>
      </p:sp>
      <p:sp>
        <p:nvSpPr>
          <p:cNvPr id="17" name="Прямоугольник 36"/>
          <p:cNvSpPr/>
          <p:nvPr>
            <p:custDataLst>
              <p:tags r:id="rId6"/>
            </p:custDataLst>
          </p:nvPr>
        </p:nvSpPr>
        <p:spPr>
          <a:xfrm>
            <a:off x="3728582" y="3934826"/>
            <a:ext cx="4382111" cy="684803"/>
          </a:xfrm>
          <a:prstGeom prst="rect">
            <a:avLst/>
          </a:prstGeom>
        </p:spPr>
        <p:txBody>
          <a:bodyPr wrap="square" lIns="0">
            <a:spAutoFit/>
          </a:bodyPr>
          <a:lstStyle/>
          <a:p>
            <a:pPr>
              <a:spcAft>
                <a:spcPts val="300"/>
              </a:spcAft>
            </a:pPr>
            <a:r>
              <a:rPr lang="ro-RO" sz="1200" b="1" dirty="0">
                <a:latin typeface="+mn-lt"/>
                <a:cs typeface="Calibri"/>
              </a:rPr>
              <a:t>Două dispozitive într-un singur - simplu și economic</a:t>
            </a:r>
          </a:p>
          <a:p>
            <a:pPr>
              <a:spcAft>
                <a:spcPts val="300"/>
              </a:spcAft>
            </a:pPr>
            <a:r>
              <a:rPr lang="ro-RO" sz="1200" b="1" dirty="0">
                <a:latin typeface="+mn-lt"/>
                <a:cs typeface="Calibri"/>
              </a:rPr>
              <a:t>Aparatul contorizează în același timp funcțiile unui contor de apă și un modem. Ușor de instalat. Mai ieftin în preț</a:t>
            </a:r>
            <a:endParaRPr lang="en-US" sz="1200" dirty="0">
              <a:latin typeface="+mn-lt"/>
              <a:cs typeface="Calibri"/>
            </a:endParaRPr>
          </a:p>
        </p:txBody>
      </p:sp>
      <p:sp>
        <p:nvSpPr>
          <p:cNvPr id="18" name="Rectangle 3"/>
          <p:cNvSpPr>
            <a:spLocks noChangeArrowheads="1"/>
          </p:cNvSpPr>
          <p:nvPr/>
        </p:nvSpPr>
        <p:spPr bwMode="auto">
          <a:xfrm>
            <a:off x="243277" y="4690979"/>
            <a:ext cx="3058723" cy="1839607"/>
          </a:xfrm>
          <a:prstGeom prst="rect">
            <a:avLst/>
          </a:prstGeom>
          <a:noFill/>
          <a:ln w="9525" algn="ctr">
            <a:noFill/>
            <a:miter lim="800000"/>
            <a:headEnd/>
            <a:tailEnd/>
          </a:ln>
        </p:spPr>
        <p:txBody>
          <a:bodyPr wrap="square" lIns="0" tIns="46038" rIns="72000" bIns="46038">
            <a:spAutoFit/>
          </a:bodyPr>
          <a:lstStyle/>
          <a:p>
            <a:pPr marL="180975" indent="-180975" eaLnBrk="1" hangingPunct="1">
              <a:spcBef>
                <a:spcPts val="300"/>
              </a:spcBef>
              <a:spcAft>
                <a:spcPts val="0"/>
              </a:spcAft>
              <a:buClr>
                <a:srgbClr val="003366"/>
              </a:buClr>
              <a:buSzPct val="100000"/>
              <a:defRPr/>
            </a:pPr>
            <a:r>
              <a:rPr lang="ro-RO" sz="1200" b="1" dirty="0">
                <a:latin typeface="+mj-lt"/>
                <a:cs typeface="Calibri"/>
              </a:rPr>
              <a:t>Caracteristici principale</a:t>
            </a:r>
          </a:p>
          <a:p>
            <a:pPr marL="180975" indent="-180975" eaLnBrk="1" hangingPunct="1">
              <a:spcBef>
                <a:spcPts val="300"/>
              </a:spcBef>
              <a:spcAft>
                <a:spcPts val="0"/>
              </a:spcAft>
              <a:buClr>
                <a:srgbClr val="003366"/>
              </a:buClr>
              <a:buSzPct val="100000"/>
              <a:defRPr/>
            </a:pPr>
            <a:r>
              <a:rPr lang="ro-RO" sz="1200" dirty="0" smtClean="0">
                <a:latin typeface="+mj-lt"/>
                <a:cs typeface="Calibri"/>
              </a:rPr>
              <a:t>-Dimensiuni</a:t>
            </a:r>
            <a:r>
              <a:rPr lang="ro-RO" sz="1200" dirty="0">
                <a:latin typeface="+mj-lt"/>
                <a:cs typeface="Calibri"/>
              </a:rPr>
              <a:t>: 90 mm × 93 mm × 93 mm</a:t>
            </a:r>
          </a:p>
          <a:p>
            <a:pPr marL="180975" indent="-180975" eaLnBrk="1" hangingPunct="1">
              <a:spcBef>
                <a:spcPts val="300"/>
              </a:spcBef>
              <a:spcAft>
                <a:spcPts val="0"/>
              </a:spcAft>
              <a:buClr>
                <a:srgbClr val="003366"/>
              </a:buClr>
              <a:buSzPct val="100000"/>
              <a:defRPr/>
            </a:pPr>
            <a:r>
              <a:rPr lang="ro-RO" sz="1200" dirty="0" smtClean="0">
                <a:latin typeface="+mj-lt"/>
                <a:cs typeface="Calibri"/>
              </a:rPr>
              <a:t>-Greutate</a:t>
            </a:r>
            <a:r>
              <a:rPr lang="ro-RO" sz="1200" dirty="0">
                <a:latin typeface="+mj-lt"/>
                <a:cs typeface="Calibri"/>
              </a:rPr>
              <a:t>: 110 gr.</a:t>
            </a:r>
          </a:p>
          <a:p>
            <a:pPr marL="180975" indent="-180975" eaLnBrk="1" hangingPunct="1">
              <a:spcBef>
                <a:spcPts val="300"/>
              </a:spcBef>
              <a:spcAft>
                <a:spcPts val="0"/>
              </a:spcAft>
              <a:buClr>
                <a:srgbClr val="003366"/>
              </a:buClr>
              <a:buSzPct val="100000"/>
              <a:defRPr/>
            </a:pPr>
            <a:r>
              <a:rPr lang="ro-RO" sz="1200" dirty="0" smtClean="0">
                <a:latin typeface="+mj-lt"/>
                <a:cs typeface="Calibri"/>
              </a:rPr>
              <a:t>-Grad </a:t>
            </a:r>
            <a:r>
              <a:rPr lang="ro-RO" sz="1200" dirty="0">
                <a:latin typeface="+mj-lt"/>
                <a:cs typeface="Calibri"/>
              </a:rPr>
              <a:t>de protecție IP67</a:t>
            </a:r>
          </a:p>
          <a:p>
            <a:pPr marL="180975" indent="-180975" eaLnBrk="1" hangingPunct="1">
              <a:spcBef>
                <a:spcPts val="300"/>
              </a:spcBef>
              <a:spcAft>
                <a:spcPts val="0"/>
              </a:spcAft>
              <a:buClr>
                <a:srgbClr val="003366"/>
              </a:buClr>
              <a:buSzPct val="100000"/>
              <a:defRPr/>
            </a:pPr>
            <a:r>
              <a:rPr lang="ro-RO" sz="1200" dirty="0" smtClean="0">
                <a:latin typeface="+mj-lt"/>
                <a:cs typeface="Calibri"/>
              </a:rPr>
              <a:t>-Temperatura </a:t>
            </a:r>
            <a:r>
              <a:rPr lang="ro-RO" sz="1200" dirty="0">
                <a:latin typeface="+mj-lt"/>
                <a:cs typeface="Calibri"/>
              </a:rPr>
              <a:t>apei: + 5 ... + 90 ° C</a:t>
            </a:r>
          </a:p>
          <a:p>
            <a:pPr marL="180975" indent="-180975" eaLnBrk="1" hangingPunct="1">
              <a:spcBef>
                <a:spcPts val="300"/>
              </a:spcBef>
              <a:spcAft>
                <a:spcPts val="0"/>
              </a:spcAft>
              <a:buClr>
                <a:srgbClr val="003366"/>
              </a:buClr>
              <a:buSzPct val="100000"/>
              <a:defRPr/>
            </a:pPr>
            <a:r>
              <a:rPr lang="ro-RO" sz="1200" dirty="0" smtClean="0">
                <a:latin typeface="+mj-lt"/>
                <a:cs typeface="Calibri"/>
              </a:rPr>
              <a:t>-Protecție </a:t>
            </a:r>
            <a:r>
              <a:rPr lang="ro-RO" sz="1200" dirty="0">
                <a:latin typeface="+mj-lt"/>
                <a:cs typeface="Calibri"/>
              </a:rPr>
              <a:t>antimagnetică</a:t>
            </a:r>
          </a:p>
          <a:p>
            <a:pPr marL="180975" indent="-180975" eaLnBrk="1" hangingPunct="1">
              <a:spcBef>
                <a:spcPts val="300"/>
              </a:spcBef>
              <a:spcAft>
                <a:spcPts val="0"/>
              </a:spcAft>
              <a:buClr>
                <a:srgbClr val="003366"/>
              </a:buClr>
              <a:buSzPct val="100000"/>
              <a:defRPr/>
            </a:pPr>
            <a:r>
              <a:rPr lang="ro-RO" sz="1200" dirty="0" smtClean="0">
                <a:latin typeface="+mj-lt"/>
                <a:cs typeface="Calibri"/>
              </a:rPr>
              <a:t>-Perioada </a:t>
            </a:r>
            <a:r>
              <a:rPr lang="ro-RO" sz="1200" dirty="0">
                <a:latin typeface="+mj-lt"/>
                <a:cs typeface="Calibri"/>
              </a:rPr>
              <a:t>de garanție: 40 luni</a:t>
            </a:r>
          </a:p>
          <a:p>
            <a:pPr marL="180975" indent="-180975" eaLnBrk="1" hangingPunct="1">
              <a:spcBef>
                <a:spcPts val="300"/>
              </a:spcBef>
              <a:spcAft>
                <a:spcPts val="0"/>
              </a:spcAft>
              <a:buClr>
                <a:srgbClr val="003366"/>
              </a:buClr>
              <a:buSzPct val="100000"/>
              <a:defRPr/>
            </a:pPr>
            <a:r>
              <a:rPr lang="ro-RO" sz="1200" dirty="0" smtClean="0">
                <a:latin typeface="+mj-lt"/>
                <a:cs typeface="Calibri"/>
              </a:rPr>
              <a:t>-Durata </a:t>
            </a:r>
            <a:r>
              <a:rPr lang="ro-RO" sz="1200" dirty="0">
                <a:latin typeface="+mj-lt"/>
                <a:cs typeface="Calibri"/>
              </a:rPr>
              <a:t>de viață: 10 ani</a:t>
            </a:r>
            <a:endParaRPr lang="ru-RU" sz="1200" dirty="0">
              <a:latin typeface="+mj-lt"/>
              <a:cs typeface="Calibri"/>
            </a:endParaRPr>
          </a:p>
        </p:txBody>
      </p:sp>
      <p:sp>
        <p:nvSpPr>
          <p:cNvPr id="19" name="Rectangle 3"/>
          <p:cNvSpPr>
            <a:spLocks noChangeArrowheads="1"/>
          </p:cNvSpPr>
          <p:nvPr/>
        </p:nvSpPr>
        <p:spPr bwMode="auto">
          <a:xfrm>
            <a:off x="3037277" y="4690979"/>
            <a:ext cx="3401623" cy="1801135"/>
          </a:xfrm>
          <a:prstGeom prst="rect">
            <a:avLst/>
          </a:prstGeom>
          <a:noFill/>
          <a:ln w="9525" algn="ctr">
            <a:noFill/>
            <a:miter lim="800000"/>
            <a:headEnd/>
            <a:tailEnd/>
          </a:ln>
        </p:spPr>
        <p:txBody>
          <a:bodyPr wrap="square" lIns="0" tIns="46038" rIns="72000" bIns="46038">
            <a:spAutoFit/>
          </a:bodyPr>
          <a:lstStyle/>
          <a:p>
            <a:pPr marL="180975" indent="-180975" eaLnBrk="1" hangingPunct="1">
              <a:spcBef>
                <a:spcPts val="300"/>
              </a:spcBef>
              <a:spcAft>
                <a:spcPts val="0"/>
              </a:spcAft>
              <a:buClr>
                <a:srgbClr val="003366"/>
              </a:buClr>
              <a:buSzPct val="100000"/>
              <a:defRPr/>
            </a:pPr>
            <a:r>
              <a:rPr lang="ro-RO" sz="1200" b="1" dirty="0">
                <a:latin typeface="+mj-lt"/>
                <a:cs typeface="Calibri"/>
              </a:rPr>
              <a:t>Tehnologii de comunicații radio</a:t>
            </a:r>
          </a:p>
          <a:p>
            <a:pPr marL="180975" indent="-180975" eaLnBrk="1" hangingPunct="1">
              <a:spcBef>
                <a:spcPts val="300"/>
              </a:spcBef>
              <a:spcAft>
                <a:spcPts val="0"/>
              </a:spcAft>
              <a:buClr>
                <a:srgbClr val="003366"/>
              </a:buClr>
              <a:buSzPct val="100000"/>
              <a:defRPr/>
            </a:pPr>
            <a:r>
              <a:rPr lang="ro-RO" sz="1200" dirty="0" smtClean="0">
                <a:latin typeface="+mj-lt"/>
                <a:cs typeface="Calibri"/>
              </a:rPr>
              <a:t>-Protocolul </a:t>
            </a:r>
            <a:r>
              <a:rPr lang="ro-RO" sz="1200" dirty="0">
                <a:latin typeface="+mj-lt"/>
                <a:cs typeface="Calibri"/>
              </a:rPr>
              <a:t>NB-Fi fără zgomot</a:t>
            </a:r>
          </a:p>
          <a:p>
            <a:pPr marL="180975" indent="-180975" eaLnBrk="1" hangingPunct="1">
              <a:spcBef>
                <a:spcPts val="300"/>
              </a:spcBef>
              <a:spcAft>
                <a:spcPts val="0"/>
              </a:spcAft>
              <a:buClr>
                <a:srgbClr val="003366"/>
              </a:buClr>
              <a:buSzPct val="100000"/>
              <a:defRPr/>
            </a:pPr>
            <a:r>
              <a:rPr lang="ro-RO" sz="1200" dirty="0" smtClean="0">
                <a:latin typeface="+mj-lt"/>
                <a:cs typeface="Calibri"/>
              </a:rPr>
              <a:t>-Transferul </a:t>
            </a:r>
            <a:r>
              <a:rPr lang="ro-RO" sz="1200" dirty="0">
                <a:latin typeface="+mj-lt"/>
                <a:cs typeface="Calibri"/>
              </a:rPr>
              <a:t>de date în formă criptată</a:t>
            </a:r>
          </a:p>
          <a:p>
            <a:pPr marL="180975" indent="-180975" eaLnBrk="1" hangingPunct="1">
              <a:spcBef>
                <a:spcPts val="300"/>
              </a:spcBef>
              <a:spcAft>
                <a:spcPts val="0"/>
              </a:spcAft>
              <a:buClr>
                <a:srgbClr val="003366"/>
              </a:buClr>
              <a:buSzPct val="100000"/>
              <a:defRPr/>
            </a:pPr>
            <a:r>
              <a:rPr lang="ro-RO" sz="1200" dirty="0" smtClean="0">
                <a:latin typeface="+mj-lt"/>
                <a:cs typeface="Calibri"/>
              </a:rPr>
              <a:t>-Frecventa</a:t>
            </a:r>
            <a:r>
              <a:rPr lang="ro-RO" sz="1200" dirty="0">
                <a:latin typeface="+mj-lt"/>
                <a:cs typeface="Calibri"/>
              </a:rPr>
              <a:t>: 868 MHz, nu necesita </a:t>
            </a:r>
            <a:r>
              <a:rPr lang="ro-RO" sz="1200" dirty="0" err="1">
                <a:latin typeface="+mj-lt"/>
                <a:cs typeface="Calibri"/>
              </a:rPr>
              <a:t>licentiere</a:t>
            </a:r>
            <a:endParaRPr lang="ro-RO" sz="1200" dirty="0">
              <a:latin typeface="+mj-lt"/>
              <a:cs typeface="Calibri"/>
            </a:endParaRPr>
          </a:p>
          <a:p>
            <a:pPr marL="180975" indent="-180975" eaLnBrk="1" hangingPunct="1">
              <a:spcBef>
                <a:spcPts val="300"/>
              </a:spcBef>
              <a:spcAft>
                <a:spcPts val="0"/>
              </a:spcAft>
              <a:buClr>
                <a:srgbClr val="003366"/>
              </a:buClr>
              <a:buSzPct val="100000"/>
              <a:defRPr/>
            </a:pPr>
            <a:r>
              <a:rPr lang="ro-RO" sz="1200" dirty="0" smtClean="0">
                <a:latin typeface="+mj-lt"/>
                <a:cs typeface="Calibri"/>
              </a:rPr>
              <a:t>-Putere</a:t>
            </a:r>
            <a:r>
              <a:rPr lang="ro-RO" sz="1200" dirty="0">
                <a:latin typeface="+mj-lt"/>
                <a:cs typeface="Calibri"/>
              </a:rPr>
              <a:t>: până la 25 mW, nu necesită permisiune</a:t>
            </a:r>
          </a:p>
          <a:p>
            <a:pPr marL="180975" indent="-180975" eaLnBrk="1" hangingPunct="1">
              <a:spcBef>
                <a:spcPts val="300"/>
              </a:spcBef>
              <a:spcAft>
                <a:spcPts val="0"/>
              </a:spcAft>
              <a:buClr>
                <a:srgbClr val="003366"/>
              </a:buClr>
              <a:buSzPct val="100000"/>
              <a:defRPr/>
            </a:pPr>
            <a:r>
              <a:rPr lang="ro-RO" sz="1200" dirty="0" smtClean="0">
                <a:latin typeface="+mj-lt"/>
                <a:cs typeface="Calibri"/>
              </a:rPr>
              <a:t>-Radiații</a:t>
            </a:r>
            <a:r>
              <a:rPr lang="ro-RO" sz="1200" dirty="0">
                <a:latin typeface="+mj-lt"/>
                <a:cs typeface="Calibri"/>
              </a:rPr>
              <a:t>: de 80 de ori mai puțin decât de la un telefon mobil</a:t>
            </a:r>
          </a:p>
          <a:p>
            <a:pPr marL="180975" indent="-180975" eaLnBrk="1" hangingPunct="1">
              <a:spcBef>
                <a:spcPts val="300"/>
              </a:spcBef>
              <a:spcAft>
                <a:spcPts val="0"/>
              </a:spcAft>
              <a:buClr>
                <a:srgbClr val="003366"/>
              </a:buClr>
              <a:buSzPct val="100000"/>
              <a:defRPr/>
            </a:pPr>
            <a:r>
              <a:rPr lang="ro-RO" sz="1200" dirty="0" smtClean="0">
                <a:latin typeface="+mj-lt"/>
                <a:cs typeface="Calibri"/>
              </a:rPr>
              <a:t>-Modularea </a:t>
            </a:r>
            <a:r>
              <a:rPr lang="ro-RO" sz="1200" dirty="0">
                <a:latin typeface="+mj-lt"/>
                <a:cs typeface="Calibri"/>
              </a:rPr>
              <a:t>de fază a semnalului</a:t>
            </a:r>
            <a:endParaRPr lang="ru-RU" sz="1200" dirty="0">
              <a:latin typeface="+mj-lt"/>
              <a:cs typeface="Calibri"/>
            </a:endParaRPr>
          </a:p>
        </p:txBody>
      </p:sp>
      <p:sp>
        <p:nvSpPr>
          <p:cNvPr id="20" name="Rectangle 3"/>
          <p:cNvSpPr>
            <a:spLocks noChangeArrowheads="1"/>
          </p:cNvSpPr>
          <p:nvPr/>
        </p:nvSpPr>
        <p:spPr bwMode="auto">
          <a:xfrm>
            <a:off x="6656777" y="4690979"/>
            <a:ext cx="2093523" cy="947055"/>
          </a:xfrm>
          <a:prstGeom prst="rect">
            <a:avLst/>
          </a:prstGeom>
          <a:noFill/>
          <a:ln w="9525" algn="ctr">
            <a:noFill/>
            <a:miter lim="800000"/>
            <a:headEnd/>
            <a:tailEnd/>
          </a:ln>
        </p:spPr>
        <p:txBody>
          <a:bodyPr wrap="square" lIns="0" tIns="46038" rIns="72000" bIns="46038">
            <a:spAutoFit/>
          </a:bodyPr>
          <a:lstStyle/>
          <a:p>
            <a:pPr marL="180975" indent="-180975" eaLnBrk="1" hangingPunct="1">
              <a:spcBef>
                <a:spcPts val="300"/>
              </a:spcBef>
              <a:spcAft>
                <a:spcPts val="0"/>
              </a:spcAft>
              <a:buClr>
                <a:srgbClr val="003366"/>
              </a:buClr>
              <a:buSzPct val="100000"/>
              <a:defRPr/>
            </a:pPr>
            <a:r>
              <a:rPr lang="fr-FR" sz="1200" b="1" dirty="0" err="1">
                <a:latin typeface="+mj-lt"/>
                <a:cs typeface="Calibri"/>
              </a:rPr>
              <a:t>memorie</a:t>
            </a:r>
            <a:endParaRPr lang="fr-FR" sz="1200" b="1" dirty="0">
              <a:latin typeface="+mj-lt"/>
              <a:cs typeface="Calibri"/>
            </a:endParaRPr>
          </a:p>
          <a:p>
            <a:pPr marL="180975" indent="-180975" eaLnBrk="1" hangingPunct="1">
              <a:spcBef>
                <a:spcPts val="300"/>
              </a:spcBef>
              <a:spcAft>
                <a:spcPts val="0"/>
              </a:spcAft>
              <a:buClr>
                <a:srgbClr val="003366"/>
              </a:buClr>
              <a:buSzPct val="100000"/>
              <a:defRPr/>
            </a:pPr>
            <a:r>
              <a:rPr lang="ro-RO" sz="1200" dirty="0" smtClean="0">
                <a:latin typeface="+mj-lt"/>
                <a:cs typeface="Calibri"/>
              </a:rPr>
              <a:t>-</a:t>
            </a:r>
            <a:r>
              <a:rPr lang="fr-FR" sz="1200" dirty="0" smtClean="0">
                <a:latin typeface="+mj-lt"/>
                <a:cs typeface="Calibri"/>
              </a:rPr>
              <a:t>1080 </a:t>
            </a:r>
            <a:r>
              <a:rPr lang="fr-FR" sz="1200" dirty="0">
                <a:latin typeface="+mj-lt"/>
                <a:cs typeface="Calibri"/>
              </a:rPr>
              <a:t>date </a:t>
            </a:r>
            <a:r>
              <a:rPr lang="fr-FR" sz="1200" dirty="0" err="1">
                <a:latin typeface="+mj-lt"/>
                <a:cs typeface="Calibri"/>
              </a:rPr>
              <a:t>orare</a:t>
            </a:r>
            <a:r>
              <a:rPr lang="fr-FR" sz="1200" dirty="0">
                <a:latin typeface="+mj-lt"/>
                <a:cs typeface="Calibri"/>
              </a:rPr>
              <a:t> (45 </a:t>
            </a:r>
            <a:r>
              <a:rPr lang="fr-FR" sz="1200" dirty="0" err="1">
                <a:latin typeface="+mj-lt"/>
                <a:cs typeface="Calibri"/>
              </a:rPr>
              <a:t>zile</a:t>
            </a:r>
            <a:r>
              <a:rPr lang="fr-FR" sz="1200" dirty="0">
                <a:latin typeface="+mj-lt"/>
                <a:cs typeface="Calibri"/>
              </a:rPr>
              <a:t>)</a:t>
            </a:r>
          </a:p>
          <a:p>
            <a:pPr marL="180975" indent="-180975" eaLnBrk="1" hangingPunct="1">
              <a:spcBef>
                <a:spcPts val="300"/>
              </a:spcBef>
              <a:spcAft>
                <a:spcPts val="0"/>
              </a:spcAft>
              <a:buClr>
                <a:srgbClr val="003366"/>
              </a:buClr>
              <a:buSzPct val="100000"/>
              <a:defRPr/>
            </a:pPr>
            <a:r>
              <a:rPr lang="ro-RO" sz="1200" dirty="0" smtClean="0">
                <a:latin typeface="+mj-lt"/>
                <a:cs typeface="Calibri"/>
              </a:rPr>
              <a:t>-</a:t>
            </a:r>
            <a:r>
              <a:rPr lang="fr-FR" sz="1200" dirty="0" smtClean="0">
                <a:latin typeface="+mj-lt"/>
                <a:cs typeface="Calibri"/>
              </a:rPr>
              <a:t>60 </a:t>
            </a:r>
            <a:r>
              <a:rPr lang="fr-FR" sz="1200" dirty="0">
                <a:latin typeface="+mj-lt"/>
                <a:cs typeface="Calibri"/>
              </a:rPr>
              <a:t>de date </a:t>
            </a:r>
            <a:r>
              <a:rPr lang="fr-FR" sz="1200" dirty="0" err="1">
                <a:latin typeface="+mj-lt"/>
                <a:cs typeface="Calibri"/>
              </a:rPr>
              <a:t>zilnice</a:t>
            </a:r>
            <a:endParaRPr lang="fr-FR" sz="1200" dirty="0">
              <a:latin typeface="+mj-lt"/>
              <a:cs typeface="Calibri"/>
            </a:endParaRPr>
          </a:p>
          <a:p>
            <a:pPr marL="180975" indent="-180975" eaLnBrk="1" hangingPunct="1">
              <a:spcBef>
                <a:spcPts val="300"/>
              </a:spcBef>
              <a:spcAft>
                <a:spcPts val="0"/>
              </a:spcAft>
              <a:buClr>
                <a:srgbClr val="003366"/>
              </a:buClr>
              <a:buSzPct val="100000"/>
              <a:defRPr/>
            </a:pPr>
            <a:r>
              <a:rPr lang="ro-RO" sz="1200" dirty="0" smtClean="0">
                <a:latin typeface="+mj-lt"/>
                <a:cs typeface="Calibri"/>
              </a:rPr>
              <a:t>-</a:t>
            </a:r>
            <a:r>
              <a:rPr lang="fr-FR" sz="1200" dirty="0" smtClean="0">
                <a:latin typeface="+mj-lt"/>
                <a:cs typeface="Calibri"/>
              </a:rPr>
              <a:t>48 </a:t>
            </a:r>
            <a:r>
              <a:rPr lang="fr-FR" sz="1200" dirty="0">
                <a:latin typeface="+mj-lt"/>
                <a:cs typeface="Calibri"/>
              </a:rPr>
              <a:t>de date </a:t>
            </a:r>
            <a:r>
              <a:rPr lang="fr-FR" sz="1200" dirty="0" err="1">
                <a:latin typeface="+mj-lt"/>
                <a:cs typeface="Calibri"/>
              </a:rPr>
              <a:t>lunare</a:t>
            </a:r>
            <a:endParaRPr lang="ru-RU" sz="1200" dirty="0">
              <a:latin typeface="+mj-lt"/>
              <a:cs typeface="Calibri"/>
            </a:endParaRPr>
          </a:p>
        </p:txBody>
      </p:sp>
      <p:pic>
        <p:nvPicPr>
          <p:cNvPr id="22" name="Изображение 5"/>
          <p:cNvPicPr>
            <a:picLocks noChangeAspect="1"/>
          </p:cNvPicPr>
          <p:nvPr/>
        </p:nvPicPr>
        <p:blipFill>
          <a:blip r:embed="rId11"/>
          <a:stretch>
            <a:fillRect/>
          </a:stretch>
        </p:blipFill>
        <p:spPr>
          <a:xfrm>
            <a:off x="3082287" y="3311695"/>
            <a:ext cx="479423" cy="588383"/>
          </a:xfrm>
          <a:prstGeom prst="rect">
            <a:avLst/>
          </a:prstGeom>
        </p:spPr>
      </p:pic>
      <p:pic>
        <p:nvPicPr>
          <p:cNvPr id="24" name="Изображение 10"/>
          <p:cNvPicPr>
            <a:picLocks noChangeAspect="1"/>
          </p:cNvPicPr>
          <p:nvPr/>
        </p:nvPicPr>
        <p:blipFill>
          <a:blip r:embed="rId12"/>
          <a:stretch>
            <a:fillRect/>
          </a:stretch>
        </p:blipFill>
        <p:spPr>
          <a:xfrm>
            <a:off x="3065313" y="4035716"/>
            <a:ext cx="496397" cy="488391"/>
          </a:xfrm>
          <a:prstGeom prst="rect">
            <a:avLst/>
          </a:prstGeom>
        </p:spPr>
      </p:pic>
      <p:pic>
        <p:nvPicPr>
          <p:cNvPr id="26" name="Изображение 9"/>
          <p:cNvPicPr>
            <a:picLocks noChangeAspect="1"/>
          </p:cNvPicPr>
          <p:nvPr/>
        </p:nvPicPr>
        <p:blipFill>
          <a:blip r:embed="rId13"/>
          <a:stretch>
            <a:fillRect/>
          </a:stretch>
        </p:blipFill>
        <p:spPr>
          <a:xfrm>
            <a:off x="3200400" y="2597003"/>
            <a:ext cx="299417" cy="625254"/>
          </a:xfrm>
          <a:prstGeom prst="rect">
            <a:avLst/>
          </a:prstGeom>
        </p:spPr>
      </p:pic>
      <p:pic>
        <p:nvPicPr>
          <p:cNvPr id="21" name="Рисунок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691" y="1714500"/>
            <a:ext cx="2962525" cy="2528697"/>
          </a:xfrm>
          <a:prstGeom prst="rect">
            <a:avLst/>
          </a:prstGeom>
        </p:spPr>
      </p:pic>
      <p:pic>
        <p:nvPicPr>
          <p:cNvPr id="27" name="Объект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1999653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3" name="think-cell Slide" r:id="rId6" imgW="360" imgH="360" progId="TCLayout.ActiveDocument.1">
                  <p:embed/>
                </p:oleObj>
              </mc:Choice>
              <mc:Fallback>
                <p:oleObj name="think-cell Slide" r:id="rId6" imgW="360" imgH="360" progId="TCLayout.ActiveDocument.1">
                  <p:embed/>
                  <p:pic>
                    <p:nvPicPr>
                      <p:cNvPr id="23" name="Object 2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203200" y="169753"/>
            <a:ext cx="6911975" cy="461665"/>
          </a:xfrm>
          <a:prstGeom prst="rect">
            <a:avLst/>
          </a:prstGeom>
        </p:spPr>
        <p:txBody>
          <a:bodyPr lIns="0" rIns="0" anchor="t">
            <a:spAutoFit/>
          </a:bodyPr>
          <a:lstStyle/>
          <a:p>
            <a:pPr marL="0" indent="0">
              <a:buNone/>
            </a:pPr>
            <a:r>
              <a:rPr lang="ro-RO" sz="2400" dirty="0" err="1">
                <a:solidFill>
                  <a:schemeClr val="bg1">
                    <a:lumMod val="50000"/>
                  </a:schemeClr>
                </a:solidFill>
              </a:rPr>
              <a:t>Modemuri</a:t>
            </a:r>
            <a:r>
              <a:rPr lang="ro-RO" sz="2400" dirty="0">
                <a:solidFill>
                  <a:schemeClr val="bg1">
                    <a:lumMod val="50000"/>
                  </a:schemeClr>
                </a:solidFill>
              </a:rPr>
              <a:t> «Waviot Tiffany»</a:t>
            </a:r>
            <a:endParaRPr lang="ru-RU" sz="2400" dirty="0">
              <a:solidFill>
                <a:schemeClr val="bg1">
                  <a:lumMod val="50000"/>
                </a:schemeClr>
              </a:solidFill>
            </a:endParaRPr>
          </a:p>
        </p:txBody>
      </p:sp>
      <p:sp>
        <p:nvSpPr>
          <p:cNvPr id="7" name="Rectangle 3"/>
          <p:cNvSpPr>
            <a:spLocks noChangeArrowheads="1"/>
          </p:cNvSpPr>
          <p:nvPr/>
        </p:nvSpPr>
        <p:spPr bwMode="auto">
          <a:xfrm>
            <a:off x="3037501" y="2607144"/>
            <a:ext cx="2162743" cy="3393879"/>
          </a:xfrm>
          <a:prstGeom prst="rect">
            <a:avLst/>
          </a:prstGeom>
          <a:noFill/>
          <a:ln w="9525" algn="ctr">
            <a:noFill/>
            <a:miter lim="800000"/>
            <a:headEnd/>
            <a:tailEnd/>
          </a:ln>
        </p:spPr>
        <p:txBody>
          <a:bodyPr wrap="square" lIns="0" tIns="46038" rIns="72000" bIns="46038">
            <a:spAutoFit/>
          </a:bodyPr>
          <a:lstStyle/>
          <a:p>
            <a:pPr>
              <a:spcBef>
                <a:spcPts val="300"/>
              </a:spcBef>
              <a:spcAft>
                <a:spcPts val="0"/>
              </a:spcAft>
              <a:buClr>
                <a:srgbClr val="003366"/>
              </a:buClr>
              <a:buSzPct val="100000"/>
              <a:defRPr/>
            </a:pPr>
            <a:r>
              <a:rPr lang="ro-RO" sz="1200" b="1" dirty="0">
                <a:latin typeface="+mj-lt"/>
                <a:cs typeface="Calibri"/>
              </a:rPr>
              <a:t>Caracteristici generale:</a:t>
            </a:r>
          </a:p>
          <a:p>
            <a:pPr>
              <a:spcBef>
                <a:spcPts val="300"/>
              </a:spcBef>
              <a:spcAft>
                <a:spcPts val="0"/>
              </a:spcAft>
              <a:buClr>
                <a:srgbClr val="003366"/>
              </a:buClr>
              <a:buSzPct val="100000"/>
              <a:defRPr/>
            </a:pPr>
            <a:r>
              <a:rPr lang="ro-RO" sz="1200" dirty="0" smtClean="0">
                <a:latin typeface="+mj-lt"/>
                <a:cs typeface="Calibri"/>
              </a:rPr>
              <a:t>-Dimensiuni </a:t>
            </a:r>
            <a:r>
              <a:rPr lang="ro-RO" sz="1200" dirty="0">
                <a:latin typeface="+mj-lt"/>
                <a:cs typeface="Calibri"/>
              </a:rPr>
              <a:t>165 x 40 x 30 mm, greutate 65 g.</a:t>
            </a:r>
          </a:p>
          <a:p>
            <a:pPr>
              <a:spcBef>
                <a:spcPts val="300"/>
              </a:spcBef>
              <a:spcAft>
                <a:spcPts val="0"/>
              </a:spcAft>
              <a:buClr>
                <a:srgbClr val="003366"/>
              </a:buClr>
              <a:buSzPct val="100000"/>
              <a:defRPr/>
            </a:pPr>
            <a:r>
              <a:rPr lang="ro-RO" sz="1200" dirty="0" smtClean="0">
                <a:latin typeface="+mj-lt"/>
                <a:cs typeface="Calibri"/>
              </a:rPr>
              <a:t>-Carcasă </a:t>
            </a:r>
            <a:r>
              <a:rPr lang="ro-RO" sz="1200" dirty="0">
                <a:latin typeface="+mj-lt"/>
                <a:cs typeface="Calibri"/>
              </a:rPr>
              <a:t>închisă, clasă de protecție IP67</a:t>
            </a:r>
          </a:p>
          <a:p>
            <a:pPr>
              <a:spcBef>
                <a:spcPts val="300"/>
              </a:spcBef>
              <a:spcAft>
                <a:spcPts val="0"/>
              </a:spcAft>
              <a:buClr>
                <a:srgbClr val="003366"/>
              </a:buClr>
              <a:buSzPct val="100000"/>
              <a:defRPr/>
            </a:pPr>
            <a:r>
              <a:rPr lang="ro-RO" sz="1200" dirty="0" smtClean="0">
                <a:latin typeface="+mj-lt"/>
                <a:cs typeface="Calibri"/>
              </a:rPr>
              <a:t>-Clasa </a:t>
            </a:r>
            <a:r>
              <a:rPr lang="ro-RO" sz="1200" dirty="0">
                <a:latin typeface="+mj-lt"/>
                <a:cs typeface="Calibri"/>
              </a:rPr>
              <a:t>de siguranță la incendiu NEMA 4x / 12/13</a:t>
            </a:r>
          </a:p>
          <a:p>
            <a:pPr>
              <a:spcBef>
                <a:spcPts val="300"/>
              </a:spcBef>
              <a:spcAft>
                <a:spcPts val="0"/>
              </a:spcAft>
              <a:buClr>
                <a:srgbClr val="003366"/>
              </a:buClr>
              <a:buSzPct val="100000"/>
              <a:defRPr/>
            </a:pPr>
            <a:r>
              <a:rPr lang="ro-RO" sz="1200" dirty="0" smtClean="0">
                <a:latin typeface="+mj-lt"/>
                <a:cs typeface="Calibri"/>
              </a:rPr>
              <a:t>-Modul </a:t>
            </a:r>
            <a:r>
              <a:rPr lang="ro-RO" sz="1200" dirty="0">
                <a:latin typeface="+mj-lt"/>
                <a:cs typeface="Calibri"/>
              </a:rPr>
              <a:t>temperatură:</a:t>
            </a:r>
          </a:p>
          <a:p>
            <a:pPr>
              <a:spcBef>
                <a:spcPts val="300"/>
              </a:spcBef>
              <a:spcAft>
                <a:spcPts val="0"/>
              </a:spcAft>
              <a:buClr>
                <a:srgbClr val="003366"/>
              </a:buClr>
              <a:buSzPct val="100000"/>
              <a:defRPr/>
            </a:pPr>
            <a:r>
              <a:rPr lang="ro-RO" sz="1200" dirty="0">
                <a:latin typeface="+mj-lt"/>
                <a:cs typeface="Calibri"/>
              </a:rPr>
              <a:t>-40 ° C până la + 85 ° C</a:t>
            </a:r>
          </a:p>
          <a:p>
            <a:pPr>
              <a:spcBef>
                <a:spcPts val="300"/>
              </a:spcBef>
              <a:spcAft>
                <a:spcPts val="0"/>
              </a:spcAft>
              <a:buClr>
                <a:srgbClr val="003366"/>
              </a:buClr>
              <a:buSzPct val="100000"/>
              <a:defRPr/>
            </a:pPr>
            <a:r>
              <a:rPr lang="ro-RO" sz="1200" dirty="0" smtClean="0">
                <a:latin typeface="+mj-lt"/>
                <a:cs typeface="Calibri"/>
              </a:rPr>
              <a:t>-Baterii </a:t>
            </a:r>
            <a:r>
              <a:rPr lang="ro-RO" sz="1200" dirty="0">
                <a:latin typeface="+mj-lt"/>
                <a:cs typeface="Calibri"/>
              </a:rPr>
              <a:t>de dimensiuni AA sau D</a:t>
            </a:r>
          </a:p>
          <a:p>
            <a:pPr>
              <a:spcBef>
                <a:spcPts val="300"/>
              </a:spcBef>
              <a:spcAft>
                <a:spcPts val="0"/>
              </a:spcAft>
              <a:buClr>
                <a:srgbClr val="003366"/>
              </a:buClr>
              <a:buSzPct val="100000"/>
              <a:defRPr/>
            </a:pPr>
            <a:r>
              <a:rPr lang="ro-RO" sz="1200" b="1" dirty="0" err="1">
                <a:latin typeface="+mj-lt"/>
                <a:cs typeface="Calibri"/>
              </a:rPr>
              <a:t>Specificatii</a:t>
            </a:r>
            <a:r>
              <a:rPr lang="ro-RO" sz="1200" b="1" dirty="0">
                <a:latin typeface="+mj-lt"/>
                <a:cs typeface="Calibri"/>
              </a:rPr>
              <a:t> de putere:</a:t>
            </a:r>
          </a:p>
          <a:p>
            <a:pPr>
              <a:spcBef>
                <a:spcPts val="300"/>
              </a:spcBef>
              <a:spcAft>
                <a:spcPts val="0"/>
              </a:spcAft>
              <a:buClr>
                <a:srgbClr val="003366"/>
              </a:buClr>
              <a:buSzPct val="100000"/>
              <a:defRPr/>
            </a:pPr>
            <a:r>
              <a:rPr lang="ro-RO" sz="1200" dirty="0" smtClean="0">
                <a:latin typeface="+mj-lt"/>
                <a:cs typeface="Calibri"/>
              </a:rPr>
              <a:t>-TX </a:t>
            </a:r>
            <a:r>
              <a:rPr lang="ro-RO" sz="1200" dirty="0">
                <a:latin typeface="+mj-lt"/>
                <a:cs typeface="Calibri"/>
              </a:rPr>
              <a:t>22mA @ 10 </a:t>
            </a:r>
            <a:r>
              <a:rPr lang="ro-RO" sz="1200" dirty="0" err="1">
                <a:latin typeface="+mj-lt"/>
                <a:cs typeface="Calibri"/>
              </a:rPr>
              <a:t>dBm</a:t>
            </a:r>
            <a:r>
              <a:rPr lang="ro-RO" sz="1200" dirty="0">
                <a:latin typeface="+mj-lt"/>
                <a:cs typeface="Calibri"/>
              </a:rPr>
              <a:t>, 54mA @ 15dBm, 150mA @ 20dBm</a:t>
            </a:r>
          </a:p>
          <a:p>
            <a:pPr>
              <a:spcBef>
                <a:spcPts val="300"/>
              </a:spcBef>
              <a:spcAft>
                <a:spcPts val="0"/>
              </a:spcAft>
              <a:buClr>
                <a:srgbClr val="003366"/>
              </a:buClr>
              <a:buSzPct val="100000"/>
              <a:defRPr/>
            </a:pPr>
            <a:r>
              <a:rPr lang="ro-RO" sz="1200" dirty="0" smtClean="0">
                <a:latin typeface="+mj-lt"/>
                <a:cs typeface="Calibri"/>
              </a:rPr>
              <a:t>-Modul </a:t>
            </a:r>
            <a:r>
              <a:rPr lang="ro-RO" sz="1200" dirty="0">
                <a:latin typeface="+mj-lt"/>
                <a:cs typeface="Calibri"/>
              </a:rPr>
              <a:t>de hibernare cu înregistrarea datelor la consumul de 1,5 </a:t>
            </a:r>
            <a:r>
              <a:rPr lang="el-GR" sz="1200" dirty="0">
                <a:latin typeface="+mj-lt"/>
                <a:cs typeface="Calibri"/>
              </a:rPr>
              <a:t>μ</a:t>
            </a:r>
            <a:r>
              <a:rPr lang="ro-RO" sz="1200" dirty="0">
                <a:latin typeface="+mj-lt"/>
                <a:cs typeface="Calibri"/>
              </a:rPr>
              <a:t>A</a:t>
            </a:r>
            <a:endParaRPr lang="ru-RU" sz="1200" dirty="0">
              <a:latin typeface="+mj-lt"/>
              <a:cs typeface="Calibri"/>
            </a:endParaRPr>
          </a:p>
        </p:txBody>
      </p:sp>
      <p:sp>
        <p:nvSpPr>
          <p:cNvPr id="8" name="Rectangle 3"/>
          <p:cNvSpPr>
            <a:spLocks noChangeArrowheads="1"/>
          </p:cNvSpPr>
          <p:nvPr/>
        </p:nvSpPr>
        <p:spPr bwMode="auto">
          <a:xfrm>
            <a:off x="5435659" y="2607144"/>
            <a:ext cx="2574866" cy="3101491"/>
          </a:xfrm>
          <a:prstGeom prst="rect">
            <a:avLst/>
          </a:prstGeom>
          <a:noFill/>
          <a:ln w="9525" algn="ctr">
            <a:noFill/>
            <a:miter lim="800000"/>
            <a:headEnd/>
            <a:tailEnd/>
          </a:ln>
        </p:spPr>
        <p:txBody>
          <a:bodyPr wrap="square" lIns="0" tIns="46038" rIns="72000" bIns="46038">
            <a:spAutoFit/>
          </a:bodyPr>
          <a:lstStyle/>
          <a:p>
            <a:pPr eaLnBrk="1" hangingPunct="1">
              <a:spcBef>
                <a:spcPts val="300"/>
              </a:spcBef>
              <a:spcAft>
                <a:spcPts val="0"/>
              </a:spcAft>
              <a:buClr>
                <a:srgbClr val="003366"/>
              </a:buClr>
              <a:buSzPct val="100000"/>
              <a:defRPr/>
            </a:pPr>
            <a:r>
              <a:rPr lang="ro-RO" sz="1200" b="1" dirty="0">
                <a:latin typeface="+mn-lt"/>
                <a:cs typeface="Calibri"/>
              </a:rPr>
              <a:t>microcontroler:</a:t>
            </a:r>
          </a:p>
          <a:p>
            <a:pPr eaLnBrk="1" hangingPunct="1">
              <a:spcBef>
                <a:spcPts val="300"/>
              </a:spcBef>
              <a:spcAft>
                <a:spcPts val="0"/>
              </a:spcAft>
              <a:buClr>
                <a:srgbClr val="003366"/>
              </a:buClr>
              <a:buSzPct val="100000"/>
              <a:defRPr/>
            </a:pPr>
            <a:r>
              <a:rPr lang="ro-RO" sz="1200" dirty="0" smtClean="0">
                <a:latin typeface="+mn-lt"/>
                <a:cs typeface="Calibri"/>
              </a:rPr>
              <a:t>-ARM </a:t>
            </a:r>
            <a:r>
              <a:rPr lang="ro-RO" sz="1200" dirty="0">
                <a:latin typeface="+mn-lt"/>
                <a:cs typeface="Calibri"/>
              </a:rPr>
              <a:t>Cortex-M0 + procesor pe 32 de biți</a:t>
            </a:r>
          </a:p>
          <a:p>
            <a:pPr eaLnBrk="1" hangingPunct="1">
              <a:spcBef>
                <a:spcPts val="300"/>
              </a:spcBef>
              <a:spcAft>
                <a:spcPts val="0"/>
              </a:spcAft>
              <a:buClr>
                <a:srgbClr val="003366"/>
              </a:buClr>
              <a:buSzPct val="100000"/>
              <a:defRPr/>
            </a:pPr>
            <a:r>
              <a:rPr lang="ro-RO" sz="1200" dirty="0" smtClean="0">
                <a:latin typeface="+mn-lt"/>
                <a:cs typeface="Calibri"/>
              </a:rPr>
              <a:t>-Receptor </a:t>
            </a:r>
            <a:r>
              <a:rPr lang="ro-RO" sz="1200" dirty="0">
                <a:latin typeface="+mn-lt"/>
                <a:cs typeface="Calibri"/>
              </a:rPr>
              <a:t>de întrerupere a somnului</a:t>
            </a:r>
          </a:p>
          <a:p>
            <a:pPr eaLnBrk="1" hangingPunct="1">
              <a:spcBef>
                <a:spcPts val="300"/>
              </a:spcBef>
              <a:spcAft>
                <a:spcPts val="0"/>
              </a:spcAft>
              <a:buClr>
                <a:srgbClr val="003366"/>
              </a:buClr>
              <a:buSzPct val="100000"/>
              <a:defRPr/>
            </a:pPr>
            <a:r>
              <a:rPr lang="ro-RO" sz="1200" dirty="0" smtClean="0">
                <a:latin typeface="+mn-lt"/>
                <a:cs typeface="Calibri"/>
              </a:rPr>
              <a:t>-32.768 </a:t>
            </a:r>
            <a:r>
              <a:rPr lang="ro-RO" sz="1200" dirty="0">
                <a:latin typeface="+mn-lt"/>
                <a:cs typeface="Calibri"/>
              </a:rPr>
              <a:t>kHz oscilator</a:t>
            </a:r>
          </a:p>
          <a:p>
            <a:pPr eaLnBrk="1" hangingPunct="1">
              <a:spcBef>
                <a:spcPts val="300"/>
              </a:spcBef>
              <a:spcAft>
                <a:spcPts val="0"/>
              </a:spcAft>
              <a:buClr>
                <a:srgbClr val="003366"/>
              </a:buClr>
              <a:buSzPct val="100000"/>
              <a:defRPr/>
            </a:pPr>
            <a:r>
              <a:rPr lang="ro-RO" sz="1200" dirty="0" smtClean="0">
                <a:latin typeface="+mn-lt"/>
                <a:cs typeface="Calibri"/>
              </a:rPr>
              <a:t>-2 </a:t>
            </a:r>
            <a:r>
              <a:rPr lang="ro-RO" sz="1200" dirty="0">
                <a:latin typeface="+mn-lt"/>
                <a:cs typeface="Calibri"/>
              </a:rPr>
              <a:t>conexiuni pentru impulsuri</a:t>
            </a:r>
          </a:p>
          <a:p>
            <a:pPr eaLnBrk="1" hangingPunct="1">
              <a:spcBef>
                <a:spcPts val="300"/>
              </a:spcBef>
              <a:spcAft>
                <a:spcPts val="0"/>
              </a:spcAft>
              <a:buClr>
                <a:srgbClr val="003366"/>
              </a:buClr>
              <a:buSzPct val="100000"/>
              <a:defRPr/>
            </a:pPr>
            <a:r>
              <a:rPr lang="ro-RO" sz="1200" dirty="0" smtClean="0">
                <a:latin typeface="+mn-lt"/>
                <a:cs typeface="Calibri"/>
              </a:rPr>
              <a:t>-1 </a:t>
            </a:r>
            <a:r>
              <a:rPr lang="ro-RO" sz="1200" dirty="0">
                <a:latin typeface="+mn-lt"/>
                <a:cs typeface="Calibri"/>
              </a:rPr>
              <a:t>interfață digitală? RS-232/485</a:t>
            </a:r>
          </a:p>
          <a:p>
            <a:pPr eaLnBrk="1" hangingPunct="1">
              <a:spcBef>
                <a:spcPts val="300"/>
              </a:spcBef>
              <a:spcAft>
                <a:spcPts val="0"/>
              </a:spcAft>
              <a:buClr>
                <a:srgbClr val="003366"/>
              </a:buClr>
              <a:buSzPct val="100000"/>
              <a:defRPr/>
            </a:pPr>
            <a:r>
              <a:rPr lang="ro-RO" sz="1200" dirty="0" smtClean="0">
                <a:latin typeface="+mn-lt"/>
                <a:cs typeface="Calibri"/>
              </a:rPr>
              <a:t>-Transceiver </a:t>
            </a:r>
            <a:r>
              <a:rPr lang="ro-RO" sz="1200" dirty="0">
                <a:latin typeface="+mn-lt"/>
                <a:cs typeface="Calibri"/>
              </a:rPr>
              <a:t>universal asincron cu putere redusă</a:t>
            </a:r>
          </a:p>
          <a:p>
            <a:pPr eaLnBrk="1" hangingPunct="1">
              <a:spcBef>
                <a:spcPts val="300"/>
              </a:spcBef>
              <a:spcAft>
                <a:spcPts val="0"/>
              </a:spcAft>
              <a:buClr>
                <a:srgbClr val="003366"/>
              </a:buClr>
              <a:buSzPct val="100000"/>
              <a:defRPr/>
            </a:pPr>
            <a:r>
              <a:rPr lang="ro-RO" sz="1200" b="1" dirty="0">
                <a:latin typeface="+mn-lt"/>
                <a:cs typeface="Calibri"/>
              </a:rPr>
              <a:t>Caracteristicile modulului radio:</a:t>
            </a:r>
          </a:p>
          <a:p>
            <a:pPr eaLnBrk="1" hangingPunct="1">
              <a:spcBef>
                <a:spcPts val="300"/>
              </a:spcBef>
              <a:spcAft>
                <a:spcPts val="0"/>
              </a:spcAft>
              <a:buClr>
                <a:srgbClr val="003366"/>
              </a:buClr>
              <a:buSzPct val="100000"/>
              <a:defRPr/>
            </a:pPr>
            <a:r>
              <a:rPr lang="ro-RO" sz="1200" dirty="0" smtClean="0">
                <a:latin typeface="+mn-lt"/>
                <a:cs typeface="Calibri"/>
              </a:rPr>
              <a:t>-Puterea </a:t>
            </a:r>
            <a:r>
              <a:rPr lang="ro-RO" sz="1200" dirty="0">
                <a:latin typeface="+mn-lt"/>
                <a:cs typeface="Calibri"/>
              </a:rPr>
              <a:t>de ieșire: -10 ... 14 </a:t>
            </a:r>
            <a:r>
              <a:rPr lang="ro-RO" sz="1200" dirty="0" err="1">
                <a:latin typeface="+mn-lt"/>
                <a:cs typeface="Calibri"/>
              </a:rPr>
              <a:t>dBm</a:t>
            </a:r>
            <a:endParaRPr lang="ro-RO" sz="1200" dirty="0">
              <a:latin typeface="+mn-lt"/>
              <a:cs typeface="Calibri"/>
            </a:endParaRPr>
          </a:p>
          <a:p>
            <a:pPr eaLnBrk="1" hangingPunct="1">
              <a:spcBef>
                <a:spcPts val="300"/>
              </a:spcBef>
              <a:spcAft>
                <a:spcPts val="0"/>
              </a:spcAft>
              <a:buClr>
                <a:srgbClr val="003366"/>
              </a:buClr>
              <a:buSzPct val="100000"/>
              <a:defRPr/>
            </a:pPr>
            <a:r>
              <a:rPr lang="ro-RO" sz="1200" dirty="0" smtClean="0">
                <a:latin typeface="+mn-lt"/>
                <a:cs typeface="Calibri"/>
              </a:rPr>
              <a:t>-Puterea </a:t>
            </a:r>
            <a:r>
              <a:rPr lang="ro-RO" sz="1200" dirty="0">
                <a:latin typeface="+mn-lt"/>
                <a:cs typeface="Calibri"/>
              </a:rPr>
              <a:t>canalelor adiacente: -50 </a:t>
            </a:r>
            <a:r>
              <a:rPr lang="ro-RO" sz="1200" dirty="0" err="1">
                <a:latin typeface="+mn-lt"/>
                <a:cs typeface="Calibri"/>
              </a:rPr>
              <a:t>dBm</a:t>
            </a:r>
            <a:endParaRPr lang="ro-RO" sz="1200" dirty="0">
              <a:latin typeface="+mn-lt"/>
              <a:cs typeface="Calibri"/>
            </a:endParaRPr>
          </a:p>
          <a:p>
            <a:pPr eaLnBrk="1" hangingPunct="1">
              <a:spcBef>
                <a:spcPts val="300"/>
              </a:spcBef>
              <a:spcAft>
                <a:spcPts val="0"/>
              </a:spcAft>
              <a:buClr>
                <a:srgbClr val="003366"/>
              </a:buClr>
              <a:buSzPct val="100000"/>
              <a:defRPr/>
            </a:pPr>
            <a:r>
              <a:rPr lang="ro-RO" sz="1200" dirty="0" smtClean="0">
                <a:latin typeface="+mn-lt"/>
                <a:cs typeface="Calibri"/>
              </a:rPr>
              <a:t>-Suport </a:t>
            </a:r>
            <a:r>
              <a:rPr lang="ro-RO" sz="1200" dirty="0">
                <a:latin typeface="+mn-lt"/>
                <a:cs typeface="Calibri"/>
              </a:rPr>
              <a:t>M-Bus Wireless</a:t>
            </a:r>
          </a:p>
          <a:p>
            <a:pPr eaLnBrk="1" hangingPunct="1">
              <a:spcBef>
                <a:spcPts val="300"/>
              </a:spcBef>
              <a:spcAft>
                <a:spcPts val="0"/>
              </a:spcAft>
              <a:buClr>
                <a:srgbClr val="003366"/>
              </a:buClr>
              <a:buSzPct val="100000"/>
              <a:defRPr/>
            </a:pPr>
            <a:r>
              <a:rPr lang="ro-RO" sz="1200" dirty="0" smtClean="0">
                <a:latin typeface="+mn-lt"/>
                <a:cs typeface="Calibri"/>
              </a:rPr>
              <a:t>-Tensiunea </a:t>
            </a:r>
            <a:r>
              <a:rPr lang="ro-RO" sz="1200" dirty="0">
                <a:latin typeface="+mn-lt"/>
                <a:cs typeface="Calibri"/>
              </a:rPr>
              <a:t>bateriei 3.6V</a:t>
            </a:r>
            <a:endParaRPr lang="ru-RU" sz="1200" dirty="0">
              <a:latin typeface="+mn-lt"/>
              <a:cs typeface="Calibri"/>
            </a:endParaRPr>
          </a:p>
        </p:txBody>
      </p:sp>
      <p:sp>
        <p:nvSpPr>
          <p:cNvPr id="11" name="Rectangle 3"/>
          <p:cNvSpPr>
            <a:spLocks noChangeArrowheads="1"/>
          </p:cNvSpPr>
          <p:nvPr/>
        </p:nvSpPr>
        <p:spPr bwMode="auto">
          <a:xfrm>
            <a:off x="203200" y="919842"/>
            <a:ext cx="7626274" cy="1385637"/>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400" b="1" dirty="0">
                <a:solidFill>
                  <a:srgbClr val="EA3180"/>
                </a:solidFill>
                <a:latin typeface="+mj-lt"/>
              </a:rPr>
              <a:t>Modemul de sistem Waviot este un dispozitiv radio universal LPWAN care funcționează în banda fără licență 868 MHz, bazată pe un transmițător cu modulație binară diferențială în fază (DBPSK) și un microprocesor ARM® Cortex M0 + ultra-eficient. Semnalul de modem are o putere mare de penetrare într-un mediu urban, care permite primirea de date de telemetrie de la orice senzori sau microcontrolere fără erori, inclusiv. situate în minele de ascensoare, pivnițe și în spatele zidurilor groase etc. (o problemă pentru alte soluții wireless)</a:t>
            </a:r>
            <a:endParaRPr lang="ru-RU" sz="1400" b="1" dirty="0">
              <a:latin typeface="+mj-lt"/>
              <a:cs typeface="Calibri"/>
            </a:endParaRPr>
          </a:p>
        </p:txBody>
      </p:sp>
      <p:sp>
        <p:nvSpPr>
          <p:cNvPr id="13" name="Rectangle 3"/>
          <p:cNvSpPr>
            <a:spLocks noChangeArrowheads="1"/>
          </p:cNvSpPr>
          <p:nvPr/>
        </p:nvSpPr>
        <p:spPr bwMode="auto">
          <a:xfrm>
            <a:off x="230577" y="2592118"/>
            <a:ext cx="2744443" cy="2539799"/>
          </a:xfrm>
          <a:prstGeom prst="rect">
            <a:avLst/>
          </a:prstGeom>
          <a:noFill/>
          <a:ln w="9525" algn="ctr">
            <a:noFill/>
            <a:miter lim="800000"/>
            <a:headEnd/>
            <a:tailEnd/>
          </a:ln>
        </p:spPr>
        <p:txBody>
          <a:bodyPr wrap="square" lIns="0" tIns="46038" rIns="72000" bIns="46038">
            <a:spAutoFit/>
          </a:bodyPr>
          <a:lstStyle/>
          <a:p>
            <a:pPr marL="180975" indent="-180975" eaLnBrk="1" hangingPunct="1">
              <a:spcBef>
                <a:spcPts val="300"/>
              </a:spcBef>
              <a:spcAft>
                <a:spcPts val="0"/>
              </a:spcAft>
              <a:buClr>
                <a:srgbClr val="003366"/>
              </a:buClr>
              <a:buSzPct val="100000"/>
              <a:defRPr/>
            </a:pPr>
            <a:r>
              <a:rPr lang="ro-RO" sz="1200" b="1" dirty="0">
                <a:latin typeface="+mj-lt"/>
                <a:cs typeface="Calibri"/>
              </a:rPr>
              <a:t>Principalele avantaje:</a:t>
            </a:r>
          </a:p>
          <a:p>
            <a:pPr marL="180975" indent="-180975" eaLnBrk="1" hangingPunct="1">
              <a:spcBef>
                <a:spcPts val="300"/>
              </a:spcBef>
              <a:spcAft>
                <a:spcPts val="0"/>
              </a:spcAft>
              <a:buClr>
                <a:srgbClr val="003366"/>
              </a:buClr>
              <a:buSzPct val="100000"/>
              <a:defRPr/>
            </a:pPr>
            <a:r>
              <a:rPr lang="ro-RO" sz="1200" dirty="0" smtClean="0">
                <a:latin typeface="+mj-lt"/>
                <a:cs typeface="Calibri"/>
              </a:rPr>
              <a:t>-Transmisia </a:t>
            </a:r>
            <a:r>
              <a:rPr lang="ro-RO" sz="1200" dirty="0">
                <a:latin typeface="+mj-lt"/>
                <a:cs typeface="Calibri"/>
              </a:rPr>
              <a:t>de date prin protocolul de comunicații radio</a:t>
            </a:r>
          </a:p>
          <a:p>
            <a:pPr marL="180975" indent="-180975" eaLnBrk="1" hangingPunct="1">
              <a:spcBef>
                <a:spcPts val="300"/>
              </a:spcBef>
              <a:spcAft>
                <a:spcPts val="0"/>
              </a:spcAft>
              <a:buClr>
                <a:srgbClr val="003366"/>
              </a:buClr>
              <a:buSzPct val="100000"/>
              <a:defRPr/>
            </a:pPr>
            <a:r>
              <a:rPr lang="ro-RO" sz="1200" dirty="0" smtClean="0">
                <a:latin typeface="+mj-lt"/>
                <a:cs typeface="Calibri"/>
              </a:rPr>
              <a:t>-Intervalul </a:t>
            </a:r>
            <a:r>
              <a:rPr lang="ro-RO" sz="1200" dirty="0">
                <a:latin typeface="+mj-lt"/>
                <a:cs typeface="Calibri"/>
              </a:rPr>
              <a:t>de transmisie este de până la 10 km. în mediul urban</a:t>
            </a:r>
          </a:p>
          <a:p>
            <a:pPr marL="180975" indent="-180975" eaLnBrk="1" hangingPunct="1">
              <a:spcBef>
                <a:spcPts val="300"/>
              </a:spcBef>
              <a:spcAft>
                <a:spcPts val="0"/>
              </a:spcAft>
              <a:buClr>
                <a:srgbClr val="003366"/>
              </a:buClr>
              <a:buSzPct val="100000"/>
              <a:defRPr/>
            </a:pPr>
            <a:r>
              <a:rPr lang="ro-RO" sz="1200" dirty="0" smtClean="0">
                <a:latin typeface="+mj-lt"/>
                <a:cs typeface="Calibri"/>
              </a:rPr>
              <a:t>-Durată </a:t>
            </a:r>
            <a:r>
              <a:rPr lang="ro-RO" sz="1200" dirty="0">
                <a:latin typeface="+mj-lt"/>
                <a:cs typeface="Calibri"/>
              </a:rPr>
              <a:t>de viață a bateriei de până la 10 ani de la bateria încorporată</a:t>
            </a:r>
          </a:p>
          <a:p>
            <a:pPr marL="180975" indent="-180975" eaLnBrk="1" hangingPunct="1">
              <a:spcBef>
                <a:spcPts val="300"/>
              </a:spcBef>
              <a:spcAft>
                <a:spcPts val="0"/>
              </a:spcAft>
              <a:buClr>
                <a:srgbClr val="003366"/>
              </a:buClr>
              <a:buSzPct val="100000"/>
              <a:defRPr/>
            </a:pPr>
            <a:r>
              <a:rPr lang="ro-RO" sz="1200" dirty="0" smtClean="0">
                <a:latin typeface="+mj-lt"/>
                <a:cs typeface="Calibri"/>
              </a:rPr>
              <a:t>-Compatibil </a:t>
            </a:r>
            <a:r>
              <a:rPr lang="ro-RO" sz="1200" dirty="0">
                <a:latin typeface="+mj-lt"/>
                <a:cs typeface="Calibri"/>
              </a:rPr>
              <a:t>cu interfețe de date multiple pe o singură carte</a:t>
            </a:r>
          </a:p>
          <a:p>
            <a:pPr marL="180975" indent="-180975" eaLnBrk="1" hangingPunct="1">
              <a:spcBef>
                <a:spcPts val="300"/>
              </a:spcBef>
              <a:spcAft>
                <a:spcPts val="0"/>
              </a:spcAft>
              <a:buClr>
                <a:srgbClr val="003366"/>
              </a:buClr>
              <a:buSzPct val="100000"/>
              <a:defRPr/>
            </a:pPr>
            <a:r>
              <a:rPr lang="ro-RO" sz="1200" dirty="0" smtClean="0">
                <a:latin typeface="+mj-lt"/>
                <a:cs typeface="Calibri"/>
              </a:rPr>
              <a:t>-Arhiva </a:t>
            </a:r>
            <a:r>
              <a:rPr lang="ro-RO" sz="1200" dirty="0">
                <a:latin typeface="+mj-lt"/>
                <a:cs typeface="Calibri"/>
              </a:rPr>
              <a:t>datelor: 40 de zile de statistici orare, 365 de zile statistici zilnice</a:t>
            </a:r>
          </a:p>
          <a:p>
            <a:pPr marL="180975" indent="-180975" eaLnBrk="1" hangingPunct="1">
              <a:spcBef>
                <a:spcPts val="300"/>
              </a:spcBef>
              <a:spcAft>
                <a:spcPts val="0"/>
              </a:spcAft>
              <a:buClr>
                <a:srgbClr val="003366"/>
              </a:buClr>
              <a:buSzPct val="100000"/>
              <a:defRPr/>
            </a:pPr>
            <a:r>
              <a:rPr lang="ro-RO" sz="1200" dirty="0" smtClean="0">
                <a:latin typeface="+mj-lt"/>
                <a:cs typeface="Calibri"/>
              </a:rPr>
              <a:t>-Algoritmul </a:t>
            </a:r>
            <a:r>
              <a:rPr lang="ro-RO" sz="1200" dirty="0">
                <a:latin typeface="+mj-lt"/>
                <a:cs typeface="Calibri"/>
              </a:rPr>
              <a:t>pentru detectarea scurgerilor</a:t>
            </a:r>
            <a:endParaRPr lang="ru-RU" sz="1200" dirty="0">
              <a:latin typeface="+mj-lt"/>
              <a:cs typeface="Calibri"/>
            </a:endParaRPr>
          </a:p>
        </p:txBody>
      </p:sp>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7051" y="1046285"/>
            <a:ext cx="1132501" cy="5157734"/>
          </a:xfrm>
          <a:prstGeom prst="rect">
            <a:avLst/>
          </a:prstGeom>
        </p:spPr>
      </p:pic>
      <p:pic>
        <p:nvPicPr>
          <p:cNvPr id="4" name="Рисунок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446438"/>
            <a:ext cx="5435659" cy="1324233"/>
          </a:xfrm>
          <a:prstGeom prst="rect">
            <a:avLst/>
          </a:prstGeom>
        </p:spPr>
      </p:pic>
      <p:pic>
        <p:nvPicPr>
          <p:cNvPr id="12" name="Объект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3787658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47" name="think-cell Slide" r:id="rId6" imgW="360" imgH="360" progId="TCLayout.ActiveDocument.1">
                  <p:embed/>
                </p:oleObj>
              </mc:Choice>
              <mc:Fallback>
                <p:oleObj name="think-cell Slide" r:id="rId6" imgW="360" imgH="360" progId="TCLayout.ActiveDocument.1">
                  <p:embed/>
                  <p:pic>
                    <p:nvPicPr>
                      <p:cNvPr id="23" name="Object 2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67054" y="158515"/>
            <a:ext cx="6911975" cy="461665"/>
          </a:xfrm>
          <a:prstGeom prst="rect">
            <a:avLst/>
          </a:prstGeom>
        </p:spPr>
        <p:txBody>
          <a:bodyPr lIns="0" rIns="0" anchor="t">
            <a:spAutoFit/>
          </a:bodyPr>
          <a:lstStyle/>
          <a:p>
            <a:pPr marL="0" indent="0">
              <a:buNone/>
            </a:pPr>
            <a:r>
              <a:rPr lang="ro-RO" sz="2400" dirty="0">
                <a:solidFill>
                  <a:schemeClr val="bg1">
                    <a:lumMod val="50000"/>
                  </a:schemeClr>
                </a:solidFill>
              </a:rPr>
              <a:t>Stația de bază Waviot</a:t>
            </a:r>
            <a:endParaRPr lang="ru-RU" sz="2400" dirty="0">
              <a:solidFill>
                <a:schemeClr val="bg1">
                  <a:lumMod val="50000"/>
                </a:schemeClr>
              </a:solidFill>
            </a:endParaRPr>
          </a:p>
        </p:txBody>
      </p:sp>
      <p:sp>
        <p:nvSpPr>
          <p:cNvPr id="7" name="Rectangle 3"/>
          <p:cNvSpPr>
            <a:spLocks noChangeArrowheads="1"/>
          </p:cNvSpPr>
          <p:nvPr/>
        </p:nvSpPr>
        <p:spPr bwMode="auto">
          <a:xfrm>
            <a:off x="3543300" y="3222816"/>
            <a:ext cx="5397500" cy="831639"/>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200" dirty="0">
                <a:latin typeface="+mj-lt"/>
                <a:cs typeface="Calibri"/>
              </a:rPr>
              <a:t>Stația de bază este ușor de instalat pe site-uri și are un cost redus de întreținere. Stația poate fi conectată la Internet și alimentată de același cablu Ethernet (tehnologia </a:t>
            </a:r>
            <a:r>
              <a:rPr lang="ro-RO" sz="1200" dirty="0" err="1">
                <a:latin typeface="+mj-lt"/>
                <a:cs typeface="Calibri"/>
              </a:rPr>
              <a:t>PoE</a:t>
            </a:r>
            <a:r>
              <a:rPr lang="ro-RO" sz="1200" dirty="0">
                <a:latin typeface="+mj-lt"/>
                <a:cs typeface="Calibri"/>
              </a:rPr>
              <a:t>). În absența Ethernet, este posibil să se utilizeze un modem GSM convențional pentru a conecta stația</a:t>
            </a:r>
            <a:endParaRPr lang="ru-RU" sz="1200" dirty="0">
              <a:latin typeface="+mj-lt"/>
              <a:cs typeface="Calibri"/>
            </a:endParaRPr>
          </a:p>
        </p:txBody>
      </p:sp>
      <p:sp>
        <p:nvSpPr>
          <p:cNvPr id="8" name="Rectangle 3"/>
          <p:cNvSpPr>
            <a:spLocks noChangeArrowheads="1"/>
          </p:cNvSpPr>
          <p:nvPr/>
        </p:nvSpPr>
        <p:spPr bwMode="auto">
          <a:xfrm>
            <a:off x="3554413" y="4236837"/>
            <a:ext cx="2484000" cy="1385637"/>
          </a:xfrm>
          <a:prstGeom prst="rect">
            <a:avLst/>
          </a:prstGeom>
          <a:noFill/>
          <a:ln w="9525" algn="ctr">
            <a:noFill/>
            <a:miter lim="800000"/>
            <a:headEnd/>
            <a:tailEnd/>
          </a:ln>
        </p:spPr>
        <p:txBody>
          <a:bodyPr lIns="0" tIns="46038" rIns="72000" bIns="46038">
            <a:spAutoFit/>
          </a:bodyPr>
          <a:lstStyle/>
          <a:p>
            <a:pPr eaLnBrk="1" hangingPunct="1">
              <a:spcBef>
                <a:spcPts val="0"/>
              </a:spcBef>
              <a:spcAft>
                <a:spcPts val="0"/>
              </a:spcAft>
              <a:buClr>
                <a:srgbClr val="003366"/>
              </a:buClr>
              <a:buSzPct val="100000"/>
              <a:defRPr/>
            </a:pPr>
            <a:r>
              <a:rPr lang="ro-RO" sz="1200" b="1" dirty="0">
                <a:latin typeface="+mj-lt"/>
                <a:cs typeface="Calibri"/>
              </a:rPr>
              <a:t>Caracteristici cheie</a:t>
            </a:r>
          </a:p>
          <a:p>
            <a:pPr eaLnBrk="1" hangingPunct="1">
              <a:spcBef>
                <a:spcPts val="0"/>
              </a:spcBef>
              <a:spcAft>
                <a:spcPts val="0"/>
              </a:spcAft>
              <a:buClr>
                <a:srgbClr val="003366"/>
              </a:buClr>
              <a:buSzPct val="100000"/>
              <a:defRPr/>
            </a:pPr>
            <a:r>
              <a:rPr lang="ro-RO" sz="1200" dirty="0" smtClean="0">
                <a:latin typeface="+mj-lt"/>
                <a:cs typeface="Calibri"/>
              </a:rPr>
              <a:t>-Oportunitate </a:t>
            </a:r>
            <a:r>
              <a:rPr lang="ro-RO" sz="1200" dirty="0">
                <a:latin typeface="+mj-lt"/>
                <a:cs typeface="Calibri"/>
              </a:rPr>
              <a:t>de a lucra în aer liber</a:t>
            </a:r>
          </a:p>
          <a:p>
            <a:pPr eaLnBrk="1" hangingPunct="1">
              <a:spcBef>
                <a:spcPts val="0"/>
              </a:spcBef>
              <a:spcAft>
                <a:spcPts val="0"/>
              </a:spcAft>
              <a:buClr>
                <a:srgbClr val="003366"/>
              </a:buClr>
              <a:buSzPct val="100000"/>
              <a:defRPr/>
            </a:pPr>
            <a:r>
              <a:rPr lang="ro-RO" sz="1200" dirty="0">
                <a:latin typeface="+mj-lt"/>
                <a:cs typeface="Calibri"/>
              </a:rPr>
              <a:t>Instalare rapidă fără abilități speciale</a:t>
            </a:r>
          </a:p>
          <a:p>
            <a:pPr eaLnBrk="1" hangingPunct="1">
              <a:spcBef>
                <a:spcPts val="0"/>
              </a:spcBef>
              <a:spcAft>
                <a:spcPts val="0"/>
              </a:spcAft>
              <a:buClr>
                <a:srgbClr val="003366"/>
              </a:buClr>
              <a:buSzPct val="100000"/>
              <a:defRPr/>
            </a:pPr>
            <a:r>
              <a:rPr lang="ro-RO" sz="1200" dirty="0" smtClean="0">
                <a:latin typeface="+mj-lt"/>
                <a:cs typeface="Calibri"/>
              </a:rPr>
              <a:t>-Viteză </a:t>
            </a:r>
            <a:r>
              <a:rPr lang="ro-RO" sz="1200" dirty="0">
                <a:latin typeface="+mj-lt"/>
                <a:cs typeface="Calibri"/>
              </a:rPr>
              <a:t>de la 100 biți / secundă</a:t>
            </a:r>
          </a:p>
          <a:p>
            <a:pPr eaLnBrk="1" hangingPunct="1">
              <a:spcBef>
                <a:spcPts val="0"/>
              </a:spcBef>
              <a:spcAft>
                <a:spcPts val="0"/>
              </a:spcAft>
              <a:buClr>
                <a:srgbClr val="003366"/>
              </a:buClr>
              <a:buSzPct val="100000"/>
              <a:defRPr/>
            </a:pPr>
            <a:r>
              <a:rPr lang="ro-RO" sz="1200" dirty="0" smtClean="0">
                <a:latin typeface="+mj-lt"/>
                <a:cs typeface="Calibri"/>
              </a:rPr>
              <a:t>-Nu </a:t>
            </a:r>
            <a:r>
              <a:rPr lang="ro-RO" sz="1200" dirty="0">
                <a:latin typeface="+mj-lt"/>
                <a:cs typeface="Calibri"/>
              </a:rPr>
              <a:t>emite unde radio - pot fi instalate? </a:t>
            </a:r>
            <a:r>
              <a:rPr lang="ro-RO" sz="1200" dirty="0" smtClean="0">
                <a:latin typeface="+mj-lt"/>
                <a:cs typeface="Calibri"/>
              </a:rPr>
              <a:t>-La </a:t>
            </a:r>
            <a:r>
              <a:rPr lang="ro-RO" sz="1200" dirty="0">
                <a:latin typeface="+mj-lt"/>
                <a:cs typeface="Calibri"/>
              </a:rPr>
              <a:t>clădirile rezidențiale</a:t>
            </a:r>
          </a:p>
          <a:p>
            <a:pPr eaLnBrk="1" hangingPunct="1">
              <a:spcBef>
                <a:spcPts val="0"/>
              </a:spcBef>
              <a:spcAft>
                <a:spcPts val="0"/>
              </a:spcAft>
              <a:buClr>
                <a:srgbClr val="003366"/>
              </a:buClr>
              <a:buSzPct val="100000"/>
              <a:defRPr/>
            </a:pPr>
            <a:r>
              <a:rPr lang="ro-RO" sz="1200" dirty="0" smtClean="0">
                <a:latin typeface="+mj-lt"/>
                <a:cs typeface="Calibri"/>
              </a:rPr>
              <a:t>-Energie </a:t>
            </a:r>
            <a:r>
              <a:rPr lang="ro-RO" sz="1200" dirty="0">
                <a:latin typeface="+mj-lt"/>
                <a:cs typeface="Calibri"/>
              </a:rPr>
              <a:t>redundantă</a:t>
            </a:r>
            <a:endParaRPr lang="ru-RU" sz="1200" dirty="0">
              <a:latin typeface="+mj-lt"/>
              <a:cs typeface="Calibri"/>
            </a:endParaRPr>
          </a:p>
        </p:txBody>
      </p:sp>
      <p:sp>
        <p:nvSpPr>
          <p:cNvPr id="12" name="Rectangle 3"/>
          <p:cNvSpPr>
            <a:spLocks noChangeArrowheads="1"/>
          </p:cNvSpPr>
          <p:nvPr/>
        </p:nvSpPr>
        <p:spPr bwMode="auto">
          <a:xfrm>
            <a:off x="3543300" y="919842"/>
            <a:ext cx="5511800" cy="2031968"/>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400" b="1" dirty="0">
                <a:solidFill>
                  <a:srgbClr val="EA3180"/>
                </a:solidFill>
                <a:latin typeface="+mj-lt"/>
              </a:rPr>
              <a:t>Stația de bază Waviot este o stație radio staționară specializată în sarcini telematice și utilizând protocolul NF-Fi fără fir în bandă îngustă. Stația aparține clasei de programe programabile, care permite actualizarea software-ului său, deoarece noile versiuni sunt eliberate fără înlocuirea echipamentului. Stația oferă o acoperire de până la 10 km² în mediul urban și până la 50 km în condiții directe de vedere. Fiecare stație înainte de testare este testată într-o gamă largă de temperaturi, pentru etanșeitatea la apă și rezistența la praf conform IP67, pentru vibrații și alți parametri de funcționare</a:t>
            </a:r>
            <a:endParaRPr lang="ru-RU" sz="1400" b="1" dirty="0">
              <a:solidFill>
                <a:srgbClr val="EA3180"/>
              </a:solidFill>
              <a:latin typeface="+mj-lt"/>
            </a:endParaRPr>
          </a:p>
        </p:txBody>
      </p:sp>
      <p:pic>
        <p:nvPicPr>
          <p:cNvPr id="2" name="Picture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8509" y="3469675"/>
            <a:ext cx="2643142" cy="2374516"/>
          </a:xfrm>
          <a:prstGeom prst="rect">
            <a:avLst/>
          </a:prstGeom>
          <a:noFill/>
          <a:ln w="19050">
            <a:solidFill>
              <a:schemeClr val="bg1">
                <a:lumMod val="75000"/>
              </a:schemeClr>
            </a:solidFill>
          </a:ln>
          <a:effectLst/>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1457105" y="4119855"/>
            <a:ext cx="1772073" cy="1919308"/>
          </a:xfrm>
          <a:prstGeom prst="rect">
            <a:avLst/>
          </a:prstGeom>
          <a:noFill/>
          <a:ln w="19050">
            <a:solidFill>
              <a:schemeClr val="bg1">
                <a:lumMod val="75000"/>
              </a:schemeClr>
            </a:solidFill>
          </a:ln>
          <a:effectLst/>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509" y="1164104"/>
            <a:ext cx="2666229" cy="1753774"/>
          </a:xfrm>
          <a:prstGeom prst="rect">
            <a:avLst/>
          </a:prstGeom>
        </p:spPr>
      </p:pic>
      <p:pic>
        <p:nvPicPr>
          <p:cNvPr id="11" name="Объект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359050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71" name="think-cell Slide" r:id="rId6" imgW="360" imgH="360" progId="TCLayout.ActiveDocument.1">
                  <p:embed/>
                </p:oleObj>
              </mc:Choice>
              <mc:Fallback>
                <p:oleObj name="think-cell Slide" r:id="rId6" imgW="360" imgH="360" progId="TCLayout.ActiveDocument.1">
                  <p:embed/>
                  <p:pic>
                    <p:nvPicPr>
                      <p:cNvPr id="23" name="Object 2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41676" y="137863"/>
            <a:ext cx="6911975" cy="461665"/>
          </a:xfrm>
          <a:prstGeom prst="rect">
            <a:avLst/>
          </a:prstGeom>
        </p:spPr>
        <p:txBody>
          <a:bodyPr lIns="0" rIns="0" anchor="t">
            <a:spAutoFit/>
          </a:bodyPr>
          <a:lstStyle/>
          <a:p>
            <a:pPr marL="0" indent="0">
              <a:buNone/>
            </a:pPr>
            <a:r>
              <a:rPr lang="ro-RO" sz="2400" dirty="0">
                <a:solidFill>
                  <a:schemeClr val="bg1">
                    <a:lumMod val="50000"/>
                  </a:schemeClr>
                </a:solidFill>
              </a:rPr>
              <a:t>Interfața Web a sistemului Waviot</a:t>
            </a:r>
            <a:endParaRPr lang="ru-RU" sz="2400" dirty="0">
              <a:solidFill>
                <a:schemeClr val="bg1">
                  <a:lumMod val="50000"/>
                </a:schemeClr>
              </a:solidFill>
            </a:endParaRPr>
          </a:p>
        </p:txBody>
      </p:sp>
      <p:sp>
        <p:nvSpPr>
          <p:cNvPr id="10" name="Rectangle 3"/>
          <p:cNvSpPr>
            <a:spLocks noChangeArrowheads="1"/>
          </p:cNvSpPr>
          <p:nvPr/>
        </p:nvSpPr>
        <p:spPr bwMode="auto">
          <a:xfrm>
            <a:off x="4559300" y="2324100"/>
            <a:ext cx="4423143" cy="2862964"/>
          </a:xfrm>
          <a:prstGeom prst="rect">
            <a:avLst/>
          </a:prstGeom>
          <a:noFill/>
          <a:ln w="9525" algn="ctr">
            <a:noFill/>
            <a:miter lim="800000"/>
            <a:headEnd/>
            <a:tailEnd/>
          </a:ln>
        </p:spPr>
        <p:txBody>
          <a:bodyPr wrap="square" lIns="0" tIns="46038" rIns="72000" bIns="46038">
            <a:spAutoFit/>
          </a:bodyPr>
          <a:lstStyle/>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Acces online la statisticile orare privind consumul real al fiecărui abonat, întreaga casă sau un anumit nod contabil pentru o anumită perioadă printr-o interfață web special dezvoltată</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Interfață flexibilă și personalizabilă: puteți afișa datele abonatului, puteți compara citirile contorului, puteți monitoriza diverse dispozitive în cadrul aceleiași interfețe de acces</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Abilitatea de a se integra cu sistemele informatice ale clientului: solicitări HTTP GET, format JSON, XML, încărcare în fișiere Excel și CSV, încărcarea datelor la 1C și SAP</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Abilitatea de a accesa sistemul prin e-mail sau numărul de telefon mobil</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Abilitatea de a configura notificările prin SMS cu date despre costuri sau avertizări cu privire la scurgerile</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Nivel ridicat de protecție a datelor cu caracter personal, posibilități largi de diferențiere a accesului la date</a:t>
            </a:r>
            <a:endParaRPr lang="ru-RU" sz="1200" dirty="0">
              <a:latin typeface="+mn-lt"/>
              <a:cs typeface="Calibri"/>
            </a:endParaRPr>
          </a:p>
        </p:txBody>
      </p:sp>
      <p:sp>
        <p:nvSpPr>
          <p:cNvPr id="11" name="Rectangle 3"/>
          <p:cNvSpPr>
            <a:spLocks noChangeArrowheads="1"/>
          </p:cNvSpPr>
          <p:nvPr/>
        </p:nvSpPr>
        <p:spPr bwMode="auto">
          <a:xfrm>
            <a:off x="4648200" y="996042"/>
            <a:ext cx="4368800" cy="954750"/>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400" b="1" dirty="0">
                <a:solidFill>
                  <a:srgbClr val="EA3180"/>
                </a:solidFill>
                <a:latin typeface="+mj-lt"/>
              </a:rPr>
              <a:t>La cererea clientului sau a clientului final, datele transmise de dispozitivele LPWAN ale rețelei Waviot pot fi integrate în sistemul ERP existent al clientului sau pot fi prezentate prin interfața web proprie Waviot</a:t>
            </a:r>
            <a:endParaRPr lang="ru-RU" sz="1400" b="1" dirty="0">
              <a:solidFill>
                <a:srgbClr val="EA3180"/>
              </a:solidFill>
              <a:latin typeface="+mj-lt"/>
            </a:endParaRPr>
          </a:p>
        </p:txBody>
      </p:sp>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441" y="1159451"/>
            <a:ext cx="4138859" cy="3305175"/>
          </a:xfrm>
          <a:prstGeom prst="rect">
            <a:avLst/>
          </a:prstGeom>
        </p:spPr>
      </p:pic>
      <p:pic>
        <p:nvPicPr>
          <p:cNvPr id="8" name="Объект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9066549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1naf_vy.tEat50G0RBGes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vPI2dWrtkuFgxFfY6LX9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pyqLW_8TUentOhqR_K_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NUkxLPd6EGWJrldbKEO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u108Tn4EEeQ9OiQF0ll1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YCV9gCcOkCjQIn1h2sz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yTGu2.1sUarMU8Kg34tn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Z8hL5kJ906geooFStnQ0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AHklQTXEGBZc8V31K2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CVMloZti0a_yzVnSCvu6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9itJWDFY0WGCgQbwfTR7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QLfh7pyokKyRxLjame.2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BMjg7SjbUGxkpJQsqIIR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iNmLV1Xh0a9HXIS7o_ue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81kM3dxPkCjDsl4.1e2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zdO.QsHgkGxAr8J2Kle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BM09k6DpkCOoQmN4kXr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jXxOEtDOE2l5Px30.cOm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YbfFK_aYUWx3hQF6kZd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C6qPBcjxEKGAkRzX4lP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3O7AgWI30y5Ck.POAW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Jr5SqGx3USS6QheLAhPw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8dHwoZH6D0aVEylELewA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sN3yMdX_USIlZobHzTo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29L11AUBU.tTma75lli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RHoN.4HaU62eCnwucmF6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3EVAZ76rky.D3TdNdss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1u108Tn4EEeQ9OiQF0ll1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34gbKV4IjkKzgbqeRzTMr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5eXxqEerjEu1JNNCAbdHg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MVRDtPJrUGvMUkOp104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dHwoZH6D0aVEylELewA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40WBM3B4iU2sq.0H._ts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1ScJBg7gDU.e6V.vwzqSN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ScJBg7gDU.e6V.vwzqSN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ScJBg7gDU.e6V.vwzqSN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28MsdDep02KGK6lhtYJ6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8LUZoLqp0ui8IfCH.P5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SQXNL.UHU.Y6YmV62HP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9rdLlzRjE6BNxEWt8wF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kDz0c.MW0CBOLEzB6J2wg"/>
</p:tagLst>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2011</TotalTime>
  <Words>1589</Words>
  <Application>Microsoft Office PowerPoint</Application>
  <PresentationFormat>Экран (4:3)</PresentationFormat>
  <Paragraphs>185</Paragraphs>
  <Slides>10</Slides>
  <Notes>6</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6" baseType="lpstr">
      <vt:lpstr>Arial</vt:lpstr>
      <vt:lpstr>Arial Narrow</vt:lpstr>
      <vt:lpstr>Calibri</vt:lpstr>
      <vt:lpstr>Wingdings</vt:lpstr>
      <vt:lpstr>GIZ_Banner_Kopfzeile-Ausland (3)</vt:lpstr>
      <vt:lpstr>think-cell Slide</vt:lpstr>
      <vt:lpstr>PROGRAMUL DE INSTRUIRI ȘI SCHIMB DE EXPERIENȚĂ A SPECIALIȘTILOR DIN CADRUL ÎNTREPRINDERILOR DE ALIMENTARE CU APĂ ȘI DE CANALIZARE MEMBRE AMAC    SCHIMBUL DE EXPERIENȚĂ ÎN DOMENIUL RELAȚII  CU CLIENȚII  TITLUL: Instruirea șefilor de secții Relații cu clienții.      Autor Andrei Martîneț 30-01.10/11.2018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Пользователь Windows</cp:lastModifiedBy>
  <cp:revision>548</cp:revision>
  <cp:lastPrinted>2018-09-10T13:48:53Z</cp:lastPrinted>
  <dcterms:created xsi:type="dcterms:W3CDTF">2013-09-05T11:54:56Z</dcterms:created>
  <dcterms:modified xsi:type="dcterms:W3CDTF">2018-10-22T14:18:44Z</dcterms:modified>
</cp:coreProperties>
</file>