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2" r:id="rId2"/>
    <p:sldId id="258" r:id="rId3"/>
    <p:sldId id="259" r:id="rId4"/>
    <p:sldId id="263" r:id="rId5"/>
    <p:sldId id="261" r:id="rId6"/>
    <p:sldId id="264" r:id="rId7"/>
    <p:sldId id="265" r:id="rId8"/>
    <p:sldId id="267" r:id="rId9"/>
    <p:sldId id="268" r:id="rId10"/>
    <p:sldId id="269" r:id="rId11"/>
    <p:sldId id="270" r:id="rId12"/>
    <p:sldId id="273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14F175-51B7-4EA9-9B8B-7E719FE72592}" type="datetimeFigureOut">
              <a:rPr lang="ro-RO" smtClean="0"/>
              <a:t>22.11.2017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4720F-DAA5-42A8-994B-424BE3C699DC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53816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9415C-C5F1-4F8C-9CD3-1E724E4E5978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B6D0-E748-47FF-9FEC-0B3B46CEACB7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36539-A687-44D5-9176-0C220A314310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EAB9-6084-453B-A163-A21F055BE24E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01833-2FB7-4631-9087-2EE93D3D9C22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4F3FA-A918-43FB-906E-9D1D4D0BFDED}" type="datetime1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65C1-68F7-40D2-ABF8-4FD87050C4F2}" type="datetime1">
              <a:rPr lang="en-US" smtClean="0"/>
              <a:t>11/22/2017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85C7B-AFD7-43FA-B389-B42FE385C958}" type="datetime1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7197F-1D45-41E2-A1A3-0DC5892B77F4}" type="datetime1">
              <a:rPr lang="en-US" smtClean="0"/>
              <a:t>11/22/2017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E244-8256-455F-8FDE-A6A4EEDCBC66}" type="datetime1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A35B8-8153-4D07-8939-2AA2DA4CF873}" type="datetime1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C478-91FC-42C5-A1AD-45BDAA10D4AD}" type="datetime1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Sistemul de control intern managerial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SISTEME DE 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Managementul prin obiective</a:t>
            </a:r>
          </a:p>
          <a:p>
            <a:r>
              <a:rPr lang="ro-RO" dirty="0" smtClean="0"/>
              <a:t>Managementul prin bugete</a:t>
            </a:r>
          </a:p>
          <a:p>
            <a:r>
              <a:rPr lang="ro-RO" dirty="0" smtClean="0"/>
              <a:t>Managementul prin proiecte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2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0"/>
            <a:ext cx="876237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9893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1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Managementul prin proiecte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 smtClean="0"/>
              <a:t>	</a:t>
            </a:r>
            <a:r>
              <a:rPr lang="en-US" sz="1400" dirty="0" err="1" smtClean="0"/>
              <a:t>Managementul</a:t>
            </a:r>
            <a:r>
              <a:rPr lang="en-US" sz="1400" dirty="0" smtClean="0"/>
              <a:t> </a:t>
            </a:r>
            <a:r>
              <a:rPr lang="en-US" sz="1400" dirty="0" err="1"/>
              <a:t>prin</a:t>
            </a:r>
            <a:r>
              <a:rPr lang="en-US" sz="1400" dirty="0"/>
              <a:t> </a:t>
            </a:r>
            <a:r>
              <a:rPr lang="en-US" sz="1400" dirty="0" err="1"/>
              <a:t>proiecte</a:t>
            </a:r>
            <a:r>
              <a:rPr lang="en-US" sz="1400" dirty="0"/>
              <a:t> are o </a:t>
            </a:r>
            <a:r>
              <a:rPr lang="en-US" sz="1400" dirty="0" err="1"/>
              <a:t>durata</a:t>
            </a:r>
            <a:r>
              <a:rPr lang="en-US" sz="1400" dirty="0"/>
              <a:t> de </a:t>
            </a:r>
            <a:r>
              <a:rPr lang="en-US" sz="1400" dirty="0" err="1"/>
              <a:t>actiune</a:t>
            </a:r>
            <a:r>
              <a:rPr lang="en-US" sz="1400" dirty="0"/>
              <a:t> </a:t>
            </a:r>
            <a:r>
              <a:rPr lang="en-US" sz="1400" dirty="0" err="1"/>
              <a:t>limitata</a:t>
            </a:r>
            <a:r>
              <a:rPr lang="en-US" sz="1400" dirty="0"/>
              <a:t> 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este</a:t>
            </a:r>
            <a:r>
              <a:rPr lang="en-US" sz="1400" dirty="0"/>
              <a:t> </a:t>
            </a:r>
            <a:r>
              <a:rPr lang="en-US" sz="1400" dirty="0" err="1"/>
              <a:t>conceput</a:t>
            </a:r>
            <a:r>
              <a:rPr lang="en-US" sz="1400" dirty="0"/>
              <a:t> in </a:t>
            </a:r>
            <a:r>
              <a:rPr lang="en-US" sz="1400" dirty="0" err="1"/>
              <a:t>vederea</a:t>
            </a:r>
            <a:r>
              <a:rPr lang="en-US" sz="1400" dirty="0"/>
              <a:t> </a:t>
            </a:r>
            <a:r>
              <a:rPr lang="en-US" sz="1400" dirty="0" err="1"/>
              <a:t>solutionarii</a:t>
            </a:r>
            <a:r>
              <a:rPr lang="en-US" sz="1400" dirty="0"/>
              <a:t> </a:t>
            </a:r>
            <a:r>
              <a:rPr lang="en-US" sz="1400" dirty="0" err="1" smtClean="0"/>
              <a:t>unor</a:t>
            </a:r>
            <a:r>
              <a:rPr lang="en-US" sz="1400" dirty="0" smtClean="0"/>
              <a:t> </a:t>
            </a:r>
            <a:r>
              <a:rPr lang="en-US" sz="1400" dirty="0" err="1"/>
              <a:t>probleme</a:t>
            </a:r>
            <a:r>
              <a:rPr lang="en-US" sz="1400" dirty="0"/>
              <a:t> </a:t>
            </a:r>
            <a:r>
              <a:rPr lang="en-US" sz="1400" dirty="0" err="1" smtClean="0"/>
              <a:t>complexe</a:t>
            </a:r>
            <a:r>
              <a:rPr lang="en-US" sz="1400" dirty="0" smtClean="0"/>
              <a:t>, </a:t>
            </a:r>
            <a:r>
              <a:rPr lang="en-US" sz="1400" dirty="0"/>
              <a:t>care </a:t>
            </a:r>
            <a:r>
              <a:rPr lang="en-US" sz="1400" dirty="0" err="1"/>
              <a:t>implica</a:t>
            </a:r>
            <a:r>
              <a:rPr lang="en-US" sz="1400" dirty="0"/>
              <a:t> </a:t>
            </a:r>
            <a:r>
              <a:rPr lang="en-US" sz="1400" dirty="0" err="1"/>
              <a:t>aportul</a:t>
            </a:r>
            <a:r>
              <a:rPr lang="en-US" sz="1400" dirty="0"/>
              <a:t> </a:t>
            </a:r>
            <a:r>
              <a:rPr lang="en-US" sz="1400" dirty="0" err="1"/>
              <a:t>unei</a:t>
            </a:r>
            <a:r>
              <a:rPr lang="en-US" sz="1400" dirty="0"/>
              <a:t> </a:t>
            </a:r>
            <a:r>
              <a:rPr lang="en-US" sz="1400" dirty="0" err="1"/>
              <a:t>largi</a:t>
            </a:r>
            <a:r>
              <a:rPr lang="en-US" sz="1400" dirty="0"/>
              <a:t> game de </a:t>
            </a:r>
            <a:r>
              <a:rPr lang="en-US" sz="1400" dirty="0" err="1"/>
              <a:t>diversi</a:t>
            </a:r>
            <a:r>
              <a:rPr lang="en-US" sz="1400" dirty="0"/>
              <a:t> </a:t>
            </a:r>
            <a:r>
              <a:rPr lang="en-US" sz="1400" dirty="0" err="1"/>
              <a:t>specialisti</a:t>
            </a:r>
            <a:r>
              <a:rPr lang="en-US" sz="1400" dirty="0" smtClean="0"/>
              <a:t>.</a:t>
            </a:r>
            <a:endParaRPr lang="ro-RO" sz="1400" dirty="0" smtClean="0"/>
          </a:p>
          <a:p>
            <a:pPr marL="0" indent="0">
              <a:buNone/>
            </a:pPr>
            <a:r>
              <a:rPr lang="ro-RO" sz="1400" dirty="0" smtClean="0"/>
              <a:t>	</a:t>
            </a:r>
          </a:p>
          <a:p>
            <a:pPr marL="0" indent="0">
              <a:buNone/>
            </a:pPr>
            <a:r>
              <a:rPr lang="ro-RO" sz="1400" dirty="0"/>
              <a:t>	</a:t>
            </a:r>
            <a:r>
              <a:rPr lang="en-US" sz="1400" dirty="0" err="1" smtClean="0"/>
              <a:t>Conceperea</a:t>
            </a:r>
            <a:r>
              <a:rPr lang="en-US" sz="1400" dirty="0" smtClean="0"/>
              <a:t> 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implementarea</a:t>
            </a:r>
            <a:r>
              <a:rPr lang="en-US" sz="1400" dirty="0"/>
              <a:t> </a:t>
            </a:r>
            <a:r>
              <a:rPr lang="en-US" sz="1400" dirty="0" err="1"/>
              <a:t>managementului</a:t>
            </a:r>
            <a:r>
              <a:rPr lang="en-US" sz="1400" dirty="0"/>
              <a:t> </a:t>
            </a:r>
            <a:r>
              <a:rPr lang="en-US" sz="1400" dirty="0" err="1"/>
              <a:t>prin</a:t>
            </a:r>
            <a:r>
              <a:rPr lang="en-US" sz="1400" dirty="0"/>
              <a:t> </a:t>
            </a:r>
            <a:r>
              <a:rPr lang="en-US" sz="1400" dirty="0" err="1"/>
              <a:t>proiecte</a:t>
            </a:r>
            <a:r>
              <a:rPr lang="en-US" sz="1400" dirty="0"/>
              <a:t> se </a:t>
            </a:r>
            <a:r>
              <a:rPr lang="en-US" sz="1400" dirty="0" err="1"/>
              <a:t>realizeaza</a:t>
            </a:r>
            <a:r>
              <a:rPr lang="en-US" sz="1400" dirty="0"/>
              <a:t> in </a:t>
            </a:r>
            <a:r>
              <a:rPr lang="en-US" sz="1400" dirty="0" err="1"/>
              <a:t>urmatoarele</a:t>
            </a:r>
            <a:r>
              <a:rPr lang="en-US" sz="1400" dirty="0"/>
              <a:t> </a:t>
            </a:r>
            <a:r>
              <a:rPr lang="en-US" sz="1400" dirty="0" err="1"/>
              <a:t>etape</a:t>
            </a:r>
            <a:r>
              <a:rPr lang="en-US" sz="1400" dirty="0"/>
              <a:t>: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1. </a:t>
            </a:r>
            <a:r>
              <a:rPr lang="en-US" sz="1400" dirty="0" err="1"/>
              <a:t>Definirea</a:t>
            </a:r>
            <a:r>
              <a:rPr lang="en-US" sz="1400" dirty="0"/>
              <a:t> </a:t>
            </a:r>
            <a:r>
              <a:rPr lang="en-US" sz="1400" dirty="0" err="1"/>
              <a:t>generala</a:t>
            </a:r>
            <a:r>
              <a:rPr lang="en-US" sz="1400" dirty="0"/>
              <a:t> a </a:t>
            </a:r>
            <a:r>
              <a:rPr lang="en-US" sz="1400" dirty="0" err="1"/>
              <a:t>proiectului</a:t>
            </a:r>
            <a:r>
              <a:rPr lang="en-US" sz="1400" dirty="0"/>
              <a:t> - </a:t>
            </a:r>
            <a:r>
              <a:rPr lang="en-US" sz="1400" dirty="0" err="1"/>
              <a:t>precizarea</a:t>
            </a:r>
            <a:r>
              <a:rPr lang="en-US" sz="1400" dirty="0"/>
              <a:t> </a:t>
            </a:r>
            <a:r>
              <a:rPr lang="en-US" sz="1400" dirty="0" err="1"/>
              <a:t>obiectivelor</a:t>
            </a:r>
            <a:r>
              <a:rPr lang="en-US" sz="1400" dirty="0"/>
              <a:t> </a:t>
            </a:r>
            <a:r>
              <a:rPr lang="en-US" sz="1400" dirty="0" err="1"/>
              <a:t>urmarite</a:t>
            </a:r>
            <a:r>
              <a:rPr lang="en-US" sz="1400" dirty="0"/>
              <a:t>, </a:t>
            </a:r>
            <a:r>
              <a:rPr lang="en-US" sz="1400" dirty="0" err="1"/>
              <a:t>stabilirea</a:t>
            </a:r>
            <a:r>
              <a:rPr lang="en-US" sz="1400" dirty="0"/>
              <a:t> </a:t>
            </a:r>
            <a:r>
              <a:rPr lang="en-US" sz="1400" dirty="0" err="1"/>
              <a:t>amploarei</a:t>
            </a:r>
            <a:r>
              <a:rPr lang="en-US" sz="1400" dirty="0"/>
              <a:t> </a:t>
            </a:r>
            <a:r>
              <a:rPr lang="en-US" sz="1400" dirty="0" err="1"/>
              <a:t>proiectului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2. </a:t>
            </a:r>
            <a:r>
              <a:rPr lang="en-US" sz="1400" dirty="0" err="1"/>
              <a:t>Definirea</a:t>
            </a:r>
            <a:r>
              <a:rPr lang="en-US" sz="1400" dirty="0"/>
              <a:t> </a:t>
            </a:r>
            <a:r>
              <a:rPr lang="en-US" sz="1400" dirty="0" err="1"/>
              <a:t>organizatorica</a:t>
            </a:r>
            <a:r>
              <a:rPr lang="en-US" sz="1400" dirty="0"/>
              <a:t> a </a:t>
            </a:r>
            <a:r>
              <a:rPr lang="en-US" sz="1400" dirty="0" err="1"/>
              <a:t>proiectului</a:t>
            </a:r>
            <a:r>
              <a:rPr lang="en-US" sz="1400" dirty="0"/>
              <a:t> - </a:t>
            </a:r>
            <a:r>
              <a:rPr lang="en-US" sz="1400" dirty="0" err="1"/>
              <a:t>stabilirea</a:t>
            </a:r>
            <a:r>
              <a:rPr lang="en-US" sz="1400" dirty="0"/>
              <a:t> </a:t>
            </a:r>
            <a:r>
              <a:rPr lang="en-US" sz="1400" dirty="0" err="1"/>
              <a:t>tipului</a:t>
            </a:r>
            <a:r>
              <a:rPr lang="en-US" sz="1400" dirty="0"/>
              <a:t> de </a:t>
            </a:r>
            <a:r>
              <a:rPr lang="en-US" sz="1400" dirty="0" err="1"/>
              <a:t>organizare</a:t>
            </a:r>
            <a:r>
              <a:rPr lang="en-US" sz="1400" dirty="0"/>
              <a:t> </a:t>
            </a:r>
            <a:r>
              <a:rPr lang="en-US" sz="1400" dirty="0" err="1"/>
              <a:t>utilizat</a:t>
            </a:r>
            <a:r>
              <a:rPr lang="en-US" sz="1400" dirty="0"/>
              <a:t>, </a:t>
            </a:r>
            <a:r>
              <a:rPr lang="en-US" sz="1400" dirty="0" err="1"/>
              <a:t>intocmirea</a:t>
            </a:r>
            <a:r>
              <a:rPr lang="en-US" sz="1400" dirty="0"/>
              <a:t> </a:t>
            </a:r>
            <a:r>
              <a:rPr lang="en-US" sz="1400" dirty="0" err="1"/>
              <a:t>listei</a:t>
            </a:r>
            <a:r>
              <a:rPr lang="en-US" sz="1400" dirty="0"/>
              <a:t> </a:t>
            </a:r>
            <a:r>
              <a:rPr lang="en-US" sz="1400" dirty="0" err="1"/>
              <a:t>principalelor</a:t>
            </a:r>
            <a:r>
              <a:rPr lang="en-US" sz="1400" dirty="0"/>
              <a:t> </a:t>
            </a:r>
            <a:r>
              <a:rPr lang="en-US" sz="1400" dirty="0" err="1"/>
              <a:t>sarcini</a:t>
            </a:r>
            <a:r>
              <a:rPr lang="en-US" sz="1400" dirty="0"/>
              <a:t>, </a:t>
            </a:r>
            <a:r>
              <a:rPr lang="en-US" sz="1400" dirty="0" err="1"/>
              <a:t>competente</a:t>
            </a:r>
            <a:r>
              <a:rPr lang="en-US" sz="1400" dirty="0"/>
              <a:t> </a:t>
            </a:r>
            <a:r>
              <a:rPr lang="en-US" sz="1400" dirty="0" err="1"/>
              <a:t>si</a:t>
            </a:r>
            <a:r>
              <a:rPr lang="en-US" sz="1400" dirty="0"/>
              <a:t> </a:t>
            </a:r>
            <a:r>
              <a:rPr lang="en-US" sz="1400" dirty="0" err="1"/>
              <a:t>responsabilitati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3. </a:t>
            </a:r>
            <a:r>
              <a:rPr lang="en-US" sz="1400" dirty="0" err="1"/>
              <a:t>Desemnarea</a:t>
            </a:r>
            <a:r>
              <a:rPr lang="en-US" sz="1400" dirty="0"/>
              <a:t> </a:t>
            </a:r>
            <a:r>
              <a:rPr lang="en-US" sz="1400" dirty="0" err="1"/>
              <a:t>managerului</a:t>
            </a:r>
            <a:r>
              <a:rPr lang="en-US" sz="1400" dirty="0"/>
              <a:t> </a:t>
            </a:r>
            <a:r>
              <a:rPr lang="ro-RO" sz="1400" dirty="0" smtClean="0"/>
              <a:t>de </a:t>
            </a:r>
            <a:r>
              <a:rPr lang="en-US" sz="1400" dirty="0" err="1" smtClean="0"/>
              <a:t>proiect</a:t>
            </a:r>
            <a:r>
              <a:rPr lang="en-US" sz="1400" dirty="0" smtClean="0"/>
              <a:t>.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4. </a:t>
            </a:r>
            <a:r>
              <a:rPr lang="en-US" sz="1400" dirty="0" err="1"/>
              <a:t>Implementarea</a:t>
            </a:r>
            <a:r>
              <a:rPr lang="en-US" sz="1400" dirty="0"/>
              <a:t> </a:t>
            </a:r>
            <a:r>
              <a:rPr lang="en-US" sz="1400" dirty="0" err="1"/>
              <a:t>managementului</a:t>
            </a:r>
            <a:r>
              <a:rPr lang="en-US" sz="1400" dirty="0"/>
              <a:t> </a:t>
            </a:r>
            <a:r>
              <a:rPr lang="en-US" sz="1400" dirty="0" err="1"/>
              <a:t>prin</a:t>
            </a:r>
            <a:r>
              <a:rPr lang="en-US" sz="1400" dirty="0"/>
              <a:t> </a:t>
            </a:r>
            <a:r>
              <a:rPr lang="en-US" sz="1400" dirty="0" err="1"/>
              <a:t>proiecte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5. </a:t>
            </a:r>
            <a:r>
              <a:rPr lang="en-US" sz="1400" dirty="0" err="1"/>
              <a:t>Stabilirea</a:t>
            </a:r>
            <a:r>
              <a:rPr lang="en-US" sz="1400" dirty="0"/>
              <a:t> </a:t>
            </a:r>
            <a:r>
              <a:rPr lang="en-US" sz="1400" dirty="0" err="1"/>
              <a:t>modalitatilor</a:t>
            </a:r>
            <a:r>
              <a:rPr lang="en-US" sz="1400" dirty="0"/>
              <a:t> de control </a:t>
            </a:r>
            <a:r>
              <a:rPr lang="en-US" sz="1400" dirty="0" err="1"/>
              <a:t>ce</a:t>
            </a:r>
            <a:r>
              <a:rPr lang="en-US" sz="1400" dirty="0"/>
              <a:t> </a:t>
            </a:r>
            <a:r>
              <a:rPr lang="en-US" sz="1400" dirty="0" err="1"/>
              <a:t>vor</a:t>
            </a:r>
            <a:r>
              <a:rPr lang="en-US" sz="1400" dirty="0"/>
              <a:t> fi </a:t>
            </a:r>
            <a:r>
              <a:rPr lang="en-US" sz="1400" dirty="0" err="1"/>
              <a:t>utilizate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6. </a:t>
            </a:r>
            <a:r>
              <a:rPr lang="en-US" sz="1400" dirty="0" err="1"/>
              <a:t>Evaluarea</a:t>
            </a:r>
            <a:r>
              <a:rPr lang="en-US" sz="1400" dirty="0"/>
              <a:t> </a:t>
            </a:r>
            <a:r>
              <a:rPr lang="en-US" sz="1400" dirty="0" err="1"/>
              <a:t>periodica</a:t>
            </a:r>
            <a:r>
              <a:rPr lang="en-US" sz="1400" dirty="0"/>
              <a:t> a </a:t>
            </a:r>
            <a:r>
              <a:rPr lang="en-US" sz="1400" dirty="0" err="1"/>
              <a:t>stadiului</a:t>
            </a:r>
            <a:r>
              <a:rPr lang="en-US" sz="1400" dirty="0"/>
              <a:t> </a:t>
            </a:r>
            <a:r>
              <a:rPr lang="en-US" sz="1400" dirty="0" err="1"/>
              <a:t>realizarii</a:t>
            </a:r>
            <a:r>
              <a:rPr lang="en-US" sz="1400" dirty="0"/>
              <a:t> </a:t>
            </a:r>
            <a:r>
              <a:rPr lang="en-US" sz="1400" dirty="0" err="1"/>
              <a:t>proiectului</a:t>
            </a:r>
            <a:r>
              <a:rPr lang="en-US" sz="1400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Sistemul</a:t>
            </a:r>
            <a:r>
              <a:rPr lang="en-US" dirty="0" smtClean="0"/>
              <a:t> de control intern managerial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858838"/>
            <a:ext cx="9132887" cy="514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886200"/>
            <a:ext cx="23161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90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În teorie, acest tip de management (Management By Objectives)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reprezintă 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crearea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şi implementarea unui set de mecanisme şi 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proceduri</a:t>
            </a:r>
            <a:r>
              <a:rPr lang="vi-V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capabile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să ajute atât top managementul companiei, cât şi pe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anga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ja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ţii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acesteia să îşi stabilească coordonate concrete şi complete în 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dezvoltarea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şi consolidarea companiei pe 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piaţă</a:t>
            </a:r>
            <a:endParaRPr lang="ro-RO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00400" cy="365125"/>
          </a:xfrm>
        </p:spPr>
        <p:txBody>
          <a:bodyPr/>
          <a:lstStyle/>
          <a:p>
            <a:r>
              <a:rPr lang="en-US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280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În practica noastră, toate structurile companiei întocmesc, pe baza unei proceduri specifice, planuri anuale care realizează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corelaţia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o-RO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048000" cy="365125"/>
          </a:xfrm>
        </p:spPr>
        <p:txBody>
          <a:bodyPr/>
          <a:lstStyle/>
          <a:p>
            <a:r>
              <a:rPr lang="en-US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0" y="3657600"/>
            <a:ext cx="1981200" cy="9906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obiective SMART</a:t>
            </a:r>
            <a:endParaRPr lang="ro-RO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4953000"/>
            <a:ext cx="2819400" cy="9906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activităţi necesare pentru îndeplinirea </a:t>
            </a:r>
            <a:r>
              <a:rPr lang="en-US" b="1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obiectivelor</a:t>
            </a:r>
            <a:endParaRPr lang="ro-RO" b="1" dirty="0"/>
          </a:p>
        </p:txBody>
      </p:sp>
      <p:sp>
        <p:nvSpPr>
          <p:cNvPr id="7" name="Rectangle 6"/>
          <p:cNvSpPr/>
          <p:nvPr/>
        </p:nvSpPr>
        <p:spPr>
          <a:xfrm>
            <a:off x="6096000" y="4953000"/>
            <a:ext cx="1981200" cy="9906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resurse alocate</a:t>
            </a:r>
            <a:endParaRPr lang="ro-RO" b="1" dirty="0"/>
          </a:p>
        </p:txBody>
      </p:sp>
      <p:cxnSp>
        <p:nvCxnSpPr>
          <p:cNvPr id="9" name="Straight Connector 8"/>
          <p:cNvCxnSpPr>
            <a:stCxn id="5" idx="1"/>
            <a:endCxn id="6" idx="0"/>
          </p:cNvCxnSpPr>
          <p:nvPr/>
        </p:nvCxnSpPr>
        <p:spPr>
          <a:xfrm flipH="1">
            <a:off x="2019300" y="4152900"/>
            <a:ext cx="1638300" cy="8001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5" idx="3"/>
            <a:endCxn id="7" idx="0"/>
          </p:cNvCxnSpPr>
          <p:nvPr/>
        </p:nvCxnSpPr>
        <p:spPr>
          <a:xfrm>
            <a:off x="5638800" y="4152900"/>
            <a:ext cx="1447800" cy="8001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6" idx="3"/>
            <a:endCxn id="7" idx="1"/>
          </p:cNvCxnSpPr>
          <p:nvPr/>
        </p:nvCxnSpPr>
        <p:spPr>
          <a:xfrm>
            <a:off x="3429000" y="5448300"/>
            <a:ext cx="2667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9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00400" cy="365125"/>
          </a:xfrm>
        </p:spPr>
        <p:txBody>
          <a:bodyPr/>
          <a:lstStyle/>
          <a:p>
            <a:r>
              <a:rPr lang="en-US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Procedura de sistem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specifică domeniul de aplicare, care sunt reglementările aplicabile, descrie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paşi</a:t>
            </a:r>
            <a:r>
              <a:rPr lang="en-US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care trebuie urmaţi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în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întocmirea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propriu-zisă a planului de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prezentând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care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sunt documentele </a:t>
            </a:r>
            <a:r>
              <a:rPr lang="en-US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surs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ă </a:t>
            </a:r>
            <a:r>
              <a:rPr lang="en-US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o-RO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40386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64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43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00400" cy="365125"/>
          </a:xfrm>
        </p:spPr>
        <p:txBody>
          <a:bodyPr/>
          <a:lstStyle/>
          <a:p>
            <a:r>
              <a:rPr lang="en-US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en-US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o-RO" sz="24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1828800"/>
            <a:ext cx="6675916" cy="381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1487487" cy="352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62200" y="1219200"/>
            <a:ext cx="5029200" cy="609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 </a:t>
            </a:r>
            <a:r>
              <a:rPr lang="en-US" dirty="0" err="1" smtClean="0"/>
              <a:t>exemplu</a:t>
            </a:r>
            <a:r>
              <a:rPr lang="en-US" dirty="0" smtClean="0"/>
              <a:t>!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80097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001000" cy="510540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en-US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</a:t>
            </a:r>
            <a:r>
              <a:rPr lang="en-US" sz="55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întocmirea</a:t>
            </a:r>
            <a:r>
              <a:rPr lang="en-US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55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planului</a:t>
            </a:r>
            <a:r>
              <a:rPr lang="en-US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rebuie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respectate câteva </a:t>
            </a:r>
            <a:r>
              <a:rPr lang="vi-VN" sz="5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condiţii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importante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sz="55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</a:t>
            </a:r>
            <a:endParaRPr lang="vi-VN" sz="5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Obiectivele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specifice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vor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respecta </a:t>
            </a:r>
            <a:endParaRPr lang="en-US" sz="55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pachetul </a:t>
            </a:r>
            <a:r>
              <a:rPr lang="vi-VN" sz="5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cerinţe </a:t>
            </a: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SMART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55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adică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vor fi: clare şi bine definite, măsurabile şi verificabile, corelate cu misiunea şi obiectivele generale ale companiei, </a:t>
            </a:r>
            <a:r>
              <a:rPr lang="en-US" sz="55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posibil</a:t>
            </a:r>
            <a:r>
              <a:rPr lang="en-US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atins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şi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cuprind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 termen de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realizare </a:t>
            </a:r>
            <a:endParaRPr lang="vi-VN" sz="5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</a:t>
            </a:r>
            <a:endParaRPr lang="en-US" sz="5500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Definirea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pentru fiecare obiectiv specific, a măcar unui </a:t>
            </a:r>
            <a:endParaRPr lang="en-US" sz="55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indicator </a:t>
            </a:r>
            <a:r>
              <a:rPr lang="vi-VN" sz="5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cantitativ relevant de monitorizare a </a:t>
            </a: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performanţelor</a:t>
            </a:r>
            <a:endParaRPr lang="vi-VN" sz="5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</a:t>
            </a:r>
            <a:endParaRPr lang="en-US" sz="5500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Identificarea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şi evaluarea principalelor </a:t>
            </a:r>
            <a:endParaRPr lang="en-US" sz="55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riscuri </a:t>
            </a:r>
            <a:r>
              <a:rPr lang="vi-VN" sz="5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asociate obiectivelor</a:t>
            </a:r>
            <a:r>
              <a:rPr lang="vi-VN" sz="5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specifice</a:t>
            </a:r>
            <a:r>
              <a:rPr lang="vi-VN" sz="5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5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şi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stabilirea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răspunsului la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risc</a:t>
            </a:r>
            <a:endParaRPr lang="vi-VN" sz="5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</a:t>
            </a:r>
            <a:endParaRPr lang="en-US" sz="5500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Stabilirea </a:t>
            </a:r>
            <a:r>
              <a:rPr lang="vi-VN" sz="5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resurselor </a:t>
            </a:r>
            <a:r>
              <a:rPr lang="vi-VN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necesare</a:t>
            </a:r>
            <a:r>
              <a:rPr lang="en-US" sz="55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marL="0" indent="0" algn="ctr">
              <a:buNone/>
            </a:pP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(financiare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materiale, umane, informaţionale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). </a:t>
            </a:r>
            <a:r>
              <a:rPr lang="vi-VN" sz="5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Anexele planului de management sunt: bugetul de venituri şi cheltuieli, necesarul de produse, servicii, lucrări, precum şi necesarul de formare </a:t>
            </a:r>
            <a:r>
              <a:rPr lang="vi-VN" sz="55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profesională</a:t>
            </a:r>
            <a:endParaRPr lang="ro-RO" sz="5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200400" cy="365125"/>
          </a:xfrm>
        </p:spPr>
        <p:txBody>
          <a:bodyPr/>
          <a:lstStyle/>
          <a:p>
            <a:r>
              <a:rPr lang="en-US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</a:p>
        </p:txBody>
      </p:sp>
    </p:spTree>
    <p:extLst>
      <p:ext uri="{BB962C8B-B14F-4D97-AF65-F5344CB8AC3E}">
        <p14:creationId xmlns:p14="http://schemas.microsoft.com/office/powerpoint/2010/main" val="51806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 PRIN OBIECTIVE (MBO)</a:t>
            </a:r>
            <a:endParaRPr lang="ro-R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1"/>
            <a:ext cx="8229600" cy="368776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Avantajele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managementului prin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obiective: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</a:t>
            </a:r>
            <a:endParaRPr lang="en-US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permite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celor implicaţi să ştie </a:t>
            </a:r>
            <a:endParaRPr lang="en-US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 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aşteaptă</a:t>
            </a:r>
            <a:r>
              <a:rPr lang="vi-VN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la ei şi le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clarifică 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rolurile</a:t>
            </a:r>
            <a:endParaRPr lang="vi-V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</a:t>
            </a:r>
            <a:endParaRPr lang="en-US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oferă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criterii de evaluare mai obiective</a:t>
            </a:r>
            <a:r>
              <a:rPr lang="vi-VN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asigurând echitatea procesului de </a:t>
            </a: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evaluare</a:t>
            </a:r>
            <a:endParaRPr lang="vi-VN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algn="ctr">
              <a:buNone/>
            </a:pPr>
            <a:r>
              <a:rPr lang="vi-VN" dirty="0" smtClean="0">
                <a:solidFill>
                  <a:srgbClr val="FF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  <a:sym typeface="Wingdings"/>
              </a:rPr>
              <a:t></a:t>
            </a:r>
            <a:endParaRPr lang="en-US" dirty="0" smtClean="0">
              <a:solidFill>
                <a:srgbClr val="FF000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  <a:sym typeface="Wingdings"/>
            </a:endParaRPr>
          </a:p>
          <a:p>
            <a:pPr marL="0" indent="0" algn="ctr">
              <a:buNone/>
            </a:pPr>
            <a:r>
              <a:rPr lang="vi-VN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permite </a:t>
            </a:r>
            <a:r>
              <a:rPr lang="vi-VN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identificarea </a:t>
            </a:r>
            <a:r>
              <a:rPr lang="vi-V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problemelor</a:t>
            </a:r>
            <a:endParaRPr lang="vi-VN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/>
          <a:p>
            <a:r>
              <a:rPr lang="en-US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Sistemul</a:t>
            </a:r>
            <a:r>
              <a:rPr lang="en-US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de control intern managerial</a:t>
            </a:r>
          </a:p>
        </p:txBody>
      </p:sp>
      <p:pic>
        <p:nvPicPr>
          <p:cNvPr id="5" name="Picture 4" descr="Imagini pentru advantag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066801"/>
            <a:ext cx="2514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678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63466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58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Sistemul de control intern managerial</a:t>
            </a:r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5343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8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100</TotalTime>
  <Words>392</Words>
  <Application>Microsoft Office PowerPoint</Application>
  <PresentationFormat>On-screen Show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SISTEME DE MANAGEMENT </vt:lpstr>
      <vt:lpstr>MANAGEMENTUL PRIN OBIECTIVE (MBO)</vt:lpstr>
      <vt:lpstr>MANAGEMENTUL PRIN OBIECTIVE (MBO)</vt:lpstr>
      <vt:lpstr>MANAGEMENTUL PRIN OBIECTIVE (MBO)</vt:lpstr>
      <vt:lpstr>MANAGEMENTUL PRIN OBIECTIVE (MBO)</vt:lpstr>
      <vt:lpstr>MANAGEMENTUL PRIN OBIECTIVE (MBO)</vt:lpstr>
      <vt:lpstr>MANAGEMENTUL PRIN OBIECTIVE (MBO)</vt:lpstr>
      <vt:lpstr>PowerPoint Presentation</vt:lpstr>
      <vt:lpstr>PowerPoint Presentation</vt:lpstr>
      <vt:lpstr>PowerPoint Presentation</vt:lpstr>
      <vt:lpstr>PowerPoint Presentation</vt:lpstr>
      <vt:lpstr>Managementul prin proiecte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MANAGEMENTUL PRIN OBIECTIVE (MBO)</dc:title>
  <dc:creator>Doru CRACIUN</dc:creator>
  <cp:lastModifiedBy>Vicu GRASU</cp:lastModifiedBy>
  <cp:revision>22</cp:revision>
  <dcterms:created xsi:type="dcterms:W3CDTF">2006-08-16T00:00:00Z</dcterms:created>
  <dcterms:modified xsi:type="dcterms:W3CDTF">2017-11-22T09:41:50Z</dcterms:modified>
</cp:coreProperties>
</file>