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65" r:id="rId10"/>
    <p:sldId id="266" r:id="rId11"/>
    <p:sldId id="274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11/21/2017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11/21/2017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11/21/2017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11/21/2017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1219200"/>
            <a:ext cx="8839200" cy="4343400"/>
          </a:xfrm>
        </p:spPr>
        <p:txBody>
          <a:bodyPr>
            <a:normAutofit/>
          </a:bodyPr>
          <a:lstStyle/>
          <a:p>
            <a:r>
              <a:rPr lang="ro-RO" sz="6000" dirty="0" smtClean="0">
                <a:solidFill>
                  <a:schemeClr val="bg1"/>
                </a:solidFill>
              </a:rPr>
              <a:t>FORMARE</a:t>
            </a:r>
            <a:r>
              <a:rPr lang="en-US" sz="6000" dirty="0" smtClean="0">
                <a:solidFill>
                  <a:schemeClr val="bg1"/>
                </a:solidFill>
              </a:rPr>
              <a:t>A</a:t>
            </a:r>
            <a:r>
              <a:rPr lang="ro-RO" sz="6000" dirty="0" smtClean="0">
                <a:solidFill>
                  <a:schemeClr val="bg1"/>
                </a:solidFill>
              </a:rPr>
              <a:t> PROFESIONALA A PERSONALULUI</a:t>
            </a:r>
            <a:endParaRPr lang="ro-RO" sz="6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1426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-76200"/>
            <a:ext cx="9144000" cy="7086600"/>
          </a:xfrm>
        </p:spPr>
        <p:txBody>
          <a:bodyPr>
            <a:normAutofit fontScale="92500"/>
          </a:bodyPr>
          <a:lstStyle/>
          <a:p>
            <a:pPr marL="0" indent="0" algn="just">
              <a:buNone/>
            </a:pPr>
            <a:r>
              <a:rPr lang="en-US" sz="2400" dirty="0" smtClean="0">
                <a:solidFill>
                  <a:schemeClr val="bg1"/>
                </a:solidFill>
              </a:rPr>
              <a:t>- </a:t>
            </a:r>
            <a:r>
              <a:rPr lang="en-US" sz="2400" dirty="0" err="1">
                <a:solidFill>
                  <a:schemeClr val="bg1"/>
                </a:solidFill>
              </a:rPr>
              <a:t>Formarea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profesională</a:t>
            </a:r>
            <a:r>
              <a:rPr lang="en-US" sz="2400" dirty="0">
                <a:solidFill>
                  <a:schemeClr val="bg1"/>
                </a:solidFill>
              </a:rPr>
              <a:t> a </a:t>
            </a:r>
            <a:r>
              <a:rPr lang="en-US" sz="2400" dirty="0" err="1">
                <a:solidFill>
                  <a:schemeClr val="bg1"/>
                </a:solidFill>
              </a:rPr>
              <a:t>adulţilor</a:t>
            </a:r>
            <a:r>
              <a:rPr lang="en-US" sz="2400" dirty="0">
                <a:solidFill>
                  <a:schemeClr val="bg1"/>
                </a:solidFill>
              </a:rPr>
              <a:t> se </a:t>
            </a:r>
            <a:r>
              <a:rPr lang="en-US" sz="2400" dirty="0" err="1">
                <a:solidFill>
                  <a:schemeClr val="bg1"/>
                </a:solidFill>
              </a:rPr>
              <a:t>organizează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prin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programe</a:t>
            </a:r>
            <a:r>
              <a:rPr lang="en-US" sz="2400" dirty="0">
                <a:solidFill>
                  <a:schemeClr val="bg1"/>
                </a:solidFill>
              </a:rPr>
              <a:t> de </a:t>
            </a:r>
            <a:r>
              <a:rPr lang="en-US" sz="2400" u="sng" dirty="0" err="1">
                <a:solidFill>
                  <a:schemeClr val="bg1"/>
                </a:solidFill>
              </a:rPr>
              <a:t>iniţiere</a:t>
            </a:r>
            <a:r>
              <a:rPr lang="en-US" sz="2400" dirty="0">
                <a:solidFill>
                  <a:schemeClr val="bg1"/>
                </a:solidFill>
              </a:rPr>
              <a:t>, </a:t>
            </a:r>
            <a:r>
              <a:rPr lang="en-US" sz="2400" u="sng" dirty="0" err="1">
                <a:solidFill>
                  <a:schemeClr val="bg1"/>
                </a:solidFill>
              </a:rPr>
              <a:t>calificare</a:t>
            </a:r>
            <a:r>
              <a:rPr lang="en-US" sz="2400" dirty="0">
                <a:solidFill>
                  <a:schemeClr val="bg1"/>
                </a:solidFill>
              </a:rPr>
              <a:t>, </a:t>
            </a:r>
            <a:r>
              <a:rPr lang="en-US" sz="2400" u="sng" dirty="0" err="1">
                <a:solidFill>
                  <a:schemeClr val="bg1"/>
                </a:solidFill>
              </a:rPr>
              <a:t>recalificare</a:t>
            </a:r>
            <a:r>
              <a:rPr lang="en-US" sz="2400" dirty="0">
                <a:solidFill>
                  <a:schemeClr val="bg1"/>
                </a:solidFill>
              </a:rPr>
              <a:t>, </a:t>
            </a:r>
            <a:r>
              <a:rPr lang="en-US" sz="2400" u="sng" dirty="0" err="1">
                <a:solidFill>
                  <a:schemeClr val="bg1"/>
                </a:solidFill>
              </a:rPr>
              <a:t>perfecţionare</a:t>
            </a:r>
            <a:r>
              <a:rPr lang="en-US" sz="2400" dirty="0">
                <a:solidFill>
                  <a:schemeClr val="bg1"/>
                </a:solidFill>
              </a:rPr>
              <a:t>, </a:t>
            </a:r>
            <a:r>
              <a:rPr lang="en-US" sz="2400" u="sng" dirty="0" err="1">
                <a:solidFill>
                  <a:schemeClr val="bg1"/>
                </a:solidFill>
              </a:rPr>
              <a:t>specializare</a:t>
            </a:r>
            <a:r>
              <a:rPr lang="en-US" sz="2400" dirty="0">
                <a:solidFill>
                  <a:schemeClr val="bg1"/>
                </a:solidFill>
              </a:rPr>
              <a:t>, definite </a:t>
            </a:r>
            <a:r>
              <a:rPr lang="en-US" sz="2400" dirty="0" err="1">
                <a:solidFill>
                  <a:schemeClr val="bg1"/>
                </a:solidFill>
              </a:rPr>
              <a:t>astfel</a:t>
            </a:r>
            <a:r>
              <a:rPr lang="en-US" sz="2400" dirty="0">
                <a:solidFill>
                  <a:schemeClr val="bg1"/>
                </a:solidFill>
              </a:rPr>
              <a:t>:</a:t>
            </a:r>
            <a:endParaRPr lang="ro-RO" sz="2400" dirty="0">
              <a:solidFill>
                <a:schemeClr val="bg1"/>
              </a:solidFill>
            </a:endParaRPr>
          </a:p>
          <a:p>
            <a:pPr marL="0" indent="0" algn="just">
              <a:buNone/>
            </a:pPr>
            <a:r>
              <a:rPr lang="en-US" sz="2400" dirty="0" smtClean="0">
                <a:solidFill>
                  <a:schemeClr val="bg1"/>
                </a:solidFill>
              </a:rPr>
              <a:t>a</a:t>
            </a:r>
            <a:r>
              <a:rPr lang="en-US" sz="2400" dirty="0">
                <a:solidFill>
                  <a:schemeClr val="bg1"/>
                </a:solidFill>
              </a:rPr>
              <a:t>) </a:t>
            </a:r>
            <a:r>
              <a:rPr lang="en-US" sz="2400" b="1" dirty="0" err="1">
                <a:solidFill>
                  <a:schemeClr val="bg1"/>
                </a:solidFill>
              </a:rPr>
              <a:t>iniţierea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reprezintă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dobândirea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uneia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sau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mai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multor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competenţe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specifice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unei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calificări</a:t>
            </a:r>
            <a:r>
              <a:rPr lang="en-US" sz="2400" dirty="0">
                <a:solidFill>
                  <a:schemeClr val="bg1"/>
                </a:solidFill>
              </a:rPr>
              <a:t> conform </a:t>
            </a:r>
            <a:r>
              <a:rPr lang="en-US" sz="2400" dirty="0" err="1">
                <a:solidFill>
                  <a:schemeClr val="bg1"/>
                </a:solidFill>
              </a:rPr>
              <a:t>standardului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ocupaţional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sau</a:t>
            </a:r>
            <a:r>
              <a:rPr lang="en-US" sz="2400" dirty="0">
                <a:solidFill>
                  <a:schemeClr val="bg1"/>
                </a:solidFill>
              </a:rPr>
              <a:t> de </a:t>
            </a:r>
            <a:r>
              <a:rPr lang="en-US" sz="2400" dirty="0" err="1">
                <a:solidFill>
                  <a:schemeClr val="bg1"/>
                </a:solidFill>
              </a:rPr>
              <a:t>pregătire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profesională</a:t>
            </a:r>
            <a:r>
              <a:rPr lang="en-US" sz="2400" dirty="0">
                <a:solidFill>
                  <a:schemeClr val="bg1"/>
                </a:solidFill>
              </a:rPr>
              <a:t>;</a:t>
            </a:r>
            <a:endParaRPr lang="ro-RO" sz="2400" dirty="0">
              <a:solidFill>
                <a:schemeClr val="bg1"/>
              </a:solidFill>
            </a:endParaRPr>
          </a:p>
          <a:p>
            <a:pPr marL="0" indent="0" algn="just">
              <a:buNone/>
            </a:pPr>
            <a:r>
              <a:rPr lang="en-US" sz="2400" dirty="0" smtClean="0">
                <a:solidFill>
                  <a:schemeClr val="bg1"/>
                </a:solidFill>
              </a:rPr>
              <a:t>b</a:t>
            </a:r>
            <a:r>
              <a:rPr lang="en-US" sz="2400" dirty="0">
                <a:solidFill>
                  <a:schemeClr val="bg1"/>
                </a:solidFill>
              </a:rPr>
              <a:t>) </a:t>
            </a:r>
            <a:r>
              <a:rPr lang="en-US" sz="2400" b="1" dirty="0" err="1">
                <a:solidFill>
                  <a:schemeClr val="bg1"/>
                </a:solidFill>
              </a:rPr>
              <a:t>calificarea</a:t>
            </a:r>
            <a:r>
              <a:rPr lang="en-US" sz="2400" dirty="0">
                <a:solidFill>
                  <a:schemeClr val="bg1"/>
                </a:solidFill>
              </a:rPr>
              <a:t>, </a:t>
            </a:r>
            <a:r>
              <a:rPr lang="en-US" sz="2400" dirty="0" err="1">
                <a:solidFill>
                  <a:schemeClr val="bg1"/>
                </a:solidFill>
              </a:rPr>
              <a:t>respectiv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recalificarea</a:t>
            </a:r>
            <a:r>
              <a:rPr lang="en-US" sz="2400" dirty="0">
                <a:solidFill>
                  <a:schemeClr val="bg1"/>
                </a:solidFill>
              </a:rPr>
              <a:t>, </a:t>
            </a:r>
            <a:r>
              <a:rPr lang="en-US" sz="2400" dirty="0" err="1">
                <a:solidFill>
                  <a:schemeClr val="bg1"/>
                </a:solidFill>
              </a:rPr>
              <a:t>reprezintă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pregătirea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profesională</a:t>
            </a:r>
            <a:r>
              <a:rPr lang="en-US" sz="2400" dirty="0">
                <a:solidFill>
                  <a:schemeClr val="bg1"/>
                </a:solidFill>
              </a:rPr>
              <a:t> care conduce la </a:t>
            </a:r>
            <a:r>
              <a:rPr lang="en-US" sz="2400" dirty="0" err="1">
                <a:solidFill>
                  <a:schemeClr val="bg1"/>
                </a:solidFill>
              </a:rPr>
              <a:t>dobândirea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unui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ansamblu</a:t>
            </a:r>
            <a:r>
              <a:rPr lang="en-US" sz="2400" dirty="0">
                <a:solidFill>
                  <a:schemeClr val="bg1"/>
                </a:solidFill>
              </a:rPr>
              <a:t> de </a:t>
            </a:r>
            <a:r>
              <a:rPr lang="en-US" sz="2400" dirty="0" err="1">
                <a:solidFill>
                  <a:schemeClr val="bg1"/>
                </a:solidFill>
              </a:rPr>
              <a:t>competenţe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profesionale</a:t>
            </a:r>
            <a:r>
              <a:rPr lang="en-US" sz="2400" dirty="0">
                <a:solidFill>
                  <a:schemeClr val="bg1"/>
                </a:solidFill>
              </a:rPr>
              <a:t> care permit </a:t>
            </a:r>
            <a:r>
              <a:rPr lang="en-US" sz="2400" dirty="0" err="1">
                <a:solidFill>
                  <a:schemeClr val="bg1"/>
                </a:solidFill>
              </a:rPr>
              <a:t>unei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persoane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să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desfăşoare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activităţi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specifice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uneia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sau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mai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multor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ocupaţii</a:t>
            </a:r>
            <a:r>
              <a:rPr lang="en-US" sz="2400" dirty="0">
                <a:solidFill>
                  <a:schemeClr val="bg1"/>
                </a:solidFill>
              </a:rPr>
              <a:t>;</a:t>
            </a:r>
            <a:endParaRPr lang="ro-RO" sz="2400" dirty="0">
              <a:solidFill>
                <a:schemeClr val="bg1"/>
              </a:solidFill>
            </a:endParaRPr>
          </a:p>
          <a:p>
            <a:pPr marL="0" indent="0" algn="just">
              <a:buNone/>
            </a:pPr>
            <a:r>
              <a:rPr lang="en-US" sz="2400" dirty="0" smtClean="0">
                <a:solidFill>
                  <a:schemeClr val="bg1"/>
                </a:solidFill>
              </a:rPr>
              <a:t>c</a:t>
            </a:r>
            <a:r>
              <a:rPr lang="en-US" sz="2400" dirty="0">
                <a:solidFill>
                  <a:schemeClr val="bg1"/>
                </a:solidFill>
              </a:rPr>
              <a:t>) </a:t>
            </a:r>
            <a:r>
              <a:rPr lang="en-US" sz="2400" b="1" dirty="0" err="1">
                <a:solidFill>
                  <a:schemeClr val="bg1"/>
                </a:solidFill>
              </a:rPr>
              <a:t>perfecţionarea</a:t>
            </a:r>
            <a:r>
              <a:rPr lang="en-US" sz="2400" dirty="0">
                <a:solidFill>
                  <a:schemeClr val="bg1"/>
                </a:solidFill>
              </a:rPr>
              <a:t>, </a:t>
            </a:r>
            <a:r>
              <a:rPr lang="en-US" sz="2400" dirty="0" err="1">
                <a:solidFill>
                  <a:schemeClr val="bg1"/>
                </a:solidFill>
              </a:rPr>
              <a:t>respectiv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specializarea</a:t>
            </a:r>
            <a:r>
              <a:rPr lang="en-US" sz="2400" dirty="0">
                <a:solidFill>
                  <a:schemeClr val="bg1"/>
                </a:solidFill>
              </a:rPr>
              <a:t>, </a:t>
            </a:r>
            <a:r>
              <a:rPr lang="en-US" sz="2400" dirty="0" err="1">
                <a:solidFill>
                  <a:schemeClr val="bg1"/>
                </a:solidFill>
              </a:rPr>
              <a:t>reprezintă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pregătirea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profesională</a:t>
            </a:r>
            <a:r>
              <a:rPr lang="en-US" sz="2400" dirty="0">
                <a:solidFill>
                  <a:schemeClr val="bg1"/>
                </a:solidFill>
              </a:rPr>
              <a:t> care conduce la </a:t>
            </a:r>
            <a:r>
              <a:rPr lang="en-US" sz="2400" dirty="0" err="1">
                <a:solidFill>
                  <a:schemeClr val="bg1"/>
                </a:solidFill>
              </a:rPr>
              <a:t>dezvoltarea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sau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completarea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cunoştinţelor</a:t>
            </a:r>
            <a:r>
              <a:rPr lang="en-US" sz="2400" dirty="0">
                <a:solidFill>
                  <a:schemeClr val="bg1"/>
                </a:solidFill>
              </a:rPr>
              <a:t>, </a:t>
            </a:r>
            <a:r>
              <a:rPr lang="en-US" sz="2400" dirty="0" err="1">
                <a:solidFill>
                  <a:schemeClr val="bg1"/>
                </a:solidFill>
              </a:rPr>
              <a:t>deprinderilor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sau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competenţelor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profesionale</a:t>
            </a:r>
            <a:r>
              <a:rPr lang="en-US" sz="2400" dirty="0">
                <a:solidFill>
                  <a:schemeClr val="bg1"/>
                </a:solidFill>
              </a:rPr>
              <a:t> ale </a:t>
            </a:r>
            <a:r>
              <a:rPr lang="en-US" sz="2400" dirty="0" err="1">
                <a:solidFill>
                  <a:schemeClr val="bg1"/>
                </a:solidFill>
              </a:rPr>
              <a:t>unei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persoane</a:t>
            </a:r>
            <a:r>
              <a:rPr lang="en-US" sz="2400" dirty="0">
                <a:solidFill>
                  <a:schemeClr val="bg1"/>
                </a:solidFill>
              </a:rPr>
              <a:t> care </a:t>
            </a:r>
            <a:r>
              <a:rPr lang="en-US" sz="2400" dirty="0" err="1">
                <a:solidFill>
                  <a:schemeClr val="bg1"/>
                </a:solidFill>
              </a:rPr>
              <a:t>deţine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deja</a:t>
            </a:r>
            <a:r>
              <a:rPr lang="en-US" sz="2400" dirty="0">
                <a:solidFill>
                  <a:schemeClr val="bg1"/>
                </a:solidFill>
              </a:rPr>
              <a:t> o </a:t>
            </a:r>
            <a:r>
              <a:rPr lang="en-US" sz="2400" dirty="0" err="1">
                <a:solidFill>
                  <a:schemeClr val="bg1"/>
                </a:solidFill>
              </a:rPr>
              <a:t>calificare</a:t>
            </a:r>
            <a:r>
              <a:rPr lang="en-US" sz="2400" dirty="0">
                <a:solidFill>
                  <a:schemeClr val="bg1"/>
                </a:solidFill>
              </a:rPr>
              <a:t>, </a:t>
            </a:r>
            <a:r>
              <a:rPr lang="en-US" sz="2400" dirty="0" err="1">
                <a:solidFill>
                  <a:schemeClr val="bg1"/>
                </a:solidFill>
              </a:rPr>
              <a:t>respectiv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dezvoltarea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competenţelor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în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cadrul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aceleiaşi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calificări</a:t>
            </a:r>
            <a:r>
              <a:rPr lang="en-US" sz="2400" dirty="0">
                <a:solidFill>
                  <a:schemeClr val="bg1"/>
                </a:solidFill>
              </a:rPr>
              <a:t>, </a:t>
            </a:r>
            <a:r>
              <a:rPr lang="en-US" sz="2400" dirty="0" err="1">
                <a:solidFill>
                  <a:schemeClr val="bg1"/>
                </a:solidFill>
              </a:rPr>
              <a:t>dobândirea</a:t>
            </a:r>
            <a:r>
              <a:rPr lang="en-US" sz="2400" dirty="0">
                <a:solidFill>
                  <a:schemeClr val="bg1"/>
                </a:solidFill>
              </a:rPr>
              <a:t> de </a:t>
            </a:r>
            <a:r>
              <a:rPr lang="en-US" sz="2400" dirty="0" err="1">
                <a:solidFill>
                  <a:schemeClr val="bg1"/>
                </a:solidFill>
              </a:rPr>
              <a:t>competenţe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noi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în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aceeaşi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arie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ocupaţională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sau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într</a:t>
            </a:r>
            <a:r>
              <a:rPr lang="en-US" sz="2400" dirty="0">
                <a:solidFill>
                  <a:schemeClr val="bg1"/>
                </a:solidFill>
              </a:rPr>
              <a:t>-o </a:t>
            </a:r>
            <a:r>
              <a:rPr lang="en-US" sz="2400" dirty="0" err="1">
                <a:solidFill>
                  <a:schemeClr val="bg1"/>
                </a:solidFill>
              </a:rPr>
              <a:t>arie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ocupaţională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nouă</a:t>
            </a:r>
            <a:r>
              <a:rPr lang="en-US" sz="2400" dirty="0">
                <a:solidFill>
                  <a:schemeClr val="bg1"/>
                </a:solidFill>
              </a:rPr>
              <a:t>, </a:t>
            </a:r>
            <a:r>
              <a:rPr lang="en-US" sz="2400" dirty="0" err="1">
                <a:solidFill>
                  <a:schemeClr val="bg1"/>
                </a:solidFill>
              </a:rPr>
              <a:t>dobândirea</a:t>
            </a:r>
            <a:r>
              <a:rPr lang="en-US" sz="2400" dirty="0">
                <a:solidFill>
                  <a:schemeClr val="bg1"/>
                </a:solidFill>
              </a:rPr>
              <a:t> de </a:t>
            </a:r>
            <a:r>
              <a:rPr lang="en-US" sz="2400" dirty="0" err="1">
                <a:solidFill>
                  <a:schemeClr val="bg1"/>
                </a:solidFill>
              </a:rPr>
              <a:t>competenţe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fundamentale</a:t>
            </a:r>
            <a:r>
              <a:rPr lang="en-US" sz="2400" dirty="0">
                <a:solidFill>
                  <a:schemeClr val="bg1"/>
                </a:solidFill>
              </a:rPr>
              <a:t>/</a:t>
            </a:r>
            <a:r>
              <a:rPr lang="en-US" sz="2400" dirty="0" err="1">
                <a:solidFill>
                  <a:schemeClr val="bg1"/>
                </a:solidFill>
              </a:rPr>
              <a:t>cheie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sau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competenţe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tehnice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noi</a:t>
            </a:r>
            <a:r>
              <a:rPr lang="en-US" sz="2400" dirty="0">
                <a:solidFill>
                  <a:schemeClr val="bg1"/>
                </a:solidFill>
              </a:rPr>
              <a:t>.</a:t>
            </a:r>
            <a:endParaRPr lang="ro-RO" sz="2400" dirty="0">
              <a:solidFill>
                <a:schemeClr val="bg1"/>
              </a:solidFill>
            </a:endParaRPr>
          </a:p>
          <a:p>
            <a:pPr marL="0" indent="0" algn="just">
              <a:buNone/>
            </a:pPr>
            <a:r>
              <a:rPr lang="en-US" sz="2400" dirty="0">
                <a:solidFill>
                  <a:schemeClr val="bg1"/>
                </a:solidFill>
              </a:rPr>
              <a:t>- </a:t>
            </a:r>
            <a:r>
              <a:rPr lang="en-US" sz="2400" dirty="0" err="1">
                <a:solidFill>
                  <a:schemeClr val="bg1"/>
                </a:solidFill>
              </a:rPr>
              <a:t>Formele</a:t>
            </a:r>
            <a:r>
              <a:rPr lang="en-US" sz="2400" dirty="0">
                <a:solidFill>
                  <a:schemeClr val="bg1"/>
                </a:solidFill>
              </a:rPr>
              <a:t> de </a:t>
            </a:r>
            <a:r>
              <a:rPr lang="en-US" sz="2400" dirty="0" err="1">
                <a:solidFill>
                  <a:schemeClr val="bg1"/>
                </a:solidFill>
              </a:rPr>
              <a:t>realizare</a:t>
            </a:r>
            <a:r>
              <a:rPr lang="en-US" sz="2400" dirty="0">
                <a:solidFill>
                  <a:schemeClr val="bg1"/>
                </a:solidFill>
              </a:rPr>
              <a:t> a </a:t>
            </a:r>
            <a:r>
              <a:rPr lang="en-US" sz="2400" dirty="0" err="1">
                <a:solidFill>
                  <a:schemeClr val="bg1"/>
                </a:solidFill>
              </a:rPr>
              <a:t>formării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profesionale</a:t>
            </a:r>
            <a:r>
              <a:rPr lang="en-US" sz="2400" dirty="0">
                <a:solidFill>
                  <a:schemeClr val="bg1"/>
                </a:solidFill>
              </a:rPr>
              <a:t> a </a:t>
            </a:r>
            <a:r>
              <a:rPr lang="en-US" sz="2400" dirty="0" err="1">
                <a:solidFill>
                  <a:schemeClr val="bg1"/>
                </a:solidFill>
              </a:rPr>
              <a:t>adulţilor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sunt</a:t>
            </a:r>
            <a:r>
              <a:rPr lang="en-US" sz="2400" dirty="0">
                <a:solidFill>
                  <a:schemeClr val="bg1"/>
                </a:solidFill>
              </a:rPr>
              <a:t>:</a:t>
            </a:r>
            <a:endParaRPr lang="ro-RO" sz="2400" dirty="0">
              <a:solidFill>
                <a:schemeClr val="bg1"/>
              </a:solidFill>
            </a:endParaRPr>
          </a:p>
          <a:p>
            <a:pPr marL="0" indent="0" algn="just">
              <a:buNone/>
            </a:pPr>
            <a:r>
              <a:rPr lang="en-US" sz="2400" dirty="0">
                <a:solidFill>
                  <a:schemeClr val="bg1"/>
                </a:solidFill>
              </a:rPr>
              <a:t>a) </a:t>
            </a:r>
            <a:r>
              <a:rPr lang="en-US" sz="2400" dirty="0" err="1">
                <a:solidFill>
                  <a:schemeClr val="bg1"/>
                </a:solidFill>
              </a:rPr>
              <a:t>cursuri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organizate</a:t>
            </a:r>
            <a:r>
              <a:rPr lang="en-US" sz="2400" dirty="0">
                <a:solidFill>
                  <a:schemeClr val="bg1"/>
                </a:solidFill>
              </a:rPr>
              <a:t> de </a:t>
            </a:r>
            <a:r>
              <a:rPr lang="en-US" sz="2400" dirty="0" err="1">
                <a:solidFill>
                  <a:schemeClr val="bg1"/>
                </a:solidFill>
              </a:rPr>
              <a:t>furnizorii</a:t>
            </a:r>
            <a:r>
              <a:rPr lang="en-US" sz="2400" dirty="0">
                <a:solidFill>
                  <a:schemeClr val="bg1"/>
                </a:solidFill>
              </a:rPr>
              <a:t> de </a:t>
            </a:r>
            <a:r>
              <a:rPr lang="en-US" sz="2400" dirty="0" err="1">
                <a:solidFill>
                  <a:schemeClr val="bg1"/>
                </a:solidFill>
              </a:rPr>
              <a:t>formare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profesională</a:t>
            </a:r>
            <a:r>
              <a:rPr lang="en-US" sz="2400" dirty="0">
                <a:solidFill>
                  <a:schemeClr val="bg1"/>
                </a:solidFill>
              </a:rPr>
              <a:t>;</a:t>
            </a:r>
            <a:endParaRPr lang="ro-RO" sz="2400" dirty="0">
              <a:solidFill>
                <a:schemeClr val="bg1"/>
              </a:solidFill>
            </a:endParaRPr>
          </a:p>
          <a:p>
            <a:pPr marL="0" indent="0" algn="just">
              <a:buNone/>
            </a:pPr>
            <a:r>
              <a:rPr lang="en-US" sz="2400" dirty="0">
                <a:solidFill>
                  <a:schemeClr val="bg1"/>
                </a:solidFill>
              </a:rPr>
              <a:t>b) </a:t>
            </a:r>
            <a:r>
              <a:rPr lang="en-US" sz="2400" dirty="0" err="1">
                <a:solidFill>
                  <a:schemeClr val="bg1"/>
                </a:solidFill>
              </a:rPr>
              <a:t>cursuri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organizate</a:t>
            </a:r>
            <a:r>
              <a:rPr lang="en-US" sz="2400" dirty="0">
                <a:solidFill>
                  <a:schemeClr val="bg1"/>
                </a:solidFill>
              </a:rPr>
              <a:t> de </a:t>
            </a:r>
            <a:r>
              <a:rPr lang="en-US" sz="2400" dirty="0" err="1">
                <a:solidFill>
                  <a:schemeClr val="bg1"/>
                </a:solidFill>
              </a:rPr>
              <a:t>angajatori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în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cadrul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unităţilor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proprii</a:t>
            </a:r>
            <a:r>
              <a:rPr lang="en-US" sz="2400" dirty="0">
                <a:solidFill>
                  <a:schemeClr val="bg1"/>
                </a:solidFill>
              </a:rPr>
              <a:t>;</a:t>
            </a:r>
            <a:endParaRPr lang="ro-RO" sz="2400" dirty="0">
              <a:solidFill>
                <a:schemeClr val="bg1"/>
              </a:solidFill>
            </a:endParaRPr>
          </a:p>
          <a:p>
            <a:pPr marL="0" indent="0" algn="just">
              <a:buNone/>
            </a:pPr>
            <a:r>
              <a:rPr lang="en-US" sz="2400" dirty="0">
                <a:solidFill>
                  <a:schemeClr val="bg1"/>
                </a:solidFill>
              </a:rPr>
              <a:t>c) </a:t>
            </a:r>
            <a:r>
              <a:rPr lang="en-US" sz="2400" dirty="0" err="1">
                <a:solidFill>
                  <a:schemeClr val="bg1"/>
                </a:solidFill>
              </a:rPr>
              <a:t>stagii</a:t>
            </a:r>
            <a:r>
              <a:rPr lang="en-US" sz="2400" dirty="0">
                <a:solidFill>
                  <a:schemeClr val="bg1"/>
                </a:solidFill>
              </a:rPr>
              <a:t> de </a:t>
            </a:r>
            <a:r>
              <a:rPr lang="en-US" sz="2400" dirty="0" err="1">
                <a:solidFill>
                  <a:schemeClr val="bg1"/>
                </a:solidFill>
              </a:rPr>
              <a:t>practică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şi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specializare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în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unităţi</a:t>
            </a:r>
            <a:r>
              <a:rPr lang="en-US" sz="2400" dirty="0">
                <a:solidFill>
                  <a:schemeClr val="bg1"/>
                </a:solidFill>
              </a:rPr>
              <a:t> din </a:t>
            </a:r>
            <a:r>
              <a:rPr lang="en-US" sz="2400" dirty="0" err="1">
                <a:solidFill>
                  <a:schemeClr val="bg1"/>
                </a:solidFill>
              </a:rPr>
              <a:t>ţară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sau</a:t>
            </a:r>
            <a:r>
              <a:rPr lang="en-US" sz="2400" dirty="0">
                <a:solidFill>
                  <a:schemeClr val="bg1"/>
                </a:solidFill>
              </a:rPr>
              <a:t> din </a:t>
            </a:r>
            <a:r>
              <a:rPr lang="en-US" sz="2400" dirty="0" err="1">
                <a:solidFill>
                  <a:schemeClr val="bg1"/>
                </a:solidFill>
              </a:rPr>
              <a:t>străinătate</a:t>
            </a:r>
            <a:r>
              <a:rPr lang="en-US" sz="2400" dirty="0">
                <a:solidFill>
                  <a:schemeClr val="bg1"/>
                </a:solidFill>
              </a:rPr>
              <a:t>;</a:t>
            </a:r>
            <a:endParaRPr lang="ro-RO" sz="2400" dirty="0">
              <a:solidFill>
                <a:schemeClr val="bg1"/>
              </a:solidFill>
            </a:endParaRPr>
          </a:p>
          <a:p>
            <a:pPr marL="0" indent="0" algn="just">
              <a:buNone/>
            </a:pPr>
            <a:r>
              <a:rPr lang="en-US" sz="2400" dirty="0">
                <a:solidFill>
                  <a:schemeClr val="bg1"/>
                </a:solidFill>
              </a:rPr>
              <a:t>d) </a:t>
            </a:r>
            <a:r>
              <a:rPr lang="en-US" sz="2400" dirty="0" err="1">
                <a:solidFill>
                  <a:schemeClr val="bg1"/>
                </a:solidFill>
              </a:rPr>
              <a:t>alte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forme</a:t>
            </a:r>
            <a:r>
              <a:rPr lang="en-US" sz="2400" dirty="0">
                <a:solidFill>
                  <a:schemeClr val="bg1"/>
                </a:solidFill>
              </a:rPr>
              <a:t> de </a:t>
            </a:r>
            <a:r>
              <a:rPr lang="en-US" sz="2400" dirty="0" err="1">
                <a:solidFill>
                  <a:schemeClr val="bg1"/>
                </a:solidFill>
              </a:rPr>
              <a:t>pregătire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profesională</a:t>
            </a:r>
            <a:r>
              <a:rPr lang="en-US" sz="2400" dirty="0">
                <a:solidFill>
                  <a:schemeClr val="bg1"/>
                </a:solidFill>
              </a:rPr>
              <a:t>.</a:t>
            </a:r>
            <a:endParaRPr lang="ro-RO" sz="2400" dirty="0">
              <a:solidFill>
                <a:schemeClr val="bg1"/>
              </a:solidFill>
            </a:endParaRPr>
          </a:p>
          <a:p>
            <a:pPr marL="0" indent="0" algn="just">
              <a:buNone/>
            </a:pPr>
            <a:endParaRPr lang="ro-RO" sz="2000" dirty="0">
              <a:solidFill>
                <a:schemeClr val="bg1"/>
              </a:solidFill>
            </a:endParaRPr>
          </a:p>
          <a:p>
            <a:pPr marL="0" indent="0" algn="just">
              <a:buNone/>
            </a:pPr>
            <a:endParaRPr lang="ro-RO" sz="1800" dirty="0"/>
          </a:p>
          <a:p>
            <a:endParaRPr lang="ro-RO" sz="1800" dirty="0"/>
          </a:p>
        </p:txBody>
      </p:sp>
    </p:spTree>
    <p:extLst>
      <p:ext uri="{BB962C8B-B14F-4D97-AF65-F5344CB8AC3E}">
        <p14:creationId xmlns:p14="http://schemas.microsoft.com/office/powerpoint/2010/main" val="40337222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52937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US" sz="8000" b="1" dirty="0" smtClean="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en-US" sz="6600" b="1" dirty="0" err="1" smtClean="0">
                <a:solidFill>
                  <a:schemeClr val="bg1"/>
                </a:solidFill>
              </a:rPr>
              <a:t>Va</a:t>
            </a:r>
            <a:r>
              <a:rPr lang="en-US" sz="6600" b="1" dirty="0" smtClean="0">
                <a:solidFill>
                  <a:schemeClr val="bg1"/>
                </a:solidFill>
              </a:rPr>
              <a:t> </a:t>
            </a:r>
            <a:r>
              <a:rPr lang="en-US" sz="6600" b="1" dirty="0" err="1" smtClean="0">
                <a:solidFill>
                  <a:schemeClr val="bg1"/>
                </a:solidFill>
              </a:rPr>
              <a:t>multumim</a:t>
            </a:r>
            <a:r>
              <a:rPr lang="en-US" sz="6600" b="1" dirty="0">
                <a:solidFill>
                  <a:schemeClr val="bg1"/>
                </a:solidFill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30180084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9140" y="3412"/>
            <a:ext cx="9084860" cy="5029200"/>
          </a:xfrm>
        </p:spPr>
        <p:txBody>
          <a:bodyPr>
            <a:normAutofit/>
          </a:bodyPr>
          <a:lstStyle/>
          <a:p>
            <a:pPr algn="just"/>
            <a:r>
              <a:rPr lang="ro-RO" sz="2400" dirty="0">
                <a:solidFill>
                  <a:schemeClr val="bg1"/>
                </a:solidFill>
              </a:rPr>
              <a:t>Prin activitatea de formare profesionala a personalului unei organizatii este desemnat ansamblul proceselor prin care salariatii isi insusesc </a:t>
            </a:r>
            <a:r>
              <a:rPr lang="ro-RO" sz="2400" dirty="0" smtClean="0">
                <a:solidFill>
                  <a:schemeClr val="bg1"/>
                </a:solidFill>
              </a:rPr>
              <a:t>    intr-un </a:t>
            </a:r>
            <a:r>
              <a:rPr lang="ro-RO" sz="2400" dirty="0">
                <a:solidFill>
                  <a:schemeClr val="bg1"/>
                </a:solidFill>
              </a:rPr>
              <a:t>cadru organizat cunostintele, aptitudinile, deprinderile si comportamentele necesare exercitarii unor ocupatii necesare respectivei organizatii.</a:t>
            </a:r>
          </a:p>
          <a:p>
            <a:pPr algn="just"/>
            <a:r>
              <a:rPr lang="ro-RO" sz="2400" dirty="0">
                <a:solidFill>
                  <a:schemeClr val="bg1"/>
                </a:solidFill>
              </a:rPr>
              <a:t>In stransa legatura cu activitatea de formare se desfasoara activitatea de perfectionare a pregatirii personalului, prin care desemnam ansamblul proceselor prin intermediul carora salariatii organizatiei isi </a:t>
            </a:r>
            <a:r>
              <a:rPr lang="ro-RO" sz="2400" dirty="0" smtClean="0">
                <a:solidFill>
                  <a:schemeClr val="bg1"/>
                </a:solidFill>
              </a:rPr>
              <a:t>imbogatesc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cunostintele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si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deprinderile</a:t>
            </a:r>
            <a:r>
              <a:rPr lang="ro-RO" sz="2400" dirty="0" smtClean="0">
                <a:solidFill>
                  <a:schemeClr val="bg1"/>
                </a:solidFill>
              </a:rPr>
              <a:t>, </a:t>
            </a:r>
            <a:r>
              <a:rPr lang="ro-RO" sz="2400" dirty="0">
                <a:solidFill>
                  <a:schemeClr val="bg1"/>
                </a:solidFill>
              </a:rPr>
              <a:t>de regula, pe baza frecventarii unor programe special organizate de firme.</a:t>
            </a:r>
          </a:p>
          <a:p>
            <a:endParaRPr lang="ro-RO" sz="1800" dirty="0"/>
          </a:p>
        </p:txBody>
      </p:sp>
      <p:sp>
        <p:nvSpPr>
          <p:cNvPr id="2" name="Rectangle 1"/>
          <p:cNvSpPr/>
          <p:nvPr/>
        </p:nvSpPr>
        <p:spPr>
          <a:xfrm>
            <a:off x="258170" y="3886200"/>
            <a:ext cx="8686800" cy="26468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b="1" dirty="0">
                <a:solidFill>
                  <a:schemeClr val="bg1"/>
                </a:solidFill>
              </a:rPr>
              <a:t>I</a:t>
            </a:r>
            <a:r>
              <a:rPr lang="en-US" sz="2400" dirty="0">
                <a:solidFill>
                  <a:schemeClr val="bg1"/>
                </a:solidFill>
              </a:rPr>
              <a:t>. In </a:t>
            </a:r>
            <a:r>
              <a:rPr lang="en-US" sz="2400" dirty="0" err="1">
                <a:solidFill>
                  <a:schemeClr val="bg1"/>
                </a:solidFill>
              </a:rPr>
              <a:t>acest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domeniu</a:t>
            </a:r>
            <a:r>
              <a:rPr lang="en-US" sz="2400" dirty="0">
                <a:solidFill>
                  <a:schemeClr val="bg1"/>
                </a:solidFill>
              </a:rPr>
              <a:t>, </a:t>
            </a:r>
            <a:r>
              <a:rPr lang="en-US" sz="2400" b="1" dirty="0" err="1">
                <a:solidFill>
                  <a:schemeClr val="bg1"/>
                </a:solidFill>
              </a:rPr>
              <a:t>Legea</a:t>
            </a:r>
            <a:r>
              <a:rPr lang="en-US" sz="2400" b="1" dirty="0">
                <a:solidFill>
                  <a:schemeClr val="bg1"/>
                </a:solidFill>
              </a:rPr>
              <a:t> nr. 53/2003 -  </a:t>
            </a:r>
            <a:r>
              <a:rPr lang="en-US" sz="2400" b="1" dirty="0" err="1">
                <a:solidFill>
                  <a:schemeClr val="bg1"/>
                </a:solidFill>
              </a:rPr>
              <a:t>Codul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muncii</a:t>
            </a:r>
            <a:r>
              <a:rPr lang="en-US" sz="2400" b="1" dirty="0">
                <a:solidFill>
                  <a:schemeClr val="bg1"/>
                </a:solidFill>
              </a:rPr>
              <a:t>, </a:t>
            </a:r>
            <a:r>
              <a:rPr lang="en-US" sz="2400" b="1" dirty="0" err="1">
                <a:solidFill>
                  <a:schemeClr val="bg1"/>
                </a:solidFill>
              </a:rPr>
              <a:t>republicata</a:t>
            </a:r>
            <a:r>
              <a:rPr lang="en-US" sz="2400" b="1" dirty="0">
                <a:solidFill>
                  <a:schemeClr val="bg1"/>
                </a:solidFill>
              </a:rPr>
              <a:t>, cu </a:t>
            </a:r>
            <a:r>
              <a:rPr lang="en-US" sz="2400" b="1" dirty="0" err="1">
                <a:solidFill>
                  <a:schemeClr val="bg1"/>
                </a:solidFill>
              </a:rPr>
              <a:t>modificarile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si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completarile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ulterioare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prevede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urmatoarele</a:t>
            </a:r>
            <a:r>
              <a:rPr lang="en-US" sz="2400" dirty="0">
                <a:solidFill>
                  <a:schemeClr val="bg1"/>
                </a:solidFill>
              </a:rPr>
              <a:t>:</a:t>
            </a:r>
            <a:endParaRPr lang="ro-RO" sz="2400" dirty="0">
              <a:solidFill>
                <a:schemeClr val="bg1"/>
              </a:solidFill>
            </a:endParaRPr>
          </a:p>
          <a:p>
            <a:pPr algn="just"/>
            <a:r>
              <a:rPr lang="en-US" sz="2400" dirty="0" err="1" smtClean="0">
                <a:solidFill>
                  <a:schemeClr val="bg1"/>
                </a:solidFill>
              </a:rPr>
              <a:t>Salariatii</a:t>
            </a:r>
            <a:r>
              <a:rPr lang="en-US" sz="2400" dirty="0" smtClean="0">
                <a:solidFill>
                  <a:schemeClr val="bg1"/>
                </a:solidFill>
              </a:rPr>
              <a:t> au </a:t>
            </a:r>
            <a:r>
              <a:rPr lang="en-US" sz="2400" dirty="0" err="1">
                <a:solidFill>
                  <a:schemeClr val="bg1"/>
                </a:solidFill>
              </a:rPr>
              <a:t>dreptul</a:t>
            </a:r>
            <a:r>
              <a:rPr lang="en-US" sz="2400" dirty="0">
                <a:solidFill>
                  <a:schemeClr val="bg1"/>
                </a:solidFill>
              </a:rPr>
              <a:t> la </a:t>
            </a:r>
            <a:r>
              <a:rPr lang="en-US" sz="2400" dirty="0" err="1">
                <a:solidFill>
                  <a:schemeClr val="bg1"/>
                </a:solidFill>
              </a:rPr>
              <a:t>acces</a:t>
            </a:r>
            <a:r>
              <a:rPr lang="en-US" sz="2400" dirty="0">
                <a:solidFill>
                  <a:schemeClr val="bg1"/>
                </a:solidFill>
              </a:rPr>
              <a:t> la </a:t>
            </a:r>
            <a:r>
              <a:rPr lang="en-US" sz="2400" dirty="0" err="1">
                <a:solidFill>
                  <a:schemeClr val="bg1"/>
                </a:solidFill>
              </a:rPr>
              <a:t>formarea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profesională</a:t>
            </a:r>
            <a:r>
              <a:rPr lang="en-US" sz="2400" dirty="0" smtClean="0">
                <a:solidFill>
                  <a:schemeClr val="bg1"/>
                </a:solidFill>
              </a:rPr>
              <a:t>.</a:t>
            </a:r>
          </a:p>
          <a:p>
            <a:pPr algn="just"/>
            <a:r>
              <a:rPr lang="en-US" sz="2400" dirty="0" err="1">
                <a:solidFill>
                  <a:schemeClr val="bg1"/>
                </a:solidFill>
              </a:rPr>
              <a:t>Salariaţii</a:t>
            </a:r>
            <a:r>
              <a:rPr lang="en-US" sz="2400" dirty="0">
                <a:solidFill>
                  <a:schemeClr val="bg1"/>
                </a:solidFill>
              </a:rPr>
              <a:t> au </a:t>
            </a:r>
            <a:r>
              <a:rPr lang="en-US" sz="2400" dirty="0" err="1">
                <a:solidFill>
                  <a:schemeClr val="bg1"/>
                </a:solidFill>
              </a:rPr>
              <a:t>dreptul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să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beneficieze</a:t>
            </a:r>
            <a:r>
              <a:rPr lang="en-US" sz="2400" dirty="0">
                <a:solidFill>
                  <a:schemeClr val="bg1"/>
                </a:solidFill>
              </a:rPr>
              <a:t>, la </a:t>
            </a:r>
            <a:r>
              <a:rPr lang="en-US" sz="2400" dirty="0" err="1">
                <a:solidFill>
                  <a:schemeClr val="bg1"/>
                </a:solidFill>
              </a:rPr>
              <a:t>cerere</a:t>
            </a:r>
            <a:r>
              <a:rPr lang="en-US" sz="2400" dirty="0">
                <a:solidFill>
                  <a:schemeClr val="bg1"/>
                </a:solidFill>
              </a:rPr>
              <a:t>, de </a:t>
            </a:r>
            <a:r>
              <a:rPr lang="en-US" sz="2400" dirty="0" err="1">
                <a:solidFill>
                  <a:schemeClr val="bg1"/>
                </a:solidFill>
              </a:rPr>
              <a:t>concedii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pentru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formare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profesională</a:t>
            </a:r>
            <a:r>
              <a:rPr lang="en-US" sz="2400" dirty="0">
                <a:solidFill>
                  <a:schemeClr val="bg1"/>
                </a:solidFill>
              </a:rPr>
              <a:t>. </a:t>
            </a:r>
            <a:r>
              <a:rPr lang="en-US" sz="2400" dirty="0" err="1">
                <a:solidFill>
                  <a:schemeClr val="bg1"/>
                </a:solidFill>
              </a:rPr>
              <a:t>Concediile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pentru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formare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profesională</a:t>
            </a:r>
            <a:r>
              <a:rPr lang="en-US" sz="2400" dirty="0">
                <a:solidFill>
                  <a:schemeClr val="bg1"/>
                </a:solidFill>
              </a:rPr>
              <a:t> se pot </a:t>
            </a:r>
            <a:r>
              <a:rPr lang="en-US" sz="2400" dirty="0" err="1">
                <a:solidFill>
                  <a:schemeClr val="bg1"/>
                </a:solidFill>
              </a:rPr>
              <a:t>acorda</a:t>
            </a:r>
            <a:r>
              <a:rPr lang="en-US" sz="2400" dirty="0">
                <a:solidFill>
                  <a:schemeClr val="bg1"/>
                </a:solidFill>
              </a:rPr>
              <a:t> cu </a:t>
            </a:r>
            <a:r>
              <a:rPr lang="en-US" sz="2400" dirty="0" err="1">
                <a:solidFill>
                  <a:schemeClr val="bg1"/>
                </a:solidFill>
              </a:rPr>
              <a:t>sau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fără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plată</a:t>
            </a:r>
            <a:r>
              <a:rPr lang="en-US" sz="2400" dirty="0">
                <a:solidFill>
                  <a:schemeClr val="bg1"/>
                </a:solidFill>
              </a:rPr>
              <a:t>.</a:t>
            </a:r>
            <a:endParaRPr lang="ro-RO" sz="2400" dirty="0">
              <a:solidFill>
                <a:schemeClr val="bg1"/>
              </a:solidFill>
            </a:endParaRPr>
          </a:p>
          <a:p>
            <a:pPr algn="just"/>
            <a:r>
              <a:rPr lang="en-US" sz="2200" dirty="0">
                <a:solidFill>
                  <a:schemeClr val="bg1"/>
                </a:solidFill>
              </a:rPr>
              <a:t>  </a:t>
            </a:r>
            <a:endParaRPr lang="ro-RO" sz="2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606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228600"/>
            <a:ext cx="8839200" cy="6553200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en-US" sz="2400" dirty="0" smtClean="0">
                <a:solidFill>
                  <a:schemeClr val="bg1"/>
                </a:solidFill>
              </a:rPr>
              <a:t>- </a:t>
            </a:r>
            <a:r>
              <a:rPr lang="en-US" sz="2400" dirty="0" err="1" smtClean="0">
                <a:solidFill>
                  <a:schemeClr val="bg1"/>
                </a:solidFill>
              </a:rPr>
              <a:t>Concediile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fără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plată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pentru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formare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profesională</a:t>
            </a:r>
            <a:r>
              <a:rPr lang="en-US" sz="2400" dirty="0">
                <a:solidFill>
                  <a:schemeClr val="bg1"/>
                </a:solidFill>
              </a:rPr>
              <a:t> se </a:t>
            </a:r>
            <a:r>
              <a:rPr lang="en-US" sz="2400" dirty="0" err="1">
                <a:solidFill>
                  <a:schemeClr val="bg1"/>
                </a:solidFill>
              </a:rPr>
              <a:t>acordă</a:t>
            </a:r>
            <a:r>
              <a:rPr lang="en-US" sz="2400" dirty="0">
                <a:solidFill>
                  <a:schemeClr val="bg1"/>
                </a:solidFill>
              </a:rPr>
              <a:t> la </a:t>
            </a:r>
            <a:r>
              <a:rPr lang="en-US" sz="2400" dirty="0" err="1">
                <a:solidFill>
                  <a:schemeClr val="bg1"/>
                </a:solidFill>
              </a:rPr>
              <a:t>solicitarea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salariatului</a:t>
            </a:r>
            <a:r>
              <a:rPr lang="en-US" sz="2400" dirty="0">
                <a:solidFill>
                  <a:schemeClr val="bg1"/>
                </a:solidFill>
              </a:rPr>
              <a:t>, </a:t>
            </a:r>
            <a:r>
              <a:rPr lang="en-US" sz="2400" dirty="0" err="1">
                <a:solidFill>
                  <a:schemeClr val="bg1"/>
                </a:solidFill>
              </a:rPr>
              <a:t>pe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perioada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formării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profesionale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pe</a:t>
            </a:r>
            <a:r>
              <a:rPr lang="en-US" sz="2400" dirty="0">
                <a:solidFill>
                  <a:schemeClr val="bg1"/>
                </a:solidFill>
              </a:rPr>
              <a:t> care </a:t>
            </a:r>
            <a:r>
              <a:rPr lang="en-US" sz="2400" dirty="0" err="1">
                <a:solidFill>
                  <a:schemeClr val="bg1"/>
                </a:solidFill>
              </a:rPr>
              <a:t>salariatul</a:t>
            </a:r>
            <a:r>
              <a:rPr lang="en-US" sz="2400" dirty="0">
                <a:solidFill>
                  <a:schemeClr val="bg1"/>
                </a:solidFill>
              </a:rPr>
              <a:t> o </a:t>
            </a:r>
            <a:r>
              <a:rPr lang="en-US" sz="2400" dirty="0" err="1">
                <a:solidFill>
                  <a:schemeClr val="bg1"/>
                </a:solidFill>
              </a:rPr>
              <a:t>urmează</a:t>
            </a:r>
            <a:r>
              <a:rPr lang="en-US" sz="2400" dirty="0">
                <a:solidFill>
                  <a:schemeClr val="bg1"/>
                </a:solidFill>
              </a:rPr>
              <a:t> din </a:t>
            </a:r>
            <a:r>
              <a:rPr lang="en-US" sz="2400" dirty="0" err="1">
                <a:solidFill>
                  <a:schemeClr val="bg1"/>
                </a:solidFill>
              </a:rPr>
              <a:t>iniţiativa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sa</a:t>
            </a:r>
            <a:r>
              <a:rPr lang="en-US" sz="2400" dirty="0" smtClean="0">
                <a:solidFill>
                  <a:schemeClr val="bg1"/>
                </a:solidFill>
              </a:rPr>
              <a:t>.</a:t>
            </a:r>
            <a:r>
              <a:rPr lang="en-US" sz="2400" b="1" dirty="0" smtClean="0">
                <a:solidFill>
                  <a:schemeClr val="bg1"/>
                </a:solidFill>
              </a:rPr>
              <a:t>         </a:t>
            </a:r>
          </a:p>
          <a:p>
            <a:pPr marL="0" indent="0" algn="just">
              <a:buNone/>
            </a:pPr>
            <a:r>
              <a:rPr lang="en-US" sz="2400" dirty="0" smtClean="0">
                <a:solidFill>
                  <a:schemeClr val="bg1"/>
                </a:solidFill>
              </a:rPr>
              <a:t>- </a:t>
            </a:r>
            <a:r>
              <a:rPr lang="en-US" sz="2400" dirty="0" err="1" smtClean="0">
                <a:solidFill>
                  <a:schemeClr val="bg1"/>
                </a:solidFill>
              </a:rPr>
              <a:t>Efectuarea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concediului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fără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plată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pentru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formare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profesională</a:t>
            </a:r>
            <a:r>
              <a:rPr lang="en-US" sz="2400" dirty="0" smtClean="0">
                <a:solidFill>
                  <a:schemeClr val="bg1"/>
                </a:solidFill>
              </a:rPr>
              <a:t> se </a:t>
            </a:r>
            <a:r>
              <a:rPr lang="en-US" sz="2400" dirty="0" err="1" smtClean="0">
                <a:solidFill>
                  <a:schemeClr val="bg1"/>
                </a:solidFill>
              </a:rPr>
              <a:t>poate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realiza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şi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fracţionat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în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cursul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unui</a:t>
            </a:r>
            <a:r>
              <a:rPr lang="en-US" sz="2400" dirty="0" smtClean="0">
                <a:solidFill>
                  <a:schemeClr val="bg1"/>
                </a:solidFill>
              </a:rPr>
              <a:t> an </a:t>
            </a:r>
            <a:r>
              <a:rPr lang="en-US" sz="2400" dirty="0" err="1" smtClean="0">
                <a:solidFill>
                  <a:schemeClr val="bg1"/>
                </a:solidFill>
              </a:rPr>
              <a:t>calendaristic</a:t>
            </a:r>
            <a:r>
              <a:rPr lang="en-US" sz="2400" dirty="0" smtClean="0">
                <a:solidFill>
                  <a:schemeClr val="bg1"/>
                </a:solidFill>
              </a:rPr>
              <a:t>, </a:t>
            </a:r>
            <a:r>
              <a:rPr lang="en-US" sz="2400" dirty="0" err="1" smtClean="0">
                <a:solidFill>
                  <a:schemeClr val="bg1"/>
                </a:solidFill>
              </a:rPr>
              <a:t>pentru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susţinerea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examenelor</a:t>
            </a:r>
            <a:r>
              <a:rPr lang="en-US" sz="2400" dirty="0" smtClean="0">
                <a:solidFill>
                  <a:schemeClr val="bg1"/>
                </a:solidFill>
              </a:rPr>
              <a:t> de </a:t>
            </a:r>
            <a:r>
              <a:rPr lang="en-US" sz="2400" dirty="0" err="1" smtClean="0">
                <a:solidFill>
                  <a:schemeClr val="bg1"/>
                </a:solidFill>
              </a:rPr>
              <a:t>absolvire</a:t>
            </a:r>
            <a:r>
              <a:rPr lang="en-US" sz="2400" dirty="0" smtClean="0">
                <a:solidFill>
                  <a:schemeClr val="bg1"/>
                </a:solidFill>
              </a:rPr>
              <a:t> a </a:t>
            </a:r>
            <a:r>
              <a:rPr lang="en-US" sz="2400" dirty="0" err="1" smtClean="0">
                <a:solidFill>
                  <a:schemeClr val="bg1"/>
                </a:solidFill>
              </a:rPr>
              <a:t>unor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forme</a:t>
            </a:r>
            <a:r>
              <a:rPr lang="en-US" sz="2400" dirty="0" smtClean="0">
                <a:solidFill>
                  <a:schemeClr val="bg1"/>
                </a:solidFill>
              </a:rPr>
              <a:t> de </a:t>
            </a:r>
            <a:r>
              <a:rPr lang="en-US" sz="2400" dirty="0" err="1" smtClean="0">
                <a:solidFill>
                  <a:schemeClr val="bg1"/>
                </a:solidFill>
              </a:rPr>
              <a:t>învăţământ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sau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pentru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susţinerea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examenelor</a:t>
            </a:r>
            <a:r>
              <a:rPr lang="en-US" sz="2400" dirty="0" smtClean="0">
                <a:solidFill>
                  <a:schemeClr val="bg1"/>
                </a:solidFill>
              </a:rPr>
              <a:t> de </a:t>
            </a:r>
            <a:r>
              <a:rPr lang="en-US" sz="2400" dirty="0" err="1" smtClean="0">
                <a:solidFill>
                  <a:schemeClr val="bg1"/>
                </a:solidFill>
              </a:rPr>
              <a:t>promovare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în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anul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următor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în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cadrul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instituţiilor</a:t>
            </a:r>
            <a:r>
              <a:rPr lang="en-US" sz="2400" dirty="0" smtClean="0">
                <a:solidFill>
                  <a:schemeClr val="bg1"/>
                </a:solidFill>
              </a:rPr>
              <a:t> de </a:t>
            </a:r>
            <a:r>
              <a:rPr lang="en-US" sz="2400" dirty="0" err="1" smtClean="0">
                <a:solidFill>
                  <a:schemeClr val="bg1"/>
                </a:solidFill>
              </a:rPr>
              <a:t>învăţământ</a:t>
            </a:r>
            <a:r>
              <a:rPr lang="en-US" sz="2400" dirty="0" smtClean="0">
                <a:solidFill>
                  <a:schemeClr val="bg1"/>
                </a:solidFill>
              </a:rPr>
              <a:t> superior. </a:t>
            </a:r>
            <a:r>
              <a:rPr lang="en-US" sz="2400" dirty="0" err="1" smtClean="0">
                <a:solidFill>
                  <a:schemeClr val="bg1"/>
                </a:solidFill>
              </a:rPr>
              <a:t>Durata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concediului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pentru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formare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profesională</a:t>
            </a:r>
            <a:r>
              <a:rPr lang="en-US" sz="2400" dirty="0">
                <a:solidFill>
                  <a:schemeClr val="bg1"/>
                </a:solidFill>
              </a:rPr>
              <a:t> nu </a:t>
            </a:r>
            <a:r>
              <a:rPr lang="en-US" sz="2400" dirty="0" err="1">
                <a:solidFill>
                  <a:schemeClr val="bg1"/>
                </a:solidFill>
              </a:rPr>
              <a:t>poate</a:t>
            </a:r>
            <a:r>
              <a:rPr lang="en-US" sz="2400" dirty="0">
                <a:solidFill>
                  <a:schemeClr val="bg1"/>
                </a:solidFill>
              </a:rPr>
              <a:t> fi </a:t>
            </a:r>
            <a:r>
              <a:rPr lang="en-US" sz="2400" dirty="0" err="1">
                <a:solidFill>
                  <a:schemeClr val="bg1"/>
                </a:solidFill>
              </a:rPr>
              <a:t>dedusă</a:t>
            </a:r>
            <a:r>
              <a:rPr lang="en-US" sz="2400" dirty="0">
                <a:solidFill>
                  <a:schemeClr val="bg1"/>
                </a:solidFill>
              </a:rPr>
              <a:t> din </a:t>
            </a:r>
            <a:r>
              <a:rPr lang="en-US" sz="2400" dirty="0" err="1">
                <a:solidFill>
                  <a:schemeClr val="bg1"/>
                </a:solidFill>
              </a:rPr>
              <a:t>durata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concediului</a:t>
            </a:r>
            <a:r>
              <a:rPr lang="en-US" sz="2400" dirty="0">
                <a:solidFill>
                  <a:schemeClr val="bg1"/>
                </a:solidFill>
              </a:rPr>
              <a:t> de </a:t>
            </a:r>
            <a:r>
              <a:rPr lang="en-US" sz="2400" dirty="0" err="1">
                <a:solidFill>
                  <a:schemeClr val="bg1"/>
                </a:solidFill>
              </a:rPr>
              <a:t>odihnă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anual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şi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este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asimilată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unei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perioade</a:t>
            </a:r>
            <a:r>
              <a:rPr lang="en-US" sz="2400" dirty="0">
                <a:solidFill>
                  <a:schemeClr val="bg1"/>
                </a:solidFill>
              </a:rPr>
              <a:t> de </a:t>
            </a:r>
            <a:r>
              <a:rPr lang="en-US" sz="2400" dirty="0" err="1">
                <a:solidFill>
                  <a:schemeClr val="bg1"/>
                </a:solidFill>
              </a:rPr>
              <a:t>muncă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efectivă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în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ceea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ce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priveşte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drepturile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cuvenite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salariatului</a:t>
            </a:r>
            <a:r>
              <a:rPr lang="en-US" sz="2400" dirty="0">
                <a:solidFill>
                  <a:schemeClr val="bg1"/>
                </a:solidFill>
              </a:rPr>
              <a:t>, </a:t>
            </a:r>
            <a:r>
              <a:rPr lang="en-US" sz="2400" dirty="0" err="1">
                <a:solidFill>
                  <a:schemeClr val="bg1"/>
                </a:solidFill>
              </a:rPr>
              <a:t>altele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decât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salariul</a:t>
            </a:r>
            <a:r>
              <a:rPr lang="en-US" sz="2400" dirty="0" smtClean="0">
                <a:solidFill>
                  <a:schemeClr val="bg1"/>
                </a:solidFill>
              </a:rPr>
              <a:t>.</a:t>
            </a:r>
            <a:endParaRPr lang="ro-RO" sz="2400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sz="2400" dirty="0" err="1" smtClean="0">
                <a:solidFill>
                  <a:schemeClr val="bg1"/>
                </a:solidFill>
              </a:rPr>
              <a:t>Formarea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profesională</a:t>
            </a:r>
            <a:r>
              <a:rPr lang="en-US" sz="2400" dirty="0">
                <a:solidFill>
                  <a:schemeClr val="bg1"/>
                </a:solidFill>
              </a:rPr>
              <a:t> a </a:t>
            </a:r>
            <a:r>
              <a:rPr lang="en-US" sz="2400" dirty="0" err="1">
                <a:solidFill>
                  <a:schemeClr val="bg1"/>
                </a:solidFill>
              </a:rPr>
              <a:t>salariaţilor</a:t>
            </a:r>
            <a:r>
              <a:rPr lang="en-US" sz="2400" dirty="0">
                <a:solidFill>
                  <a:schemeClr val="bg1"/>
                </a:solidFill>
              </a:rPr>
              <a:t> are </a:t>
            </a:r>
            <a:r>
              <a:rPr lang="en-US" sz="2400" dirty="0" err="1">
                <a:solidFill>
                  <a:schemeClr val="bg1"/>
                </a:solidFill>
              </a:rPr>
              <a:t>următoarele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obiective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principale</a:t>
            </a:r>
            <a:r>
              <a:rPr lang="en-US" sz="2400" dirty="0">
                <a:solidFill>
                  <a:schemeClr val="bg1"/>
                </a:solidFill>
              </a:rPr>
              <a:t>:</a:t>
            </a:r>
            <a:endParaRPr lang="ro-RO" sz="24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sz="2400" dirty="0" smtClean="0">
                <a:solidFill>
                  <a:schemeClr val="bg1"/>
                </a:solidFill>
              </a:rPr>
              <a:t>a</a:t>
            </a:r>
            <a:r>
              <a:rPr lang="en-US" sz="2400" dirty="0">
                <a:solidFill>
                  <a:schemeClr val="bg1"/>
                </a:solidFill>
              </a:rPr>
              <a:t>) </a:t>
            </a:r>
            <a:r>
              <a:rPr lang="en-US" sz="2400" dirty="0" err="1">
                <a:solidFill>
                  <a:schemeClr val="bg1"/>
                </a:solidFill>
              </a:rPr>
              <a:t>adaptarea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salariatului</a:t>
            </a:r>
            <a:r>
              <a:rPr lang="en-US" sz="2400" dirty="0">
                <a:solidFill>
                  <a:schemeClr val="bg1"/>
                </a:solidFill>
              </a:rPr>
              <a:t> la </a:t>
            </a:r>
            <a:r>
              <a:rPr lang="en-US" sz="2400" dirty="0" err="1">
                <a:solidFill>
                  <a:schemeClr val="bg1"/>
                </a:solidFill>
              </a:rPr>
              <a:t>cerinţele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postului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sau</a:t>
            </a:r>
            <a:r>
              <a:rPr lang="en-US" sz="2400" dirty="0">
                <a:solidFill>
                  <a:schemeClr val="bg1"/>
                </a:solidFill>
              </a:rPr>
              <a:t> ale </a:t>
            </a:r>
            <a:r>
              <a:rPr lang="en-US" sz="2400" dirty="0" err="1">
                <a:solidFill>
                  <a:schemeClr val="bg1"/>
                </a:solidFill>
              </a:rPr>
              <a:t>locului</a:t>
            </a:r>
            <a:r>
              <a:rPr lang="en-US" sz="2400" dirty="0">
                <a:solidFill>
                  <a:schemeClr val="bg1"/>
                </a:solidFill>
              </a:rPr>
              <a:t> de </a:t>
            </a:r>
            <a:r>
              <a:rPr lang="en-US" sz="2400" dirty="0" err="1">
                <a:solidFill>
                  <a:schemeClr val="bg1"/>
                </a:solidFill>
              </a:rPr>
              <a:t>muncă</a:t>
            </a:r>
            <a:r>
              <a:rPr lang="en-US" sz="2400" dirty="0">
                <a:solidFill>
                  <a:schemeClr val="bg1"/>
                </a:solidFill>
              </a:rPr>
              <a:t>;</a:t>
            </a:r>
            <a:endParaRPr lang="ro-RO" sz="24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sz="2400" dirty="0" smtClean="0">
                <a:solidFill>
                  <a:schemeClr val="bg1"/>
                </a:solidFill>
              </a:rPr>
              <a:t>b</a:t>
            </a:r>
            <a:r>
              <a:rPr lang="en-US" sz="2400" dirty="0">
                <a:solidFill>
                  <a:schemeClr val="bg1"/>
                </a:solidFill>
              </a:rPr>
              <a:t>) </a:t>
            </a:r>
            <a:r>
              <a:rPr lang="en-US" sz="2400" dirty="0" err="1">
                <a:solidFill>
                  <a:schemeClr val="bg1"/>
                </a:solidFill>
              </a:rPr>
              <a:t>obţinerea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unei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calificări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profesionale</a:t>
            </a:r>
            <a:r>
              <a:rPr lang="en-US" sz="2400" dirty="0" smtClean="0">
                <a:solidFill>
                  <a:schemeClr val="bg1"/>
                </a:solidFill>
              </a:rPr>
              <a:t>;</a:t>
            </a:r>
          </a:p>
          <a:p>
            <a:pPr marL="0" indent="0" algn="just">
              <a:buNone/>
            </a:pPr>
            <a:r>
              <a:rPr lang="en-US" sz="2400" dirty="0">
                <a:solidFill>
                  <a:schemeClr val="bg1"/>
                </a:solidFill>
              </a:rPr>
              <a:t>c) </a:t>
            </a:r>
            <a:r>
              <a:rPr lang="en-US" sz="2400" dirty="0" err="1">
                <a:solidFill>
                  <a:schemeClr val="bg1"/>
                </a:solidFill>
              </a:rPr>
              <a:t>actualizarea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cunoştinţelor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şi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deprinderilor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specifice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postului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şi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locului</a:t>
            </a:r>
            <a:r>
              <a:rPr lang="en-US" sz="2400" dirty="0">
                <a:solidFill>
                  <a:schemeClr val="bg1"/>
                </a:solidFill>
              </a:rPr>
              <a:t> de </a:t>
            </a:r>
            <a:r>
              <a:rPr lang="en-US" sz="2400" dirty="0" err="1">
                <a:solidFill>
                  <a:schemeClr val="bg1"/>
                </a:solidFill>
              </a:rPr>
              <a:t>muncă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şi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perfecţionarea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pregătirii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profesionale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pentru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ocupaţia</a:t>
            </a:r>
            <a:r>
              <a:rPr lang="en-US" sz="2400" dirty="0">
                <a:solidFill>
                  <a:schemeClr val="bg1"/>
                </a:solidFill>
              </a:rPr>
              <a:t> de </a:t>
            </a:r>
            <a:r>
              <a:rPr lang="en-US" sz="2400" dirty="0" err="1">
                <a:solidFill>
                  <a:schemeClr val="bg1"/>
                </a:solidFill>
              </a:rPr>
              <a:t>bază</a:t>
            </a:r>
            <a:r>
              <a:rPr lang="en-US" sz="2400" dirty="0">
                <a:solidFill>
                  <a:schemeClr val="bg1"/>
                </a:solidFill>
              </a:rPr>
              <a:t>;</a:t>
            </a:r>
            <a:endParaRPr lang="ro-RO" sz="2400" dirty="0">
              <a:solidFill>
                <a:schemeClr val="bg1"/>
              </a:solidFill>
            </a:endParaRPr>
          </a:p>
          <a:p>
            <a:pPr marL="0" indent="0" algn="just">
              <a:buNone/>
            </a:pPr>
            <a:r>
              <a:rPr lang="en-US" sz="2400" dirty="0">
                <a:solidFill>
                  <a:schemeClr val="bg1"/>
                </a:solidFill>
              </a:rPr>
              <a:t>d) </a:t>
            </a:r>
            <a:r>
              <a:rPr lang="en-US" sz="2400" dirty="0" err="1">
                <a:solidFill>
                  <a:schemeClr val="bg1"/>
                </a:solidFill>
              </a:rPr>
              <a:t>reconversia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profesională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determinată</a:t>
            </a:r>
            <a:r>
              <a:rPr lang="en-US" sz="2400" dirty="0">
                <a:solidFill>
                  <a:schemeClr val="bg1"/>
                </a:solidFill>
              </a:rPr>
              <a:t> de </a:t>
            </a:r>
            <a:r>
              <a:rPr lang="en-US" sz="2400" dirty="0" err="1">
                <a:solidFill>
                  <a:schemeClr val="bg1"/>
                </a:solidFill>
              </a:rPr>
              <a:t>restructurări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socioeconomice</a:t>
            </a:r>
            <a:r>
              <a:rPr lang="en-US" sz="2400" dirty="0">
                <a:solidFill>
                  <a:schemeClr val="bg1"/>
                </a:solidFill>
              </a:rPr>
              <a:t>;</a:t>
            </a:r>
            <a:endParaRPr lang="ro-RO" sz="2400" dirty="0">
              <a:solidFill>
                <a:schemeClr val="bg1"/>
              </a:solidFill>
            </a:endParaRPr>
          </a:p>
          <a:p>
            <a:pPr marL="0" indent="0" algn="just">
              <a:buNone/>
            </a:pPr>
            <a:r>
              <a:rPr lang="en-US" sz="2400" dirty="0">
                <a:solidFill>
                  <a:schemeClr val="bg1"/>
                </a:solidFill>
              </a:rPr>
              <a:t>e) </a:t>
            </a:r>
            <a:r>
              <a:rPr lang="en-US" sz="2400" dirty="0" err="1">
                <a:solidFill>
                  <a:schemeClr val="bg1"/>
                </a:solidFill>
              </a:rPr>
              <a:t>dobândirea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unor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cunoştinţe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avansate</a:t>
            </a:r>
            <a:r>
              <a:rPr lang="en-US" sz="2400" dirty="0">
                <a:solidFill>
                  <a:schemeClr val="bg1"/>
                </a:solidFill>
              </a:rPr>
              <a:t>, a </a:t>
            </a:r>
            <a:r>
              <a:rPr lang="en-US" sz="2400" dirty="0" err="1">
                <a:solidFill>
                  <a:schemeClr val="bg1"/>
                </a:solidFill>
              </a:rPr>
              <a:t>unor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metode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şi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procedee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moderne</a:t>
            </a:r>
            <a:r>
              <a:rPr lang="en-US" sz="2400" dirty="0">
                <a:solidFill>
                  <a:schemeClr val="bg1"/>
                </a:solidFill>
              </a:rPr>
              <a:t>, </a:t>
            </a:r>
            <a:r>
              <a:rPr lang="en-US" sz="2400" dirty="0" err="1">
                <a:solidFill>
                  <a:schemeClr val="bg1"/>
                </a:solidFill>
              </a:rPr>
              <a:t>necesare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pentru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realizarea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activităţilor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profesionale</a:t>
            </a:r>
            <a:r>
              <a:rPr lang="en-US" sz="2400" dirty="0">
                <a:solidFill>
                  <a:schemeClr val="bg1"/>
                </a:solidFill>
              </a:rPr>
              <a:t>;</a:t>
            </a:r>
            <a:endParaRPr lang="ro-RO" sz="2400" dirty="0">
              <a:solidFill>
                <a:schemeClr val="bg1"/>
              </a:solidFill>
            </a:endParaRPr>
          </a:p>
          <a:p>
            <a:pPr marL="0" indent="0" algn="just">
              <a:buNone/>
            </a:pPr>
            <a:r>
              <a:rPr lang="en-US" sz="2400" dirty="0">
                <a:solidFill>
                  <a:schemeClr val="bg1"/>
                </a:solidFill>
              </a:rPr>
              <a:t>f) </a:t>
            </a:r>
            <a:r>
              <a:rPr lang="en-US" sz="2400" dirty="0" err="1">
                <a:solidFill>
                  <a:schemeClr val="bg1"/>
                </a:solidFill>
              </a:rPr>
              <a:t>prevenirea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riscului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şomajului</a:t>
            </a:r>
            <a:r>
              <a:rPr lang="en-US" sz="2400" dirty="0">
                <a:solidFill>
                  <a:schemeClr val="bg1"/>
                </a:solidFill>
              </a:rPr>
              <a:t>;</a:t>
            </a:r>
            <a:endParaRPr lang="ro-RO" sz="2400" dirty="0">
              <a:solidFill>
                <a:schemeClr val="bg1"/>
              </a:solidFill>
            </a:endParaRPr>
          </a:p>
          <a:p>
            <a:pPr marL="0" indent="0" algn="just">
              <a:buNone/>
            </a:pPr>
            <a:r>
              <a:rPr lang="en-US" sz="2400" dirty="0">
                <a:solidFill>
                  <a:schemeClr val="bg1"/>
                </a:solidFill>
              </a:rPr>
              <a:t>g) </a:t>
            </a:r>
            <a:r>
              <a:rPr lang="en-US" sz="2400" dirty="0" err="1">
                <a:solidFill>
                  <a:schemeClr val="bg1"/>
                </a:solidFill>
              </a:rPr>
              <a:t>promovarea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în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muncă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şi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dezvoltarea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carierei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profesionale</a:t>
            </a:r>
            <a:r>
              <a:rPr lang="en-US" sz="2400" dirty="0">
                <a:solidFill>
                  <a:schemeClr val="bg1"/>
                </a:solidFill>
              </a:rPr>
              <a:t>.</a:t>
            </a:r>
            <a:endParaRPr lang="ro-RO" sz="2400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ro-RO" sz="2000" dirty="0">
              <a:solidFill>
                <a:schemeClr val="bg1"/>
              </a:solidFill>
            </a:endParaRPr>
          </a:p>
          <a:p>
            <a:pPr marL="0" indent="0" algn="just">
              <a:buNone/>
            </a:pPr>
            <a:endParaRPr lang="ro-RO" sz="1800" dirty="0"/>
          </a:p>
          <a:p>
            <a:endParaRPr lang="ro-RO" sz="1800" dirty="0"/>
          </a:p>
        </p:txBody>
      </p:sp>
    </p:spTree>
    <p:extLst>
      <p:ext uri="{BB962C8B-B14F-4D97-AF65-F5344CB8AC3E}">
        <p14:creationId xmlns:p14="http://schemas.microsoft.com/office/powerpoint/2010/main" val="287025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2200" dirty="0" err="1" smtClean="0">
                <a:solidFill>
                  <a:schemeClr val="bg1"/>
                </a:solidFill>
              </a:rPr>
              <a:t>Formarea</a:t>
            </a:r>
            <a:r>
              <a:rPr lang="en-US" sz="2200" dirty="0" smtClean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profesională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şi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evaluarea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cunoştinţelor</a:t>
            </a:r>
            <a:r>
              <a:rPr lang="en-US" sz="2200" dirty="0">
                <a:solidFill>
                  <a:schemeClr val="bg1"/>
                </a:solidFill>
              </a:rPr>
              <a:t> se </a:t>
            </a:r>
            <a:r>
              <a:rPr lang="en-US" sz="2200" dirty="0" err="1">
                <a:solidFill>
                  <a:schemeClr val="bg1"/>
                </a:solidFill>
              </a:rPr>
              <a:t>fac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pe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baza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standardelor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 smtClean="0">
                <a:solidFill>
                  <a:schemeClr val="bg1"/>
                </a:solidFill>
              </a:rPr>
              <a:t>ocupationale</a:t>
            </a:r>
            <a:r>
              <a:rPr lang="en-US" sz="2200" dirty="0" smtClean="0">
                <a:solidFill>
                  <a:schemeClr val="bg1"/>
                </a:solidFill>
              </a:rPr>
              <a:t>.</a:t>
            </a:r>
            <a:r>
              <a:rPr lang="ro-RO" sz="2200" b="1" dirty="0" smtClean="0">
                <a:solidFill>
                  <a:schemeClr val="bg1"/>
                </a:solidFill>
              </a:rPr>
              <a:t>	</a:t>
            </a:r>
            <a:endParaRPr lang="en-US" sz="2200" b="1" dirty="0">
              <a:solidFill>
                <a:schemeClr val="bg1"/>
              </a:solidFill>
            </a:endParaRPr>
          </a:p>
          <a:p>
            <a:pPr marL="0" indent="0" algn="just">
              <a:buNone/>
            </a:pPr>
            <a:r>
              <a:rPr lang="en-US" sz="2200" b="1" dirty="0" err="1" smtClean="0">
                <a:solidFill>
                  <a:schemeClr val="bg1"/>
                </a:solidFill>
              </a:rPr>
              <a:t>Standardul</a:t>
            </a:r>
            <a:r>
              <a:rPr lang="en-US" sz="2200" b="1" dirty="0" smtClean="0">
                <a:solidFill>
                  <a:schemeClr val="bg1"/>
                </a:solidFill>
              </a:rPr>
              <a:t> </a:t>
            </a:r>
            <a:r>
              <a:rPr lang="en-US" sz="2200" b="1" dirty="0" err="1">
                <a:solidFill>
                  <a:schemeClr val="bg1"/>
                </a:solidFill>
              </a:rPr>
              <a:t>ocupaţional</a:t>
            </a:r>
            <a:r>
              <a:rPr lang="en-US" sz="2200" b="1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este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documentul</a:t>
            </a:r>
            <a:r>
              <a:rPr lang="en-US" sz="2200" dirty="0">
                <a:solidFill>
                  <a:schemeClr val="bg1"/>
                </a:solidFill>
              </a:rPr>
              <a:t> care </a:t>
            </a:r>
            <a:r>
              <a:rPr lang="en-US" sz="2200" dirty="0" err="1">
                <a:solidFill>
                  <a:schemeClr val="bg1"/>
                </a:solidFill>
              </a:rPr>
              <a:t>descrie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activităţile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profesionale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specifice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ocupaţiilor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dintr</a:t>
            </a:r>
            <a:r>
              <a:rPr lang="en-US" sz="2200" dirty="0">
                <a:solidFill>
                  <a:schemeClr val="bg1"/>
                </a:solidFill>
              </a:rPr>
              <a:t>-o </a:t>
            </a:r>
            <a:r>
              <a:rPr lang="en-US" sz="2200" dirty="0" err="1">
                <a:solidFill>
                  <a:schemeClr val="bg1"/>
                </a:solidFill>
              </a:rPr>
              <a:t>arie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ocupaţională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şi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reperele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calitative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asociate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îndeplinirii</a:t>
            </a:r>
            <a:r>
              <a:rPr lang="en-US" sz="2200" dirty="0">
                <a:solidFill>
                  <a:schemeClr val="bg1"/>
                </a:solidFill>
              </a:rPr>
              <a:t> cu </a:t>
            </a:r>
            <a:r>
              <a:rPr lang="en-US" sz="2200" dirty="0" err="1">
                <a:solidFill>
                  <a:schemeClr val="bg1"/>
                </a:solidFill>
              </a:rPr>
              <a:t>succes</a:t>
            </a:r>
            <a:r>
              <a:rPr lang="en-US" sz="2200" dirty="0">
                <a:solidFill>
                  <a:schemeClr val="bg1"/>
                </a:solidFill>
              </a:rPr>
              <a:t> a </a:t>
            </a:r>
            <a:r>
              <a:rPr lang="en-US" sz="2200" dirty="0" err="1">
                <a:solidFill>
                  <a:schemeClr val="bg1"/>
                </a:solidFill>
              </a:rPr>
              <a:t>acestora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în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concordanţă</a:t>
            </a:r>
            <a:r>
              <a:rPr lang="en-US" sz="2200" dirty="0">
                <a:solidFill>
                  <a:schemeClr val="bg1"/>
                </a:solidFill>
              </a:rPr>
              <a:t> cu </a:t>
            </a:r>
            <a:r>
              <a:rPr lang="en-US" sz="2200" dirty="0" err="1">
                <a:solidFill>
                  <a:schemeClr val="bg1"/>
                </a:solidFill>
              </a:rPr>
              <a:t>cerinţele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pieţei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muncii</a:t>
            </a:r>
            <a:r>
              <a:rPr lang="en-US" sz="2200" dirty="0">
                <a:solidFill>
                  <a:schemeClr val="bg1"/>
                </a:solidFill>
              </a:rPr>
              <a:t>. El </a:t>
            </a:r>
            <a:r>
              <a:rPr lang="en-US" sz="2200" dirty="0" err="1">
                <a:solidFill>
                  <a:schemeClr val="bg1"/>
                </a:solidFill>
              </a:rPr>
              <a:t>specifică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ceea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ce</a:t>
            </a:r>
            <a:r>
              <a:rPr lang="en-US" sz="2200" dirty="0">
                <a:solidFill>
                  <a:schemeClr val="bg1"/>
                </a:solidFill>
              </a:rPr>
              <a:t> o </a:t>
            </a:r>
            <a:r>
              <a:rPr lang="en-US" sz="2200" dirty="0" err="1">
                <a:solidFill>
                  <a:schemeClr val="bg1"/>
                </a:solidFill>
              </a:rPr>
              <a:t>persoană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trebuie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să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 smtClean="0">
                <a:solidFill>
                  <a:schemeClr val="bg1"/>
                </a:solidFill>
              </a:rPr>
              <a:t>cunoască</a:t>
            </a:r>
            <a:r>
              <a:rPr lang="en-US" sz="2200" dirty="0" smtClean="0">
                <a:solidFill>
                  <a:schemeClr val="bg1"/>
                </a:solidFill>
              </a:rPr>
              <a:t> </a:t>
            </a:r>
            <a:r>
              <a:rPr lang="en-US" sz="2200" dirty="0" err="1" smtClean="0">
                <a:solidFill>
                  <a:schemeClr val="bg1"/>
                </a:solidFill>
              </a:rPr>
              <a:t>şi</a:t>
            </a:r>
            <a:r>
              <a:rPr lang="en-US" sz="2200" dirty="0" smtClean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să</a:t>
            </a:r>
            <a:r>
              <a:rPr lang="en-US" sz="2200" dirty="0">
                <a:solidFill>
                  <a:schemeClr val="bg1"/>
                </a:solidFill>
              </a:rPr>
              <a:t> fie </a:t>
            </a:r>
            <a:r>
              <a:rPr lang="en-US" sz="2200" dirty="0" err="1">
                <a:solidFill>
                  <a:schemeClr val="bg1"/>
                </a:solidFill>
              </a:rPr>
              <a:t>capabilă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să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facă</a:t>
            </a:r>
            <a:r>
              <a:rPr lang="en-US" sz="2200" dirty="0">
                <a:solidFill>
                  <a:schemeClr val="bg1"/>
                </a:solidFill>
              </a:rPr>
              <a:t>, </a:t>
            </a:r>
            <a:r>
              <a:rPr lang="en-US" sz="2200" dirty="0" err="1">
                <a:solidFill>
                  <a:schemeClr val="bg1"/>
                </a:solidFill>
              </a:rPr>
              <a:t>pentru</a:t>
            </a:r>
            <a:r>
              <a:rPr lang="en-US" sz="2200" dirty="0">
                <a:solidFill>
                  <a:schemeClr val="bg1"/>
                </a:solidFill>
              </a:rPr>
              <a:t> a fi </a:t>
            </a:r>
            <a:r>
              <a:rPr lang="en-US" sz="2200" dirty="0" err="1">
                <a:solidFill>
                  <a:schemeClr val="bg1"/>
                </a:solidFill>
              </a:rPr>
              <a:t>considerată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competentă</a:t>
            </a:r>
            <a:r>
              <a:rPr lang="en-US" sz="2200" dirty="0">
                <a:solidFill>
                  <a:schemeClr val="bg1"/>
                </a:solidFill>
              </a:rPr>
              <a:t> la </a:t>
            </a:r>
            <a:r>
              <a:rPr lang="en-US" sz="2200" dirty="0" err="1">
                <a:solidFill>
                  <a:schemeClr val="bg1"/>
                </a:solidFill>
              </a:rPr>
              <a:t>locul</a:t>
            </a:r>
            <a:r>
              <a:rPr lang="en-US" sz="2200" dirty="0">
                <a:solidFill>
                  <a:schemeClr val="bg1"/>
                </a:solidFill>
              </a:rPr>
              <a:t> de </a:t>
            </a:r>
            <a:r>
              <a:rPr lang="en-US" sz="2200" dirty="0" err="1">
                <a:solidFill>
                  <a:schemeClr val="bg1"/>
                </a:solidFill>
              </a:rPr>
              <a:t>muncă</a:t>
            </a:r>
            <a:r>
              <a:rPr lang="en-US" sz="2200" dirty="0">
                <a:solidFill>
                  <a:schemeClr val="bg1"/>
                </a:solidFill>
              </a:rPr>
              <a:t>. </a:t>
            </a:r>
            <a:r>
              <a:rPr lang="en-US" sz="2200" dirty="0" err="1">
                <a:solidFill>
                  <a:schemeClr val="bg1"/>
                </a:solidFill>
              </a:rPr>
              <a:t>Sunt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denumite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s</a:t>
            </a:r>
            <a:r>
              <a:rPr lang="en-US" sz="2200" i="1" dirty="0" err="1">
                <a:solidFill>
                  <a:schemeClr val="bg1"/>
                </a:solidFill>
              </a:rPr>
              <a:t>tandarde</a:t>
            </a:r>
            <a:r>
              <a:rPr lang="en-US" sz="2200" i="1" dirty="0">
                <a:solidFill>
                  <a:schemeClr val="bg1"/>
                </a:solidFill>
              </a:rPr>
              <a:t> </a:t>
            </a:r>
            <a:r>
              <a:rPr lang="en-US" sz="2200" i="1" dirty="0" err="1">
                <a:solidFill>
                  <a:schemeClr val="bg1"/>
                </a:solidFill>
              </a:rPr>
              <a:t>ocupaţionale</a:t>
            </a:r>
            <a:r>
              <a:rPr lang="en-US" sz="2200" i="1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deoarece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definesc</a:t>
            </a:r>
            <a:r>
              <a:rPr lang="en-US" sz="2200" dirty="0">
                <a:solidFill>
                  <a:schemeClr val="bg1"/>
                </a:solidFill>
              </a:rPr>
              <a:t> un </a:t>
            </a:r>
            <a:r>
              <a:rPr lang="en-US" sz="2200" dirty="0" err="1">
                <a:solidFill>
                  <a:schemeClr val="bg1"/>
                </a:solidFill>
              </a:rPr>
              <a:t>reper</a:t>
            </a:r>
            <a:r>
              <a:rPr lang="en-US" sz="2200" dirty="0">
                <a:solidFill>
                  <a:schemeClr val="bg1"/>
                </a:solidFill>
              </a:rPr>
              <a:t> de </a:t>
            </a:r>
            <a:r>
              <a:rPr lang="en-US" sz="2200" dirty="0" err="1">
                <a:solidFill>
                  <a:schemeClr val="bg1"/>
                </a:solidFill>
              </a:rPr>
              <a:t>ordin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calitativ</a:t>
            </a:r>
            <a:r>
              <a:rPr lang="en-US" sz="2200" dirty="0">
                <a:solidFill>
                  <a:schemeClr val="bg1"/>
                </a:solidFill>
              </a:rPr>
              <a:t> general </a:t>
            </a:r>
            <a:r>
              <a:rPr lang="en-US" sz="2200" dirty="0" err="1">
                <a:solidFill>
                  <a:schemeClr val="bg1"/>
                </a:solidFill>
              </a:rPr>
              <a:t>acceptat</a:t>
            </a:r>
            <a:r>
              <a:rPr lang="en-US" sz="2200" dirty="0">
                <a:solidFill>
                  <a:schemeClr val="bg1"/>
                </a:solidFill>
              </a:rPr>
              <a:t>, care </a:t>
            </a:r>
            <a:r>
              <a:rPr lang="en-US" sz="2200" dirty="0" err="1">
                <a:solidFill>
                  <a:schemeClr val="bg1"/>
                </a:solidFill>
              </a:rPr>
              <a:t>ia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în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considerare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toate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cerinţele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obligatorii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specifice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locului</a:t>
            </a:r>
            <a:r>
              <a:rPr lang="en-US" sz="2200" dirty="0">
                <a:solidFill>
                  <a:schemeClr val="bg1"/>
                </a:solidFill>
              </a:rPr>
              <a:t> de </a:t>
            </a:r>
            <a:r>
              <a:rPr lang="en-US" sz="2200" dirty="0" err="1">
                <a:solidFill>
                  <a:schemeClr val="bg1"/>
                </a:solidFill>
              </a:rPr>
              <a:t>muncă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si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descriu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rolurile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şi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activităţile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specifice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unei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arii</a:t>
            </a:r>
            <a:r>
              <a:rPr lang="en-US" sz="2200" dirty="0">
                <a:solidFill>
                  <a:schemeClr val="bg1"/>
                </a:solidFill>
              </a:rPr>
              <a:t> </a:t>
            </a:r>
            <a:r>
              <a:rPr lang="en-US" sz="2200" dirty="0" err="1">
                <a:solidFill>
                  <a:schemeClr val="bg1"/>
                </a:solidFill>
              </a:rPr>
              <a:t>ocupaţionale</a:t>
            </a:r>
            <a:r>
              <a:rPr lang="en-US" sz="2200" dirty="0">
                <a:solidFill>
                  <a:schemeClr val="bg1"/>
                </a:solidFill>
              </a:rPr>
              <a:t>. Aria </a:t>
            </a:r>
            <a:r>
              <a:rPr lang="en-US" sz="2200" dirty="0" err="1">
                <a:solidFill>
                  <a:schemeClr val="bg1"/>
                </a:solidFill>
              </a:rPr>
              <a:t>ocupaţională</a:t>
            </a:r>
            <a:r>
              <a:rPr lang="en-US" sz="2200" dirty="0">
                <a:solidFill>
                  <a:schemeClr val="bg1"/>
                </a:solidFill>
              </a:rPr>
              <a:t> se </a:t>
            </a:r>
            <a:r>
              <a:rPr lang="en-US" sz="2200" dirty="0" err="1">
                <a:solidFill>
                  <a:schemeClr val="bg1"/>
                </a:solidFill>
              </a:rPr>
              <a:t>relaţionează</a:t>
            </a:r>
            <a:r>
              <a:rPr lang="en-US" sz="2200" dirty="0">
                <a:solidFill>
                  <a:schemeClr val="bg1"/>
                </a:solidFill>
              </a:rPr>
              <a:t> cu un </a:t>
            </a:r>
            <a:r>
              <a:rPr lang="en-US" sz="2200" dirty="0" err="1">
                <a:solidFill>
                  <a:schemeClr val="bg1"/>
                </a:solidFill>
              </a:rPr>
              <a:t>grup</a:t>
            </a:r>
            <a:r>
              <a:rPr lang="en-US" sz="2200" dirty="0">
                <a:solidFill>
                  <a:schemeClr val="bg1"/>
                </a:solidFill>
              </a:rPr>
              <a:t> de </a:t>
            </a:r>
            <a:r>
              <a:rPr lang="en-US" sz="2200" dirty="0" err="1">
                <a:solidFill>
                  <a:schemeClr val="bg1"/>
                </a:solidFill>
              </a:rPr>
              <a:t>ocupaţii</a:t>
            </a:r>
            <a:r>
              <a:rPr lang="en-US" sz="2200" dirty="0">
                <a:solidFill>
                  <a:schemeClr val="bg1"/>
                </a:solidFill>
              </a:rPr>
              <a:t> care au </a:t>
            </a:r>
            <a:r>
              <a:rPr lang="en-US" sz="2200" dirty="0" err="1">
                <a:solidFill>
                  <a:schemeClr val="bg1"/>
                </a:solidFill>
              </a:rPr>
              <a:t>caracteristici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tehnice</a:t>
            </a:r>
            <a:r>
              <a:rPr lang="en-US" sz="2200" dirty="0">
                <a:solidFill>
                  <a:schemeClr val="bg1"/>
                </a:solidFill>
              </a:rPr>
              <a:t>/</a:t>
            </a:r>
            <a:r>
              <a:rPr lang="en-US" sz="2200" dirty="0" err="1">
                <a:solidFill>
                  <a:schemeClr val="bg1"/>
                </a:solidFill>
              </a:rPr>
              <a:t>economice</a:t>
            </a:r>
            <a:r>
              <a:rPr lang="en-US" sz="2200" dirty="0">
                <a:solidFill>
                  <a:schemeClr val="bg1"/>
                </a:solidFill>
              </a:rPr>
              <a:t>/</a:t>
            </a:r>
            <a:r>
              <a:rPr lang="en-US" sz="2200" dirty="0" err="1">
                <a:solidFill>
                  <a:schemeClr val="bg1"/>
                </a:solidFill>
              </a:rPr>
              <a:t>sociale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similare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şi</a:t>
            </a:r>
            <a:r>
              <a:rPr lang="en-US" sz="2200" dirty="0">
                <a:solidFill>
                  <a:schemeClr val="bg1"/>
                </a:solidFill>
              </a:rPr>
              <a:t> </a:t>
            </a:r>
            <a:r>
              <a:rPr lang="en-US" sz="2200" dirty="0" err="1">
                <a:solidFill>
                  <a:schemeClr val="bg1"/>
                </a:solidFill>
              </a:rPr>
              <a:t>acelaşi</a:t>
            </a:r>
            <a:r>
              <a:rPr lang="en-US" sz="2200" dirty="0">
                <a:solidFill>
                  <a:schemeClr val="bg1"/>
                </a:solidFill>
              </a:rPr>
              <a:t> grad de </a:t>
            </a:r>
            <a:r>
              <a:rPr lang="en-US" sz="2200" dirty="0" err="1">
                <a:solidFill>
                  <a:schemeClr val="bg1"/>
                </a:solidFill>
              </a:rPr>
              <a:t>autonomie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şi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responsabilitate</a:t>
            </a:r>
            <a:r>
              <a:rPr lang="en-US" sz="2200" dirty="0">
                <a:solidFill>
                  <a:schemeClr val="bg1"/>
                </a:solidFill>
              </a:rPr>
              <a:t>. </a:t>
            </a:r>
            <a:endParaRPr lang="ro-RO" sz="2200" dirty="0">
              <a:solidFill>
                <a:schemeClr val="bg1"/>
              </a:solidFill>
            </a:endParaRPr>
          </a:p>
          <a:p>
            <a:pPr marL="0" indent="0" algn="just">
              <a:buNone/>
            </a:pPr>
            <a:r>
              <a:rPr lang="en-US" sz="2200" dirty="0" err="1" smtClean="0">
                <a:solidFill>
                  <a:schemeClr val="bg1"/>
                </a:solidFill>
              </a:rPr>
              <a:t>Standardele</a:t>
            </a:r>
            <a:r>
              <a:rPr lang="en-US" sz="2200" dirty="0" smtClean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ocupaţionale</a:t>
            </a:r>
            <a:r>
              <a:rPr lang="en-US" sz="2200" dirty="0">
                <a:solidFill>
                  <a:schemeClr val="bg1"/>
                </a:solidFill>
              </a:rPr>
              <a:t> se </a:t>
            </a:r>
            <a:r>
              <a:rPr lang="en-US" sz="2200" dirty="0" err="1">
                <a:solidFill>
                  <a:schemeClr val="bg1"/>
                </a:solidFill>
              </a:rPr>
              <a:t>focalizează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pe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ceea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ce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trebuie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să</a:t>
            </a:r>
            <a:r>
              <a:rPr lang="en-US" sz="2200" dirty="0">
                <a:solidFill>
                  <a:schemeClr val="bg1"/>
                </a:solidFill>
              </a:rPr>
              <a:t> se </a:t>
            </a:r>
            <a:r>
              <a:rPr lang="en-US" sz="2200" dirty="0" err="1">
                <a:solidFill>
                  <a:schemeClr val="bg1"/>
                </a:solidFill>
              </a:rPr>
              <a:t>realizeze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pentru</a:t>
            </a:r>
            <a:r>
              <a:rPr lang="en-US" sz="2200" dirty="0">
                <a:solidFill>
                  <a:schemeClr val="bg1"/>
                </a:solidFill>
              </a:rPr>
              <a:t> a </a:t>
            </a:r>
            <a:r>
              <a:rPr lang="en-US" sz="2200" dirty="0" err="1" smtClean="0">
                <a:solidFill>
                  <a:schemeClr val="bg1"/>
                </a:solidFill>
              </a:rPr>
              <a:t>atinge</a:t>
            </a:r>
            <a:r>
              <a:rPr lang="en-US" sz="2200" dirty="0" smtClean="0">
                <a:solidFill>
                  <a:schemeClr val="bg1"/>
                </a:solidFill>
              </a:rPr>
              <a:t> </a:t>
            </a:r>
            <a:r>
              <a:rPr lang="en-US" sz="2200" dirty="0" err="1" smtClean="0">
                <a:solidFill>
                  <a:schemeClr val="bg1"/>
                </a:solidFill>
              </a:rPr>
              <a:t>rezultatele</a:t>
            </a:r>
            <a:r>
              <a:rPr lang="en-US" sz="2200" dirty="0" smtClean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aşteptate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într</a:t>
            </a:r>
            <a:r>
              <a:rPr lang="en-US" sz="2200" dirty="0">
                <a:solidFill>
                  <a:schemeClr val="bg1"/>
                </a:solidFill>
              </a:rPr>
              <a:t>-o </a:t>
            </a:r>
            <a:r>
              <a:rPr lang="en-US" sz="2200" dirty="0" err="1">
                <a:solidFill>
                  <a:schemeClr val="bg1"/>
                </a:solidFill>
              </a:rPr>
              <a:t>activitate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profesională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şi</a:t>
            </a:r>
            <a:r>
              <a:rPr lang="en-US" sz="2200" dirty="0">
                <a:solidFill>
                  <a:schemeClr val="bg1"/>
                </a:solidFill>
              </a:rPr>
              <a:t> nu </a:t>
            </a:r>
            <a:r>
              <a:rPr lang="en-US" sz="2200" dirty="0" err="1">
                <a:solidFill>
                  <a:schemeClr val="bg1"/>
                </a:solidFill>
              </a:rPr>
              <a:t>pe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modalităţile</a:t>
            </a:r>
            <a:r>
              <a:rPr lang="en-US" sz="2200" dirty="0">
                <a:solidFill>
                  <a:schemeClr val="bg1"/>
                </a:solidFill>
              </a:rPr>
              <a:t> de </a:t>
            </a:r>
            <a:r>
              <a:rPr lang="en-US" sz="2200" dirty="0" err="1">
                <a:solidFill>
                  <a:schemeClr val="bg1"/>
                </a:solidFill>
              </a:rPr>
              <a:t>obţinere</a:t>
            </a:r>
            <a:r>
              <a:rPr lang="en-US" sz="2200" dirty="0">
                <a:solidFill>
                  <a:schemeClr val="bg1"/>
                </a:solidFill>
              </a:rPr>
              <a:t> a </a:t>
            </a:r>
            <a:r>
              <a:rPr lang="en-US" sz="2200" dirty="0" err="1">
                <a:solidFill>
                  <a:schemeClr val="bg1"/>
                </a:solidFill>
              </a:rPr>
              <a:t>acestora</a:t>
            </a:r>
            <a:r>
              <a:rPr lang="en-US" sz="2200" dirty="0">
                <a:solidFill>
                  <a:schemeClr val="bg1"/>
                </a:solidFill>
              </a:rPr>
              <a:t>. </a:t>
            </a:r>
            <a:endParaRPr lang="ro-RO" sz="2200" dirty="0">
              <a:solidFill>
                <a:schemeClr val="bg1"/>
              </a:solidFill>
            </a:endParaRPr>
          </a:p>
          <a:p>
            <a:pPr marL="0" indent="0" algn="just">
              <a:buNone/>
            </a:pPr>
            <a:r>
              <a:rPr lang="en-US" sz="2200" dirty="0" err="1" smtClean="0">
                <a:solidFill>
                  <a:schemeClr val="bg1"/>
                </a:solidFill>
              </a:rPr>
              <a:t>Standardele</a:t>
            </a:r>
            <a:r>
              <a:rPr lang="en-US" sz="2200" dirty="0" smtClean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ocupaţionale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sunt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declaraţii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privind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deprinderile</a:t>
            </a:r>
            <a:r>
              <a:rPr lang="en-US" sz="2200" dirty="0">
                <a:solidFill>
                  <a:schemeClr val="bg1"/>
                </a:solidFill>
              </a:rPr>
              <a:t> practice, </a:t>
            </a:r>
            <a:r>
              <a:rPr lang="en-US" sz="2200" dirty="0" err="1">
                <a:solidFill>
                  <a:schemeClr val="bg1"/>
                </a:solidFill>
              </a:rPr>
              <a:t>cunoştinţele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teoretice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 smtClean="0">
                <a:solidFill>
                  <a:schemeClr val="bg1"/>
                </a:solidFill>
              </a:rPr>
              <a:t>şi</a:t>
            </a:r>
            <a:r>
              <a:rPr lang="en-US" sz="2200" dirty="0" smtClean="0">
                <a:solidFill>
                  <a:schemeClr val="bg1"/>
                </a:solidFill>
              </a:rPr>
              <a:t> </a:t>
            </a:r>
            <a:r>
              <a:rPr lang="en-US" sz="2200" dirty="0" err="1" smtClean="0">
                <a:solidFill>
                  <a:schemeClr val="bg1"/>
                </a:solidFill>
              </a:rPr>
              <a:t>capacitatea</a:t>
            </a:r>
            <a:r>
              <a:rPr lang="en-US" sz="2200" dirty="0" smtClean="0">
                <a:solidFill>
                  <a:schemeClr val="bg1"/>
                </a:solidFill>
              </a:rPr>
              <a:t> </a:t>
            </a:r>
            <a:r>
              <a:rPr lang="en-US" sz="2200" dirty="0">
                <a:solidFill>
                  <a:schemeClr val="bg1"/>
                </a:solidFill>
              </a:rPr>
              <a:t>de </a:t>
            </a:r>
            <a:r>
              <a:rPr lang="en-US" sz="2200" dirty="0" err="1">
                <a:solidFill>
                  <a:schemeClr val="bg1"/>
                </a:solidFill>
              </a:rPr>
              <a:t>înţelegere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necesare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unui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individ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pentru</a:t>
            </a:r>
            <a:r>
              <a:rPr lang="en-US" sz="2200" dirty="0">
                <a:solidFill>
                  <a:schemeClr val="bg1"/>
                </a:solidFill>
              </a:rPr>
              <a:t> a </a:t>
            </a:r>
            <a:r>
              <a:rPr lang="en-US" sz="2200" dirty="0" err="1">
                <a:solidFill>
                  <a:schemeClr val="bg1"/>
                </a:solidFill>
              </a:rPr>
              <a:t>îndeplini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standardele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cerute</a:t>
            </a:r>
            <a:r>
              <a:rPr lang="en-US" sz="2200" dirty="0">
                <a:solidFill>
                  <a:schemeClr val="bg1"/>
                </a:solidFill>
              </a:rPr>
              <a:t> la </a:t>
            </a:r>
            <a:r>
              <a:rPr lang="en-US" sz="2200" dirty="0" err="1">
                <a:solidFill>
                  <a:schemeClr val="bg1"/>
                </a:solidFill>
              </a:rPr>
              <a:t>angajare</a:t>
            </a:r>
            <a:r>
              <a:rPr lang="en-US" sz="2200" dirty="0">
                <a:solidFill>
                  <a:schemeClr val="bg1"/>
                </a:solidFill>
              </a:rPr>
              <a:t>. </a:t>
            </a:r>
            <a:endParaRPr lang="ro-RO" sz="2200" dirty="0">
              <a:solidFill>
                <a:schemeClr val="bg1"/>
              </a:solidFill>
            </a:endParaRPr>
          </a:p>
          <a:p>
            <a:pPr marL="0" indent="0" algn="just">
              <a:buNone/>
            </a:pPr>
            <a:endParaRPr lang="ro-RO" sz="1800" dirty="0"/>
          </a:p>
          <a:p>
            <a:endParaRPr lang="ro-RO" sz="1800" dirty="0"/>
          </a:p>
        </p:txBody>
      </p:sp>
    </p:spTree>
    <p:extLst>
      <p:ext uri="{BB962C8B-B14F-4D97-AF65-F5344CB8AC3E}">
        <p14:creationId xmlns:p14="http://schemas.microsoft.com/office/powerpoint/2010/main" val="2475986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228600"/>
            <a:ext cx="9144000" cy="6853451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en-US" sz="2200" dirty="0" err="1">
                <a:solidFill>
                  <a:schemeClr val="bg1"/>
                </a:solidFill>
              </a:rPr>
              <a:t>Standardele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ocupaţionale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definesc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principalele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roluri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şi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responsabilităţi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dintr</a:t>
            </a:r>
            <a:r>
              <a:rPr lang="en-US" sz="2200" dirty="0">
                <a:solidFill>
                  <a:schemeClr val="bg1"/>
                </a:solidFill>
              </a:rPr>
              <a:t>-un </a:t>
            </a:r>
            <a:r>
              <a:rPr lang="en-US" sz="2200" dirty="0" err="1">
                <a:solidFill>
                  <a:schemeClr val="bg1"/>
                </a:solidFill>
              </a:rPr>
              <a:t>domeniu</a:t>
            </a:r>
            <a:r>
              <a:rPr lang="en-US" sz="2200" dirty="0">
                <a:solidFill>
                  <a:schemeClr val="bg1"/>
                </a:solidFill>
              </a:rPr>
              <a:t> de </a:t>
            </a:r>
            <a:r>
              <a:rPr lang="en-US" sz="2200" dirty="0" err="1">
                <a:solidFill>
                  <a:schemeClr val="bg1"/>
                </a:solidFill>
              </a:rPr>
              <a:t>activitate</a:t>
            </a:r>
            <a:r>
              <a:rPr lang="en-US" sz="2200" dirty="0">
                <a:solidFill>
                  <a:schemeClr val="bg1"/>
                </a:solidFill>
              </a:rPr>
              <a:t>. </a:t>
            </a:r>
            <a:r>
              <a:rPr lang="en-US" sz="2200" dirty="0" err="1">
                <a:solidFill>
                  <a:schemeClr val="bg1"/>
                </a:solidFill>
              </a:rPr>
              <a:t>Ele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oferă</a:t>
            </a:r>
            <a:r>
              <a:rPr lang="en-US" sz="2200" dirty="0">
                <a:solidFill>
                  <a:schemeClr val="bg1"/>
                </a:solidFill>
              </a:rPr>
              <a:t> o </a:t>
            </a:r>
            <a:r>
              <a:rPr lang="en-US" sz="2200" dirty="0" err="1">
                <a:solidFill>
                  <a:schemeClr val="bg1"/>
                </a:solidFill>
              </a:rPr>
              <a:t>descriere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clară</a:t>
            </a:r>
            <a:r>
              <a:rPr lang="en-US" sz="2200" dirty="0">
                <a:solidFill>
                  <a:schemeClr val="bg1"/>
                </a:solidFill>
              </a:rPr>
              <a:t> a </a:t>
            </a:r>
            <a:r>
              <a:rPr lang="en-US" sz="2200" dirty="0" err="1">
                <a:solidFill>
                  <a:schemeClr val="bg1"/>
                </a:solidFill>
              </a:rPr>
              <a:t>ceea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ce</a:t>
            </a:r>
            <a:r>
              <a:rPr lang="en-US" sz="2200" dirty="0">
                <a:solidFill>
                  <a:schemeClr val="bg1"/>
                </a:solidFill>
              </a:rPr>
              <a:t> se </a:t>
            </a:r>
            <a:r>
              <a:rPr lang="en-US" sz="2200" dirty="0" err="1">
                <a:solidFill>
                  <a:schemeClr val="bg1"/>
                </a:solidFill>
              </a:rPr>
              <a:t>aşteaptă</a:t>
            </a:r>
            <a:r>
              <a:rPr lang="en-US" sz="2200" dirty="0">
                <a:solidFill>
                  <a:schemeClr val="bg1"/>
                </a:solidFill>
              </a:rPr>
              <a:t> de la </a:t>
            </a:r>
            <a:r>
              <a:rPr lang="en-US" sz="2200" dirty="0" err="1">
                <a:solidFill>
                  <a:schemeClr val="bg1"/>
                </a:solidFill>
              </a:rPr>
              <a:t>angajaţi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pentru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avea</a:t>
            </a:r>
            <a:r>
              <a:rPr lang="en-US" sz="2200" dirty="0">
                <a:solidFill>
                  <a:schemeClr val="bg1"/>
                </a:solidFill>
              </a:rPr>
              <a:t> o </a:t>
            </a:r>
            <a:r>
              <a:rPr lang="en-US" sz="2200" dirty="0" err="1">
                <a:solidFill>
                  <a:schemeClr val="bg1"/>
                </a:solidFill>
              </a:rPr>
              <a:t>prestaţie</a:t>
            </a:r>
            <a:r>
              <a:rPr lang="en-US" sz="2200" dirty="0">
                <a:solidFill>
                  <a:schemeClr val="bg1"/>
                </a:solidFill>
              </a:rPr>
              <a:t> </a:t>
            </a:r>
            <a:r>
              <a:rPr lang="en-US" sz="2200" dirty="0" err="1">
                <a:solidFill>
                  <a:schemeClr val="bg1"/>
                </a:solidFill>
              </a:rPr>
              <a:t>bună</a:t>
            </a:r>
            <a:r>
              <a:rPr lang="en-US" sz="2200" dirty="0">
                <a:solidFill>
                  <a:schemeClr val="bg1"/>
                </a:solidFill>
              </a:rPr>
              <a:t> la </a:t>
            </a:r>
            <a:r>
              <a:rPr lang="en-US" sz="2200" dirty="0" err="1">
                <a:solidFill>
                  <a:schemeClr val="bg1"/>
                </a:solidFill>
              </a:rPr>
              <a:t>locul</a:t>
            </a:r>
            <a:r>
              <a:rPr lang="en-US" sz="2200" dirty="0">
                <a:solidFill>
                  <a:schemeClr val="bg1"/>
                </a:solidFill>
              </a:rPr>
              <a:t> de </a:t>
            </a:r>
            <a:r>
              <a:rPr lang="en-US" sz="2200" dirty="0" err="1">
                <a:solidFill>
                  <a:schemeClr val="bg1"/>
                </a:solidFill>
              </a:rPr>
              <a:t>muncă</a:t>
            </a:r>
            <a:r>
              <a:rPr lang="en-US" sz="2200" dirty="0">
                <a:solidFill>
                  <a:schemeClr val="bg1"/>
                </a:solidFill>
              </a:rPr>
              <a:t>. </a:t>
            </a:r>
            <a:r>
              <a:rPr lang="en-US" sz="2200" dirty="0" err="1">
                <a:solidFill>
                  <a:schemeClr val="bg1"/>
                </a:solidFill>
              </a:rPr>
              <a:t>Standardele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ocupaţionale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cuprind</a:t>
            </a:r>
            <a:r>
              <a:rPr lang="en-US" sz="2200" dirty="0">
                <a:solidFill>
                  <a:schemeClr val="bg1"/>
                </a:solidFill>
              </a:rPr>
              <a:t> o </a:t>
            </a:r>
            <a:r>
              <a:rPr lang="en-US" sz="2200" dirty="0" err="1">
                <a:solidFill>
                  <a:schemeClr val="bg1"/>
                </a:solidFill>
              </a:rPr>
              <a:t>descriere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detaliată</a:t>
            </a:r>
            <a:r>
              <a:rPr lang="en-US" sz="2200" dirty="0">
                <a:solidFill>
                  <a:schemeClr val="bg1"/>
                </a:solidFill>
              </a:rPr>
              <a:t> a </a:t>
            </a:r>
            <a:r>
              <a:rPr lang="en-US" sz="2200" dirty="0" err="1">
                <a:solidFill>
                  <a:schemeClr val="bg1"/>
                </a:solidFill>
              </a:rPr>
              <a:t>sarcinilor</a:t>
            </a:r>
            <a:r>
              <a:rPr lang="en-US" sz="2200" dirty="0">
                <a:solidFill>
                  <a:schemeClr val="bg1"/>
                </a:solidFill>
              </a:rPr>
              <a:t>, </a:t>
            </a:r>
            <a:r>
              <a:rPr lang="en-US" sz="2200" dirty="0" err="1">
                <a:solidFill>
                  <a:schemeClr val="bg1"/>
                </a:solidFill>
              </a:rPr>
              <a:t>cunoştinţelor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şi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aptitudinilor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necesare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pentru</a:t>
            </a:r>
            <a:r>
              <a:rPr lang="en-US" sz="2200" dirty="0">
                <a:solidFill>
                  <a:schemeClr val="bg1"/>
                </a:solidFill>
              </a:rPr>
              <a:t> o </a:t>
            </a:r>
            <a:r>
              <a:rPr lang="en-US" sz="2200" dirty="0" err="1">
                <a:solidFill>
                  <a:schemeClr val="bg1"/>
                </a:solidFill>
              </a:rPr>
              <a:t>prestaţie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eficientă</a:t>
            </a:r>
            <a:r>
              <a:rPr lang="en-US" sz="2200" dirty="0">
                <a:solidFill>
                  <a:schemeClr val="bg1"/>
                </a:solidFill>
              </a:rPr>
              <a:t> la </a:t>
            </a:r>
            <a:r>
              <a:rPr lang="en-US" sz="2200" dirty="0" err="1">
                <a:solidFill>
                  <a:schemeClr val="bg1"/>
                </a:solidFill>
              </a:rPr>
              <a:t>locul</a:t>
            </a:r>
            <a:r>
              <a:rPr lang="en-US" sz="2200" dirty="0">
                <a:solidFill>
                  <a:schemeClr val="bg1"/>
                </a:solidFill>
              </a:rPr>
              <a:t> de </a:t>
            </a:r>
            <a:r>
              <a:rPr lang="en-US" sz="2200" dirty="0" err="1">
                <a:solidFill>
                  <a:schemeClr val="bg1"/>
                </a:solidFill>
              </a:rPr>
              <a:t>muncă</a:t>
            </a:r>
            <a:r>
              <a:rPr lang="en-US" sz="2200" dirty="0">
                <a:solidFill>
                  <a:schemeClr val="bg1"/>
                </a:solidFill>
              </a:rPr>
              <a:t>, </a:t>
            </a:r>
            <a:r>
              <a:rPr lang="en-US" sz="2200" dirty="0" err="1">
                <a:solidFill>
                  <a:schemeClr val="bg1"/>
                </a:solidFill>
              </a:rPr>
              <a:t>incluzând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responsabilităţile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legale</a:t>
            </a:r>
            <a:r>
              <a:rPr lang="en-US" sz="2200" dirty="0">
                <a:solidFill>
                  <a:schemeClr val="bg1"/>
                </a:solidFill>
              </a:rPr>
              <a:t>.</a:t>
            </a:r>
            <a:endParaRPr lang="ro-RO" sz="2200" dirty="0">
              <a:solidFill>
                <a:schemeClr val="bg1"/>
              </a:solidFill>
            </a:endParaRPr>
          </a:p>
          <a:p>
            <a:pPr marL="0" indent="0" algn="just">
              <a:buNone/>
            </a:pPr>
            <a:r>
              <a:rPr lang="ro-RO" sz="2200" dirty="0" smtClean="0">
                <a:solidFill>
                  <a:schemeClr val="bg1"/>
                </a:solidFill>
              </a:rPr>
              <a:t>	</a:t>
            </a:r>
            <a:r>
              <a:rPr lang="en-US" sz="2200" dirty="0" err="1" smtClean="0">
                <a:solidFill>
                  <a:schemeClr val="bg1"/>
                </a:solidFill>
              </a:rPr>
              <a:t>Formarea</a:t>
            </a:r>
            <a:r>
              <a:rPr lang="en-US" sz="2200" dirty="0" smtClean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profesională</a:t>
            </a:r>
            <a:r>
              <a:rPr lang="en-US" sz="2200" dirty="0">
                <a:solidFill>
                  <a:schemeClr val="bg1"/>
                </a:solidFill>
              </a:rPr>
              <a:t> a </a:t>
            </a:r>
            <a:r>
              <a:rPr lang="en-US" sz="2200" dirty="0" err="1">
                <a:solidFill>
                  <a:schemeClr val="bg1"/>
                </a:solidFill>
              </a:rPr>
              <a:t>salariaţilor</a:t>
            </a:r>
            <a:r>
              <a:rPr lang="en-US" sz="2200" dirty="0">
                <a:solidFill>
                  <a:schemeClr val="bg1"/>
                </a:solidFill>
              </a:rPr>
              <a:t> se </a:t>
            </a:r>
            <a:r>
              <a:rPr lang="en-US" sz="2200" dirty="0" err="1">
                <a:solidFill>
                  <a:schemeClr val="bg1"/>
                </a:solidFill>
              </a:rPr>
              <a:t>poate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realiza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prin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următoarele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forme</a:t>
            </a:r>
            <a:r>
              <a:rPr lang="en-US" sz="2200" dirty="0">
                <a:solidFill>
                  <a:schemeClr val="bg1"/>
                </a:solidFill>
              </a:rPr>
              <a:t>:</a:t>
            </a:r>
            <a:br>
              <a:rPr lang="en-US" sz="2200" dirty="0">
                <a:solidFill>
                  <a:schemeClr val="bg1"/>
                </a:solidFill>
              </a:rPr>
            </a:br>
            <a:r>
              <a:rPr lang="en-US" sz="2200" dirty="0" smtClean="0">
                <a:solidFill>
                  <a:schemeClr val="bg1"/>
                </a:solidFill>
              </a:rPr>
              <a:t>a</a:t>
            </a:r>
            <a:r>
              <a:rPr lang="en-US" sz="2200" dirty="0">
                <a:solidFill>
                  <a:schemeClr val="bg1"/>
                </a:solidFill>
              </a:rPr>
              <a:t>) </a:t>
            </a:r>
            <a:r>
              <a:rPr lang="en-US" sz="2200" dirty="0" err="1">
                <a:solidFill>
                  <a:schemeClr val="bg1"/>
                </a:solidFill>
              </a:rPr>
              <a:t>participarea</a:t>
            </a:r>
            <a:r>
              <a:rPr lang="en-US" sz="2200" dirty="0">
                <a:solidFill>
                  <a:schemeClr val="bg1"/>
                </a:solidFill>
              </a:rPr>
              <a:t> la </a:t>
            </a:r>
            <a:r>
              <a:rPr lang="en-US" sz="2200" dirty="0" err="1">
                <a:solidFill>
                  <a:schemeClr val="bg1"/>
                </a:solidFill>
              </a:rPr>
              <a:t>cursuri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organizate</a:t>
            </a:r>
            <a:r>
              <a:rPr lang="en-US" sz="2200" dirty="0">
                <a:solidFill>
                  <a:schemeClr val="bg1"/>
                </a:solidFill>
              </a:rPr>
              <a:t> de </a:t>
            </a:r>
            <a:r>
              <a:rPr lang="en-US" sz="2200" dirty="0" err="1">
                <a:solidFill>
                  <a:schemeClr val="bg1"/>
                </a:solidFill>
              </a:rPr>
              <a:t>către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angajator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sau</a:t>
            </a:r>
            <a:r>
              <a:rPr lang="en-US" sz="2200" dirty="0">
                <a:solidFill>
                  <a:schemeClr val="bg1"/>
                </a:solidFill>
              </a:rPr>
              <a:t> de </a:t>
            </a:r>
            <a:r>
              <a:rPr lang="en-US" sz="2200" dirty="0" err="1">
                <a:solidFill>
                  <a:schemeClr val="bg1"/>
                </a:solidFill>
              </a:rPr>
              <a:t>către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furnizorii</a:t>
            </a:r>
            <a:r>
              <a:rPr lang="en-US" sz="2200" dirty="0">
                <a:solidFill>
                  <a:schemeClr val="bg1"/>
                </a:solidFill>
              </a:rPr>
              <a:t> de </a:t>
            </a:r>
            <a:r>
              <a:rPr lang="en-US" sz="2200" dirty="0" err="1">
                <a:solidFill>
                  <a:schemeClr val="bg1"/>
                </a:solidFill>
              </a:rPr>
              <a:t>servicii</a:t>
            </a:r>
            <a:r>
              <a:rPr lang="en-US" sz="2200" dirty="0">
                <a:solidFill>
                  <a:schemeClr val="bg1"/>
                </a:solidFill>
              </a:rPr>
              <a:t> de </a:t>
            </a:r>
            <a:r>
              <a:rPr lang="en-US" sz="2200" dirty="0" err="1">
                <a:solidFill>
                  <a:schemeClr val="bg1"/>
                </a:solidFill>
              </a:rPr>
              <a:t>formare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profesională</a:t>
            </a:r>
            <a:r>
              <a:rPr lang="en-US" sz="2200" dirty="0">
                <a:solidFill>
                  <a:schemeClr val="bg1"/>
                </a:solidFill>
              </a:rPr>
              <a:t> din </a:t>
            </a:r>
            <a:r>
              <a:rPr lang="en-US" sz="2200" dirty="0" err="1">
                <a:solidFill>
                  <a:schemeClr val="bg1"/>
                </a:solidFill>
              </a:rPr>
              <a:t>ţară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ori</a:t>
            </a:r>
            <a:r>
              <a:rPr lang="en-US" sz="2200" dirty="0">
                <a:solidFill>
                  <a:schemeClr val="bg1"/>
                </a:solidFill>
              </a:rPr>
              <a:t> din </a:t>
            </a:r>
            <a:r>
              <a:rPr lang="en-US" sz="2200" dirty="0" err="1">
                <a:solidFill>
                  <a:schemeClr val="bg1"/>
                </a:solidFill>
              </a:rPr>
              <a:t>străinătate</a:t>
            </a:r>
            <a:r>
              <a:rPr lang="en-US" sz="2200" dirty="0">
                <a:solidFill>
                  <a:schemeClr val="bg1"/>
                </a:solidFill>
              </a:rPr>
              <a:t>;</a:t>
            </a:r>
            <a:endParaRPr lang="ro-RO" sz="2200" dirty="0">
              <a:solidFill>
                <a:schemeClr val="bg1"/>
              </a:solidFill>
            </a:endParaRPr>
          </a:p>
          <a:p>
            <a:pPr marL="0" indent="0" algn="just">
              <a:buNone/>
            </a:pPr>
            <a:r>
              <a:rPr lang="en-US" sz="2200" dirty="0" smtClean="0">
                <a:solidFill>
                  <a:schemeClr val="bg1"/>
                </a:solidFill>
              </a:rPr>
              <a:t>b</a:t>
            </a:r>
            <a:r>
              <a:rPr lang="en-US" sz="2200" dirty="0">
                <a:solidFill>
                  <a:schemeClr val="bg1"/>
                </a:solidFill>
              </a:rPr>
              <a:t>) </a:t>
            </a:r>
            <a:r>
              <a:rPr lang="en-US" sz="2200" dirty="0" err="1">
                <a:solidFill>
                  <a:schemeClr val="bg1"/>
                </a:solidFill>
              </a:rPr>
              <a:t>stagii</a:t>
            </a:r>
            <a:r>
              <a:rPr lang="en-US" sz="2200" dirty="0">
                <a:solidFill>
                  <a:schemeClr val="bg1"/>
                </a:solidFill>
              </a:rPr>
              <a:t> de </a:t>
            </a:r>
            <a:r>
              <a:rPr lang="en-US" sz="2200" dirty="0" err="1">
                <a:solidFill>
                  <a:schemeClr val="bg1"/>
                </a:solidFill>
              </a:rPr>
              <a:t>adaptare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profesională</a:t>
            </a:r>
            <a:r>
              <a:rPr lang="en-US" sz="2200" dirty="0">
                <a:solidFill>
                  <a:schemeClr val="bg1"/>
                </a:solidFill>
              </a:rPr>
              <a:t> la </a:t>
            </a:r>
            <a:r>
              <a:rPr lang="en-US" sz="2200" dirty="0" err="1">
                <a:solidFill>
                  <a:schemeClr val="bg1"/>
                </a:solidFill>
              </a:rPr>
              <a:t>cerinţele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postului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şi</a:t>
            </a:r>
            <a:r>
              <a:rPr lang="en-US" sz="2200" dirty="0">
                <a:solidFill>
                  <a:schemeClr val="bg1"/>
                </a:solidFill>
              </a:rPr>
              <a:t> ale </a:t>
            </a:r>
            <a:r>
              <a:rPr lang="en-US" sz="2200" dirty="0" err="1">
                <a:solidFill>
                  <a:schemeClr val="bg1"/>
                </a:solidFill>
              </a:rPr>
              <a:t>locului</a:t>
            </a:r>
            <a:r>
              <a:rPr lang="en-US" sz="2200" dirty="0">
                <a:solidFill>
                  <a:schemeClr val="bg1"/>
                </a:solidFill>
              </a:rPr>
              <a:t> de </a:t>
            </a:r>
            <a:r>
              <a:rPr lang="en-US" sz="2200" dirty="0" err="1">
                <a:solidFill>
                  <a:schemeClr val="bg1"/>
                </a:solidFill>
              </a:rPr>
              <a:t>muncă</a:t>
            </a:r>
            <a:r>
              <a:rPr lang="en-US" sz="2200" dirty="0">
                <a:solidFill>
                  <a:schemeClr val="bg1"/>
                </a:solidFill>
              </a:rPr>
              <a:t>;</a:t>
            </a:r>
            <a:endParaRPr lang="ro-RO" sz="2200" dirty="0">
              <a:solidFill>
                <a:schemeClr val="bg1"/>
              </a:solidFill>
            </a:endParaRPr>
          </a:p>
          <a:p>
            <a:pPr marL="0" indent="0" algn="just">
              <a:buNone/>
            </a:pPr>
            <a:r>
              <a:rPr lang="en-US" sz="2200" dirty="0" smtClean="0">
                <a:solidFill>
                  <a:schemeClr val="bg1"/>
                </a:solidFill>
              </a:rPr>
              <a:t>c</a:t>
            </a:r>
            <a:r>
              <a:rPr lang="en-US" sz="2200" dirty="0">
                <a:solidFill>
                  <a:schemeClr val="bg1"/>
                </a:solidFill>
              </a:rPr>
              <a:t>) </a:t>
            </a:r>
            <a:r>
              <a:rPr lang="en-US" sz="2200" dirty="0" err="1">
                <a:solidFill>
                  <a:schemeClr val="bg1"/>
                </a:solidFill>
              </a:rPr>
              <a:t>stagii</a:t>
            </a:r>
            <a:r>
              <a:rPr lang="en-US" sz="2200" dirty="0">
                <a:solidFill>
                  <a:schemeClr val="bg1"/>
                </a:solidFill>
              </a:rPr>
              <a:t> de </a:t>
            </a:r>
            <a:r>
              <a:rPr lang="en-US" sz="2200" dirty="0" err="1">
                <a:solidFill>
                  <a:schemeClr val="bg1"/>
                </a:solidFill>
              </a:rPr>
              <a:t>practică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şi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specializare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în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ţară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şi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în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străinătate</a:t>
            </a:r>
            <a:r>
              <a:rPr lang="en-US" sz="2200" dirty="0">
                <a:solidFill>
                  <a:schemeClr val="bg1"/>
                </a:solidFill>
              </a:rPr>
              <a:t>;</a:t>
            </a:r>
            <a:endParaRPr lang="ro-RO" sz="2200" dirty="0">
              <a:solidFill>
                <a:schemeClr val="bg1"/>
              </a:solidFill>
            </a:endParaRPr>
          </a:p>
          <a:p>
            <a:pPr marL="0" indent="0" algn="just">
              <a:buNone/>
            </a:pPr>
            <a:r>
              <a:rPr lang="en-US" sz="2200" dirty="0" smtClean="0">
                <a:solidFill>
                  <a:schemeClr val="bg1"/>
                </a:solidFill>
              </a:rPr>
              <a:t>d</a:t>
            </a:r>
            <a:r>
              <a:rPr lang="en-US" sz="2200" dirty="0">
                <a:solidFill>
                  <a:schemeClr val="bg1"/>
                </a:solidFill>
              </a:rPr>
              <a:t>) </a:t>
            </a:r>
            <a:r>
              <a:rPr lang="en-US" sz="2200" dirty="0" err="1">
                <a:solidFill>
                  <a:schemeClr val="bg1"/>
                </a:solidFill>
              </a:rPr>
              <a:t>ucenicie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organizată</a:t>
            </a:r>
            <a:r>
              <a:rPr lang="en-US" sz="2200" dirty="0">
                <a:solidFill>
                  <a:schemeClr val="bg1"/>
                </a:solidFill>
              </a:rPr>
              <a:t> la </a:t>
            </a:r>
            <a:r>
              <a:rPr lang="en-US" sz="2200" dirty="0" err="1">
                <a:solidFill>
                  <a:schemeClr val="bg1"/>
                </a:solidFill>
              </a:rPr>
              <a:t>locul</a:t>
            </a:r>
            <a:r>
              <a:rPr lang="en-US" sz="2200" dirty="0">
                <a:solidFill>
                  <a:schemeClr val="bg1"/>
                </a:solidFill>
              </a:rPr>
              <a:t> de </a:t>
            </a:r>
            <a:r>
              <a:rPr lang="en-US" sz="2200" dirty="0" err="1">
                <a:solidFill>
                  <a:schemeClr val="bg1"/>
                </a:solidFill>
              </a:rPr>
              <a:t>muncă</a:t>
            </a:r>
            <a:r>
              <a:rPr lang="en-US" sz="2200" dirty="0">
                <a:solidFill>
                  <a:schemeClr val="bg1"/>
                </a:solidFill>
              </a:rPr>
              <a:t>;</a:t>
            </a:r>
            <a:endParaRPr lang="ro-RO" sz="2200" dirty="0">
              <a:solidFill>
                <a:schemeClr val="bg1"/>
              </a:solidFill>
            </a:endParaRPr>
          </a:p>
          <a:p>
            <a:pPr marL="0" indent="0" algn="just">
              <a:buNone/>
            </a:pPr>
            <a:r>
              <a:rPr lang="en-US" sz="2200" dirty="0" smtClean="0">
                <a:solidFill>
                  <a:schemeClr val="bg1"/>
                </a:solidFill>
              </a:rPr>
              <a:t>e</a:t>
            </a:r>
            <a:r>
              <a:rPr lang="en-US" sz="2200" dirty="0">
                <a:solidFill>
                  <a:schemeClr val="bg1"/>
                </a:solidFill>
              </a:rPr>
              <a:t>) </a:t>
            </a:r>
            <a:r>
              <a:rPr lang="en-US" sz="2200" dirty="0" err="1">
                <a:solidFill>
                  <a:schemeClr val="bg1"/>
                </a:solidFill>
              </a:rPr>
              <a:t>formare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individualizată</a:t>
            </a:r>
            <a:r>
              <a:rPr lang="en-US" sz="2200" dirty="0">
                <a:solidFill>
                  <a:schemeClr val="bg1"/>
                </a:solidFill>
              </a:rPr>
              <a:t>;</a:t>
            </a:r>
            <a:endParaRPr lang="ro-RO" sz="2200" dirty="0">
              <a:solidFill>
                <a:schemeClr val="bg1"/>
              </a:solidFill>
            </a:endParaRPr>
          </a:p>
          <a:p>
            <a:pPr marL="0" indent="0" algn="just">
              <a:buNone/>
            </a:pPr>
            <a:r>
              <a:rPr lang="en-US" sz="2200" dirty="0" smtClean="0">
                <a:solidFill>
                  <a:schemeClr val="bg1"/>
                </a:solidFill>
              </a:rPr>
              <a:t>f</a:t>
            </a:r>
            <a:r>
              <a:rPr lang="en-US" sz="2200" dirty="0">
                <a:solidFill>
                  <a:schemeClr val="bg1"/>
                </a:solidFill>
              </a:rPr>
              <a:t>) </a:t>
            </a:r>
            <a:r>
              <a:rPr lang="en-US" sz="2200" dirty="0" err="1">
                <a:solidFill>
                  <a:schemeClr val="bg1"/>
                </a:solidFill>
              </a:rPr>
              <a:t>alte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forme</a:t>
            </a:r>
            <a:r>
              <a:rPr lang="en-US" sz="2200" dirty="0">
                <a:solidFill>
                  <a:schemeClr val="bg1"/>
                </a:solidFill>
              </a:rPr>
              <a:t> de </a:t>
            </a:r>
            <a:r>
              <a:rPr lang="en-US" sz="2200" dirty="0" err="1">
                <a:solidFill>
                  <a:schemeClr val="bg1"/>
                </a:solidFill>
              </a:rPr>
              <a:t>pregătire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convenite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între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angajator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şi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salariat</a:t>
            </a:r>
            <a:r>
              <a:rPr lang="en-US" sz="2200" dirty="0">
                <a:solidFill>
                  <a:schemeClr val="bg1"/>
                </a:solidFill>
              </a:rPr>
              <a:t>.</a:t>
            </a:r>
            <a:endParaRPr lang="ro-RO" sz="2200" dirty="0">
              <a:solidFill>
                <a:schemeClr val="bg1"/>
              </a:solidFill>
            </a:endParaRPr>
          </a:p>
          <a:p>
            <a:pPr marL="0" indent="0" algn="just">
              <a:buNone/>
            </a:pPr>
            <a:r>
              <a:rPr lang="ro-RO" sz="2200" dirty="0" smtClean="0">
                <a:solidFill>
                  <a:schemeClr val="bg1"/>
                </a:solidFill>
              </a:rPr>
              <a:t>	</a:t>
            </a:r>
            <a:r>
              <a:rPr lang="en-US" sz="2200" dirty="0" err="1" smtClean="0">
                <a:solidFill>
                  <a:schemeClr val="bg1"/>
                </a:solidFill>
              </a:rPr>
              <a:t>Participarea</a:t>
            </a:r>
            <a:r>
              <a:rPr lang="en-US" sz="2200" dirty="0" smtClean="0">
                <a:solidFill>
                  <a:schemeClr val="bg1"/>
                </a:solidFill>
              </a:rPr>
              <a:t> </a:t>
            </a:r>
            <a:r>
              <a:rPr lang="en-US" sz="2200" dirty="0">
                <a:solidFill>
                  <a:schemeClr val="bg1"/>
                </a:solidFill>
              </a:rPr>
              <a:t>la </a:t>
            </a:r>
            <a:r>
              <a:rPr lang="en-US" sz="2200" dirty="0" err="1">
                <a:solidFill>
                  <a:schemeClr val="bg1"/>
                </a:solidFill>
              </a:rPr>
              <a:t>formarea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profesională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poate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avea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loc</a:t>
            </a:r>
            <a:r>
              <a:rPr lang="en-US" sz="2200" dirty="0">
                <a:solidFill>
                  <a:schemeClr val="bg1"/>
                </a:solidFill>
              </a:rPr>
              <a:t> la </a:t>
            </a:r>
            <a:r>
              <a:rPr lang="en-US" sz="2200" dirty="0" err="1">
                <a:solidFill>
                  <a:schemeClr val="bg1"/>
                </a:solidFill>
              </a:rPr>
              <a:t>iniţiativa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angajatorului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sau</a:t>
            </a:r>
            <a:r>
              <a:rPr lang="en-US" sz="2200" dirty="0">
                <a:solidFill>
                  <a:schemeClr val="bg1"/>
                </a:solidFill>
              </a:rPr>
              <a:t> la </a:t>
            </a:r>
            <a:r>
              <a:rPr lang="en-US" sz="2200" dirty="0" err="1">
                <a:solidFill>
                  <a:schemeClr val="bg1"/>
                </a:solidFill>
              </a:rPr>
              <a:t>iniţiativa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salariatului</a:t>
            </a:r>
            <a:r>
              <a:rPr lang="en-US" sz="2200" dirty="0" smtClean="0">
                <a:solidFill>
                  <a:schemeClr val="bg1"/>
                </a:solidFill>
              </a:rPr>
              <a:t>.</a:t>
            </a:r>
            <a:endParaRPr lang="ro-RO" sz="2200" dirty="0"/>
          </a:p>
          <a:p>
            <a:pPr marL="0" indent="0">
              <a:buNone/>
            </a:pPr>
            <a:r>
              <a:rPr lang="en-US" sz="2200" dirty="0" smtClean="0">
                <a:solidFill>
                  <a:schemeClr val="bg1"/>
                </a:solidFill>
              </a:rPr>
              <a:t>	</a:t>
            </a:r>
            <a:r>
              <a:rPr lang="en-US" sz="2200" dirty="0" err="1" smtClean="0">
                <a:solidFill>
                  <a:schemeClr val="bg1"/>
                </a:solidFill>
              </a:rPr>
              <a:t>Modalitatea</a:t>
            </a:r>
            <a:r>
              <a:rPr lang="en-US" sz="2200" dirty="0" smtClean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concretă</a:t>
            </a:r>
            <a:r>
              <a:rPr lang="en-US" sz="2200" dirty="0">
                <a:solidFill>
                  <a:schemeClr val="bg1"/>
                </a:solidFill>
              </a:rPr>
              <a:t> de </a:t>
            </a:r>
            <a:r>
              <a:rPr lang="en-US" sz="2200" dirty="0" err="1">
                <a:solidFill>
                  <a:schemeClr val="bg1"/>
                </a:solidFill>
              </a:rPr>
              <a:t>formare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profesională</a:t>
            </a:r>
            <a:r>
              <a:rPr lang="en-US" sz="2200" dirty="0">
                <a:solidFill>
                  <a:schemeClr val="bg1"/>
                </a:solidFill>
              </a:rPr>
              <a:t>, </a:t>
            </a:r>
            <a:r>
              <a:rPr lang="en-US" sz="2200" dirty="0" err="1">
                <a:solidFill>
                  <a:schemeClr val="bg1"/>
                </a:solidFill>
              </a:rPr>
              <a:t>drepturile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şi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obligaţiile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părţilor</a:t>
            </a:r>
            <a:r>
              <a:rPr lang="en-US" sz="2200" dirty="0">
                <a:solidFill>
                  <a:schemeClr val="bg1"/>
                </a:solidFill>
              </a:rPr>
              <a:t>, </a:t>
            </a:r>
            <a:r>
              <a:rPr lang="en-US" sz="2200" dirty="0" err="1">
                <a:solidFill>
                  <a:schemeClr val="bg1"/>
                </a:solidFill>
              </a:rPr>
              <a:t>durata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formării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profesionale</a:t>
            </a:r>
            <a:r>
              <a:rPr lang="en-US" sz="2200" dirty="0">
                <a:solidFill>
                  <a:schemeClr val="bg1"/>
                </a:solidFill>
              </a:rPr>
              <a:t>, </a:t>
            </a:r>
            <a:r>
              <a:rPr lang="en-US" sz="2200" dirty="0" err="1">
                <a:solidFill>
                  <a:schemeClr val="bg1"/>
                </a:solidFill>
              </a:rPr>
              <a:t>precum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şi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orice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alte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aspecte</a:t>
            </a:r>
            <a:r>
              <a:rPr lang="en-US" sz="2200" dirty="0">
                <a:solidFill>
                  <a:schemeClr val="bg1"/>
                </a:solidFill>
              </a:rPr>
              <a:t> legate de </a:t>
            </a:r>
            <a:r>
              <a:rPr lang="en-US" sz="2200" dirty="0" err="1">
                <a:solidFill>
                  <a:schemeClr val="bg1"/>
                </a:solidFill>
              </a:rPr>
              <a:t>formarea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profesională</a:t>
            </a:r>
            <a:r>
              <a:rPr lang="en-US" sz="2200" dirty="0">
                <a:solidFill>
                  <a:schemeClr val="bg1"/>
                </a:solidFill>
              </a:rPr>
              <a:t>, </a:t>
            </a:r>
            <a:r>
              <a:rPr lang="en-US" sz="2200" dirty="0" err="1">
                <a:solidFill>
                  <a:schemeClr val="bg1"/>
                </a:solidFill>
              </a:rPr>
              <a:t>inclusiv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obligaţiile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contractuale</a:t>
            </a:r>
            <a:r>
              <a:rPr lang="en-US" sz="2200" dirty="0">
                <a:solidFill>
                  <a:schemeClr val="bg1"/>
                </a:solidFill>
              </a:rPr>
              <a:t> ale </a:t>
            </a:r>
            <a:r>
              <a:rPr lang="en-US" sz="2200" dirty="0" err="1">
                <a:solidFill>
                  <a:schemeClr val="bg1"/>
                </a:solidFill>
              </a:rPr>
              <a:t>salariatului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în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raport</a:t>
            </a:r>
            <a:r>
              <a:rPr lang="en-US" sz="2200" dirty="0">
                <a:solidFill>
                  <a:schemeClr val="bg1"/>
                </a:solidFill>
              </a:rPr>
              <a:t> cu </a:t>
            </a:r>
            <a:r>
              <a:rPr lang="en-US" sz="2200" dirty="0" err="1">
                <a:solidFill>
                  <a:schemeClr val="bg1"/>
                </a:solidFill>
              </a:rPr>
              <a:t>angajatorul</a:t>
            </a:r>
            <a:r>
              <a:rPr lang="en-US" sz="2200" dirty="0">
                <a:solidFill>
                  <a:schemeClr val="bg1"/>
                </a:solidFill>
              </a:rPr>
              <a:t> care a </a:t>
            </a:r>
            <a:r>
              <a:rPr lang="en-US" sz="2200" dirty="0" err="1">
                <a:solidFill>
                  <a:schemeClr val="bg1"/>
                </a:solidFill>
              </a:rPr>
              <a:t>suportat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cheltuielile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ocazionate</a:t>
            </a:r>
            <a:r>
              <a:rPr lang="en-US" sz="2200" dirty="0">
                <a:solidFill>
                  <a:schemeClr val="bg1"/>
                </a:solidFill>
              </a:rPr>
              <a:t> de </a:t>
            </a:r>
            <a:r>
              <a:rPr lang="en-US" sz="2200" dirty="0" err="1">
                <a:solidFill>
                  <a:schemeClr val="bg1"/>
                </a:solidFill>
              </a:rPr>
              <a:t>formarea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profesională</a:t>
            </a:r>
            <a:r>
              <a:rPr lang="en-US" sz="2200" dirty="0">
                <a:solidFill>
                  <a:schemeClr val="bg1"/>
                </a:solidFill>
              </a:rPr>
              <a:t>, se </a:t>
            </a:r>
            <a:r>
              <a:rPr lang="en-US" sz="2200" dirty="0" err="1">
                <a:solidFill>
                  <a:schemeClr val="bg1"/>
                </a:solidFill>
              </a:rPr>
              <a:t>stabilesc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prin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acordul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părţilor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şi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fac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obiectul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unor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acte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adiţionale</a:t>
            </a:r>
            <a:r>
              <a:rPr lang="en-US" sz="2200" dirty="0">
                <a:solidFill>
                  <a:schemeClr val="bg1"/>
                </a:solidFill>
              </a:rPr>
              <a:t> la </a:t>
            </a:r>
            <a:r>
              <a:rPr lang="en-US" sz="2200" dirty="0" err="1">
                <a:solidFill>
                  <a:schemeClr val="bg1"/>
                </a:solidFill>
              </a:rPr>
              <a:t>contractele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individuale</a:t>
            </a:r>
            <a:r>
              <a:rPr lang="en-US" sz="2200" dirty="0">
                <a:solidFill>
                  <a:schemeClr val="bg1"/>
                </a:solidFill>
              </a:rPr>
              <a:t> de </a:t>
            </a:r>
            <a:r>
              <a:rPr lang="en-US" sz="2200" dirty="0" err="1">
                <a:solidFill>
                  <a:schemeClr val="bg1"/>
                </a:solidFill>
              </a:rPr>
              <a:t>muncă</a:t>
            </a:r>
            <a:r>
              <a:rPr lang="en-US" sz="2200" dirty="0">
                <a:solidFill>
                  <a:schemeClr val="bg1"/>
                </a:solidFill>
              </a:rPr>
              <a:t>.</a:t>
            </a:r>
            <a:endParaRPr lang="ro-RO" sz="2200" dirty="0">
              <a:solidFill>
                <a:schemeClr val="bg1"/>
              </a:solidFill>
            </a:endParaRPr>
          </a:p>
          <a:p>
            <a:endParaRPr lang="ro-RO" sz="1800" dirty="0"/>
          </a:p>
        </p:txBody>
      </p:sp>
    </p:spTree>
    <p:extLst>
      <p:ext uri="{BB962C8B-B14F-4D97-AF65-F5344CB8AC3E}">
        <p14:creationId xmlns:p14="http://schemas.microsoft.com/office/powerpoint/2010/main" val="23609802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685800"/>
            <a:ext cx="8839200" cy="54102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o-RO" sz="2400" dirty="0" smtClean="0">
                <a:solidFill>
                  <a:schemeClr val="bg1"/>
                </a:solidFill>
              </a:rPr>
              <a:t>	</a:t>
            </a:r>
            <a:r>
              <a:rPr lang="en-US" sz="2400" dirty="0" err="1" smtClean="0">
                <a:solidFill>
                  <a:schemeClr val="bg1"/>
                </a:solidFill>
              </a:rPr>
              <a:t>În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cazul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în</a:t>
            </a:r>
            <a:r>
              <a:rPr lang="en-US" sz="2400" dirty="0">
                <a:solidFill>
                  <a:schemeClr val="bg1"/>
                </a:solidFill>
              </a:rPr>
              <a:t> care </a:t>
            </a:r>
            <a:r>
              <a:rPr lang="en-US" sz="2400" dirty="0" err="1">
                <a:solidFill>
                  <a:schemeClr val="bg1"/>
                </a:solidFill>
              </a:rPr>
              <a:t>participarea</a:t>
            </a:r>
            <a:r>
              <a:rPr lang="en-US" sz="2400" dirty="0">
                <a:solidFill>
                  <a:schemeClr val="bg1"/>
                </a:solidFill>
              </a:rPr>
              <a:t> la </a:t>
            </a:r>
            <a:r>
              <a:rPr lang="en-US" sz="2400" dirty="0" err="1">
                <a:solidFill>
                  <a:schemeClr val="bg1"/>
                </a:solidFill>
              </a:rPr>
              <a:t>cursurile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sau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stagiile</a:t>
            </a:r>
            <a:r>
              <a:rPr lang="en-US" sz="2400" dirty="0">
                <a:solidFill>
                  <a:schemeClr val="bg1"/>
                </a:solidFill>
              </a:rPr>
              <a:t> de </a:t>
            </a:r>
            <a:r>
              <a:rPr lang="en-US" sz="2400" dirty="0" err="1">
                <a:solidFill>
                  <a:schemeClr val="bg1"/>
                </a:solidFill>
              </a:rPr>
              <a:t>formare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profesională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este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iniţiată</a:t>
            </a:r>
            <a:r>
              <a:rPr lang="en-US" sz="2400" dirty="0">
                <a:solidFill>
                  <a:schemeClr val="bg1"/>
                </a:solidFill>
              </a:rPr>
              <a:t> de </a:t>
            </a:r>
            <a:r>
              <a:rPr lang="en-US" sz="2400" dirty="0" err="1">
                <a:solidFill>
                  <a:schemeClr val="bg1"/>
                </a:solidFill>
              </a:rPr>
              <a:t>angajator</a:t>
            </a:r>
            <a:r>
              <a:rPr lang="en-US" sz="2400" dirty="0">
                <a:solidFill>
                  <a:schemeClr val="bg1"/>
                </a:solidFill>
              </a:rPr>
              <a:t>, </a:t>
            </a:r>
            <a:r>
              <a:rPr lang="en-US" sz="2400" dirty="0" err="1">
                <a:solidFill>
                  <a:schemeClr val="bg1"/>
                </a:solidFill>
              </a:rPr>
              <a:t>toate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cheltuielile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ocazionate</a:t>
            </a:r>
            <a:r>
              <a:rPr lang="en-US" sz="2400" dirty="0">
                <a:solidFill>
                  <a:schemeClr val="bg1"/>
                </a:solidFill>
              </a:rPr>
              <a:t> de </a:t>
            </a:r>
            <a:r>
              <a:rPr lang="en-US" sz="2400" dirty="0" err="1">
                <a:solidFill>
                  <a:schemeClr val="bg1"/>
                </a:solidFill>
              </a:rPr>
              <a:t>această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participare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sunt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suportate</a:t>
            </a:r>
            <a:r>
              <a:rPr lang="en-US" sz="2400" dirty="0">
                <a:solidFill>
                  <a:schemeClr val="bg1"/>
                </a:solidFill>
              </a:rPr>
              <a:t> de </a:t>
            </a:r>
            <a:r>
              <a:rPr lang="en-US" sz="2400" dirty="0" err="1">
                <a:solidFill>
                  <a:schemeClr val="bg1"/>
                </a:solidFill>
              </a:rPr>
              <a:t>către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acesta</a:t>
            </a:r>
            <a:r>
              <a:rPr lang="en-US" sz="2400" dirty="0">
                <a:solidFill>
                  <a:schemeClr val="bg1"/>
                </a:solidFill>
              </a:rPr>
              <a:t>.</a:t>
            </a:r>
            <a:endParaRPr lang="ro-RO" sz="2400" dirty="0">
              <a:solidFill>
                <a:schemeClr val="bg1"/>
              </a:solidFill>
            </a:endParaRPr>
          </a:p>
          <a:p>
            <a:pPr marL="0" indent="0" algn="just">
              <a:buNone/>
            </a:pPr>
            <a:r>
              <a:rPr lang="ro-RO" sz="2400" dirty="0" smtClean="0">
                <a:solidFill>
                  <a:schemeClr val="bg1"/>
                </a:solidFill>
              </a:rPr>
              <a:t>	</a:t>
            </a:r>
            <a:r>
              <a:rPr lang="en-US" sz="2400" dirty="0" err="1" smtClean="0">
                <a:solidFill>
                  <a:schemeClr val="bg1"/>
                </a:solidFill>
              </a:rPr>
              <a:t>Pe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perioada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participării</a:t>
            </a:r>
            <a:r>
              <a:rPr lang="en-US" sz="2400" dirty="0">
                <a:solidFill>
                  <a:schemeClr val="bg1"/>
                </a:solidFill>
              </a:rPr>
              <a:t> la </a:t>
            </a:r>
            <a:r>
              <a:rPr lang="en-US" sz="2400" dirty="0" err="1">
                <a:solidFill>
                  <a:schemeClr val="bg1"/>
                </a:solidFill>
              </a:rPr>
              <a:t>cursurile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sau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stagiile</a:t>
            </a:r>
            <a:r>
              <a:rPr lang="en-US" sz="2400" dirty="0">
                <a:solidFill>
                  <a:schemeClr val="bg1"/>
                </a:solidFill>
              </a:rPr>
              <a:t> de </a:t>
            </a:r>
            <a:r>
              <a:rPr lang="en-US" sz="2400" dirty="0" err="1">
                <a:solidFill>
                  <a:schemeClr val="bg1"/>
                </a:solidFill>
              </a:rPr>
              <a:t>formare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profesională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salariatul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va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beneficia</a:t>
            </a:r>
            <a:r>
              <a:rPr lang="en-US" sz="2400" dirty="0">
                <a:solidFill>
                  <a:schemeClr val="bg1"/>
                </a:solidFill>
              </a:rPr>
              <a:t>, </a:t>
            </a:r>
            <a:r>
              <a:rPr lang="en-US" sz="2400" dirty="0" err="1">
                <a:solidFill>
                  <a:schemeClr val="bg1"/>
                </a:solidFill>
              </a:rPr>
              <a:t>pe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toată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durata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formării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profesionale</a:t>
            </a:r>
            <a:r>
              <a:rPr lang="en-US" sz="2400" dirty="0">
                <a:solidFill>
                  <a:schemeClr val="bg1"/>
                </a:solidFill>
              </a:rPr>
              <a:t>, de </a:t>
            </a:r>
            <a:r>
              <a:rPr lang="en-US" sz="2400" dirty="0" err="1">
                <a:solidFill>
                  <a:schemeClr val="bg1"/>
                </a:solidFill>
              </a:rPr>
              <a:t>toate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drepturile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salariale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deţinute</a:t>
            </a:r>
            <a:r>
              <a:rPr lang="en-US" sz="2400" dirty="0">
                <a:solidFill>
                  <a:schemeClr val="bg1"/>
                </a:solidFill>
              </a:rPr>
              <a:t>.</a:t>
            </a:r>
            <a:endParaRPr lang="ro-RO" sz="2400" dirty="0">
              <a:solidFill>
                <a:schemeClr val="bg1"/>
              </a:solidFill>
            </a:endParaRPr>
          </a:p>
          <a:p>
            <a:pPr marL="0" indent="0" algn="just">
              <a:buNone/>
            </a:pPr>
            <a:r>
              <a:rPr lang="ro-RO" sz="2400" dirty="0" smtClean="0">
                <a:solidFill>
                  <a:schemeClr val="bg1"/>
                </a:solidFill>
              </a:rPr>
              <a:t>	</a:t>
            </a:r>
            <a:r>
              <a:rPr lang="en-US" sz="2400" dirty="0" err="1" smtClean="0">
                <a:solidFill>
                  <a:schemeClr val="bg1"/>
                </a:solidFill>
              </a:rPr>
              <a:t>Pe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perioada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participării</a:t>
            </a:r>
            <a:r>
              <a:rPr lang="en-US" sz="2400" dirty="0">
                <a:solidFill>
                  <a:schemeClr val="bg1"/>
                </a:solidFill>
              </a:rPr>
              <a:t> la </a:t>
            </a:r>
            <a:r>
              <a:rPr lang="en-US" sz="2400" dirty="0" err="1">
                <a:solidFill>
                  <a:schemeClr val="bg1"/>
                </a:solidFill>
              </a:rPr>
              <a:t>cursurile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sau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stagiile</a:t>
            </a:r>
            <a:r>
              <a:rPr lang="en-US" sz="2400" dirty="0">
                <a:solidFill>
                  <a:schemeClr val="bg1"/>
                </a:solidFill>
              </a:rPr>
              <a:t> de </a:t>
            </a:r>
            <a:r>
              <a:rPr lang="en-US" sz="2400" dirty="0" err="1">
                <a:solidFill>
                  <a:schemeClr val="bg1"/>
                </a:solidFill>
              </a:rPr>
              <a:t>formare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profesională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salariatul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beneficiază</a:t>
            </a:r>
            <a:r>
              <a:rPr lang="en-US" sz="2400" dirty="0">
                <a:solidFill>
                  <a:schemeClr val="bg1"/>
                </a:solidFill>
              </a:rPr>
              <a:t> de </a:t>
            </a:r>
            <a:r>
              <a:rPr lang="en-US" sz="2400" dirty="0" err="1">
                <a:solidFill>
                  <a:schemeClr val="bg1"/>
                </a:solidFill>
              </a:rPr>
              <a:t>vechime</a:t>
            </a:r>
            <a:r>
              <a:rPr lang="en-US" sz="2400" dirty="0">
                <a:solidFill>
                  <a:schemeClr val="bg1"/>
                </a:solidFill>
              </a:rPr>
              <a:t> la </a:t>
            </a:r>
            <a:r>
              <a:rPr lang="en-US" sz="2400" dirty="0" err="1">
                <a:solidFill>
                  <a:schemeClr val="bg1"/>
                </a:solidFill>
              </a:rPr>
              <a:t>acel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loc</a:t>
            </a:r>
            <a:r>
              <a:rPr lang="en-US" sz="2400" dirty="0">
                <a:solidFill>
                  <a:schemeClr val="bg1"/>
                </a:solidFill>
              </a:rPr>
              <a:t> de </a:t>
            </a:r>
            <a:r>
              <a:rPr lang="en-US" sz="2400" dirty="0" err="1">
                <a:solidFill>
                  <a:schemeClr val="bg1"/>
                </a:solidFill>
              </a:rPr>
              <a:t>muncă</a:t>
            </a:r>
            <a:r>
              <a:rPr lang="en-US" sz="2400" dirty="0">
                <a:solidFill>
                  <a:schemeClr val="bg1"/>
                </a:solidFill>
              </a:rPr>
              <a:t>, </a:t>
            </a:r>
            <a:r>
              <a:rPr lang="en-US" sz="2400" dirty="0" err="1">
                <a:solidFill>
                  <a:schemeClr val="bg1"/>
                </a:solidFill>
              </a:rPr>
              <a:t>această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perioadă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fiind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considerată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stagiu</a:t>
            </a:r>
            <a:r>
              <a:rPr lang="en-US" sz="2400" dirty="0">
                <a:solidFill>
                  <a:schemeClr val="bg1"/>
                </a:solidFill>
              </a:rPr>
              <a:t> de </a:t>
            </a:r>
            <a:r>
              <a:rPr lang="en-US" sz="2400" dirty="0" err="1">
                <a:solidFill>
                  <a:schemeClr val="bg1"/>
                </a:solidFill>
              </a:rPr>
              <a:t>cotizare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în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sistemul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asigurărilor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sociale</a:t>
            </a:r>
            <a:r>
              <a:rPr lang="en-US" sz="2400" dirty="0">
                <a:solidFill>
                  <a:schemeClr val="bg1"/>
                </a:solidFill>
              </a:rPr>
              <a:t> de stat.</a:t>
            </a:r>
            <a:endParaRPr lang="ro-RO" sz="2400" dirty="0">
              <a:solidFill>
                <a:schemeClr val="bg1"/>
              </a:solidFill>
            </a:endParaRPr>
          </a:p>
          <a:p>
            <a:pPr marL="0" indent="0" algn="just">
              <a:buNone/>
            </a:pPr>
            <a:r>
              <a:rPr lang="ro-RO" sz="2400" dirty="0" smtClean="0">
                <a:solidFill>
                  <a:schemeClr val="bg1"/>
                </a:solidFill>
              </a:rPr>
              <a:t>	</a:t>
            </a:r>
            <a:r>
              <a:rPr lang="en-US" sz="2400" dirty="0" err="1" smtClean="0">
                <a:solidFill>
                  <a:schemeClr val="bg1"/>
                </a:solidFill>
              </a:rPr>
              <a:t>Salariaţii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>
                <a:solidFill>
                  <a:schemeClr val="bg1"/>
                </a:solidFill>
              </a:rPr>
              <a:t>care au </a:t>
            </a:r>
            <a:r>
              <a:rPr lang="en-US" sz="2400" dirty="0" err="1">
                <a:solidFill>
                  <a:schemeClr val="bg1"/>
                </a:solidFill>
              </a:rPr>
              <a:t>beneficiat</a:t>
            </a:r>
            <a:r>
              <a:rPr lang="en-US" sz="2400" dirty="0">
                <a:solidFill>
                  <a:schemeClr val="bg1"/>
                </a:solidFill>
              </a:rPr>
              <a:t> de un curs </a:t>
            </a:r>
            <a:r>
              <a:rPr lang="en-US" sz="2400" dirty="0" err="1">
                <a:solidFill>
                  <a:schemeClr val="bg1"/>
                </a:solidFill>
              </a:rPr>
              <a:t>sau</a:t>
            </a:r>
            <a:r>
              <a:rPr lang="en-US" sz="2400" dirty="0">
                <a:solidFill>
                  <a:schemeClr val="bg1"/>
                </a:solidFill>
              </a:rPr>
              <a:t> un </a:t>
            </a:r>
            <a:r>
              <a:rPr lang="en-US" sz="2400" dirty="0" err="1">
                <a:solidFill>
                  <a:schemeClr val="bg1"/>
                </a:solidFill>
              </a:rPr>
              <a:t>stagiu</a:t>
            </a:r>
            <a:r>
              <a:rPr lang="en-US" sz="2400" dirty="0">
                <a:solidFill>
                  <a:schemeClr val="bg1"/>
                </a:solidFill>
              </a:rPr>
              <a:t> de </a:t>
            </a:r>
            <a:r>
              <a:rPr lang="en-US" sz="2400" dirty="0" err="1">
                <a:solidFill>
                  <a:schemeClr val="bg1"/>
                </a:solidFill>
              </a:rPr>
              <a:t>formare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profesională</a:t>
            </a:r>
            <a:r>
              <a:rPr lang="en-US" sz="2400" dirty="0">
                <a:solidFill>
                  <a:schemeClr val="bg1"/>
                </a:solidFill>
              </a:rPr>
              <a:t>, nu pot </a:t>
            </a:r>
            <a:r>
              <a:rPr lang="en-US" sz="2400" dirty="0" err="1">
                <a:solidFill>
                  <a:schemeClr val="bg1"/>
                </a:solidFill>
              </a:rPr>
              <a:t>avea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iniţiativa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încetării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contractului</a:t>
            </a:r>
            <a:r>
              <a:rPr lang="en-US" sz="2400" dirty="0">
                <a:solidFill>
                  <a:schemeClr val="bg1"/>
                </a:solidFill>
              </a:rPr>
              <a:t> individual de </a:t>
            </a:r>
            <a:r>
              <a:rPr lang="en-US" sz="2400" dirty="0" err="1">
                <a:solidFill>
                  <a:schemeClr val="bg1"/>
                </a:solidFill>
              </a:rPr>
              <a:t>muncă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pentru</a:t>
            </a:r>
            <a:r>
              <a:rPr lang="en-US" sz="2400" dirty="0">
                <a:solidFill>
                  <a:schemeClr val="bg1"/>
                </a:solidFill>
              </a:rPr>
              <a:t> o </a:t>
            </a:r>
            <a:r>
              <a:rPr lang="en-US" sz="2400" dirty="0" err="1">
                <a:solidFill>
                  <a:schemeClr val="bg1"/>
                </a:solidFill>
              </a:rPr>
              <a:t>perioadă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stabilită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prin</a:t>
            </a:r>
            <a:r>
              <a:rPr lang="en-US" sz="2400" dirty="0">
                <a:solidFill>
                  <a:schemeClr val="bg1"/>
                </a:solidFill>
              </a:rPr>
              <a:t> act </a:t>
            </a:r>
            <a:r>
              <a:rPr lang="en-US" sz="2400" dirty="0" err="1">
                <a:solidFill>
                  <a:schemeClr val="bg1"/>
                </a:solidFill>
              </a:rPr>
              <a:t>adiţional</a:t>
            </a:r>
            <a:r>
              <a:rPr lang="en-US" sz="2400" dirty="0" smtClean="0">
                <a:solidFill>
                  <a:schemeClr val="bg1"/>
                </a:solidFill>
              </a:rPr>
              <a:t>.</a:t>
            </a:r>
            <a:endParaRPr lang="ro-RO" sz="2400" dirty="0" smtClean="0">
              <a:solidFill>
                <a:schemeClr val="bg1"/>
              </a:solidFill>
            </a:endParaRPr>
          </a:p>
          <a:p>
            <a:pPr marL="0" indent="0" algn="just">
              <a:buNone/>
            </a:pPr>
            <a:endParaRPr lang="ro-RO" sz="2400" dirty="0">
              <a:solidFill>
                <a:schemeClr val="bg1"/>
              </a:solidFill>
            </a:endParaRPr>
          </a:p>
          <a:p>
            <a:pPr marL="0" indent="0" algn="just">
              <a:buNone/>
            </a:pPr>
            <a:endParaRPr lang="ro-RO" sz="2400" dirty="0"/>
          </a:p>
          <a:p>
            <a:endParaRPr lang="ro-RO" sz="1800" dirty="0"/>
          </a:p>
        </p:txBody>
      </p:sp>
    </p:spTree>
    <p:extLst>
      <p:ext uri="{BB962C8B-B14F-4D97-AF65-F5344CB8AC3E}">
        <p14:creationId xmlns:p14="http://schemas.microsoft.com/office/powerpoint/2010/main" val="40708663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31844"/>
            <a:ext cx="9144000" cy="6826155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en-US" sz="2000" b="1" dirty="0" smtClean="0">
                <a:solidFill>
                  <a:schemeClr val="bg1"/>
                </a:solidFill>
              </a:rPr>
              <a:t>	</a:t>
            </a:r>
            <a:r>
              <a:rPr lang="en-US" sz="2200" b="1" dirty="0" err="1" smtClean="0">
                <a:solidFill>
                  <a:schemeClr val="bg1"/>
                </a:solidFill>
              </a:rPr>
              <a:t>Contractul</a:t>
            </a:r>
            <a:r>
              <a:rPr lang="en-US" sz="2200" b="1" dirty="0" smtClean="0">
                <a:solidFill>
                  <a:schemeClr val="bg1"/>
                </a:solidFill>
              </a:rPr>
              <a:t> </a:t>
            </a:r>
            <a:r>
              <a:rPr lang="en-US" sz="2200" b="1" dirty="0" err="1">
                <a:solidFill>
                  <a:schemeClr val="bg1"/>
                </a:solidFill>
              </a:rPr>
              <a:t>Colectiv</a:t>
            </a:r>
            <a:r>
              <a:rPr lang="en-US" sz="2200" b="1" dirty="0">
                <a:solidFill>
                  <a:schemeClr val="bg1"/>
                </a:solidFill>
              </a:rPr>
              <a:t> de </a:t>
            </a:r>
            <a:r>
              <a:rPr lang="en-US" sz="2200" b="1" dirty="0" err="1">
                <a:solidFill>
                  <a:schemeClr val="bg1"/>
                </a:solidFill>
              </a:rPr>
              <a:t>Munca</a:t>
            </a:r>
            <a:r>
              <a:rPr lang="en-US" sz="2200" b="1" dirty="0">
                <a:solidFill>
                  <a:schemeClr val="bg1"/>
                </a:solidFill>
              </a:rPr>
              <a:t> la </a:t>
            </a:r>
            <a:r>
              <a:rPr lang="en-US" sz="2200" b="1" dirty="0" err="1">
                <a:solidFill>
                  <a:schemeClr val="bg1"/>
                </a:solidFill>
              </a:rPr>
              <a:t>nivelul</a:t>
            </a:r>
            <a:r>
              <a:rPr lang="en-US" sz="2200" b="1" dirty="0">
                <a:solidFill>
                  <a:schemeClr val="bg1"/>
                </a:solidFill>
              </a:rPr>
              <a:t> S.C.RAJA S.A. </a:t>
            </a:r>
            <a:r>
              <a:rPr lang="en-US" sz="2200" dirty="0" err="1">
                <a:solidFill>
                  <a:schemeClr val="bg1"/>
                </a:solidFill>
              </a:rPr>
              <a:t>prevede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urmatoarele</a:t>
            </a:r>
            <a:r>
              <a:rPr lang="en-US" sz="2200" dirty="0" smtClean="0">
                <a:solidFill>
                  <a:schemeClr val="bg1"/>
                </a:solidFill>
              </a:rPr>
              <a:t>:</a:t>
            </a:r>
            <a:r>
              <a:rPr lang="ro-RO" sz="2200" dirty="0" smtClean="0">
                <a:solidFill>
                  <a:schemeClr val="bg1"/>
                </a:solidFill>
              </a:rPr>
              <a:t>	</a:t>
            </a:r>
            <a:endParaRPr lang="en-US" sz="2200" dirty="0" smtClean="0">
              <a:solidFill>
                <a:schemeClr val="bg1"/>
              </a:solidFill>
            </a:endParaRPr>
          </a:p>
          <a:p>
            <a:pPr marL="0" indent="0" algn="just">
              <a:buNone/>
            </a:pPr>
            <a:r>
              <a:rPr lang="it-IT" sz="2200" dirty="0" smtClean="0">
                <a:solidFill>
                  <a:schemeClr val="bg1"/>
                </a:solidFill>
              </a:rPr>
              <a:t>	Angajatorul </a:t>
            </a:r>
            <a:r>
              <a:rPr lang="it-IT" sz="2200" dirty="0">
                <a:solidFill>
                  <a:schemeClr val="bg1"/>
                </a:solidFill>
              </a:rPr>
              <a:t>elaboreaza anual planuri de formare profesionala, cu consultarea sindicatului sau, dupa caz, a reprezentantilor salariatilor. Planul de formare profesionala face parte integranta din contractul colectiv de munca aplicabil. Salariatii au dreptul sa fie informati cu privire la continutul planului de formare profesionala.</a:t>
            </a:r>
            <a:endParaRPr lang="ro-RO" sz="2200" dirty="0">
              <a:solidFill>
                <a:schemeClr val="bg1"/>
              </a:solidFill>
            </a:endParaRPr>
          </a:p>
          <a:p>
            <a:pPr marL="0" indent="0" algn="just">
              <a:buNone/>
            </a:pPr>
            <a:r>
              <a:rPr lang="ro-RO" sz="2200" dirty="0" smtClean="0">
                <a:solidFill>
                  <a:schemeClr val="bg1"/>
                </a:solidFill>
              </a:rPr>
              <a:t>	</a:t>
            </a:r>
            <a:r>
              <a:rPr lang="it-IT" sz="2200" dirty="0" smtClean="0">
                <a:solidFill>
                  <a:schemeClr val="bg1"/>
                </a:solidFill>
              </a:rPr>
              <a:t>In </a:t>
            </a:r>
            <a:r>
              <a:rPr lang="it-IT" sz="2200" dirty="0">
                <a:solidFill>
                  <a:schemeClr val="bg1"/>
                </a:solidFill>
              </a:rPr>
              <a:t>cazul in care participarea la cursurile sau stagiile de formare profesionala este initiata de angajator, toate cheltuielile ocazionate de aceasta participare sunt suportate de catre angajator.</a:t>
            </a:r>
            <a:endParaRPr lang="ro-RO" sz="2200" dirty="0">
              <a:solidFill>
                <a:schemeClr val="bg1"/>
              </a:solidFill>
            </a:endParaRPr>
          </a:p>
          <a:p>
            <a:pPr marL="0" indent="0" algn="just">
              <a:buNone/>
            </a:pPr>
            <a:r>
              <a:rPr lang="ro-RO" sz="2200" dirty="0" smtClean="0">
                <a:solidFill>
                  <a:schemeClr val="bg1"/>
                </a:solidFill>
              </a:rPr>
              <a:t>	</a:t>
            </a:r>
            <a:r>
              <a:rPr lang="it-IT" sz="2200" dirty="0" smtClean="0">
                <a:solidFill>
                  <a:schemeClr val="bg1"/>
                </a:solidFill>
              </a:rPr>
              <a:t>Daca </a:t>
            </a:r>
            <a:r>
              <a:rPr lang="it-IT" sz="2200" dirty="0">
                <a:solidFill>
                  <a:schemeClr val="bg1"/>
                </a:solidFill>
              </a:rPr>
              <a:t>participarea la cursurile sau la stagiul de formare profesionala presupune scoaterea integrala din activitate, contractul individual de munca al salariatului respectiv se suspenda în condițiile legii. </a:t>
            </a:r>
            <a:endParaRPr lang="ro-RO" sz="2200" dirty="0">
              <a:solidFill>
                <a:schemeClr val="bg1"/>
              </a:solidFill>
            </a:endParaRPr>
          </a:p>
          <a:p>
            <a:pPr marL="0" indent="0" algn="just">
              <a:buNone/>
            </a:pPr>
            <a:r>
              <a:rPr lang="ro-RO" sz="2200" dirty="0" smtClean="0">
                <a:solidFill>
                  <a:schemeClr val="bg1"/>
                </a:solidFill>
              </a:rPr>
              <a:t>	</a:t>
            </a:r>
            <a:r>
              <a:rPr lang="it-IT" sz="2200" dirty="0" smtClean="0">
                <a:solidFill>
                  <a:schemeClr val="bg1"/>
                </a:solidFill>
              </a:rPr>
              <a:t>Pe </a:t>
            </a:r>
            <a:r>
              <a:rPr lang="it-IT" sz="2200" dirty="0">
                <a:solidFill>
                  <a:schemeClr val="bg1"/>
                </a:solidFill>
              </a:rPr>
              <a:t>perioada suspendarii contractului individual de munca, salariatul beneficiaza de vechime la acel loc de munca, aceasta perioada fiind considerata stagiu de cotizare in sistemul asigurarilor sociale de stat.</a:t>
            </a:r>
            <a:endParaRPr lang="ro-RO" sz="2200" dirty="0">
              <a:solidFill>
                <a:schemeClr val="bg1"/>
              </a:solidFill>
            </a:endParaRPr>
          </a:p>
          <a:p>
            <a:pPr marL="0" indent="0" algn="just">
              <a:buNone/>
            </a:pPr>
            <a:r>
              <a:rPr lang="it-IT" sz="2200" b="1" dirty="0" smtClean="0">
                <a:solidFill>
                  <a:schemeClr val="bg1"/>
                </a:solidFill>
              </a:rPr>
              <a:t>II </a:t>
            </a:r>
            <a:r>
              <a:rPr lang="en-US" sz="2200" b="1" dirty="0" err="1">
                <a:solidFill>
                  <a:schemeClr val="bg1"/>
                </a:solidFill>
              </a:rPr>
              <a:t>Ordonanta</a:t>
            </a:r>
            <a:r>
              <a:rPr lang="en-US" sz="2200" b="1" dirty="0">
                <a:solidFill>
                  <a:schemeClr val="bg1"/>
                </a:solidFill>
              </a:rPr>
              <a:t> de </a:t>
            </a:r>
            <a:r>
              <a:rPr lang="en-US" sz="2200" b="1" dirty="0" err="1">
                <a:solidFill>
                  <a:schemeClr val="bg1"/>
                </a:solidFill>
              </a:rPr>
              <a:t>Urgenta</a:t>
            </a:r>
            <a:r>
              <a:rPr lang="en-US" sz="2200" b="1" dirty="0">
                <a:solidFill>
                  <a:schemeClr val="bg1"/>
                </a:solidFill>
              </a:rPr>
              <a:t> a </a:t>
            </a:r>
            <a:r>
              <a:rPr lang="en-US" sz="2200" b="1" dirty="0" err="1">
                <a:solidFill>
                  <a:schemeClr val="bg1"/>
                </a:solidFill>
              </a:rPr>
              <a:t>Guvernului</a:t>
            </a:r>
            <a:r>
              <a:rPr lang="en-US" sz="2200" b="1" dirty="0">
                <a:solidFill>
                  <a:schemeClr val="bg1"/>
                </a:solidFill>
              </a:rPr>
              <a:t> nr. 129 din 31 august 2000 – </a:t>
            </a:r>
            <a:r>
              <a:rPr lang="en-US" sz="2200" b="1" dirty="0" err="1">
                <a:solidFill>
                  <a:schemeClr val="bg1"/>
                </a:solidFill>
              </a:rPr>
              <a:t>republicată</a:t>
            </a:r>
            <a:r>
              <a:rPr lang="en-US" sz="2200" b="1" dirty="0">
                <a:solidFill>
                  <a:schemeClr val="bg1"/>
                </a:solidFill>
              </a:rPr>
              <a:t> </a:t>
            </a:r>
            <a:r>
              <a:rPr lang="en-US" sz="2200" b="1" dirty="0" err="1">
                <a:solidFill>
                  <a:schemeClr val="bg1"/>
                </a:solidFill>
              </a:rPr>
              <a:t>privind</a:t>
            </a:r>
            <a:r>
              <a:rPr lang="en-US" sz="2200" b="1" dirty="0">
                <a:solidFill>
                  <a:schemeClr val="bg1"/>
                </a:solidFill>
              </a:rPr>
              <a:t> </a:t>
            </a:r>
            <a:r>
              <a:rPr lang="en-US" sz="2200" b="1" dirty="0" err="1">
                <a:solidFill>
                  <a:schemeClr val="bg1"/>
                </a:solidFill>
              </a:rPr>
              <a:t>formarea</a:t>
            </a:r>
            <a:r>
              <a:rPr lang="en-US" sz="2200" b="1" dirty="0">
                <a:solidFill>
                  <a:schemeClr val="bg1"/>
                </a:solidFill>
              </a:rPr>
              <a:t> </a:t>
            </a:r>
            <a:r>
              <a:rPr lang="en-US" sz="2200" b="1" dirty="0" err="1">
                <a:solidFill>
                  <a:schemeClr val="bg1"/>
                </a:solidFill>
              </a:rPr>
              <a:t>profesională</a:t>
            </a:r>
            <a:r>
              <a:rPr lang="en-US" sz="2200" b="1" dirty="0">
                <a:solidFill>
                  <a:schemeClr val="bg1"/>
                </a:solidFill>
              </a:rPr>
              <a:t> a </a:t>
            </a:r>
            <a:r>
              <a:rPr lang="en-US" sz="2200" b="1" dirty="0" err="1">
                <a:solidFill>
                  <a:schemeClr val="bg1"/>
                </a:solidFill>
              </a:rPr>
              <a:t>adulţilor</a:t>
            </a:r>
            <a:r>
              <a:rPr lang="en-US" sz="2200" b="1" dirty="0">
                <a:solidFill>
                  <a:schemeClr val="bg1"/>
                </a:solidFill>
              </a:rPr>
              <a:t>:</a:t>
            </a:r>
            <a:endParaRPr lang="ro-RO" sz="2200" dirty="0">
              <a:solidFill>
                <a:schemeClr val="bg1"/>
              </a:solidFill>
            </a:endParaRPr>
          </a:p>
          <a:p>
            <a:pPr marL="0" indent="0" algn="just">
              <a:buNone/>
            </a:pPr>
            <a:r>
              <a:rPr lang="ro-RO" sz="2200" dirty="0" smtClean="0">
                <a:solidFill>
                  <a:schemeClr val="bg1"/>
                </a:solidFill>
              </a:rPr>
              <a:t>	</a:t>
            </a:r>
            <a:r>
              <a:rPr lang="en-US" sz="2200" dirty="0" err="1" smtClean="0">
                <a:solidFill>
                  <a:schemeClr val="bg1"/>
                </a:solidFill>
              </a:rPr>
              <a:t>Adulţii</a:t>
            </a:r>
            <a:r>
              <a:rPr lang="en-US" sz="2200" dirty="0" smtClean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sunt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persoanele</a:t>
            </a:r>
            <a:r>
              <a:rPr lang="en-US" sz="2200" dirty="0">
                <a:solidFill>
                  <a:schemeClr val="bg1"/>
                </a:solidFill>
              </a:rPr>
              <a:t> care au </a:t>
            </a:r>
            <a:r>
              <a:rPr lang="en-US" sz="2200" dirty="0" err="1">
                <a:solidFill>
                  <a:schemeClr val="bg1"/>
                </a:solidFill>
              </a:rPr>
              <a:t>vârsta</a:t>
            </a:r>
            <a:r>
              <a:rPr lang="en-US" sz="2200" dirty="0">
                <a:solidFill>
                  <a:schemeClr val="bg1"/>
                </a:solidFill>
              </a:rPr>
              <a:t> la care pot </a:t>
            </a:r>
            <a:r>
              <a:rPr lang="en-US" sz="2200" dirty="0" err="1">
                <a:solidFill>
                  <a:schemeClr val="bg1"/>
                </a:solidFill>
              </a:rPr>
              <a:t>stabili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raporturi</a:t>
            </a:r>
            <a:r>
              <a:rPr lang="en-US" sz="2200" dirty="0">
                <a:solidFill>
                  <a:schemeClr val="bg1"/>
                </a:solidFill>
              </a:rPr>
              <a:t> de </a:t>
            </a:r>
            <a:r>
              <a:rPr lang="en-US" sz="2200" dirty="0" err="1">
                <a:solidFill>
                  <a:schemeClr val="bg1"/>
                </a:solidFill>
              </a:rPr>
              <a:t>muncă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şi</a:t>
            </a:r>
            <a:r>
              <a:rPr lang="en-US" sz="2200" dirty="0">
                <a:solidFill>
                  <a:schemeClr val="bg1"/>
                </a:solidFill>
              </a:rPr>
              <a:t> pot </a:t>
            </a:r>
            <a:r>
              <a:rPr lang="en-US" sz="2200" dirty="0" err="1">
                <a:solidFill>
                  <a:schemeClr val="bg1"/>
                </a:solidFill>
              </a:rPr>
              <a:t>participa</a:t>
            </a:r>
            <a:r>
              <a:rPr lang="en-US" sz="2200" dirty="0">
                <a:solidFill>
                  <a:schemeClr val="bg1"/>
                </a:solidFill>
              </a:rPr>
              <a:t> la </a:t>
            </a:r>
            <a:r>
              <a:rPr lang="en-US" sz="2200" dirty="0" err="1">
                <a:solidFill>
                  <a:schemeClr val="bg1"/>
                </a:solidFill>
              </a:rPr>
              <a:t>programe</a:t>
            </a:r>
            <a:r>
              <a:rPr lang="en-US" sz="2200" dirty="0">
                <a:solidFill>
                  <a:schemeClr val="bg1"/>
                </a:solidFill>
              </a:rPr>
              <a:t> de </a:t>
            </a:r>
            <a:r>
              <a:rPr lang="en-US" sz="2200" dirty="0" err="1">
                <a:solidFill>
                  <a:schemeClr val="bg1"/>
                </a:solidFill>
              </a:rPr>
              <a:t>formare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profesională</a:t>
            </a:r>
            <a:r>
              <a:rPr lang="en-US" sz="2200" dirty="0">
                <a:solidFill>
                  <a:schemeClr val="bg1"/>
                </a:solidFill>
              </a:rPr>
              <a:t>, </a:t>
            </a:r>
            <a:r>
              <a:rPr lang="en-US" sz="2200" dirty="0" err="1">
                <a:solidFill>
                  <a:schemeClr val="bg1"/>
                </a:solidFill>
              </a:rPr>
              <a:t>în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condiţiile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legii</a:t>
            </a:r>
            <a:r>
              <a:rPr lang="en-US" sz="2200" dirty="0">
                <a:solidFill>
                  <a:schemeClr val="bg1"/>
                </a:solidFill>
              </a:rPr>
              <a:t>. </a:t>
            </a:r>
            <a:r>
              <a:rPr lang="en-US" sz="2200" dirty="0" err="1">
                <a:solidFill>
                  <a:schemeClr val="bg1"/>
                </a:solidFill>
              </a:rPr>
              <a:t>Ei</a:t>
            </a:r>
            <a:r>
              <a:rPr lang="en-US" sz="2200" dirty="0">
                <a:solidFill>
                  <a:schemeClr val="bg1"/>
                </a:solidFill>
              </a:rPr>
              <a:t> au </a:t>
            </a:r>
            <a:r>
              <a:rPr lang="en-US" sz="2200" dirty="0" err="1">
                <a:solidFill>
                  <a:schemeClr val="bg1"/>
                </a:solidFill>
              </a:rPr>
              <a:t>drepturi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egale</a:t>
            </a:r>
            <a:r>
              <a:rPr lang="en-US" sz="2200" dirty="0">
                <a:solidFill>
                  <a:schemeClr val="bg1"/>
                </a:solidFill>
              </a:rPr>
              <a:t> de </a:t>
            </a:r>
            <a:r>
              <a:rPr lang="en-US" sz="2200" dirty="0" err="1">
                <a:solidFill>
                  <a:schemeClr val="bg1"/>
                </a:solidFill>
              </a:rPr>
              <a:t>acces</a:t>
            </a:r>
            <a:r>
              <a:rPr lang="en-US" sz="2200" dirty="0">
                <a:solidFill>
                  <a:schemeClr val="bg1"/>
                </a:solidFill>
              </a:rPr>
              <a:t> la </a:t>
            </a:r>
            <a:r>
              <a:rPr lang="en-US" sz="2200" dirty="0" err="1">
                <a:solidFill>
                  <a:schemeClr val="bg1"/>
                </a:solidFill>
              </a:rPr>
              <a:t>formare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profesională</a:t>
            </a:r>
            <a:r>
              <a:rPr lang="en-US" sz="2200" dirty="0">
                <a:solidFill>
                  <a:schemeClr val="bg1"/>
                </a:solidFill>
              </a:rPr>
              <a:t>, </a:t>
            </a:r>
            <a:r>
              <a:rPr lang="en-US" sz="2200" dirty="0" err="1">
                <a:solidFill>
                  <a:schemeClr val="bg1"/>
                </a:solidFill>
              </a:rPr>
              <a:t>fără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discriminări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pe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criterii</a:t>
            </a:r>
            <a:r>
              <a:rPr lang="en-US" sz="2200" dirty="0">
                <a:solidFill>
                  <a:schemeClr val="bg1"/>
                </a:solidFill>
              </a:rPr>
              <a:t> de </a:t>
            </a:r>
            <a:r>
              <a:rPr lang="en-US" sz="2200" dirty="0" err="1">
                <a:solidFill>
                  <a:schemeClr val="bg1"/>
                </a:solidFill>
              </a:rPr>
              <a:t>vârstă</a:t>
            </a:r>
            <a:r>
              <a:rPr lang="en-US" sz="2200" dirty="0">
                <a:solidFill>
                  <a:schemeClr val="bg1"/>
                </a:solidFill>
              </a:rPr>
              <a:t>, sex, </a:t>
            </a:r>
            <a:r>
              <a:rPr lang="en-US" sz="2200" dirty="0" err="1">
                <a:solidFill>
                  <a:schemeClr val="bg1"/>
                </a:solidFill>
              </a:rPr>
              <a:t>rasă</a:t>
            </a:r>
            <a:r>
              <a:rPr lang="en-US" sz="2200" dirty="0">
                <a:solidFill>
                  <a:schemeClr val="bg1"/>
                </a:solidFill>
              </a:rPr>
              <a:t>, </a:t>
            </a:r>
            <a:r>
              <a:rPr lang="en-US" sz="2200" dirty="0" err="1">
                <a:solidFill>
                  <a:schemeClr val="bg1"/>
                </a:solidFill>
              </a:rPr>
              <a:t>origine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etnică</a:t>
            </a:r>
            <a:r>
              <a:rPr lang="en-US" sz="2200" dirty="0">
                <a:solidFill>
                  <a:schemeClr val="bg1"/>
                </a:solidFill>
              </a:rPr>
              <a:t>, </a:t>
            </a:r>
            <a:r>
              <a:rPr lang="en-US" sz="2200" dirty="0" err="1">
                <a:solidFill>
                  <a:schemeClr val="bg1"/>
                </a:solidFill>
              </a:rPr>
              <a:t>apartenenţă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politică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sau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religioasă</a:t>
            </a:r>
            <a:r>
              <a:rPr lang="en-US" sz="2200" dirty="0">
                <a:solidFill>
                  <a:schemeClr val="bg1"/>
                </a:solidFill>
              </a:rPr>
              <a:t>. </a:t>
            </a:r>
            <a:r>
              <a:rPr lang="en-US" sz="2200" dirty="0" err="1">
                <a:solidFill>
                  <a:schemeClr val="bg1"/>
                </a:solidFill>
              </a:rPr>
              <a:t>Programele</a:t>
            </a:r>
            <a:r>
              <a:rPr lang="en-US" sz="2200" dirty="0">
                <a:solidFill>
                  <a:schemeClr val="bg1"/>
                </a:solidFill>
              </a:rPr>
              <a:t> de </a:t>
            </a:r>
            <a:r>
              <a:rPr lang="en-US" sz="2200" dirty="0" err="1">
                <a:solidFill>
                  <a:schemeClr val="bg1"/>
                </a:solidFill>
              </a:rPr>
              <a:t>formare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profesională</a:t>
            </a:r>
            <a:r>
              <a:rPr lang="en-US" sz="2200" dirty="0">
                <a:solidFill>
                  <a:schemeClr val="bg1"/>
                </a:solidFill>
              </a:rPr>
              <a:t> se pot </a:t>
            </a:r>
            <a:r>
              <a:rPr lang="en-US" sz="2200" dirty="0" err="1">
                <a:solidFill>
                  <a:schemeClr val="bg1"/>
                </a:solidFill>
              </a:rPr>
              <a:t>realiza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atât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în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limba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română</a:t>
            </a:r>
            <a:r>
              <a:rPr lang="en-US" sz="2200" dirty="0">
                <a:solidFill>
                  <a:schemeClr val="bg1"/>
                </a:solidFill>
              </a:rPr>
              <a:t>, </a:t>
            </a:r>
            <a:r>
              <a:rPr lang="en-US" sz="2200" dirty="0" err="1">
                <a:solidFill>
                  <a:schemeClr val="bg1"/>
                </a:solidFill>
              </a:rPr>
              <a:t>cât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şi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în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limbile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minorităţilor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naţionale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sau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într</a:t>
            </a:r>
            <a:r>
              <a:rPr lang="en-US" sz="2200" dirty="0">
                <a:solidFill>
                  <a:schemeClr val="bg1"/>
                </a:solidFill>
              </a:rPr>
              <a:t>-o </a:t>
            </a:r>
            <a:r>
              <a:rPr lang="en-US" sz="2200" dirty="0" err="1">
                <a:solidFill>
                  <a:schemeClr val="bg1"/>
                </a:solidFill>
              </a:rPr>
              <a:t>limbă</a:t>
            </a:r>
            <a:r>
              <a:rPr lang="en-US" sz="2200" dirty="0">
                <a:solidFill>
                  <a:schemeClr val="bg1"/>
                </a:solidFill>
              </a:rPr>
              <a:t> de </a:t>
            </a:r>
            <a:r>
              <a:rPr lang="en-US" sz="2200" dirty="0" err="1">
                <a:solidFill>
                  <a:schemeClr val="bg1"/>
                </a:solidFill>
              </a:rPr>
              <a:t>circulaţie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internaţională</a:t>
            </a:r>
            <a:r>
              <a:rPr lang="en-US" sz="2200" dirty="0">
                <a:solidFill>
                  <a:schemeClr val="bg1"/>
                </a:solidFill>
              </a:rPr>
              <a:t>.</a:t>
            </a:r>
            <a:endParaRPr lang="ro-RO" sz="2200" dirty="0">
              <a:solidFill>
                <a:schemeClr val="bg1"/>
              </a:solidFill>
            </a:endParaRPr>
          </a:p>
          <a:p>
            <a:pPr marL="0" indent="0" algn="just">
              <a:buNone/>
            </a:pPr>
            <a:endParaRPr lang="ro-RO" sz="1800" dirty="0"/>
          </a:p>
          <a:p>
            <a:endParaRPr lang="ro-RO" sz="1800" dirty="0"/>
          </a:p>
        </p:txBody>
      </p:sp>
    </p:spTree>
    <p:extLst>
      <p:ext uri="{BB962C8B-B14F-4D97-AF65-F5344CB8AC3E}">
        <p14:creationId xmlns:p14="http://schemas.microsoft.com/office/powerpoint/2010/main" val="9252633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o-RO" sz="2200" dirty="0" smtClean="0">
                <a:solidFill>
                  <a:schemeClr val="bg1"/>
                </a:solidFill>
              </a:rPr>
              <a:t>	</a:t>
            </a:r>
            <a:r>
              <a:rPr lang="en-US" sz="2200" dirty="0" err="1" smtClean="0">
                <a:solidFill>
                  <a:schemeClr val="bg1"/>
                </a:solidFill>
              </a:rPr>
              <a:t>Societăţile</a:t>
            </a:r>
            <a:r>
              <a:rPr lang="en-US" sz="2200" dirty="0" smtClean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reglementate</a:t>
            </a:r>
            <a:r>
              <a:rPr lang="en-US" sz="2200" dirty="0">
                <a:solidFill>
                  <a:schemeClr val="bg1"/>
                </a:solidFill>
              </a:rPr>
              <a:t> de </a:t>
            </a:r>
            <a:r>
              <a:rPr lang="en-US" sz="2200" u="sng" dirty="0" err="1">
                <a:solidFill>
                  <a:schemeClr val="bg1"/>
                </a:solidFill>
              </a:rPr>
              <a:t>Legea</a:t>
            </a:r>
            <a:r>
              <a:rPr lang="en-US" sz="2200" u="sng" dirty="0">
                <a:solidFill>
                  <a:schemeClr val="bg1"/>
                </a:solidFill>
              </a:rPr>
              <a:t> </a:t>
            </a:r>
            <a:r>
              <a:rPr lang="en-US" sz="2200" u="sng" dirty="0" err="1">
                <a:solidFill>
                  <a:schemeClr val="bg1"/>
                </a:solidFill>
              </a:rPr>
              <a:t>societăţilor</a:t>
            </a:r>
            <a:r>
              <a:rPr lang="en-US" sz="2200" u="sng" dirty="0">
                <a:solidFill>
                  <a:schemeClr val="bg1"/>
                </a:solidFill>
              </a:rPr>
              <a:t> nr. 31/1990</a:t>
            </a:r>
            <a:r>
              <a:rPr lang="en-US" sz="2200" dirty="0">
                <a:solidFill>
                  <a:schemeClr val="bg1"/>
                </a:solidFill>
              </a:rPr>
              <a:t>, </a:t>
            </a:r>
            <a:r>
              <a:rPr lang="en-US" sz="2200" dirty="0" err="1">
                <a:solidFill>
                  <a:schemeClr val="bg1"/>
                </a:solidFill>
              </a:rPr>
              <a:t>republicată</a:t>
            </a:r>
            <a:r>
              <a:rPr lang="en-US" sz="2200" dirty="0">
                <a:solidFill>
                  <a:schemeClr val="bg1"/>
                </a:solidFill>
              </a:rPr>
              <a:t>, cu </a:t>
            </a:r>
            <a:r>
              <a:rPr lang="en-US" sz="2200" dirty="0" err="1">
                <a:solidFill>
                  <a:schemeClr val="bg1"/>
                </a:solidFill>
              </a:rPr>
              <a:t>modificările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şi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completările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ulterioare</a:t>
            </a:r>
            <a:r>
              <a:rPr lang="en-US" sz="2200" dirty="0">
                <a:solidFill>
                  <a:schemeClr val="bg1"/>
                </a:solidFill>
              </a:rPr>
              <a:t>, </a:t>
            </a:r>
            <a:r>
              <a:rPr lang="en-US" sz="2200" dirty="0" err="1">
                <a:solidFill>
                  <a:schemeClr val="bg1"/>
                </a:solidFill>
              </a:rPr>
              <a:t>companiile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şi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societăţile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naţionale</a:t>
            </a:r>
            <a:r>
              <a:rPr lang="en-US" sz="2200" dirty="0">
                <a:solidFill>
                  <a:schemeClr val="bg1"/>
                </a:solidFill>
              </a:rPr>
              <a:t>, </a:t>
            </a:r>
            <a:r>
              <a:rPr lang="en-US" sz="2200" dirty="0" err="1">
                <a:solidFill>
                  <a:schemeClr val="bg1"/>
                </a:solidFill>
              </a:rPr>
              <a:t>regiile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autonome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şi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alte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unităţi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aflate</a:t>
            </a:r>
            <a:r>
              <a:rPr lang="en-US" sz="2200" dirty="0">
                <a:solidFill>
                  <a:schemeClr val="bg1"/>
                </a:solidFill>
              </a:rPr>
              <a:t> sub </a:t>
            </a:r>
            <a:r>
              <a:rPr lang="en-US" sz="2200" dirty="0" err="1">
                <a:solidFill>
                  <a:schemeClr val="bg1"/>
                </a:solidFill>
              </a:rPr>
              <a:t>autoritatea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administraţiei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publice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centrale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sau</a:t>
            </a:r>
            <a:r>
              <a:rPr lang="en-US" sz="2200" dirty="0">
                <a:solidFill>
                  <a:schemeClr val="bg1"/>
                </a:solidFill>
              </a:rPr>
              <a:t> locale, </a:t>
            </a:r>
            <a:r>
              <a:rPr lang="en-US" sz="2200" dirty="0" err="1">
                <a:solidFill>
                  <a:schemeClr val="bg1"/>
                </a:solidFill>
              </a:rPr>
              <a:t>unităţile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şi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instituţiile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finanţate</a:t>
            </a:r>
            <a:r>
              <a:rPr lang="en-US" sz="2200" dirty="0">
                <a:solidFill>
                  <a:schemeClr val="bg1"/>
                </a:solidFill>
              </a:rPr>
              <a:t> din </a:t>
            </a:r>
            <a:r>
              <a:rPr lang="en-US" sz="2200" dirty="0" err="1">
                <a:solidFill>
                  <a:schemeClr val="bg1"/>
                </a:solidFill>
              </a:rPr>
              <a:t>fonduri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bugetare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şi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extrabugetare</a:t>
            </a:r>
            <a:r>
              <a:rPr lang="en-US" sz="2200" dirty="0">
                <a:solidFill>
                  <a:schemeClr val="bg1"/>
                </a:solidFill>
              </a:rPr>
              <a:t>, </a:t>
            </a:r>
            <a:r>
              <a:rPr lang="en-US" sz="2200" dirty="0" err="1">
                <a:solidFill>
                  <a:schemeClr val="bg1"/>
                </a:solidFill>
              </a:rPr>
              <a:t>denumite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în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continuare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angajatori</a:t>
            </a:r>
            <a:r>
              <a:rPr lang="en-US" sz="2200" dirty="0">
                <a:solidFill>
                  <a:schemeClr val="bg1"/>
                </a:solidFill>
              </a:rPr>
              <a:t>, </a:t>
            </a:r>
            <a:r>
              <a:rPr lang="en-US" sz="2200" dirty="0" err="1">
                <a:solidFill>
                  <a:schemeClr val="bg1"/>
                </a:solidFill>
              </a:rPr>
              <a:t>vor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lua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toate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măsurile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să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asigure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condiţii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salariaţilor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pentru</a:t>
            </a:r>
            <a:r>
              <a:rPr lang="en-US" sz="2200" dirty="0">
                <a:solidFill>
                  <a:schemeClr val="bg1"/>
                </a:solidFill>
              </a:rPr>
              <a:t> a </a:t>
            </a:r>
            <a:r>
              <a:rPr lang="en-US" sz="2200" dirty="0" err="1">
                <a:solidFill>
                  <a:schemeClr val="bg1"/>
                </a:solidFill>
              </a:rPr>
              <a:t>avea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acces</a:t>
            </a:r>
            <a:r>
              <a:rPr lang="en-US" sz="2200" dirty="0">
                <a:solidFill>
                  <a:schemeClr val="bg1"/>
                </a:solidFill>
              </a:rPr>
              <a:t> la </a:t>
            </a:r>
            <a:r>
              <a:rPr lang="en-US" sz="2200" dirty="0" err="1">
                <a:solidFill>
                  <a:schemeClr val="bg1"/>
                </a:solidFill>
              </a:rPr>
              <a:t>formare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profesională</a:t>
            </a:r>
            <a:r>
              <a:rPr lang="en-US" sz="2200" dirty="0">
                <a:solidFill>
                  <a:schemeClr val="bg1"/>
                </a:solidFill>
              </a:rPr>
              <a:t>. </a:t>
            </a:r>
            <a:r>
              <a:rPr lang="ro-RO" sz="2200" dirty="0" smtClean="0">
                <a:solidFill>
                  <a:schemeClr val="bg1"/>
                </a:solidFill>
              </a:rPr>
              <a:t>	</a:t>
            </a:r>
            <a:endParaRPr lang="en-US" sz="2200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sz="2200" dirty="0">
                <a:solidFill>
                  <a:schemeClr val="bg1"/>
                </a:solidFill>
              </a:rPr>
              <a:t>	</a:t>
            </a:r>
            <a:r>
              <a:rPr lang="en-US" sz="2200" dirty="0" err="1" smtClean="0">
                <a:solidFill>
                  <a:schemeClr val="bg1"/>
                </a:solidFill>
              </a:rPr>
              <a:t>Persoanele</a:t>
            </a:r>
            <a:r>
              <a:rPr lang="en-US" sz="2200" dirty="0" smtClean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aflate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în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căutarea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unui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loc</a:t>
            </a:r>
            <a:r>
              <a:rPr lang="en-US" sz="2200" dirty="0">
                <a:solidFill>
                  <a:schemeClr val="bg1"/>
                </a:solidFill>
              </a:rPr>
              <a:t> de </a:t>
            </a:r>
            <a:r>
              <a:rPr lang="en-US" sz="2200" dirty="0" err="1">
                <a:solidFill>
                  <a:schemeClr val="bg1"/>
                </a:solidFill>
              </a:rPr>
              <a:t>muncă</a:t>
            </a:r>
            <a:r>
              <a:rPr lang="en-US" sz="2200" dirty="0">
                <a:solidFill>
                  <a:schemeClr val="bg1"/>
                </a:solidFill>
              </a:rPr>
              <a:t> pot </a:t>
            </a:r>
            <a:r>
              <a:rPr lang="en-US" sz="2200" dirty="0" err="1">
                <a:solidFill>
                  <a:schemeClr val="bg1"/>
                </a:solidFill>
              </a:rPr>
              <a:t>participa</a:t>
            </a:r>
            <a:r>
              <a:rPr lang="en-US" sz="2200" dirty="0">
                <a:solidFill>
                  <a:schemeClr val="bg1"/>
                </a:solidFill>
              </a:rPr>
              <a:t>, </a:t>
            </a:r>
            <a:r>
              <a:rPr lang="en-US" sz="2200" dirty="0" err="1">
                <a:solidFill>
                  <a:schemeClr val="bg1"/>
                </a:solidFill>
              </a:rPr>
              <a:t>în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condiţiile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legii</a:t>
            </a:r>
            <a:r>
              <a:rPr lang="en-US" sz="2200" dirty="0">
                <a:solidFill>
                  <a:schemeClr val="bg1"/>
                </a:solidFill>
              </a:rPr>
              <a:t>, la </a:t>
            </a:r>
            <a:r>
              <a:rPr lang="en-US" sz="2200" dirty="0" err="1">
                <a:solidFill>
                  <a:schemeClr val="bg1"/>
                </a:solidFill>
              </a:rPr>
              <a:t>programele</a:t>
            </a:r>
            <a:r>
              <a:rPr lang="en-US" sz="2200" dirty="0">
                <a:solidFill>
                  <a:schemeClr val="bg1"/>
                </a:solidFill>
              </a:rPr>
              <a:t> de </a:t>
            </a:r>
            <a:r>
              <a:rPr lang="en-US" sz="2200" dirty="0" err="1">
                <a:solidFill>
                  <a:schemeClr val="bg1"/>
                </a:solidFill>
              </a:rPr>
              <a:t>formare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profesională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organizate</a:t>
            </a:r>
            <a:r>
              <a:rPr lang="en-US" sz="2200" dirty="0">
                <a:solidFill>
                  <a:schemeClr val="bg1"/>
                </a:solidFill>
              </a:rPr>
              <a:t> de </a:t>
            </a:r>
            <a:r>
              <a:rPr lang="en-US" sz="2200" dirty="0" err="1">
                <a:solidFill>
                  <a:schemeClr val="bg1"/>
                </a:solidFill>
              </a:rPr>
              <a:t>Agenţia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Naţională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pentru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Ocuparea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Forţei</a:t>
            </a:r>
            <a:r>
              <a:rPr lang="en-US" sz="2200" dirty="0">
                <a:solidFill>
                  <a:schemeClr val="bg1"/>
                </a:solidFill>
              </a:rPr>
              <a:t> de </a:t>
            </a:r>
            <a:r>
              <a:rPr lang="en-US" sz="2200" dirty="0" err="1">
                <a:solidFill>
                  <a:schemeClr val="bg1"/>
                </a:solidFill>
              </a:rPr>
              <a:t>Muncă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sau</a:t>
            </a:r>
            <a:r>
              <a:rPr lang="en-US" sz="2200" dirty="0">
                <a:solidFill>
                  <a:schemeClr val="bg1"/>
                </a:solidFill>
              </a:rPr>
              <a:t> de </a:t>
            </a:r>
            <a:r>
              <a:rPr lang="en-US" sz="2200" dirty="0" err="1">
                <a:solidFill>
                  <a:schemeClr val="bg1"/>
                </a:solidFill>
              </a:rPr>
              <a:t>alţi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furnizori</a:t>
            </a:r>
            <a:r>
              <a:rPr lang="en-US" sz="2200" dirty="0">
                <a:solidFill>
                  <a:schemeClr val="bg1"/>
                </a:solidFill>
              </a:rPr>
              <a:t> de </a:t>
            </a:r>
            <a:r>
              <a:rPr lang="en-US" sz="2200" dirty="0" err="1">
                <a:solidFill>
                  <a:schemeClr val="bg1"/>
                </a:solidFill>
              </a:rPr>
              <a:t>formare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profesională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autorizaţi</a:t>
            </a:r>
            <a:r>
              <a:rPr lang="en-US" sz="2200" dirty="0">
                <a:solidFill>
                  <a:schemeClr val="bg1"/>
                </a:solidFill>
              </a:rPr>
              <a:t>, </a:t>
            </a:r>
            <a:r>
              <a:rPr lang="en-US" sz="2200" dirty="0" err="1">
                <a:solidFill>
                  <a:schemeClr val="bg1"/>
                </a:solidFill>
              </a:rPr>
              <a:t>în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condiţiile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legii</a:t>
            </a:r>
            <a:r>
              <a:rPr lang="en-US" sz="2200" dirty="0">
                <a:solidFill>
                  <a:schemeClr val="bg1"/>
                </a:solidFill>
              </a:rPr>
              <a:t>.</a:t>
            </a:r>
            <a:endParaRPr lang="ro-RO" sz="22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ro-RO" sz="2200" dirty="0" smtClean="0">
                <a:solidFill>
                  <a:schemeClr val="bg1"/>
                </a:solidFill>
              </a:rPr>
              <a:t>	</a:t>
            </a:r>
            <a:r>
              <a:rPr lang="en-US" sz="2200" dirty="0" err="1" smtClean="0">
                <a:solidFill>
                  <a:schemeClr val="bg1"/>
                </a:solidFill>
              </a:rPr>
              <a:t>Formarea</a:t>
            </a:r>
            <a:r>
              <a:rPr lang="en-US" sz="2200" dirty="0" smtClean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profesională</a:t>
            </a:r>
            <a:r>
              <a:rPr lang="en-US" sz="2200" dirty="0">
                <a:solidFill>
                  <a:schemeClr val="bg1"/>
                </a:solidFill>
              </a:rPr>
              <a:t> a </a:t>
            </a:r>
            <a:r>
              <a:rPr lang="en-US" sz="2200" dirty="0" err="1">
                <a:solidFill>
                  <a:schemeClr val="bg1"/>
                </a:solidFill>
              </a:rPr>
              <a:t>adulţilor</a:t>
            </a:r>
            <a:r>
              <a:rPr lang="en-US" sz="2200" dirty="0">
                <a:solidFill>
                  <a:schemeClr val="bg1"/>
                </a:solidFill>
              </a:rPr>
              <a:t>, </a:t>
            </a:r>
            <a:r>
              <a:rPr lang="en-US" sz="2200" dirty="0" err="1">
                <a:solidFill>
                  <a:schemeClr val="bg1"/>
                </a:solidFill>
              </a:rPr>
              <a:t>finalizată</a:t>
            </a:r>
            <a:r>
              <a:rPr lang="en-US" sz="2200" dirty="0">
                <a:solidFill>
                  <a:schemeClr val="bg1"/>
                </a:solidFill>
              </a:rPr>
              <a:t> cu certificate de </a:t>
            </a:r>
            <a:r>
              <a:rPr lang="en-US" sz="2200" dirty="0" err="1">
                <a:solidFill>
                  <a:schemeClr val="bg1"/>
                </a:solidFill>
              </a:rPr>
              <a:t>calificare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sau</a:t>
            </a:r>
            <a:r>
              <a:rPr lang="en-US" sz="2200" dirty="0">
                <a:solidFill>
                  <a:schemeClr val="bg1"/>
                </a:solidFill>
              </a:rPr>
              <a:t> de </a:t>
            </a:r>
            <a:r>
              <a:rPr lang="en-US" sz="2200" dirty="0" err="1">
                <a:solidFill>
                  <a:schemeClr val="bg1"/>
                </a:solidFill>
              </a:rPr>
              <a:t>absolvire</a:t>
            </a:r>
            <a:r>
              <a:rPr lang="en-US" sz="2200" dirty="0">
                <a:solidFill>
                  <a:schemeClr val="bg1"/>
                </a:solidFill>
              </a:rPr>
              <a:t> cu </a:t>
            </a:r>
            <a:r>
              <a:rPr lang="en-US" sz="2200" dirty="0" err="1">
                <a:solidFill>
                  <a:schemeClr val="bg1"/>
                </a:solidFill>
              </a:rPr>
              <a:t>recunoaştere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naţională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şi</a:t>
            </a:r>
            <a:r>
              <a:rPr lang="en-US" sz="2200" dirty="0">
                <a:solidFill>
                  <a:schemeClr val="bg1"/>
                </a:solidFill>
              </a:rPr>
              <a:t>/</a:t>
            </a:r>
            <a:r>
              <a:rPr lang="en-US" sz="2200" dirty="0" err="1">
                <a:solidFill>
                  <a:schemeClr val="bg1"/>
                </a:solidFill>
              </a:rPr>
              <a:t>sau</a:t>
            </a:r>
            <a:r>
              <a:rPr lang="en-US" sz="2200" dirty="0">
                <a:solidFill>
                  <a:schemeClr val="bg1"/>
                </a:solidFill>
              </a:rPr>
              <a:t> certificate de </a:t>
            </a:r>
            <a:r>
              <a:rPr lang="en-US" sz="2200" dirty="0" err="1">
                <a:solidFill>
                  <a:schemeClr val="bg1"/>
                </a:solidFill>
              </a:rPr>
              <a:t>competenţe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profesionale</a:t>
            </a:r>
            <a:r>
              <a:rPr lang="en-US" sz="2200" dirty="0">
                <a:solidFill>
                  <a:schemeClr val="bg1"/>
                </a:solidFill>
              </a:rPr>
              <a:t>, </a:t>
            </a:r>
            <a:r>
              <a:rPr lang="en-US" sz="2200" dirty="0" err="1">
                <a:solidFill>
                  <a:schemeClr val="bg1"/>
                </a:solidFill>
              </a:rPr>
              <a:t>este</a:t>
            </a:r>
            <a:r>
              <a:rPr lang="en-US" sz="2200" dirty="0">
                <a:solidFill>
                  <a:schemeClr val="bg1"/>
                </a:solidFill>
              </a:rPr>
              <a:t> o </a:t>
            </a:r>
            <a:r>
              <a:rPr lang="en-US" sz="2200" dirty="0" err="1">
                <a:solidFill>
                  <a:schemeClr val="bg1"/>
                </a:solidFill>
              </a:rPr>
              <a:t>activitate</a:t>
            </a:r>
            <a:r>
              <a:rPr lang="en-US" sz="2200" dirty="0">
                <a:solidFill>
                  <a:schemeClr val="bg1"/>
                </a:solidFill>
              </a:rPr>
              <a:t> de </a:t>
            </a:r>
            <a:r>
              <a:rPr lang="en-US" sz="2200" dirty="0" err="1">
                <a:solidFill>
                  <a:schemeClr val="bg1"/>
                </a:solidFill>
              </a:rPr>
              <a:t>interes</a:t>
            </a:r>
            <a:r>
              <a:rPr lang="en-US" sz="2200" dirty="0">
                <a:solidFill>
                  <a:schemeClr val="bg1"/>
                </a:solidFill>
              </a:rPr>
              <a:t> general care face parte din </a:t>
            </a:r>
            <a:r>
              <a:rPr lang="en-US" sz="2200" dirty="0" err="1">
                <a:solidFill>
                  <a:schemeClr val="bg1"/>
                </a:solidFill>
              </a:rPr>
              <a:t>sistemul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naţional</a:t>
            </a:r>
            <a:r>
              <a:rPr lang="en-US" sz="2200" dirty="0">
                <a:solidFill>
                  <a:schemeClr val="bg1"/>
                </a:solidFill>
              </a:rPr>
              <a:t> de </a:t>
            </a:r>
            <a:r>
              <a:rPr lang="en-US" sz="2200" dirty="0" err="1">
                <a:solidFill>
                  <a:schemeClr val="bg1"/>
                </a:solidFill>
              </a:rPr>
              <a:t>educaţie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şi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formare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profesională</a:t>
            </a:r>
            <a:r>
              <a:rPr lang="en-US" sz="2200" dirty="0">
                <a:solidFill>
                  <a:schemeClr val="bg1"/>
                </a:solidFill>
              </a:rPr>
              <a:t>. </a:t>
            </a:r>
            <a:endParaRPr lang="ro-RO" sz="2200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sz="2200" dirty="0" err="1" smtClean="0">
                <a:solidFill>
                  <a:schemeClr val="bg1"/>
                </a:solidFill>
              </a:rPr>
              <a:t>Formarea</a:t>
            </a:r>
            <a:r>
              <a:rPr lang="en-US" sz="2200" dirty="0" smtClean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profesională</a:t>
            </a:r>
            <a:r>
              <a:rPr lang="en-US" sz="2200" dirty="0">
                <a:solidFill>
                  <a:schemeClr val="bg1"/>
                </a:solidFill>
              </a:rPr>
              <a:t> a </a:t>
            </a:r>
            <a:r>
              <a:rPr lang="en-US" sz="2200" dirty="0" err="1">
                <a:solidFill>
                  <a:schemeClr val="bg1"/>
                </a:solidFill>
              </a:rPr>
              <a:t>adulţilor</a:t>
            </a:r>
            <a:r>
              <a:rPr lang="en-US" sz="2200" dirty="0">
                <a:solidFill>
                  <a:schemeClr val="bg1"/>
                </a:solidFill>
              </a:rPr>
              <a:t> are ca </a:t>
            </a:r>
            <a:r>
              <a:rPr lang="en-US" sz="2200" dirty="0" err="1">
                <a:solidFill>
                  <a:schemeClr val="bg1"/>
                </a:solidFill>
              </a:rPr>
              <a:t>principale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obiective</a:t>
            </a:r>
            <a:r>
              <a:rPr lang="en-US" sz="2200" dirty="0">
                <a:solidFill>
                  <a:schemeClr val="bg1"/>
                </a:solidFill>
              </a:rPr>
              <a:t>:</a:t>
            </a:r>
            <a:endParaRPr lang="ro-RO" sz="22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sz="2200" dirty="0" smtClean="0">
                <a:solidFill>
                  <a:schemeClr val="bg1"/>
                </a:solidFill>
              </a:rPr>
              <a:t>a</a:t>
            </a:r>
            <a:r>
              <a:rPr lang="en-US" sz="2200" dirty="0">
                <a:solidFill>
                  <a:schemeClr val="bg1"/>
                </a:solidFill>
              </a:rPr>
              <a:t>) </a:t>
            </a:r>
            <a:r>
              <a:rPr lang="en-US" sz="2200" dirty="0" err="1">
                <a:solidFill>
                  <a:schemeClr val="bg1"/>
                </a:solidFill>
              </a:rPr>
              <a:t>facilitarea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integrării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sociale</a:t>
            </a:r>
            <a:r>
              <a:rPr lang="en-US" sz="2200" dirty="0">
                <a:solidFill>
                  <a:schemeClr val="bg1"/>
                </a:solidFill>
              </a:rPr>
              <a:t> a </a:t>
            </a:r>
            <a:r>
              <a:rPr lang="en-US" sz="2200" dirty="0" err="1">
                <a:solidFill>
                  <a:schemeClr val="bg1"/>
                </a:solidFill>
              </a:rPr>
              <a:t>indivizilor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în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concordanţă</a:t>
            </a:r>
            <a:r>
              <a:rPr lang="en-US" sz="2200" dirty="0">
                <a:solidFill>
                  <a:schemeClr val="bg1"/>
                </a:solidFill>
              </a:rPr>
              <a:t> cu </a:t>
            </a:r>
            <a:r>
              <a:rPr lang="en-US" sz="2200" dirty="0" err="1">
                <a:solidFill>
                  <a:schemeClr val="bg1"/>
                </a:solidFill>
              </a:rPr>
              <a:t>aspiraţiile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lor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profesionale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şi</a:t>
            </a:r>
            <a:r>
              <a:rPr lang="en-US" sz="2200" dirty="0">
                <a:solidFill>
                  <a:schemeClr val="bg1"/>
                </a:solidFill>
              </a:rPr>
              <a:t> cu </a:t>
            </a:r>
            <a:r>
              <a:rPr lang="en-US" sz="2200" dirty="0" err="1">
                <a:solidFill>
                  <a:schemeClr val="bg1"/>
                </a:solidFill>
              </a:rPr>
              <a:t>necesităţile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pieţei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muncii</a:t>
            </a:r>
            <a:r>
              <a:rPr lang="en-US" sz="2200" dirty="0">
                <a:solidFill>
                  <a:schemeClr val="bg1"/>
                </a:solidFill>
              </a:rPr>
              <a:t>;</a:t>
            </a:r>
            <a:endParaRPr lang="ro-RO" sz="22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sz="2200" dirty="0" smtClean="0">
                <a:solidFill>
                  <a:schemeClr val="bg1"/>
                </a:solidFill>
              </a:rPr>
              <a:t>b</a:t>
            </a:r>
            <a:r>
              <a:rPr lang="en-US" sz="2200" dirty="0">
                <a:solidFill>
                  <a:schemeClr val="bg1"/>
                </a:solidFill>
              </a:rPr>
              <a:t>) </a:t>
            </a:r>
            <a:r>
              <a:rPr lang="en-US" sz="2200" dirty="0" err="1">
                <a:solidFill>
                  <a:schemeClr val="bg1"/>
                </a:solidFill>
              </a:rPr>
              <a:t>pregătirea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resurselor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umane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capabile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să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contribuie</a:t>
            </a:r>
            <a:r>
              <a:rPr lang="en-US" sz="2200" dirty="0">
                <a:solidFill>
                  <a:schemeClr val="bg1"/>
                </a:solidFill>
              </a:rPr>
              <a:t> la </a:t>
            </a:r>
            <a:r>
              <a:rPr lang="en-US" sz="2200" dirty="0" err="1">
                <a:solidFill>
                  <a:schemeClr val="bg1"/>
                </a:solidFill>
              </a:rPr>
              <a:t>creşterea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competitivităţii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forţei</a:t>
            </a:r>
            <a:r>
              <a:rPr lang="en-US" sz="2200" dirty="0">
                <a:solidFill>
                  <a:schemeClr val="bg1"/>
                </a:solidFill>
              </a:rPr>
              <a:t> de </a:t>
            </a:r>
            <a:r>
              <a:rPr lang="en-US" sz="2200" dirty="0" err="1">
                <a:solidFill>
                  <a:schemeClr val="bg1"/>
                </a:solidFill>
              </a:rPr>
              <a:t>muncă</a:t>
            </a:r>
            <a:r>
              <a:rPr lang="en-US" sz="2200" dirty="0">
                <a:solidFill>
                  <a:schemeClr val="bg1"/>
                </a:solidFill>
              </a:rPr>
              <a:t>;</a:t>
            </a:r>
            <a:endParaRPr lang="ro-RO" sz="22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sz="2200" dirty="0" smtClean="0">
                <a:solidFill>
                  <a:schemeClr val="bg1"/>
                </a:solidFill>
              </a:rPr>
              <a:t>c</a:t>
            </a:r>
            <a:r>
              <a:rPr lang="en-US" sz="2200" dirty="0">
                <a:solidFill>
                  <a:schemeClr val="bg1"/>
                </a:solidFill>
              </a:rPr>
              <a:t>) </a:t>
            </a:r>
            <a:r>
              <a:rPr lang="en-US" sz="2200" dirty="0" err="1">
                <a:solidFill>
                  <a:schemeClr val="bg1"/>
                </a:solidFill>
              </a:rPr>
              <a:t>actualizarea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cunoştinţelor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şi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perfecţionarea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pregătirii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profesionale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în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ocupaţia</a:t>
            </a:r>
            <a:r>
              <a:rPr lang="en-US" sz="2200" dirty="0">
                <a:solidFill>
                  <a:schemeClr val="bg1"/>
                </a:solidFill>
              </a:rPr>
              <a:t> de </a:t>
            </a:r>
            <a:r>
              <a:rPr lang="en-US" sz="2200" dirty="0" err="1">
                <a:solidFill>
                  <a:schemeClr val="bg1"/>
                </a:solidFill>
              </a:rPr>
              <a:t>bază</a:t>
            </a:r>
            <a:r>
              <a:rPr lang="en-US" sz="2200" dirty="0">
                <a:solidFill>
                  <a:schemeClr val="bg1"/>
                </a:solidFill>
              </a:rPr>
              <a:t>, </a:t>
            </a:r>
            <a:r>
              <a:rPr lang="en-US" sz="2200" dirty="0" err="1">
                <a:solidFill>
                  <a:schemeClr val="bg1"/>
                </a:solidFill>
              </a:rPr>
              <a:t>precum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şi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în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ocupaţii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înrudite</a:t>
            </a:r>
            <a:r>
              <a:rPr lang="en-US" sz="2200" dirty="0">
                <a:solidFill>
                  <a:schemeClr val="bg1"/>
                </a:solidFill>
              </a:rPr>
              <a:t>;</a:t>
            </a:r>
            <a:endParaRPr lang="ro-RO" sz="22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sz="2200" dirty="0" smtClean="0">
                <a:solidFill>
                  <a:schemeClr val="bg1"/>
                </a:solidFill>
              </a:rPr>
              <a:t>d</a:t>
            </a:r>
            <a:r>
              <a:rPr lang="en-US" sz="2200" dirty="0">
                <a:solidFill>
                  <a:schemeClr val="bg1"/>
                </a:solidFill>
              </a:rPr>
              <a:t>) </a:t>
            </a:r>
            <a:r>
              <a:rPr lang="en-US" sz="2200" dirty="0" err="1">
                <a:solidFill>
                  <a:schemeClr val="bg1"/>
                </a:solidFill>
              </a:rPr>
              <a:t>schimbarea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calificării</a:t>
            </a:r>
            <a:r>
              <a:rPr lang="en-US" sz="2200" dirty="0">
                <a:solidFill>
                  <a:schemeClr val="bg1"/>
                </a:solidFill>
              </a:rPr>
              <a:t>, </a:t>
            </a:r>
            <a:r>
              <a:rPr lang="en-US" sz="2200" dirty="0" err="1">
                <a:solidFill>
                  <a:schemeClr val="bg1"/>
                </a:solidFill>
              </a:rPr>
              <a:t>determinată</a:t>
            </a:r>
            <a:r>
              <a:rPr lang="en-US" sz="2200" dirty="0">
                <a:solidFill>
                  <a:schemeClr val="bg1"/>
                </a:solidFill>
              </a:rPr>
              <a:t> de </a:t>
            </a:r>
            <a:r>
              <a:rPr lang="en-US" sz="2200" dirty="0" err="1">
                <a:solidFill>
                  <a:schemeClr val="bg1"/>
                </a:solidFill>
              </a:rPr>
              <a:t>restructurarea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economică</a:t>
            </a:r>
            <a:r>
              <a:rPr lang="en-US" sz="2200" dirty="0">
                <a:solidFill>
                  <a:schemeClr val="bg1"/>
                </a:solidFill>
              </a:rPr>
              <a:t>, de </a:t>
            </a:r>
            <a:r>
              <a:rPr lang="en-US" sz="2200" dirty="0" err="1">
                <a:solidFill>
                  <a:schemeClr val="bg1"/>
                </a:solidFill>
              </a:rPr>
              <a:t>mobilitatea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socială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sau</a:t>
            </a:r>
            <a:r>
              <a:rPr lang="en-US" sz="2200" dirty="0">
                <a:solidFill>
                  <a:schemeClr val="bg1"/>
                </a:solidFill>
              </a:rPr>
              <a:t> de </a:t>
            </a:r>
            <a:r>
              <a:rPr lang="en-US" sz="2200" dirty="0" err="1">
                <a:solidFill>
                  <a:schemeClr val="bg1"/>
                </a:solidFill>
              </a:rPr>
              <a:t>modificări</a:t>
            </a:r>
            <a:r>
              <a:rPr lang="en-US" sz="2200" dirty="0">
                <a:solidFill>
                  <a:schemeClr val="bg1"/>
                </a:solidFill>
              </a:rPr>
              <a:t> ale </a:t>
            </a:r>
            <a:r>
              <a:rPr lang="en-US" sz="2200" dirty="0" err="1">
                <a:solidFill>
                  <a:schemeClr val="bg1"/>
                </a:solidFill>
              </a:rPr>
              <a:t>capacităţii</a:t>
            </a:r>
            <a:r>
              <a:rPr lang="en-US" sz="2200" dirty="0">
                <a:solidFill>
                  <a:schemeClr val="bg1"/>
                </a:solidFill>
              </a:rPr>
              <a:t> de </a:t>
            </a:r>
            <a:r>
              <a:rPr lang="en-US" sz="2200" dirty="0" err="1">
                <a:solidFill>
                  <a:schemeClr val="bg1"/>
                </a:solidFill>
              </a:rPr>
              <a:t>muncă</a:t>
            </a:r>
            <a:r>
              <a:rPr lang="en-US" sz="2200" dirty="0">
                <a:solidFill>
                  <a:schemeClr val="bg1"/>
                </a:solidFill>
              </a:rPr>
              <a:t>;</a:t>
            </a:r>
            <a:endParaRPr lang="ro-RO" sz="2200" dirty="0">
              <a:solidFill>
                <a:schemeClr val="bg1"/>
              </a:solidFill>
            </a:endParaRPr>
          </a:p>
          <a:p>
            <a:pPr marL="0" indent="0" algn="just">
              <a:buNone/>
            </a:pPr>
            <a:endParaRPr lang="ro-RO" sz="1800" dirty="0"/>
          </a:p>
          <a:p>
            <a:endParaRPr lang="ro-RO" sz="1800" dirty="0"/>
          </a:p>
        </p:txBody>
      </p:sp>
    </p:spTree>
    <p:extLst>
      <p:ext uri="{BB962C8B-B14F-4D97-AF65-F5344CB8AC3E}">
        <p14:creationId xmlns:p14="http://schemas.microsoft.com/office/powerpoint/2010/main" val="2384034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74" y="31844"/>
            <a:ext cx="9141725" cy="6826155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sz="2400" dirty="0" smtClean="0">
                <a:solidFill>
                  <a:schemeClr val="bg1"/>
                </a:solidFill>
              </a:rPr>
              <a:t>e</a:t>
            </a:r>
            <a:r>
              <a:rPr lang="en-US" sz="2400" dirty="0">
                <a:solidFill>
                  <a:schemeClr val="bg1"/>
                </a:solidFill>
              </a:rPr>
              <a:t>) </a:t>
            </a:r>
            <a:r>
              <a:rPr lang="en-US" sz="2400" dirty="0" err="1">
                <a:solidFill>
                  <a:schemeClr val="bg1"/>
                </a:solidFill>
              </a:rPr>
              <a:t>însuşirea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unor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cunoştinţe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avansate</a:t>
            </a:r>
            <a:r>
              <a:rPr lang="en-US" sz="2400" dirty="0">
                <a:solidFill>
                  <a:schemeClr val="bg1"/>
                </a:solidFill>
              </a:rPr>
              <a:t>, </a:t>
            </a:r>
            <a:r>
              <a:rPr lang="en-US" sz="2400" dirty="0" err="1">
                <a:solidFill>
                  <a:schemeClr val="bg1"/>
                </a:solidFill>
              </a:rPr>
              <a:t>metode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şi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procedee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moderne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necesare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pentru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îndeplinirea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sarcinilor</a:t>
            </a:r>
            <a:r>
              <a:rPr lang="en-US" sz="2400" dirty="0">
                <a:solidFill>
                  <a:schemeClr val="bg1"/>
                </a:solidFill>
              </a:rPr>
              <a:t> de </a:t>
            </a:r>
            <a:r>
              <a:rPr lang="en-US" sz="2400" dirty="0" err="1" smtClean="0">
                <a:solidFill>
                  <a:schemeClr val="bg1"/>
                </a:solidFill>
              </a:rPr>
              <a:t>serviciu</a:t>
            </a:r>
            <a:r>
              <a:rPr lang="en-US" sz="2400" dirty="0" smtClean="0">
                <a:solidFill>
                  <a:schemeClr val="bg1"/>
                </a:solidFill>
              </a:rPr>
              <a:t>;</a:t>
            </a:r>
            <a:endParaRPr lang="ro-RO" sz="2400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sz="2400" dirty="0" smtClean="0">
                <a:solidFill>
                  <a:schemeClr val="bg1"/>
                </a:solidFill>
              </a:rPr>
              <a:t>f) </a:t>
            </a:r>
            <a:r>
              <a:rPr lang="en-US" sz="2400" dirty="0" err="1" smtClean="0">
                <a:solidFill>
                  <a:schemeClr val="bg1"/>
                </a:solidFill>
              </a:rPr>
              <a:t>promovarea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învăţării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pe</a:t>
            </a:r>
            <a:r>
              <a:rPr lang="en-US" sz="2400" dirty="0" smtClean="0">
                <a:solidFill>
                  <a:schemeClr val="bg1"/>
                </a:solidFill>
              </a:rPr>
              <a:t> tot </a:t>
            </a:r>
            <a:r>
              <a:rPr lang="en-US" sz="2400" dirty="0" err="1" smtClean="0">
                <a:solidFill>
                  <a:schemeClr val="bg1"/>
                </a:solidFill>
              </a:rPr>
              <a:t>parcursul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vieţii</a:t>
            </a:r>
            <a:r>
              <a:rPr lang="en-US" sz="2400" dirty="0" smtClean="0">
                <a:solidFill>
                  <a:schemeClr val="bg1"/>
                </a:solidFill>
              </a:rPr>
              <a:t>.</a:t>
            </a:r>
            <a:endParaRPr lang="ro-RO" sz="2400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sz="2400" dirty="0" smtClean="0">
                <a:solidFill>
                  <a:schemeClr val="bg1"/>
                </a:solidFill>
              </a:rPr>
              <a:t>- </a:t>
            </a:r>
            <a:r>
              <a:rPr lang="en-US" sz="2400" dirty="0" err="1">
                <a:solidFill>
                  <a:schemeClr val="bg1"/>
                </a:solidFill>
              </a:rPr>
              <a:t>Formarea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profesională</a:t>
            </a:r>
            <a:r>
              <a:rPr lang="en-US" sz="2400" dirty="0">
                <a:solidFill>
                  <a:schemeClr val="bg1"/>
                </a:solidFill>
              </a:rPr>
              <a:t> a </a:t>
            </a:r>
            <a:r>
              <a:rPr lang="en-US" sz="2400" dirty="0" err="1">
                <a:solidFill>
                  <a:schemeClr val="bg1"/>
                </a:solidFill>
              </a:rPr>
              <a:t>adulţilor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cuprinde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formarea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profesională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iniţială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şi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formarea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profesională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continuă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organizate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prin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alte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forme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decât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cele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specifice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sistemului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naţional</a:t>
            </a:r>
            <a:r>
              <a:rPr lang="en-US" sz="2400" dirty="0">
                <a:solidFill>
                  <a:schemeClr val="bg1"/>
                </a:solidFill>
              </a:rPr>
              <a:t> de </a:t>
            </a:r>
            <a:r>
              <a:rPr lang="en-US" sz="2400" dirty="0" err="1">
                <a:solidFill>
                  <a:schemeClr val="bg1"/>
                </a:solidFill>
              </a:rPr>
              <a:t>învăţământ</a:t>
            </a:r>
            <a:r>
              <a:rPr lang="en-US" sz="2400" dirty="0">
                <a:solidFill>
                  <a:schemeClr val="bg1"/>
                </a:solidFill>
              </a:rPr>
              <a:t>.</a:t>
            </a:r>
            <a:endParaRPr lang="ro-RO" sz="24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sz="2400" dirty="0" smtClean="0">
                <a:solidFill>
                  <a:schemeClr val="bg1"/>
                </a:solidFill>
              </a:rPr>
              <a:t>- </a:t>
            </a:r>
            <a:r>
              <a:rPr lang="en-US" sz="2400" dirty="0" err="1">
                <a:solidFill>
                  <a:schemeClr val="bg1"/>
                </a:solidFill>
              </a:rPr>
              <a:t>Competenţa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profesională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reprezintă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capacitatea</a:t>
            </a:r>
            <a:r>
              <a:rPr lang="en-US" sz="2400" dirty="0">
                <a:solidFill>
                  <a:schemeClr val="bg1"/>
                </a:solidFill>
              </a:rPr>
              <a:t> de a </a:t>
            </a:r>
            <a:r>
              <a:rPr lang="en-US" sz="2400" dirty="0" err="1">
                <a:solidFill>
                  <a:schemeClr val="bg1"/>
                </a:solidFill>
              </a:rPr>
              <a:t>realiza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activităţile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cerute</a:t>
            </a:r>
            <a:r>
              <a:rPr lang="en-US" sz="2400" dirty="0">
                <a:solidFill>
                  <a:schemeClr val="bg1"/>
                </a:solidFill>
              </a:rPr>
              <a:t> la </a:t>
            </a:r>
            <a:r>
              <a:rPr lang="en-US" sz="2400" dirty="0" err="1">
                <a:solidFill>
                  <a:schemeClr val="bg1"/>
                </a:solidFill>
              </a:rPr>
              <a:t>locul</a:t>
            </a:r>
            <a:r>
              <a:rPr lang="en-US" sz="2400" dirty="0">
                <a:solidFill>
                  <a:schemeClr val="bg1"/>
                </a:solidFill>
              </a:rPr>
              <a:t> de </a:t>
            </a:r>
            <a:r>
              <a:rPr lang="en-US" sz="2400" dirty="0" err="1">
                <a:solidFill>
                  <a:schemeClr val="bg1"/>
                </a:solidFill>
              </a:rPr>
              <a:t>muncă</a:t>
            </a:r>
            <a:r>
              <a:rPr lang="en-US" sz="2400" dirty="0">
                <a:solidFill>
                  <a:schemeClr val="bg1"/>
                </a:solidFill>
              </a:rPr>
              <a:t> la </a:t>
            </a:r>
            <a:r>
              <a:rPr lang="en-US" sz="2400" dirty="0" err="1">
                <a:solidFill>
                  <a:schemeClr val="bg1"/>
                </a:solidFill>
              </a:rPr>
              <a:t>nivelul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calitativ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specificat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în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standardul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ocupaţional</a:t>
            </a:r>
            <a:r>
              <a:rPr lang="en-US" sz="2400" dirty="0">
                <a:solidFill>
                  <a:schemeClr val="bg1"/>
                </a:solidFill>
              </a:rPr>
              <a:t>.</a:t>
            </a:r>
            <a:br>
              <a:rPr lang="en-US" sz="2400" dirty="0">
                <a:solidFill>
                  <a:schemeClr val="bg1"/>
                </a:solidFill>
              </a:rPr>
            </a:br>
            <a:r>
              <a:rPr lang="en-US" sz="2400" dirty="0" smtClean="0">
                <a:solidFill>
                  <a:schemeClr val="bg1"/>
                </a:solidFill>
              </a:rPr>
              <a:t>- </a:t>
            </a:r>
            <a:r>
              <a:rPr lang="en-US" sz="2400" dirty="0" err="1">
                <a:solidFill>
                  <a:schemeClr val="bg1"/>
                </a:solidFill>
              </a:rPr>
              <a:t>Competenţele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profesionale</a:t>
            </a:r>
            <a:r>
              <a:rPr lang="en-US" sz="2400" dirty="0">
                <a:solidFill>
                  <a:schemeClr val="bg1"/>
                </a:solidFill>
              </a:rPr>
              <a:t> se </a:t>
            </a:r>
            <a:r>
              <a:rPr lang="en-US" sz="2400" dirty="0" err="1">
                <a:solidFill>
                  <a:schemeClr val="bg1"/>
                </a:solidFill>
              </a:rPr>
              <a:t>dobândesc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pe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cale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formală</a:t>
            </a:r>
            <a:r>
              <a:rPr lang="en-US" sz="2400" dirty="0">
                <a:solidFill>
                  <a:schemeClr val="bg1"/>
                </a:solidFill>
              </a:rPr>
              <a:t>, </a:t>
            </a:r>
            <a:r>
              <a:rPr lang="en-US" sz="2400" dirty="0" err="1">
                <a:solidFill>
                  <a:schemeClr val="bg1"/>
                </a:solidFill>
              </a:rPr>
              <a:t>nonformală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sau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informală</a:t>
            </a:r>
            <a:r>
              <a:rPr lang="en-US" sz="2400" dirty="0">
                <a:solidFill>
                  <a:schemeClr val="bg1"/>
                </a:solidFill>
              </a:rPr>
              <a:t> care, </a:t>
            </a:r>
            <a:r>
              <a:rPr lang="en-US" sz="2400" dirty="0" err="1">
                <a:solidFill>
                  <a:schemeClr val="bg1"/>
                </a:solidFill>
              </a:rPr>
              <a:t>în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sensul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prevederilor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prezentei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ordonanţe</a:t>
            </a:r>
            <a:r>
              <a:rPr lang="en-US" sz="2400" dirty="0">
                <a:solidFill>
                  <a:schemeClr val="bg1"/>
                </a:solidFill>
              </a:rPr>
              <a:t>, se </a:t>
            </a:r>
            <a:r>
              <a:rPr lang="en-US" sz="2400" dirty="0" err="1">
                <a:solidFill>
                  <a:schemeClr val="bg1"/>
                </a:solidFill>
              </a:rPr>
              <a:t>definesc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astfel</a:t>
            </a:r>
            <a:r>
              <a:rPr lang="en-US" sz="2400" dirty="0">
                <a:solidFill>
                  <a:schemeClr val="bg1"/>
                </a:solidFill>
              </a:rPr>
              <a:t>:</a:t>
            </a:r>
            <a:endParaRPr lang="ro-RO" sz="24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sz="2400" dirty="0" smtClean="0">
                <a:solidFill>
                  <a:schemeClr val="bg1"/>
                </a:solidFill>
              </a:rPr>
              <a:t>a</a:t>
            </a:r>
            <a:r>
              <a:rPr lang="en-US" sz="2400" dirty="0">
                <a:solidFill>
                  <a:schemeClr val="bg1"/>
                </a:solidFill>
              </a:rPr>
              <a:t>) </a:t>
            </a:r>
            <a:r>
              <a:rPr lang="en-US" sz="2400" dirty="0" err="1">
                <a:solidFill>
                  <a:schemeClr val="bg1"/>
                </a:solidFill>
              </a:rPr>
              <a:t>prin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calea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formală</a:t>
            </a:r>
            <a:r>
              <a:rPr lang="en-US" sz="2400" dirty="0">
                <a:solidFill>
                  <a:schemeClr val="bg1"/>
                </a:solidFill>
              </a:rPr>
              <a:t> se </a:t>
            </a:r>
            <a:r>
              <a:rPr lang="en-US" sz="2400" dirty="0" err="1">
                <a:solidFill>
                  <a:schemeClr val="bg1"/>
                </a:solidFill>
              </a:rPr>
              <a:t>înţelege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parcurgerea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unui</a:t>
            </a:r>
            <a:r>
              <a:rPr lang="en-US" sz="2400" dirty="0">
                <a:solidFill>
                  <a:schemeClr val="bg1"/>
                </a:solidFill>
              </a:rPr>
              <a:t> program </a:t>
            </a:r>
            <a:r>
              <a:rPr lang="en-US" sz="2400" dirty="0" err="1">
                <a:solidFill>
                  <a:schemeClr val="bg1"/>
                </a:solidFill>
              </a:rPr>
              <a:t>organizat</a:t>
            </a:r>
            <a:r>
              <a:rPr lang="en-US" sz="2400" dirty="0">
                <a:solidFill>
                  <a:schemeClr val="bg1"/>
                </a:solidFill>
              </a:rPr>
              <a:t> de un </a:t>
            </a:r>
            <a:r>
              <a:rPr lang="en-US" sz="2400" dirty="0" err="1">
                <a:solidFill>
                  <a:schemeClr val="bg1"/>
                </a:solidFill>
              </a:rPr>
              <a:t>furnizor</a:t>
            </a:r>
            <a:r>
              <a:rPr lang="en-US" sz="2400" dirty="0">
                <a:solidFill>
                  <a:schemeClr val="bg1"/>
                </a:solidFill>
              </a:rPr>
              <a:t> de </a:t>
            </a:r>
            <a:r>
              <a:rPr lang="en-US" sz="2400" dirty="0" err="1">
                <a:solidFill>
                  <a:schemeClr val="bg1"/>
                </a:solidFill>
              </a:rPr>
              <a:t>formare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profesională</a:t>
            </a:r>
            <a:r>
              <a:rPr lang="en-US" sz="2400" dirty="0">
                <a:solidFill>
                  <a:schemeClr val="bg1"/>
                </a:solidFill>
              </a:rPr>
              <a:t>;</a:t>
            </a:r>
            <a:endParaRPr lang="ro-RO" sz="24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sz="2400" dirty="0" smtClean="0">
                <a:solidFill>
                  <a:schemeClr val="bg1"/>
                </a:solidFill>
              </a:rPr>
              <a:t>b</a:t>
            </a:r>
            <a:r>
              <a:rPr lang="en-US" sz="2400" dirty="0">
                <a:solidFill>
                  <a:schemeClr val="bg1"/>
                </a:solidFill>
              </a:rPr>
              <a:t>) </a:t>
            </a:r>
            <a:r>
              <a:rPr lang="en-US" sz="2400" dirty="0" err="1">
                <a:solidFill>
                  <a:schemeClr val="bg1"/>
                </a:solidFill>
              </a:rPr>
              <a:t>prin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calea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nonformală</a:t>
            </a:r>
            <a:r>
              <a:rPr lang="en-US" sz="2400" dirty="0">
                <a:solidFill>
                  <a:schemeClr val="bg1"/>
                </a:solidFill>
              </a:rPr>
              <a:t> se </a:t>
            </a:r>
            <a:r>
              <a:rPr lang="en-US" sz="2400" dirty="0" err="1">
                <a:solidFill>
                  <a:schemeClr val="bg1"/>
                </a:solidFill>
              </a:rPr>
              <a:t>înţelege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practicarea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unor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activităţi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specifice</a:t>
            </a:r>
            <a:r>
              <a:rPr lang="en-US" sz="2400" dirty="0">
                <a:solidFill>
                  <a:schemeClr val="bg1"/>
                </a:solidFill>
              </a:rPr>
              <a:t> direct la </a:t>
            </a:r>
            <a:r>
              <a:rPr lang="en-US" sz="2400" dirty="0" err="1">
                <a:solidFill>
                  <a:schemeClr val="bg1"/>
                </a:solidFill>
              </a:rPr>
              <a:t>locul</a:t>
            </a:r>
            <a:r>
              <a:rPr lang="en-US" sz="2400" dirty="0">
                <a:solidFill>
                  <a:schemeClr val="bg1"/>
                </a:solidFill>
              </a:rPr>
              <a:t> de </a:t>
            </a:r>
            <a:r>
              <a:rPr lang="en-US" sz="2400" dirty="0" err="1">
                <a:solidFill>
                  <a:schemeClr val="bg1"/>
                </a:solidFill>
              </a:rPr>
              <a:t>muncă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sau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autoinstruirea</a:t>
            </a:r>
            <a:r>
              <a:rPr lang="en-US" sz="2400" dirty="0">
                <a:solidFill>
                  <a:schemeClr val="bg1"/>
                </a:solidFill>
              </a:rPr>
              <a:t>;</a:t>
            </a:r>
            <a:endParaRPr lang="ro-RO" sz="24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sz="2400" dirty="0">
                <a:solidFill>
                  <a:schemeClr val="bg1"/>
                </a:solidFill>
              </a:rPr>
              <a:t>c) </a:t>
            </a:r>
            <a:r>
              <a:rPr lang="en-US" sz="2400" dirty="0" err="1">
                <a:solidFill>
                  <a:schemeClr val="bg1"/>
                </a:solidFill>
              </a:rPr>
              <a:t>prin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calea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informală</a:t>
            </a:r>
            <a:r>
              <a:rPr lang="en-US" sz="2400" dirty="0">
                <a:solidFill>
                  <a:schemeClr val="bg1"/>
                </a:solidFill>
              </a:rPr>
              <a:t> se </a:t>
            </a:r>
            <a:r>
              <a:rPr lang="en-US" sz="2400" dirty="0" err="1">
                <a:solidFill>
                  <a:schemeClr val="bg1"/>
                </a:solidFill>
              </a:rPr>
              <a:t>înţelege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modalităţile</a:t>
            </a:r>
            <a:r>
              <a:rPr lang="en-US" sz="2400" dirty="0">
                <a:solidFill>
                  <a:schemeClr val="bg1"/>
                </a:solidFill>
              </a:rPr>
              <a:t> de </a:t>
            </a:r>
            <a:r>
              <a:rPr lang="en-US" sz="2400" dirty="0" err="1">
                <a:solidFill>
                  <a:schemeClr val="bg1"/>
                </a:solidFill>
              </a:rPr>
              <a:t>formare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profesională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neinstituţionalizate</a:t>
            </a:r>
            <a:r>
              <a:rPr lang="en-US" sz="2400" dirty="0">
                <a:solidFill>
                  <a:schemeClr val="bg1"/>
                </a:solidFill>
              </a:rPr>
              <a:t>, </a:t>
            </a:r>
            <a:r>
              <a:rPr lang="en-US" sz="2400" dirty="0" err="1">
                <a:solidFill>
                  <a:schemeClr val="bg1"/>
                </a:solidFill>
              </a:rPr>
              <a:t>nestructurate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şi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neintenţionate</a:t>
            </a:r>
            <a:r>
              <a:rPr lang="en-US" sz="2400" dirty="0">
                <a:solidFill>
                  <a:schemeClr val="bg1"/>
                </a:solidFill>
              </a:rPr>
              <a:t> - contact </a:t>
            </a:r>
            <a:r>
              <a:rPr lang="en-US" sz="2400" dirty="0" err="1">
                <a:solidFill>
                  <a:schemeClr val="bg1"/>
                </a:solidFill>
              </a:rPr>
              <a:t>nesistematic</a:t>
            </a:r>
            <a:r>
              <a:rPr lang="en-US" sz="2400" dirty="0">
                <a:solidFill>
                  <a:schemeClr val="bg1"/>
                </a:solidFill>
              </a:rPr>
              <a:t> cu </a:t>
            </a:r>
            <a:r>
              <a:rPr lang="en-US" sz="2400" dirty="0" err="1">
                <a:solidFill>
                  <a:schemeClr val="bg1"/>
                </a:solidFill>
              </a:rPr>
              <a:t>diferite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surse</a:t>
            </a:r>
            <a:r>
              <a:rPr lang="en-US" sz="2400" dirty="0">
                <a:solidFill>
                  <a:schemeClr val="bg1"/>
                </a:solidFill>
              </a:rPr>
              <a:t> ale </a:t>
            </a:r>
            <a:r>
              <a:rPr lang="en-US" sz="2400" dirty="0" err="1">
                <a:solidFill>
                  <a:schemeClr val="bg1"/>
                </a:solidFill>
              </a:rPr>
              <a:t>câmpului</a:t>
            </a:r>
            <a:r>
              <a:rPr lang="en-US" sz="2400" dirty="0">
                <a:solidFill>
                  <a:schemeClr val="bg1"/>
                </a:solidFill>
              </a:rPr>
              <a:t> socio-</a:t>
            </a:r>
            <a:r>
              <a:rPr lang="en-US" sz="2400" dirty="0" err="1">
                <a:solidFill>
                  <a:schemeClr val="bg1"/>
                </a:solidFill>
              </a:rPr>
              <a:t>educaţional</a:t>
            </a:r>
            <a:r>
              <a:rPr lang="en-US" sz="2400" dirty="0">
                <a:solidFill>
                  <a:schemeClr val="bg1"/>
                </a:solidFill>
              </a:rPr>
              <a:t>, </a:t>
            </a:r>
            <a:r>
              <a:rPr lang="en-US" sz="2400" dirty="0" err="1">
                <a:solidFill>
                  <a:schemeClr val="bg1"/>
                </a:solidFill>
              </a:rPr>
              <a:t>familie</a:t>
            </a:r>
            <a:r>
              <a:rPr lang="en-US" sz="2400" dirty="0">
                <a:solidFill>
                  <a:schemeClr val="bg1"/>
                </a:solidFill>
              </a:rPr>
              <a:t>, </a:t>
            </a:r>
            <a:r>
              <a:rPr lang="en-US" sz="2400" dirty="0" err="1">
                <a:solidFill>
                  <a:schemeClr val="bg1"/>
                </a:solidFill>
              </a:rPr>
              <a:t>societate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sau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mediu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profesional</a:t>
            </a:r>
            <a:r>
              <a:rPr lang="en-US" sz="2400" dirty="0">
                <a:solidFill>
                  <a:schemeClr val="bg1"/>
                </a:solidFill>
              </a:rPr>
              <a:t>.</a:t>
            </a:r>
            <a:endParaRPr lang="ro-RO" sz="2400" dirty="0">
              <a:solidFill>
                <a:schemeClr val="bg1"/>
              </a:solidFill>
            </a:endParaRPr>
          </a:p>
          <a:p>
            <a:pPr marL="0" indent="0" algn="just">
              <a:buNone/>
            </a:pPr>
            <a:endParaRPr lang="ro-RO" sz="1800" dirty="0"/>
          </a:p>
          <a:p>
            <a:endParaRPr lang="ro-RO" sz="1800" dirty="0"/>
          </a:p>
        </p:txBody>
      </p:sp>
    </p:spTree>
    <p:extLst>
      <p:ext uri="{BB962C8B-B14F-4D97-AF65-F5344CB8AC3E}">
        <p14:creationId xmlns:p14="http://schemas.microsoft.com/office/powerpoint/2010/main" val="15094934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83</TotalTime>
  <Words>659</Words>
  <Application>Microsoft Office PowerPoint</Application>
  <PresentationFormat>On-screen Show (4:3)</PresentationFormat>
  <Paragraphs>70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FORMAREA PROFESIONALA A PERSONALULUI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FORMARE PROFESIONALA A PERSONALULUI</dc:title>
  <dc:creator>Sebastian.Rusu</dc:creator>
  <cp:lastModifiedBy>Administrator</cp:lastModifiedBy>
  <cp:revision>60</cp:revision>
  <dcterms:created xsi:type="dcterms:W3CDTF">2006-08-16T00:00:00Z</dcterms:created>
  <dcterms:modified xsi:type="dcterms:W3CDTF">2017-11-21T12:20:00Z</dcterms:modified>
</cp:coreProperties>
</file>