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78" r:id="rId11"/>
    <p:sldId id="266" r:id="rId12"/>
    <p:sldId id="277" r:id="rId13"/>
    <p:sldId id="276" r:id="rId14"/>
    <p:sldId id="268" r:id="rId15"/>
    <p:sldId id="279" r:id="rId16"/>
    <p:sldId id="270" r:id="rId17"/>
    <p:sldId id="271" r:id="rId18"/>
    <p:sldId id="272" r:id="rId19"/>
    <p:sldId id="273" r:id="rId20"/>
    <p:sldId id="274" r:id="rId21"/>
    <p:sldId id="275" r:id="rId22"/>
    <p:sldId id="280"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15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F4BBD0D-0823-4D89-BAC6-E0EB995E2DEA}"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118314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F4BBD0D-0823-4D89-BAC6-E0EB995E2DEA}"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2334809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F4BBD0D-0823-4D89-BAC6-E0EB995E2DEA}"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7305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F4BBD0D-0823-4D89-BAC6-E0EB995E2DEA}"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262138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F4BBD0D-0823-4D89-BAC6-E0EB995E2DEA}"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93183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F4BBD0D-0823-4D89-BAC6-E0EB995E2DEA}" type="datetimeFigureOut">
              <a:rPr lang="ru-RU" smtClean="0"/>
              <a:t>10.11.2021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210582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F4BBD0D-0823-4D89-BAC6-E0EB995E2DEA}" type="datetimeFigureOut">
              <a:rPr lang="ru-RU" smtClean="0"/>
              <a:t>10.11.2021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401684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F4BBD0D-0823-4D89-BAC6-E0EB995E2DEA}" type="datetimeFigureOut">
              <a:rPr lang="ru-RU" smtClean="0"/>
              <a:t>10.11.2021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1069252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4BBD0D-0823-4D89-BAC6-E0EB995E2DEA}" type="datetimeFigureOut">
              <a:rPr lang="ru-RU" smtClean="0"/>
              <a:t>10.11.2021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222722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F4BBD0D-0823-4D89-BAC6-E0EB995E2DEA}" type="datetimeFigureOut">
              <a:rPr lang="ru-RU" smtClean="0"/>
              <a:t>10.11.2021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533383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F4BBD0D-0823-4D89-BAC6-E0EB995E2DEA}" type="datetimeFigureOut">
              <a:rPr lang="ru-RU" smtClean="0"/>
              <a:t>10.11.2021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84028E-34D3-47E7-8B0A-767918948B85}" type="slidenum">
              <a:rPr lang="ru-RU" smtClean="0"/>
              <a:t>‹#›</a:t>
            </a:fld>
            <a:endParaRPr lang="ru-RU"/>
          </a:p>
        </p:txBody>
      </p:sp>
    </p:spTree>
    <p:extLst>
      <p:ext uri="{BB962C8B-B14F-4D97-AF65-F5344CB8AC3E}">
        <p14:creationId xmlns:p14="http://schemas.microsoft.com/office/powerpoint/2010/main" val="3835150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BD0D-0823-4D89-BAC6-E0EB995E2DEA}" type="datetimeFigureOut">
              <a:rPr lang="ru-RU" smtClean="0"/>
              <a:t>10.11.2021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028E-34D3-47E7-8B0A-767918948B85}" type="slidenum">
              <a:rPr lang="ru-RU" smtClean="0"/>
              <a:t>‹#›</a:t>
            </a:fld>
            <a:endParaRPr lang="ru-RU"/>
          </a:p>
        </p:txBody>
      </p:sp>
    </p:spTree>
    <p:extLst>
      <p:ext uri="{BB962C8B-B14F-4D97-AF65-F5344CB8AC3E}">
        <p14:creationId xmlns:p14="http://schemas.microsoft.com/office/powerpoint/2010/main" val="3628528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98786" y="1987217"/>
            <a:ext cx="8103476" cy="1569660"/>
          </a:xfrm>
          <a:prstGeom prst="rect">
            <a:avLst/>
          </a:prstGeom>
          <a:noFill/>
        </p:spPr>
        <p:txBody>
          <a:bodyPr wrap="square" rtlCol="0">
            <a:spAutoFit/>
          </a:bodyPr>
          <a:lstStyle/>
          <a:p>
            <a:r>
              <a:rPr lang="en-US" sz="3200" dirty="0" err="1">
                <a:latin typeface="+mj-lt"/>
              </a:rPr>
              <a:t>Cadrul</a:t>
            </a:r>
            <a:r>
              <a:rPr lang="en-US" sz="3200" dirty="0">
                <a:latin typeface="+mj-lt"/>
              </a:rPr>
              <a:t> </a:t>
            </a:r>
            <a:r>
              <a:rPr lang="ro-RO" sz="3200" dirty="0">
                <a:latin typeface="+mj-lt"/>
              </a:rPr>
              <a:t>normativ și </a:t>
            </a:r>
            <a:r>
              <a:rPr lang="en-US" sz="3200" dirty="0">
                <a:latin typeface="+mj-lt"/>
              </a:rPr>
              <a:t>de </a:t>
            </a:r>
            <a:r>
              <a:rPr lang="en-US" sz="3200" dirty="0" err="1">
                <a:latin typeface="+mj-lt"/>
              </a:rPr>
              <a:t>planificare</a:t>
            </a:r>
            <a:r>
              <a:rPr lang="en-US" sz="3200" dirty="0">
                <a:latin typeface="+mj-lt"/>
              </a:rPr>
              <a:t> </a:t>
            </a:r>
            <a:r>
              <a:rPr lang="en-US" sz="3200" dirty="0" err="1">
                <a:latin typeface="+mj-lt"/>
              </a:rPr>
              <a:t>strategi</a:t>
            </a:r>
            <a:r>
              <a:rPr lang="ro-RO" sz="3200" dirty="0">
                <a:latin typeface="+mj-lt"/>
              </a:rPr>
              <a:t>că al Republicii Moldova în domeniul alimentării cu apă și sanitație</a:t>
            </a:r>
            <a:endParaRPr lang="en-US" sz="3200" dirty="0">
              <a:latin typeface="+mj-lt"/>
            </a:endParaRPr>
          </a:p>
        </p:txBody>
      </p:sp>
    </p:spTree>
    <p:extLst>
      <p:ext uri="{BB962C8B-B14F-4D97-AF65-F5344CB8AC3E}">
        <p14:creationId xmlns:p14="http://schemas.microsoft.com/office/powerpoint/2010/main" val="148336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61393" y="1389980"/>
            <a:ext cx="9905999" cy="584775"/>
          </a:xfrm>
          <a:prstGeom prst="rect">
            <a:avLst/>
          </a:prstGeom>
        </p:spPr>
        <p:txBody>
          <a:bodyPr wrap="square">
            <a:spAutoFit/>
          </a:bodyPr>
          <a:lstStyle/>
          <a:p>
            <a:pPr>
              <a:defRPr/>
            </a:pPr>
            <a:r>
              <a:rPr lang="ro-RO" b="1" dirty="0"/>
              <a:t> </a:t>
            </a:r>
            <a:endParaRPr lang="en-GB" dirty="0"/>
          </a:p>
          <a:p>
            <a:pPr algn="ctr">
              <a:spcAft>
                <a:spcPts val="600"/>
              </a:spcAft>
              <a:tabLst>
                <a:tab pos="177800" algn="l"/>
              </a:tabLst>
              <a:defRPr/>
            </a:pPr>
            <a:endParaRPr lang="ro-MD" sz="1400" u="sng" dirty="0"/>
          </a:p>
        </p:txBody>
      </p:sp>
      <p:pic>
        <p:nvPicPr>
          <p:cNvPr id="8" name="Picture 121">
            <a:extLst>
              <a:ext uri="{FF2B5EF4-FFF2-40B4-BE49-F238E27FC236}">
                <a16:creationId xmlns:a16="http://schemas.microsoft.com/office/drawing/2014/main" id="{3229423B-737D-436A-8F5B-55E752CAC1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546" y="365125"/>
            <a:ext cx="4955458" cy="598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2CE9A8F7-AAE9-40DE-8DFD-BCAC12403E8C}"/>
              </a:ext>
            </a:extLst>
          </p:cNvPr>
          <p:cNvSpPr txBox="1">
            <a:spLocks/>
          </p:cNvSpPr>
          <p:nvPr/>
        </p:nvSpPr>
        <p:spPr>
          <a:xfrm>
            <a:off x="515007" y="2170159"/>
            <a:ext cx="5456236" cy="3533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2500" dirty="0"/>
              <a:t>Planul General de Alimentare cu Apă și Sanitație a sub-b</a:t>
            </a:r>
            <a:r>
              <a:rPr lang="en-US" sz="2500" dirty="0" err="1"/>
              <a:t>azinului</a:t>
            </a:r>
            <a:r>
              <a:rPr lang="en-US" sz="2500" dirty="0"/>
              <a:t> </a:t>
            </a:r>
            <a:r>
              <a:rPr lang="en-US" sz="2500" dirty="0" err="1"/>
              <a:t>Hidrografic</a:t>
            </a:r>
            <a:r>
              <a:rPr lang="en-US" sz="2500" dirty="0"/>
              <a:t> N</a:t>
            </a:r>
            <a:r>
              <a:rPr lang="ro-MD" sz="2500" dirty="0"/>
              <a:t>â</a:t>
            </a:r>
            <a:r>
              <a:rPr lang="en-US" sz="2500" dirty="0" err="1"/>
              <a:t>rnova</a:t>
            </a:r>
            <a:endParaRPr lang="en-US" sz="2500" dirty="0"/>
          </a:p>
          <a:p>
            <a:endParaRPr lang="en-US" dirty="0"/>
          </a:p>
          <a:p>
            <a:pPr marL="342900" indent="-342900">
              <a:spcBef>
                <a:spcPts val="0"/>
              </a:spcBef>
              <a:buFont typeface="Wingdings" panose="05000000000000000000" pitchFamily="2" charset="2"/>
              <a:buChar char="ü"/>
            </a:pPr>
            <a:r>
              <a:rPr lang="ro-RO" sz="1500" dirty="0"/>
              <a:t>Cca 44.000 locuitori</a:t>
            </a:r>
          </a:p>
          <a:p>
            <a:pPr marL="342900" indent="-342900">
              <a:spcBef>
                <a:spcPts val="0"/>
              </a:spcBef>
              <a:buFont typeface="Wingdings" panose="05000000000000000000" pitchFamily="2" charset="2"/>
              <a:buChar char="ü"/>
            </a:pPr>
            <a:r>
              <a:rPr lang="ro-RO" sz="1500" dirty="0"/>
              <a:t>30 localități</a:t>
            </a:r>
          </a:p>
          <a:p>
            <a:pPr marL="342900" indent="-342900">
              <a:spcBef>
                <a:spcPts val="0"/>
              </a:spcBef>
              <a:buFont typeface="Wingdings" panose="05000000000000000000" pitchFamily="2" charset="2"/>
              <a:buChar char="ü"/>
            </a:pPr>
            <a:r>
              <a:rPr lang="ro-RO" sz="1500" dirty="0"/>
              <a:t>18 APL I</a:t>
            </a:r>
          </a:p>
          <a:p>
            <a:pPr marL="342900" indent="-342900">
              <a:spcBef>
                <a:spcPts val="0"/>
              </a:spcBef>
              <a:buFont typeface="Wingdings" panose="05000000000000000000" pitchFamily="2" charset="2"/>
              <a:buChar char="ü"/>
            </a:pPr>
            <a:r>
              <a:rPr lang="ro-RO" sz="1500" dirty="0"/>
              <a:t>2 APL II</a:t>
            </a:r>
          </a:p>
          <a:p>
            <a:pPr>
              <a:spcBef>
                <a:spcPts val="0"/>
              </a:spcBef>
            </a:pPr>
            <a:endParaRPr lang="ro-RO" sz="1500" dirty="0"/>
          </a:p>
          <a:p>
            <a:pPr marL="342900" indent="-342900">
              <a:spcBef>
                <a:spcPts val="0"/>
              </a:spcBef>
              <a:buFont typeface="Wingdings" panose="05000000000000000000" pitchFamily="2" charset="2"/>
              <a:buChar char="ü"/>
            </a:pPr>
            <a:endParaRPr lang="ro-RO" sz="1500" dirty="0"/>
          </a:p>
          <a:p>
            <a:pPr marL="342900" indent="-342900">
              <a:spcBef>
                <a:spcPts val="0"/>
              </a:spcBef>
              <a:buFont typeface="Wingdings" panose="05000000000000000000" pitchFamily="2" charset="2"/>
              <a:buChar char="ü"/>
            </a:pPr>
            <a:r>
              <a:rPr lang="ro-RO" sz="1500" dirty="0"/>
              <a:t>6 ÎM</a:t>
            </a:r>
          </a:p>
          <a:p>
            <a:pPr marL="342900" indent="-342900">
              <a:spcBef>
                <a:spcPts val="0"/>
              </a:spcBef>
              <a:buFont typeface="Wingdings" panose="05000000000000000000" pitchFamily="2" charset="2"/>
              <a:buChar char="ü"/>
            </a:pPr>
            <a:r>
              <a:rPr lang="ro-RO" sz="1500" dirty="0"/>
              <a:t>6 secții în cadrul APL I</a:t>
            </a:r>
          </a:p>
          <a:p>
            <a:pPr marL="342900" indent="-342900">
              <a:spcBef>
                <a:spcPts val="0"/>
              </a:spcBef>
              <a:buFont typeface="Wingdings" panose="05000000000000000000" pitchFamily="2" charset="2"/>
              <a:buChar char="ü"/>
            </a:pPr>
            <a:r>
              <a:rPr lang="ro-RO" sz="1500" dirty="0"/>
              <a:t>Apă Canal Nisporeni</a:t>
            </a:r>
            <a:endParaRPr lang="ro-RO" dirty="0"/>
          </a:p>
          <a:p>
            <a:endParaRPr lang="ro-RO" dirty="0"/>
          </a:p>
          <a:p>
            <a:endParaRPr lang="ro-RO" dirty="0"/>
          </a:p>
          <a:p>
            <a:endParaRPr lang="en-US" dirty="0"/>
          </a:p>
          <a:p>
            <a:endParaRPr lang="en-US" dirty="0"/>
          </a:p>
          <a:p>
            <a:endParaRPr lang="en-US" dirty="0"/>
          </a:p>
        </p:txBody>
      </p:sp>
    </p:spTree>
    <p:extLst>
      <p:ext uri="{BB962C8B-B14F-4D97-AF65-F5344CB8AC3E}">
        <p14:creationId xmlns:p14="http://schemas.microsoft.com/office/powerpoint/2010/main" val="340955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61393" y="1389980"/>
            <a:ext cx="9905999" cy="584775"/>
          </a:xfrm>
          <a:prstGeom prst="rect">
            <a:avLst/>
          </a:prstGeom>
        </p:spPr>
        <p:txBody>
          <a:bodyPr wrap="square">
            <a:spAutoFit/>
          </a:bodyPr>
          <a:lstStyle/>
          <a:p>
            <a:pPr>
              <a:defRPr/>
            </a:pPr>
            <a:r>
              <a:rPr lang="ro-RO" b="1" dirty="0"/>
              <a:t> </a:t>
            </a:r>
            <a:endParaRPr lang="en-GB" dirty="0"/>
          </a:p>
          <a:p>
            <a:pPr algn="ctr">
              <a:spcAft>
                <a:spcPts val="600"/>
              </a:spcAft>
              <a:tabLst>
                <a:tab pos="177800" algn="l"/>
              </a:tabLst>
              <a:defRPr/>
            </a:pPr>
            <a:endParaRPr lang="ro-MD" sz="1400" u="sng" dirty="0"/>
          </a:p>
        </p:txBody>
      </p:sp>
      <p:pic>
        <p:nvPicPr>
          <p:cNvPr id="3" name="Picture 2"/>
          <p:cNvPicPr>
            <a:picLocks noChangeAspect="1"/>
          </p:cNvPicPr>
          <p:nvPr/>
        </p:nvPicPr>
        <p:blipFill rotWithShape="1">
          <a:blip r:embed="rId3"/>
          <a:srcRect l="34639" t="13053" r="35655" b="11446"/>
          <a:stretch/>
        </p:blipFill>
        <p:spPr>
          <a:xfrm>
            <a:off x="6557818" y="182880"/>
            <a:ext cx="4939186" cy="6155427"/>
          </a:xfrm>
          <a:prstGeom prst="rect">
            <a:avLst/>
          </a:prstGeom>
        </p:spPr>
      </p:pic>
      <p:sp>
        <p:nvSpPr>
          <p:cNvPr id="4" name="Rectangle 3"/>
          <p:cNvSpPr/>
          <p:nvPr/>
        </p:nvSpPr>
        <p:spPr>
          <a:xfrm>
            <a:off x="381802" y="2465634"/>
            <a:ext cx="5614737" cy="646331"/>
          </a:xfrm>
          <a:prstGeom prst="rect">
            <a:avLst/>
          </a:prstGeom>
        </p:spPr>
        <p:txBody>
          <a:bodyPr wrap="square">
            <a:spAutoFit/>
          </a:bodyPr>
          <a:lstStyle/>
          <a:p>
            <a:r>
              <a:rPr lang="ro-RO" dirty="0">
                <a:solidFill>
                  <a:srgbClr val="1D2228"/>
                </a:solidFill>
              </a:rPr>
              <a:t>H</a:t>
            </a:r>
            <a:r>
              <a:rPr lang="en-US" dirty="0" err="1">
                <a:solidFill>
                  <a:srgbClr val="1D2228"/>
                </a:solidFill>
              </a:rPr>
              <a:t>arta</a:t>
            </a:r>
            <a:r>
              <a:rPr lang="en-US" dirty="0">
                <a:solidFill>
                  <a:srgbClr val="1D2228"/>
                </a:solidFill>
              </a:rPr>
              <a:t> r-</a:t>
            </a:r>
            <a:r>
              <a:rPr lang="en-US" dirty="0" err="1">
                <a:solidFill>
                  <a:srgbClr val="1D2228"/>
                </a:solidFill>
              </a:rPr>
              <a:t>lui</a:t>
            </a:r>
            <a:r>
              <a:rPr lang="en-US" dirty="0">
                <a:solidFill>
                  <a:srgbClr val="1D2228"/>
                </a:solidFill>
              </a:rPr>
              <a:t> </a:t>
            </a:r>
            <a:r>
              <a:rPr lang="en-US" dirty="0" err="1">
                <a:solidFill>
                  <a:srgbClr val="1D2228"/>
                </a:solidFill>
              </a:rPr>
              <a:t>Cahul</a:t>
            </a:r>
            <a:r>
              <a:rPr lang="en-US" dirty="0">
                <a:solidFill>
                  <a:srgbClr val="1D2228"/>
                </a:solidFill>
              </a:rPr>
              <a:t> cu </a:t>
            </a:r>
            <a:r>
              <a:rPr lang="en-US" dirty="0" err="1">
                <a:solidFill>
                  <a:srgbClr val="1D2228"/>
                </a:solidFill>
              </a:rPr>
              <a:t>repartizarea</a:t>
            </a:r>
            <a:r>
              <a:rPr lang="en-US" dirty="0">
                <a:solidFill>
                  <a:srgbClr val="1D2228"/>
                </a:solidFill>
              </a:rPr>
              <a:t> </a:t>
            </a:r>
            <a:r>
              <a:rPr lang="en-US" dirty="0" err="1">
                <a:solidFill>
                  <a:srgbClr val="1D2228"/>
                </a:solidFill>
              </a:rPr>
              <a:t>localităților</a:t>
            </a:r>
            <a:r>
              <a:rPr lang="en-US" dirty="0">
                <a:solidFill>
                  <a:srgbClr val="1D2228"/>
                </a:solidFill>
              </a:rPr>
              <a:t> </a:t>
            </a:r>
            <a:r>
              <a:rPr lang="en-US" dirty="0" err="1">
                <a:solidFill>
                  <a:srgbClr val="1D2228"/>
                </a:solidFill>
              </a:rPr>
              <a:t>pe</a:t>
            </a:r>
            <a:r>
              <a:rPr lang="en-US" dirty="0">
                <a:solidFill>
                  <a:srgbClr val="1D2228"/>
                </a:solidFill>
              </a:rPr>
              <a:t> </a:t>
            </a:r>
            <a:r>
              <a:rPr lang="en-US" dirty="0" err="1">
                <a:solidFill>
                  <a:srgbClr val="1D2228"/>
                </a:solidFill>
              </a:rPr>
              <a:t>clustere</a:t>
            </a:r>
            <a:r>
              <a:rPr lang="en-US" dirty="0">
                <a:solidFill>
                  <a:srgbClr val="1D2228"/>
                </a:solidFill>
              </a:rPr>
              <a:t> ca zone </a:t>
            </a:r>
            <a:r>
              <a:rPr lang="en-US" dirty="0" err="1">
                <a:solidFill>
                  <a:srgbClr val="1D2228"/>
                </a:solidFill>
              </a:rPr>
              <a:t>optime</a:t>
            </a:r>
            <a:r>
              <a:rPr lang="en-US" dirty="0">
                <a:solidFill>
                  <a:srgbClr val="1D2228"/>
                </a:solidFill>
              </a:rPr>
              <a:t> de </a:t>
            </a:r>
            <a:r>
              <a:rPr lang="en-US" dirty="0" err="1">
                <a:solidFill>
                  <a:srgbClr val="1D2228"/>
                </a:solidFill>
              </a:rPr>
              <a:t>funcționare</a:t>
            </a:r>
            <a:r>
              <a:rPr lang="en-US" dirty="0">
                <a:solidFill>
                  <a:srgbClr val="1D2228"/>
                </a:solidFill>
              </a:rPr>
              <a:t> a </a:t>
            </a:r>
            <a:r>
              <a:rPr lang="en-US" dirty="0" err="1">
                <a:solidFill>
                  <a:srgbClr val="1D2228"/>
                </a:solidFill>
              </a:rPr>
              <a:t>serviciilor</a:t>
            </a:r>
            <a:r>
              <a:rPr lang="en-US" dirty="0">
                <a:solidFill>
                  <a:srgbClr val="1D2228"/>
                </a:solidFill>
              </a:rPr>
              <a:t> AAC.</a:t>
            </a:r>
            <a:endParaRPr lang="en-US" dirty="0"/>
          </a:p>
        </p:txBody>
      </p:sp>
    </p:spTree>
    <p:extLst>
      <p:ext uri="{BB962C8B-B14F-4D97-AF65-F5344CB8AC3E}">
        <p14:creationId xmlns:p14="http://schemas.microsoft.com/office/powerpoint/2010/main" val="167107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98645" y="3039652"/>
            <a:ext cx="3385301" cy="923330"/>
          </a:xfrm>
          <a:prstGeom prst="rect">
            <a:avLst/>
          </a:prstGeom>
        </p:spPr>
        <p:txBody>
          <a:bodyPr wrap="square">
            <a:spAutoFit/>
          </a:bodyPr>
          <a:lstStyle/>
          <a:p>
            <a:pPr algn="just">
              <a:spcAft>
                <a:spcPts val="600"/>
              </a:spcAft>
              <a:tabLst>
                <a:tab pos="177800" algn="l"/>
              </a:tabLst>
              <a:defRPr/>
            </a:pPr>
            <a:r>
              <a:rPr lang="ro-RO" dirty="0"/>
              <a:t>Experiența raionului Cahul – repere importante în planificarea sectorului AAC</a:t>
            </a:r>
            <a:endParaRPr lang="ro-MD" dirty="0"/>
          </a:p>
        </p:txBody>
      </p:sp>
      <p:pic>
        <p:nvPicPr>
          <p:cNvPr id="4" name="Рисунок 3"/>
          <p:cNvPicPr>
            <a:picLocks noChangeAspect="1"/>
          </p:cNvPicPr>
          <p:nvPr/>
        </p:nvPicPr>
        <p:blipFill>
          <a:blip r:embed="rId3"/>
          <a:stretch>
            <a:fillRect/>
          </a:stretch>
        </p:blipFill>
        <p:spPr>
          <a:xfrm>
            <a:off x="3782590" y="899144"/>
            <a:ext cx="7990310" cy="5336133"/>
          </a:xfrm>
          <a:prstGeom prst="rect">
            <a:avLst/>
          </a:prstGeom>
        </p:spPr>
      </p:pic>
    </p:spTree>
    <p:extLst>
      <p:ext uri="{BB962C8B-B14F-4D97-AF65-F5344CB8AC3E}">
        <p14:creationId xmlns:p14="http://schemas.microsoft.com/office/powerpoint/2010/main" val="4292100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406215" y="1132555"/>
            <a:ext cx="11527033" cy="4878259"/>
          </a:xfrm>
          <a:prstGeom prst="rect">
            <a:avLst/>
          </a:prstGeom>
        </p:spPr>
        <p:txBody>
          <a:bodyPr wrap="square">
            <a:spAutoFit/>
          </a:bodyPr>
          <a:lstStyle/>
          <a:p>
            <a:pPr>
              <a:spcAft>
                <a:spcPts val="600"/>
              </a:spcAft>
              <a:tabLst>
                <a:tab pos="177800" algn="l"/>
              </a:tabLst>
              <a:defRPr/>
            </a:pPr>
            <a:r>
              <a:rPr lang="en-US" sz="2000" b="1" u="sng" dirty="0" err="1"/>
              <a:t>Importan</a:t>
            </a:r>
            <a:r>
              <a:rPr lang="ro-RO" sz="2000" b="1" u="sng" dirty="0"/>
              <a:t>ț</a:t>
            </a:r>
            <a:r>
              <a:rPr lang="en-US" sz="2000" b="1" u="sng" dirty="0"/>
              <a:t>a </a:t>
            </a:r>
            <a:r>
              <a:rPr lang="en-US" sz="2000" b="1" u="sng" dirty="0" err="1"/>
              <a:t>planific</a:t>
            </a:r>
            <a:r>
              <a:rPr lang="ro-RO" sz="2000" b="1" u="sng" dirty="0"/>
              <a:t>ă</a:t>
            </a:r>
            <a:r>
              <a:rPr lang="en-US" sz="2000" b="1" u="sng" dirty="0"/>
              <a:t>r</a:t>
            </a:r>
            <a:r>
              <a:rPr lang="ro-RO" sz="2000" b="1" u="sng" dirty="0"/>
              <a:t>ii în domeniul AAC a APL II Cahul</a:t>
            </a:r>
            <a:endParaRPr lang="ro-MD" sz="2000" b="1" u="sng" dirty="0"/>
          </a:p>
          <a:p>
            <a:pPr>
              <a:spcAft>
                <a:spcPts val="600"/>
              </a:spcAft>
              <a:tabLst>
                <a:tab pos="269875" algn="l"/>
              </a:tabLst>
              <a:defRPr/>
            </a:pPr>
            <a:r>
              <a:rPr lang="ro-RO" sz="1600" dirty="0"/>
              <a:t>1</a:t>
            </a:r>
            <a:r>
              <a:rPr lang="ro-RO" sz="1700" dirty="0"/>
              <a:t>.</a:t>
            </a:r>
            <a:r>
              <a:rPr lang="ro-RO" sz="1700" b="1" dirty="0"/>
              <a:t>	</a:t>
            </a:r>
            <a:r>
              <a:rPr lang="ro-RO" sz="1700" dirty="0"/>
              <a:t>Generarea unor noi acțiuni: </a:t>
            </a:r>
            <a:endParaRPr lang="en-GB" sz="1700" dirty="0"/>
          </a:p>
          <a:p>
            <a:pPr marL="447675" indent="-177800">
              <a:defRPr/>
            </a:pPr>
            <a:r>
              <a:rPr lang="ro-RO" dirty="0"/>
              <a:t>-</a:t>
            </a:r>
            <a:r>
              <a:rPr lang="ro-RO" b="1" dirty="0"/>
              <a:t>  </a:t>
            </a:r>
            <a:r>
              <a:rPr lang="ro-RO" sz="1600" dirty="0"/>
              <a:t>elaborarea componentei AAC la strategiile localităților din clusterul 0: mun. Cahul, s. Roșu, s. Crihana Veche, com. Manta;</a:t>
            </a:r>
          </a:p>
          <a:p>
            <a:pPr marL="447675" indent="-177800">
              <a:buFontTx/>
              <a:buChar char="-"/>
              <a:defRPr/>
            </a:pPr>
            <a:r>
              <a:rPr lang="ro-RO" sz="1600" dirty="0"/>
              <a:t>formarea de capacității a APL I cu privire la modul de corelare a SDSE locale cu strategia raională, componenta AAC;</a:t>
            </a:r>
          </a:p>
          <a:p>
            <a:pPr marL="447675" indent="-177800">
              <a:spcAft>
                <a:spcPts val="600"/>
              </a:spcAft>
              <a:buFontTx/>
              <a:buChar char="-"/>
              <a:defRPr/>
            </a:pPr>
            <a:r>
              <a:rPr lang="ro-RO" sz="1600" dirty="0"/>
              <a:t>elaborarea componentei AAC la strategiile localităților din clusterul D: Lebedenco, Pelinei, Găvănoasa.</a:t>
            </a:r>
          </a:p>
          <a:p>
            <a:pPr marL="269875" indent="-269875">
              <a:spcAft>
                <a:spcPts val="600"/>
              </a:spcAft>
              <a:defRPr/>
            </a:pPr>
            <a:r>
              <a:rPr lang="ro-RO" sz="1700" dirty="0"/>
              <a:t>2.  Fundamentarea necesității de implementare a proiectelor din sectorul AAC realizate cu suportul Guvernului Germaniei, României, Elveției;</a:t>
            </a:r>
          </a:p>
          <a:p>
            <a:pPr marL="269875" indent="-269875">
              <a:spcAft>
                <a:spcPts val="600"/>
              </a:spcAft>
              <a:buAutoNum type="arabicPeriod" startAt="3"/>
              <a:defRPr/>
            </a:pPr>
            <a:r>
              <a:rPr lang="ro-RO" sz="1700" dirty="0"/>
              <a:t>Creată baza pentru atragerea de noi investiții (UE, KfW...)</a:t>
            </a:r>
          </a:p>
          <a:p>
            <a:pPr marL="269875" indent="-269875">
              <a:spcAft>
                <a:spcPts val="600"/>
              </a:spcAft>
              <a:buAutoNum type="arabicPeriod" startAt="3"/>
              <a:defRPr/>
            </a:pPr>
            <a:r>
              <a:rPr lang="ro-RO" sz="1700" dirty="0"/>
              <a:t>Catalizat procesul de dezvoltare a sectorului;</a:t>
            </a:r>
          </a:p>
          <a:p>
            <a:pPr marL="269875" indent="-269875">
              <a:spcAft>
                <a:spcPts val="600"/>
              </a:spcAft>
              <a:buAutoNum type="arabicPeriod" startAt="3"/>
              <a:defRPr/>
            </a:pPr>
            <a:r>
              <a:rPr lang="en-US" sz="1700" dirty="0" err="1"/>
              <a:t>Planificat</a:t>
            </a:r>
            <a:r>
              <a:rPr lang="en-US" sz="1700" dirty="0"/>
              <a:t> </a:t>
            </a:r>
            <a:r>
              <a:rPr lang="ro-RO" sz="1700" dirty="0"/>
              <a:t>și</a:t>
            </a:r>
            <a:r>
              <a:rPr lang="en-US" sz="1700" dirty="0"/>
              <a:t> lansat </a:t>
            </a:r>
            <a:r>
              <a:rPr lang="ro-RO" sz="1700" dirty="0"/>
              <a:t>laboratorul de testare a principiilor de cooperare intercomunitară și dezvoltarea regională a serviciului de alimentare cu apă și canalizare;</a:t>
            </a:r>
          </a:p>
          <a:p>
            <a:pPr marL="269875" indent="-269875">
              <a:spcAft>
                <a:spcPts val="600"/>
              </a:spcAft>
              <a:buAutoNum type="arabicPeriod" startAt="3"/>
              <a:defRPr/>
            </a:pPr>
            <a:r>
              <a:rPr lang="ro-RO" sz="1700" dirty="0"/>
              <a:t>Impulsionat procesul de sporire a accesului populației la servicii îmbunătățite cantitativ și calitativ;</a:t>
            </a:r>
          </a:p>
          <a:p>
            <a:pPr marL="269875" indent="-269875">
              <a:buAutoNum type="arabicPeriod" startAt="3"/>
              <a:defRPr/>
            </a:pPr>
            <a:r>
              <a:rPr lang="ro-RO" sz="1700" dirty="0"/>
              <a:t>Planificarea componentei AAC în cadrul SDSE a raionului Cahul a constituit o practică de căpătâi, pe care s-a început ”construcția” experienței de cooperare intercomunitară și dezvoltare a serviciilor regionale AAC în RM.</a:t>
            </a:r>
          </a:p>
          <a:p>
            <a:pPr marL="342900" indent="-342900">
              <a:buAutoNum type="arabicPeriod" startAt="3"/>
              <a:defRPr/>
            </a:pPr>
            <a:endParaRPr lang="en-GB" sz="1700" b="1" dirty="0"/>
          </a:p>
          <a:p>
            <a:pPr algn="ctr">
              <a:spcAft>
                <a:spcPts val="600"/>
              </a:spcAft>
              <a:tabLst>
                <a:tab pos="177800" algn="l"/>
              </a:tabLst>
              <a:defRPr/>
            </a:pPr>
            <a:endParaRPr lang="ro-MD" sz="1400" u="sng" dirty="0"/>
          </a:p>
        </p:txBody>
      </p:sp>
    </p:spTree>
    <p:extLst>
      <p:ext uri="{BB962C8B-B14F-4D97-AF65-F5344CB8AC3E}">
        <p14:creationId xmlns:p14="http://schemas.microsoft.com/office/powerpoint/2010/main" val="628061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61393" y="1389980"/>
            <a:ext cx="9905999" cy="584775"/>
          </a:xfrm>
          <a:prstGeom prst="rect">
            <a:avLst/>
          </a:prstGeom>
        </p:spPr>
        <p:txBody>
          <a:bodyPr wrap="square">
            <a:spAutoFit/>
          </a:bodyPr>
          <a:lstStyle/>
          <a:p>
            <a:pPr>
              <a:defRPr/>
            </a:pPr>
            <a:r>
              <a:rPr lang="ro-RO" b="1" dirty="0"/>
              <a:t> </a:t>
            </a:r>
            <a:endParaRPr lang="en-GB" dirty="0"/>
          </a:p>
          <a:p>
            <a:pPr algn="ctr">
              <a:spcAft>
                <a:spcPts val="600"/>
              </a:spcAft>
              <a:tabLst>
                <a:tab pos="177800" algn="l"/>
              </a:tabLst>
              <a:defRPr/>
            </a:pPr>
            <a:endParaRPr lang="ro-MD" sz="1400" u="sng" dirty="0"/>
          </a:p>
        </p:txBody>
      </p:sp>
      <p:sp>
        <p:nvSpPr>
          <p:cNvPr id="4" name="Rectangle 3"/>
          <p:cNvSpPr/>
          <p:nvPr/>
        </p:nvSpPr>
        <p:spPr>
          <a:xfrm>
            <a:off x="481263" y="2715543"/>
            <a:ext cx="5614737" cy="646331"/>
          </a:xfrm>
          <a:prstGeom prst="rect">
            <a:avLst/>
          </a:prstGeom>
        </p:spPr>
        <p:txBody>
          <a:bodyPr wrap="square">
            <a:spAutoFit/>
          </a:bodyPr>
          <a:lstStyle/>
          <a:p>
            <a:r>
              <a:rPr lang="ro-RO" dirty="0">
                <a:solidFill>
                  <a:srgbClr val="1D2228"/>
                </a:solidFill>
              </a:rPr>
              <a:t>H</a:t>
            </a:r>
            <a:r>
              <a:rPr lang="en-US" dirty="0" err="1">
                <a:solidFill>
                  <a:srgbClr val="1D2228"/>
                </a:solidFill>
              </a:rPr>
              <a:t>arta</a:t>
            </a:r>
            <a:r>
              <a:rPr lang="en-US" dirty="0">
                <a:solidFill>
                  <a:srgbClr val="1D2228"/>
                </a:solidFill>
              </a:rPr>
              <a:t> r-</a:t>
            </a:r>
            <a:r>
              <a:rPr lang="en-US" dirty="0" err="1">
                <a:solidFill>
                  <a:srgbClr val="1D2228"/>
                </a:solidFill>
              </a:rPr>
              <a:t>lui</a:t>
            </a:r>
            <a:r>
              <a:rPr lang="en-US" dirty="0">
                <a:solidFill>
                  <a:srgbClr val="1D2228"/>
                </a:solidFill>
              </a:rPr>
              <a:t> </a:t>
            </a:r>
            <a:r>
              <a:rPr lang="ro-RO" dirty="0">
                <a:solidFill>
                  <a:srgbClr val="1D2228"/>
                </a:solidFill>
              </a:rPr>
              <a:t>Leova</a:t>
            </a:r>
            <a:r>
              <a:rPr lang="en-US" dirty="0">
                <a:solidFill>
                  <a:srgbClr val="1D2228"/>
                </a:solidFill>
              </a:rPr>
              <a:t> cu </a:t>
            </a:r>
            <a:r>
              <a:rPr lang="en-US" dirty="0" err="1">
                <a:solidFill>
                  <a:srgbClr val="1D2228"/>
                </a:solidFill>
              </a:rPr>
              <a:t>repartizarea</a:t>
            </a:r>
            <a:r>
              <a:rPr lang="en-US" dirty="0">
                <a:solidFill>
                  <a:srgbClr val="1D2228"/>
                </a:solidFill>
              </a:rPr>
              <a:t> </a:t>
            </a:r>
            <a:r>
              <a:rPr lang="en-US" dirty="0" err="1">
                <a:solidFill>
                  <a:srgbClr val="1D2228"/>
                </a:solidFill>
              </a:rPr>
              <a:t>localităților</a:t>
            </a:r>
            <a:r>
              <a:rPr lang="en-US" dirty="0">
                <a:solidFill>
                  <a:srgbClr val="1D2228"/>
                </a:solidFill>
              </a:rPr>
              <a:t> </a:t>
            </a:r>
            <a:r>
              <a:rPr lang="en-US" dirty="0" err="1">
                <a:solidFill>
                  <a:srgbClr val="1D2228"/>
                </a:solidFill>
              </a:rPr>
              <a:t>pe</a:t>
            </a:r>
            <a:r>
              <a:rPr lang="en-US" dirty="0">
                <a:solidFill>
                  <a:srgbClr val="1D2228"/>
                </a:solidFill>
              </a:rPr>
              <a:t> </a:t>
            </a:r>
            <a:r>
              <a:rPr lang="en-US" dirty="0" err="1">
                <a:solidFill>
                  <a:srgbClr val="1D2228"/>
                </a:solidFill>
              </a:rPr>
              <a:t>clustere</a:t>
            </a:r>
            <a:r>
              <a:rPr lang="en-US" dirty="0">
                <a:solidFill>
                  <a:srgbClr val="1D2228"/>
                </a:solidFill>
              </a:rPr>
              <a:t> ca zone </a:t>
            </a:r>
            <a:r>
              <a:rPr lang="en-US" dirty="0" err="1">
                <a:solidFill>
                  <a:srgbClr val="1D2228"/>
                </a:solidFill>
              </a:rPr>
              <a:t>optime</a:t>
            </a:r>
            <a:r>
              <a:rPr lang="en-US" dirty="0">
                <a:solidFill>
                  <a:srgbClr val="1D2228"/>
                </a:solidFill>
              </a:rPr>
              <a:t> de </a:t>
            </a:r>
            <a:r>
              <a:rPr lang="en-US" dirty="0" err="1">
                <a:solidFill>
                  <a:srgbClr val="1D2228"/>
                </a:solidFill>
              </a:rPr>
              <a:t>funcționare</a:t>
            </a:r>
            <a:r>
              <a:rPr lang="en-US" dirty="0">
                <a:solidFill>
                  <a:srgbClr val="1D2228"/>
                </a:solidFill>
              </a:rPr>
              <a:t> a </a:t>
            </a:r>
            <a:r>
              <a:rPr lang="en-US" dirty="0" err="1">
                <a:solidFill>
                  <a:srgbClr val="1D2228"/>
                </a:solidFill>
              </a:rPr>
              <a:t>serviciilor</a:t>
            </a:r>
            <a:r>
              <a:rPr lang="en-US" dirty="0">
                <a:solidFill>
                  <a:srgbClr val="1D2228"/>
                </a:solidFill>
              </a:rPr>
              <a:t> AAC.</a:t>
            </a:r>
            <a:endParaRPr lang="en-US" dirty="0"/>
          </a:p>
        </p:txBody>
      </p:sp>
      <p:pic>
        <p:nvPicPr>
          <p:cNvPr id="6" name="Picture 5"/>
          <p:cNvPicPr>
            <a:picLocks noChangeAspect="1"/>
          </p:cNvPicPr>
          <p:nvPr/>
        </p:nvPicPr>
        <p:blipFill rotWithShape="1">
          <a:blip r:embed="rId3"/>
          <a:srcRect l="51028" t="18369" r="26951" b="23381"/>
          <a:stretch/>
        </p:blipFill>
        <p:spPr>
          <a:xfrm>
            <a:off x="6515099" y="365125"/>
            <a:ext cx="5266223" cy="6249071"/>
          </a:xfrm>
          <a:prstGeom prst="rect">
            <a:avLst/>
          </a:prstGeom>
        </p:spPr>
      </p:pic>
    </p:spTree>
    <p:extLst>
      <p:ext uri="{BB962C8B-B14F-4D97-AF65-F5344CB8AC3E}">
        <p14:creationId xmlns:p14="http://schemas.microsoft.com/office/powerpoint/2010/main" val="2045522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itle 1">
            <a:extLst>
              <a:ext uri="{FF2B5EF4-FFF2-40B4-BE49-F238E27FC236}">
                <a16:creationId xmlns:a16="http://schemas.microsoft.com/office/drawing/2014/main" id="{C221968A-675B-40B9-BB58-948BECAE88C9}"/>
              </a:ext>
            </a:extLst>
          </p:cNvPr>
          <p:cNvSpPr txBox="1">
            <a:spLocks/>
          </p:cNvSpPr>
          <p:nvPr/>
        </p:nvSpPr>
        <p:spPr>
          <a:xfrm>
            <a:off x="619431" y="751638"/>
            <a:ext cx="10822857" cy="10408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dirty="0">
                <a:solidFill>
                  <a:schemeClr val="accent5">
                    <a:lumMod val="50000"/>
                  </a:schemeClr>
                </a:solidFill>
                <a:latin typeface="+mn-lt"/>
              </a:rPr>
              <a:t>„</a:t>
            </a:r>
            <a:r>
              <a:rPr lang="en-US" sz="2500" dirty="0" err="1">
                <a:solidFill>
                  <a:schemeClr val="accent5">
                    <a:lumMod val="50000"/>
                  </a:schemeClr>
                </a:solidFill>
                <a:latin typeface="+mn-lt"/>
              </a:rPr>
              <a:t>Apă</a:t>
            </a:r>
            <a:r>
              <a:rPr lang="en-US" sz="2500" dirty="0">
                <a:solidFill>
                  <a:schemeClr val="accent5">
                    <a:lumMod val="50000"/>
                  </a:schemeClr>
                </a:solidFill>
                <a:latin typeface="+mn-lt"/>
              </a:rPr>
              <a:t> </a:t>
            </a:r>
            <a:r>
              <a:rPr lang="en-US" sz="2500" dirty="0" err="1">
                <a:solidFill>
                  <a:schemeClr val="accent5">
                    <a:lumMod val="50000"/>
                  </a:schemeClr>
                </a:solidFill>
                <a:latin typeface="+mn-lt"/>
              </a:rPr>
              <a:t>pentru</a:t>
            </a:r>
            <a:r>
              <a:rPr lang="en-US" sz="2500" dirty="0">
                <a:solidFill>
                  <a:schemeClr val="accent5">
                    <a:lumMod val="50000"/>
                  </a:schemeClr>
                </a:solidFill>
                <a:latin typeface="+mn-lt"/>
              </a:rPr>
              <a:t> </a:t>
            </a:r>
            <a:r>
              <a:rPr lang="en-US" sz="2500" dirty="0" err="1">
                <a:solidFill>
                  <a:schemeClr val="accent5">
                    <a:lumMod val="50000"/>
                  </a:schemeClr>
                </a:solidFill>
                <a:latin typeface="+mn-lt"/>
              </a:rPr>
              <a:t>viață</a:t>
            </a:r>
            <a:r>
              <a:rPr lang="en-US" sz="2500" dirty="0">
                <a:solidFill>
                  <a:schemeClr val="accent5">
                    <a:lumMod val="50000"/>
                  </a:schemeClr>
                </a:solidFill>
                <a:latin typeface="+mn-lt"/>
              </a:rPr>
              <a:t> </a:t>
            </a:r>
            <a:r>
              <a:rPr lang="en-US" sz="2500" dirty="0" err="1">
                <a:solidFill>
                  <a:schemeClr val="accent5">
                    <a:lumMod val="50000"/>
                  </a:schemeClr>
                </a:solidFill>
                <a:latin typeface="+mn-lt"/>
              </a:rPr>
              <a:t>în</a:t>
            </a:r>
            <a:r>
              <a:rPr lang="en-US" sz="2500" dirty="0">
                <a:solidFill>
                  <a:schemeClr val="accent5">
                    <a:lumMod val="50000"/>
                  </a:schemeClr>
                </a:solidFill>
                <a:latin typeface="+mn-lt"/>
              </a:rPr>
              <a:t> </a:t>
            </a:r>
            <a:r>
              <a:rPr lang="en-US" sz="2500" dirty="0" err="1">
                <a:solidFill>
                  <a:schemeClr val="accent5">
                    <a:lumMod val="50000"/>
                  </a:schemeClr>
                </a:solidFill>
                <a:latin typeface="+mn-lt"/>
              </a:rPr>
              <a:t>Regiunea</a:t>
            </a:r>
            <a:r>
              <a:rPr lang="en-US" sz="2500" dirty="0">
                <a:solidFill>
                  <a:schemeClr val="accent5">
                    <a:lumMod val="50000"/>
                  </a:schemeClr>
                </a:solidFill>
                <a:latin typeface="+mn-lt"/>
              </a:rPr>
              <a:t> de Nord:</a:t>
            </a:r>
            <a:r>
              <a:rPr lang="ro-MD" sz="2500" dirty="0">
                <a:solidFill>
                  <a:schemeClr val="accent5">
                    <a:lumMod val="50000"/>
                  </a:schemeClr>
                </a:solidFill>
                <a:latin typeface="+mn-lt"/>
              </a:rPr>
              <a:t> </a:t>
            </a:r>
            <a:r>
              <a:rPr lang="en-US" sz="2500" dirty="0" err="1">
                <a:solidFill>
                  <a:schemeClr val="accent5">
                    <a:lumMod val="50000"/>
                  </a:schemeClr>
                </a:solidFill>
                <a:latin typeface="+mn-lt"/>
              </a:rPr>
              <a:t>raioanele</a:t>
            </a:r>
            <a:r>
              <a:rPr lang="en-US" sz="2500" dirty="0">
                <a:solidFill>
                  <a:schemeClr val="accent5">
                    <a:lumMod val="50000"/>
                  </a:schemeClr>
                </a:solidFill>
                <a:latin typeface="+mn-lt"/>
              </a:rPr>
              <a:t> </a:t>
            </a:r>
            <a:r>
              <a:rPr lang="en-US" sz="2500" dirty="0" err="1">
                <a:solidFill>
                  <a:schemeClr val="accent5">
                    <a:lumMod val="50000"/>
                  </a:schemeClr>
                </a:solidFill>
                <a:latin typeface="+mn-lt"/>
              </a:rPr>
              <a:t>Florești</a:t>
            </a:r>
            <a:r>
              <a:rPr lang="en-US" sz="2500" dirty="0">
                <a:solidFill>
                  <a:schemeClr val="accent5">
                    <a:lumMod val="50000"/>
                  </a:schemeClr>
                </a:solidFill>
                <a:latin typeface="+mn-lt"/>
              </a:rPr>
              <a:t> </a:t>
            </a:r>
            <a:r>
              <a:rPr lang="en-US" sz="2500" dirty="0" err="1">
                <a:solidFill>
                  <a:schemeClr val="accent5">
                    <a:lumMod val="50000"/>
                  </a:schemeClr>
                </a:solidFill>
                <a:latin typeface="+mn-lt"/>
              </a:rPr>
              <a:t>și</a:t>
            </a:r>
            <a:r>
              <a:rPr lang="en-US" sz="2500" dirty="0">
                <a:solidFill>
                  <a:schemeClr val="accent5">
                    <a:lumMod val="50000"/>
                  </a:schemeClr>
                </a:solidFill>
                <a:latin typeface="+mn-lt"/>
              </a:rPr>
              <a:t> Soroca”</a:t>
            </a:r>
          </a:p>
        </p:txBody>
      </p:sp>
      <p:graphicFrame>
        <p:nvGraphicFramePr>
          <p:cNvPr id="8" name="Content Placeholder 5">
            <a:extLst>
              <a:ext uri="{FF2B5EF4-FFF2-40B4-BE49-F238E27FC236}">
                <a16:creationId xmlns:a16="http://schemas.microsoft.com/office/drawing/2014/main" id="{BDEA9765-A605-4ED2-B08B-CD26A7535652}"/>
              </a:ext>
            </a:extLst>
          </p:cNvPr>
          <p:cNvGraphicFramePr>
            <a:graphicFrameLocks/>
          </p:cNvGraphicFramePr>
          <p:nvPr>
            <p:extLst>
              <p:ext uri="{D42A27DB-BD31-4B8C-83A1-F6EECF244321}">
                <p14:modId xmlns:p14="http://schemas.microsoft.com/office/powerpoint/2010/main" val="1562076828"/>
              </p:ext>
            </p:extLst>
          </p:nvPr>
        </p:nvGraphicFramePr>
        <p:xfrm>
          <a:off x="619432" y="1601753"/>
          <a:ext cx="10953137" cy="4351859"/>
        </p:xfrm>
        <a:graphic>
          <a:graphicData uri="http://schemas.openxmlformats.org/drawingml/2006/table">
            <a:tbl>
              <a:tblPr firstRow="1" bandRow="1">
                <a:tableStyleId>{5C22544A-7EE6-4342-B048-85BDC9FD1C3A}</a:tableStyleId>
              </a:tblPr>
              <a:tblGrid>
                <a:gridCol w="2209036">
                  <a:extLst>
                    <a:ext uri="{9D8B030D-6E8A-4147-A177-3AD203B41FA5}">
                      <a16:colId xmlns:a16="http://schemas.microsoft.com/office/drawing/2014/main" val="608452560"/>
                    </a:ext>
                  </a:extLst>
                </a:gridCol>
                <a:gridCol w="4660268">
                  <a:extLst>
                    <a:ext uri="{9D8B030D-6E8A-4147-A177-3AD203B41FA5}">
                      <a16:colId xmlns:a16="http://schemas.microsoft.com/office/drawing/2014/main" val="2868470213"/>
                    </a:ext>
                  </a:extLst>
                </a:gridCol>
                <a:gridCol w="4083833">
                  <a:extLst>
                    <a:ext uri="{9D8B030D-6E8A-4147-A177-3AD203B41FA5}">
                      <a16:colId xmlns:a16="http://schemas.microsoft.com/office/drawing/2014/main" val="2695293890"/>
                    </a:ext>
                  </a:extLst>
                </a:gridCol>
              </a:tblGrid>
              <a:tr h="487753">
                <a:tc>
                  <a:txBody>
                    <a:bodyPr/>
                    <a:lstStyle/>
                    <a:p>
                      <a:pPr algn="ctr"/>
                      <a:r>
                        <a:rPr lang="ro-RO" sz="1800" dirty="0">
                          <a:latin typeface="+mn-lt"/>
                        </a:rPr>
                        <a:t>Implementator</a:t>
                      </a:r>
                      <a:endParaRPr lang="en-US" sz="1800" dirty="0">
                        <a:latin typeface="+mn-lt"/>
                      </a:endParaRPr>
                    </a:p>
                  </a:txBody>
                  <a:tcPr anchor="ctr"/>
                </a:tc>
                <a:tc>
                  <a:txBody>
                    <a:bodyPr/>
                    <a:lstStyle/>
                    <a:p>
                      <a:pPr algn="ctr"/>
                      <a:r>
                        <a:rPr lang="ro-RO" sz="1800" dirty="0">
                          <a:latin typeface="+mn-lt"/>
                        </a:rPr>
                        <a:t>ADR Nord</a:t>
                      </a:r>
                      <a:endParaRPr lang="en-US" sz="1800" dirty="0">
                        <a:latin typeface="+mn-lt"/>
                      </a:endParaRPr>
                    </a:p>
                  </a:txBody>
                  <a:tcPr anchor="ctr"/>
                </a:tc>
                <a:tc>
                  <a:txBody>
                    <a:bodyPr/>
                    <a:lstStyle/>
                    <a:p>
                      <a:pPr algn="ctr"/>
                      <a:r>
                        <a:rPr lang="ro-RO" sz="1800" dirty="0">
                          <a:latin typeface="+mn-lt"/>
                        </a:rPr>
                        <a:t>produsele proiectului</a:t>
                      </a:r>
                      <a:endParaRPr lang="en-US" sz="1800" dirty="0">
                        <a:latin typeface="+mn-lt"/>
                      </a:endParaRPr>
                    </a:p>
                  </a:txBody>
                  <a:tcPr anchor="ctr"/>
                </a:tc>
                <a:extLst>
                  <a:ext uri="{0D108BD9-81ED-4DB2-BD59-A6C34878D82A}">
                    <a16:rowId xmlns:a16="http://schemas.microsoft.com/office/drawing/2014/main" val="2848294263"/>
                  </a:ext>
                </a:extLst>
              </a:tr>
              <a:tr h="725818">
                <a:tc>
                  <a:txBody>
                    <a:bodyPr/>
                    <a:lstStyle/>
                    <a:p>
                      <a:r>
                        <a:rPr lang="ro-RO" sz="1800" b="1" dirty="0">
                          <a:latin typeface="+mn-lt"/>
                        </a:rPr>
                        <a:t>Localități beneficiare</a:t>
                      </a:r>
                      <a:endParaRPr lang="en-US" sz="1800" b="1" dirty="0">
                        <a:latin typeface="+mn-lt"/>
                      </a:endParaRPr>
                    </a:p>
                  </a:txBody>
                  <a:tcPr anchor="ctr"/>
                </a:tc>
                <a:tc>
                  <a:txBody>
                    <a:bodyPr/>
                    <a:lstStyle/>
                    <a:p>
                      <a:pPr marL="0" indent="0">
                        <a:buNone/>
                      </a:pPr>
                      <a:r>
                        <a:rPr lang="ro-MD" sz="1800" dirty="0">
                          <a:latin typeface="+mn-lt"/>
                        </a:rPr>
                        <a:t>Z</a:t>
                      </a:r>
                      <a:r>
                        <a:rPr lang="en-US" sz="1800" dirty="0" err="1">
                          <a:latin typeface="+mn-lt"/>
                        </a:rPr>
                        <a:t>ăluceni</a:t>
                      </a:r>
                      <a:r>
                        <a:rPr lang="en-US" sz="1800" dirty="0">
                          <a:latin typeface="+mn-lt"/>
                        </a:rPr>
                        <a:t>, </a:t>
                      </a:r>
                      <a:r>
                        <a:rPr lang="ro-MD" sz="1800" dirty="0">
                          <a:latin typeface="+mn-lt"/>
                        </a:rPr>
                        <a:t>V</a:t>
                      </a:r>
                      <a:r>
                        <a:rPr lang="en-US" sz="1800" dirty="0" err="1">
                          <a:latin typeface="+mn-lt"/>
                        </a:rPr>
                        <a:t>ertiujeni</a:t>
                      </a:r>
                      <a:r>
                        <a:rPr lang="en-US" sz="1800" dirty="0">
                          <a:latin typeface="+mn-lt"/>
                        </a:rPr>
                        <a:t>, </a:t>
                      </a:r>
                      <a:r>
                        <a:rPr lang="ro-MD" sz="1800" dirty="0">
                          <a:latin typeface="+mn-lt"/>
                        </a:rPr>
                        <a:t>T</a:t>
                      </a:r>
                      <a:r>
                        <a:rPr lang="en-US" sz="1800" dirty="0" err="1">
                          <a:latin typeface="+mn-lt"/>
                        </a:rPr>
                        <a:t>ârgul-vertiujeni</a:t>
                      </a:r>
                      <a:r>
                        <a:rPr lang="ro-RO" sz="1800" dirty="0">
                          <a:latin typeface="+mn-lt"/>
                        </a:rPr>
                        <a:t>, J</a:t>
                      </a:r>
                      <a:r>
                        <a:rPr lang="en-US" sz="1800" dirty="0" err="1">
                          <a:latin typeface="+mn-lt"/>
                        </a:rPr>
                        <a:t>apca</a:t>
                      </a:r>
                      <a:r>
                        <a:rPr lang="en-US" sz="1800" dirty="0">
                          <a:latin typeface="+mn-lt"/>
                        </a:rPr>
                        <a:t>,</a:t>
                      </a:r>
                      <a:r>
                        <a:rPr lang="ro-RO" sz="1800" dirty="0">
                          <a:latin typeface="+mn-lt"/>
                        </a:rPr>
                        <a:t> Băhrinești, Cuhureștii de Sus, Cuhureștii de Jos </a:t>
                      </a:r>
                    </a:p>
                  </a:txBody>
                  <a:tcPr/>
                </a:tc>
                <a:tc rowSpan="4">
                  <a:txBody>
                    <a:bodyPr/>
                    <a:lstStyle/>
                    <a:p>
                      <a:pPr marL="285750" indent="-285750">
                        <a:spcAft>
                          <a:spcPts val="300"/>
                        </a:spcAft>
                        <a:buFont typeface="Wingdings" panose="05000000000000000000" pitchFamily="2" charset="2"/>
                        <a:buChar char="ü"/>
                      </a:pPr>
                      <a:r>
                        <a:rPr lang="en-US" sz="1800" b="0" i="0" kern="1200" dirty="0">
                          <a:solidFill>
                            <a:schemeClr val="dk1"/>
                          </a:solidFill>
                          <a:effectLst/>
                          <a:latin typeface="+mn-lt"/>
                          <a:ea typeface="+mn-ea"/>
                          <a:cs typeface="+mn-cs"/>
                        </a:rPr>
                        <a:t>114 km </a:t>
                      </a:r>
                      <a:r>
                        <a:rPr lang="en-US" sz="1800" b="0" i="0" kern="1200" dirty="0" err="1">
                          <a:solidFill>
                            <a:schemeClr val="dk1"/>
                          </a:solidFill>
                          <a:effectLst/>
                          <a:latin typeface="+mn-lt"/>
                          <a:ea typeface="+mn-ea"/>
                          <a:cs typeface="+mn-cs"/>
                        </a:rPr>
                        <a:t>rețele</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distribuție</a:t>
                      </a:r>
                      <a:endParaRPr lang="en-US" sz="1800" b="0" i="0" kern="1200" dirty="0">
                        <a:solidFill>
                          <a:schemeClr val="dk1"/>
                        </a:solidFill>
                        <a:effectLst/>
                        <a:latin typeface="+mn-lt"/>
                        <a:ea typeface="+mn-ea"/>
                        <a:cs typeface="+mn-cs"/>
                      </a:endParaRPr>
                    </a:p>
                    <a:p>
                      <a:pPr marL="285750" indent="-285750">
                        <a:spcAft>
                          <a:spcPts val="300"/>
                        </a:spcAft>
                        <a:buFont typeface="Wingdings" panose="05000000000000000000" pitchFamily="2" charset="2"/>
                        <a:buChar char="ü"/>
                      </a:pPr>
                      <a:r>
                        <a:rPr lang="en-US" sz="1800" b="0" i="0" kern="1200" dirty="0">
                          <a:solidFill>
                            <a:schemeClr val="dk1"/>
                          </a:solidFill>
                          <a:effectLst/>
                          <a:latin typeface="+mn-lt"/>
                          <a:ea typeface="+mn-ea"/>
                          <a:cs typeface="+mn-cs"/>
                        </a:rPr>
                        <a:t>18,2 km </a:t>
                      </a:r>
                      <a:r>
                        <a:rPr lang="en-US" sz="1800" b="0" i="0" kern="1200" dirty="0" err="1">
                          <a:solidFill>
                            <a:schemeClr val="dk1"/>
                          </a:solidFill>
                          <a:effectLst/>
                          <a:latin typeface="+mn-lt"/>
                          <a:ea typeface="+mn-ea"/>
                          <a:cs typeface="+mn-cs"/>
                        </a:rPr>
                        <a:t>rețele</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aducți</a:t>
                      </a:r>
                      <a:r>
                        <a:rPr lang="ro-MD" sz="1800" b="0" i="0" kern="1200" dirty="0" err="1">
                          <a:solidFill>
                            <a:schemeClr val="dk1"/>
                          </a:solidFill>
                          <a:effectLst/>
                          <a:latin typeface="+mn-lt"/>
                          <a:ea typeface="+mn-ea"/>
                          <a:cs typeface="+mn-cs"/>
                        </a:rPr>
                        <a:t>une</a:t>
                      </a:r>
                      <a:endParaRPr lang="en-US" sz="1800" b="0" i="0" kern="1200" dirty="0">
                        <a:solidFill>
                          <a:schemeClr val="dk1"/>
                        </a:solidFill>
                        <a:effectLst/>
                        <a:latin typeface="+mn-lt"/>
                        <a:ea typeface="+mn-ea"/>
                        <a:cs typeface="+mn-cs"/>
                      </a:endParaRPr>
                    </a:p>
                    <a:p>
                      <a:pPr marL="285750" indent="-285750">
                        <a:spcAft>
                          <a:spcPts val="300"/>
                        </a:spcAft>
                        <a:buFont typeface="Wingdings" panose="05000000000000000000" pitchFamily="2" charset="2"/>
                        <a:buChar char="ü"/>
                      </a:pPr>
                      <a:r>
                        <a:rPr lang="en-US" sz="1800" b="0" i="0" kern="1200" dirty="0">
                          <a:solidFill>
                            <a:schemeClr val="dk1"/>
                          </a:solidFill>
                          <a:effectLst/>
                          <a:latin typeface="+mn-lt"/>
                          <a:ea typeface="+mn-ea"/>
                          <a:cs typeface="+mn-cs"/>
                        </a:rPr>
                        <a:t>3 </a:t>
                      </a:r>
                      <a:r>
                        <a:rPr lang="en-US" sz="1800" b="0" i="0" kern="1200" dirty="0" err="1">
                          <a:solidFill>
                            <a:schemeClr val="dk1"/>
                          </a:solidFill>
                          <a:effectLst/>
                          <a:latin typeface="+mn-lt"/>
                          <a:ea typeface="+mn-ea"/>
                          <a:cs typeface="+mn-cs"/>
                        </a:rPr>
                        <a:t>rezervoare</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apă</a:t>
                      </a:r>
                      <a:r>
                        <a:rPr lang="en-US" sz="1800" b="0" i="0" kern="1200" dirty="0">
                          <a:solidFill>
                            <a:schemeClr val="dk1"/>
                          </a:solidFill>
                          <a:effectLst/>
                          <a:latin typeface="+mn-lt"/>
                          <a:ea typeface="+mn-ea"/>
                          <a:cs typeface="+mn-cs"/>
                        </a:rPr>
                        <a:t> (v=50 m</a:t>
                      </a:r>
                      <a:r>
                        <a:rPr lang="en-US" sz="1800" b="0" i="0" kern="1200" baseline="30000" dirty="0">
                          <a:solidFill>
                            <a:schemeClr val="dk1"/>
                          </a:solidFill>
                          <a:effectLst/>
                          <a:latin typeface="+mn-lt"/>
                          <a:ea typeface="+mn-ea"/>
                          <a:cs typeface="+mn-cs"/>
                        </a:rPr>
                        <a:t>3</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fiecare</a:t>
                      </a:r>
                      <a:r>
                        <a:rPr lang="en-US" sz="1800" b="0" i="0" kern="1200" dirty="0">
                          <a:solidFill>
                            <a:schemeClr val="dk1"/>
                          </a:solidFill>
                          <a:effectLst/>
                          <a:latin typeface="+mn-lt"/>
                          <a:ea typeface="+mn-ea"/>
                          <a:cs typeface="+mn-cs"/>
                        </a:rPr>
                        <a:t>)</a:t>
                      </a:r>
                    </a:p>
                    <a:p>
                      <a:pPr marL="285750" indent="-285750">
                        <a:spcAft>
                          <a:spcPts val="300"/>
                        </a:spcAft>
                        <a:buFont typeface="Wingdings" panose="05000000000000000000" pitchFamily="2" charset="2"/>
                        <a:buChar char="ü"/>
                      </a:pPr>
                      <a:r>
                        <a:rPr lang="en-US" sz="1800" b="0" i="0" kern="1200" dirty="0">
                          <a:solidFill>
                            <a:schemeClr val="dk1"/>
                          </a:solidFill>
                          <a:effectLst/>
                          <a:latin typeface="+mn-lt"/>
                          <a:ea typeface="+mn-ea"/>
                          <a:cs typeface="+mn-cs"/>
                        </a:rPr>
                        <a:t>2 </a:t>
                      </a:r>
                      <a:r>
                        <a:rPr lang="en-US" sz="1800" b="0" i="0" kern="1200" dirty="0" err="1">
                          <a:solidFill>
                            <a:schemeClr val="dk1"/>
                          </a:solidFill>
                          <a:effectLst/>
                          <a:latin typeface="+mn-lt"/>
                          <a:ea typeface="+mn-ea"/>
                          <a:cs typeface="+mn-cs"/>
                        </a:rPr>
                        <a:t>rezervoare</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apă</a:t>
                      </a:r>
                      <a:r>
                        <a:rPr lang="en-US" sz="1800" b="0" i="0" kern="1200" dirty="0">
                          <a:solidFill>
                            <a:schemeClr val="dk1"/>
                          </a:solidFill>
                          <a:effectLst/>
                          <a:latin typeface="+mn-lt"/>
                          <a:ea typeface="+mn-ea"/>
                          <a:cs typeface="+mn-cs"/>
                        </a:rPr>
                        <a:t> (v=350 m</a:t>
                      </a:r>
                      <a:r>
                        <a:rPr lang="en-US" sz="1800" b="0" i="0" kern="1200" baseline="30000" dirty="0">
                          <a:solidFill>
                            <a:schemeClr val="dk1"/>
                          </a:solidFill>
                          <a:effectLst/>
                          <a:latin typeface="+mn-lt"/>
                          <a:ea typeface="+mn-ea"/>
                          <a:cs typeface="+mn-cs"/>
                        </a:rPr>
                        <a:t>3</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fiecare</a:t>
                      </a:r>
                      <a:r>
                        <a:rPr lang="en-US" sz="1800" b="0" i="0" kern="1200" dirty="0">
                          <a:solidFill>
                            <a:schemeClr val="dk1"/>
                          </a:solidFill>
                          <a:effectLst/>
                          <a:latin typeface="+mn-lt"/>
                          <a:ea typeface="+mn-ea"/>
                          <a:cs typeface="+mn-cs"/>
                        </a:rPr>
                        <a:t>)</a:t>
                      </a:r>
                    </a:p>
                    <a:p>
                      <a:pPr marL="285750" indent="-285750">
                        <a:spcAft>
                          <a:spcPts val="300"/>
                        </a:spcAft>
                        <a:buFont typeface="Wingdings" panose="05000000000000000000" pitchFamily="2" charset="2"/>
                        <a:buChar char="ü"/>
                      </a:pPr>
                      <a:r>
                        <a:rPr lang="en-US" sz="1800" b="0" i="0" kern="1200" dirty="0">
                          <a:solidFill>
                            <a:schemeClr val="dk1"/>
                          </a:solidFill>
                          <a:effectLst/>
                          <a:latin typeface="+mn-lt"/>
                          <a:ea typeface="+mn-ea"/>
                          <a:cs typeface="+mn-cs"/>
                        </a:rPr>
                        <a:t>3 </a:t>
                      </a:r>
                      <a:r>
                        <a:rPr lang="en-US" sz="1800" b="0" i="0" kern="1200" dirty="0" err="1">
                          <a:solidFill>
                            <a:schemeClr val="dk1"/>
                          </a:solidFill>
                          <a:effectLst/>
                          <a:latin typeface="+mn-lt"/>
                          <a:ea typeface="+mn-ea"/>
                          <a:cs typeface="+mn-cs"/>
                        </a:rPr>
                        <a:t>turnuri</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apă</a:t>
                      </a:r>
                      <a:r>
                        <a:rPr lang="en-US" sz="1800" b="0" i="0" kern="1200" dirty="0">
                          <a:solidFill>
                            <a:schemeClr val="dk1"/>
                          </a:solidFill>
                          <a:effectLst/>
                          <a:latin typeface="+mn-lt"/>
                          <a:ea typeface="+mn-ea"/>
                          <a:cs typeface="+mn-cs"/>
                        </a:rPr>
                        <a:t> (v=50 m</a:t>
                      </a:r>
                      <a:r>
                        <a:rPr lang="en-US" sz="1800" b="0" i="0" kern="1200" baseline="30000" dirty="0">
                          <a:solidFill>
                            <a:schemeClr val="dk1"/>
                          </a:solidFill>
                          <a:effectLst/>
                          <a:latin typeface="+mn-lt"/>
                          <a:ea typeface="+mn-ea"/>
                          <a:cs typeface="+mn-cs"/>
                        </a:rPr>
                        <a:t>3</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fiecare</a:t>
                      </a:r>
                      <a:r>
                        <a:rPr lang="en-US" sz="1800" b="0" i="0" kern="1200" dirty="0">
                          <a:solidFill>
                            <a:schemeClr val="dk1"/>
                          </a:solidFill>
                          <a:effectLst/>
                          <a:latin typeface="+mn-lt"/>
                          <a:ea typeface="+mn-ea"/>
                          <a:cs typeface="+mn-cs"/>
                        </a:rPr>
                        <a:t>)</a:t>
                      </a:r>
                    </a:p>
                    <a:p>
                      <a:pPr marL="285750" indent="-285750">
                        <a:spcAft>
                          <a:spcPts val="300"/>
                        </a:spcAft>
                        <a:buFont typeface="Wingdings" panose="05000000000000000000" pitchFamily="2" charset="2"/>
                        <a:buChar char="ü"/>
                      </a:pPr>
                      <a:r>
                        <a:rPr lang="en-US" sz="1800" b="0" i="0" kern="1200" dirty="0">
                          <a:solidFill>
                            <a:schemeClr val="dk1"/>
                          </a:solidFill>
                          <a:effectLst/>
                          <a:latin typeface="+mn-lt"/>
                          <a:ea typeface="+mn-ea"/>
                          <a:cs typeface="+mn-cs"/>
                        </a:rPr>
                        <a:t>2 </a:t>
                      </a:r>
                      <a:r>
                        <a:rPr lang="en-US" sz="1800" b="0" i="0" kern="1200" dirty="0" err="1">
                          <a:solidFill>
                            <a:schemeClr val="dk1"/>
                          </a:solidFill>
                          <a:effectLst/>
                          <a:latin typeface="+mn-lt"/>
                          <a:ea typeface="+mn-ea"/>
                          <a:cs typeface="+mn-cs"/>
                        </a:rPr>
                        <a:t>sisteme</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captare</a:t>
                      </a:r>
                      <a:r>
                        <a:rPr lang="en-US" sz="1800" b="0" i="0" kern="1200" dirty="0">
                          <a:solidFill>
                            <a:schemeClr val="dk1"/>
                          </a:solidFill>
                          <a:effectLst/>
                          <a:latin typeface="+mn-lt"/>
                          <a:ea typeface="+mn-ea"/>
                          <a:cs typeface="+mn-cs"/>
                        </a:rPr>
                        <a:t> a </a:t>
                      </a:r>
                      <a:r>
                        <a:rPr lang="en-US" sz="1800" b="0" i="0" kern="1200" dirty="0" err="1">
                          <a:solidFill>
                            <a:schemeClr val="dk1"/>
                          </a:solidFill>
                          <a:effectLst/>
                          <a:latin typeface="+mn-lt"/>
                          <a:ea typeface="+mn-ea"/>
                          <a:cs typeface="+mn-cs"/>
                        </a:rPr>
                        <a:t>apei</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izvor</a:t>
                      </a:r>
                      <a:endParaRPr lang="en-US" sz="1800" b="0" i="0" kern="1200" dirty="0">
                        <a:solidFill>
                          <a:schemeClr val="dk1"/>
                        </a:solidFill>
                        <a:effectLst/>
                        <a:latin typeface="+mn-lt"/>
                        <a:ea typeface="+mn-ea"/>
                        <a:cs typeface="+mn-cs"/>
                      </a:endParaRPr>
                    </a:p>
                    <a:p>
                      <a:pPr marL="285750" indent="-285750">
                        <a:spcAft>
                          <a:spcPts val="300"/>
                        </a:spcAft>
                        <a:buFont typeface="Wingdings" panose="05000000000000000000" pitchFamily="2" charset="2"/>
                        <a:buChar char="ü"/>
                      </a:pPr>
                      <a:r>
                        <a:rPr lang="en-US" sz="1800" b="0" i="0" kern="1200" dirty="0">
                          <a:solidFill>
                            <a:schemeClr val="dk1"/>
                          </a:solidFill>
                          <a:effectLst/>
                          <a:latin typeface="+mn-lt"/>
                          <a:ea typeface="+mn-ea"/>
                          <a:cs typeface="+mn-cs"/>
                        </a:rPr>
                        <a:t>6 </a:t>
                      </a:r>
                      <a:r>
                        <a:rPr lang="en-US" sz="1800" b="0" i="0" kern="1200" dirty="0" err="1">
                          <a:solidFill>
                            <a:schemeClr val="dk1"/>
                          </a:solidFill>
                          <a:effectLst/>
                          <a:latin typeface="+mn-lt"/>
                          <a:ea typeface="+mn-ea"/>
                          <a:cs typeface="+mn-cs"/>
                        </a:rPr>
                        <a:t>sonde</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captare</a:t>
                      </a:r>
                      <a:r>
                        <a:rPr lang="en-US" sz="1800" b="0" i="0" kern="1200" dirty="0">
                          <a:solidFill>
                            <a:schemeClr val="dk1"/>
                          </a:solidFill>
                          <a:effectLst/>
                          <a:latin typeface="+mn-lt"/>
                          <a:ea typeface="+mn-ea"/>
                          <a:cs typeface="+mn-cs"/>
                        </a:rPr>
                        <a:t> a </a:t>
                      </a:r>
                      <a:r>
                        <a:rPr lang="en-US" sz="1800" b="0" i="0" kern="1200" dirty="0" err="1">
                          <a:solidFill>
                            <a:schemeClr val="dk1"/>
                          </a:solidFill>
                          <a:effectLst/>
                          <a:latin typeface="+mn-lt"/>
                          <a:ea typeface="+mn-ea"/>
                          <a:cs typeface="+mn-cs"/>
                        </a:rPr>
                        <a:t>apei</a:t>
                      </a:r>
                      <a:r>
                        <a:rPr lang="en-US" sz="1800" b="0" i="0" kern="1200" dirty="0">
                          <a:solidFill>
                            <a:schemeClr val="dk1"/>
                          </a:solidFill>
                          <a:effectLst/>
                          <a:latin typeface="+mn-lt"/>
                          <a:ea typeface="+mn-ea"/>
                          <a:cs typeface="+mn-cs"/>
                        </a:rPr>
                        <a:t> din </a:t>
                      </a:r>
                      <a:r>
                        <a:rPr lang="en-US" sz="1800" b="0" i="0" kern="1200" dirty="0" err="1">
                          <a:solidFill>
                            <a:schemeClr val="dk1"/>
                          </a:solidFill>
                          <a:effectLst/>
                          <a:latin typeface="+mn-lt"/>
                          <a:ea typeface="+mn-ea"/>
                          <a:cs typeface="+mn-cs"/>
                        </a:rPr>
                        <a:t>râu</a:t>
                      </a:r>
                      <a:endParaRPr lang="en-US" sz="1800" b="0" i="0" kern="1200" dirty="0">
                        <a:solidFill>
                          <a:schemeClr val="dk1"/>
                        </a:solidFill>
                        <a:effectLst/>
                        <a:latin typeface="+mn-lt"/>
                        <a:ea typeface="+mn-ea"/>
                        <a:cs typeface="+mn-cs"/>
                      </a:endParaRPr>
                    </a:p>
                    <a:p>
                      <a:pPr marL="285750" indent="-285750">
                        <a:buFont typeface="Wingdings" panose="05000000000000000000" pitchFamily="2" charset="2"/>
                        <a:buChar char="ü"/>
                      </a:pPr>
                      <a:r>
                        <a:rPr lang="en-US" sz="1800" b="0" i="0" kern="1200" dirty="0">
                          <a:solidFill>
                            <a:schemeClr val="dk1"/>
                          </a:solidFill>
                          <a:effectLst/>
                          <a:latin typeface="+mn-lt"/>
                          <a:ea typeface="+mn-ea"/>
                          <a:cs typeface="+mn-cs"/>
                        </a:rPr>
                        <a:t>4 </a:t>
                      </a:r>
                      <a:r>
                        <a:rPr lang="en-US" sz="1800" b="0" i="0" kern="1200" dirty="0" err="1">
                          <a:solidFill>
                            <a:schemeClr val="dk1"/>
                          </a:solidFill>
                          <a:effectLst/>
                          <a:latin typeface="+mn-lt"/>
                          <a:ea typeface="+mn-ea"/>
                          <a:cs typeface="+mn-cs"/>
                        </a:rPr>
                        <a:t>stații</a:t>
                      </a:r>
                      <a:r>
                        <a:rPr lang="en-US" sz="1800" b="0" i="0" kern="1200" dirty="0">
                          <a:solidFill>
                            <a:schemeClr val="dk1"/>
                          </a:solidFill>
                          <a:effectLst/>
                          <a:latin typeface="+mn-lt"/>
                          <a:ea typeface="+mn-ea"/>
                          <a:cs typeface="+mn-cs"/>
                        </a:rPr>
                        <a:t> de </a:t>
                      </a:r>
                      <a:r>
                        <a:rPr lang="en-US" sz="1800" b="0" i="0" kern="1200" dirty="0" err="1">
                          <a:solidFill>
                            <a:schemeClr val="dk1"/>
                          </a:solidFill>
                          <a:effectLst/>
                          <a:latin typeface="+mn-lt"/>
                          <a:ea typeface="+mn-ea"/>
                          <a:cs typeface="+mn-cs"/>
                        </a:rPr>
                        <a:t>pompare</a:t>
                      </a:r>
                      <a:endParaRPr lang="en-US" sz="1800" b="0" i="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2421696750"/>
                  </a:ext>
                </a:extLst>
              </a:tr>
              <a:tr h="1460678">
                <a:tc>
                  <a:txBody>
                    <a:bodyPr/>
                    <a:lstStyle/>
                    <a:p>
                      <a:r>
                        <a:rPr lang="ro-RO" sz="1800" b="1" dirty="0">
                          <a:latin typeface="+mn-lt"/>
                        </a:rPr>
                        <a:t>Buget total</a:t>
                      </a:r>
                      <a:r>
                        <a:rPr lang="ro-RO" sz="1800" b="1" baseline="0" dirty="0">
                          <a:latin typeface="+mn-lt"/>
                        </a:rPr>
                        <a:t> </a:t>
                      </a:r>
                    </a:p>
                    <a:p>
                      <a:r>
                        <a:rPr lang="ro-RO" sz="1800" b="1" baseline="0" dirty="0">
                          <a:latin typeface="+mn-lt"/>
                        </a:rPr>
                        <a:t>cca 67 </a:t>
                      </a:r>
                      <a:r>
                        <a:rPr lang="ro-RO" sz="1800" b="1" baseline="0" dirty="0" err="1">
                          <a:latin typeface="+mn-lt"/>
                        </a:rPr>
                        <a:t>mln</a:t>
                      </a:r>
                      <a:r>
                        <a:rPr lang="ro-RO" sz="1800" b="1" baseline="0" dirty="0">
                          <a:latin typeface="+mn-lt"/>
                        </a:rPr>
                        <a:t>. MDL</a:t>
                      </a:r>
                      <a:endParaRPr lang="en-US" sz="1800" b="1" dirty="0">
                        <a:latin typeface="+mn-lt"/>
                      </a:endParaRPr>
                    </a:p>
                  </a:txBody>
                  <a:tcPr anchor="ctr"/>
                </a:tc>
                <a:tc>
                  <a:txBody>
                    <a:bodyPr/>
                    <a:lstStyle/>
                    <a:p>
                      <a:r>
                        <a:rPr lang="ro-RO" sz="1800" dirty="0">
                          <a:latin typeface="+mn-lt"/>
                        </a:rPr>
                        <a:t>cca 30 </a:t>
                      </a:r>
                      <a:r>
                        <a:rPr lang="ro-RO" sz="1800" dirty="0" err="1">
                          <a:latin typeface="+mn-lt"/>
                        </a:rPr>
                        <a:t>mln</a:t>
                      </a:r>
                      <a:r>
                        <a:rPr lang="ro-RO" sz="1800" dirty="0">
                          <a:latin typeface="+mn-lt"/>
                        </a:rPr>
                        <a:t>.  –</a:t>
                      </a:r>
                      <a:r>
                        <a:rPr lang="ro-RO" sz="1800" baseline="0" dirty="0">
                          <a:latin typeface="+mn-lt"/>
                        </a:rPr>
                        <a:t> FNDR</a:t>
                      </a:r>
                      <a:endParaRPr lang="ro-RO" sz="1800" dirty="0">
                        <a:latin typeface="+mn-lt"/>
                      </a:endParaRPr>
                    </a:p>
                    <a:p>
                      <a:r>
                        <a:rPr lang="ro-RO" sz="1800" dirty="0">
                          <a:latin typeface="+mn-lt"/>
                        </a:rPr>
                        <a:t>cca 30 </a:t>
                      </a:r>
                      <a:r>
                        <a:rPr lang="ro-RO" sz="1800" dirty="0" err="1">
                          <a:latin typeface="+mn-lt"/>
                        </a:rPr>
                        <a:t>mln</a:t>
                      </a:r>
                      <a:r>
                        <a:rPr lang="ro-RO" sz="1800" dirty="0">
                          <a:latin typeface="+mn-lt"/>
                        </a:rPr>
                        <a:t>.  –</a:t>
                      </a:r>
                      <a:r>
                        <a:rPr lang="ro-RO" sz="1800" baseline="0" dirty="0">
                          <a:latin typeface="+mn-lt"/>
                        </a:rPr>
                        <a:t> APASAN</a:t>
                      </a:r>
                      <a:r>
                        <a:rPr lang="ro-RO" sz="1800" dirty="0">
                          <a:latin typeface="+mn-lt"/>
                        </a:rPr>
                        <a:t>, finanțat de SDC și ADA</a:t>
                      </a:r>
                    </a:p>
                    <a:p>
                      <a:r>
                        <a:rPr lang="ro-RO" sz="1800" dirty="0">
                          <a:latin typeface="+mn-lt"/>
                        </a:rPr>
                        <a:t>cca 5 </a:t>
                      </a:r>
                      <a:r>
                        <a:rPr lang="ro-RO" sz="1800" dirty="0" err="1">
                          <a:latin typeface="+mn-lt"/>
                        </a:rPr>
                        <a:t>mln</a:t>
                      </a:r>
                      <a:r>
                        <a:rPr lang="ro-RO" sz="1800" dirty="0">
                          <a:latin typeface="+mn-lt"/>
                        </a:rPr>
                        <a:t>.    – APL și populația</a:t>
                      </a:r>
                      <a:endParaRPr lang="ro-RO" sz="1800" baseline="0" dirty="0">
                        <a:latin typeface="+mn-lt"/>
                      </a:endParaRPr>
                    </a:p>
                    <a:p>
                      <a:r>
                        <a:rPr lang="ro-RO" sz="1800" baseline="0" dirty="0">
                          <a:latin typeface="+mn-lt"/>
                        </a:rPr>
                        <a:t>cca 1,4 </a:t>
                      </a:r>
                      <a:r>
                        <a:rPr lang="ro-RO" sz="1800" baseline="0" dirty="0" err="1">
                          <a:latin typeface="+mn-lt"/>
                        </a:rPr>
                        <a:t>mln</a:t>
                      </a:r>
                      <a:r>
                        <a:rPr lang="ro-RO" sz="1800" baseline="0" dirty="0">
                          <a:latin typeface="+mn-lt"/>
                        </a:rPr>
                        <a:t>. </a:t>
                      </a:r>
                      <a:r>
                        <a:rPr lang="ro-RO" sz="1800" dirty="0">
                          <a:latin typeface="+mn-lt"/>
                        </a:rPr>
                        <a:t>– Servicii comunale Florești</a:t>
                      </a:r>
                    </a:p>
                  </a:txBody>
                  <a:tcPr anchor="ctr"/>
                </a:tc>
                <a:tc vMerge="1">
                  <a:txBody>
                    <a:bodyPr/>
                    <a:lstStyle/>
                    <a:p>
                      <a:endParaRPr lang="en-US" dirty="0"/>
                    </a:p>
                  </a:txBody>
                  <a:tcPr/>
                </a:tc>
                <a:extLst>
                  <a:ext uri="{0D108BD9-81ED-4DB2-BD59-A6C34878D82A}">
                    <a16:rowId xmlns:a16="http://schemas.microsoft.com/office/drawing/2014/main" val="1665198260"/>
                  </a:ext>
                </a:extLst>
              </a:tr>
              <a:tr h="523261">
                <a:tc>
                  <a:txBody>
                    <a:bodyPr/>
                    <a:lstStyle/>
                    <a:p>
                      <a:r>
                        <a:rPr lang="ro-RO" sz="1800" b="1" dirty="0">
                          <a:latin typeface="+mn-lt"/>
                        </a:rPr>
                        <a:t>Numărul populației</a:t>
                      </a:r>
                      <a:endParaRPr lang="en-US" sz="1800" b="1" dirty="0">
                        <a:latin typeface="+mn-lt"/>
                      </a:endParaRPr>
                    </a:p>
                  </a:txBody>
                  <a:tcPr anchor="ctr"/>
                </a:tc>
                <a:tc>
                  <a:txBody>
                    <a:bodyPr/>
                    <a:lstStyle/>
                    <a:p>
                      <a:r>
                        <a:rPr lang="ro-RO" sz="1800" dirty="0">
                          <a:latin typeface="+mn-lt"/>
                        </a:rPr>
                        <a:t>cca 10.000</a:t>
                      </a:r>
                      <a:endParaRPr lang="en-US" sz="1800" dirty="0">
                        <a:latin typeface="+mn-lt"/>
                      </a:endParaRPr>
                    </a:p>
                  </a:txBody>
                  <a:tcPr anchor="ctr"/>
                </a:tc>
                <a:tc vMerge="1">
                  <a:txBody>
                    <a:bodyPr/>
                    <a:lstStyle/>
                    <a:p>
                      <a:endParaRPr lang="en-US" dirty="0"/>
                    </a:p>
                  </a:txBody>
                  <a:tcPr/>
                </a:tc>
                <a:extLst>
                  <a:ext uri="{0D108BD9-81ED-4DB2-BD59-A6C34878D82A}">
                    <a16:rowId xmlns:a16="http://schemas.microsoft.com/office/drawing/2014/main" val="153116790"/>
                  </a:ext>
                </a:extLst>
              </a:tr>
              <a:tr h="1154349">
                <a:tc>
                  <a:txBody>
                    <a:bodyPr/>
                    <a:lstStyle/>
                    <a:p>
                      <a:r>
                        <a:rPr lang="ro-RO" sz="1800" b="1" dirty="0">
                          <a:latin typeface="+mn-lt"/>
                        </a:rPr>
                        <a:t>Operator </a:t>
                      </a:r>
                      <a:endParaRPr lang="en-US" sz="1800" b="1" dirty="0">
                        <a:latin typeface="+mn-lt"/>
                      </a:endParaRPr>
                    </a:p>
                  </a:txBody>
                  <a:tcPr anchor="ctr"/>
                </a:tc>
                <a:tc>
                  <a:txBody>
                    <a:bodyPr/>
                    <a:lstStyle/>
                    <a:p>
                      <a:r>
                        <a:rPr lang="ro-RO" sz="1800" dirty="0">
                          <a:latin typeface="+mn-lt"/>
                        </a:rPr>
                        <a:t>Servicii comunale Florești</a:t>
                      </a:r>
                    </a:p>
                  </a:txBody>
                  <a:tcPr anchor="ctr"/>
                </a:tc>
                <a:tc vMerge="1">
                  <a:txBody>
                    <a:bodyPr/>
                    <a:lstStyle/>
                    <a:p>
                      <a:endParaRPr lang="en-US" dirty="0"/>
                    </a:p>
                  </a:txBody>
                  <a:tcPr/>
                </a:tc>
                <a:extLst>
                  <a:ext uri="{0D108BD9-81ED-4DB2-BD59-A6C34878D82A}">
                    <a16:rowId xmlns:a16="http://schemas.microsoft.com/office/drawing/2014/main" val="2808270562"/>
                  </a:ext>
                </a:extLst>
              </a:tr>
            </a:tbl>
          </a:graphicData>
        </a:graphic>
      </p:graphicFrame>
    </p:spTree>
    <p:extLst>
      <p:ext uri="{BB962C8B-B14F-4D97-AF65-F5344CB8AC3E}">
        <p14:creationId xmlns:p14="http://schemas.microsoft.com/office/powerpoint/2010/main" val="14011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445"/>
            <a:ext cx="12192000" cy="6858000"/>
          </a:xfrm>
        </p:spPr>
      </p:pic>
      <p:sp>
        <p:nvSpPr>
          <p:cNvPr id="7" name="Rectangle 6"/>
          <p:cNvSpPr/>
          <p:nvPr/>
        </p:nvSpPr>
        <p:spPr>
          <a:xfrm>
            <a:off x="1143000" y="809073"/>
            <a:ext cx="9905999" cy="1292662"/>
          </a:xfrm>
          <a:prstGeom prst="rect">
            <a:avLst/>
          </a:prstGeom>
        </p:spPr>
        <p:txBody>
          <a:bodyPr wrap="square">
            <a:spAutoFit/>
          </a:bodyPr>
          <a:lstStyle/>
          <a:p>
            <a:pPr algn="ctr">
              <a:spcAft>
                <a:spcPts val="600"/>
              </a:spcAft>
              <a:tabLst>
                <a:tab pos="177800" algn="l"/>
              </a:tabLst>
              <a:defRPr/>
            </a:pPr>
            <a:r>
              <a:rPr lang="ro-RO" sz="1600" b="1" u="sng" dirty="0"/>
              <a:t>BUNE PRACTICI DE IMPLICARE A CETĂȚENILOR DIN REGIUNEA DE SUD ÎN DOMENIUL AAC. </a:t>
            </a:r>
          </a:p>
          <a:p>
            <a:pPr algn="ctr">
              <a:spcAft>
                <a:spcPts val="600"/>
              </a:spcAft>
              <a:tabLst>
                <a:tab pos="177800" algn="l"/>
              </a:tabLst>
              <a:defRPr/>
            </a:pPr>
            <a:r>
              <a:rPr lang="ro-RO" sz="1600" u="sng" dirty="0"/>
              <a:t>Experiența proiectului ”Abilitarea cetățenilor în Republica Moldova” finanțat de UE și implementat de GIZ.  </a:t>
            </a:r>
            <a:endParaRPr lang="en-GB" sz="1600" dirty="0"/>
          </a:p>
          <a:p>
            <a:pPr marL="285750" indent="-285750">
              <a:buFont typeface="Arial" panose="020B0604020202020204" pitchFamily="34" charset="0"/>
              <a:buChar char="•"/>
              <a:defRPr/>
            </a:pPr>
            <a:r>
              <a:rPr lang="ro-RO" b="1" dirty="0"/>
              <a:t> </a:t>
            </a:r>
            <a:r>
              <a:rPr lang="ro-RO" b="1" i="1" dirty="0"/>
              <a:t>Lucrul cu cetățenii din localități ale r-l Cahul și r-l Leova privind conștientizarea necesității de conectare la serviciile AAC  și plată a serviciilor – </a:t>
            </a:r>
            <a:r>
              <a:rPr lang="ro-RO" b="1" i="1" dirty="0">
                <a:solidFill>
                  <a:srgbClr val="002060"/>
                </a:solidFill>
              </a:rPr>
              <a:t>”DISCUȚII DIN CASĂ-N CASĂ”</a:t>
            </a:r>
            <a:endParaRPr lang="ro-MD" sz="1400" i="1" u="sng" dirty="0">
              <a:solidFill>
                <a:srgbClr val="002060"/>
              </a:solidFill>
            </a:endParaRPr>
          </a:p>
        </p:txBody>
      </p:sp>
      <p:pic>
        <p:nvPicPr>
          <p:cNvPr id="4" name="Рисунок 3"/>
          <p:cNvPicPr>
            <a:picLocks noChangeAspect="1"/>
          </p:cNvPicPr>
          <p:nvPr/>
        </p:nvPicPr>
        <p:blipFill>
          <a:blip r:embed="rId3"/>
          <a:stretch>
            <a:fillRect/>
          </a:stretch>
        </p:blipFill>
        <p:spPr>
          <a:xfrm>
            <a:off x="8331035" y="2086622"/>
            <a:ext cx="3548200" cy="4730933"/>
          </a:xfrm>
          <a:prstGeom prst="rect">
            <a:avLst/>
          </a:prstGeom>
        </p:spPr>
      </p:pic>
      <p:pic>
        <p:nvPicPr>
          <p:cNvPr id="8" name="Рисунок 7"/>
          <p:cNvPicPr>
            <a:picLocks noChangeAspect="1"/>
          </p:cNvPicPr>
          <p:nvPr/>
        </p:nvPicPr>
        <p:blipFill>
          <a:blip r:embed="rId4"/>
          <a:stretch>
            <a:fillRect/>
          </a:stretch>
        </p:blipFill>
        <p:spPr>
          <a:xfrm>
            <a:off x="363082" y="2274039"/>
            <a:ext cx="4070374" cy="3051325"/>
          </a:xfrm>
          <a:prstGeom prst="rect">
            <a:avLst/>
          </a:prstGeom>
        </p:spPr>
      </p:pic>
      <p:pic>
        <p:nvPicPr>
          <p:cNvPr id="9" name="Рисунок 8"/>
          <p:cNvPicPr>
            <a:picLocks noChangeAspect="1"/>
          </p:cNvPicPr>
          <p:nvPr/>
        </p:nvPicPr>
        <p:blipFill>
          <a:blip r:embed="rId5"/>
          <a:stretch>
            <a:fillRect/>
          </a:stretch>
        </p:blipFill>
        <p:spPr>
          <a:xfrm>
            <a:off x="4205500" y="3698169"/>
            <a:ext cx="3987156" cy="2987527"/>
          </a:xfrm>
          <a:prstGeom prst="rect">
            <a:avLst/>
          </a:prstGeom>
        </p:spPr>
      </p:pic>
    </p:spTree>
    <p:extLst>
      <p:ext uri="{BB962C8B-B14F-4D97-AF65-F5344CB8AC3E}">
        <p14:creationId xmlns:p14="http://schemas.microsoft.com/office/powerpoint/2010/main" val="252072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43000" y="824707"/>
            <a:ext cx="9905999" cy="1292662"/>
          </a:xfrm>
          <a:prstGeom prst="rect">
            <a:avLst/>
          </a:prstGeom>
        </p:spPr>
        <p:txBody>
          <a:bodyPr wrap="square">
            <a:spAutoFit/>
          </a:bodyPr>
          <a:lstStyle/>
          <a:p>
            <a:pPr algn="ctr">
              <a:spcAft>
                <a:spcPts val="600"/>
              </a:spcAft>
              <a:tabLst>
                <a:tab pos="177800" algn="l"/>
              </a:tabLst>
              <a:defRPr/>
            </a:pPr>
            <a:r>
              <a:rPr lang="ro-RO" sz="1600" b="1" u="sng" dirty="0"/>
              <a:t>BUNE PRACTICI DE IMPLICARE A CETĂȚENILOR DIN REGIUNEA DE SUD ÎN DOMENIUL AAC. </a:t>
            </a:r>
          </a:p>
          <a:p>
            <a:pPr algn="ctr">
              <a:spcAft>
                <a:spcPts val="600"/>
              </a:spcAft>
              <a:tabLst>
                <a:tab pos="177800" algn="l"/>
              </a:tabLst>
              <a:defRPr/>
            </a:pPr>
            <a:r>
              <a:rPr lang="ro-RO" sz="1600" u="sng" dirty="0"/>
              <a:t>Experiența proiectului ”Abilitarea cetățenilor în Republica Moldova” finanțat de UE și implementat de GIZ.  </a:t>
            </a:r>
            <a:endParaRPr lang="en-GB" sz="1600" dirty="0"/>
          </a:p>
          <a:p>
            <a:pPr marL="285750" indent="-285750">
              <a:buFont typeface="Arial" panose="020B0604020202020204" pitchFamily="34" charset="0"/>
              <a:buChar char="•"/>
              <a:defRPr/>
            </a:pPr>
            <a:r>
              <a:rPr lang="ro-RO" b="1" dirty="0"/>
              <a:t> </a:t>
            </a:r>
            <a:r>
              <a:rPr lang="ro-RO" b="1" i="1" dirty="0"/>
              <a:t>Lucrul cu cetățenii din localități ale r-l Cahul și r-l Leova privind conștientizarea necesității de conectare la serviciile AAC  și plată a serviciilor – </a:t>
            </a:r>
            <a:r>
              <a:rPr lang="ro-RO" b="1" i="1" dirty="0">
                <a:solidFill>
                  <a:srgbClr val="002060"/>
                </a:solidFill>
              </a:rPr>
              <a:t>CAMPANII DE INFORMARE </a:t>
            </a:r>
            <a:endParaRPr lang="ro-MD" sz="1400" i="1" u="sng" dirty="0">
              <a:solidFill>
                <a:srgbClr val="002060"/>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37" y="2150270"/>
            <a:ext cx="3549167" cy="2661875"/>
          </a:xfrm>
          <a:prstGeom prst="rect">
            <a:avLst/>
          </a:prstGeom>
        </p:spPr>
      </p:pic>
      <p:pic>
        <p:nvPicPr>
          <p:cNvPr id="10" name="Рисунок 9"/>
          <p:cNvPicPr>
            <a:picLocks noChangeAspect="1"/>
          </p:cNvPicPr>
          <p:nvPr/>
        </p:nvPicPr>
        <p:blipFill>
          <a:blip r:embed="rId4"/>
          <a:stretch>
            <a:fillRect/>
          </a:stretch>
        </p:blipFill>
        <p:spPr>
          <a:xfrm>
            <a:off x="7501460" y="2173716"/>
            <a:ext cx="4690540" cy="2638429"/>
          </a:xfrm>
          <a:prstGeom prst="rect">
            <a:avLst/>
          </a:prstGeom>
        </p:spPr>
      </p:pic>
      <p:pic>
        <p:nvPicPr>
          <p:cNvPr id="11" name="Рисунок 10"/>
          <p:cNvPicPr>
            <a:picLocks noChangeAspect="1"/>
          </p:cNvPicPr>
          <p:nvPr/>
        </p:nvPicPr>
        <p:blipFill>
          <a:blip r:embed="rId5"/>
          <a:stretch>
            <a:fillRect/>
          </a:stretch>
        </p:blipFill>
        <p:spPr>
          <a:xfrm>
            <a:off x="3757616" y="3673429"/>
            <a:ext cx="4065584" cy="3047636"/>
          </a:xfrm>
          <a:prstGeom prst="rect">
            <a:avLst/>
          </a:prstGeom>
        </p:spPr>
      </p:pic>
    </p:spTree>
    <p:extLst>
      <p:ext uri="{BB962C8B-B14F-4D97-AF65-F5344CB8AC3E}">
        <p14:creationId xmlns:p14="http://schemas.microsoft.com/office/powerpoint/2010/main" val="410297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43000" y="824707"/>
            <a:ext cx="9905999" cy="1292662"/>
          </a:xfrm>
          <a:prstGeom prst="rect">
            <a:avLst/>
          </a:prstGeom>
        </p:spPr>
        <p:txBody>
          <a:bodyPr wrap="square">
            <a:spAutoFit/>
          </a:bodyPr>
          <a:lstStyle/>
          <a:p>
            <a:pPr algn="ctr">
              <a:spcAft>
                <a:spcPts val="600"/>
              </a:spcAft>
              <a:tabLst>
                <a:tab pos="177800" algn="l"/>
              </a:tabLst>
              <a:defRPr/>
            </a:pPr>
            <a:r>
              <a:rPr lang="ro-RO" sz="1600" b="1" u="sng" dirty="0"/>
              <a:t>BUNE PRACTICI DE IMPLICARE A CETĂȚENILOR DIN REGIUNEA DE SUD ÎN DOMENIUL AAC. </a:t>
            </a:r>
          </a:p>
          <a:p>
            <a:pPr algn="ctr">
              <a:spcAft>
                <a:spcPts val="600"/>
              </a:spcAft>
              <a:tabLst>
                <a:tab pos="177800" algn="l"/>
              </a:tabLst>
              <a:defRPr/>
            </a:pPr>
            <a:r>
              <a:rPr lang="ro-RO" sz="1600" u="sng" dirty="0"/>
              <a:t>Experiența proiectului ”Abilitarea cetățenilor în Republica Moldova” finanțat de UE și implementat de GIZ.  </a:t>
            </a:r>
            <a:endParaRPr lang="en-GB" sz="1600" dirty="0"/>
          </a:p>
          <a:p>
            <a:pPr marL="285750" indent="-285750" algn="ctr">
              <a:buFont typeface="Arial" panose="020B0604020202020204" pitchFamily="34" charset="0"/>
              <a:buChar char="•"/>
              <a:defRPr/>
            </a:pPr>
            <a:r>
              <a:rPr lang="ro-RO" b="1" dirty="0"/>
              <a:t> </a:t>
            </a:r>
            <a:r>
              <a:rPr lang="ro-RO" b="1" i="1" dirty="0"/>
              <a:t>Monitorizarea proiectelor investiționale de către Comitetele de Monitorizare locală - </a:t>
            </a:r>
            <a:r>
              <a:rPr lang="ro-RO" b="1" dirty="0">
                <a:solidFill>
                  <a:srgbClr val="002060"/>
                </a:solidFill>
              </a:rPr>
              <a:t>MONITORIZARE ACHIZIȚII ȘI LUCRĂRI</a:t>
            </a:r>
            <a:endParaRPr lang="ro-MD" sz="1400" u="sng" dirty="0">
              <a:solidFill>
                <a:srgbClr val="002060"/>
              </a:solidFill>
            </a:endParaRPr>
          </a:p>
        </p:txBody>
      </p:sp>
      <p:pic>
        <p:nvPicPr>
          <p:cNvPr id="10" name="Рисунок 9"/>
          <p:cNvPicPr>
            <a:picLocks noChangeAspect="1"/>
          </p:cNvPicPr>
          <p:nvPr/>
        </p:nvPicPr>
        <p:blipFill>
          <a:blip r:embed="rId3"/>
          <a:stretch>
            <a:fillRect/>
          </a:stretch>
        </p:blipFill>
        <p:spPr>
          <a:xfrm>
            <a:off x="262031" y="2117369"/>
            <a:ext cx="4694327" cy="2804403"/>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9517" y="2055813"/>
            <a:ext cx="4230451" cy="3172838"/>
          </a:xfrm>
          <a:prstGeom prst="rect">
            <a:avLst/>
          </a:prstGeom>
        </p:spPr>
      </p:pic>
      <p:pic>
        <p:nvPicPr>
          <p:cNvPr id="13" name="Рисунок 12"/>
          <p:cNvPicPr>
            <a:picLocks noChangeAspect="1"/>
          </p:cNvPicPr>
          <p:nvPr/>
        </p:nvPicPr>
        <p:blipFill>
          <a:blip r:embed="rId5"/>
          <a:stretch>
            <a:fillRect/>
          </a:stretch>
        </p:blipFill>
        <p:spPr>
          <a:xfrm>
            <a:off x="3667657" y="3808057"/>
            <a:ext cx="4550284" cy="2985930"/>
          </a:xfrm>
          <a:prstGeom prst="rect">
            <a:avLst/>
          </a:prstGeom>
        </p:spPr>
      </p:pic>
    </p:spTree>
    <p:extLst>
      <p:ext uri="{BB962C8B-B14F-4D97-AF65-F5344CB8AC3E}">
        <p14:creationId xmlns:p14="http://schemas.microsoft.com/office/powerpoint/2010/main" val="3396013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43000" y="824707"/>
            <a:ext cx="9905999" cy="1292662"/>
          </a:xfrm>
          <a:prstGeom prst="rect">
            <a:avLst/>
          </a:prstGeom>
        </p:spPr>
        <p:txBody>
          <a:bodyPr wrap="square">
            <a:spAutoFit/>
          </a:bodyPr>
          <a:lstStyle/>
          <a:p>
            <a:pPr algn="ctr">
              <a:spcAft>
                <a:spcPts val="600"/>
              </a:spcAft>
              <a:tabLst>
                <a:tab pos="177800" algn="l"/>
              </a:tabLst>
              <a:defRPr/>
            </a:pPr>
            <a:r>
              <a:rPr lang="ro-RO" sz="1600" b="1" u="sng" dirty="0"/>
              <a:t>BUNE PRACTICI DE IMPLICARE A CETĂȚENILOR DIN REGIUNEA DE SUD ÎN DOMENIUL AAC. </a:t>
            </a:r>
          </a:p>
          <a:p>
            <a:pPr algn="ctr">
              <a:spcAft>
                <a:spcPts val="600"/>
              </a:spcAft>
              <a:tabLst>
                <a:tab pos="177800" algn="l"/>
              </a:tabLst>
              <a:defRPr/>
            </a:pPr>
            <a:r>
              <a:rPr lang="ro-RO" sz="1600" u="sng" dirty="0"/>
              <a:t>Experiența proiectului ”Abilitarea cetățenilor în Republica Moldova” finanțat de UE și implementat de GIZ.  </a:t>
            </a:r>
            <a:endParaRPr lang="en-GB" sz="1600" dirty="0"/>
          </a:p>
          <a:p>
            <a:pPr marL="285750" indent="-285750" algn="ctr">
              <a:buFont typeface="Arial" panose="020B0604020202020204" pitchFamily="34" charset="0"/>
              <a:buChar char="•"/>
              <a:defRPr/>
            </a:pPr>
            <a:r>
              <a:rPr lang="ro-RO" b="1" dirty="0"/>
              <a:t> </a:t>
            </a:r>
            <a:r>
              <a:rPr lang="ro-RO" b="1" i="1" dirty="0"/>
              <a:t>Monitorizarea proiectelor investiționale de către Comitetele de Monitorizare locală - </a:t>
            </a:r>
            <a:r>
              <a:rPr lang="ro-RO" b="1" dirty="0">
                <a:solidFill>
                  <a:srgbClr val="002060"/>
                </a:solidFill>
              </a:rPr>
              <a:t>MONITORIZARE ACHIZIȚII ȘI LUCRĂRI</a:t>
            </a:r>
            <a:endParaRPr lang="ro-MD" sz="1400" u="sng" dirty="0">
              <a:solidFill>
                <a:srgbClr val="002060"/>
              </a:solidFill>
            </a:endParaRPr>
          </a:p>
        </p:txBody>
      </p:sp>
      <p:pic>
        <p:nvPicPr>
          <p:cNvPr id="6" name="Рисунок 5"/>
          <p:cNvPicPr>
            <a:picLocks noChangeAspect="1"/>
          </p:cNvPicPr>
          <p:nvPr/>
        </p:nvPicPr>
        <p:blipFill>
          <a:blip r:embed="rId3"/>
          <a:stretch>
            <a:fillRect/>
          </a:stretch>
        </p:blipFill>
        <p:spPr>
          <a:xfrm>
            <a:off x="7110567" y="2150270"/>
            <a:ext cx="4554107" cy="3420152"/>
          </a:xfrm>
          <a:prstGeom prst="rect">
            <a:avLst/>
          </a:prstGeom>
        </p:spPr>
      </p:pic>
      <p:pic>
        <p:nvPicPr>
          <p:cNvPr id="8" name="Рисунок 7"/>
          <p:cNvPicPr>
            <a:picLocks noChangeAspect="1"/>
          </p:cNvPicPr>
          <p:nvPr/>
        </p:nvPicPr>
        <p:blipFill>
          <a:blip r:embed="rId4"/>
          <a:stretch>
            <a:fillRect/>
          </a:stretch>
        </p:blipFill>
        <p:spPr>
          <a:xfrm>
            <a:off x="163168" y="2031772"/>
            <a:ext cx="4185552" cy="3140592"/>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826" y="2410727"/>
            <a:ext cx="2470629" cy="3953007"/>
          </a:xfrm>
          <a:prstGeom prst="rect">
            <a:avLst/>
          </a:prstGeom>
        </p:spPr>
      </p:pic>
    </p:spTree>
    <p:extLst>
      <p:ext uri="{BB962C8B-B14F-4D97-AF65-F5344CB8AC3E}">
        <p14:creationId xmlns:p14="http://schemas.microsoft.com/office/powerpoint/2010/main" val="6790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p:cNvSpPr txBox="1"/>
          <p:nvPr/>
        </p:nvSpPr>
        <p:spPr>
          <a:xfrm>
            <a:off x="693682" y="1492469"/>
            <a:ext cx="11025352" cy="4324261"/>
          </a:xfrm>
          <a:prstGeom prst="rect">
            <a:avLst/>
          </a:prstGeom>
          <a:noFill/>
        </p:spPr>
        <p:txBody>
          <a:bodyPr wrap="square" rtlCol="0">
            <a:spAutoFit/>
          </a:bodyPr>
          <a:lstStyle/>
          <a:p>
            <a:pPr>
              <a:spcAft>
                <a:spcPts val="600"/>
              </a:spcAft>
            </a:pPr>
            <a:r>
              <a:rPr lang="ro-RO" sz="2000" dirty="0"/>
              <a:t>Dreptul omului la apă potabilă este consfințit prin:</a:t>
            </a:r>
          </a:p>
          <a:p>
            <a:pPr marL="342900" indent="-342900">
              <a:spcAft>
                <a:spcPts val="600"/>
              </a:spcAft>
              <a:buFontTx/>
              <a:buChar char="-"/>
            </a:pPr>
            <a:r>
              <a:rPr lang="ro-RO" sz="2000" i="1" dirty="0"/>
              <a:t>Rezoluţia 64/292 a Adunării Generale a ONU din 28 iulie 2010 privind dreptul omului la apă şi igienă şi </a:t>
            </a:r>
          </a:p>
          <a:p>
            <a:pPr marL="342900" indent="-342900">
              <a:spcAft>
                <a:spcPts val="600"/>
              </a:spcAft>
              <a:buFontTx/>
              <a:buChar char="-"/>
            </a:pPr>
            <a:r>
              <a:rPr lang="ro-RO" sz="2000" i="1" dirty="0"/>
              <a:t>Rezoluţia 15/9 a Consiliului pentru Drepturile Omului din cadrul ONU din 30 septembrie 2010 privind drepturile omului şi accesul la apă potabilă şi igienă,</a:t>
            </a:r>
          </a:p>
          <a:p>
            <a:pPr>
              <a:spcAft>
                <a:spcPts val="600"/>
              </a:spcAft>
            </a:pPr>
            <a:r>
              <a:rPr lang="ro-RO" sz="2000" dirty="0"/>
              <a:t>prin care dreptul la apă este declarat un drept al omului, universal, inviolabil, natural și care derivă în mod logic din dreptul la viață: „recunoaște că dreptul la apă potabilă și curată și la instalații sanitare este un drept al omului, esențial pentru o viață normală și pentru exercitarea tuturor drepturilor omului”. </a:t>
            </a:r>
          </a:p>
          <a:p>
            <a:pPr>
              <a:spcAft>
                <a:spcPts val="600"/>
              </a:spcAft>
            </a:pPr>
            <a:r>
              <a:rPr lang="ro-RO" sz="2000" dirty="0"/>
              <a:t>Elemente importante ale acestor declarații stabilesc că:</a:t>
            </a:r>
          </a:p>
          <a:p>
            <a:pPr marL="346075" indent="-346075">
              <a:spcAft>
                <a:spcPts val="600"/>
              </a:spcAft>
              <a:buAutoNum type="arabicPeriod"/>
            </a:pPr>
            <a:r>
              <a:rPr lang="ro-RO" sz="2000" i="1" dirty="0"/>
              <a:t>Pentru a asigura minimul necesar de apă pentru un om / zi este necesară o cantitate de 50-100 litri;</a:t>
            </a:r>
          </a:p>
          <a:p>
            <a:pPr marL="346075" indent="-346075">
              <a:spcAft>
                <a:spcPts val="600"/>
              </a:spcAft>
              <a:buAutoNum type="arabicPeriod"/>
            </a:pPr>
            <a:r>
              <a:rPr lang="ro-RO" sz="2000" i="1" dirty="0"/>
              <a:t>Sursa de apă trebuie să se afle la o distanță nu mai mare de 1000 m;</a:t>
            </a:r>
          </a:p>
          <a:p>
            <a:pPr marL="346075" indent="-346075">
              <a:buAutoNum type="arabicPeriod"/>
            </a:pPr>
            <a:r>
              <a:rPr lang="ro-RO" sz="2000" i="1" dirty="0"/>
              <a:t>Plata pentru resursa de apă utilizată nu trebuie să depășească 3% din veniturile unei gospodării;</a:t>
            </a:r>
          </a:p>
          <a:p>
            <a:pPr marL="346075" indent="-346075">
              <a:buAutoNum type="arabicPeriod"/>
            </a:pPr>
            <a:endParaRPr lang="ro-RO" sz="2000" i="1" dirty="0"/>
          </a:p>
        </p:txBody>
      </p:sp>
    </p:spTree>
    <p:extLst>
      <p:ext uri="{BB962C8B-B14F-4D97-AF65-F5344CB8AC3E}">
        <p14:creationId xmlns:p14="http://schemas.microsoft.com/office/powerpoint/2010/main" val="1238706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43000" y="824707"/>
            <a:ext cx="9905999" cy="1292662"/>
          </a:xfrm>
          <a:prstGeom prst="rect">
            <a:avLst/>
          </a:prstGeom>
        </p:spPr>
        <p:txBody>
          <a:bodyPr wrap="square">
            <a:spAutoFit/>
          </a:bodyPr>
          <a:lstStyle/>
          <a:p>
            <a:pPr algn="ctr">
              <a:spcAft>
                <a:spcPts val="600"/>
              </a:spcAft>
              <a:tabLst>
                <a:tab pos="177800" algn="l"/>
              </a:tabLst>
              <a:defRPr/>
            </a:pPr>
            <a:r>
              <a:rPr lang="ro-RO" sz="1600" b="1" u="sng" dirty="0"/>
              <a:t>BUNE PRACTICI DE IMPLICARE A CETĂȚENILOR DIN REGIUNEA DE SUD ÎN DOMENIUL AAC. </a:t>
            </a:r>
          </a:p>
          <a:p>
            <a:pPr algn="ctr">
              <a:spcAft>
                <a:spcPts val="600"/>
              </a:spcAft>
              <a:tabLst>
                <a:tab pos="177800" algn="l"/>
              </a:tabLst>
              <a:defRPr/>
            </a:pPr>
            <a:r>
              <a:rPr lang="ro-RO" sz="1600" u="sng" dirty="0"/>
              <a:t>Experiența proiectului ”Abilitarea cetățenilor în Republica Moldova” finanțat de UE și implementat de GIZ.  </a:t>
            </a:r>
            <a:endParaRPr lang="en-GB" sz="1600" dirty="0"/>
          </a:p>
          <a:p>
            <a:pPr marL="285750" indent="-285750" algn="ctr">
              <a:buFont typeface="Arial" panose="020B0604020202020204" pitchFamily="34" charset="0"/>
              <a:buChar char="•"/>
              <a:defRPr/>
            </a:pPr>
            <a:r>
              <a:rPr lang="ro-RO" b="1" dirty="0"/>
              <a:t> </a:t>
            </a:r>
            <a:r>
              <a:rPr lang="ro-RO" b="1" i="1" dirty="0"/>
              <a:t>Monitorizarea proiectelor investiționale de către Comitetele de Monitorizare locală - </a:t>
            </a:r>
            <a:r>
              <a:rPr lang="ro-RO" b="1" dirty="0">
                <a:solidFill>
                  <a:srgbClr val="002060"/>
                </a:solidFill>
              </a:rPr>
              <a:t>MONITORIZARE ȘI AJUSTARE DOCUMENTE DE POLITICI PUBLICE LOCALE</a:t>
            </a:r>
            <a:endParaRPr lang="ro-MD" sz="1400" u="sng" dirty="0">
              <a:solidFill>
                <a:srgbClr val="002060"/>
              </a:solidFill>
            </a:endParaRPr>
          </a:p>
        </p:txBody>
      </p:sp>
      <p:pic>
        <p:nvPicPr>
          <p:cNvPr id="4" name="Рисунок 3"/>
          <p:cNvPicPr>
            <a:picLocks noChangeAspect="1"/>
          </p:cNvPicPr>
          <p:nvPr/>
        </p:nvPicPr>
        <p:blipFill>
          <a:blip r:embed="rId3"/>
          <a:stretch>
            <a:fillRect/>
          </a:stretch>
        </p:blipFill>
        <p:spPr>
          <a:xfrm>
            <a:off x="838200" y="4088462"/>
            <a:ext cx="5096227" cy="2624139"/>
          </a:xfrm>
          <a:prstGeom prst="rect">
            <a:avLst/>
          </a:prstGeom>
        </p:spPr>
      </p:pic>
      <p:pic>
        <p:nvPicPr>
          <p:cNvPr id="10" name="Рисунок 9"/>
          <p:cNvPicPr>
            <a:picLocks noChangeAspect="1"/>
          </p:cNvPicPr>
          <p:nvPr/>
        </p:nvPicPr>
        <p:blipFill>
          <a:blip r:embed="rId4"/>
          <a:stretch>
            <a:fillRect/>
          </a:stretch>
        </p:blipFill>
        <p:spPr>
          <a:xfrm>
            <a:off x="116946" y="2117369"/>
            <a:ext cx="5092364" cy="2016644"/>
          </a:xfrm>
          <a:prstGeom prst="rect">
            <a:avLst/>
          </a:prstGeom>
        </p:spPr>
      </p:pic>
      <p:pic>
        <p:nvPicPr>
          <p:cNvPr id="11" name="Рисунок 10"/>
          <p:cNvPicPr>
            <a:picLocks noChangeAspect="1"/>
          </p:cNvPicPr>
          <p:nvPr/>
        </p:nvPicPr>
        <p:blipFill>
          <a:blip r:embed="rId5"/>
          <a:stretch>
            <a:fillRect/>
          </a:stretch>
        </p:blipFill>
        <p:spPr>
          <a:xfrm>
            <a:off x="6674283" y="2117369"/>
            <a:ext cx="4228234" cy="4595232"/>
          </a:xfrm>
          <a:prstGeom prst="rect">
            <a:avLst/>
          </a:prstGeom>
        </p:spPr>
      </p:pic>
    </p:spTree>
    <p:extLst>
      <p:ext uri="{BB962C8B-B14F-4D97-AF65-F5344CB8AC3E}">
        <p14:creationId xmlns:p14="http://schemas.microsoft.com/office/powerpoint/2010/main" val="121538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3" name="Рисунок 2"/>
          <p:cNvPicPr>
            <a:picLocks noChangeAspect="1"/>
          </p:cNvPicPr>
          <p:nvPr/>
        </p:nvPicPr>
        <p:blipFill>
          <a:blip r:embed="rId3"/>
          <a:stretch>
            <a:fillRect/>
          </a:stretch>
        </p:blipFill>
        <p:spPr>
          <a:xfrm>
            <a:off x="3881581" y="88047"/>
            <a:ext cx="5003801" cy="6681905"/>
          </a:xfrm>
          <a:prstGeom prst="rect">
            <a:avLst/>
          </a:prstGeom>
        </p:spPr>
      </p:pic>
    </p:spTree>
    <p:extLst>
      <p:ext uri="{BB962C8B-B14F-4D97-AF65-F5344CB8AC3E}">
        <p14:creationId xmlns:p14="http://schemas.microsoft.com/office/powerpoint/2010/main" val="2941531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Рисунок 1" descr="E:\Placat LV_IAR\Placat.jpg">
            <a:extLst>
              <a:ext uri="{FF2B5EF4-FFF2-40B4-BE49-F238E27FC236}">
                <a16:creationId xmlns:a16="http://schemas.microsoft.com/office/drawing/2014/main" id="{7E050D9F-BDC8-477C-8493-4AA9A6154B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209239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764628" y="1289953"/>
            <a:ext cx="10996448" cy="4662815"/>
          </a:xfrm>
          <a:prstGeom prst="rect">
            <a:avLst/>
          </a:prstGeom>
        </p:spPr>
        <p:txBody>
          <a:bodyPr wrap="square">
            <a:spAutoFit/>
          </a:bodyPr>
          <a:lstStyle/>
          <a:p>
            <a:pPr algn="ctr">
              <a:defRPr/>
            </a:pPr>
            <a:r>
              <a:rPr lang="ro-MD" u="sng" dirty="0"/>
              <a:t>Cadrul normativ al Republicii Moldova în domeniul alimentării cu apă și a serviciilor de canalizare:</a:t>
            </a:r>
          </a:p>
          <a:p>
            <a:pPr algn="ctr">
              <a:defRPr/>
            </a:pPr>
            <a:endParaRPr lang="ro-MD" u="sng" dirty="0"/>
          </a:p>
          <a:p>
            <a:pPr algn="just">
              <a:spcAft>
                <a:spcPts val="600"/>
              </a:spcAft>
              <a:defRPr/>
            </a:pPr>
            <a:r>
              <a:rPr lang="ro-MD" u="sng" dirty="0"/>
              <a:t>Legi:</a:t>
            </a:r>
          </a:p>
          <a:p>
            <a:pPr marL="285750" indent="-285750" algn="just">
              <a:spcAft>
                <a:spcPts val="600"/>
              </a:spcAft>
              <a:buFontTx/>
              <a:buChar char="-"/>
              <a:tabLst>
                <a:tab pos="177800" algn="l"/>
              </a:tabLst>
              <a:defRPr/>
            </a:pPr>
            <a:r>
              <a:rPr lang="ro-RO" dirty="0"/>
              <a:t>Legea privind serviciul public de alimentare cu apă și de canalizare nr. 303 din 31.12.2013; </a:t>
            </a:r>
          </a:p>
          <a:p>
            <a:pPr algn="just">
              <a:spcAft>
                <a:spcPts val="600"/>
              </a:spcAft>
              <a:tabLst>
                <a:tab pos="177800" algn="l"/>
              </a:tabLst>
              <a:defRPr/>
            </a:pPr>
            <a:r>
              <a:rPr lang="ro-RO" dirty="0"/>
              <a:t>	  	 // Monitorul Oficial nr. 60-65 din 14.03.2014.</a:t>
            </a:r>
          </a:p>
          <a:p>
            <a:pPr marL="285750" indent="-285750" algn="just">
              <a:spcAft>
                <a:spcPts val="600"/>
              </a:spcAft>
              <a:buFontTx/>
              <a:buChar char="-"/>
              <a:tabLst>
                <a:tab pos="177800" algn="l"/>
              </a:tabLst>
              <a:defRPr/>
            </a:pPr>
            <a:r>
              <a:rPr lang="ro-RO" dirty="0"/>
              <a:t>Legea privind calitatea apei potabile nr. 182 din 19.12.2019;</a:t>
            </a:r>
          </a:p>
          <a:p>
            <a:pPr algn="just">
              <a:spcAft>
                <a:spcPts val="600"/>
              </a:spcAft>
              <a:tabLst>
                <a:tab pos="177800" algn="l"/>
              </a:tabLst>
              <a:defRPr/>
            </a:pPr>
            <a:r>
              <a:rPr lang="ro-RO" dirty="0"/>
              <a:t>	   	// Monitorul Oficial nr. 1-2 din 03.01.2020.</a:t>
            </a:r>
            <a:endParaRPr lang="ro-MD" dirty="0"/>
          </a:p>
          <a:p>
            <a:pPr marL="285750" indent="-285750" algn="just">
              <a:spcAft>
                <a:spcPts val="600"/>
              </a:spcAft>
              <a:buFontTx/>
              <a:buChar char="-"/>
              <a:tabLst>
                <a:tab pos="177800" algn="l"/>
              </a:tabLst>
              <a:defRPr/>
            </a:pPr>
            <a:r>
              <a:rPr lang="ro-RO" dirty="0"/>
              <a:t>Legea apelor nr. 272 din 23.12.2011;</a:t>
            </a:r>
          </a:p>
          <a:p>
            <a:pPr algn="just">
              <a:spcAft>
                <a:spcPts val="600"/>
              </a:spcAft>
              <a:tabLst>
                <a:tab pos="177800" algn="l"/>
              </a:tabLst>
              <a:defRPr/>
            </a:pPr>
            <a:r>
              <a:rPr lang="ro-RO" dirty="0"/>
              <a:t> 	   	// Monitorul Oficial nr. 81 din 26.04.2012.</a:t>
            </a:r>
          </a:p>
          <a:p>
            <a:pPr marL="285750" indent="-285750" algn="just">
              <a:spcAft>
                <a:spcPts val="600"/>
              </a:spcAft>
              <a:buFontTx/>
              <a:buChar char="-"/>
              <a:tabLst>
                <a:tab pos="177800" algn="l"/>
              </a:tabLst>
              <a:defRPr/>
            </a:pPr>
            <a:r>
              <a:rPr lang="ro-RO" dirty="0"/>
              <a:t>Legea cu privire la Registrul obiectivelor de infrastructură tehnico-edilitară nr. 150 din 14.07.2014;</a:t>
            </a:r>
          </a:p>
          <a:p>
            <a:pPr algn="just">
              <a:spcAft>
                <a:spcPts val="600"/>
              </a:spcAft>
              <a:tabLst>
                <a:tab pos="177800" algn="l"/>
              </a:tabLst>
              <a:defRPr/>
            </a:pPr>
            <a:r>
              <a:rPr lang="ro-RO" dirty="0"/>
              <a:t>       	// Monitorul Oficial nr. 277-288 din 04.08.2014. </a:t>
            </a:r>
            <a:endParaRPr lang="en-GB" dirty="0"/>
          </a:p>
          <a:p>
            <a:pPr marL="285750" indent="-285750" algn="just">
              <a:buFontTx/>
              <a:buChar char="-"/>
              <a:tabLst>
                <a:tab pos="177800" algn="l"/>
              </a:tabLst>
              <a:defRPr/>
            </a:pPr>
            <a:r>
              <a:rPr lang="ro-RO" dirty="0"/>
              <a:t>Legea serviciilor publice de gospodărie comunală nr. 1402 din 24.10.2002;</a:t>
            </a:r>
          </a:p>
          <a:p>
            <a:pPr algn="just">
              <a:tabLst>
                <a:tab pos="177800" algn="l"/>
                <a:tab pos="269875" algn="l"/>
              </a:tabLst>
              <a:defRPr/>
            </a:pPr>
            <a:r>
              <a:rPr lang="ro-RO" dirty="0"/>
              <a:t>			// Monitorul Oficial nr. 14-17 din 07.02.2003.</a:t>
            </a:r>
            <a:endParaRPr lang="en-GB" dirty="0"/>
          </a:p>
          <a:p>
            <a:pPr algn="just">
              <a:tabLst>
                <a:tab pos="177800" algn="l"/>
              </a:tabLst>
              <a:defRPr/>
            </a:pPr>
            <a:endParaRPr lang="en-GB" u="sng" dirty="0"/>
          </a:p>
        </p:txBody>
      </p:sp>
    </p:spTree>
    <p:extLst>
      <p:ext uri="{BB962C8B-B14F-4D97-AF65-F5344CB8AC3E}">
        <p14:creationId xmlns:p14="http://schemas.microsoft.com/office/powerpoint/2010/main" val="339670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1"/>
          <p:cNvSpPr txBox="1">
            <a:spLocks noChangeArrowheads="1"/>
          </p:cNvSpPr>
          <p:nvPr/>
        </p:nvSpPr>
        <p:spPr bwMode="auto">
          <a:xfrm>
            <a:off x="598378" y="1154773"/>
            <a:ext cx="10995244"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spcAft>
                <a:spcPts val="600"/>
              </a:spcAft>
              <a:buFontTx/>
              <a:buNone/>
            </a:pPr>
            <a:r>
              <a:rPr lang="ro-MD" altLang="en-US" sz="1800" u="sng" dirty="0"/>
              <a:t>Cadrul normativ al Republicii Moldova în domeniul alimentării cu apă și a serviciilor de canalizare:</a:t>
            </a:r>
          </a:p>
          <a:p>
            <a:pPr>
              <a:spcBef>
                <a:spcPts val="600"/>
              </a:spcBef>
              <a:spcAft>
                <a:spcPts val="600"/>
              </a:spcAft>
              <a:buFontTx/>
              <a:buNone/>
            </a:pPr>
            <a:r>
              <a:rPr lang="ro-MD" altLang="en-US" sz="1800" u="sng" dirty="0"/>
              <a:t>Hotărîri de Guvern:</a:t>
            </a:r>
          </a:p>
          <a:p>
            <a:pPr marL="285750" indent="-285750">
              <a:spcAft>
                <a:spcPts val="600"/>
              </a:spcAft>
              <a:buFontTx/>
              <a:buChar char="-"/>
              <a:tabLst>
                <a:tab pos="177800" algn="l"/>
              </a:tabLst>
              <a:defRPr/>
            </a:pPr>
            <a:r>
              <a:rPr lang="ro-RO" sz="2000" b="1" dirty="0"/>
              <a:t>Hotărîrea Guvernului nr. 199/2014 cu privire la aprobarea Strategiei de alimentare cu apă și sanitație (2014-2030);</a:t>
            </a:r>
          </a:p>
          <a:p>
            <a:pPr>
              <a:spcAft>
                <a:spcPts val="600"/>
              </a:spcAft>
              <a:buNone/>
              <a:tabLst>
                <a:tab pos="177800" algn="l"/>
              </a:tabLst>
              <a:defRPr/>
            </a:pPr>
            <a:r>
              <a:rPr lang="ro-RO" sz="2000" b="1" dirty="0"/>
              <a:t>		</a:t>
            </a:r>
            <a:r>
              <a:rPr lang="ro-RO" sz="1800" dirty="0"/>
              <a:t>// </a:t>
            </a:r>
            <a:r>
              <a:rPr lang="en-US" sz="1800" dirty="0" err="1"/>
              <a:t>Monitorul</a:t>
            </a:r>
            <a:r>
              <a:rPr lang="en-US" sz="1800" dirty="0"/>
              <a:t> </a:t>
            </a:r>
            <a:r>
              <a:rPr lang="en-US" sz="1800" dirty="0" err="1"/>
              <a:t>Oficial</a:t>
            </a:r>
            <a:r>
              <a:rPr lang="en-US" sz="1800" dirty="0"/>
              <a:t> </a:t>
            </a:r>
            <a:r>
              <a:rPr lang="en-US" sz="1800" dirty="0" err="1"/>
              <a:t>Nr</a:t>
            </a:r>
            <a:r>
              <a:rPr lang="en-US" sz="1800" dirty="0"/>
              <a:t>. 72-77 art. 222</a:t>
            </a:r>
            <a:r>
              <a:rPr lang="ro-RO" sz="1800" dirty="0"/>
              <a:t>, din 28.03.2014</a:t>
            </a:r>
          </a:p>
          <a:p>
            <a:pPr marL="231775" indent="-231775" algn="just">
              <a:spcBef>
                <a:spcPct val="0"/>
              </a:spcBef>
              <a:spcAft>
                <a:spcPts val="600"/>
              </a:spcAft>
              <a:buFontTx/>
              <a:buChar char="-"/>
            </a:pPr>
            <a:r>
              <a:rPr lang="ro-RO" altLang="en-US" sz="1800" dirty="0"/>
              <a:t>Hotărârea Guvernului nr. 191 din 19.02.2002 despre aprobarea Regulamentului cu privire la modul de prestare și achitare a serviciilor locative, comunale și necomunale pentru fondul locativ, contorizarea apartamentelor și condițiile deconectării acestora de la / reconectării la sistemele de încălzire și alimentare cu apă. </a:t>
            </a:r>
          </a:p>
          <a:p>
            <a:pPr algn="just">
              <a:spcBef>
                <a:spcPct val="0"/>
              </a:spcBef>
              <a:spcAft>
                <a:spcPts val="600"/>
              </a:spcAft>
              <a:buFontTx/>
              <a:buNone/>
            </a:pPr>
            <a:r>
              <a:rPr lang="ro-RO" altLang="en-US" sz="1800" dirty="0"/>
              <a:t>	// Monitorul Oficial nr. 29-31 din 28.02.2002.</a:t>
            </a:r>
            <a:endParaRPr lang="ro-MD" altLang="en-US" sz="1800" dirty="0"/>
          </a:p>
          <a:p>
            <a:pPr marL="231775" indent="-231775" algn="just">
              <a:spcBef>
                <a:spcPct val="0"/>
              </a:spcBef>
              <a:spcAft>
                <a:spcPts val="600"/>
              </a:spcAft>
              <a:buFontTx/>
              <a:buChar char="-"/>
            </a:pPr>
            <a:r>
              <a:rPr lang="ro-RO" altLang="en-US" sz="1800" dirty="0"/>
              <a:t>Hotărârea Guvernului nr. 506 din 01.11.2019 pentru aprobarea Procedurii-cadru privind organizarea, derularea și atribuirea contractelor de delegare a gestiunii serviciului public de alimentare cu apă și de canalizare. </a:t>
            </a:r>
          </a:p>
          <a:p>
            <a:pPr algn="just">
              <a:spcBef>
                <a:spcPct val="0"/>
              </a:spcBef>
              <a:spcAft>
                <a:spcPts val="600"/>
              </a:spcAft>
              <a:buFontTx/>
              <a:buNone/>
            </a:pPr>
            <a:r>
              <a:rPr lang="ro-RO" altLang="en-US" sz="1800" dirty="0"/>
              <a:t>	// Monitorul Oficial nr. 346-351 din 22.11.2019.</a:t>
            </a:r>
            <a:endParaRPr lang="ro-MD" altLang="en-US" sz="1800" dirty="0"/>
          </a:p>
          <a:p>
            <a:pPr marL="231775" indent="-231775" algn="just">
              <a:spcBef>
                <a:spcPct val="0"/>
              </a:spcBef>
              <a:spcAft>
                <a:spcPts val="600"/>
              </a:spcAft>
              <a:buFontTx/>
              <a:buChar char="-"/>
            </a:pPr>
            <a:r>
              <a:rPr lang="ro-RO" altLang="en-US" sz="1800" dirty="0"/>
              <a:t>Hotărârea Guvernului nr. 1466 din 30.12.2016 pentru aprobarea regulamentului sanitar privind sistemele mici de alimentare cu apă potabilă. </a:t>
            </a:r>
          </a:p>
          <a:p>
            <a:pPr algn="just">
              <a:spcBef>
                <a:spcPct val="0"/>
              </a:spcBef>
              <a:spcAft>
                <a:spcPts val="600"/>
              </a:spcAft>
              <a:buFontTx/>
              <a:buNone/>
            </a:pPr>
            <a:r>
              <a:rPr lang="ro-RO" altLang="en-US" sz="1800" dirty="0"/>
              <a:t>	// Monitorul Oficial nr. 60-66 din 24.02.2017.</a:t>
            </a:r>
            <a:endParaRPr lang="en-GB" altLang="en-US" sz="1800" dirty="0"/>
          </a:p>
          <a:p>
            <a:pPr algn="ctr">
              <a:spcBef>
                <a:spcPct val="0"/>
              </a:spcBef>
              <a:buFontTx/>
              <a:buNone/>
            </a:pPr>
            <a:endParaRPr lang="ro-MD" altLang="en-US" sz="1400" u="sng" dirty="0"/>
          </a:p>
        </p:txBody>
      </p:sp>
    </p:spTree>
    <p:extLst>
      <p:ext uri="{BB962C8B-B14F-4D97-AF65-F5344CB8AC3E}">
        <p14:creationId xmlns:p14="http://schemas.microsoft.com/office/powerpoint/2010/main" val="507670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TextBox 1"/>
          <p:cNvSpPr txBox="1">
            <a:spLocks noChangeArrowheads="1"/>
          </p:cNvSpPr>
          <p:nvPr/>
        </p:nvSpPr>
        <p:spPr bwMode="auto">
          <a:xfrm>
            <a:off x="681749" y="1358899"/>
            <a:ext cx="1081656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778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1778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1778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9pPr>
          </a:lstStyle>
          <a:p>
            <a:pPr algn="ctr">
              <a:spcBef>
                <a:spcPct val="0"/>
              </a:spcBef>
              <a:spcAft>
                <a:spcPts val="600"/>
              </a:spcAft>
              <a:buFontTx/>
              <a:buNone/>
            </a:pPr>
            <a:r>
              <a:rPr lang="ro-MD" altLang="en-US" sz="1600" u="sng" dirty="0"/>
              <a:t>Cadrul normativ conex al Republicii Moldova în domeniul alimentării cu apă și a serviciilor de canalizare:</a:t>
            </a:r>
          </a:p>
          <a:p>
            <a:pPr>
              <a:spcBef>
                <a:spcPct val="0"/>
              </a:spcBef>
              <a:spcAft>
                <a:spcPts val="600"/>
              </a:spcAft>
              <a:buFontTx/>
              <a:buNone/>
            </a:pPr>
            <a:r>
              <a:rPr lang="ro-RO" altLang="en-US" sz="1600" i="1" u="sng" dirty="0"/>
              <a:t>Hotărîri ale Agenției Naționale pentru Reglementare în Energetică</a:t>
            </a:r>
            <a:r>
              <a:rPr lang="ro-RO" altLang="en-US" sz="1600" i="1" dirty="0"/>
              <a:t>   </a:t>
            </a:r>
            <a:endParaRPr lang="en-GB" altLang="en-US" sz="1600" dirty="0"/>
          </a:p>
          <a:p>
            <a:pPr marL="168275" indent="-168275" algn="just">
              <a:spcBef>
                <a:spcPct val="0"/>
              </a:spcBef>
              <a:spcAft>
                <a:spcPts val="600"/>
              </a:spcAft>
              <a:buFontTx/>
              <a:buChar char="-"/>
            </a:pPr>
            <a:r>
              <a:rPr lang="ro-RO" altLang="en-US" sz="1600" dirty="0"/>
              <a:t>Hotărârea nr. 286 din 17.10.2018 a Agenției Naționale pentru Reglementare în Energetică  cu privire la aprobarea Regulamentului privind procedurile de prezentare și de examinare a cererilor titularilor de licențe privind prețurile și tarifele reglementate </a:t>
            </a:r>
          </a:p>
          <a:p>
            <a:pPr algn="just">
              <a:spcBef>
                <a:spcPct val="0"/>
              </a:spcBef>
              <a:spcAft>
                <a:spcPts val="600"/>
              </a:spcAft>
              <a:buFontTx/>
              <a:buNone/>
            </a:pPr>
            <a:r>
              <a:rPr lang="ro-RO" altLang="en-US" sz="1600" dirty="0"/>
              <a:t>	   // Monitorul Oficial nr. 430-439 din 17.10.2018;</a:t>
            </a:r>
            <a:endParaRPr lang="ro-MD" altLang="en-US" sz="1600" dirty="0"/>
          </a:p>
          <a:p>
            <a:pPr marL="168275" indent="-168275" algn="just">
              <a:spcBef>
                <a:spcPct val="0"/>
              </a:spcBef>
              <a:spcAft>
                <a:spcPts val="600"/>
              </a:spcAft>
              <a:buFontTx/>
              <a:buChar char="-"/>
            </a:pPr>
            <a:r>
              <a:rPr lang="ro-RO" altLang="en-US" sz="1600" dirty="0"/>
              <a:t>Hotărârea nr. 355 din 27.09.2019 a Agenției Naționale pentru Reglementare în Energetică  cu privire la aprobarea Regulamentului-cadru de organizare și funcționare a serviciului public de alimentare cu apă și de canalizare </a:t>
            </a:r>
          </a:p>
          <a:p>
            <a:pPr algn="just">
              <a:spcBef>
                <a:spcPct val="0"/>
              </a:spcBef>
              <a:spcAft>
                <a:spcPts val="600"/>
              </a:spcAft>
              <a:buFontTx/>
              <a:buNone/>
            </a:pPr>
            <a:r>
              <a:rPr lang="ro-RO" altLang="en-US" sz="1600" dirty="0"/>
              <a:t>       // Monitorul Oficial nr. 352-359 din 29.11.2019;</a:t>
            </a:r>
            <a:endParaRPr lang="ro-MD" altLang="en-US" sz="1600" dirty="0"/>
          </a:p>
          <a:p>
            <a:pPr marL="168275" indent="-168275" algn="just">
              <a:spcBef>
                <a:spcPct val="0"/>
              </a:spcBef>
              <a:spcAft>
                <a:spcPts val="600"/>
              </a:spcAft>
              <a:buFontTx/>
              <a:buChar char="-"/>
            </a:pPr>
            <a:r>
              <a:rPr lang="ro-RO" altLang="en-US" sz="1600" dirty="0"/>
              <a:t>Hotărârea nr. 356 din 27.09.2019 a Agenției Naționale pentru Reglementare în Energetică  cu privire la aprobarea Regulamentului-cadru cu privire la indicatorii de performanță ai serviciului public de alimentare cu apă și de canalizare</a:t>
            </a:r>
          </a:p>
          <a:p>
            <a:pPr algn="just">
              <a:spcBef>
                <a:spcPct val="0"/>
              </a:spcBef>
              <a:spcAft>
                <a:spcPts val="600"/>
              </a:spcAft>
              <a:buFontTx/>
              <a:buNone/>
            </a:pPr>
            <a:r>
              <a:rPr lang="ro-RO" altLang="en-US" sz="1600" dirty="0"/>
              <a:t>	   // Monitorul Oficial nr. 352-359 din 29.11.2019;</a:t>
            </a:r>
            <a:endParaRPr lang="ro-MD" altLang="en-US" sz="1600" dirty="0"/>
          </a:p>
          <a:p>
            <a:pPr marL="115888" indent="-115888" algn="just">
              <a:spcBef>
                <a:spcPct val="0"/>
              </a:spcBef>
              <a:spcAft>
                <a:spcPts val="600"/>
              </a:spcAft>
              <a:buFontTx/>
              <a:buChar char="-"/>
            </a:pPr>
            <a:r>
              <a:rPr lang="ro-RO" altLang="en-US" sz="1600" dirty="0"/>
              <a:t>Hotărârea nr. 357 din 27.09.2019 a Agenției Naționale pentru Reglementare în Energetică  cu privire la aprobarea regulamentului privind principiile de efectuare a investițiilor în sectorul de alimentare cu apă și de canalizare</a:t>
            </a:r>
          </a:p>
          <a:p>
            <a:pPr algn="just">
              <a:spcBef>
                <a:spcPct val="0"/>
              </a:spcBef>
              <a:spcAft>
                <a:spcPts val="600"/>
              </a:spcAft>
              <a:buFontTx/>
              <a:buNone/>
            </a:pPr>
            <a:r>
              <a:rPr lang="ro-RO" altLang="en-US" sz="1600" dirty="0"/>
              <a:t>       // Monitorul Oficial nr. 352-359 din 29.11.2019.</a:t>
            </a:r>
            <a:endParaRPr lang="ro-MD" altLang="en-US" sz="1600" dirty="0"/>
          </a:p>
          <a:p>
            <a:pPr algn="just">
              <a:spcBef>
                <a:spcPct val="0"/>
              </a:spcBef>
              <a:spcAft>
                <a:spcPts val="600"/>
              </a:spcAft>
              <a:buFontTx/>
              <a:buNone/>
            </a:pPr>
            <a:endParaRPr lang="ro-MD" altLang="en-US" sz="1400" u="sng" dirty="0"/>
          </a:p>
        </p:txBody>
      </p:sp>
    </p:spTree>
    <p:extLst>
      <p:ext uri="{BB962C8B-B14F-4D97-AF65-F5344CB8AC3E}">
        <p14:creationId xmlns:p14="http://schemas.microsoft.com/office/powerpoint/2010/main" val="3596711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1"/>
          <p:cNvSpPr txBox="1">
            <a:spLocks noChangeArrowheads="1"/>
          </p:cNvSpPr>
          <p:nvPr/>
        </p:nvSpPr>
        <p:spPr bwMode="auto">
          <a:xfrm>
            <a:off x="576097" y="1027906"/>
            <a:ext cx="11100895"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77800"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177800"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177800"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177800" algn="l"/>
              </a:tabLst>
              <a:defRPr sz="2000">
                <a:solidFill>
                  <a:schemeClr val="tx1"/>
                </a:solidFill>
                <a:latin typeface="Calibri" panose="020F0502020204030204" pitchFamily="34" charset="0"/>
                <a:ea typeface="MS PGothic" panose="020B0600070205080204" pitchFamily="34" charset="-128"/>
              </a:defRPr>
            </a:lvl9pPr>
          </a:lstStyle>
          <a:p>
            <a:pPr algn="ctr">
              <a:spcBef>
                <a:spcPct val="0"/>
              </a:spcBef>
              <a:spcAft>
                <a:spcPts val="600"/>
              </a:spcAft>
              <a:buFontTx/>
              <a:buNone/>
            </a:pPr>
            <a:r>
              <a:rPr lang="ro-MD" altLang="en-US" sz="1600" u="sng" dirty="0"/>
              <a:t>Cadrul normativ conex al Republicii Moldova în domeniul alimentării cu apă și a serviciilor de canalizare:</a:t>
            </a:r>
          </a:p>
          <a:p>
            <a:pPr algn="just">
              <a:spcBef>
                <a:spcPct val="0"/>
              </a:spcBef>
              <a:spcAft>
                <a:spcPts val="600"/>
              </a:spcAft>
              <a:buFontTx/>
              <a:buNone/>
            </a:pPr>
            <a:r>
              <a:rPr lang="ro-RO" altLang="en-US" sz="1600" i="1" u="sng" dirty="0"/>
              <a:t>Hotărîri ale Agenției Naționale pentru Reglementare în Energetică</a:t>
            </a:r>
            <a:r>
              <a:rPr lang="ro-RO" altLang="en-US" sz="1600" i="1" dirty="0"/>
              <a:t> </a:t>
            </a:r>
          </a:p>
          <a:p>
            <a:pPr marL="115888" indent="-115888" algn="just">
              <a:spcBef>
                <a:spcPct val="0"/>
              </a:spcBef>
              <a:spcAft>
                <a:spcPts val="600"/>
              </a:spcAft>
              <a:buFontTx/>
              <a:buChar char="-"/>
            </a:pPr>
            <a:r>
              <a:rPr lang="ro-RO" altLang="en-US" sz="1600" dirty="0"/>
              <a:t>Hotărârea nr. 358 din 27.09.2019 a Agenției Naționale pentru Reglementare în Energetică  cu privire la aprobarea Caietului de sarcini – cadru al serviciului public de aprovizionare cu apă și de canalizare;</a:t>
            </a:r>
          </a:p>
          <a:p>
            <a:pPr algn="just">
              <a:spcBef>
                <a:spcPct val="0"/>
              </a:spcBef>
              <a:spcAft>
                <a:spcPts val="600"/>
              </a:spcAft>
              <a:buFontTx/>
              <a:buNone/>
            </a:pPr>
            <a:r>
              <a:rPr lang="ro-RO" altLang="en-US" sz="1600" dirty="0"/>
              <a:t>	   // Monitorul Oficial nr. 352-359 din 29.11.2019.</a:t>
            </a:r>
            <a:endParaRPr lang="ro-MD" altLang="en-US" sz="1600" dirty="0"/>
          </a:p>
          <a:p>
            <a:pPr marL="115888" indent="-115888" algn="just">
              <a:spcBef>
                <a:spcPct val="0"/>
              </a:spcBef>
              <a:spcAft>
                <a:spcPts val="600"/>
              </a:spcAft>
              <a:buFontTx/>
              <a:buChar char="-"/>
            </a:pPr>
            <a:r>
              <a:rPr lang="ro-RO" altLang="en-US" sz="1600" dirty="0"/>
              <a:t>Hotărârea nr. 359 din 27.09.2019 a Agenției Naționale pentru Reglementare în Energetică cu privire la aprobarea Contractului-cadru de furnizare/prestare a serviciului public de aprovizionare cu apă și de canalizare; </a:t>
            </a:r>
          </a:p>
          <a:p>
            <a:pPr algn="just">
              <a:spcBef>
                <a:spcPct val="0"/>
              </a:spcBef>
              <a:spcAft>
                <a:spcPts val="600"/>
              </a:spcAft>
              <a:buNone/>
            </a:pPr>
            <a:r>
              <a:rPr lang="ro-RO" altLang="en-US" sz="1600" dirty="0"/>
              <a:t>       // Monitorul Oficial nr. 352-359 din 29.11.2019.</a:t>
            </a:r>
            <a:endParaRPr lang="ro-MD" altLang="en-US" sz="1600" dirty="0"/>
          </a:p>
          <a:p>
            <a:pPr marL="115888" indent="-115888" algn="just">
              <a:spcBef>
                <a:spcPct val="0"/>
              </a:spcBef>
              <a:spcAft>
                <a:spcPts val="600"/>
              </a:spcAft>
              <a:buFontTx/>
              <a:buChar char="-"/>
            </a:pPr>
            <a:r>
              <a:rPr lang="ro-RO" altLang="en-US" sz="1600" dirty="0"/>
              <a:t>Hotărârea nr. 489 din 20.12.2019 a Agenției Naționale pentru Reglementare în Energetică cu privire la aprobarea Metodologiei de determinare, aprobare și aplicare a tarifelor pentru serviciul public de alimentare cu apă, de canalizare și epurare a apelor uzate;</a:t>
            </a:r>
          </a:p>
          <a:p>
            <a:pPr algn="just">
              <a:spcBef>
                <a:spcPct val="0"/>
              </a:spcBef>
              <a:spcAft>
                <a:spcPts val="600"/>
              </a:spcAft>
              <a:buFontTx/>
              <a:buNone/>
            </a:pPr>
            <a:r>
              <a:rPr lang="ro-RO" altLang="en-US" sz="1600" dirty="0"/>
              <a:t>	   // Monitorul Oficial nr. 55-61 din 21.02.2020.</a:t>
            </a:r>
            <a:endParaRPr lang="ro-MD" altLang="en-US" sz="1600" dirty="0"/>
          </a:p>
          <a:p>
            <a:pPr marL="115888" indent="-115888" algn="just">
              <a:spcBef>
                <a:spcPct val="0"/>
              </a:spcBef>
              <a:spcAft>
                <a:spcPts val="600"/>
              </a:spcAft>
              <a:buFontTx/>
              <a:buChar char="-"/>
            </a:pPr>
            <a:r>
              <a:rPr lang="ro-RO" altLang="en-US" sz="1600" dirty="0"/>
              <a:t>Hotărârea nr. 180 din 10.06.2016 a Agenției Naționale pentru Reglementare în Energetică cu privire la aprobarea Regulamentului cu privire la stabilirea și aprobarea, în scop de determinare a tarifelor, a consumului tehnologic și a pierderilor de apă în sistemele publice de alimentare cu apă;</a:t>
            </a:r>
          </a:p>
          <a:p>
            <a:pPr algn="just">
              <a:spcBef>
                <a:spcPct val="0"/>
              </a:spcBef>
              <a:spcAft>
                <a:spcPts val="600"/>
              </a:spcAft>
              <a:buFontTx/>
              <a:buNone/>
            </a:pPr>
            <a:r>
              <a:rPr lang="ro-RO" altLang="en-US" sz="1600" dirty="0"/>
              <a:t>	   // Monitorul Oficial nr. 206-214 din 15.07.2016.</a:t>
            </a:r>
            <a:endParaRPr lang="ro-MD" altLang="en-US" sz="1600" dirty="0"/>
          </a:p>
          <a:p>
            <a:pPr marL="115888" indent="-115888" algn="just">
              <a:spcBef>
                <a:spcPct val="0"/>
              </a:spcBef>
              <a:spcAft>
                <a:spcPts val="600"/>
              </a:spcAft>
              <a:buFontTx/>
              <a:buChar char="-"/>
            </a:pPr>
            <a:r>
              <a:rPr lang="ro-RO" altLang="en-US" sz="1600" dirty="0"/>
              <a:t>Hotărârea nr. 270 din 16.12.2015 a Agenției Naționale pentru Reglementare în Energetică cu privire la aprobarea Metodologiei privind aprobarea și aplicarea tarifelor la serviciile auxiliare prestate consumatorilor de către operatorii serviciului public de alimentare cu apă și de canalizare;</a:t>
            </a:r>
          </a:p>
          <a:p>
            <a:pPr algn="just">
              <a:spcBef>
                <a:spcPct val="0"/>
              </a:spcBef>
              <a:spcAft>
                <a:spcPts val="600"/>
              </a:spcAft>
              <a:buFontTx/>
              <a:buNone/>
            </a:pPr>
            <a:r>
              <a:rPr lang="ro-RO" altLang="en-US" sz="1600" dirty="0"/>
              <a:t>	   // Monitorul Oficial nr. 55-58 din 16.12.2015.</a:t>
            </a:r>
            <a:endParaRPr lang="en-GB" altLang="en-US" sz="1600" dirty="0"/>
          </a:p>
          <a:p>
            <a:pPr algn="just">
              <a:spcBef>
                <a:spcPct val="0"/>
              </a:spcBef>
              <a:spcAft>
                <a:spcPts val="600"/>
              </a:spcAft>
              <a:buFontTx/>
              <a:buNone/>
            </a:pPr>
            <a:r>
              <a:rPr lang="ro-RO" altLang="en-US" sz="1600" i="1" dirty="0"/>
              <a:t> </a:t>
            </a:r>
            <a:endParaRPr lang="en-GB" altLang="en-US" sz="1600" dirty="0"/>
          </a:p>
        </p:txBody>
      </p:sp>
    </p:spTree>
    <p:extLst>
      <p:ext uri="{BB962C8B-B14F-4D97-AF65-F5344CB8AC3E}">
        <p14:creationId xmlns:p14="http://schemas.microsoft.com/office/powerpoint/2010/main" val="233909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61393" y="1389980"/>
            <a:ext cx="9905999" cy="4478149"/>
          </a:xfrm>
          <a:prstGeom prst="rect">
            <a:avLst/>
          </a:prstGeom>
        </p:spPr>
        <p:txBody>
          <a:bodyPr wrap="square">
            <a:spAutoFit/>
          </a:bodyPr>
          <a:lstStyle/>
          <a:p>
            <a:pPr algn="ctr">
              <a:spcAft>
                <a:spcPts val="600"/>
              </a:spcAft>
              <a:tabLst>
                <a:tab pos="177800" algn="l"/>
              </a:tabLst>
              <a:defRPr/>
            </a:pPr>
            <a:r>
              <a:rPr lang="ro-MD" sz="1600" u="sng" dirty="0"/>
              <a:t>Cadrul normativ conex al Republicii Moldova în domeniul alimentării cu apă și a serviciilor de canalizare:</a:t>
            </a:r>
          </a:p>
          <a:p>
            <a:pPr algn="ctr">
              <a:spcAft>
                <a:spcPts val="600"/>
              </a:spcAft>
              <a:tabLst>
                <a:tab pos="177800" algn="l"/>
              </a:tabLst>
              <a:defRPr/>
            </a:pPr>
            <a:endParaRPr lang="en-GB" sz="1600" u="sng" dirty="0"/>
          </a:p>
          <a:p>
            <a:pPr>
              <a:spcAft>
                <a:spcPts val="600"/>
              </a:spcAft>
              <a:tabLst>
                <a:tab pos="177800" algn="l"/>
              </a:tabLst>
              <a:defRPr/>
            </a:pPr>
            <a:r>
              <a:rPr lang="ro-RO" sz="1600" i="1" dirty="0"/>
              <a:t>Standarde și normative în construcții </a:t>
            </a:r>
          </a:p>
          <a:p>
            <a:pPr>
              <a:spcAft>
                <a:spcPts val="600"/>
              </a:spcAft>
              <a:tabLst>
                <a:tab pos="177800" algn="l"/>
              </a:tabLst>
              <a:defRPr/>
            </a:pPr>
            <a:endParaRPr lang="en-GB" sz="1600" u="sng" dirty="0"/>
          </a:p>
          <a:p>
            <a:pPr marL="177800" indent="-177800" algn="just">
              <a:spcAft>
                <a:spcPts val="600"/>
              </a:spcAft>
              <a:buFontTx/>
              <a:buChar char="-"/>
              <a:tabLst>
                <a:tab pos="177800" algn="l"/>
              </a:tabLst>
              <a:defRPr/>
            </a:pPr>
            <a:r>
              <a:rPr lang="ro-RO" sz="1600" dirty="0"/>
              <a:t>NCM G.03.01:2017 pentru Stații de capacitate mică de epurare a apelor uzate comunale, aprobat prin Ordinul nr. 382 din 19.12.2017 al Ministerului Economiei și Infrastructurii</a:t>
            </a:r>
            <a:r>
              <a:rPr lang="ro-MD" sz="1600" dirty="0"/>
              <a:t>;</a:t>
            </a:r>
          </a:p>
          <a:p>
            <a:pPr marL="177800" indent="-177800" algn="just">
              <a:spcAft>
                <a:spcPts val="600"/>
              </a:spcAft>
              <a:buFontTx/>
              <a:buChar char="-"/>
              <a:tabLst>
                <a:tab pos="177800" algn="l"/>
              </a:tabLst>
              <a:defRPr/>
            </a:pPr>
            <a:endParaRPr lang="en-GB" sz="1600" dirty="0"/>
          </a:p>
          <a:p>
            <a:pPr marL="177800" indent="-177800" algn="just">
              <a:spcAft>
                <a:spcPts val="600"/>
              </a:spcAft>
              <a:buFontTx/>
              <a:buChar char="-"/>
              <a:tabLst>
                <a:tab pos="177800" algn="l"/>
              </a:tabLst>
              <a:defRPr/>
            </a:pPr>
            <a:r>
              <a:rPr lang="ro-RO" sz="1600" dirty="0"/>
              <a:t>NCM G.03.02:2015 pentru Rețele și instalații exterioare de canalizare, aprobat prin Ordinul nr. 56 din 25.04.2016 al Ministerului Dezvoltării Regionale și Construcțiilor; </a:t>
            </a:r>
          </a:p>
          <a:p>
            <a:pPr algn="just">
              <a:spcAft>
                <a:spcPts val="600"/>
              </a:spcAft>
              <a:tabLst>
                <a:tab pos="177800" algn="l"/>
              </a:tabLst>
              <a:defRPr/>
            </a:pPr>
            <a:endParaRPr lang="en-GB" sz="1600" dirty="0"/>
          </a:p>
          <a:p>
            <a:pPr marL="177800" indent="-177800" algn="just">
              <a:spcAft>
                <a:spcPts val="600"/>
              </a:spcAft>
              <a:buFontTx/>
              <a:buChar char="-"/>
              <a:tabLst>
                <a:tab pos="177800" algn="l"/>
              </a:tabLst>
              <a:defRPr/>
            </a:pPr>
            <a:r>
              <a:rPr lang="ro-RO" sz="1600" dirty="0"/>
              <a:t>Regulamentul privind principiile de bază în proiectarea și construcția sistemelor exterioare de alimentare cu apă a localităților mici cu un consum sub 200 m</a:t>
            </a:r>
            <a:r>
              <a:rPr lang="ro-RO" sz="1600" baseline="30000" dirty="0"/>
              <a:t>3</a:t>
            </a:r>
            <a:r>
              <a:rPr lang="ro-RO" sz="1600" dirty="0"/>
              <a:t>/zi, aprobat prin Ordinul nr.  179 din 04.04.2018 al Ministerului Economiei și Infrastructurii.   </a:t>
            </a:r>
            <a:endParaRPr lang="en-GB" sz="1600" dirty="0"/>
          </a:p>
          <a:p>
            <a:pPr>
              <a:defRPr/>
            </a:pPr>
            <a:r>
              <a:rPr lang="ro-RO" b="1" dirty="0"/>
              <a:t> </a:t>
            </a:r>
            <a:endParaRPr lang="en-GB" dirty="0"/>
          </a:p>
          <a:p>
            <a:pPr algn="ctr">
              <a:spcAft>
                <a:spcPts val="600"/>
              </a:spcAft>
              <a:tabLst>
                <a:tab pos="177800" algn="l"/>
              </a:tabLst>
              <a:defRPr/>
            </a:pPr>
            <a:endParaRPr lang="ro-MD" sz="1400" u="sng" dirty="0"/>
          </a:p>
        </p:txBody>
      </p:sp>
    </p:spTree>
    <p:extLst>
      <p:ext uri="{BB962C8B-B14F-4D97-AF65-F5344CB8AC3E}">
        <p14:creationId xmlns:p14="http://schemas.microsoft.com/office/powerpoint/2010/main" val="2499627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61393" y="1389980"/>
            <a:ext cx="9905999" cy="584775"/>
          </a:xfrm>
          <a:prstGeom prst="rect">
            <a:avLst/>
          </a:prstGeom>
        </p:spPr>
        <p:txBody>
          <a:bodyPr wrap="square">
            <a:spAutoFit/>
          </a:bodyPr>
          <a:lstStyle/>
          <a:p>
            <a:pPr>
              <a:defRPr/>
            </a:pPr>
            <a:r>
              <a:rPr lang="ro-RO" b="1" dirty="0"/>
              <a:t> </a:t>
            </a:r>
            <a:endParaRPr lang="en-GB" dirty="0"/>
          </a:p>
          <a:p>
            <a:pPr algn="ctr">
              <a:spcAft>
                <a:spcPts val="600"/>
              </a:spcAft>
              <a:tabLst>
                <a:tab pos="177800" algn="l"/>
              </a:tabLst>
              <a:defRPr/>
            </a:pPr>
            <a:endParaRPr lang="ro-MD" sz="1400" u="sng" dirty="0"/>
          </a:p>
        </p:txBody>
      </p:sp>
      <p:sp>
        <p:nvSpPr>
          <p:cNvPr id="6" name="Rectangle 5"/>
          <p:cNvSpPr/>
          <p:nvPr/>
        </p:nvSpPr>
        <p:spPr>
          <a:xfrm>
            <a:off x="289036" y="2127908"/>
            <a:ext cx="6458606" cy="2462213"/>
          </a:xfrm>
          <a:prstGeom prst="rect">
            <a:avLst/>
          </a:prstGeom>
        </p:spPr>
        <p:txBody>
          <a:bodyPr wrap="square">
            <a:spAutoFit/>
          </a:bodyPr>
          <a:lstStyle/>
          <a:p>
            <a:pPr>
              <a:spcAft>
                <a:spcPts val="600"/>
              </a:spcAft>
              <a:tabLst>
                <a:tab pos="177800" algn="l"/>
              </a:tabLst>
              <a:defRPr/>
            </a:pPr>
            <a:r>
              <a:rPr lang="ro-RO" sz="1400" dirty="0"/>
              <a:t>	</a:t>
            </a:r>
            <a:endParaRPr lang="en-US" sz="1400" dirty="0"/>
          </a:p>
          <a:p>
            <a:pPr>
              <a:spcAft>
                <a:spcPts val="600"/>
              </a:spcAft>
              <a:tabLst>
                <a:tab pos="177800" algn="l"/>
              </a:tabLst>
              <a:defRPr/>
            </a:pPr>
            <a:endParaRPr lang="en-GB" sz="1400" dirty="0"/>
          </a:p>
          <a:p>
            <a:pPr>
              <a:defRPr/>
            </a:pPr>
            <a:r>
              <a:rPr lang="ro-RO" sz="2800" dirty="0"/>
              <a:t>Planul de Amenajare a Teritoriului Național</a:t>
            </a:r>
          </a:p>
          <a:p>
            <a:pPr>
              <a:defRPr/>
            </a:pPr>
            <a:r>
              <a:rPr lang="ro-RO" sz="2800" dirty="0"/>
              <a:t> </a:t>
            </a:r>
          </a:p>
          <a:p>
            <a:pPr>
              <a:defRPr/>
            </a:pPr>
            <a:r>
              <a:rPr lang="ro-RO" sz="2800" dirty="0"/>
              <a:t>Secțiunea alimentare cu apă și sanitație</a:t>
            </a:r>
            <a:endParaRPr lang="en-GB" sz="2800" dirty="0"/>
          </a:p>
          <a:p>
            <a:pPr algn="ctr">
              <a:spcAft>
                <a:spcPts val="600"/>
              </a:spcAft>
              <a:tabLst>
                <a:tab pos="177800" algn="l"/>
              </a:tabLst>
              <a:defRPr/>
            </a:pPr>
            <a:endParaRPr lang="ro-MD" sz="3200" u="sng"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34155" t="13670" r="34277" b="10349"/>
          <a:stretch>
            <a:fillRect/>
          </a:stretch>
        </p:blipFill>
        <p:spPr bwMode="auto">
          <a:xfrm>
            <a:off x="6874914" y="685308"/>
            <a:ext cx="4932244" cy="551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98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161393" y="1389980"/>
            <a:ext cx="9905999" cy="584775"/>
          </a:xfrm>
          <a:prstGeom prst="rect">
            <a:avLst/>
          </a:prstGeom>
        </p:spPr>
        <p:txBody>
          <a:bodyPr wrap="square">
            <a:spAutoFit/>
          </a:bodyPr>
          <a:lstStyle/>
          <a:p>
            <a:pPr>
              <a:defRPr/>
            </a:pPr>
            <a:r>
              <a:rPr lang="ro-RO" b="1" dirty="0"/>
              <a:t> </a:t>
            </a:r>
            <a:endParaRPr lang="en-GB" dirty="0"/>
          </a:p>
          <a:p>
            <a:pPr algn="ctr">
              <a:spcAft>
                <a:spcPts val="600"/>
              </a:spcAft>
              <a:tabLst>
                <a:tab pos="177800" algn="l"/>
              </a:tabLst>
              <a:defRPr/>
            </a:pPr>
            <a:endParaRPr lang="ro-MD" sz="1400" u="sng" dirty="0"/>
          </a:p>
        </p:txBody>
      </p:sp>
      <p:pic>
        <p:nvPicPr>
          <p:cNvPr id="3" name="Picture 2"/>
          <p:cNvPicPr>
            <a:picLocks noChangeAspect="1"/>
          </p:cNvPicPr>
          <p:nvPr/>
        </p:nvPicPr>
        <p:blipFill rotWithShape="1">
          <a:blip r:embed="rId3"/>
          <a:srcRect l="41225" t="28465" r="15789" b="14458"/>
          <a:stretch/>
        </p:blipFill>
        <p:spPr>
          <a:xfrm>
            <a:off x="4094520" y="493294"/>
            <a:ext cx="7861347" cy="5871412"/>
          </a:xfrm>
          <a:prstGeom prst="rect">
            <a:avLst/>
          </a:prstGeom>
        </p:spPr>
      </p:pic>
      <p:sp>
        <p:nvSpPr>
          <p:cNvPr id="6" name="Rectangle 5"/>
          <p:cNvSpPr/>
          <p:nvPr/>
        </p:nvSpPr>
        <p:spPr>
          <a:xfrm>
            <a:off x="733407" y="2587374"/>
            <a:ext cx="4480586" cy="3797963"/>
          </a:xfrm>
          <a:prstGeom prst="rect">
            <a:avLst/>
          </a:prstGeom>
        </p:spPr>
        <p:txBody>
          <a:bodyPr wrap="square">
            <a:spAutoFit/>
          </a:bodyPr>
          <a:lstStyle/>
          <a:p>
            <a:pPr>
              <a:spcAft>
                <a:spcPts val="600"/>
              </a:spcAft>
              <a:tabLst>
                <a:tab pos="177800" algn="l"/>
              </a:tabLst>
              <a:defRPr/>
            </a:pPr>
            <a:r>
              <a:rPr lang="ro-RO" sz="2300" dirty="0"/>
              <a:t>Planul General de Alimentare cu Apă și Sanitație a Raionului Ialoveni</a:t>
            </a:r>
            <a:endParaRPr lang="en-GB" sz="2300" dirty="0"/>
          </a:p>
          <a:p>
            <a:pPr>
              <a:spcAft>
                <a:spcPts val="600"/>
              </a:spcAft>
              <a:tabLst>
                <a:tab pos="177800" algn="l"/>
              </a:tabLst>
              <a:defRPr/>
            </a:pPr>
            <a:endParaRPr lang="en-GB" sz="2300" dirty="0"/>
          </a:p>
          <a:p>
            <a:pPr marL="177800" indent="-177800">
              <a:lnSpc>
                <a:spcPct val="80000"/>
              </a:lnSpc>
            </a:pPr>
            <a:r>
              <a:rPr lang="ro-RO" sz="1400" dirty="0"/>
              <a:t>-</a:t>
            </a:r>
            <a:r>
              <a:rPr lang="ro-RO" sz="2300" dirty="0"/>
              <a:t>	</a:t>
            </a:r>
            <a:r>
              <a:rPr lang="ro-RO" sz="1400" dirty="0"/>
              <a:t>Cca 90.000 locuitori</a:t>
            </a:r>
          </a:p>
          <a:p>
            <a:pPr marL="177800" indent="-177800">
              <a:lnSpc>
                <a:spcPct val="80000"/>
              </a:lnSpc>
            </a:pPr>
            <a:r>
              <a:rPr lang="ro-RO" sz="1400" dirty="0"/>
              <a:t>-	34 </a:t>
            </a:r>
            <a:r>
              <a:rPr lang="ro-RO" sz="1400" dirty="0" err="1"/>
              <a:t>localit</a:t>
            </a:r>
            <a:r>
              <a:rPr lang="ro-MD" sz="1400" dirty="0" err="1"/>
              <a:t>ăț</a:t>
            </a:r>
            <a:r>
              <a:rPr lang="ro-RO" sz="1400" dirty="0"/>
              <a:t>i</a:t>
            </a:r>
          </a:p>
          <a:p>
            <a:pPr marL="177800" indent="-177800">
              <a:lnSpc>
                <a:spcPct val="80000"/>
              </a:lnSpc>
            </a:pPr>
            <a:r>
              <a:rPr lang="ro-RO" sz="1400" dirty="0"/>
              <a:t>-	25 APL I</a:t>
            </a:r>
          </a:p>
          <a:p>
            <a:pPr marL="177800" indent="-177800">
              <a:lnSpc>
                <a:spcPct val="80000"/>
              </a:lnSpc>
            </a:pPr>
            <a:r>
              <a:rPr lang="ro-RO" sz="1400" dirty="0"/>
              <a:t>-	1 ALP II</a:t>
            </a:r>
          </a:p>
          <a:p>
            <a:pPr marL="177800" indent="-177800">
              <a:lnSpc>
                <a:spcPct val="80000"/>
              </a:lnSpc>
              <a:buFont typeface="Wingdings" panose="05000000000000000000" pitchFamily="2" charset="2"/>
              <a:buChar char="ü"/>
            </a:pPr>
            <a:endParaRPr lang="ro-RO" sz="1400" dirty="0"/>
          </a:p>
          <a:p>
            <a:pPr marL="177800" indent="-177800">
              <a:lnSpc>
                <a:spcPct val="80000"/>
              </a:lnSpc>
            </a:pPr>
            <a:r>
              <a:rPr lang="ro-RO" sz="1400" dirty="0"/>
              <a:t>-	10 ÎM</a:t>
            </a:r>
          </a:p>
          <a:p>
            <a:pPr marL="177800" indent="-177800">
              <a:lnSpc>
                <a:spcPct val="80000"/>
              </a:lnSpc>
            </a:pPr>
            <a:r>
              <a:rPr lang="ro-RO" sz="1400" dirty="0"/>
              <a:t>-	10 secții în cadrul APL I</a:t>
            </a:r>
          </a:p>
          <a:p>
            <a:pPr marL="177800" indent="-177800">
              <a:lnSpc>
                <a:spcPct val="80000"/>
              </a:lnSpc>
            </a:pPr>
            <a:r>
              <a:rPr lang="ro-RO" sz="1400" dirty="0"/>
              <a:t>-	Cca 26.000 conectări</a:t>
            </a:r>
          </a:p>
          <a:p>
            <a:pPr>
              <a:spcAft>
                <a:spcPts val="600"/>
              </a:spcAft>
              <a:tabLst>
                <a:tab pos="177800" algn="l"/>
              </a:tabLst>
              <a:defRPr/>
            </a:pPr>
            <a:endParaRPr lang="en-GB" sz="2800" dirty="0"/>
          </a:p>
          <a:p>
            <a:pPr algn="ctr">
              <a:spcAft>
                <a:spcPts val="600"/>
              </a:spcAft>
              <a:tabLst>
                <a:tab pos="177800" algn="l"/>
              </a:tabLst>
              <a:defRPr/>
            </a:pPr>
            <a:endParaRPr lang="ro-MD" sz="3200" u="sng" dirty="0"/>
          </a:p>
        </p:txBody>
      </p:sp>
    </p:spTree>
    <p:extLst>
      <p:ext uri="{BB962C8B-B14F-4D97-AF65-F5344CB8AC3E}">
        <p14:creationId xmlns:p14="http://schemas.microsoft.com/office/powerpoint/2010/main" val="604817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791</Words>
  <Application>Microsoft Office PowerPoint</Application>
  <PresentationFormat>Widescreen</PresentationFormat>
  <Paragraphs>152</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deseuri@outlook.com</cp:lastModifiedBy>
  <cp:revision>43</cp:revision>
  <dcterms:created xsi:type="dcterms:W3CDTF">2021-10-29T12:30:29Z</dcterms:created>
  <dcterms:modified xsi:type="dcterms:W3CDTF">2021-11-10T07:00:52Z</dcterms:modified>
</cp:coreProperties>
</file>