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33"/>
  </p:notesMasterIdLst>
  <p:handoutMasterIdLst>
    <p:handoutMasterId r:id="rId34"/>
  </p:handoutMasterIdLst>
  <p:sldIdLst>
    <p:sldId id="280" r:id="rId2"/>
    <p:sldId id="276" r:id="rId3"/>
    <p:sldId id="283" r:id="rId4"/>
    <p:sldId id="293" r:id="rId5"/>
    <p:sldId id="284" r:id="rId6"/>
    <p:sldId id="285" r:id="rId7"/>
    <p:sldId id="295" r:id="rId8"/>
    <p:sldId id="287" r:id="rId9"/>
    <p:sldId id="298" r:id="rId10"/>
    <p:sldId id="297" r:id="rId11"/>
    <p:sldId id="296" r:id="rId12"/>
    <p:sldId id="299" r:id="rId13"/>
    <p:sldId id="311" r:id="rId14"/>
    <p:sldId id="300" r:id="rId15"/>
    <p:sldId id="301" r:id="rId16"/>
    <p:sldId id="302" r:id="rId17"/>
    <p:sldId id="303" r:id="rId18"/>
    <p:sldId id="304" r:id="rId19"/>
    <p:sldId id="305" r:id="rId20"/>
    <p:sldId id="309" r:id="rId21"/>
    <p:sldId id="306" r:id="rId22"/>
    <p:sldId id="307" r:id="rId23"/>
    <p:sldId id="288" r:id="rId24"/>
    <p:sldId id="289" r:id="rId25"/>
    <p:sldId id="290" r:id="rId26"/>
    <p:sldId id="308" r:id="rId27"/>
    <p:sldId id="310" r:id="rId28"/>
    <p:sldId id="294" r:id="rId29"/>
    <p:sldId id="292" r:id="rId30"/>
    <p:sldId id="278" r:id="rId31"/>
    <p:sldId id="279" r:id="rId32"/>
  </p:sldIdLst>
  <p:sldSz cx="9144000" cy="6858000" type="screen4x3"/>
  <p:notesSz cx="6735763" cy="98663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Bohantova" initials="LB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452"/>
    <a:srgbClr val="E5DBA1"/>
    <a:srgbClr val="BABA93"/>
    <a:srgbClr val="BABB93"/>
    <a:srgbClr val="DEDEAF"/>
    <a:srgbClr val="999999"/>
    <a:srgbClr val="D9D9D9"/>
    <a:srgbClr val="CCCCCC"/>
    <a:srgbClr val="C8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5730" autoAdjust="0"/>
  </p:normalViewPr>
  <p:slideViewPr>
    <p:cSldViewPr snapToGrid="0">
      <p:cViewPr varScale="1">
        <p:scale>
          <a:sx n="74" d="100"/>
          <a:sy n="74" d="100"/>
        </p:scale>
        <p:origin x="1416" y="60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933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933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47F930EC-4FD0-431B-BB9B-47DE359CDF6F}" type="slidenum">
              <a:rPr lang="de-DE">
                <a:latin typeface="Arial Narrow" pitchFamily="34" charset="0"/>
              </a:rPr>
              <a:pPr/>
              <a:t>‹#›</a:t>
            </a:fld>
            <a:endParaRPr lang="de-DE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2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933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102" y="4686696"/>
            <a:ext cx="4939560" cy="443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933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276F4F92-661F-4424-ADED-7D3829A4203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16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751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2453010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1335835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581427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1801626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01/11/2017</a:t>
            </a:fld>
            <a:endParaRPr lang="en-GB" dirty="0" smtClean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4241795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01/11/2017</a:t>
            </a:fld>
            <a:endParaRPr lang="en-GB" dirty="0" smtClean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</p:txBody>
      </p:sp>
    </p:spTree>
    <p:extLst>
      <p:ext uri="{BB962C8B-B14F-4D97-AF65-F5344CB8AC3E}">
        <p14:creationId xmlns:p14="http://schemas.microsoft.com/office/powerpoint/2010/main" val="9934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10"/>
            <a:ext cx="91440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3687" y="6581001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000" b="0" noProof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327115CA-E6A4-425F-BB4F-A64D48743A27}" type="slidenum">
              <a:rPr lang="en-GB" sz="1000" b="0" noProof="0" smtClean="0">
                <a:solidFill>
                  <a:srgbClr val="6E6452"/>
                </a:solidFill>
                <a:latin typeface="Arial Narrow" pitchFamily="34" charset="0"/>
              </a:rPr>
              <a:pPr/>
              <a:t>‹#›</a:t>
            </a:fld>
            <a:endParaRPr lang="en-GB" sz="1000" b="0" noProof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1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1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add title</a:t>
            </a:r>
            <a:endParaRPr lang="de-DE" noProof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9" r:id="rId3"/>
    <p:sldLayoutId id="2147483714" r:id="rId4"/>
    <p:sldLayoutId id="2147483710" r:id="rId5"/>
    <p:sldLayoutId id="2147483711" r:id="rId6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hyperlink" Target="http://www.serviciilocale.md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27.png"/><Relationship Id="rId2" Type="http://schemas.openxmlformats.org/officeDocument/2006/relationships/hyperlink" Target="http://www.giz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Gheorghe Croitoru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pic>
        <p:nvPicPr>
          <p:cNvPr id="6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96982" y="1562099"/>
            <a:ext cx="8839199" cy="5018901"/>
          </a:xfrm>
        </p:spPr>
        <p:txBody>
          <a:bodyPr/>
          <a:lstStyle/>
          <a:p>
            <a:pPr algn="ctr"/>
            <a:r>
              <a:rPr lang="ro-RO" b="1" dirty="0" smtClean="0">
                <a:solidFill>
                  <a:srgbClr val="002060"/>
                </a:solidFill>
              </a:rPr>
              <a:t>Curs de instruire pentru angajații operatorilor „Apă-Canal”</a:t>
            </a:r>
            <a:r>
              <a:rPr lang="ro-RO" dirty="0" smtClean="0">
                <a:solidFill>
                  <a:srgbClr val="002060"/>
                </a:solidFill>
              </a:rPr>
              <a:t/>
            </a:r>
            <a:br>
              <a:rPr lang="ro-RO" dirty="0" smtClean="0">
                <a:solidFill>
                  <a:srgbClr val="002060"/>
                </a:solidFill>
              </a:rPr>
            </a:br>
            <a:r>
              <a:rPr lang="ro-RO" dirty="0" smtClean="0">
                <a:solidFill>
                  <a:srgbClr val="002060"/>
                </a:solidFill>
              </a:rPr>
              <a:t/>
            </a:r>
            <a:br>
              <a:rPr lang="ro-RO" dirty="0" smtClean="0">
                <a:solidFill>
                  <a:srgbClr val="002060"/>
                </a:solidFill>
              </a:rPr>
            </a:br>
            <a:r>
              <a:rPr lang="ro-RO" b="1" dirty="0" smtClean="0">
                <a:solidFill>
                  <a:srgbClr val="002060"/>
                </a:solidFill>
              </a:rPr>
              <a:t/>
            </a:r>
            <a:br>
              <a:rPr lang="ro-RO" b="1" dirty="0" smtClean="0">
                <a:solidFill>
                  <a:srgbClr val="002060"/>
                </a:solidFill>
              </a:rPr>
            </a:br>
            <a:r>
              <a:rPr lang="ro-RO" b="1" dirty="0" smtClean="0">
                <a:solidFill>
                  <a:srgbClr val="FF0000"/>
                </a:solidFill>
              </a:rPr>
              <a:t>Modulul 10: </a:t>
            </a:r>
            <a:r>
              <a:rPr lang="ro-RO" b="1" dirty="0" smtClean="0">
                <a:solidFill>
                  <a:srgbClr val="002060"/>
                </a:solidFill>
              </a:rPr>
              <a:t>Rolul operatorilor de servicii publice de alimentare cu apă și de canalizare în procesul de atragere a investițiilor, proiectare, construcție și dare în exploatare a obiectelor de alimentare cu apă și de canalizare</a:t>
            </a:r>
            <a:br>
              <a:rPr lang="ro-RO" b="1" dirty="0" smtClean="0">
                <a:solidFill>
                  <a:srgbClr val="002060"/>
                </a:solidFill>
              </a:rPr>
            </a:br>
            <a:r>
              <a:rPr lang="ro-RO" b="1" dirty="0" smtClean="0">
                <a:solidFill>
                  <a:srgbClr val="002060"/>
                </a:solidFill>
              </a:rPr>
              <a:t>Sesiunea 1, Tema 2 - 3</a:t>
            </a:r>
            <a:r>
              <a:rPr lang="ro-RO" b="1" dirty="0" smtClean="0">
                <a:solidFill>
                  <a:srgbClr val="FF0000"/>
                </a:solidFill>
              </a:rPr>
              <a:t/>
            </a:r>
            <a:br>
              <a:rPr lang="ro-RO" b="1" dirty="0" smtClean="0">
                <a:solidFill>
                  <a:srgbClr val="FF0000"/>
                </a:solidFill>
              </a:rPr>
            </a:br>
            <a:r>
              <a:rPr lang="ro-RO" b="1" dirty="0" smtClean="0">
                <a:solidFill>
                  <a:srgbClr val="FF0000"/>
                </a:solidFill>
              </a:rPr>
              <a:t/>
            </a:r>
            <a:br>
              <a:rPr lang="ro-RO" b="1" dirty="0" smtClean="0">
                <a:solidFill>
                  <a:srgbClr val="FF0000"/>
                </a:solidFill>
              </a:rPr>
            </a:br>
            <a:r>
              <a:rPr lang="ro-RO" b="1" dirty="0" smtClean="0"/>
              <a:t/>
            </a:r>
            <a:br>
              <a:rPr lang="ro-RO" b="1" dirty="0" smtClean="0"/>
            </a:br>
            <a:r>
              <a:rPr lang="ro-RO" sz="2000" b="1" dirty="0" smtClean="0">
                <a:solidFill>
                  <a:schemeClr val="tx1"/>
                </a:solidFill>
              </a:rPr>
              <a:t>Expert conf. univ. dr. ing. Gheorghe CROITORU</a:t>
            </a:r>
            <a:r>
              <a:rPr lang="ro-RO" sz="1600" b="1" dirty="0" smtClean="0">
                <a:solidFill>
                  <a:schemeClr val="tx1"/>
                </a:solidFill>
              </a:rPr>
              <a:t/>
            </a:r>
            <a:br>
              <a:rPr lang="ro-RO" sz="1600" b="1" dirty="0" smtClean="0">
                <a:solidFill>
                  <a:schemeClr val="tx1"/>
                </a:solidFill>
              </a:rPr>
            </a:br>
            <a:r>
              <a:rPr lang="ro-RO" sz="1600" b="1" dirty="0" smtClean="0">
                <a:solidFill>
                  <a:schemeClr val="tx1"/>
                </a:solidFill>
              </a:rPr>
              <a:t/>
            </a:r>
            <a:br>
              <a:rPr lang="ro-RO" sz="1600" b="1" dirty="0" smtClean="0">
                <a:solidFill>
                  <a:schemeClr val="tx1"/>
                </a:solidFill>
              </a:rPr>
            </a:br>
            <a:r>
              <a:rPr lang="ro-RO" sz="1600" b="1" dirty="0" smtClean="0">
                <a:solidFill>
                  <a:schemeClr val="tx1"/>
                </a:solidFill>
              </a:rPr>
              <a:t/>
            </a:r>
            <a:br>
              <a:rPr lang="ro-RO" sz="1600" b="1" dirty="0" smtClean="0">
                <a:solidFill>
                  <a:schemeClr val="tx1"/>
                </a:solidFill>
              </a:rPr>
            </a:br>
            <a:r>
              <a:rPr lang="ro-RO" sz="1600" b="1" dirty="0" smtClean="0">
                <a:solidFill>
                  <a:schemeClr val="tx1"/>
                </a:solidFill>
              </a:rPr>
              <a:t/>
            </a:r>
            <a:br>
              <a:rPr lang="ro-RO" sz="1600" b="1" dirty="0" smtClean="0">
                <a:solidFill>
                  <a:schemeClr val="tx1"/>
                </a:solidFill>
              </a:rPr>
            </a:br>
            <a:r>
              <a:rPr lang="ro-RO" sz="1600" b="1" dirty="0" smtClean="0">
                <a:solidFill>
                  <a:schemeClr val="tx1"/>
                </a:solidFill>
              </a:rPr>
              <a:t>24-25-26 octombrie 2017,  Chișinău</a:t>
            </a:r>
            <a:endParaRPr lang="ro-RO" sz="1600" b="1" dirty="0">
              <a:solidFill>
                <a:schemeClr val="tx1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255588"/>
            <a:ext cx="870463" cy="8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433388"/>
            <a:ext cx="1835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350837"/>
            <a:ext cx="7191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8453"/>
            <a:ext cx="901521" cy="90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84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0175" y="790116"/>
            <a:ext cx="8152352" cy="5525226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1900" dirty="0" smtClean="0"/>
              <a:t>1) </a:t>
            </a:r>
            <a:r>
              <a:rPr lang="ro-RO" sz="1900" b="1" dirty="0" smtClean="0"/>
              <a:t>Studiul de oportunitate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1900" dirty="0" smtClean="0"/>
              <a:t>Studiul de oportunitate identifică posibilitățile de investiții </a:t>
            </a:r>
            <a:r>
              <a:rPr lang="ro-RO" sz="1900" dirty="0" err="1" smtClean="0"/>
              <a:t>şi</a:t>
            </a:r>
            <a:r>
              <a:rPr lang="ro-RO" sz="1900" dirty="0" smtClean="0"/>
              <a:t> are ca scop evaluarea generală a posibilei investiții, concomitent cu punerea în evidență a unor caracteristici, avantaje, trăsături dominante ale regiunii, zonei geografice, obiectului investiției etc., vizate de studiul respectiv, în eventualitatea unui parteneriat public-privat.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1900" dirty="0" smtClean="0"/>
              <a:t>Prin acest studiu se urmărește atragerea potențialilor investitori, antreprenori etc., (parteneri privați), precum </a:t>
            </a:r>
            <a:r>
              <a:rPr lang="ro-RO" sz="1900" dirty="0" err="1" smtClean="0"/>
              <a:t>şi</a:t>
            </a:r>
            <a:r>
              <a:rPr lang="ro-RO" sz="1900" dirty="0" smtClean="0"/>
              <a:t> prezentarea de formule de proiect cu scopul de a trezi interesul părților interesate. De regulă, studiul de oportunitate este schematic, prezintă estimări generale </a:t>
            </a:r>
            <a:r>
              <a:rPr lang="ro-RO" sz="1900" dirty="0" err="1" smtClean="0"/>
              <a:t>şi</a:t>
            </a:r>
            <a:r>
              <a:rPr lang="ro-RO" sz="1900" dirty="0" smtClean="0"/>
              <a:t> are un cost redus.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1900" dirty="0" smtClean="0"/>
              <a:t>Studiile de oportunitate pot fi: regionale, raionale, sătești </a:t>
            </a:r>
            <a:r>
              <a:rPr lang="ro-RO" sz="1900" dirty="0" err="1" smtClean="0"/>
              <a:t>şi</a:t>
            </a:r>
            <a:r>
              <a:rPr lang="ro-RO" sz="1900" dirty="0" smtClean="0"/>
              <a:t> studii de oportunitate speciale.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1900" dirty="0" smtClean="0"/>
              <a:t>2) </a:t>
            </a:r>
            <a:r>
              <a:rPr lang="ro-RO" sz="1900" b="1" dirty="0" smtClean="0"/>
              <a:t>Studiul de prefezabilitate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1900" dirty="0" smtClean="0"/>
              <a:t>Prin studiul de prefezabilitate se asigură soluția preliminară </a:t>
            </a:r>
            <a:r>
              <a:rPr lang="ro-RO" sz="1900" dirty="0" err="1" smtClean="0"/>
              <a:t>şi</a:t>
            </a:r>
            <a:r>
              <a:rPr lang="ro-RO" sz="1900" dirty="0" smtClean="0"/>
              <a:t> definirea proiectului.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1900" dirty="0" smtClean="0"/>
              <a:t>Deoarece elaborarea uni studiu de fezabilitate necesită cheltuieli financiare mai mari, este de preferat realizarea anterioară a unui studiu detaliat, dar care antrenează resurse financiare reduse.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593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832" y="1090093"/>
            <a:ext cx="8383424" cy="456695"/>
          </a:xfrm>
        </p:spPr>
        <p:txBody>
          <a:bodyPr/>
          <a:lstStyle/>
          <a:p>
            <a:r>
              <a:rPr lang="it-IT" sz="2200" b="1" dirty="0">
                <a:solidFill>
                  <a:srgbClr val="FF0000"/>
                </a:solidFill>
                <a:latin typeface="+mn-lt"/>
              </a:rPr>
              <a:t>Constituirea, definitivarea şi completarea temei de proiectare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1832" y="1623701"/>
            <a:ext cx="8297966" cy="4554841"/>
          </a:xfrm>
        </p:spPr>
        <p:txBody>
          <a:bodyPr/>
          <a:lstStyle/>
          <a:p>
            <a:pPr algn="just"/>
            <a:r>
              <a:rPr lang="ro-RO" sz="2000" b="1" i="1" dirty="0" smtClean="0"/>
              <a:t>Obiective</a:t>
            </a:r>
            <a:r>
              <a:rPr lang="ro-RO" sz="2000" dirty="0" smtClean="0"/>
              <a:t>:</a:t>
            </a:r>
          </a:p>
          <a:p>
            <a:pPr algn="just"/>
            <a:r>
              <a:rPr lang="ro-RO" sz="2000" dirty="0" smtClean="0"/>
              <a:t>- Stabilirea unor criterii clare, în vederea soluționării dorințelor beneficiarului;</a:t>
            </a:r>
          </a:p>
          <a:p>
            <a:pPr algn="just"/>
            <a:r>
              <a:rPr lang="ro-RO" sz="2000" dirty="0" smtClean="0"/>
              <a:t>- Corelarea solicitărilor investitorului cu condiționările </a:t>
            </a:r>
            <a:r>
              <a:rPr lang="ro-RO" sz="2000" dirty="0" err="1" smtClean="0"/>
              <a:t>tehnico</a:t>
            </a:r>
            <a:r>
              <a:rPr lang="ro-RO" sz="2000" dirty="0" smtClean="0"/>
              <a:t>-urbanistice, generate de amplasament;</a:t>
            </a:r>
          </a:p>
          <a:p>
            <a:pPr algn="just"/>
            <a:r>
              <a:rPr lang="ro-RO" sz="2000" dirty="0" smtClean="0"/>
              <a:t>- Respectarea prevederilor specifice din legislația în vigoare.</a:t>
            </a:r>
          </a:p>
          <a:p>
            <a:pPr algn="just"/>
            <a:r>
              <a:rPr lang="ro-RO" sz="2000" b="1" i="1" dirty="0" smtClean="0"/>
              <a:t>Conținut</a:t>
            </a:r>
            <a:r>
              <a:rPr lang="ro-RO" sz="2000" dirty="0" smtClean="0"/>
              <a:t>: - Documentație scrisă ce reprezintă punctul de plecare pentru fazele următoare ale proiectului.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783" y="4729289"/>
            <a:ext cx="2810054" cy="185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72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832" y="992894"/>
            <a:ext cx="8383424" cy="456695"/>
          </a:xfrm>
        </p:spPr>
        <p:txBody>
          <a:bodyPr/>
          <a:lstStyle/>
          <a:p>
            <a:r>
              <a:rPr lang="it-IT" sz="2200" b="1" dirty="0">
                <a:solidFill>
                  <a:srgbClr val="FF0000"/>
                </a:solidFill>
                <a:latin typeface="+mn-lt"/>
              </a:rPr>
              <a:t>Anteproiectul (studiul de fezabilitate/proiectul preliminar)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1832" y="1449589"/>
            <a:ext cx="8297966" cy="4554841"/>
          </a:xfrm>
        </p:spPr>
        <p:txBody>
          <a:bodyPr/>
          <a:lstStyle/>
          <a:p>
            <a:pPr algn="just"/>
            <a:r>
              <a:rPr lang="ro-RO" sz="2000" dirty="0"/>
              <a:t>Prin studiul de fezabilitate se înțelege ansamblul documentației elaborate – cuprinzând calcule </a:t>
            </a:r>
            <a:r>
              <a:rPr lang="ro-RO" sz="2000" dirty="0" err="1"/>
              <a:t>tehnico</a:t>
            </a:r>
            <a:r>
              <a:rPr lang="ro-RO" sz="2000" dirty="0"/>
              <a:t>-economice, desene, memorii de fundamentare, măsuri concrete de acțiuni manageriale – privind necesitatea realizării viitorului obiectiv de investiții publice</a:t>
            </a:r>
            <a:r>
              <a:rPr lang="ro-RO" sz="2000" dirty="0" smtClean="0"/>
              <a:t>.</a:t>
            </a:r>
          </a:p>
          <a:p>
            <a:pPr algn="just"/>
            <a:r>
              <a:rPr lang="ro-RO" sz="2000" dirty="0" smtClean="0"/>
              <a:t>Documentația </a:t>
            </a:r>
            <a:r>
              <a:rPr lang="ro-RO" sz="2000" dirty="0"/>
              <a:t>de finanțare </a:t>
            </a:r>
            <a:r>
              <a:rPr lang="ro-RO" sz="2000" dirty="0" smtClean="0"/>
              <a:t>este un element de bază în studiul de fezabilitate, care reprezintă instrumentul ce permite investitorului, deținătorului ideii de proiect sau analistului financiar să decidă fundamentat, bazându-se pe informații exhaustive, dacă este rezonabilă/fezabilă sau nu investiția respectivă </a:t>
            </a:r>
            <a:r>
              <a:rPr lang="ro-RO" sz="2000" dirty="0" err="1" smtClean="0"/>
              <a:t>şi</a:t>
            </a:r>
            <a:r>
              <a:rPr lang="ro-RO" sz="2000" dirty="0" smtClean="0"/>
              <a:t> când sau cum anume să se efectueze finanțarea/implementarea proiectului. </a:t>
            </a:r>
            <a:endParaRPr lang="ro-RO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318" y="4676001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58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155" y="395426"/>
            <a:ext cx="6392254" cy="456695"/>
          </a:xfrm>
        </p:spPr>
        <p:txBody>
          <a:bodyPr/>
          <a:lstStyle/>
          <a:p>
            <a:r>
              <a:rPr lang="it-IT" sz="2200" b="1" dirty="0">
                <a:solidFill>
                  <a:srgbClr val="FF0000"/>
                </a:solidFill>
                <a:latin typeface="+mn-lt"/>
              </a:rPr>
              <a:t>Model de cuprins pentru studiul de fezabilitate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4919" y="903396"/>
            <a:ext cx="8597069" cy="5575055"/>
          </a:xfrm>
        </p:spPr>
        <p:txBody>
          <a:bodyPr numCol="2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2000" b="1" dirty="0"/>
              <a:t> </a:t>
            </a:r>
            <a:r>
              <a:rPr lang="ro-RO" sz="1300" b="1" dirty="0"/>
              <a:t>1. Rezumat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300" b="1" dirty="0"/>
              <a:t>    2. Analiza contextului existent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300" dirty="0"/>
              <a:t>    2.1 Trecerea în revistă a contextului social </a:t>
            </a:r>
            <a:r>
              <a:rPr lang="ro-RO" sz="1300" dirty="0" err="1"/>
              <a:t>şi</a:t>
            </a:r>
            <a:r>
              <a:rPr lang="ro-RO" sz="1300" dirty="0"/>
              <a:t> economic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300" dirty="0"/>
              <a:t>    2.2 Politica Guvernului pentru sector/sub- sector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300" dirty="0"/>
              <a:t>    2.3 Roluri </a:t>
            </a:r>
            <a:r>
              <a:rPr lang="ro-RO" sz="1300" dirty="0" err="1"/>
              <a:t>şi</a:t>
            </a:r>
            <a:r>
              <a:rPr lang="ro-RO" sz="1300" dirty="0"/>
              <a:t> </a:t>
            </a:r>
            <a:r>
              <a:rPr lang="ro-RO" sz="1300" dirty="0" err="1"/>
              <a:t>responsabilităţi</a:t>
            </a:r>
            <a:r>
              <a:rPr lang="ro-RO" sz="1300" dirty="0"/>
              <a:t> în sector/sub- sector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300" dirty="0"/>
              <a:t>    2.4 Sumarul rezultatelor studiilor anterioare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300" dirty="0"/>
              <a:t>    </a:t>
            </a:r>
            <a:r>
              <a:rPr lang="ro-RO" sz="1300" b="1" dirty="0"/>
              <a:t>3. Evaluarea </a:t>
            </a:r>
            <a:r>
              <a:rPr lang="ro-RO" sz="1300" b="1" dirty="0" err="1"/>
              <a:t>pieţei</a:t>
            </a:r>
            <a:r>
              <a:rPr lang="ro-RO" sz="1300" b="1" dirty="0"/>
              <a:t> </a:t>
            </a:r>
            <a:r>
              <a:rPr lang="ro-RO" sz="1300" b="1" dirty="0" err="1"/>
              <a:t>şi</a:t>
            </a:r>
            <a:r>
              <a:rPr lang="ro-RO" sz="1300" b="1" dirty="0"/>
              <a:t> analiza cererii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300" dirty="0"/>
              <a:t>    3.1 Analiza </a:t>
            </a:r>
            <a:r>
              <a:rPr lang="ro-RO" sz="1300" dirty="0" err="1"/>
              <a:t>necesităţilor</a:t>
            </a:r>
            <a:r>
              <a:rPr lang="ro-RO" sz="1300" dirty="0"/>
              <a:t> </a:t>
            </a:r>
            <a:r>
              <a:rPr lang="ro-RO" sz="1300" dirty="0" err="1"/>
              <a:t>şi</a:t>
            </a:r>
            <a:r>
              <a:rPr lang="ro-RO" sz="1300" dirty="0"/>
              <a:t> identificarea utilizatorilor- </a:t>
            </a:r>
            <a:r>
              <a:rPr lang="ro-RO" sz="1300" dirty="0" err="1"/>
              <a:t>ţintă</a:t>
            </a:r>
            <a:endParaRPr lang="ro-RO" sz="13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300" dirty="0"/>
              <a:t>    3.2 Analiza </a:t>
            </a:r>
            <a:r>
              <a:rPr lang="ro-RO" sz="1300" dirty="0" err="1"/>
              <a:t>opţiunilor</a:t>
            </a:r>
            <a:endParaRPr lang="ro-RO" sz="13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300" dirty="0"/>
              <a:t>    3.3 Definirea rezultatelor proiectului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300" dirty="0"/>
              <a:t>    3.4 Prognoza cererii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300" dirty="0"/>
              <a:t>    </a:t>
            </a:r>
            <a:r>
              <a:rPr lang="ro-RO" sz="1300" b="1" dirty="0"/>
              <a:t>4. Analiza problemelor </a:t>
            </a:r>
            <a:r>
              <a:rPr lang="ro-RO" sz="1300" b="1" dirty="0" err="1"/>
              <a:t>spaţiale</a:t>
            </a:r>
            <a:r>
              <a:rPr lang="ro-RO" sz="1300" b="1" dirty="0"/>
              <a:t> de planificare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300" dirty="0"/>
              <a:t>    4.1 Revizuirea problemelor de amenajare a teritoriului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300" dirty="0"/>
              <a:t>    4.2 Conformitatea cu planuri </a:t>
            </a:r>
            <a:r>
              <a:rPr lang="ro-RO" sz="1300" dirty="0" err="1"/>
              <a:t>spaţiale</a:t>
            </a:r>
            <a:endParaRPr lang="ro-RO" sz="13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300" dirty="0"/>
              <a:t>    4.3 </a:t>
            </a:r>
            <a:r>
              <a:rPr lang="ro-RO" sz="1300" dirty="0" err="1"/>
              <a:t>Achiziţiile</a:t>
            </a:r>
            <a:r>
              <a:rPr lang="ro-RO" sz="1300" dirty="0"/>
              <a:t> de terenuri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300" dirty="0"/>
              <a:t>    </a:t>
            </a:r>
            <a:r>
              <a:rPr lang="ro-RO" sz="1300" b="1" dirty="0"/>
              <a:t>5. Studii tehnice </a:t>
            </a:r>
            <a:r>
              <a:rPr lang="ro-RO" sz="1300" b="1" dirty="0" err="1"/>
              <a:t>şi</a:t>
            </a:r>
            <a:r>
              <a:rPr lang="ro-RO" sz="1300" b="1" dirty="0"/>
              <a:t> costurile de proiect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300" dirty="0"/>
              <a:t>    5.1 Sondaje (anchete) pe teren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300" dirty="0"/>
              <a:t>    5.2 </a:t>
            </a:r>
            <a:r>
              <a:rPr lang="ro-RO" sz="1300" dirty="0" err="1"/>
              <a:t>Condiţii</a:t>
            </a:r>
            <a:r>
              <a:rPr lang="ro-RO" sz="1300" dirty="0"/>
              <a:t> de mediu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300" dirty="0"/>
              <a:t>    5.3 Proiectul tehnic preliminar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300" dirty="0"/>
              <a:t>    5.4 </a:t>
            </a:r>
            <a:r>
              <a:rPr lang="ro-RO" sz="1300" dirty="0" err="1"/>
              <a:t>Intervenţii</a:t>
            </a:r>
            <a:r>
              <a:rPr lang="ro-RO" sz="1300" dirty="0"/>
              <a:t> de </a:t>
            </a:r>
            <a:r>
              <a:rPr lang="ro-RO" sz="1300" dirty="0" err="1"/>
              <a:t>întreţinere</a:t>
            </a:r>
            <a:endParaRPr lang="ro-RO" sz="13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300" dirty="0"/>
              <a:t>    5.5 Parametrii de intrare pentru </a:t>
            </a:r>
            <a:r>
              <a:rPr lang="ro-RO" sz="1300" dirty="0" err="1"/>
              <a:t>construcţie</a:t>
            </a:r>
            <a:r>
              <a:rPr lang="ro-RO" sz="1300" dirty="0"/>
              <a:t> </a:t>
            </a:r>
            <a:r>
              <a:rPr lang="ro-RO" sz="1300" dirty="0" err="1"/>
              <a:t>şi</a:t>
            </a:r>
            <a:r>
              <a:rPr lang="ro-RO" sz="1300" dirty="0"/>
              <a:t> exploatare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300" dirty="0"/>
              <a:t>    5.6 Estimări ale costurilor de capital </a:t>
            </a:r>
            <a:r>
              <a:rPr lang="ro-RO" sz="1300" dirty="0" err="1"/>
              <a:t>şi</a:t>
            </a:r>
            <a:r>
              <a:rPr lang="ro-RO" sz="1300" dirty="0"/>
              <a:t> de operare asupra </a:t>
            </a:r>
            <a:r>
              <a:rPr lang="ro-RO" sz="1300" dirty="0" err="1"/>
              <a:t>vieţii</a:t>
            </a:r>
            <a:r>
              <a:rPr lang="ro-RO" sz="1300" dirty="0"/>
              <a:t> proiectului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300" dirty="0"/>
              <a:t>    </a:t>
            </a:r>
            <a:r>
              <a:rPr lang="ro-RO" sz="1300" b="1" dirty="0"/>
              <a:t>6. Impactul de mediu </a:t>
            </a:r>
            <a:r>
              <a:rPr lang="ro-RO" sz="1300" b="1" dirty="0" err="1"/>
              <a:t>şi</a:t>
            </a:r>
            <a:r>
              <a:rPr lang="ro-RO" sz="1300" b="1" dirty="0"/>
              <a:t> social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300" dirty="0"/>
              <a:t>    6.1 Rezumatul principalelor constatări din evaluarea impactului asupra mediului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300" dirty="0"/>
              <a:t>    6.2 Rezumatul principalelor constatări din evaluarea impactului social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300" dirty="0"/>
              <a:t>    6.3 </a:t>
            </a:r>
            <a:r>
              <a:rPr lang="ro-RO" sz="1300" dirty="0" err="1"/>
              <a:t>Cerinţe</a:t>
            </a:r>
            <a:r>
              <a:rPr lang="ro-RO" sz="1300" dirty="0"/>
              <a:t> pentru </a:t>
            </a:r>
            <a:r>
              <a:rPr lang="ro-RO" sz="1300" dirty="0" err="1"/>
              <a:t>autorizaţiile</a:t>
            </a:r>
            <a:r>
              <a:rPr lang="ro-RO" sz="1300" dirty="0"/>
              <a:t> de mediu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300" dirty="0"/>
              <a:t>    </a:t>
            </a:r>
            <a:r>
              <a:rPr lang="ro-RO" sz="1300" b="1" dirty="0"/>
              <a:t>7. Punerea în aplicare </a:t>
            </a:r>
            <a:r>
              <a:rPr lang="ro-RO" sz="1300" b="1" dirty="0" err="1"/>
              <a:t>şi</a:t>
            </a:r>
            <a:r>
              <a:rPr lang="ro-RO" sz="1300" b="1" dirty="0"/>
              <a:t> acorduri </a:t>
            </a:r>
            <a:r>
              <a:rPr lang="ro-RO" sz="1300" b="1" dirty="0" err="1"/>
              <a:t>operaţionale</a:t>
            </a:r>
            <a:endParaRPr lang="ro-RO" sz="13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300" dirty="0"/>
              <a:t>    7.1 </a:t>
            </a:r>
            <a:r>
              <a:rPr lang="ro-RO" sz="1300" dirty="0" err="1"/>
              <a:t>Capacităţile</a:t>
            </a:r>
            <a:r>
              <a:rPr lang="ro-RO" sz="1300" dirty="0"/>
              <a:t> </a:t>
            </a:r>
            <a:r>
              <a:rPr lang="ro-RO" sz="1300" dirty="0" err="1"/>
              <a:t>entităţilor</a:t>
            </a:r>
            <a:r>
              <a:rPr lang="ro-RO" sz="1300" dirty="0"/>
              <a:t> responsabile de implementare </a:t>
            </a:r>
            <a:r>
              <a:rPr lang="ro-RO" sz="1300" dirty="0" err="1"/>
              <a:t>şi</a:t>
            </a:r>
            <a:r>
              <a:rPr lang="ro-RO" sz="1300" dirty="0"/>
              <a:t> operare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300" dirty="0"/>
              <a:t>    7.2 Planul-cadru </a:t>
            </a:r>
            <a:r>
              <a:rPr lang="ro-RO" sz="1300" dirty="0" err="1"/>
              <a:t>şi</a:t>
            </a:r>
            <a:r>
              <a:rPr lang="ro-RO" sz="1300" dirty="0"/>
              <a:t> un calendar pentru punerea în aplicare a proiectului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300" dirty="0"/>
              <a:t>    7.3 Aranjamente de management ale proiectului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300" dirty="0"/>
              <a:t>    7.4 Aranjamente </a:t>
            </a:r>
            <a:r>
              <a:rPr lang="ro-RO" sz="1300" dirty="0" err="1"/>
              <a:t>organizaţionale</a:t>
            </a:r>
            <a:r>
              <a:rPr lang="ro-RO" sz="1300" dirty="0"/>
              <a:t> pentru </a:t>
            </a:r>
            <a:r>
              <a:rPr lang="ro-RO" sz="1300" dirty="0" err="1"/>
              <a:t>funcţionarea</a:t>
            </a:r>
            <a:r>
              <a:rPr lang="ro-RO" sz="1300" dirty="0"/>
              <a:t> proiectului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300" b="1" dirty="0"/>
              <a:t>    8. Analiza financiară </a:t>
            </a:r>
            <a:r>
              <a:rPr lang="ro-RO" sz="1300" b="1" dirty="0" err="1"/>
              <a:t>şi</a:t>
            </a:r>
            <a:r>
              <a:rPr lang="ro-RO" sz="1300" b="1" dirty="0"/>
              <a:t> fiscală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300" dirty="0"/>
              <a:t>    8.1 Metode </a:t>
            </a:r>
            <a:r>
              <a:rPr lang="ro-RO" sz="1300" dirty="0" err="1"/>
              <a:t>şi</a:t>
            </a:r>
            <a:r>
              <a:rPr lang="ro-RO" sz="1300" dirty="0"/>
              <a:t> ipoteze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300" dirty="0"/>
              <a:t>    8.2 Rezultatele analizei financiare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300" dirty="0"/>
              <a:t>    8.3 Concluzii privind viabilitatea financiară </a:t>
            </a:r>
            <a:r>
              <a:rPr lang="ro-RO" sz="1300" dirty="0" err="1"/>
              <a:t>şi</a:t>
            </a:r>
            <a:r>
              <a:rPr lang="ro-RO" sz="1300" dirty="0"/>
              <a:t> </a:t>
            </a:r>
            <a:r>
              <a:rPr lang="ro-RO" sz="1300" dirty="0" err="1"/>
              <a:t>performanţa</a:t>
            </a:r>
            <a:r>
              <a:rPr lang="ro-RO" sz="1300" dirty="0"/>
              <a:t> financiară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300" dirty="0"/>
              <a:t>    8.4 Impactul asupra bugetului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300" dirty="0"/>
              <a:t>    </a:t>
            </a:r>
            <a:r>
              <a:rPr lang="ro-RO" sz="1300" b="1" dirty="0"/>
              <a:t>9. Analiza economică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300" dirty="0"/>
              <a:t>    9.1 Metode </a:t>
            </a:r>
            <a:r>
              <a:rPr lang="ro-RO" sz="1300" dirty="0" err="1"/>
              <a:t>şi</a:t>
            </a:r>
            <a:r>
              <a:rPr lang="ro-RO" sz="1300" dirty="0"/>
              <a:t> ipoteze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300" dirty="0"/>
              <a:t>    9.2 Rezultatele analizei economice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300" dirty="0"/>
              <a:t>    9.3 Concluzii privind fezabilitatea economică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300" dirty="0"/>
              <a:t>    </a:t>
            </a:r>
            <a:r>
              <a:rPr lang="ro-RO" sz="1300" b="1" dirty="0"/>
              <a:t>10. Analiza riscurilor </a:t>
            </a:r>
            <a:r>
              <a:rPr lang="ro-RO" sz="1300" b="1" dirty="0" err="1"/>
              <a:t>şi</a:t>
            </a:r>
            <a:r>
              <a:rPr lang="ro-RO" sz="1300" b="1" dirty="0"/>
              <a:t> managementul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300" dirty="0"/>
              <a:t>    10.1 Principalii factori de risc </a:t>
            </a:r>
            <a:r>
              <a:rPr lang="ro-RO" sz="1300" dirty="0" err="1"/>
              <a:t>şi</a:t>
            </a:r>
            <a:r>
              <a:rPr lang="ro-RO" sz="1300" dirty="0"/>
              <a:t> impactul acestora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300" dirty="0"/>
              <a:t>    10.2 Măsuri de atenuare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300" dirty="0"/>
              <a:t>    10.3 Planul de gestionare a riscului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300" dirty="0"/>
              <a:t>    </a:t>
            </a:r>
            <a:r>
              <a:rPr lang="ro-RO" sz="1300" b="1" dirty="0"/>
              <a:t>11. Concluzii finale privind fezabilitatea proiectului</a:t>
            </a:r>
          </a:p>
        </p:txBody>
      </p:sp>
    </p:spTree>
    <p:extLst>
      <p:ext uri="{BB962C8B-B14F-4D97-AF65-F5344CB8AC3E}">
        <p14:creationId xmlns:p14="http://schemas.microsoft.com/office/powerpoint/2010/main" val="1628352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832" y="992894"/>
            <a:ext cx="8383424" cy="456695"/>
          </a:xfrm>
        </p:spPr>
        <p:txBody>
          <a:bodyPr/>
          <a:lstStyle/>
          <a:p>
            <a:r>
              <a:rPr lang="it-IT" sz="2200" b="1" dirty="0">
                <a:solidFill>
                  <a:srgbClr val="FF0000"/>
                </a:solidFill>
                <a:latin typeface="+mn-lt"/>
              </a:rPr>
              <a:t>Anteproiectul (studiul de fezabilitate/proiectul preliminar)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pic>
        <p:nvPicPr>
          <p:cNvPr id="9" name="Picture 8"/>
          <p:cNvPicPr/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774" y="1546789"/>
            <a:ext cx="6392254" cy="4819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3249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774" y="477249"/>
            <a:ext cx="4657458" cy="456695"/>
          </a:xfrm>
        </p:spPr>
        <p:txBody>
          <a:bodyPr/>
          <a:lstStyle/>
          <a:p>
            <a:pPr algn="ctr"/>
            <a:r>
              <a:rPr lang="it-IT" sz="2200" b="1" dirty="0" smtClean="0">
                <a:solidFill>
                  <a:srgbClr val="FF0000"/>
                </a:solidFill>
                <a:latin typeface="+mn-lt"/>
              </a:rPr>
              <a:t>Planul </a:t>
            </a:r>
            <a:r>
              <a:rPr lang="it-IT" sz="2200" b="1" dirty="0">
                <a:solidFill>
                  <a:srgbClr val="FF0000"/>
                </a:solidFill>
                <a:latin typeface="+mn-lt"/>
              </a:rPr>
              <a:t>de Afaceri (</a:t>
            </a:r>
            <a:r>
              <a:rPr lang="it-IT" sz="2200" b="1" dirty="0" smtClean="0">
                <a:solidFill>
                  <a:srgbClr val="FF0000"/>
                </a:solidFill>
                <a:latin typeface="+mn-lt"/>
              </a:rPr>
              <a:t>business-plan)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5" name="Rectangle 4"/>
          <p:cNvSpPr/>
          <p:nvPr/>
        </p:nvSpPr>
        <p:spPr>
          <a:xfrm>
            <a:off x="380288" y="951818"/>
            <a:ext cx="838342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1900" b="0" dirty="0" smtClean="0">
                <a:solidFill>
                  <a:schemeClr val="bg2">
                    <a:lumMod val="50000"/>
                  </a:schemeClr>
                </a:solidFill>
              </a:rPr>
              <a:t>Rolul </a:t>
            </a:r>
            <a:r>
              <a:rPr lang="ro-RO" sz="1900" b="0" dirty="0">
                <a:solidFill>
                  <a:schemeClr val="bg2">
                    <a:lumMod val="50000"/>
                  </a:schemeClr>
                </a:solidFill>
              </a:rPr>
              <a:t>principal în atragerea finanțărilor îi </a:t>
            </a:r>
            <a:r>
              <a:rPr lang="ro-RO" sz="1900" b="0" dirty="0" smtClean="0">
                <a:solidFill>
                  <a:schemeClr val="bg2">
                    <a:lumMod val="50000"/>
                  </a:schemeClr>
                </a:solidFill>
              </a:rPr>
              <a:t>revine </a:t>
            </a:r>
            <a:r>
              <a:rPr lang="ro-RO" sz="1900" b="0" dirty="0">
                <a:solidFill>
                  <a:schemeClr val="bg2">
                    <a:lumMod val="50000"/>
                  </a:schemeClr>
                </a:solidFill>
              </a:rPr>
              <a:t>Planului de Afaceri (business-planului</a:t>
            </a:r>
            <a:r>
              <a:rPr lang="ro-RO" sz="1900" b="0" dirty="0" smtClean="0">
                <a:solidFill>
                  <a:schemeClr val="bg2">
                    <a:lumMod val="50000"/>
                  </a:schemeClr>
                </a:solidFill>
              </a:rPr>
              <a:t>).</a:t>
            </a:r>
          </a:p>
          <a:p>
            <a:pPr algn="just"/>
            <a:r>
              <a:rPr lang="ro-RO" sz="1900" b="0" dirty="0">
                <a:solidFill>
                  <a:schemeClr val="bg2">
                    <a:lumMod val="50000"/>
                  </a:schemeClr>
                </a:solidFill>
              </a:rPr>
              <a:t>Planul de Afaceri este elaborat după </a:t>
            </a:r>
            <a:r>
              <a:rPr lang="ro-RO" sz="1900" b="0" dirty="0" err="1">
                <a:solidFill>
                  <a:schemeClr val="bg2">
                    <a:lumMod val="50000"/>
                  </a:schemeClr>
                </a:solidFill>
              </a:rPr>
              <a:t>şi</a:t>
            </a:r>
            <a:r>
              <a:rPr lang="ro-RO" sz="1900" b="0" dirty="0">
                <a:solidFill>
                  <a:schemeClr val="bg2">
                    <a:lumMod val="50000"/>
                  </a:schemeClr>
                </a:solidFill>
              </a:rPr>
              <a:t> în continuarea logică a studiului de </a:t>
            </a:r>
            <a:r>
              <a:rPr lang="ro-RO" sz="1900" b="0" dirty="0" smtClean="0">
                <a:solidFill>
                  <a:schemeClr val="bg2">
                    <a:lumMod val="50000"/>
                  </a:schemeClr>
                </a:solidFill>
              </a:rPr>
              <a:t>fezabilitate.</a:t>
            </a:r>
          </a:p>
          <a:p>
            <a:pPr algn="just"/>
            <a:r>
              <a:rPr lang="ro-RO" sz="1900" b="0" dirty="0">
                <a:solidFill>
                  <a:schemeClr val="bg2">
                    <a:lumMod val="50000"/>
                  </a:schemeClr>
                </a:solidFill>
              </a:rPr>
              <a:t>Planul de Afaceri </a:t>
            </a:r>
            <a:r>
              <a:rPr lang="ro-RO" sz="1900" b="0" dirty="0" smtClean="0">
                <a:solidFill>
                  <a:schemeClr val="bg2">
                    <a:lumMod val="50000"/>
                  </a:schemeClr>
                </a:solidFill>
              </a:rPr>
              <a:t>reprezintă un </a:t>
            </a:r>
            <a:r>
              <a:rPr lang="ro-RO" sz="1900" b="0" dirty="0">
                <a:solidFill>
                  <a:schemeClr val="bg2">
                    <a:lumMod val="50000"/>
                  </a:schemeClr>
                </a:solidFill>
              </a:rPr>
              <a:t>instrument de planificare la etapa operațională, desfășurând scenariul optim de implementare sugerat de studiul de </a:t>
            </a:r>
            <a:r>
              <a:rPr lang="ro-RO" sz="1900" b="0" dirty="0" smtClean="0">
                <a:solidFill>
                  <a:schemeClr val="bg2">
                    <a:lumMod val="50000"/>
                  </a:schemeClr>
                </a:solidFill>
              </a:rPr>
              <a:t>fezabilitate.</a:t>
            </a:r>
          </a:p>
          <a:p>
            <a:pPr algn="just"/>
            <a:r>
              <a:rPr lang="ro-RO" sz="1900" b="0" dirty="0" smtClean="0">
                <a:solidFill>
                  <a:schemeClr val="bg2">
                    <a:lumMod val="50000"/>
                  </a:schemeClr>
                </a:solidFill>
              </a:rPr>
              <a:t>Pentru proiectele </a:t>
            </a:r>
            <a:r>
              <a:rPr lang="ro-RO" sz="1900" b="0" dirty="0">
                <a:solidFill>
                  <a:schemeClr val="bg2">
                    <a:lumMod val="50000"/>
                  </a:schemeClr>
                </a:solidFill>
              </a:rPr>
              <a:t>investiționale care depășesc valoarea de </a:t>
            </a:r>
            <a:r>
              <a:rPr lang="ro-RO" sz="1900" dirty="0">
                <a:solidFill>
                  <a:schemeClr val="bg2">
                    <a:lumMod val="50000"/>
                  </a:schemeClr>
                </a:solidFill>
              </a:rPr>
              <a:t>5 milioane </a:t>
            </a:r>
            <a:r>
              <a:rPr lang="ro-RO" sz="1900" dirty="0" smtClean="0">
                <a:solidFill>
                  <a:schemeClr val="bg2">
                    <a:lumMod val="50000"/>
                  </a:schemeClr>
                </a:solidFill>
              </a:rPr>
              <a:t>lei</a:t>
            </a:r>
            <a:r>
              <a:rPr lang="ro-RO" sz="1900" b="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o-RO" sz="1900" b="0" dirty="0">
                <a:solidFill>
                  <a:schemeClr val="bg2">
                    <a:lumMod val="50000"/>
                  </a:schemeClr>
                </a:solidFill>
              </a:rPr>
              <a:t>conform (H.G. nr. 1029 din 19.12.2013 </a:t>
            </a:r>
            <a:r>
              <a:rPr lang="ro-RO" sz="1900" b="0" i="1" dirty="0">
                <a:solidFill>
                  <a:schemeClr val="bg2">
                    <a:lumMod val="50000"/>
                  </a:schemeClr>
                </a:solidFill>
              </a:rPr>
              <a:t>cu privire la investițiile capitale publice</a:t>
            </a:r>
            <a:r>
              <a:rPr lang="ro-RO" sz="1900" b="0" dirty="0">
                <a:solidFill>
                  <a:schemeClr val="bg2">
                    <a:lumMod val="50000"/>
                  </a:schemeClr>
                </a:solidFill>
              </a:rPr>
              <a:t>), </a:t>
            </a:r>
            <a:r>
              <a:rPr lang="ro-RO" sz="1900" b="0" dirty="0" smtClean="0">
                <a:solidFill>
                  <a:schemeClr val="bg2">
                    <a:lumMod val="50000"/>
                  </a:schemeClr>
                </a:solidFill>
              </a:rPr>
              <a:t>trebuie </a:t>
            </a:r>
            <a:r>
              <a:rPr lang="ro-RO" sz="1900" b="0" dirty="0">
                <a:solidFill>
                  <a:schemeClr val="bg2">
                    <a:lumMod val="50000"/>
                  </a:schemeClr>
                </a:solidFill>
              </a:rPr>
              <a:t>să </a:t>
            </a:r>
            <a:r>
              <a:rPr lang="ro-RO" sz="1900" b="0" dirty="0" smtClean="0">
                <a:solidFill>
                  <a:schemeClr val="bg2">
                    <a:lumMod val="50000"/>
                  </a:schemeClr>
                </a:solidFill>
              </a:rPr>
              <a:t>se prezinte </a:t>
            </a:r>
            <a:r>
              <a:rPr lang="ro-RO" sz="1900" i="1" dirty="0">
                <a:solidFill>
                  <a:schemeClr val="bg2">
                    <a:lumMod val="50000"/>
                  </a:schemeClr>
                </a:solidFill>
              </a:rPr>
              <a:t>studiul de fezabilitate </a:t>
            </a:r>
            <a:r>
              <a:rPr lang="ro-RO" sz="1900" b="0" dirty="0">
                <a:solidFill>
                  <a:schemeClr val="bg2">
                    <a:lumMod val="50000"/>
                  </a:schemeClr>
                </a:solidFill>
              </a:rPr>
              <a:t>în cazul în care pretind obținerea finanțărilor din bugetul public. </a:t>
            </a:r>
            <a:endParaRPr lang="ro-RO" sz="19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ro-RO" sz="1900" b="0" dirty="0">
                <a:solidFill>
                  <a:schemeClr val="bg2">
                    <a:lumMod val="50000"/>
                  </a:schemeClr>
                </a:solidFill>
              </a:rPr>
              <a:t>Pentru toate proiectele de </a:t>
            </a:r>
            <a:r>
              <a:rPr lang="ro-RO" sz="1900" b="0" dirty="0" smtClean="0">
                <a:solidFill>
                  <a:schemeClr val="bg2">
                    <a:lumMod val="50000"/>
                  </a:schemeClr>
                </a:solidFill>
              </a:rPr>
              <a:t>investiții </a:t>
            </a:r>
            <a:r>
              <a:rPr lang="ro-RO" sz="1900" b="0" dirty="0">
                <a:solidFill>
                  <a:schemeClr val="bg2">
                    <a:lumMod val="50000"/>
                  </a:schemeClr>
                </a:solidFill>
              </a:rPr>
              <a:t>capitale cu un cost total estimat mai mare de </a:t>
            </a:r>
            <a:r>
              <a:rPr lang="ro-RO" sz="1900" dirty="0">
                <a:solidFill>
                  <a:schemeClr val="bg2">
                    <a:lumMod val="50000"/>
                  </a:schemeClr>
                </a:solidFill>
              </a:rPr>
              <a:t>25 milioane lei </a:t>
            </a:r>
            <a:r>
              <a:rPr lang="ro-RO" sz="1900" b="0" dirty="0">
                <a:solidFill>
                  <a:schemeClr val="bg2">
                    <a:lumMod val="50000"/>
                  </a:schemeClr>
                </a:solidFill>
              </a:rPr>
              <a:t>trebuie efectuată analiza cost-beneficiu sau </a:t>
            </a:r>
            <a:r>
              <a:rPr lang="ro-RO" sz="1900" b="0" dirty="0" smtClean="0">
                <a:solidFill>
                  <a:schemeClr val="bg2">
                    <a:lumMod val="50000"/>
                  </a:schemeClr>
                </a:solidFill>
              </a:rPr>
              <a:t>cost-eficacitate.</a:t>
            </a:r>
            <a:endParaRPr lang="ro-RO" sz="1900" b="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631" y="4958193"/>
            <a:ext cx="3894738" cy="162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77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832" y="992894"/>
            <a:ext cx="8383424" cy="456695"/>
          </a:xfrm>
        </p:spPr>
        <p:txBody>
          <a:bodyPr/>
          <a:lstStyle/>
          <a:p>
            <a:pPr algn="ctr"/>
            <a:r>
              <a:rPr lang="it-IT" sz="2200" b="1" dirty="0">
                <a:solidFill>
                  <a:srgbClr val="FF0000"/>
                </a:solidFill>
                <a:latin typeface="+mn-lt"/>
              </a:rPr>
              <a:t>Documentația de urbanism şi amenajare a teritoriului 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5" name="Rectangle 4"/>
          <p:cNvSpPr/>
          <p:nvPr/>
        </p:nvSpPr>
        <p:spPr>
          <a:xfrm>
            <a:off x="341832" y="1428806"/>
            <a:ext cx="83834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000" dirty="0">
                <a:solidFill>
                  <a:schemeClr val="bg2">
                    <a:lumMod val="50000"/>
                  </a:schemeClr>
                </a:solidFill>
              </a:rPr>
              <a:t>Documentația de urbanism </a:t>
            </a:r>
            <a:r>
              <a:rPr lang="ro-RO" sz="2000" dirty="0" err="1">
                <a:solidFill>
                  <a:schemeClr val="bg2">
                    <a:lumMod val="50000"/>
                  </a:schemeClr>
                </a:solidFill>
              </a:rPr>
              <a:t>şi</a:t>
            </a:r>
            <a:r>
              <a:rPr lang="ro-RO" sz="2000" dirty="0">
                <a:solidFill>
                  <a:schemeClr val="bg2">
                    <a:lumMod val="50000"/>
                  </a:schemeClr>
                </a:solidFill>
              </a:rPr>
              <a:t> amenajare a teritoriului 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- instrument 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de fundamentare a strategiei de dezvoltare durabilă a tuturor sectoarelor economiei naționale, bazat pe inițiativa </a:t>
            </a:r>
            <a:r>
              <a:rPr lang="ro-RO" sz="2000" b="0" dirty="0" err="1">
                <a:solidFill>
                  <a:schemeClr val="bg2">
                    <a:lumMod val="50000"/>
                  </a:schemeClr>
                </a:solidFill>
              </a:rPr>
              <a:t>şi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 susținerea autorităților publice locale, promotori ai tuturor acțiunilor în teritoriu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Documentația de urbanism </a:t>
            </a:r>
            <a:r>
              <a:rPr lang="ro-RO" sz="2000" b="0" dirty="0" err="1">
                <a:solidFill>
                  <a:schemeClr val="bg2">
                    <a:lumMod val="50000"/>
                  </a:schemeClr>
                </a:solidFill>
              </a:rPr>
              <a:t>şi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 amenajare a teritoriului include planurile de amenajare a teritoriului, planurile urbanistice </a:t>
            </a:r>
            <a:r>
              <a:rPr lang="ro-RO" sz="2000" b="0" dirty="0" err="1">
                <a:solidFill>
                  <a:schemeClr val="bg2">
                    <a:lumMod val="50000"/>
                  </a:schemeClr>
                </a:solidFill>
              </a:rPr>
              <a:t>şi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 regulamentele aferente 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acestora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, conform Legii Nr. 835-XII din 17 mai 1996 </a:t>
            </a:r>
            <a:r>
              <a:rPr lang="ro-RO" sz="2000" b="0" i="1" dirty="0">
                <a:solidFill>
                  <a:schemeClr val="bg2">
                    <a:lumMod val="50000"/>
                  </a:schemeClr>
                </a:solidFill>
              </a:rPr>
              <a:t>privind principiile urbanismului </a:t>
            </a:r>
            <a:r>
              <a:rPr lang="ro-RO" sz="2000" b="0" i="1" dirty="0" err="1">
                <a:solidFill>
                  <a:schemeClr val="bg2">
                    <a:lumMod val="50000"/>
                  </a:schemeClr>
                </a:solidFill>
              </a:rPr>
              <a:t>şi</a:t>
            </a:r>
            <a:r>
              <a:rPr lang="ro-RO" sz="2000" b="0" i="1" dirty="0">
                <a:solidFill>
                  <a:schemeClr val="bg2">
                    <a:lumMod val="50000"/>
                  </a:schemeClr>
                </a:solidFill>
              </a:rPr>
              <a:t> amenajării teritoriului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. </a:t>
            </a:r>
            <a:endParaRPr lang="ro-RO" sz="2000" b="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Image result for documentatia de urban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634" y="4312869"/>
            <a:ext cx="4306515" cy="213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1832" y="4026456"/>
            <a:ext cx="40421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Prin documentația de urbanism </a:t>
            </a:r>
            <a:r>
              <a:rPr lang="ro-RO" sz="2000" b="0" dirty="0" err="1">
                <a:solidFill>
                  <a:schemeClr val="bg2">
                    <a:lumMod val="50000"/>
                  </a:schemeClr>
                </a:solidFill>
              </a:rPr>
              <a:t>şi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 amenajare a teritoriului cu caracter reglementator se stabilesc destinația terenurilor </a:t>
            </a:r>
            <a:r>
              <a:rPr lang="ro-RO" sz="2000" b="0" dirty="0" err="1">
                <a:solidFill>
                  <a:schemeClr val="bg2">
                    <a:lumMod val="50000"/>
                  </a:schemeClr>
                </a:solidFill>
              </a:rPr>
              <a:t>şi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 regulile de utilizare a acestora. În temeiul ei, se eliberează </a:t>
            </a:r>
            <a:r>
              <a:rPr lang="ro-RO" sz="2000" dirty="0">
                <a:solidFill>
                  <a:schemeClr val="bg2">
                    <a:lumMod val="50000"/>
                  </a:schemeClr>
                </a:solidFill>
              </a:rPr>
              <a:t>certificatul de urbanism </a:t>
            </a:r>
            <a:r>
              <a:rPr lang="ro-RO" sz="2000" b="0" dirty="0" err="1">
                <a:solidFill>
                  <a:schemeClr val="bg2">
                    <a:lumMod val="50000"/>
                  </a:schemeClr>
                </a:solidFill>
              </a:rPr>
              <a:t>şi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o-RO" sz="2000" dirty="0">
                <a:solidFill>
                  <a:schemeClr val="bg2">
                    <a:lumMod val="50000"/>
                  </a:schemeClr>
                </a:solidFill>
              </a:rPr>
              <a:t>autorizația de construire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466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832" y="992894"/>
            <a:ext cx="8383424" cy="456695"/>
          </a:xfrm>
        </p:spPr>
        <p:txBody>
          <a:bodyPr/>
          <a:lstStyle/>
          <a:p>
            <a:pPr algn="ctr"/>
            <a:r>
              <a:rPr lang="it-IT" sz="2200" b="1" dirty="0">
                <a:solidFill>
                  <a:srgbClr val="FF0000"/>
                </a:solidFill>
                <a:latin typeface="+mn-lt"/>
              </a:rPr>
              <a:t>Documentația de urbanism şi amenajare a teritoriului 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5" name="Rectangle 4"/>
          <p:cNvSpPr/>
          <p:nvPr/>
        </p:nvSpPr>
        <p:spPr>
          <a:xfrm>
            <a:off x="341832" y="1428806"/>
            <a:ext cx="83834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Prevederile cu caracter director din planurile locale de amenajare a teritoriului vizează:</a:t>
            </a:r>
          </a:p>
          <a:p>
            <a:pPr algn="just"/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- Direcțiile principale de dezvoltare a teritoriului localităților;</a:t>
            </a:r>
          </a:p>
          <a:p>
            <a:pPr algn="just"/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- Sistemele majore de echipare </a:t>
            </a:r>
            <a:r>
              <a:rPr lang="ro-RO" sz="2000" b="0" dirty="0" err="1">
                <a:solidFill>
                  <a:schemeClr val="bg2">
                    <a:lumMod val="50000"/>
                  </a:schemeClr>
                </a:solidFill>
              </a:rPr>
              <a:t>tehnico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-edilitară;</a:t>
            </a:r>
          </a:p>
          <a:p>
            <a:pPr algn="just"/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- Stabilirea zonelor pentru care elaborarea planurilor urbanistice este obligatorie;</a:t>
            </a:r>
          </a:p>
          <a:p>
            <a:pPr algn="just"/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- Stabilirea zonelor în care se preconizează desfășurarea operațiunilor majore de amenajare a teritoriului;</a:t>
            </a:r>
          </a:p>
          <a:p>
            <a:pPr algn="just"/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- Stabilirea zonelor protejate;</a:t>
            </a:r>
          </a:p>
          <a:p>
            <a:pPr algn="just"/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- Divizarea teritoriului în zone funcționale majore și de o importanță mai redusă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o-RO" sz="20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1832" y="4838264"/>
            <a:ext cx="83834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Conținutul minim obligatoriu al documentației de urbanism </a:t>
            </a:r>
            <a:r>
              <a:rPr lang="ro-RO" sz="2000" b="0" dirty="0" err="1">
                <a:solidFill>
                  <a:schemeClr val="bg2">
                    <a:lumMod val="50000"/>
                  </a:schemeClr>
                </a:solidFill>
              </a:rPr>
              <a:t>şi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 amenajare a teritoriului se stabilește pentru fiecare categorie de cazuri 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concrete prin 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regulamente </a:t>
            </a:r>
            <a:r>
              <a:rPr lang="ro-RO" sz="2000" b="0" dirty="0" err="1">
                <a:solidFill>
                  <a:schemeClr val="bg2">
                    <a:lumMod val="50000"/>
                  </a:schemeClr>
                </a:solidFill>
              </a:rPr>
              <a:t>şi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 instrucțiuni, elaborate de autoritatea administrației publice centrale pentru urbanism </a:t>
            </a:r>
            <a:r>
              <a:rPr lang="ro-RO" sz="2000" b="0" dirty="0" err="1">
                <a:solidFill>
                  <a:schemeClr val="bg2">
                    <a:lumMod val="50000"/>
                  </a:schemeClr>
                </a:solidFill>
              </a:rPr>
              <a:t>şi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 amenajare a teritoriului </a:t>
            </a:r>
            <a:r>
              <a:rPr lang="ro-RO" sz="2000" b="0" dirty="0" err="1">
                <a:solidFill>
                  <a:schemeClr val="bg2">
                    <a:lumMod val="50000"/>
                  </a:schemeClr>
                </a:solidFill>
              </a:rPr>
              <a:t>şi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 aprobate de Guvern.</a:t>
            </a:r>
          </a:p>
        </p:txBody>
      </p:sp>
    </p:spTree>
    <p:extLst>
      <p:ext uri="{BB962C8B-B14F-4D97-AF65-F5344CB8AC3E}">
        <p14:creationId xmlns:p14="http://schemas.microsoft.com/office/powerpoint/2010/main" val="3306325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07" y="992894"/>
            <a:ext cx="8725257" cy="456695"/>
          </a:xfrm>
        </p:spPr>
        <p:txBody>
          <a:bodyPr/>
          <a:lstStyle/>
          <a:p>
            <a:pPr algn="ctr"/>
            <a:r>
              <a:rPr lang="it-IT" sz="2000" b="1" dirty="0">
                <a:solidFill>
                  <a:srgbClr val="FF0000"/>
                </a:solidFill>
                <a:latin typeface="+mn-lt"/>
              </a:rPr>
              <a:t>Etapele și procedurile pentru lucrările de proiectare şi de construire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5" name="Rectangle 4"/>
          <p:cNvSpPr/>
          <p:nvPr/>
        </p:nvSpPr>
        <p:spPr>
          <a:xfrm>
            <a:off x="341832" y="1620648"/>
            <a:ext cx="83834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Autoritățile administrației 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publice locale decid asupra 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necesității 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elaborării unui plan urbanistic de detaliu </a:t>
            </a:r>
            <a:r>
              <a:rPr lang="ro-RO" sz="2000" b="0" dirty="0" err="1">
                <a:solidFill>
                  <a:schemeClr val="bg2">
                    <a:lumMod val="50000"/>
                  </a:schemeClr>
                </a:solidFill>
              </a:rPr>
              <a:t>şi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 comunică acest fapt persoanelor fizice </a:t>
            </a:r>
            <a:r>
              <a:rPr lang="ro-RO" sz="2000" b="0" dirty="0" err="1">
                <a:solidFill>
                  <a:schemeClr val="bg2">
                    <a:lumMod val="50000"/>
                  </a:schemeClr>
                </a:solidFill>
              </a:rPr>
              <a:t>şi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 juridice interesate prin intermediul certificatului de urbanism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sz="20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ro-RO" sz="20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Modul de autorizare, avizare </a:t>
            </a:r>
            <a:r>
              <a:rPr lang="ro-RO" sz="2000" b="0" dirty="0" err="1">
                <a:solidFill>
                  <a:schemeClr val="bg2">
                    <a:lumMod val="50000"/>
                  </a:schemeClr>
                </a:solidFill>
              </a:rPr>
              <a:t>şi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 verificare a lucrărilor de proiectare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este reglementat de 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Legea 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Nr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. 163 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din 09.07.2010 </a:t>
            </a:r>
            <a:r>
              <a:rPr lang="ro-RO" sz="2000" b="0" i="1" dirty="0">
                <a:solidFill>
                  <a:schemeClr val="bg2">
                    <a:lumMod val="50000"/>
                  </a:schemeClr>
                </a:solidFill>
              </a:rPr>
              <a:t>privind autorizarea executării lucrărilor de </a:t>
            </a:r>
            <a:r>
              <a:rPr lang="ro-RO" sz="2000" b="0" i="1" dirty="0" smtClean="0">
                <a:solidFill>
                  <a:schemeClr val="bg2">
                    <a:lumMod val="50000"/>
                  </a:schemeClr>
                </a:solidFill>
              </a:rPr>
              <a:t>construcție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just"/>
            <a:endParaRPr lang="ro-RO" sz="20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Baza juridică, </a:t>
            </a:r>
            <a:r>
              <a:rPr lang="ro-RO" sz="2000" b="0" dirty="0" err="1">
                <a:solidFill>
                  <a:schemeClr val="bg2">
                    <a:lumMod val="50000"/>
                  </a:schemeClr>
                </a:solidFill>
              </a:rPr>
              <a:t>tehnico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-economică </a:t>
            </a:r>
            <a:r>
              <a:rPr lang="ro-RO" sz="2000" b="0" dirty="0" err="1">
                <a:solidFill>
                  <a:schemeClr val="bg2">
                    <a:lumMod val="50000"/>
                  </a:schemeClr>
                </a:solidFill>
              </a:rPr>
              <a:t>şi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 organizatorică de activitate a persoanelor fizice </a:t>
            </a:r>
            <a:r>
              <a:rPr lang="ro-RO" sz="2000" b="0" dirty="0" err="1">
                <a:solidFill>
                  <a:schemeClr val="bg2">
                    <a:lumMod val="50000"/>
                  </a:schemeClr>
                </a:solidFill>
              </a:rPr>
              <a:t>şi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 juridice în domeniul construcțiilor, obligațiile </a:t>
            </a:r>
            <a:r>
              <a:rPr lang="ro-RO" sz="2000" b="0" dirty="0" err="1">
                <a:solidFill>
                  <a:schemeClr val="bg2">
                    <a:lumMod val="50000"/>
                  </a:schemeClr>
                </a:solidFill>
              </a:rPr>
              <a:t>şi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 răspunderea lor privind calitatea în construcții sunt stabilite de Legea Nr. 721 din 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02.02.1996 </a:t>
            </a:r>
            <a:r>
              <a:rPr lang="ro-RO" sz="2000" b="0" i="1" dirty="0">
                <a:solidFill>
                  <a:schemeClr val="bg2">
                    <a:lumMod val="50000"/>
                  </a:schemeClr>
                </a:solidFill>
              </a:rPr>
              <a:t>privind calitatea în construcții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, cu modificările ulterioare.</a:t>
            </a:r>
          </a:p>
        </p:txBody>
      </p:sp>
    </p:spTree>
    <p:extLst>
      <p:ext uri="{BB962C8B-B14F-4D97-AF65-F5344CB8AC3E}">
        <p14:creationId xmlns:p14="http://schemas.microsoft.com/office/powerpoint/2010/main" val="1162298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07" y="992894"/>
            <a:ext cx="8725257" cy="456695"/>
          </a:xfrm>
        </p:spPr>
        <p:txBody>
          <a:bodyPr/>
          <a:lstStyle/>
          <a:p>
            <a:pPr algn="ctr"/>
            <a:r>
              <a:rPr lang="pt-BR" sz="2200" b="1" dirty="0">
                <a:solidFill>
                  <a:srgbClr val="FF0000"/>
                </a:solidFill>
                <a:latin typeface="+mn-lt"/>
              </a:rPr>
              <a:t>Emiterea certificatelor de urbanism şi autorizației de construire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5" name="Rectangle 4"/>
          <p:cNvSpPr/>
          <p:nvPr/>
        </p:nvSpPr>
        <p:spPr>
          <a:xfrm>
            <a:off x="282012" y="1449589"/>
            <a:ext cx="83834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Conform prevederilor Hotărârii de Guvern Nr. 1469 din 30.12.2016 </a:t>
            </a:r>
            <a:r>
              <a:rPr lang="ro-RO" sz="2000" b="0" i="1" dirty="0">
                <a:solidFill>
                  <a:schemeClr val="bg2">
                    <a:lumMod val="50000"/>
                  </a:schemeClr>
                </a:solidFill>
              </a:rPr>
              <a:t>pentru aprobarea Regulamentului cu privire la crearea </a:t>
            </a:r>
            <a:r>
              <a:rPr lang="ro-RO" sz="2000" b="0" i="1" dirty="0" err="1">
                <a:solidFill>
                  <a:schemeClr val="bg2">
                    <a:lumMod val="50000"/>
                  </a:schemeClr>
                </a:solidFill>
              </a:rPr>
              <a:t>şi</a:t>
            </a:r>
            <a:r>
              <a:rPr lang="ro-RO" sz="2000" b="0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o-RO" sz="2000" b="0" i="1" dirty="0" smtClean="0">
                <a:solidFill>
                  <a:schemeClr val="bg2">
                    <a:lumMod val="50000"/>
                  </a:schemeClr>
                </a:solidFill>
              </a:rPr>
              <a:t>funcționarea ghișeului </a:t>
            </a:r>
            <a:r>
              <a:rPr lang="ro-RO" sz="2000" b="0" i="1" dirty="0">
                <a:solidFill>
                  <a:schemeClr val="bg2">
                    <a:lumMod val="50000"/>
                  </a:schemeClr>
                </a:solidFill>
              </a:rPr>
              <a:t>unic de autorizare a lucrărilor de </a:t>
            </a:r>
            <a:r>
              <a:rPr lang="ro-RO" sz="2000" b="0" i="1" dirty="0" smtClean="0">
                <a:solidFill>
                  <a:schemeClr val="bg2">
                    <a:lumMod val="50000"/>
                  </a:schemeClr>
                </a:solidFill>
              </a:rPr>
              <a:t>construcție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, autoritățile administrației 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publice locale emit actele </a:t>
            </a:r>
            <a:r>
              <a:rPr lang="ro-RO" sz="2000" b="0" dirty="0" err="1">
                <a:solidFill>
                  <a:schemeClr val="bg2">
                    <a:lumMod val="50000"/>
                  </a:schemeClr>
                </a:solidFill>
              </a:rPr>
              <a:t>şi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 avizele necesare ce </a:t>
            </a:r>
            <a:r>
              <a:rPr lang="ro-RO" sz="2000" b="0" dirty="0" err="1">
                <a:solidFill>
                  <a:schemeClr val="bg2">
                    <a:lumMod val="50000"/>
                  </a:schemeClr>
                </a:solidFill>
              </a:rPr>
              <a:t>ţin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 de autorizarea lucrărilor de construcție prin intermediul Sistemului informațional automatizat de gestionare </a:t>
            </a:r>
            <a:r>
              <a:rPr lang="ro-RO" sz="2000" b="0" dirty="0" err="1">
                <a:solidFill>
                  <a:schemeClr val="bg2">
                    <a:lumMod val="50000"/>
                  </a:schemeClr>
                </a:solidFill>
              </a:rPr>
              <a:t>şi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 eliberare a actelor permisive.</a:t>
            </a:r>
          </a:p>
          <a:p>
            <a:pPr algn="just"/>
            <a:endParaRPr lang="ro-RO" sz="10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Ghișeul 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unic de autorizare a lucrărilor de 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construcție 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reprezintă un mecanism care asigură acordarea, de către entitățile de avizare, a 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informațiilor </a:t>
            </a:r>
            <a:r>
              <a:rPr lang="ro-RO" sz="2000" b="0" dirty="0" err="1">
                <a:solidFill>
                  <a:schemeClr val="bg2">
                    <a:lumMod val="50000"/>
                  </a:schemeClr>
                </a:solidFill>
              </a:rPr>
              <a:t>şi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 documentelor-model pe care trebuie să le utilizeze beneficiarii, participante în procesul de autorizare a lucrărilor de 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construcție, 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printr-un singur punct de 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recepționare 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din cadrul 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autorității administrației 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publice locale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just"/>
            <a:endParaRPr lang="ro-RO" sz="2000" b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65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>
          <a:xfrm>
            <a:off x="457341" y="986063"/>
            <a:ext cx="8229318" cy="459928"/>
          </a:xfrm>
        </p:spPr>
        <p:txBody>
          <a:bodyPr/>
          <a:lstStyle/>
          <a:p>
            <a:pPr algn="ctr"/>
            <a:r>
              <a:rPr lang="ro-RO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Cuprinsul sesiunii</a:t>
            </a:r>
            <a:r>
              <a:rPr lang="ro-RO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  <a:br>
              <a:rPr lang="ro-RO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o-RO" sz="2000" b="1" dirty="0"/>
              <a:t/>
            </a:r>
            <a:br>
              <a:rPr lang="ro-RO" sz="2000" b="1" dirty="0"/>
            </a:br>
            <a:endParaRPr lang="de-DE" sz="2000" b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BZ" dirty="0"/>
              <a:t>Gheorghe </a:t>
            </a:r>
            <a:r>
              <a:rPr lang="en-BZ" dirty="0" err="1"/>
              <a:t>Croitoru</a:t>
            </a:r>
            <a:endParaRPr lang="en-BZ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/>
              <a:pPr/>
              <a:t>01/11/2017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419434" y="314102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Implementat de</a:t>
            </a:r>
            <a:endParaRPr lang="en-GB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9281" y="1445991"/>
            <a:ext cx="854579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Identificarea şi determinarea necesităţii investiției, studiu de fezabilitate 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ș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marketing.</a:t>
            </a:r>
            <a:endParaRPr lang="ro-RO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ro-RO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Etapele 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ș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procedurile pentru lucrările de proiectare şi de construire. </a:t>
            </a:r>
            <a:endParaRPr lang="ro-RO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ro-RO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Argumentarea economică 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și 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socială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ro-RO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4.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Consultarea cadrului legal pentru efectuarea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investiţi</a:t>
            </a:r>
            <a:r>
              <a:rPr lang="ro-RO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ilor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Imagini pentru studiu de fezabilit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987" y="4748110"/>
            <a:ext cx="4458382" cy="183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512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07" y="992894"/>
            <a:ext cx="8725257" cy="456695"/>
          </a:xfrm>
        </p:spPr>
        <p:txBody>
          <a:bodyPr/>
          <a:lstStyle/>
          <a:p>
            <a:pPr algn="ctr"/>
            <a:r>
              <a:rPr lang="pt-BR" sz="2200" b="1" dirty="0">
                <a:solidFill>
                  <a:srgbClr val="FF0000"/>
                </a:solidFill>
                <a:latin typeface="+mn-lt"/>
              </a:rPr>
              <a:t>Emiterea certificatelor de urbanism şi autorizației de construire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5" name="Rectangle 4"/>
          <p:cNvSpPr/>
          <p:nvPr/>
        </p:nvSpPr>
        <p:spPr>
          <a:xfrm>
            <a:off x="282012" y="1449589"/>
            <a:ext cx="83834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Certificatele 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de urbanism </a:t>
            </a:r>
            <a:r>
              <a:rPr lang="ro-RO" sz="2000" b="0" dirty="0" err="1">
                <a:solidFill>
                  <a:schemeClr val="bg2">
                    <a:lumMod val="50000"/>
                  </a:schemeClr>
                </a:solidFill>
              </a:rPr>
              <a:t>şi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 autorizația de construire se emit de către primarii municipiilor, orașelor, comunelor </a:t>
            </a:r>
            <a:r>
              <a:rPr lang="ro-RO" sz="2000" b="0" dirty="0" err="1">
                <a:solidFill>
                  <a:schemeClr val="bg2">
                    <a:lumMod val="50000"/>
                  </a:schemeClr>
                </a:solidFill>
              </a:rPr>
              <a:t>şi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 satelor pentru construcții (lucrări de construcție) de orice destinație </a:t>
            </a:r>
            <a:r>
              <a:rPr lang="ro-RO" sz="2000" b="0" dirty="0" err="1">
                <a:solidFill>
                  <a:schemeClr val="bg2">
                    <a:lumMod val="50000"/>
                  </a:schemeClr>
                </a:solidFill>
              </a:rPr>
              <a:t>şi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 tip de proprietate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Pentru obiecte complexe (rețele exterioare de apă și canalizare), amplasate pe terenuri ale mai multor unități administrativ-teritoriale, certificatele de urbanism pentru proiectare </a:t>
            </a:r>
            <a:r>
              <a:rPr lang="ro-RO" sz="2000" b="0" dirty="0" err="1">
                <a:solidFill>
                  <a:schemeClr val="bg2">
                    <a:lumMod val="50000"/>
                  </a:schemeClr>
                </a:solidFill>
              </a:rPr>
              <a:t>şi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 autorizațiile de construire se emit de către președinții raioanelor în baza avizelor eliberate de către primarii localităților pe ale căror teritorii se vor desfășura activitățile preconizate. </a:t>
            </a:r>
            <a:endParaRPr lang="ro-RO" sz="20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Certificatul de urbanism </a:t>
            </a:r>
            <a:r>
              <a:rPr lang="ro-RO" sz="2000" b="0" dirty="0" err="1">
                <a:solidFill>
                  <a:schemeClr val="bg2">
                    <a:lumMod val="50000"/>
                  </a:schemeClr>
                </a:solidFill>
              </a:rPr>
              <a:t>şi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 autorizația de construire se semnează de primar sau, după caz, președintele raionului, de secretarul consiliului local </a:t>
            </a:r>
            <a:r>
              <a:rPr lang="ro-RO" sz="2000" b="0" dirty="0" err="1">
                <a:solidFill>
                  <a:schemeClr val="bg2">
                    <a:lumMod val="50000"/>
                  </a:schemeClr>
                </a:solidFill>
              </a:rPr>
              <a:t>şi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 de arhitectul-</a:t>
            </a:r>
            <a:r>
              <a:rPr lang="ro-RO" sz="2000" b="0" dirty="0" err="1">
                <a:solidFill>
                  <a:schemeClr val="bg2">
                    <a:lumMod val="50000"/>
                  </a:schemeClr>
                </a:solidFill>
              </a:rPr>
              <a:t>şef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Pentru lucrările de utilitate publică de interes 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național, 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certificatul de urbanism pentru proiectare </a:t>
            </a:r>
            <a:r>
              <a:rPr lang="ro-RO" sz="2000" b="0" dirty="0" err="1">
                <a:solidFill>
                  <a:schemeClr val="bg2">
                    <a:lumMod val="50000"/>
                  </a:schemeClr>
                </a:solidFill>
              </a:rPr>
              <a:t>şi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autorizația 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de 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construire 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se emit de către organul național de dirijare în construcții în conformitate cu legislația în 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vigoare, cu concursul autorităților publice locale.</a:t>
            </a:r>
          </a:p>
        </p:txBody>
      </p:sp>
    </p:spTree>
    <p:extLst>
      <p:ext uri="{BB962C8B-B14F-4D97-AF65-F5344CB8AC3E}">
        <p14:creationId xmlns:p14="http://schemas.microsoft.com/office/powerpoint/2010/main" val="372473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07" y="992894"/>
            <a:ext cx="8725257" cy="456695"/>
          </a:xfrm>
        </p:spPr>
        <p:txBody>
          <a:bodyPr/>
          <a:lstStyle/>
          <a:p>
            <a:pPr algn="ctr"/>
            <a:r>
              <a:rPr lang="pt-BR" sz="2200" b="1" dirty="0">
                <a:solidFill>
                  <a:srgbClr val="FF0000"/>
                </a:solidFill>
                <a:latin typeface="+mn-lt"/>
              </a:rPr>
              <a:t>Conținutul certificatului de urbanism pentru proiectare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5" name="Rectangle 4"/>
          <p:cNvSpPr/>
          <p:nvPr/>
        </p:nvSpPr>
        <p:spPr>
          <a:xfrm>
            <a:off x="282012" y="1449589"/>
            <a:ext cx="83834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Conform art. 6 din Legea Nr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. 163 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din 09.07.2010 privind autorizarea executării lucrărilor de construcție certificatul de urbanism pentru proiectare va cuprinde prescripții </a:t>
            </a:r>
            <a:r>
              <a:rPr lang="ro-RO" sz="2000" b="0" dirty="0" err="1">
                <a:solidFill>
                  <a:schemeClr val="bg2">
                    <a:lumMod val="50000"/>
                  </a:schemeClr>
                </a:solidFill>
              </a:rPr>
              <a:t>şi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 elemente privind:</a:t>
            </a:r>
          </a:p>
          <a:p>
            <a:pPr algn="just"/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- Regimul 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juridic al 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imobilului/terenului;</a:t>
            </a:r>
          </a:p>
          <a:p>
            <a:pPr algn="just"/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- Regimul 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economic al 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imobilului/terenului;</a:t>
            </a:r>
          </a:p>
          <a:p>
            <a:pPr algn="just"/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- Regimul 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tehnic al 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imobilului/terenului;</a:t>
            </a:r>
          </a:p>
          <a:p>
            <a:pPr algn="just"/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- Regimul 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arhitectural-urbanistic.</a:t>
            </a:r>
            <a:endParaRPr lang="ro-RO" sz="2000" b="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La certificatul de urbanism pentru proiectare, emitentul va anexa:</a:t>
            </a:r>
          </a:p>
          <a:p>
            <a:pPr algn="just"/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- Planul 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de amplasare a imobilului/terenului, cu indicarea dimensiunilor/hotarelor acestuia;</a:t>
            </a:r>
          </a:p>
          <a:p>
            <a:pPr algn="just"/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- Avizul sanitar;</a:t>
            </a:r>
          </a:p>
          <a:p>
            <a:pPr algn="just"/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- Avizul de acordare a terenului pentru amplasarea, proiectarea obiectelor ca rezultat al participării în comisii la alegerea loturilor;</a:t>
            </a:r>
          </a:p>
          <a:p>
            <a:pPr algn="just"/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- Avizul serviciului pompieri </a:t>
            </a:r>
            <a:r>
              <a:rPr lang="ro-RO" sz="2000" b="0" dirty="0" err="1">
                <a:solidFill>
                  <a:schemeClr val="bg2">
                    <a:lumMod val="50000"/>
                  </a:schemeClr>
                </a:solidFill>
              </a:rPr>
              <a:t>şi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 salvatori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o-RO" sz="2000" b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80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07" y="992894"/>
            <a:ext cx="8725257" cy="456695"/>
          </a:xfrm>
        </p:spPr>
        <p:txBody>
          <a:bodyPr/>
          <a:lstStyle/>
          <a:p>
            <a:pPr algn="ctr"/>
            <a:r>
              <a:rPr lang="pt-BR" sz="2200" b="1" dirty="0">
                <a:solidFill>
                  <a:srgbClr val="FF0000"/>
                </a:solidFill>
                <a:latin typeface="+mn-lt"/>
              </a:rPr>
              <a:t>Avizarea, verificarea şi aprobarea documentației de proiect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5" name="Rectangle 4"/>
          <p:cNvSpPr/>
          <p:nvPr/>
        </p:nvSpPr>
        <p:spPr>
          <a:xfrm>
            <a:off x="282012" y="1449589"/>
            <a:ext cx="83834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1800" b="0" dirty="0">
                <a:solidFill>
                  <a:schemeClr val="bg2">
                    <a:lumMod val="50000"/>
                  </a:schemeClr>
                </a:solidFill>
              </a:rPr>
              <a:t>În temeiul certificatului de urbanism pentru proiectare, solicitantul (beneficiarul) va obține următoarele avize </a:t>
            </a:r>
            <a:r>
              <a:rPr lang="ro-RO" sz="1800" b="0" dirty="0" err="1">
                <a:solidFill>
                  <a:schemeClr val="bg2">
                    <a:lumMod val="50000"/>
                  </a:schemeClr>
                </a:solidFill>
              </a:rPr>
              <a:t>şi</a:t>
            </a:r>
            <a:r>
              <a:rPr lang="ro-RO" sz="1800" b="0" dirty="0">
                <a:solidFill>
                  <a:schemeClr val="bg2">
                    <a:lumMod val="50000"/>
                  </a:schemeClr>
                </a:solidFill>
              </a:rPr>
              <a:t> studii:</a:t>
            </a:r>
          </a:p>
          <a:p>
            <a:pPr algn="just"/>
            <a:r>
              <a:rPr lang="ro-RO" sz="1800" b="0" dirty="0">
                <a:solidFill>
                  <a:schemeClr val="bg2">
                    <a:lumMod val="50000"/>
                  </a:schemeClr>
                </a:solidFill>
              </a:rPr>
              <a:t>• Avizele de racordare la rețelele edilitare;</a:t>
            </a:r>
          </a:p>
          <a:p>
            <a:pPr algn="just"/>
            <a:r>
              <a:rPr lang="ro-RO" sz="1800" b="0" dirty="0">
                <a:solidFill>
                  <a:schemeClr val="bg2">
                    <a:lumMod val="50000"/>
                  </a:schemeClr>
                </a:solidFill>
              </a:rPr>
              <a:t>• Planul de trasare a rețelelor;</a:t>
            </a:r>
          </a:p>
          <a:p>
            <a:pPr algn="just"/>
            <a:r>
              <a:rPr lang="ro-RO" sz="1800" b="0" dirty="0">
                <a:solidFill>
                  <a:schemeClr val="bg2">
                    <a:lumMod val="50000"/>
                  </a:schemeClr>
                </a:solidFill>
              </a:rPr>
              <a:t>• Studiul topografic;</a:t>
            </a:r>
          </a:p>
          <a:p>
            <a:pPr algn="just"/>
            <a:r>
              <a:rPr lang="ro-RO" sz="1800" b="0" dirty="0">
                <a:solidFill>
                  <a:schemeClr val="bg2">
                    <a:lumMod val="50000"/>
                  </a:schemeClr>
                </a:solidFill>
              </a:rPr>
              <a:t>• Prospecțiunile geotehnice</a:t>
            </a:r>
            <a:r>
              <a:rPr lang="ro-RO" sz="1800" b="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o-RO" sz="1800" b="0" dirty="0">
                <a:solidFill>
                  <a:schemeClr val="bg2">
                    <a:lumMod val="50000"/>
                  </a:schemeClr>
                </a:solidFill>
              </a:rPr>
              <a:t>Conform art. 11 din Legea Nr.163 din 09.07.2010 privind autorizarea executării lucrărilor de construcție:</a:t>
            </a:r>
          </a:p>
          <a:p>
            <a:pPr algn="just"/>
            <a:r>
              <a:rPr lang="ro-RO" sz="1800" b="0" dirty="0">
                <a:solidFill>
                  <a:schemeClr val="bg2">
                    <a:lumMod val="50000"/>
                  </a:schemeClr>
                </a:solidFill>
              </a:rPr>
              <a:t>- Documentația de proiect elaborată în baza certificatului de urbanism pentru proiectare se supune în mod obligatoriu verificării de către verificatorii de proiecte atestați din cadrul instituțiilor autorizate în verificarea proiectelor;</a:t>
            </a:r>
          </a:p>
          <a:p>
            <a:pPr algn="just"/>
            <a:r>
              <a:rPr lang="ro-RO" sz="1800" b="0" dirty="0">
                <a:solidFill>
                  <a:schemeClr val="bg2">
                    <a:lumMod val="50000"/>
                  </a:schemeClr>
                </a:solidFill>
              </a:rPr>
              <a:t>- Documentația de proiect elaborată în corespundere cu normativele și standardele naționale, verificată în modul stabilit, nu necesită avizare suplimentară în organele supravegherii de stat;</a:t>
            </a:r>
          </a:p>
          <a:p>
            <a:pPr algn="just"/>
            <a:r>
              <a:rPr lang="ro-RO" sz="1800" b="0" dirty="0">
                <a:solidFill>
                  <a:schemeClr val="bg2">
                    <a:lumMod val="50000"/>
                  </a:schemeClr>
                </a:solidFill>
              </a:rPr>
              <a:t>- Documentația de proiect pentru rețelele edilitare elaborată în baza avizelor de racordare la utilități, a planului de trasare a acestora și în conformitate cu documentele normative nu se avizează suplimentar de către furnizori (deținători de utilități</a:t>
            </a:r>
            <a:r>
              <a:rPr lang="ro-RO" sz="1800" b="0" dirty="0" smtClean="0">
                <a:solidFill>
                  <a:schemeClr val="bg2">
                    <a:lumMod val="50000"/>
                  </a:schemeClr>
                </a:solidFill>
              </a:rPr>
              <a:t>).</a:t>
            </a:r>
            <a:endParaRPr lang="ro-RO" sz="1800" b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54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309" y="1525145"/>
            <a:ext cx="2080381" cy="280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3" y="1566807"/>
            <a:ext cx="2005122" cy="2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40317" y="4654671"/>
            <a:ext cx="6080361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5000"/>
              </a:lnSpc>
            </a:pPr>
            <a:r>
              <a:rPr lang="ro-MD" altLang="ru-RU" sz="2000" b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utilizează în prezent 2 normative naționale și 2 </a:t>
            </a:r>
            <a:r>
              <a:rPr lang="ru-RU" altLang="ru-RU" sz="2000" b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СНиП</a:t>
            </a:r>
            <a:r>
              <a:rPr lang="ro-MD" altLang="ru-RU" sz="2000" b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caracter obligatoriu, peste 20 de documente normative cu caracter informativ și peste 130 de standarde GOST ale fostei URSS.</a:t>
            </a:r>
            <a:endParaRPr lang="ru-RU" altLang="ru-RU" sz="2000" b="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3" y="4427665"/>
            <a:ext cx="1829069" cy="196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08" y="1566807"/>
            <a:ext cx="1960773" cy="273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345" y="1566807"/>
            <a:ext cx="1947333" cy="276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40317" y="916416"/>
            <a:ext cx="63150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>
                <a:solidFill>
                  <a:srgbClr val="FF0000"/>
                </a:solidFill>
              </a:rPr>
              <a:t>Baza normativă actuală pentru proiectare</a:t>
            </a:r>
          </a:p>
        </p:txBody>
      </p:sp>
    </p:spTree>
    <p:extLst>
      <p:ext uri="{BB962C8B-B14F-4D97-AF65-F5344CB8AC3E}">
        <p14:creationId xmlns:p14="http://schemas.microsoft.com/office/powerpoint/2010/main" val="395898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257" y="535002"/>
            <a:ext cx="7776000" cy="465241"/>
          </a:xfrm>
        </p:spPr>
        <p:txBody>
          <a:bodyPr/>
          <a:lstStyle/>
          <a:p>
            <a:r>
              <a:rPr lang="ro-RO" sz="2200" b="1" dirty="0" smtClean="0">
                <a:solidFill>
                  <a:srgbClr val="FF0000"/>
                </a:solidFill>
                <a:latin typeface="+mn-lt"/>
              </a:rPr>
              <a:t>Documente normative naționale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04691" y="1000243"/>
            <a:ext cx="8734617" cy="570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07000"/>
              </a:lnSpc>
            </a:pPr>
            <a:r>
              <a:rPr lang="ro-RO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NCM G.03.01-2012 Stații de capacitate mică de epurare a apelor uzate comunale.</a:t>
            </a:r>
          </a:p>
          <a:p>
            <a:pPr algn="just" eaLnBrk="1" hangingPunct="1">
              <a:lnSpc>
                <a:spcPct val="107000"/>
              </a:lnSpc>
            </a:pPr>
            <a:r>
              <a:rPr lang="ro-RO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CP G.03.01-2006 Proiectarea </a:t>
            </a:r>
            <a:r>
              <a:rPr lang="ro-RO" altLang="ru-RU" sz="1800" b="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şi</a:t>
            </a:r>
            <a:r>
              <a:rPr lang="ro-RO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montarea conductelor sistemelor interioară de alimentare cu apă rece </a:t>
            </a:r>
            <a:r>
              <a:rPr lang="ro-RO" altLang="ru-RU" sz="1800" b="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şi</a:t>
            </a:r>
            <a:r>
              <a:rPr lang="ro-RO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fierbinte cu utilizarea </a:t>
            </a:r>
            <a:r>
              <a:rPr lang="ro-RO" altLang="ru-RU" sz="1800" b="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ţevilor</a:t>
            </a:r>
            <a:r>
              <a:rPr lang="ro-RO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ro-RO" altLang="ru-RU" sz="1800" b="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oţel</a:t>
            </a:r>
            <a:r>
              <a:rPr lang="ro-RO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cu acoperire de polimeri.</a:t>
            </a:r>
          </a:p>
          <a:p>
            <a:pPr algn="just" eaLnBrk="1" hangingPunct="1">
              <a:lnSpc>
                <a:spcPct val="107000"/>
              </a:lnSpc>
            </a:pPr>
            <a:r>
              <a:rPr lang="ro-RO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CP G.03.02-2006 Proiectarea </a:t>
            </a:r>
            <a:r>
              <a:rPr lang="ro-RO" altLang="ru-RU" sz="1800" b="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şi</a:t>
            </a:r>
            <a:r>
              <a:rPr lang="ro-RO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montarea conductelor sistemelor de aprovizionare cu apă </a:t>
            </a:r>
            <a:r>
              <a:rPr lang="ro-RO" altLang="ru-RU" sz="1800" b="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şi</a:t>
            </a:r>
            <a:r>
              <a:rPr lang="ro-RO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canalizarea din materiale de polimeri.</a:t>
            </a:r>
          </a:p>
          <a:p>
            <a:pPr algn="just" eaLnBrk="1" hangingPunct="1">
              <a:lnSpc>
                <a:spcPct val="107000"/>
              </a:lnSpc>
            </a:pPr>
            <a:r>
              <a:rPr lang="ro-RO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CP G.03.03-2011 Proiectarea </a:t>
            </a:r>
            <a:r>
              <a:rPr lang="ro-RO" altLang="ru-RU" sz="1800" b="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şi</a:t>
            </a:r>
            <a:r>
              <a:rPr lang="ro-RO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montarea conductelor subterane de alimentare cu apă din </a:t>
            </a:r>
            <a:r>
              <a:rPr lang="ro-RO" altLang="ru-RU" sz="1800" b="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ţevi</a:t>
            </a:r>
            <a:r>
              <a:rPr lang="ro-RO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masă plastică cu fibre de sticlă.</a:t>
            </a:r>
          </a:p>
          <a:p>
            <a:pPr algn="just" eaLnBrk="1" hangingPunct="1">
              <a:lnSpc>
                <a:spcPct val="107000"/>
              </a:lnSpc>
            </a:pPr>
            <a:r>
              <a:rPr lang="ro-RO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CP G.03.04-2011 Proiectarea, montarea </a:t>
            </a:r>
            <a:r>
              <a:rPr lang="ro-RO" altLang="ru-RU" sz="1800" b="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şi</a:t>
            </a:r>
            <a:r>
              <a:rPr lang="ro-RO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exploatarea sistemelor de canalizare interioară din </a:t>
            </a:r>
            <a:r>
              <a:rPr lang="ro-RO" altLang="ru-RU" sz="1800" b="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ţevi</a:t>
            </a:r>
            <a:r>
              <a:rPr lang="ro-RO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din polipropilenă.</a:t>
            </a:r>
          </a:p>
          <a:p>
            <a:pPr algn="just" eaLnBrk="1" hangingPunct="1">
              <a:lnSpc>
                <a:spcPct val="107000"/>
              </a:lnSpc>
            </a:pPr>
            <a:r>
              <a:rPr lang="ro-RO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CP G.03.05-2011 Proiectarea </a:t>
            </a:r>
            <a:r>
              <a:rPr lang="ro-RO" altLang="ru-RU" sz="1800" b="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şi</a:t>
            </a:r>
            <a:r>
              <a:rPr lang="ro-RO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montarea sistemelor interioare de alimentare cu apă </a:t>
            </a:r>
            <a:r>
              <a:rPr lang="ro-RO" altLang="ru-RU" sz="1800" b="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şi</a:t>
            </a:r>
            <a:r>
              <a:rPr lang="ro-RO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încălzire a clădirilor din </a:t>
            </a:r>
            <a:r>
              <a:rPr lang="ro-RO" altLang="ru-RU" sz="1800" b="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ţevi</a:t>
            </a:r>
            <a:r>
              <a:rPr lang="ro-RO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cupru.</a:t>
            </a:r>
          </a:p>
          <a:p>
            <a:pPr algn="just" eaLnBrk="1" hangingPunct="1">
              <a:lnSpc>
                <a:spcPct val="107000"/>
              </a:lnSpc>
            </a:pPr>
            <a:r>
              <a:rPr lang="ro-RO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CP G.03.06-2011 Proiectarea </a:t>
            </a:r>
            <a:r>
              <a:rPr lang="ro-RO" altLang="ru-RU" sz="1800" b="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şi</a:t>
            </a:r>
            <a:r>
              <a:rPr lang="ro-RO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montarea conductelor subterane de canalizare din </a:t>
            </a:r>
            <a:r>
              <a:rPr lang="ro-RO" altLang="ru-RU" sz="1800" b="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ţevi</a:t>
            </a:r>
            <a:r>
              <a:rPr lang="ro-RO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din materiale plastice armate cu fibre de sticlă.</a:t>
            </a:r>
          </a:p>
          <a:p>
            <a:r>
              <a:rPr lang="ro-RO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NCM G.03.03:2015 Instalații interioare de alimentare cu apă și canalizare.</a:t>
            </a:r>
          </a:p>
          <a:p>
            <a:pPr algn="just" eaLnBrk="1" hangingPunct="1">
              <a:lnSpc>
                <a:spcPct val="107000"/>
              </a:lnSpc>
            </a:pPr>
            <a:r>
              <a:rPr lang="ro-RO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 NCM G.03.02:2015 </a:t>
            </a:r>
            <a:r>
              <a:rPr lang="ro-RO" altLang="ru-RU" sz="1800" b="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Reţele</a:t>
            </a:r>
            <a:r>
              <a:rPr lang="ro-RO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altLang="ru-RU" sz="1800" b="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şi</a:t>
            </a:r>
            <a:r>
              <a:rPr lang="ro-RO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altLang="ru-RU" sz="1800" b="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instalaţii</a:t>
            </a:r>
            <a:r>
              <a:rPr lang="ro-RO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exterioare de canalizare.</a:t>
            </a:r>
          </a:p>
          <a:p>
            <a:pPr algn="just" eaLnBrk="1" hangingPunct="1">
              <a:lnSpc>
                <a:spcPct val="107000"/>
              </a:lnSpc>
            </a:pPr>
            <a:r>
              <a:rPr lang="ro-RO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CP G.03.0</a:t>
            </a:r>
            <a:r>
              <a:rPr lang="ru-RU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ro-RO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:2016 Sisteme de epurare </a:t>
            </a:r>
            <a:r>
              <a:rPr lang="ro-RO" altLang="ru-RU" sz="1800" b="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bilogogică</a:t>
            </a:r>
            <a:r>
              <a:rPr lang="ro-RO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naturală a apelor uzate comunale în filtre plantate cu </a:t>
            </a:r>
            <a:r>
              <a:rPr lang="ro-RO" altLang="ru-RU" sz="1800" b="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macrofiltre</a:t>
            </a:r>
            <a:r>
              <a:rPr lang="ro-RO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o-RO" altLang="ru-RU" sz="1800" b="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fitofiltre</a:t>
            </a:r>
            <a:r>
              <a:rPr lang="ro-RO" altLang="ru-RU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14053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264" y="1115731"/>
            <a:ext cx="7776000" cy="456695"/>
          </a:xfrm>
        </p:spPr>
        <p:txBody>
          <a:bodyPr/>
          <a:lstStyle/>
          <a:p>
            <a:r>
              <a:rPr lang="ro-RO" sz="2200" b="1" dirty="0" smtClean="0">
                <a:solidFill>
                  <a:srgbClr val="FF0000"/>
                </a:solidFill>
                <a:latin typeface="+mn-lt"/>
              </a:rPr>
              <a:t>Perspective de perfecționare a cadrului normativ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316" y="1560576"/>
            <a:ext cx="3290131" cy="496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0736" y="1629889"/>
            <a:ext cx="52300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ro-RO" altLang="ru-RU" sz="2000" b="0" dirty="0" smtClean="0">
                <a:solidFill>
                  <a:schemeClr val="bg2">
                    <a:lumMod val="50000"/>
                  </a:schemeClr>
                </a:solidFill>
              </a:rPr>
              <a:t>Adoptate în calitate de standarde naționale aproximativ 320 de standarde europene în domeniul rețelelor de alimentare cu apă și canalizare.</a:t>
            </a:r>
          </a:p>
          <a:p>
            <a:pPr algn="just" eaLnBrk="1" hangingPunct="1"/>
            <a:r>
              <a:rPr lang="ro-RO" altLang="ru-RU" sz="2000" b="0" dirty="0">
                <a:solidFill>
                  <a:schemeClr val="bg2">
                    <a:lumMod val="50000"/>
                  </a:schemeClr>
                </a:solidFill>
              </a:rPr>
              <a:t>SM SR EN 752:2011 </a:t>
            </a:r>
            <a:r>
              <a:rPr lang="ro-RO" altLang="ru-RU" sz="2000" b="0" dirty="0" smtClean="0">
                <a:solidFill>
                  <a:schemeClr val="bg2">
                    <a:lumMod val="50000"/>
                  </a:schemeClr>
                </a:solidFill>
              </a:rPr>
              <a:t>„Rețele </a:t>
            </a:r>
            <a:r>
              <a:rPr lang="ro-RO" altLang="ru-RU" sz="2000" b="0" dirty="0">
                <a:solidFill>
                  <a:schemeClr val="bg2">
                    <a:lumMod val="50000"/>
                  </a:schemeClr>
                </a:solidFill>
              </a:rPr>
              <a:t>de canalizare în exteriorul clădirilor” și SM SR EN 805:2011 „Alimentări cu apă. </a:t>
            </a:r>
            <a:r>
              <a:rPr lang="ro-RO" altLang="ru-RU" sz="2000" b="0" dirty="0" smtClean="0">
                <a:solidFill>
                  <a:schemeClr val="bg2">
                    <a:lumMod val="50000"/>
                  </a:schemeClr>
                </a:solidFill>
              </a:rPr>
              <a:t>Condiții </a:t>
            </a:r>
            <a:r>
              <a:rPr lang="ro-RO" altLang="ru-RU" sz="2000" b="0" dirty="0">
                <a:solidFill>
                  <a:schemeClr val="bg2">
                    <a:lumMod val="50000"/>
                  </a:schemeClr>
                </a:solidFill>
              </a:rPr>
              <a:t>pentru sistemele </a:t>
            </a:r>
            <a:r>
              <a:rPr lang="ro-RO" altLang="ru-RU" sz="2000" b="0" dirty="0" err="1">
                <a:solidFill>
                  <a:schemeClr val="bg2">
                    <a:lumMod val="50000"/>
                  </a:schemeClr>
                </a:solidFill>
              </a:rPr>
              <a:t>şi</a:t>
            </a:r>
            <a:r>
              <a:rPr lang="ro-RO" altLang="ru-RU" sz="2000" b="0" dirty="0">
                <a:solidFill>
                  <a:schemeClr val="bg2">
                    <a:lumMod val="50000"/>
                  </a:schemeClr>
                </a:solidFill>
              </a:rPr>
              <a:t> componentele exterioare clădirilor</a:t>
            </a:r>
            <a:r>
              <a:rPr lang="ro-RO" altLang="ru-RU" sz="2000" b="0" dirty="0" smtClean="0">
                <a:solidFill>
                  <a:schemeClr val="bg2">
                    <a:lumMod val="50000"/>
                  </a:schemeClr>
                </a:solidFill>
              </a:rPr>
              <a:t>”.</a:t>
            </a:r>
            <a:endParaRPr lang="ro-RO" altLang="ru-RU" sz="2000" b="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238" y="4351449"/>
            <a:ext cx="3648357" cy="222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065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95" y="781678"/>
            <a:ext cx="8725257" cy="456695"/>
          </a:xfrm>
        </p:spPr>
        <p:txBody>
          <a:bodyPr/>
          <a:lstStyle/>
          <a:p>
            <a:pPr algn="ctr"/>
            <a:r>
              <a:rPr lang="pt-BR" sz="2200" b="1" dirty="0">
                <a:solidFill>
                  <a:srgbClr val="FF0000"/>
                </a:solidFill>
                <a:latin typeface="+mn-lt"/>
              </a:rPr>
              <a:t>Recepția construcțiilor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5" name="Rectangle 4"/>
          <p:cNvSpPr/>
          <p:nvPr/>
        </p:nvSpPr>
        <p:spPr>
          <a:xfrm>
            <a:off x="282011" y="1238373"/>
            <a:ext cx="83834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Recepția construcțiilor este reglementată de Legea Nr. 721 din 02.02.1996 </a:t>
            </a:r>
            <a:r>
              <a:rPr lang="ro-RO" sz="2000" b="0" i="1" dirty="0" smtClean="0">
                <a:solidFill>
                  <a:schemeClr val="bg2">
                    <a:lumMod val="50000"/>
                  </a:schemeClr>
                </a:solidFill>
              </a:rPr>
              <a:t>privind calitatea în construcții </a:t>
            </a:r>
            <a:r>
              <a:rPr lang="ro-RO" sz="2000" b="0" dirty="0" err="1" smtClean="0">
                <a:solidFill>
                  <a:schemeClr val="bg2">
                    <a:lumMod val="50000"/>
                  </a:schemeClr>
                </a:solidFill>
              </a:rPr>
              <a:t>şi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 Hotărârea de Guvern Nr. 285 din 23.05.1996 </a:t>
            </a:r>
            <a:r>
              <a:rPr lang="ro-RO" sz="2000" b="0" i="1" dirty="0" smtClean="0">
                <a:solidFill>
                  <a:schemeClr val="bg2">
                    <a:lumMod val="50000"/>
                  </a:schemeClr>
                </a:solidFill>
              </a:rPr>
              <a:t>cu privire la aprobarea Regulamentului de recepție a construcțiilor </a:t>
            </a:r>
            <a:r>
              <a:rPr lang="ro-RO" sz="2000" b="0" i="1" dirty="0" err="1" smtClean="0">
                <a:solidFill>
                  <a:schemeClr val="bg2">
                    <a:lumMod val="50000"/>
                  </a:schemeClr>
                </a:solidFill>
              </a:rPr>
              <a:t>şi</a:t>
            </a:r>
            <a:r>
              <a:rPr lang="ro-RO" sz="2000" b="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o-RO" sz="2000" b="0" i="1" dirty="0">
                <a:solidFill>
                  <a:schemeClr val="bg2">
                    <a:lumMod val="50000"/>
                  </a:schemeClr>
                </a:solidFill>
              </a:rPr>
              <a:t>instalațiilor aferente 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(modificată prin H.G. nr. 318 din 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23.05.17 și 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H.G. nr. 1469 din 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30.12.16, 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în vigoare din 03.03.17)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Recepția lucrărilor de construcție </a:t>
            </a:r>
            <a:r>
              <a:rPr lang="ro-RO" sz="2000" b="0" dirty="0" err="1" smtClean="0">
                <a:solidFill>
                  <a:schemeClr val="bg2">
                    <a:lumMod val="50000"/>
                  </a:schemeClr>
                </a:solidFill>
              </a:rPr>
              <a:t>şi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 a instalațiilor aferente acestora se realizează în două etape:</a:t>
            </a:r>
          </a:p>
          <a:p>
            <a:pPr algn="just"/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- Recepția la terminarea lucrărilor;</a:t>
            </a:r>
          </a:p>
          <a:p>
            <a:pPr algn="just"/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- Recepția finală la expirarea perioadei de garanție.</a:t>
            </a:r>
          </a:p>
          <a:p>
            <a:pPr algn="just"/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La recepția construcțiilor </a:t>
            </a:r>
            <a:r>
              <a:rPr lang="ro-RO" sz="2000" b="0" dirty="0" err="1" smtClean="0">
                <a:solidFill>
                  <a:schemeClr val="bg2">
                    <a:lumMod val="50000"/>
                  </a:schemeClr>
                </a:solidFill>
              </a:rPr>
              <a:t>şi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 instalațiilor aferente, finanțate din bugetul de stat sau bugetele locale, investitorii sunt obligați să includă în comisiile de recepție câte o persoană desemnată de:</a:t>
            </a:r>
          </a:p>
          <a:p>
            <a:pPr algn="just"/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1) Centrul </a:t>
            </a:r>
            <a:r>
              <a:rPr lang="ro-RO" sz="2000" b="0" dirty="0" err="1" smtClean="0">
                <a:solidFill>
                  <a:schemeClr val="bg2">
                    <a:lumMod val="50000"/>
                  </a:schemeClr>
                </a:solidFill>
              </a:rPr>
              <a:t>Naţional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 de Sănătate Publică;</a:t>
            </a:r>
          </a:p>
          <a:p>
            <a:pPr algn="just"/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2) Inspectoratul Ecologic de Stat;</a:t>
            </a:r>
          </a:p>
          <a:p>
            <a:pPr algn="just"/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3) Serviciul </a:t>
            </a:r>
            <a:r>
              <a:rPr lang="ro-RO" sz="2000" b="0" dirty="0" err="1" smtClean="0">
                <a:solidFill>
                  <a:schemeClr val="bg2">
                    <a:lumMod val="50000"/>
                  </a:schemeClr>
                </a:solidFill>
              </a:rPr>
              <a:t>Protecţiei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 Civile </a:t>
            </a:r>
            <a:r>
              <a:rPr lang="ro-RO" sz="2000" b="0" dirty="0" err="1" smtClean="0">
                <a:solidFill>
                  <a:schemeClr val="bg2">
                    <a:lumMod val="50000"/>
                  </a:schemeClr>
                </a:solidFill>
              </a:rPr>
              <a:t>şi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o-RO" sz="2000" b="0" dirty="0" err="1" smtClean="0">
                <a:solidFill>
                  <a:schemeClr val="bg2">
                    <a:lumMod val="50000"/>
                  </a:schemeClr>
                </a:solidFill>
              </a:rPr>
              <a:t>Situaţiilor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o-RO" sz="2000" b="0" dirty="0" err="1" smtClean="0">
                <a:solidFill>
                  <a:schemeClr val="bg2">
                    <a:lumMod val="50000"/>
                  </a:schemeClr>
                </a:solidFill>
              </a:rPr>
              <a:t>Excepţionale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515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95" y="781678"/>
            <a:ext cx="8725257" cy="456695"/>
          </a:xfrm>
        </p:spPr>
        <p:txBody>
          <a:bodyPr/>
          <a:lstStyle/>
          <a:p>
            <a:pPr algn="ctr"/>
            <a:r>
              <a:rPr lang="pt-BR" sz="2200" b="1" dirty="0">
                <a:solidFill>
                  <a:srgbClr val="FF0000"/>
                </a:solidFill>
                <a:latin typeface="+mn-lt"/>
              </a:rPr>
              <a:t>Argumentarea economică și socială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5" name="Rectangle 4"/>
          <p:cNvSpPr/>
          <p:nvPr/>
        </p:nvSpPr>
        <p:spPr>
          <a:xfrm>
            <a:off x="282011" y="1238373"/>
            <a:ext cx="83834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Argumentarea economică și socială este necesară pentru evaluarea corectă a 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proiectului.</a:t>
            </a:r>
          </a:p>
          <a:p>
            <a:pPr algn="just"/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Aceasta furnizează o vedere de ansamblu asupra costurilor </a:t>
            </a:r>
            <a:r>
              <a:rPr lang="ro-RO" sz="2000" b="0" dirty="0" err="1">
                <a:solidFill>
                  <a:schemeClr val="bg2">
                    <a:lumMod val="50000"/>
                  </a:schemeClr>
                </a:solidFill>
              </a:rPr>
              <a:t>şi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 beneficiilor pentru economia localității/regiunii. </a:t>
            </a:r>
            <a:endParaRPr lang="ro-RO" sz="20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La proiectare sistemelor de alimentare cu apă și canalizare se va avea în vedere adoptarea de soluții care să garanteze asigurarea calității 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lucrărilor.</a:t>
            </a:r>
          </a:p>
          <a:p>
            <a:pPr algn="just"/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Proiectul trebuie să prevadă lucrări pentru zona prevăzută în planul de 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urbanism, 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dar cu o etapizare care să țină seama </a:t>
            </a:r>
            <a:r>
              <a:rPr lang="ro-RO" sz="2000" b="0" dirty="0" err="1">
                <a:solidFill>
                  <a:schemeClr val="bg2">
                    <a:lumMod val="50000"/>
                  </a:schemeClr>
                </a:solidFill>
              </a:rPr>
              <a:t>şi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 de:</a:t>
            </a:r>
          </a:p>
          <a:p>
            <a:pPr algn="just"/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a) posibilitatea 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restrângerii ariei locuite a localității, apropierii locuințelor - creșterii densității populației;</a:t>
            </a:r>
          </a:p>
          <a:p>
            <a:pPr algn="just"/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b) posibilitatea 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realizării unor trame stradale favorabile dezvoltării ulterioare a rețelelor edilitare (gaze, apă, canalizare etc.);</a:t>
            </a:r>
          </a:p>
          <a:p>
            <a:pPr algn="just"/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c) posibilitatea </a:t>
            </a:r>
            <a:r>
              <a:rPr lang="ro-RO" sz="2000" b="0" dirty="0">
                <a:solidFill>
                  <a:schemeClr val="bg2">
                    <a:lumMod val="50000"/>
                  </a:schemeClr>
                </a:solidFill>
              </a:rPr>
              <a:t>amplasării favorabile a lucrărilor edilitare, spații de amplasare, zone de protecție sanitară, zone de extindere etc</a:t>
            </a:r>
            <a:r>
              <a:rPr lang="ro-RO" sz="2000" b="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o-RO" sz="2000" b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13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155" y="1312284"/>
            <a:ext cx="7776000" cy="617928"/>
          </a:xfrm>
        </p:spPr>
        <p:txBody>
          <a:bodyPr/>
          <a:lstStyle/>
          <a:p>
            <a:pPr algn="ctr"/>
            <a:r>
              <a:rPr lang="ro-RO" b="1" dirty="0" smtClean="0">
                <a:solidFill>
                  <a:srgbClr val="FF0000"/>
                </a:solidFill>
              </a:rPr>
              <a:t>Întrebări de auto-evaluare</a:t>
            </a:r>
            <a:endParaRPr lang="ro-RO" b="1" dirty="0">
              <a:solidFill>
                <a:srgbClr val="FF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89660" y="1930212"/>
            <a:ext cx="8015955" cy="3816000"/>
          </a:xfrm>
        </p:spPr>
        <p:txBody>
          <a:bodyPr/>
          <a:lstStyle/>
          <a:p>
            <a:pPr algn="just"/>
            <a:r>
              <a:rPr lang="en-US" dirty="0" smtClean="0"/>
              <a:t>1</a:t>
            </a:r>
            <a:r>
              <a:rPr lang="ro-RO" dirty="0" smtClean="0"/>
              <a:t>. Enumerați principalele </a:t>
            </a:r>
            <a:r>
              <a:rPr lang="ro-RO" dirty="0"/>
              <a:t>faze de implementare a unui proiect de </a:t>
            </a:r>
            <a:r>
              <a:rPr lang="ro-RO" dirty="0" smtClean="0"/>
              <a:t>investiții publice.</a:t>
            </a:r>
          </a:p>
          <a:p>
            <a:pPr algn="just"/>
            <a:r>
              <a:rPr lang="ro-RO" dirty="0" smtClean="0"/>
              <a:t>2</a:t>
            </a:r>
            <a:r>
              <a:rPr lang="ro-RO" dirty="0"/>
              <a:t>. Prezentați </a:t>
            </a:r>
            <a:r>
              <a:rPr lang="ro-RO" dirty="0" smtClean="0"/>
              <a:t>componența studiilor de fezabilitate.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ro-RO" dirty="0"/>
              <a:t>. </a:t>
            </a:r>
            <a:r>
              <a:rPr lang="ro-RO" dirty="0" smtClean="0"/>
              <a:t>Enumerați actele legislative pentru e</a:t>
            </a:r>
            <a:r>
              <a:rPr lang="pt-BR" dirty="0" smtClean="0"/>
              <a:t>miterea </a:t>
            </a:r>
            <a:r>
              <a:rPr lang="pt-BR" dirty="0"/>
              <a:t>certificatelor de urbanism şi autorizației de </a:t>
            </a:r>
            <a:r>
              <a:rPr lang="pt-BR" dirty="0" smtClean="0"/>
              <a:t>construire</a:t>
            </a:r>
            <a:r>
              <a:rPr lang="ro-RO" dirty="0" smtClean="0"/>
              <a:t>.</a:t>
            </a:r>
            <a:endParaRPr lang="en-US" dirty="0" smtClean="0"/>
          </a:p>
          <a:p>
            <a:r>
              <a:rPr lang="en-US" dirty="0" smtClean="0"/>
              <a:t>4</a:t>
            </a:r>
            <a:r>
              <a:rPr lang="ro-RO" dirty="0" smtClean="0"/>
              <a:t>. </a:t>
            </a:r>
            <a:r>
              <a:rPr lang="ro-RO" dirty="0"/>
              <a:t>Care este </a:t>
            </a:r>
            <a:r>
              <a:rPr lang="ro-RO" dirty="0" smtClean="0"/>
              <a:t>conținutul </a:t>
            </a:r>
            <a:r>
              <a:rPr lang="ro-RO" dirty="0"/>
              <a:t>certificatului de urbanism pentru </a:t>
            </a:r>
            <a:r>
              <a:rPr lang="ro-RO" dirty="0" smtClean="0"/>
              <a:t>proiectare.</a:t>
            </a:r>
          </a:p>
        </p:txBody>
      </p:sp>
    </p:spTree>
    <p:extLst>
      <p:ext uri="{BB962C8B-B14F-4D97-AF65-F5344CB8AC3E}">
        <p14:creationId xmlns:p14="http://schemas.microsoft.com/office/powerpoint/2010/main" val="88433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959224"/>
            <a:ext cx="7776000" cy="510988"/>
          </a:xfrm>
        </p:spPr>
        <p:txBody>
          <a:bodyPr/>
          <a:lstStyle/>
          <a:p>
            <a:pPr algn="ctr"/>
            <a:r>
              <a:rPr lang="ro-RO" sz="2200" b="1" dirty="0" smtClean="0">
                <a:solidFill>
                  <a:srgbClr val="FF0000"/>
                </a:solidFill>
              </a:rPr>
              <a:t>Bibliografie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00097" y="1470212"/>
            <a:ext cx="8143806" cy="4819493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[1] Legea Nr. 835 din 17.05.1996 privind principiile urbanismului </a:t>
            </a:r>
            <a:r>
              <a:rPr lang="ro-RO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şi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amenajării teritoriului, Publicat : 02.01.1997 în Monitorul Oficial Nr. 1-2 art. Nr: 2 Data intrării in vigoare: 3.12.1998;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[2] Lege Nr.163 din 09.07.2010 privind autorizarea executării lucrărilor de construcție, cu modificările ulterioare. Publicat: 03.09.2010 în Monitorul Oficial Nr. 155-158 art. Nr: 549;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[3] Lege Nr. 721 din 02.02.1996 privind calitatea în construcții. Publicat: 25.04.1996 în Monitorul Oficial Nr. 25 art. Nr : 259 Data intrării in vigoare: 25.07.1996;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[4] Hotărâre de Guvern Nr. 285 din 23.05.1996 cu privire la aprobarea Regulamentului de recepție a construcțiilor </a:t>
            </a:r>
            <a:r>
              <a:rPr lang="ro-RO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şi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instalațiilor aferente. Publicat: 28.06.1996 în Monitorul Oficial Nr. 42 art. Nr: 349;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[5] Hotărâre de Guvern Nr. 361 din 25.06.1996 cu privire la asigurarea calității construcțiilor. 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Publicat: 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08.08.1996 în Monitorul Oficial Nr. 52-53 art. Nr: 439;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[6] Hotărâre de Guvern 1469 din 30.12.2016 pentru aprobarea Regulamentului cu privire la crearea </a:t>
            </a:r>
            <a:r>
              <a:rPr lang="ro-RO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şi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funcționarea ghișeului unic de autorizare a lucrărilor de construcție. Publicat: Monitorul Oficial nr.67-71/154 din 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03.03.2017.</a:t>
            </a:r>
            <a:endParaRPr lang="ro-RO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AutoNum type="arabicPeriod" startAt="7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02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9155" y="1131945"/>
            <a:ext cx="8148651" cy="5140668"/>
          </a:xfrm>
        </p:spPr>
        <p:txBody>
          <a:bodyPr/>
          <a:lstStyle/>
          <a:p>
            <a:pPr algn="just"/>
            <a:r>
              <a:rPr lang="ro-RO" sz="2000" b="1" dirty="0" smtClean="0">
                <a:solidFill>
                  <a:schemeClr val="bg2">
                    <a:lumMod val="25000"/>
                  </a:schemeClr>
                </a:solidFill>
              </a:rPr>
              <a:t>Scopul</a:t>
            </a:r>
            <a:r>
              <a:rPr lang="ro-RO" sz="2000" dirty="0" smtClean="0">
                <a:solidFill>
                  <a:schemeClr val="bg2">
                    <a:lumMod val="25000"/>
                  </a:schemeClr>
                </a:solidFill>
              </a:rPr>
              <a:t> acestui curs este analiza și însușirea cadrului legislativ </a:t>
            </a:r>
            <a:r>
              <a:rPr lang="ro-RO" sz="2000" dirty="0" err="1" smtClean="0">
                <a:solidFill>
                  <a:schemeClr val="bg2">
                    <a:lumMod val="25000"/>
                  </a:schemeClr>
                </a:solidFill>
              </a:rPr>
              <a:t>şi</a:t>
            </a:r>
            <a:r>
              <a:rPr lang="ro-RO" sz="2000" dirty="0" smtClean="0">
                <a:solidFill>
                  <a:schemeClr val="bg2">
                    <a:lumMod val="25000"/>
                  </a:schemeClr>
                </a:solidFill>
              </a:rPr>
              <a:t> normativ al Republicii Moldova în vederea formării specialiștilor din cadrul serviciilor publice de alimentare cu apă și canalizare.</a:t>
            </a:r>
          </a:p>
          <a:p>
            <a:pPr algn="just"/>
            <a:r>
              <a:rPr lang="ro-RO" sz="2000" b="1" dirty="0" smtClean="0">
                <a:solidFill>
                  <a:schemeClr val="bg2">
                    <a:lumMod val="25000"/>
                  </a:schemeClr>
                </a:solidFill>
              </a:rPr>
              <a:t>Obiectivele de bază</a:t>
            </a:r>
            <a:r>
              <a:rPr lang="ro-RO" sz="2000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 algn="just"/>
            <a:r>
              <a:rPr lang="ro-RO" sz="2000" dirty="0" smtClean="0">
                <a:solidFill>
                  <a:schemeClr val="bg2">
                    <a:lumMod val="25000"/>
                  </a:schemeClr>
                </a:solidFill>
              </a:rPr>
              <a:t>1. Dezvoltarea capacității specialiștilor de a identifica </a:t>
            </a:r>
            <a:r>
              <a:rPr lang="ro-RO" sz="2000" dirty="0" err="1" smtClean="0">
                <a:solidFill>
                  <a:schemeClr val="bg2">
                    <a:lumMod val="25000"/>
                  </a:schemeClr>
                </a:solidFill>
              </a:rPr>
              <a:t>şi</a:t>
            </a:r>
            <a:r>
              <a:rPr lang="ro-RO" sz="2000" dirty="0" smtClean="0">
                <a:solidFill>
                  <a:schemeClr val="bg2">
                    <a:lumMod val="25000"/>
                  </a:schemeClr>
                </a:solidFill>
              </a:rPr>
              <a:t> a determina necesitatea unei investii în domeniul serviciilor publice de alimentare cu apă și canalizare;</a:t>
            </a:r>
          </a:p>
          <a:p>
            <a:pPr algn="just"/>
            <a:r>
              <a:rPr lang="ro-RO" sz="2000" dirty="0" smtClean="0">
                <a:solidFill>
                  <a:schemeClr val="bg2">
                    <a:lumMod val="25000"/>
                  </a:schemeClr>
                </a:solidFill>
              </a:rPr>
              <a:t>2. Capacitatea efectuării unui studiu de fezabilitate și marketing în domeniul serviciilor publice de alimentare cu apă și canalizare;</a:t>
            </a:r>
          </a:p>
          <a:p>
            <a:pPr algn="just"/>
            <a:r>
              <a:rPr lang="ro-RO" sz="2000" dirty="0" smtClean="0">
                <a:solidFill>
                  <a:schemeClr val="bg2">
                    <a:lumMod val="25000"/>
                  </a:schemeClr>
                </a:solidFill>
              </a:rPr>
              <a:t>3. Studiul cadrului legislativ </a:t>
            </a:r>
            <a:r>
              <a:rPr lang="ro-RO" sz="2000" dirty="0" err="1" smtClean="0">
                <a:solidFill>
                  <a:schemeClr val="bg2">
                    <a:lumMod val="25000"/>
                  </a:schemeClr>
                </a:solidFill>
              </a:rPr>
              <a:t>şi</a:t>
            </a:r>
            <a:r>
              <a:rPr lang="ro-RO" sz="2000" dirty="0" smtClean="0">
                <a:solidFill>
                  <a:schemeClr val="bg2">
                    <a:lumMod val="25000"/>
                  </a:schemeClr>
                </a:solidFill>
              </a:rPr>
              <a:t> normativ în scopul stabilirii etapelor și procedurilor pentru lucrările de proiectare </a:t>
            </a:r>
            <a:r>
              <a:rPr lang="ro-RO" sz="2000" dirty="0" err="1" smtClean="0">
                <a:solidFill>
                  <a:schemeClr val="bg2">
                    <a:lumMod val="25000"/>
                  </a:schemeClr>
                </a:solidFill>
              </a:rPr>
              <a:t>şi</a:t>
            </a:r>
            <a:r>
              <a:rPr lang="ro-RO" sz="2000" dirty="0" smtClean="0">
                <a:solidFill>
                  <a:schemeClr val="bg2">
                    <a:lumMod val="25000"/>
                  </a:schemeClr>
                </a:solidFill>
              </a:rPr>
              <a:t> de construire a sistemelor de alimentare cu apă și canalizare;</a:t>
            </a:r>
          </a:p>
          <a:p>
            <a:pPr algn="just"/>
            <a:r>
              <a:rPr lang="ro-RO" sz="2000" dirty="0" smtClean="0">
                <a:solidFill>
                  <a:schemeClr val="bg2">
                    <a:lumMod val="25000"/>
                  </a:schemeClr>
                </a:solidFill>
              </a:rPr>
              <a:t>4. Elaborarea unei argumentări </a:t>
            </a:r>
            <a:r>
              <a:rPr lang="ro-RO" sz="2000" dirty="0" err="1" smtClean="0">
                <a:solidFill>
                  <a:schemeClr val="bg2">
                    <a:lumMod val="25000"/>
                  </a:schemeClr>
                </a:solidFill>
              </a:rPr>
              <a:t>socio</a:t>
            </a:r>
            <a:r>
              <a:rPr lang="ro-RO" sz="2000" dirty="0" smtClean="0">
                <a:solidFill>
                  <a:schemeClr val="bg2">
                    <a:lumMod val="25000"/>
                  </a:schemeClr>
                </a:solidFill>
              </a:rPr>
              <a:t>-economice la întocmirea proiectelor.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133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/>
              <a:pPr/>
              <a:t>01/11/2017</a:t>
            </a:fld>
            <a:endParaRPr lang="de-DE" noProof="0" dirty="0"/>
          </a:p>
        </p:txBody>
      </p:sp>
      <p:sp>
        <p:nvSpPr>
          <p:cNvPr id="6" name="Inhaltsplatzhalter 7"/>
          <p:cNvSpPr txBox="1">
            <a:spLocks/>
          </p:cNvSpPr>
          <p:nvPr/>
        </p:nvSpPr>
        <p:spPr>
          <a:xfrm>
            <a:off x="684213" y="2108200"/>
            <a:ext cx="4481512" cy="2609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În calitate de entitate federală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GIZ sprijină atingerea obiectivelor Guvernului Germaniei de cooperare internațională și dezvoltare durabilă. 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10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Publicat de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Deutsche </a:t>
            </a:r>
            <a:r>
              <a:rPr lang="de-DE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Gesellschaft für</a:t>
            </a:r>
            <a:br>
              <a:rPr lang="de-DE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e-DE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Internationale Zusammenarbeit 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(GIZ) GmbH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Oficii înregistrate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Bonn </a:t>
            </a: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și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Eschborn, German</a:t>
            </a: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ia</a:t>
            </a:r>
            <a:endParaRPr lang="en-GB" sz="1050" b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Proiectul ”Modernizarea serviciilor publice locale în Republica Moldova”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50" b="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Chișinău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str. </a:t>
            </a:r>
            <a:r>
              <a:rPr lang="en-GB" sz="1050" b="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Bernardazzi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66</a:t>
            </a:r>
            <a:endParaRPr lang="en-GB" sz="1050" b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  <a:tabLst>
                <a:tab pos="180975" algn="l"/>
              </a:tabLst>
              <a:defRPr/>
            </a:pP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  + 373 22 22-83-19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tabLst>
                <a:tab pos="180975" algn="l"/>
              </a:tabLst>
              <a:defRPr/>
            </a:pP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  + 373 22 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00-02-38</a:t>
            </a:r>
            <a:b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	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www.giz.de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www.serviciilocale.md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endParaRPr lang="de-DE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de-DE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Inhaltsplatzhalter 8"/>
          <p:cNvSpPr txBox="1">
            <a:spLocks/>
          </p:cNvSpPr>
          <p:nvPr/>
        </p:nvSpPr>
        <p:spPr>
          <a:xfrm>
            <a:off x="5467350" y="2108200"/>
            <a:ext cx="3005138" cy="381476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  <a:defRPr/>
            </a:pPr>
            <a:r>
              <a:rPr lang="en-GB" sz="105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Autor</a:t>
            </a:r>
            <a:r>
              <a:rPr lang="ro-RO" sz="105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GB" sz="105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105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o-MD" sz="105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ro-MD" sz="105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heorghe Croitoru</a:t>
            </a:r>
            <a:endParaRPr lang="en-GB" sz="1050" b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Aft>
                <a:spcPts val="300"/>
              </a:spcAft>
              <a:defRPr/>
            </a:pPr>
            <a:endParaRPr lang="en-GB" sz="105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endParaRPr lang="en-GB" sz="105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495377" y="4718050"/>
            <a:ext cx="11477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Proiect cofinanțat de 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Picture 2" descr="D:\docs\desktop\ELdZ_Mol_cmyk_r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5"/>
          <p:cNvSpPr txBox="1"/>
          <p:nvPr/>
        </p:nvSpPr>
        <p:spPr>
          <a:xfrm>
            <a:off x="7419434" y="314102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Implementat de</a:t>
            </a:r>
            <a:endParaRPr lang="en-GB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feld 9"/>
          <p:cNvSpPr txBox="1">
            <a:spLocks noChangeArrowheads="1"/>
          </p:cNvSpPr>
          <p:nvPr/>
        </p:nvSpPr>
        <p:spPr bwMode="auto">
          <a:xfrm>
            <a:off x="5593291" y="3198813"/>
            <a:ext cx="11477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În cooperare cu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006" y="3413125"/>
            <a:ext cx="847626" cy="857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statia2\Desktop\SDC-Rom_CMYK_hoch_po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46" y="5215306"/>
            <a:ext cx="1984375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Users\Stela\Desktop\Logou nou UTM\Logo_inscript_horizontal (1)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969" y="4547871"/>
            <a:ext cx="2635885" cy="655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9" descr="ifcaac_logo0200px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494" y="3413125"/>
            <a:ext cx="1005775" cy="94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8" descr="cf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845" y="3413125"/>
            <a:ext cx="833437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5540375"/>
            <a:ext cx="15906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5797550"/>
            <a:ext cx="944563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572293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15" y="5685086"/>
            <a:ext cx="7461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15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/>
              <a:pPr/>
              <a:t>01/11/2017</a:t>
            </a:fld>
            <a:endParaRPr lang="de-DE" noProof="0" dirty="0"/>
          </a:p>
        </p:txBody>
      </p:sp>
      <p:pic>
        <p:nvPicPr>
          <p:cNvPr id="14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5"/>
          <p:cNvSpPr txBox="1"/>
          <p:nvPr/>
        </p:nvSpPr>
        <p:spPr>
          <a:xfrm>
            <a:off x="7419434" y="314102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Implementat de</a:t>
            </a:r>
            <a:endParaRPr lang="en-GB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Gopa Log MS cmyk RZ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51" y="2793129"/>
            <a:ext cx="2827336" cy="1144690"/>
          </a:xfrm>
          <a:prstGeom prst="rect">
            <a:avLst/>
          </a:prstGeom>
          <a:noFill/>
        </p:spPr>
      </p:pic>
      <p:sp>
        <p:nvSpPr>
          <p:cNvPr id="19" name="Textfeld 5"/>
          <p:cNvSpPr txBox="1"/>
          <p:nvPr/>
        </p:nvSpPr>
        <p:spPr>
          <a:xfrm>
            <a:off x="5395399" y="2428037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Din </a:t>
            </a:r>
            <a:r>
              <a:rPr lang="en-US" sz="8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numele</a:t>
            </a:r>
            <a:endParaRPr lang="en-GB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399" y="2793129"/>
            <a:ext cx="3400425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5280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155" y="1107185"/>
            <a:ext cx="7776000" cy="617928"/>
          </a:xfrm>
        </p:spPr>
        <p:txBody>
          <a:bodyPr/>
          <a:lstStyle/>
          <a:p>
            <a:pPr algn="ctr"/>
            <a:r>
              <a:rPr lang="ro-RO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Introducere</a:t>
            </a:r>
            <a:endParaRPr lang="ro-RO" sz="2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7825" y="1656748"/>
            <a:ext cx="7776000" cy="2564876"/>
          </a:xfrm>
        </p:spPr>
        <p:txBody>
          <a:bodyPr/>
          <a:lstStyle/>
          <a:p>
            <a:pPr algn="just"/>
            <a:r>
              <a:rPr lang="ro-RO" sz="2000" dirty="0" smtClean="0">
                <a:solidFill>
                  <a:schemeClr val="bg2">
                    <a:lumMod val="25000"/>
                  </a:schemeClr>
                </a:solidFill>
              </a:rPr>
              <a:t>Serviciile de alimentare cu apă </a:t>
            </a:r>
            <a:r>
              <a:rPr lang="ro-RO" sz="2000" dirty="0" err="1" smtClean="0">
                <a:solidFill>
                  <a:schemeClr val="bg2">
                    <a:lumMod val="25000"/>
                  </a:schemeClr>
                </a:solidFill>
              </a:rPr>
              <a:t>şi</a:t>
            </a:r>
            <a:r>
              <a:rPr lang="ro-RO" sz="2000" dirty="0" smtClean="0">
                <a:solidFill>
                  <a:schemeClr val="bg2">
                    <a:lumMod val="25000"/>
                  </a:schemeClr>
                </a:solidFill>
              </a:rPr>
              <a:t> canalizare sunt de o importanță vitală pentru asigurarea calității vieții.</a:t>
            </a:r>
          </a:p>
          <a:p>
            <a:pPr algn="just"/>
            <a:r>
              <a:rPr lang="ro-RO" sz="2000" dirty="0" smtClean="0">
                <a:solidFill>
                  <a:schemeClr val="bg2">
                    <a:lumMod val="25000"/>
                  </a:schemeClr>
                </a:solidFill>
              </a:rPr>
              <a:t>Asigurarea populației cu apă potabilă de bună calitate constituie unul din factorii primordiali ai securității naționale a țării.</a:t>
            </a:r>
          </a:p>
          <a:p>
            <a:pPr algn="just"/>
            <a:r>
              <a:rPr lang="ro-RO" sz="2000" b="1" dirty="0" smtClean="0">
                <a:solidFill>
                  <a:schemeClr val="bg2">
                    <a:lumMod val="25000"/>
                  </a:schemeClr>
                </a:solidFill>
              </a:rPr>
              <a:t>Factor primordial al activității vitale </a:t>
            </a:r>
            <a:r>
              <a:rPr lang="ro-RO" sz="2000" dirty="0" smtClean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ro-RO" sz="2000" dirty="0">
                <a:solidFill>
                  <a:schemeClr val="bg2">
                    <a:lumMod val="25000"/>
                  </a:schemeClr>
                </a:solidFill>
              </a:rPr>
              <a:t>funcționarea </a:t>
            </a:r>
            <a:r>
              <a:rPr lang="ro-RO" sz="2000" dirty="0" smtClean="0">
                <a:solidFill>
                  <a:schemeClr val="bg2">
                    <a:lumMod val="25000"/>
                  </a:schemeClr>
                </a:solidFill>
              </a:rPr>
              <a:t>stabilă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 a </a:t>
            </a:r>
            <a:r>
              <a:rPr lang="ro-RO" sz="2000" dirty="0" smtClean="0">
                <a:solidFill>
                  <a:schemeClr val="bg2">
                    <a:lumMod val="25000"/>
                  </a:schemeClr>
                </a:solidFill>
              </a:rPr>
              <a:t>sistemelor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o-RO" sz="2000" dirty="0" smtClean="0">
                <a:solidFill>
                  <a:schemeClr val="bg2">
                    <a:lumMod val="25000"/>
                  </a:schemeClr>
                </a:solidFill>
              </a:rPr>
              <a:t>de </a:t>
            </a:r>
            <a:r>
              <a:rPr lang="ro-RO" sz="2000" dirty="0">
                <a:solidFill>
                  <a:schemeClr val="bg2">
                    <a:lumMod val="25000"/>
                  </a:schemeClr>
                </a:solidFill>
              </a:rPr>
              <a:t>alimentare cu apă </a:t>
            </a:r>
            <a:r>
              <a:rPr lang="ro-RO" sz="2000" dirty="0" smtClean="0">
                <a:solidFill>
                  <a:schemeClr val="bg2">
                    <a:lumMod val="25000"/>
                  </a:schemeClr>
                </a:solidFill>
              </a:rPr>
              <a:t>ș</a:t>
            </a:r>
            <a:r>
              <a:rPr lang="ro-RO" sz="2000" dirty="0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o-RO" sz="2000" dirty="0" smtClean="0">
                <a:solidFill>
                  <a:schemeClr val="bg2">
                    <a:lumMod val="25000"/>
                  </a:schemeClr>
                </a:solidFill>
              </a:rPr>
              <a:t>a sistemelor de evacuare a apelor uzate, cu diminuarea impactului lor asupra mediului înconjurător.</a:t>
            </a:r>
            <a:endParaRPr lang="ro-RO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309" y="4585099"/>
            <a:ext cx="3339916" cy="192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24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155" y="1079571"/>
            <a:ext cx="7776000" cy="617928"/>
          </a:xfrm>
        </p:spPr>
        <p:txBody>
          <a:bodyPr/>
          <a:lstStyle/>
          <a:p>
            <a:pPr algn="ctr"/>
            <a:r>
              <a:rPr lang="ro-RO" sz="2200" b="1" dirty="0" smtClean="0">
                <a:solidFill>
                  <a:srgbClr val="FF0000"/>
                </a:solidFill>
              </a:rPr>
              <a:t>Documente de politici </a:t>
            </a:r>
            <a:endParaRPr lang="ro-RO" sz="2200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Croitoru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9155" y="1581185"/>
            <a:ext cx="7776000" cy="4537604"/>
          </a:xfrm>
        </p:spPr>
        <p:txBody>
          <a:bodyPr/>
          <a:lstStyle/>
          <a:p>
            <a:pPr algn="just"/>
            <a:r>
              <a:rPr lang="ro-RO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Concepția politicii naționale în domeniul resurselor de apă pentru perioada anilor 2003-2010.</a:t>
            </a:r>
          </a:p>
          <a:p>
            <a:pPr algn="just"/>
            <a:r>
              <a:rPr lang="ro-RO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Obiectivele de Dezvoltare ale Mileniului în Republica Moldova până în 2015 (ce conțin și asigurarea durabilității mediului).</a:t>
            </a:r>
          </a:p>
          <a:p>
            <a:pPr algn="just"/>
            <a:r>
              <a:rPr lang="ro-RO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Programul de alimentare cu apă </a:t>
            </a:r>
            <a:r>
              <a:rPr lang="ro-RO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şi</a:t>
            </a:r>
            <a:r>
              <a:rPr lang="ro-RO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canalizare a localităților din Republica Moldova până în anul 2015.</a:t>
            </a:r>
          </a:p>
          <a:p>
            <a:pPr algn="just"/>
            <a:r>
              <a:rPr lang="ro-RO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Strategia privind aprovizionarea cu apă </a:t>
            </a:r>
            <a:r>
              <a:rPr lang="ro-RO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şi</a:t>
            </a:r>
            <a:r>
              <a:rPr lang="ro-RO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canalizarea localităților din Republica Moldova.</a:t>
            </a:r>
          </a:p>
          <a:p>
            <a:pPr algn="ctr"/>
            <a:r>
              <a:rPr lang="ro-RO" sz="2000" b="1" dirty="0" smtClean="0">
                <a:solidFill>
                  <a:schemeClr val="accent1"/>
                </a:solidFill>
              </a:rPr>
              <a:t>_____________________________________________________</a:t>
            </a:r>
          </a:p>
          <a:p>
            <a:pPr algn="just"/>
            <a:r>
              <a:rPr lang="ro-RO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Obiectivele </a:t>
            </a:r>
            <a:r>
              <a:rPr lang="ro-RO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principale de asigurare etapizată cu apă potabilă a populației nu au fost realizate în măsură completă și în termenii </a:t>
            </a:r>
            <a:r>
              <a:rPr lang="ro-RO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stabiliți.</a:t>
            </a:r>
            <a:endParaRPr lang="ro-RO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749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155" y="1098639"/>
            <a:ext cx="7776000" cy="617928"/>
          </a:xfrm>
        </p:spPr>
        <p:txBody>
          <a:bodyPr/>
          <a:lstStyle/>
          <a:p>
            <a:pPr algn="ctr"/>
            <a:r>
              <a:rPr lang="ro-RO" sz="2200" b="1" dirty="0" smtClean="0">
                <a:solidFill>
                  <a:srgbClr val="FF0000"/>
                </a:solidFill>
              </a:rPr>
              <a:t>Starea actuală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1473" y="1716567"/>
            <a:ext cx="8221054" cy="3816000"/>
          </a:xfrm>
        </p:spPr>
        <p:txBody>
          <a:bodyPr/>
          <a:lstStyle/>
          <a:p>
            <a:pPr algn="just"/>
            <a:r>
              <a:rPr lang="ro-RO" sz="2000" dirty="0" smtClean="0">
                <a:solidFill>
                  <a:schemeClr val="bg2">
                    <a:lumMod val="25000"/>
                  </a:schemeClr>
                </a:solidFill>
              </a:rPr>
              <a:t>Se </a:t>
            </a:r>
            <a:r>
              <a:rPr lang="ro-RO" sz="2000" dirty="0">
                <a:solidFill>
                  <a:schemeClr val="bg2">
                    <a:lumMod val="25000"/>
                  </a:schemeClr>
                </a:solidFill>
              </a:rPr>
              <a:t>atestă </a:t>
            </a:r>
            <a:r>
              <a:rPr lang="ro-RO" sz="2000" dirty="0" smtClean="0">
                <a:solidFill>
                  <a:schemeClr val="bg2">
                    <a:lumMod val="25000"/>
                  </a:schemeClr>
                </a:solidFill>
              </a:rPr>
              <a:t>o situație dificilă în zonele rurale la aproximativ 60% din populația țării. </a:t>
            </a:r>
          </a:p>
          <a:p>
            <a:pPr algn="just"/>
            <a:r>
              <a:rPr lang="ro-RO" sz="2000" dirty="0" smtClean="0">
                <a:solidFill>
                  <a:schemeClr val="bg2">
                    <a:lumMod val="25000"/>
                  </a:schemeClr>
                </a:solidFill>
              </a:rPr>
              <a:t>În localitățile rurale nu sunt asigurate surse îmbunătățite de apă cu centralizarea alimentări, precum </a:t>
            </a:r>
            <a:r>
              <a:rPr lang="ro-RO" sz="2000" dirty="0">
                <a:solidFill>
                  <a:schemeClr val="bg2">
                    <a:lumMod val="25000"/>
                  </a:schemeClr>
                </a:solidFill>
              </a:rPr>
              <a:t>și lipsa </a:t>
            </a:r>
            <a:r>
              <a:rPr lang="ro-RO" sz="2000" dirty="0" smtClean="0">
                <a:solidFill>
                  <a:schemeClr val="bg2">
                    <a:lumMod val="25000"/>
                  </a:schemeClr>
                </a:solidFill>
              </a:rPr>
              <a:t>a canalizării </a:t>
            </a:r>
            <a:r>
              <a:rPr lang="ro-RO" sz="2000" dirty="0">
                <a:solidFill>
                  <a:schemeClr val="bg2">
                    <a:lumMod val="25000"/>
                  </a:schemeClr>
                </a:solidFill>
              </a:rPr>
              <a:t>apelor </a:t>
            </a:r>
            <a:r>
              <a:rPr lang="ro-RO" sz="2000" dirty="0" smtClean="0">
                <a:solidFill>
                  <a:schemeClr val="bg2">
                    <a:lumMod val="25000"/>
                  </a:schemeClr>
                </a:solidFill>
              </a:rPr>
              <a:t>uzate.</a:t>
            </a:r>
          </a:p>
          <a:p>
            <a:pPr algn="just"/>
            <a:r>
              <a:rPr lang="ro-RO" sz="2000" dirty="0">
                <a:solidFill>
                  <a:schemeClr val="bg2">
                    <a:lumMod val="25000"/>
                  </a:schemeClr>
                </a:solidFill>
              </a:rPr>
              <a:t>Obiectivele stabilite în Program și în Strategie nu au fost fundamentate și conformate necesităților - populația nefiind asigurată cu servicii de aprovizionare cu apă și </a:t>
            </a:r>
            <a:r>
              <a:rPr lang="ro-RO" sz="2000" dirty="0" smtClean="0">
                <a:solidFill>
                  <a:schemeClr val="bg2">
                    <a:lumMod val="25000"/>
                  </a:schemeClr>
                </a:solidFill>
              </a:rPr>
              <a:t>canalizare.</a:t>
            </a:r>
          </a:p>
          <a:p>
            <a:pPr algn="just"/>
            <a:r>
              <a:rPr lang="ro-RO" sz="2000" dirty="0" smtClean="0">
                <a:solidFill>
                  <a:schemeClr val="bg2">
                    <a:lumMod val="25000"/>
                  </a:schemeClr>
                </a:solidFill>
              </a:rPr>
              <a:t>Unele </a:t>
            </a:r>
            <a:r>
              <a:rPr lang="ro-RO" sz="2000" dirty="0">
                <a:solidFill>
                  <a:schemeClr val="bg2">
                    <a:lumMod val="25000"/>
                  </a:schemeClr>
                </a:solidFill>
              </a:rPr>
              <a:t>din rezultatele </a:t>
            </a:r>
            <a:r>
              <a:rPr lang="ro-RO" sz="2000" dirty="0" smtClean="0">
                <a:solidFill>
                  <a:schemeClr val="bg2">
                    <a:lumMod val="25000"/>
                  </a:schemeClr>
                </a:solidFill>
              </a:rPr>
              <a:t>Programului </a:t>
            </a:r>
            <a:r>
              <a:rPr lang="ro-RO" sz="2000" dirty="0">
                <a:solidFill>
                  <a:schemeClr val="bg2">
                    <a:lumMod val="25000"/>
                  </a:schemeClr>
                </a:solidFill>
              </a:rPr>
              <a:t>și </a:t>
            </a:r>
            <a:r>
              <a:rPr lang="ro-RO" sz="2000" dirty="0" smtClean="0">
                <a:solidFill>
                  <a:schemeClr val="bg2">
                    <a:lumMod val="25000"/>
                  </a:schemeClr>
                </a:solidFill>
              </a:rPr>
              <a:t>Strategiei </a:t>
            </a:r>
            <a:r>
              <a:rPr lang="ro-RO" sz="2000" dirty="0">
                <a:solidFill>
                  <a:schemeClr val="bg2">
                    <a:lumMod val="25000"/>
                  </a:schemeClr>
                </a:solidFill>
              </a:rPr>
              <a:t>nu au fost realizate până în prezent, cu toate că finanțări în domeniu au existat, acestea nefiind coordonate cu necesitățile. </a:t>
            </a:r>
            <a:endParaRPr lang="ro-RO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o-RO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16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155" y="1303738"/>
            <a:ext cx="7776000" cy="617928"/>
          </a:xfrm>
        </p:spPr>
        <p:txBody>
          <a:bodyPr/>
          <a:lstStyle/>
          <a:p>
            <a:pPr algn="ctr"/>
            <a:r>
              <a:rPr lang="ro-RO" sz="2200" b="1" dirty="0" smtClean="0">
                <a:solidFill>
                  <a:schemeClr val="accent1"/>
                </a:solidFill>
              </a:rPr>
              <a:t>Categorii </a:t>
            </a:r>
            <a:r>
              <a:rPr lang="ro-RO" sz="2200" b="1" dirty="0">
                <a:solidFill>
                  <a:schemeClr val="accent1"/>
                </a:solidFill>
              </a:rPr>
              <a:t>de </a:t>
            </a:r>
            <a:r>
              <a:rPr lang="ro-RO" sz="2200" b="1" dirty="0" smtClean="0">
                <a:solidFill>
                  <a:schemeClr val="accent1"/>
                </a:solidFill>
              </a:rPr>
              <a:t>probleme </a:t>
            </a:r>
            <a:r>
              <a:rPr lang="ro-RO" sz="2200" b="1" smtClean="0">
                <a:solidFill>
                  <a:schemeClr val="accent1"/>
                </a:solidFill>
              </a:rPr>
              <a:t>în localități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9155" y="1981487"/>
            <a:ext cx="7776000" cy="3816000"/>
          </a:xfrm>
        </p:spPr>
        <p:txBody>
          <a:bodyPr/>
          <a:lstStyle/>
          <a:p>
            <a:pPr algn="just"/>
            <a:r>
              <a:rPr lang="ro-RO" sz="2000" dirty="0">
                <a:solidFill>
                  <a:schemeClr val="bg2">
                    <a:lumMod val="25000"/>
                  </a:schemeClr>
                </a:solidFill>
              </a:rPr>
              <a:t>- dotarea insuficientă cu documentații de urbanism </a:t>
            </a:r>
            <a:r>
              <a:rPr lang="ro-RO" sz="2000" dirty="0" err="1">
                <a:solidFill>
                  <a:schemeClr val="bg2">
                    <a:lumMod val="25000"/>
                  </a:schemeClr>
                </a:solidFill>
              </a:rPr>
              <a:t>şi</a:t>
            </a:r>
            <a:r>
              <a:rPr lang="ro-RO" sz="2000" dirty="0">
                <a:solidFill>
                  <a:schemeClr val="bg2">
                    <a:lumMod val="25000"/>
                  </a:schemeClr>
                </a:solidFill>
              </a:rPr>
              <a:t> amenajare a teritoriului </a:t>
            </a:r>
            <a:r>
              <a:rPr lang="ro-RO" sz="2000" dirty="0" err="1">
                <a:solidFill>
                  <a:schemeClr val="bg2">
                    <a:lumMod val="25000"/>
                  </a:schemeClr>
                </a:solidFill>
              </a:rPr>
              <a:t>şi</a:t>
            </a:r>
            <a:r>
              <a:rPr lang="ro-RO" sz="2000" dirty="0">
                <a:solidFill>
                  <a:schemeClr val="bg2">
                    <a:lumMod val="25000"/>
                  </a:schemeClr>
                </a:solidFill>
              </a:rPr>
              <a:t> inexistența inițiativei din partea autorităților publice locale de a completa acest vid creat artificial;</a:t>
            </a:r>
          </a:p>
          <a:p>
            <a:pPr algn="just"/>
            <a:r>
              <a:rPr lang="ro-RO" sz="2000" dirty="0">
                <a:solidFill>
                  <a:schemeClr val="bg2">
                    <a:lumMod val="25000"/>
                  </a:schemeClr>
                </a:solidFill>
              </a:rPr>
              <a:t>- o atenție scăzută față de menținerea sau dezvoltarea infrastructurilor sociale și edilitare;</a:t>
            </a:r>
          </a:p>
          <a:p>
            <a:pPr algn="just"/>
            <a:r>
              <a:rPr lang="ro-RO" sz="2000" dirty="0">
                <a:solidFill>
                  <a:schemeClr val="bg2">
                    <a:lumMod val="25000"/>
                  </a:schemeClr>
                </a:solidFill>
              </a:rPr>
              <a:t>- valorificarea haotică a teritoriilor, atitudinea pasivă față de extinderea neregularizată a localităților, formarea unor subcentre populate, neasigurate cu sisteme de alimentare cu apă și canalizare;</a:t>
            </a:r>
          </a:p>
          <a:p>
            <a:pPr algn="just"/>
            <a:r>
              <a:rPr lang="ro-RO" sz="2000" dirty="0">
                <a:solidFill>
                  <a:schemeClr val="bg2">
                    <a:lumMod val="25000"/>
                  </a:schemeClr>
                </a:solidFill>
              </a:rPr>
              <a:t>- lipsa unor politici locale de reconstrucție și extindere a rețelelor </a:t>
            </a:r>
            <a:r>
              <a:rPr lang="ro-RO" sz="2000" dirty="0" err="1">
                <a:solidFill>
                  <a:schemeClr val="bg2">
                    <a:lumMod val="25000"/>
                  </a:schemeClr>
                </a:solidFill>
              </a:rPr>
              <a:t>tehnico</a:t>
            </a:r>
            <a:r>
              <a:rPr lang="ro-RO" sz="2000" dirty="0">
                <a:solidFill>
                  <a:schemeClr val="bg2">
                    <a:lumMod val="25000"/>
                  </a:schemeClr>
                </a:solidFill>
              </a:rPr>
              <a:t>-edilitare precum și a drumurilor locale.</a:t>
            </a:r>
          </a:p>
        </p:txBody>
      </p:sp>
    </p:spTree>
    <p:extLst>
      <p:ext uri="{BB962C8B-B14F-4D97-AF65-F5344CB8AC3E}">
        <p14:creationId xmlns:p14="http://schemas.microsoft.com/office/powerpoint/2010/main" val="3925187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155" y="1167006"/>
            <a:ext cx="7776000" cy="439604"/>
          </a:xfrm>
        </p:spPr>
        <p:txBody>
          <a:bodyPr/>
          <a:lstStyle/>
          <a:p>
            <a:r>
              <a:rPr lang="it-IT" sz="2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Identificarea şi determinarea necesității investiției</a:t>
            </a:r>
            <a:endParaRPr lang="en-US" sz="2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9155" y="1807065"/>
            <a:ext cx="7776000" cy="4465548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2000" dirty="0" smtClean="0"/>
              <a:t>a) Identificarea obiectului investiției;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2000" dirty="0" smtClean="0"/>
              <a:t>b) Constituirea, definitivarea și completarea temei de proiectare;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2000" dirty="0" smtClean="0"/>
              <a:t>c) Anteproiectul (studiul de fezabilitate/proiectul preliminar);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2000" dirty="0" smtClean="0"/>
              <a:t>d) Documentațiile pentru obținerea avizelor și Certificatului de urbanism pentru proiectare;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2000" dirty="0" smtClean="0"/>
              <a:t>e) Proiectul tehnic;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2000" dirty="0" smtClean="0"/>
              <a:t>f) Documentațiile pentru obținerea avizelor </a:t>
            </a:r>
            <a:r>
              <a:rPr lang="ro-RO" sz="2000" dirty="0" err="1" smtClean="0"/>
              <a:t>şi</a:t>
            </a:r>
            <a:r>
              <a:rPr lang="ro-RO" sz="2000" dirty="0" smtClean="0"/>
              <a:t> Autorizației de construire;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2000" dirty="0" smtClean="0"/>
              <a:t>g) Detaliile de execuție și urmărirea de șantier;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2000" dirty="0" smtClean="0"/>
              <a:t>h) Finalizarea lucrărilor </a:t>
            </a:r>
            <a:r>
              <a:rPr lang="ro-RO" sz="2000" dirty="0" err="1" smtClean="0"/>
              <a:t>şi</a:t>
            </a:r>
            <a:r>
              <a:rPr lang="ro-RO" sz="2000" dirty="0" smtClean="0"/>
              <a:t> recepția acestora;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2000" dirty="0" smtClean="0"/>
              <a:t>i) Înregistrarea obiectelor de infrastructură </a:t>
            </a:r>
            <a:r>
              <a:rPr lang="ro-RO" sz="2000" dirty="0" err="1" smtClean="0"/>
              <a:t>tehnico</a:t>
            </a:r>
            <a:r>
              <a:rPr lang="ro-RO" sz="2000" dirty="0" smtClean="0"/>
              <a:t>-edilitară și a drepturilor asupra acestora.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943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1081548"/>
            <a:ext cx="7776000" cy="448150"/>
          </a:xfrm>
        </p:spPr>
        <p:txBody>
          <a:bodyPr/>
          <a:lstStyle/>
          <a:p>
            <a:r>
              <a:rPr lang="it-IT" sz="2200" b="1" dirty="0">
                <a:solidFill>
                  <a:srgbClr val="FF0000"/>
                </a:solidFill>
                <a:latin typeface="+mn-lt"/>
              </a:rPr>
              <a:t>Identificarea şi selectarea obiectului investiției publice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Gheorghe </a:t>
            </a:r>
            <a:r>
              <a:rPr lang="de-DE" dirty="0" err="1"/>
              <a:t>Croitoru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5836" y="1640793"/>
            <a:ext cx="8272328" cy="4623207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2000" b="1" i="1" dirty="0" smtClean="0"/>
              <a:t>Obiective: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2000" dirty="0" smtClean="0"/>
              <a:t>- Identificarea celui mai potrivit obiect al potențialei investiții publice;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2000" dirty="0" smtClean="0"/>
              <a:t>- Identificarea potențialelor surse de finanțare a obiectului de investiții publice selectat.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2000" b="1" i="1" dirty="0" smtClean="0"/>
              <a:t>Conținut: </a:t>
            </a:r>
            <a:r>
              <a:rPr lang="ro-RO" sz="2000" dirty="0" smtClean="0"/>
              <a:t>Documentație scrisă ce reprezintă punctul de plecare pentru fazele următoare ale proiectului.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2000" dirty="0"/>
              <a:t>Studiul eficienței unei activități are la bază următoarele tipuri de corelații: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2000" dirty="0"/>
              <a:t>- Comparație între nivelul investițiilor;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2000" dirty="0"/>
              <a:t>- Comparație între nivelul efectelor;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2000" dirty="0"/>
              <a:t>- Comparație de tipul investiție/efect </a:t>
            </a:r>
            <a:r>
              <a:rPr lang="ro-RO" sz="2000" dirty="0" err="1"/>
              <a:t>şi</a:t>
            </a:r>
            <a:r>
              <a:rPr lang="ro-RO" sz="2000" dirty="0"/>
              <a:t> efect/investiție;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2000" dirty="0"/>
              <a:t>- Comparație între nivelurile de eficiență.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o-RO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301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1953</TotalTime>
  <Words>3360</Words>
  <Application>Microsoft Office PowerPoint</Application>
  <PresentationFormat>Экран (4:3)</PresentationFormat>
  <Paragraphs>296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Arial Narrow</vt:lpstr>
      <vt:lpstr>Calibri</vt:lpstr>
      <vt:lpstr>Times New Roman</vt:lpstr>
      <vt:lpstr>GIZ_Banner_Kopfzeile-Ausland (3)</vt:lpstr>
      <vt:lpstr>Curs de instruire pentru angajații operatorilor „Apă-Canal”   Modulul 10: Rolul operatorilor de servicii publice de alimentare cu apă și de canalizare în procesul de atragere a investițiilor, proiectare, construcție și dare în exploatare a obiectelor de alimentare cu apă și de canalizare Sesiunea 1, Tema 2 - 3   Expert conf. univ. dr. ing. Gheorghe CROITORU    24-25-26 octombrie 2017,  Chișinău</vt:lpstr>
      <vt:lpstr>Cuprinsul sesiunii:  </vt:lpstr>
      <vt:lpstr>Презентация PowerPoint</vt:lpstr>
      <vt:lpstr>Introducere</vt:lpstr>
      <vt:lpstr>Documente de politici </vt:lpstr>
      <vt:lpstr>Starea actuală</vt:lpstr>
      <vt:lpstr>Categorii de probleme în localități</vt:lpstr>
      <vt:lpstr>Identificarea şi determinarea necesității investiției</vt:lpstr>
      <vt:lpstr>Identificarea şi selectarea obiectului investiției publice</vt:lpstr>
      <vt:lpstr>Презентация PowerPoint</vt:lpstr>
      <vt:lpstr>Constituirea, definitivarea şi completarea temei de proiectare</vt:lpstr>
      <vt:lpstr>Anteproiectul (studiul de fezabilitate/proiectul preliminar)</vt:lpstr>
      <vt:lpstr>Model de cuprins pentru studiul de fezabilitate</vt:lpstr>
      <vt:lpstr>Anteproiectul (studiul de fezabilitate/proiectul preliminar)</vt:lpstr>
      <vt:lpstr>Planul de Afaceri (business-plan)</vt:lpstr>
      <vt:lpstr>Documentația de urbanism şi amenajare a teritoriului </vt:lpstr>
      <vt:lpstr>Documentația de urbanism şi amenajare a teritoriului </vt:lpstr>
      <vt:lpstr>Etapele și procedurile pentru lucrările de proiectare şi de construire</vt:lpstr>
      <vt:lpstr>Emiterea certificatelor de urbanism şi autorizației de construire</vt:lpstr>
      <vt:lpstr>Emiterea certificatelor de urbanism şi autorizației de construire</vt:lpstr>
      <vt:lpstr>Conținutul certificatului de urbanism pentru proiectare</vt:lpstr>
      <vt:lpstr>Avizarea, verificarea şi aprobarea documentației de proiect</vt:lpstr>
      <vt:lpstr>Презентация PowerPoint</vt:lpstr>
      <vt:lpstr>Documente normative naționale</vt:lpstr>
      <vt:lpstr>Perspective de perfecționare a cadrului normativ </vt:lpstr>
      <vt:lpstr>Recepția construcțiilor</vt:lpstr>
      <vt:lpstr>Argumentarea economică și socială</vt:lpstr>
      <vt:lpstr>Întrebări de auto-evaluare</vt:lpstr>
      <vt:lpstr>Bibliografie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Anticamera</cp:lastModifiedBy>
  <cp:revision>153</cp:revision>
  <cp:lastPrinted>2017-06-05T10:38:21Z</cp:lastPrinted>
  <dcterms:created xsi:type="dcterms:W3CDTF">2013-09-05T11:54:56Z</dcterms:created>
  <dcterms:modified xsi:type="dcterms:W3CDTF">2017-11-01T08:02:38Z</dcterms:modified>
</cp:coreProperties>
</file>