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5"/>
  </p:notesMasterIdLst>
  <p:handoutMasterIdLst>
    <p:handoutMasterId r:id="rId16"/>
  </p:handoutMasterIdLst>
  <p:sldIdLst>
    <p:sldId id="280" r:id="rId2"/>
    <p:sldId id="295" r:id="rId3"/>
    <p:sldId id="296" r:id="rId4"/>
    <p:sldId id="297" r:id="rId5"/>
    <p:sldId id="298" r:id="rId6"/>
    <p:sldId id="300" r:id="rId7"/>
    <p:sldId id="301" r:id="rId8"/>
    <p:sldId id="302" r:id="rId9"/>
    <p:sldId id="303" r:id="rId10"/>
    <p:sldId id="305" r:id="rId11"/>
    <p:sldId id="306" r:id="rId12"/>
    <p:sldId id="304" r:id="rId13"/>
    <p:sldId id="299" r:id="rId14"/>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5730" autoAdjust="0"/>
  </p:normalViewPr>
  <p:slideViewPr>
    <p:cSldViewPr snapToGrid="0">
      <p:cViewPr varScale="1">
        <p:scale>
          <a:sx n="57" d="100"/>
          <a:sy n="57" d="100"/>
        </p:scale>
        <p:origin x="72" y="222"/>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jpeg"/><Relationship Id="rId4" Type="http://schemas.openxmlformats.org/officeDocument/2006/relationships/image" Target="../media/image5.pn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package" Target="../embeddings/Microsoft_Word_Document.docx"/><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em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u-RU" b="1" dirty="0">
                <a:solidFill>
                  <a:srgbClr val="002060"/>
                </a:solidFill>
              </a:rPr>
              <a:t>Учебный курс для сотрудников операторов «Водоканала</a:t>
            </a:r>
            <a:r>
              <a:rPr lang="ru-RU" b="1" dirty="0" smtClean="0">
                <a:solidFill>
                  <a:srgbClr val="002060"/>
                </a:solidFill>
              </a:rPr>
              <a:t>»</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u-RU" b="1" dirty="0">
                <a:solidFill>
                  <a:srgbClr val="FF0000"/>
                </a:solidFill>
              </a:rPr>
              <a:t>Модуль 13: </a:t>
            </a:r>
            <a:r>
              <a:rPr lang="ru-RU" b="1" dirty="0">
                <a:solidFill>
                  <a:schemeClr val="tx1"/>
                </a:solidFill>
              </a:rPr>
              <a:t>Актуальные проблемы учета и налогообложения транспортных средств и механизмов. Налоговые изменения в Республике Молдова на 2017 год</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u-RU" altLang="en-US" sz="2000" b="1" dirty="0">
                <a:solidFill>
                  <a:srgbClr val="FF0000"/>
                </a:solidFill>
              </a:rPr>
              <a:t>Сессия 3 </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u-RU" altLang="en-US" dirty="0" smtClean="0">
                <a:solidFill>
                  <a:srgbClr val="000F2E"/>
                </a:solidFill>
                <a:latin typeface="Times New Roman" panose="02020603050405020304" pitchFamily="18" charset="0"/>
                <a:cs typeface="Times New Roman" panose="02020603050405020304" pitchFamily="18" charset="0"/>
              </a:rPr>
              <a:t>У</a:t>
            </a:r>
            <a:r>
              <a:rPr lang="ru-RU" dirty="0" smtClean="0">
                <a:solidFill>
                  <a:srgbClr val="000F2E"/>
                </a:solidFill>
                <a:latin typeface="Times New Roman" panose="02020603050405020304" pitchFamily="18" charset="0"/>
                <a:cs typeface="Times New Roman" panose="02020603050405020304" pitchFamily="18" charset="0"/>
              </a:rPr>
              <a:t>чет текущих </a:t>
            </a:r>
            <a:r>
              <a:rPr lang="ru-RU" dirty="0">
                <a:solidFill>
                  <a:srgbClr val="000F2E"/>
                </a:solidFill>
                <a:latin typeface="Times New Roman" panose="02020603050405020304" pitchFamily="18" charset="0"/>
                <a:cs typeface="Times New Roman" panose="02020603050405020304" pitchFamily="18" charset="0"/>
              </a:rPr>
              <a:t>активов</a:t>
            </a:r>
            <a:r>
              <a:rPr lang="ro-RO" b="1" dirty="0" smtClean="0">
                <a:solidFill>
                  <a:srgbClr val="000F2E"/>
                </a:solidFill>
              </a:rPr>
              <a:t/>
            </a:r>
            <a:br>
              <a:rPr lang="ro-RO" b="1" dirty="0" smtClean="0">
                <a:solidFill>
                  <a:srgbClr val="000F2E"/>
                </a:solidFill>
              </a:rPr>
            </a:br>
            <a:r>
              <a:rPr lang="en-US" b="1" dirty="0" smtClean="0">
                <a:solidFill>
                  <a:srgbClr val="000F2E"/>
                </a:solidFill>
              </a:rPr>
              <a:t/>
            </a:r>
            <a:br>
              <a:rPr lang="en-US" b="1" dirty="0" smtClean="0">
                <a:solidFill>
                  <a:srgbClr val="000F2E"/>
                </a:solidFill>
              </a:rPr>
            </a:br>
            <a:r>
              <a:rPr lang="ro-RO" sz="1800" b="1" i="1" dirty="0">
                <a:solidFill>
                  <a:srgbClr val="002060"/>
                </a:solidFill>
              </a:rPr>
              <a:t>Expert conf. univ. dr. </a:t>
            </a:r>
            <a:r>
              <a:rPr lang="en-US" sz="1800" b="1" i="1" dirty="0">
                <a:solidFill>
                  <a:srgbClr val="002060"/>
                </a:solidFill>
              </a:rPr>
              <a:t>Margareta V</a:t>
            </a:r>
            <a:r>
              <a:rPr lang="ro-RO" sz="1800" b="1" i="1" dirty="0">
                <a:solidFill>
                  <a:srgbClr val="002060"/>
                </a:solidFill>
              </a:rPr>
              <a:t>îrcolici</a:t>
            </a:r>
            <a:r>
              <a:rPr lang="ro-RO" sz="1800" b="1" dirty="0">
                <a:solidFill>
                  <a:srgbClr val="002060"/>
                </a:solidFill>
              </a:rPr>
              <a:t/>
            </a:r>
            <a:br>
              <a:rPr lang="ro-RO" sz="1800" b="1" dirty="0">
                <a:solidFill>
                  <a:srgbClr val="002060"/>
                </a:solidFill>
              </a:rPr>
            </a:br>
            <a:r>
              <a:rPr lang="en-US" sz="1800" b="1" i="1" dirty="0">
                <a:solidFill>
                  <a:srgbClr val="002060"/>
                </a:solidFill>
              </a:rPr>
              <a:t>lector superior </a:t>
            </a:r>
            <a:r>
              <a:rPr lang="en-US" sz="1800" b="1" dirty="0">
                <a:solidFill>
                  <a:srgbClr val="002060"/>
                </a:solidFill>
              </a:rPr>
              <a:t>Lidia </a:t>
            </a:r>
            <a:r>
              <a:rPr lang="en-US" sz="1800" b="1" dirty="0" err="1">
                <a:solidFill>
                  <a:srgbClr val="002060"/>
                </a:solidFill>
              </a:rPr>
              <a:t>Surdu</a:t>
            </a:r>
            <a:r>
              <a:rPr lang="ro-RO" sz="1600" b="1">
                <a:solidFill>
                  <a:srgbClr val="002060"/>
                </a:solidFill>
              </a:rPr>
              <a:t/>
            </a:r>
            <a:br>
              <a:rPr lang="ro-RO" sz="1600" b="1">
                <a:solidFill>
                  <a:srgbClr val="002060"/>
                </a:solidFill>
              </a:rPr>
            </a:b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a:t>
            </a:r>
            <a:r>
              <a:rPr lang="ru-RU" sz="1600" b="1" dirty="0">
                <a:solidFill>
                  <a:srgbClr val="002060"/>
                </a:solidFill>
              </a:rPr>
              <a:t>ноябрь</a:t>
            </a:r>
            <a:r>
              <a:rPr lang="ro-RO" sz="1600" b="1" dirty="0" smtClean="0">
                <a:solidFill>
                  <a:srgbClr val="002060"/>
                </a:solidFill>
              </a:rPr>
              <a:t> 2017, </a:t>
            </a:r>
            <a:r>
              <a:rPr lang="ru-RU" sz="1600" b="1" dirty="0">
                <a:solidFill>
                  <a:srgbClr val="002060"/>
                </a:solidFill>
              </a:rPr>
              <a:t>Кишинев</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smtClean="0">
                <a:solidFill>
                  <a:srgbClr val="A6A6A6"/>
                </a:solidFill>
                <a:latin typeface="Arial" panose="020B0604020202020204" pitchFamily="34" charset="0"/>
                <a:ea typeface="Calibri" panose="020F0502020204030204" pitchFamily="34" charset="0"/>
                <a:cs typeface="Calibri" panose="020F0502020204030204" pitchFamily="34" charset="0"/>
              </a:rPr>
              <a:t>ИНСТИТУТ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smtClean="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83643" y="200049"/>
            <a:ext cx="1633870" cy="1249788"/>
          </a:xfrm>
          <a:prstGeom prst="rect">
            <a:avLst/>
          </a:prstGeom>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b="1" dirty="0">
                <a:solidFill>
                  <a:srgbClr val="002060"/>
                </a:solidFill>
              </a:rPr>
              <a:t>Документирование и учет потребления </a:t>
            </a:r>
            <a:r>
              <a:rPr lang="ru-RU" b="1" dirty="0" smtClean="0">
                <a:solidFill>
                  <a:srgbClr val="002060"/>
                </a:solidFill>
              </a:rPr>
              <a:t>горюче-смазочных и других материалов </a:t>
            </a:r>
            <a:r>
              <a:rPr lang="en-US" b="1" dirty="0" smtClean="0">
                <a:solidFill>
                  <a:srgbClr val="002060"/>
                </a:solidFill>
              </a:rPr>
              <a:t>:</a:t>
            </a:r>
            <a:br>
              <a:rPr lang="en-US" b="1" dirty="0" smtClean="0">
                <a:solidFill>
                  <a:srgbClr val="002060"/>
                </a:solidFill>
              </a:rPr>
            </a:br>
            <a:r>
              <a:rPr lang="en-US" dirty="0">
                <a:solidFill>
                  <a:schemeClr val="tx1"/>
                </a:solidFill>
              </a:rPr>
              <a:t/>
            </a:r>
            <a:br>
              <a:rPr lang="en-US" dirty="0">
                <a:solidFill>
                  <a:schemeClr val="tx1"/>
                </a:solidFill>
              </a:rPr>
            </a:br>
            <a:r>
              <a:rPr lang="ru-RU" dirty="0" smtClean="0">
                <a:solidFill>
                  <a:schemeClr val="tx1"/>
                </a:solidFill>
              </a:rPr>
              <a:t>Поступление </a:t>
            </a:r>
            <a:r>
              <a:rPr lang="ru-RU" dirty="0">
                <a:solidFill>
                  <a:schemeClr val="tx1"/>
                </a:solidFill>
              </a:rPr>
              <a:t>горюче-смазочных материалов </a:t>
            </a:r>
            <a:r>
              <a:rPr lang="ru-RU" dirty="0" smtClean="0">
                <a:solidFill>
                  <a:schemeClr val="tx1"/>
                </a:solidFill>
              </a:rPr>
              <a:t>на </a:t>
            </a:r>
            <a:r>
              <a:rPr lang="ru-RU" dirty="0">
                <a:solidFill>
                  <a:schemeClr val="tx1"/>
                </a:solidFill>
              </a:rPr>
              <a:t>предприятие учитывается на основе налоговых </a:t>
            </a:r>
            <a:r>
              <a:rPr lang="ru-RU" dirty="0" smtClean="0">
                <a:solidFill>
                  <a:schemeClr val="tx1"/>
                </a:solidFill>
              </a:rPr>
              <a:t>накладных </a:t>
            </a:r>
            <a:r>
              <a:rPr lang="ru-RU" dirty="0">
                <a:solidFill>
                  <a:schemeClr val="tx1"/>
                </a:solidFill>
              </a:rPr>
              <a:t>по следующей </a:t>
            </a:r>
            <a:r>
              <a:rPr lang="ru-RU" dirty="0" smtClean="0">
                <a:solidFill>
                  <a:schemeClr val="tx1"/>
                </a:solidFill>
              </a:rPr>
              <a:t>проводке</a:t>
            </a:r>
            <a:r>
              <a:rPr lang="en-US" dirty="0" smtClean="0">
                <a:solidFill>
                  <a:schemeClr val="tx1"/>
                </a:solidFill>
              </a:rPr>
              <a:t>:</a:t>
            </a:r>
            <a:r>
              <a:rPr lang="en-US" dirty="0">
                <a:solidFill>
                  <a:schemeClr val="tx1"/>
                </a:solidFill>
              </a:rPr>
              <a:t/>
            </a:r>
            <a:br>
              <a:rPr lang="en-US" dirty="0">
                <a:solidFill>
                  <a:schemeClr val="tx1"/>
                </a:solidFill>
              </a:rPr>
            </a:br>
            <a:r>
              <a:rPr lang="en-US" b="1" i="1" dirty="0">
                <a:solidFill>
                  <a:schemeClr val="tx1"/>
                </a:solidFill>
              </a:rPr>
              <a:t>    Dt 2114</a:t>
            </a:r>
            <a:br>
              <a:rPr lang="en-US" b="1" i="1" dirty="0">
                <a:solidFill>
                  <a:schemeClr val="tx1"/>
                </a:solidFill>
              </a:rPr>
            </a:br>
            <a:r>
              <a:rPr lang="en-US" b="1" i="1" dirty="0">
                <a:solidFill>
                  <a:schemeClr val="tx1"/>
                </a:solidFill>
              </a:rPr>
              <a:t>    Ct 5211, 5442</a:t>
            </a:r>
            <a:r>
              <a:rPr lang="ru-RU" b="1" i="1" dirty="0">
                <a:solidFill>
                  <a:schemeClr val="tx1"/>
                </a:solidFill>
              </a:rPr>
              <a:t/>
            </a:r>
            <a:br>
              <a:rPr lang="ru-RU" b="1" i="1" dirty="0">
                <a:solidFill>
                  <a:schemeClr val="tx1"/>
                </a:solidFill>
              </a:rPr>
            </a:br>
            <a:r>
              <a:rPr lang="en-US" dirty="0">
                <a:solidFill>
                  <a:schemeClr val="tx1"/>
                </a:solidFill>
              </a:rPr>
              <a:t> </a:t>
            </a:r>
            <a:r>
              <a:rPr lang="ru-RU" dirty="0" smtClean="0">
                <a:solidFill>
                  <a:schemeClr val="tx1"/>
                </a:solidFill>
              </a:rPr>
              <a:t>Списание </a:t>
            </a:r>
            <a:r>
              <a:rPr lang="ru-RU" dirty="0">
                <a:solidFill>
                  <a:schemeClr val="tx1"/>
                </a:solidFill>
              </a:rPr>
              <a:t>горюче-смазочных материалов </a:t>
            </a:r>
            <a:r>
              <a:rPr lang="ru-RU" dirty="0" smtClean="0">
                <a:solidFill>
                  <a:schemeClr val="tx1"/>
                </a:solidFill>
              </a:rPr>
              <a:t>на основании путевого листа, </a:t>
            </a:r>
            <a:r>
              <a:rPr lang="ru-RU" dirty="0">
                <a:solidFill>
                  <a:schemeClr val="tx1"/>
                </a:solidFill>
              </a:rPr>
              <a:t>которые </a:t>
            </a:r>
            <a:r>
              <a:rPr lang="ru-RU" dirty="0" smtClean="0">
                <a:solidFill>
                  <a:schemeClr val="tx1"/>
                </a:solidFill>
              </a:rPr>
              <a:t>составляются </a:t>
            </a:r>
            <a:r>
              <a:rPr lang="ru-RU" dirty="0">
                <a:solidFill>
                  <a:schemeClr val="tx1"/>
                </a:solidFill>
              </a:rPr>
              <a:t>в зависимости от </a:t>
            </a:r>
            <a:r>
              <a:rPr lang="ru-RU" dirty="0" smtClean="0">
                <a:solidFill>
                  <a:schemeClr val="tx1"/>
                </a:solidFill>
              </a:rPr>
              <a:t>транспортного средства</a:t>
            </a:r>
            <a:r>
              <a:rPr lang="en-US" dirty="0" smtClean="0">
                <a:solidFill>
                  <a:schemeClr val="tx1"/>
                </a:solidFill>
              </a:rPr>
              <a:t>. </a:t>
            </a:r>
            <a:r>
              <a:rPr lang="en-US" dirty="0">
                <a:solidFill>
                  <a:schemeClr val="tx1"/>
                </a:solidFill>
              </a:rPr>
              <a:t/>
            </a:r>
            <a:br>
              <a:rPr lang="en-US" dirty="0">
                <a:solidFill>
                  <a:schemeClr val="tx1"/>
                </a:solidFill>
              </a:rPr>
            </a:br>
            <a:r>
              <a:rPr lang="ru-RU" dirty="0"/>
              <a:t/>
            </a:r>
            <a:br>
              <a:rPr lang="ru-RU" dirty="0"/>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16812799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52400" y="1688599"/>
            <a:ext cx="8839199" cy="4416167"/>
          </a:xfrm>
        </p:spPr>
        <p:txBody>
          <a:bodyPr/>
          <a:lstStyle/>
          <a:p>
            <a:r>
              <a:rPr lang="ru-RU" sz="2200" dirty="0">
                <a:solidFill>
                  <a:schemeClr val="tx1"/>
                </a:solidFill>
              </a:rPr>
              <a:t>При </a:t>
            </a:r>
            <a:r>
              <a:rPr lang="ru-RU" sz="2200" dirty="0" smtClean="0">
                <a:solidFill>
                  <a:schemeClr val="tx1"/>
                </a:solidFill>
              </a:rPr>
              <a:t>списании </a:t>
            </a:r>
            <a:r>
              <a:rPr lang="ru-RU" sz="2200" dirty="0">
                <a:solidFill>
                  <a:schemeClr val="tx1"/>
                </a:solidFill>
              </a:rPr>
              <a:t>горюче-смазочных материалов будет </a:t>
            </a:r>
            <a:r>
              <a:rPr lang="ru-RU" sz="2200" dirty="0" smtClean="0">
                <a:solidFill>
                  <a:schemeClr val="tx1"/>
                </a:solidFill>
              </a:rPr>
              <a:t>составлена </a:t>
            </a:r>
            <a:r>
              <a:rPr lang="ru-RU" sz="2200" dirty="0">
                <a:solidFill>
                  <a:schemeClr val="tx1"/>
                </a:solidFill>
              </a:rPr>
              <a:t>следующая </a:t>
            </a:r>
            <a:r>
              <a:rPr lang="ru-RU" sz="2200" dirty="0" smtClean="0">
                <a:solidFill>
                  <a:schemeClr val="tx1"/>
                </a:solidFill>
              </a:rPr>
              <a:t>проводка</a:t>
            </a:r>
            <a:r>
              <a:rPr lang="en-US" sz="2200" dirty="0" smtClean="0">
                <a:solidFill>
                  <a:schemeClr val="tx1"/>
                </a:solidFill>
              </a:rPr>
              <a:t>: </a:t>
            </a:r>
            <a:r>
              <a:rPr lang="en-US" sz="2200" dirty="0">
                <a:solidFill>
                  <a:schemeClr val="tx1"/>
                </a:solidFill>
              </a:rPr>
              <a:t/>
            </a:r>
            <a:br>
              <a:rPr lang="en-US" sz="2200" dirty="0">
                <a:solidFill>
                  <a:schemeClr val="tx1"/>
                </a:solidFill>
              </a:rPr>
            </a:br>
            <a:r>
              <a:rPr lang="en-US" sz="2200" b="1" i="1" dirty="0">
                <a:solidFill>
                  <a:schemeClr val="tx1"/>
                </a:solidFill>
              </a:rPr>
              <a:t>    Dt 7113, 712,713,714, etc.</a:t>
            </a:r>
            <a:br>
              <a:rPr lang="en-US" sz="2200" b="1" i="1" dirty="0">
                <a:solidFill>
                  <a:schemeClr val="tx1"/>
                </a:solidFill>
              </a:rPr>
            </a:br>
            <a:r>
              <a:rPr lang="en-US" sz="2200" b="1" i="1" dirty="0">
                <a:solidFill>
                  <a:schemeClr val="tx1"/>
                </a:solidFill>
              </a:rPr>
              <a:t>    Ct 2114.</a:t>
            </a:r>
            <a:br>
              <a:rPr lang="en-US" sz="2200" b="1" i="1" dirty="0">
                <a:solidFill>
                  <a:schemeClr val="tx1"/>
                </a:solidFill>
              </a:rPr>
            </a:br>
            <a:r>
              <a:rPr lang="ru-RU" sz="2200" dirty="0" smtClean="0">
                <a:solidFill>
                  <a:schemeClr val="tx1"/>
                </a:solidFill>
              </a:rPr>
              <a:t>Излишки, либо недостача отражается следующим </a:t>
            </a:r>
            <a:r>
              <a:rPr lang="ru-RU" sz="2200" dirty="0">
                <a:solidFill>
                  <a:schemeClr val="tx1"/>
                </a:solidFill>
              </a:rPr>
              <a:t>образом </a:t>
            </a:r>
            <a:r>
              <a:rPr lang="en-US" sz="2200" dirty="0" smtClean="0">
                <a:solidFill>
                  <a:schemeClr val="tx1"/>
                </a:solidFill>
              </a:rPr>
              <a:t>:</a:t>
            </a:r>
            <a:r>
              <a:rPr lang="en-US" sz="2200" dirty="0">
                <a:solidFill>
                  <a:schemeClr val="tx1"/>
                </a:solidFill>
              </a:rPr>
              <a:t/>
            </a:r>
            <a:br>
              <a:rPr lang="en-US" sz="2200" dirty="0">
                <a:solidFill>
                  <a:schemeClr val="tx1"/>
                </a:solidFill>
              </a:rPr>
            </a:br>
            <a:r>
              <a:rPr lang="en-US" sz="2200" b="1" i="1" dirty="0">
                <a:solidFill>
                  <a:schemeClr val="tx1"/>
                </a:solidFill>
              </a:rPr>
              <a:t> 1. Dt 2114</a:t>
            </a:r>
            <a:br>
              <a:rPr lang="en-US" sz="2200" b="1" i="1" dirty="0">
                <a:solidFill>
                  <a:schemeClr val="tx1"/>
                </a:solidFill>
              </a:rPr>
            </a:br>
            <a:r>
              <a:rPr lang="en-US" sz="2200" b="1" i="1" dirty="0">
                <a:solidFill>
                  <a:schemeClr val="tx1"/>
                </a:solidFill>
              </a:rPr>
              <a:t>     Ct 6124 </a:t>
            </a:r>
            <a:r>
              <a:rPr lang="ru-RU" sz="2200" b="1" i="1" dirty="0" smtClean="0">
                <a:solidFill>
                  <a:schemeClr val="tx1"/>
                </a:solidFill>
              </a:rPr>
              <a:t/>
            </a:r>
            <a:br>
              <a:rPr lang="ru-RU" sz="2200" b="1" i="1" dirty="0" smtClean="0">
                <a:solidFill>
                  <a:schemeClr val="tx1"/>
                </a:solidFill>
              </a:rPr>
            </a:br>
            <a:r>
              <a:rPr lang="en-US" sz="2200" b="1" i="1" dirty="0" smtClean="0">
                <a:solidFill>
                  <a:schemeClr val="tx1"/>
                </a:solidFill>
              </a:rPr>
              <a:t>2</a:t>
            </a:r>
            <a:r>
              <a:rPr lang="en-US" sz="2200" b="1" i="1" dirty="0">
                <a:solidFill>
                  <a:schemeClr val="tx1"/>
                </a:solidFill>
              </a:rPr>
              <a:t>.  Dt 7144</a:t>
            </a:r>
            <a:br>
              <a:rPr lang="en-US" sz="2200" b="1" i="1" dirty="0">
                <a:solidFill>
                  <a:schemeClr val="tx1"/>
                </a:solidFill>
              </a:rPr>
            </a:br>
            <a:r>
              <a:rPr lang="en-US" sz="2200" b="1" i="1" dirty="0">
                <a:solidFill>
                  <a:schemeClr val="tx1"/>
                </a:solidFill>
              </a:rPr>
              <a:t>       Ct </a:t>
            </a:r>
            <a:r>
              <a:rPr lang="en-US" sz="2200" b="1" i="1" dirty="0" smtClean="0">
                <a:solidFill>
                  <a:schemeClr val="tx1"/>
                </a:solidFill>
              </a:rPr>
              <a:t>2114</a:t>
            </a:r>
            <a:r>
              <a:rPr lang="en-US" sz="2200" b="1" i="1" dirty="0">
                <a:solidFill>
                  <a:schemeClr val="tx1"/>
                </a:solidFill>
              </a:rPr>
              <a:t/>
            </a:r>
            <a:br>
              <a:rPr lang="en-US" sz="2200" b="1" i="1" dirty="0">
                <a:solidFill>
                  <a:schemeClr val="tx1"/>
                </a:solidFill>
              </a:rPr>
            </a:br>
            <a:r>
              <a:rPr lang="ru-RU" sz="2200" b="1" i="1" dirty="0">
                <a:solidFill>
                  <a:schemeClr val="tx1"/>
                </a:solidFill>
              </a:rPr>
              <a:t>или</a:t>
            </a:r>
            <a:r>
              <a:rPr lang="en-US" sz="2200" b="1" i="1" dirty="0">
                <a:solidFill>
                  <a:schemeClr val="tx1"/>
                </a:solidFill>
              </a:rPr>
              <a:t/>
            </a:r>
            <a:br>
              <a:rPr lang="en-US" sz="2200" b="1" i="1" dirty="0">
                <a:solidFill>
                  <a:schemeClr val="tx1"/>
                </a:solidFill>
              </a:rPr>
            </a:br>
            <a:r>
              <a:rPr lang="en-US" sz="2200" b="1" i="1" dirty="0">
                <a:solidFill>
                  <a:schemeClr val="tx1"/>
                </a:solidFill>
              </a:rPr>
              <a:t>  3.  Dt 2262</a:t>
            </a:r>
            <a:br>
              <a:rPr lang="en-US" sz="2200" b="1" i="1" dirty="0">
                <a:solidFill>
                  <a:schemeClr val="tx1"/>
                </a:solidFill>
              </a:rPr>
            </a:br>
            <a:r>
              <a:rPr lang="en-US" sz="2200" b="1" i="1" dirty="0">
                <a:solidFill>
                  <a:schemeClr val="tx1"/>
                </a:solidFill>
              </a:rPr>
              <a:t>        Ct 2114 </a:t>
            </a:r>
            <a:br>
              <a:rPr lang="en-US" sz="2200" b="1" i="1" dirty="0">
                <a:solidFill>
                  <a:schemeClr val="tx1"/>
                </a:solidFill>
              </a:rPr>
            </a:br>
            <a:endParaRPr lang="ru-RU" sz="2200" b="1" i="1"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870697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pPr fontAlgn="ctr"/>
            <a:r>
              <a:rPr lang="ru-RU" b="1" dirty="0" smtClean="0">
                <a:solidFill>
                  <a:srgbClr val="002060"/>
                </a:solidFill>
              </a:rPr>
              <a:t>Специфика отрасли </a:t>
            </a:r>
            <a:r>
              <a:rPr lang="en-US" b="1" dirty="0" smtClean="0">
                <a:solidFill>
                  <a:srgbClr val="002060"/>
                </a:solidFill>
              </a:rPr>
              <a:t>:</a:t>
            </a: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sz="1800" dirty="0" smtClean="0">
                <a:solidFill>
                  <a:schemeClr val="tx1"/>
                </a:solidFill>
              </a:rPr>
              <a:t>1.</a:t>
            </a:r>
            <a:r>
              <a:rPr lang="en-US" sz="1800" dirty="0">
                <a:solidFill>
                  <a:schemeClr val="tx1"/>
                </a:solidFill>
              </a:rPr>
              <a:t/>
            </a:r>
            <a:br>
              <a:rPr lang="en-US" sz="1800" dirty="0">
                <a:solidFill>
                  <a:schemeClr val="tx1"/>
                </a:solidFill>
              </a:rPr>
            </a:br>
            <a:r>
              <a:rPr lang="en-US" sz="1800" dirty="0" smtClean="0">
                <a:solidFill>
                  <a:schemeClr val="tx1"/>
                </a:solidFill>
              </a:rPr>
              <a:t>2.</a:t>
            </a:r>
            <a:r>
              <a:rPr lang="en-US" sz="1800" dirty="0">
                <a:solidFill>
                  <a:schemeClr val="tx1"/>
                </a:solidFill>
              </a:rPr>
              <a:t/>
            </a:r>
            <a:br>
              <a:rPr lang="en-US" sz="1800" dirty="0">
                <a:solidFill>
                  <a:schemeClr val="tx1"/>
                </a:solidFill>
              </a:rPr>
            </a:br>
            <a:r>
              <a:rPr lang="en-US" sz="1800" dirty="0" smtClean="0">
                <a:solidFill>
                  <a:schemeClr val="tx1"/>
                </a:solidFill>
              </a:rPr>
              <a:t>3.</a:t>
            </a:r>
            <a:r>
              <a:rPr lang="en-US" sz="1800" dirty="0">
                <a:solidFill>
                  <a:schemeClr val="tx1"/>
                </a:solidFill>
              </a:rPr>
              <a:t/>
            </a:r>
            <a:br>
              <a:rPr lang="en-US" sz="1800" dirty="0">
                <a:solidFill>
                  <a:schemeClr val="tx1"/>
                </a:solidFill>
              </a:rPr>
            </a:br>
            <a:r>
              <a:rPr lang="en-US" sz="1800" dirty="0" smtClean="0">
                <a:solidFill>
                  <a:schemeClr val="tx1"/>
                </a:solidFill>
              </a:rPr>
              <a:t>4.</a:t>
            </a:r>
            <a:r>
              <a:rPr lang="en-US" dirty="0">
                <a:solidFill>
                  <a:schemeClr val="tx1"/>
                </a:solidFill>
              </a:rPr>
              <a:t/>
            </a:r>
            <a:br>
              <a:rPr lang="en-US" dirty="0">
                <a:solidFill>
                  <a:schemeClr val="tx1"/>
                </a:solidFill>
              </a:rPr>
            </a:br>
            <a:r>
              <a:rPr lang="ru-RU" dirty="0">
                <a:solidFill>
                  <a:schemeClr val="tx1"/>
                </a:solidFill>
              </a:rPr>
              <a:t/>
            </a:r>
            <a:br>
              <a:rPr lang="ru-RU" dirty="0">
                <a:solidFill>
                  <a:schemeClr val="tx1"/>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6319644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u-RU" sz="2800" dirty="0">
                <a:solidFill>
                  <a:srgbClr val="534B3E"/>
                </a:solidFill>
              </a:rPr>
              <a:t>Благодарю за внимание.</a:t>
            </a:r>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b="1" dirty="0" smtClean="0">
                <a:solidFill>
                  <a:srgbClr val="002060"/>
                </a:solidFill>
              </a:rPr>
              <a:t>Цели </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ro-RO" b="1" dirty="0">
                <a:solidFill>
                  <a:schemeClr val="tx1"/>
                </a:solidFill>
              </a:rPr>
              <a:t>O1</a:t>
            </a:r>
            <a:r>
              <a:rPr lang="ro-RO" dirty="0">
                <a:solidFill>
                  <a:schemeClr val="tx1"/>
                </a:solidFill>
              </a:rPr>
              <a:t> </a:t>
            </a:r>
            <a:r>
              <a:rPr lang="ru-RU" dirty="0">
                <a:solidFill>
                  <a:schemeClr val="tx1"/>
                </a:solidFill>
              </a:rPr>
              <a:t>Установление и утверждение правил поездок шин и аккумуляторов в соответствии с приказом Министерства транспорта </a:t>
            </a:r>
            <a:r>
              <a:rPr lang="ru-RU" dirty="0" err="1" smtClean="0">
                <a:solidFill>
                  <a:schemeClr val="tx1"/>
                </a:solidFill>
              </a:rPr>
              <a:t>нр</a:t>
            </a:r>
            <a:r>
              <a:rPr lang="en-US" dirty="0" smtClean="0">
                <a:solidFill>
                  <a:schemeClr val="tx1"/>
                </a:solidFill>
              </a:rPr>
              <a:t>.</a:t>
            </a:r>
            <a:r>
              <a:rPr lang="ro-RO" dirty="0" smtClean="0">
                <a:solidFill>
                  <a:schemeClr val="tx1"/>
                </a:solidFill>
              </a:rPr>
              <a:t>142 </a:t>
            </a:r>
            <a:r>
              <a:rPr lang="ru-RU" dirty="0">
                <a:solidFill>
                  <a:schemeClr val="tx1"/>
                </a:solidFill>
              </a:rPr>
              <a:t>от</a:t>
            </a:r>
            <a:r>
              <a:rPr lang="ro-RO" dirty="0" smtClean="0">
                <a:solidFill>
                  <a:schemeClr val="tx1"/>
                </a:solidFill>
              </a:rPr>
              <a:t> </a:t>
            </a:r>
            <a:r>
              <a:rPr lang="ro-RO" dirty="0">
                <a:solidFill>
                  <a:schemeClr val="tx1"/>
                </a:solidFill>
              </a:rPr>
              <a:t>29.07.2005;</a:t>
            </a:r>
            <a:br>
              <a:rPr lang="ro-RO" dirty="0">
                <a:solidFill>
                  <a:schemeClr val="tx1"/>
                </a:solidFill>
              </a:rPr>
            </a:br>
            <a:r>
              <a:rPr lang="ro-RO" b="1" dirty="0">
                <a:solidFill>
                  <a:schemeClr val="tx1"/>
                </a:solidFill>
              </a:rPr>
              <a:t>O2</a:t>
            </a:r>
            <a:r>
              <a:rPr lang="ro-RO" dirty="0">
                <a:solidFill>
                  <a:schemeClr val="tx1"/>
                </a:solidFill>
              </a:rPr>
              <a:t> </a:t>
            </a:r>
            <a:r>
              <a:rPr lang="ru-RU" dirty="0">
                <a:solidFill>
                  <a:schemeClr val="tx1"/>
                </a:solidFill>
              </a:rPr>
              <a:t>Документирование и учет операций по эксплуатации шин и аккумуляторов</a:t>
            </a:r>
            <a:r>
              <a:rPr lang="ro-RO" dirty="0" smtClean="0">
                <a:solidFill>
                  <a:schemeClr val="tx1"/>
                </a:solidFill>
              </a:rPr>
              <a:t>;</a:t>
            </a:r>
            <a:r>
              <a:rPr lang="ro-RO" dirty="0">
                <a:solidFill>
                  <a:schemeClr val="tx1"/>
                </a:solidFill>
              </a:rPr>
              <a:t/>
            </a:r>
            <a:br>
              <a:rPr lang="ro-RO" dirty="0">
                <a:solidFill>
                  <a:schemeClr val="tx1"/>
                </a:solidFill>
              </a:rPr>
            </a:br>
            <a:r>
              <a:rPr lang="ro-RO" b="1" dirty="0">
                <a:solidFill>
                  <a:schemeClr val="tx1"/>
                </a:solidFill>
              </a:rPr>
              <a:t>O3</a:t>
            </a:r>
            <a:r>
              <a:rPr lang="ro-RO" dirty="0">
                <a:solidFill>
                  <a:schemeClr val="tx1"/>
                </a:solidFill>
              </a:rPr>
              <a:t> </a:t>
            </a:r>
            <a:r>
              <a:rPr lang="ru-RU" dirty="0" smtClean="0">
                <a:solidFill>
                  <a:schemeClr val="tx1"/>
                </a:solidFill>
              </a:rPr>
              <a:t>Списание шин </a:t>
            </a:r>
            <a:r>
              <a:rPr lang="ru-RU" dirty="0">
                <a:solidFill>
                  <a:schemeClr val="tx1"/>
                </a:solidFill>
              </a:rPr>
              <a:t>и </a:t>
            </a:r>
            <a:r>
              <a:rPr lang="ru-RU" dirty="0" smtClean="0">
                <a:solidFill>
                  <a:schemeClr val="tx1"/>
                </a:solidFill>
              </a:rPr>
              <a:t>аккумуляторов</a:t>
            </a:r>
            <a:r>
              <a:rPr lang="ro-RO" dirty="0" smtClean="0">
                <a:solidFill>
                  <a:schemeClr val="tx1"/>
                </a:solidFill>
              </a:rPr>
              <a:t>;</a:t>
            </a:r>
            <a:r>
              <a:rPr lang="en-US" dirty="0">
                <a:solidFill>
                  <a:schemeClr val="tx1"/>
                </a:solidFill>
              </a:rPr>
              <a:t/>
            </a:r>
            <a:br>
              <a:rPr lang="en-US" dirty="0">
                <a:solidFill>
                  <a:schemeClr val="tx1"/>
                </a:solidFill>
              </a:rPr>
            </a:br>
            <a:r>
              <a:rPr lang="en-US" b="1" dirty="0">
                <a:solidFill>
                  <a:schemeClr val="tx1"/>
                </a:solidFill>
              </a:rPr>
              <a:t>O4 </a:t>
            </a:r>
            <a:r>
              <a:rPr lang="ru-RU" dirty="0">
                <a:solidFill>
                  <a:schemeClr val="tx1"/>
                </a:solidFill>
              </a:rPr>
              <a:t>Установление и утверждение </a:t>
            </a:r>
            <a:r>
              <a:rPr lang="ru-RU" dirty="0" smtClean="0">
                <a:solidFill>
                  <a:schemeClr val="tx1"/>
                </a:solidFill>
              </a:rPr>
              <a:t>норм расхода</a:t>
            </a:r>
            <a:r>
              <a:rPr lang="ro-RO" dirty="0" smtClean="0">
                <a:solidFill>
                  <a:schemeClr val="tx1"/>
                </a:solidFill>
              </a:rPr>
              <a:t>;</a:t>
            </a:r>
            <a:r>
              <a:rPr lang="ro-RO" dirty="0">
                <a:solidFill>
                  <a:schemeClr val="tx1"/>
                </a:solidFill>
              </a:rPr>
              <a:t/>
            </a:r>
            <a:br>
              <a:rPr lang="ro-RO" dirty="0">
                <a:solidFill>
                  <a:schemeClr val="tx1"/>
                </a:solidFill>
              </a:rPr>
            </a:br>
            <a:r>
              <a:rPr lang="ro-RO" b="1" dirty="0">
                <a:solidFill>
                  <a:schemeClr val="tx1"/>
                </a:solidFill>
              </a:rPr>
              <a:t>O</a:t>
            </a:r>
            <a:r>
              <a:rPr lang="en-US" b="1" dirty="0">
                <a:solidFill>
                  <a:schemeClr val="tx1"/>
                </a:solidFill>
              </a:rPr>
              <a:t>5 </a:t>
            </a:r>
            <a:r>
              <a:rPr lang="ru-RU" dirty="0">
                <a:solidFill>
                  <a:schemeClr val="tx1"/>
                </a:solidFill>
              </a:rPr>
              <a:t>Документирование и учет </a:t>
            </a:r>
            <a:r>
              <a:rPr lang="ru-RU" dirty="0" smtClean="0">
                <a:solidFill>
                  <a:schemeClr val="tx1"/>
                </a:solidFill>
              </a:rPr>
              <a:t>горючего </a:t>
            </a:r>
            <a:r>
              <a:rPr lang="ru-RU" dirty="0">
                <a:solidFill>
                  <a:schemeClr val="tx1"/>
                </a:solidFill>
              </a:rPr>
              <a:t>и </a:t>
            </a:r>
            <a:r>
              <a:rPr lang="ru-RU" dirty="0" smtClean="0">
                <a:solidFill>
                  <a:schemeClr val="tx1"/>
                </a:solidFill>
              </a:rPr>
              <a:t>горюче-смазочных </a:t>
            </a:r>
            <a:r>
              <a:rPr lang="ru-RU" dirty="0">
                <a:solidFill>
                  <a:schemeClr val="tx1"/>
                </a:solidFill>
              </a:rPr>
              <a:t>материалов</a:t>
            </a:r>
            <a:r>
              <a:rPr lang="ro-RO" sz="1600" dirty="0" smtClean="0">
                <a:solidFill>
                  <a:schemeClr val="tx1"/>
                </a:solidFill>
              </a:rPr>
              <a:t>.</a:t>
            </a:r>
            <a:r>
              <a:rPr lang="ru-RU" sz="1600" dirty="0">
                <a:solidFill>
                  <a:schemeClr val="tx1"/>
                </a:solidFill>
              </a:rPr>
              <a:t/>
            </a:r>
            <a:br>
              <a:rPr lang="ru-RU" sz="1600" dirty="0">
                <a:solidFill>
                  <a:schemeClr val="tx1"/>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pPr marL="0" indent="0"/>
            <a:r>
              <a:rPr lang="ru-RU" b="1" dirty="0">
                <a:solidFill>
                  <a:srgbClr val="002060"/>
                </a:solidFill>
              </a:rPr>
              <a:t>Установление и утверждение норм проезда шин и </a:t>
            </a:r>
            <a:r>
              <a:rPr lang="ru-RU" b="1" dirty="0" smtClean="0">
                <a:solidFill>
                  <a:srgbClr val="002060"/>
                </a:solidFill>
              </a:rPr>
              <a:t>аккумуляторов</a:t>
            </a:r>
            <a:r>
              <a:rPr lang="en-US" b="1" dirty="0" smtClean="0">
                <a:solidFill>
                  <a:srgbClr val="002060"/>
                </a:solidFill>
              </a:rPr>
              <a:t> :</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ru-RU" dirty="0">
                <a:solidFill>
                  <a:schemeClr val="tx1"/>
                </a:solidFill>
              </a:rPr>
              <a:t>Приказ Министерства транспорта №. 142 от 29.07.2005 г. предоставляет предприятиям 6 таблиц, отражающих средний статистический </a:t>
            </a:r>
            <a:r>
              <a:rPr lang="ru-RU" dirty="0" smtClean="0">
                <a:solidFill>
                  <a:schemeClr val="tx1"/>
                </a:solidFill>
              </a:rPr>
              <a:t>проезд </a:t>
            </a:r>
            <a:r>
              <a:rPr lang="ru-RU" dirty="0">
                <a:solidFill>
                  <a:schemeClr val="tx1"/>
                </a:solidFill>
              </a:rPr>
              <a:t>шин по категориям </a:t>
            </a:r>
            <a:r>
              <a:rPr lang="ru-RU" dirty="0" smtClean="0">
                <a:solidFill>
                  <a:schemeClr val="tx1"/>
                </a:solidFill>
              </a:rPr>
              <a:t>автомобилей</a:t>
            </a:r>
            <a:r>
              <a:rPr lang="ro-RO" dirty="0" smtClean="0">
                <a:solidFill>
                  <a:schemeClr val="tx1"/>
                </a:solidFill>
              </a:rPr>
              <a:t>.</a:t>
            </a:r>
            <a:r>
              <a:rPr lang="ro-RO" dirty="0">
                <a:solidFill>
                  <a:schemeClr val="tx1"/>
                </a:solidFill>
              </a:rPr>
              <a:t/>
            </a:r>
            <a:br>
              <a:rPr lang="ro-RO" dirty="0">
                <a:solidFill>
                  <a:schemeClr val="tx1"/>
                </a:solidFill>
              </a:rPr>
            </a:br>
            <a:r>
              <a:rPr lang="ro-RO" dirty="0">
                <a:solidFill>
                  <a:schemeClr val="tx1"/>
                </a:solidFill>
              </a:rPr>
              <a:t> </a:t>
            </a:r>
            <a:r>
              <a:rPr lang="ru-RU" dirty="0">
                <a:solidFill>
                  <a:schemeClr val="tx1"/>
                </a:solidFill>
              </a:rPr>
              <a:t>Для новых моделей шин и новых моделей автомобилей, для которых не установлены рабочие правила, менеджер компании имеет право </a:t>
            </a:r>
            <a:r>
              <a:rPr lang="ru-RU" dirty="0" smtClean="0">
                <a:solidFill>
                  <a:schemeClr val="tx1"/>
                </a:solidFill>
              </a:rPr>
              <a:t>устанавливать</a:t>
            </a:r>
            <a:r>
              <a:rPr lang="ru-RU" dirty="0">
                <a:solidFill>
                  <a:schemeClr val="tx1"/>
                </a:solidFill>
              </a:rPr>
              <a:t>. В то же время срок действия норм, установленных приказом предприятия, не может превышать 2 года</a:t>
            </a:r>
            <a:r>
              <a:rPr lang="vi-VN" dirty="0" smtClean="0">
                <a:solidFill>
                  <a:schemeClr val="tx1"/>
                </a:solidFill>
              </a:rPr>
              <a:t>.</a:t>
            </a:r>
            <a:r>
              <a:rPr lang="vi-VN" dirty="0">
                <a:solidFill>
                  <a:schemeClr val="tx1"/>
                </a:solidFill>
              </a:rPr>
              <a:t> </a:t>
            </a:r>
            <a:r>
              <a:rPr lang="ru-RU" dirty="0">
                <a:solidFill>
                  <a:schemeClr val="tx1"/>
                </a:solidFill>
              </a:rPr>
              <a:t/>
            </a:r>
            <a:br>
              <a:rPr lang="ru-RU" dirty="0">
                <a:solidFill>
                  <a:schemeClr val="tx1"/>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Объект 13"/>
          <p:cNvGraphicFramePr>
            <a:graphicFrameLocks noChangeAspect="1"/>
          </p:cNvGraphicFramePr>
          <p:nvPr>
            <p:extLst>
              <p:ext uri="{D42A27DB-BD31-4B8C-83A1-F6EECF244321}">
                <p14:modId xmlns:p14="http://schemas.microsoft.com/office/powerpoint/2010/main" val="1235626597"/>
              </p:ext>
            </p:extLst>
          </p:nvPr>
        </p:nvGraphicFramePr>
        <p:xfrm>
          <a:off x="1163783" y="2234972"/>
          <a:ext cx="6451668" cy="4218363"/>
        </p:xfrm>
        <a:graphic>
          <a:graphicData uri="http://schemas.openxmlformats.org/presentationml/2006/ole">
            <mc:AlternateContent xmlns:mc="http://schemas.openxmlformats.org/markup-compatibility/2006">
              <mc:Choice xmlns:v="urn:schemas-microsoft-com:vml" Requires="v">
                <p:oleObj spid="_x0000_s1042" name="Документ" r:id="rId3" imgW="6423959" imgH="8271810" progId="Word.Document.12">
                  <p:embed/>
                </p:oleObj>
              </mc:Choice>
              <mc:Fallback>
                <p:oleObj name="Документ" r:id="rId3" imgW="6423959" imgH="8271810" progId="Word.Document.12">
                  <p:embed/>
                  <p:pic>
                    <p:nvPicPr>
                      <p:cNvPr id="0" name=""/>
                      <p:cNvPicPr/>
                      <p:nvPr/>
                    </p:nvPicPr>
                    <p:blipFill>
                      <a:blip r:embed="rId4"/>
                      <a:stretch>
                        <a:fillRect/>
                      </a:stretch>
                    </p:blipFill>
                    <p:spPr>
                      <a:xfrm>
                        <a:off x="1163783" y="2234972"/>
                        <a:ext cx="6451668" cy="4218363"/>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1600" b="1" dirty="0">
                <a:solidFill>
                  <a:srgbClr val="002060"/>
                </a:solidFill>
              </a:rPr>
              <a:t>Документирование и учет операций по эксплуатации шин и аккумуляторов</a:t>
            </a:r>
            <a:r>
              <a:rPr lang="pt-BR" sz="1600" b="1" dirty="0" smtClean="0">
                <a:solidFill>
                  <a:srgbClr val="002060"/>
                </a:solidFill>
              </a:rPr>
              <a:t/>
            </a:r>
            <a:br>
              <a:rPr lang="pt-BR" sz="1600" b="1" dirty="0" smtClean="0">
                <a:solidFill>
                  <a:srgbClr val="002060"/>
                </a:solidFill>
              </a:rPr>
            </a:br>
            <a:r>
              <a:rPr lang="pt-BR" sz="1600" b="1" dirty="0">
                <a:solidFill>
                  <a:srgbClr val="002060"/>
                </a:solidFill>
              </a:rPr>
              <a:t/>
            </a:r>
            <a:br>
              <a:rPr lang="pt-BR"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2306737222"/>
              </p:ext>
            </p:extLst>
          </p:nvPr>
        </p:nvGraphicFramePr>
        <p:xfrm>
          <a:off x="395536" y="1649368"/>
          <a:ext cx="8064896" cy="5177854"/>
        </p:xfrm>
        <a:graphic>
          <a:graphicData uri="http://schemas.openxmlformats.org/presentationml/2006/ole">
            <mc:AlternateContent xmlns:mc="http://schemas.openxmlformats.org/markup-compatibility/2006">
              <mc:Choice xmlns:v="urn:schemas-microsoft-com:vml" Requires="v">
                <p:oleObj spid="_x0000_s2065" name="Документ" r:id="rId8" imgW="6561129" imgH="5412794" progId="Word.Document.12">
                  <p:embed/>
                </p:oleObj>
              </mc:Choice>
              <mc:Fallback>
                <p:oleObj name="Документ" r:id="rId8" imgW="6561129" imgH="5412794" progId="Word.Document.12">
                  <p:embed/>
                  <p:pic>
                    <p:nvPicPr>
                      <p:cNvPr id="0" name=""/>
                      <p:cNvPicPr/>
                      <p:nvPr/>
                    </p:nvPicPr>
                    <p:blipFill>
                      <a:blip r:embed="rId9"/>
                      <a:stretch>
                        <a:fillRect/>
                      </a:stretch>
                    </p:blipFill>
                    <p:spPr>
                      <a:xfrm>
                        <a:off x="395536" y="1649368"/>
                        <a:ext cx="8064896" cy="5177854"/>
                      </a:xfrm>
                      <a:prstGeom prst="rect">
                        <a:avLst/>
                      </a:prstGeom>
                    </p:spPr>
                  </p:pic>
                </p:oleObj>
              </mc:Fallback>
            </mc:AlternateContent>
          </a:graphicData>
        </a:graphic>
      </p:graphicFrame>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2000" dirty="0">
                <a:solidFill>
                  <a:schemeClr val="tx1"/>
                </a:solidFill>
              </a:rPr>
              <a:t>Отражение </a:t>
            </a:r>
            <a:r>
              <a:rPr lang="ru-RU" sz="2000" dirty="0" smtClean="0">
                <a:solidFill>
                  <a:schemeClr val="tx1"/>
                </a:solidFill>
              </a:rPr>
              <a:t>в бухгалтерском учете эксплуатации </a:t>
            </a:r>
            <a:r>
              <a:rPr lang="ru-RU" sz="2000" dirty="0">
                <a:solidFill>
                  <a:schemeClr val="tx1"/>
                </a:solidFill>
              </a:rPr>
              <a:t>шин и аккумуляторов </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1. </a:t>
            </a:r>
            <a:r>
              <a:rPr lang="ru-RU" sz="2000" dirty="0">
                <a:solidFill>
                  <a:schemeClr val="tx1"/>
                </a:solidFill>
              </a:rPr>
              <a:t>Ввод шин и аккумуляторов </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i="1" dirty="0">
                <a:solidFill>
                  <a:schemeClr val="tx1"/>
                </a:solidFill>
              </a:rPr>
              <a:t>     </a:t>
            </a:r>
            <a:r>
              <a:rPr lang="en-US" sz="2000" b="1" i="1" dirty="0">
                <a:solidFill>
                  <a:schemeClr val="tx1"/>
                </a:solidFill>
              </a:rPr>
              <a:t>Dt 2116 </a:t>
            </a:r>
            <a:br>
              <a:rPr lang="en-US" sz="2000" b="1" i="1" dirty="0">
                <a:solidFill>
                  <a:schemeClr val="tx1"/>
                </a:solidFill>
              </a:rPr>
            </a:br>
            <a:r>
              <a:rPr lang="en-US" sz="2000" b="1" i="1" dirty="0">
                <a:solidFill>
                  <a:schemeClr val="tx1"/>
                </a:solidFill>
              </a:rPr>
              <a:t>     Ct 5211</a:t>
            </a:r>
            <a:br>
              <a:rPr lang="en-US" sz="2000" b="1" i="1" dirty="0">
                <a:solidFill>
                  <a:schemeClr val="tx1"/>
                </a:solidFill>
              </a:rPr>
            </a:br>
            <a:r>
              <a:rPr lang="en-US" sz="2000" dirty="0">
                <a:solidFill>
                  <a:schemeClr val="tx1"/>
                </a:solidFill>
              </a:rPr>
              <a:t>2. </a:t>
            </a:r>
            <a:r>
              <a:rPr lang="ru-RU" sz="2000" dirty="0">
                <a:solidFill>
                  <a:schemeClr val="tx1"/>
                </a:solidFill>
              </a:rPr>
              <a:t>Ввод в эксплуатацию шин и аккумуляторов </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      </a:t>
            </a:r>
            <a:r>
              <a:rPr lang="en-US" sz="2000" b="1" i="1" dirty="0">
                <a:solidFill>
                  <a:schemeClr val="tx1"/>
                </a:solidFill>
              </a:rPr>
              <a:t>Dt 2622</a:t>
            </a:r>
            <a:br>
              <a:rPr lang="en-US" sz="2000" b="1" i="1" dirty="0">
                <a:solidFill>
                  <a:schemeClr val="tx1"/>
                </a:solidFill>
              </a:rPr>
            </a:br>
            <a:r>
              <a:rPr lang="en-US" sz="2000" b="1" i="1" dirty="0">
                <a:solidFill>
                  <a:schemeClr val="tx1"/>
                </a:solidFill>
              </a:rPr>
              <a:t>      Ct 2116</a:t>
            </a:r>
            <a:br>
              <a:rPr lang="en-US" sz="2000" b="1" i="1" dirty="0">
                <a:solidFill>
                  <a:schemeClr val="tx1"/>
                </a:solidFill>
              </a:rPr>
            </a:br>
            <a:r>
              <a:rPr lang="en-US" sz="2000" dirty="0">
                <a:solidFill>
                  <a:schemeClr val="tx1"/>
                </a:solidFill>
              </a:rPr>
              <a:t>3. </a:t>
            </a:r>
            <a:r>
              <a:rPr lang="ru-RU" sz="2000" dirty="0">
                <a:solidFill>
                  <a:schemeClr val="tx1"/>
                </a:solidFill>
              </a:rPr>
              <a:t>Расчет ежемесячного износа </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      </a:t>
            </a:r>
            <a:r>
              <a:rPr lang="en-US" sz="2000" b="1" i="1" dirty="0">
                <a:solidFill>
                  <a:schemeClr val="tx1"/>
                </a:solidFill>
              </a:rPr>
              <a:t>Dt 2623</a:t>
            </a:r>
            <a:br>
              <a:rPr lang="en-US" sz="2000" b="1" i="1" dirty="0">
                <a:solidFill>
                  <a:schemeClr val="tx1"/>
                </a:solidFill>
              </a:rPr>
            </a:br>
            <a:r>
              <a:rPr lang="en-US" sz="2000" b="1" i="1" dirty="0">
                <a:solidFill>
                  <a:schemeClr val="tx1"/>
                </a:solidFill>
              </a:rPr>
              <a:t>      Ct 7113</a:t>
            </a:r>
            <a:br>
              <a:rPr lang="en-US" sz="2000" b="1" i="1" dirty="0">
                <a:solidFill>
                  <a:schemeClr val="tx1"/>
                </a:solidFill>
              </a:rPr>
            </a:br>
            <a:r>
              <a:rPr lang="en-US" sz="2000" dirty="0">
                <a:solidFill>
                  <a:schemeClr val="tx1"/>
                </a:solidFill>
              </a:rPr>
              <a:t>4.</a:t>
            </a:r>
            <a:r>
              <a:rPr lang="en-US" sz="2000" dirty="0">
                <a:solidFill>
                  <a:srgbClr val="FF0000"/>
                </a:solidFill>
              </a:rPr>
              <a:t> </a:t>
            </a:r>
            <a:r>
              <a:rPr lang="ru-RU" sz="2000" dirty="0" smtClean="0">
                <a:solidFill>
                  <a:schemeClr val="tx1"/>
                </a:solidFill>
              </a:rPr>
              <a:t>Выбытие списанных шин </a:t>
            </a:r>
            <a:r>
              <a:rPr lang="ru-RU" sz="2000" dirty="0">
                <a:solidFill>
                  <a:schemeClr val="tx1"/>
                </a:solidFill>
              </a:rPr>
              <a:t>и </a:t>
            </a:r>
            <a:r>
              <a:rPr lang="ru-RU" sz="2000" dirty="0" smtClean="0">
                <a:solidFill>
                  <a:schemeClr val="tx1"/>
                </a:solidFill>
              </a:rPr>
              <a:t>аккумуляторов </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   </a:t>
            </a:r>
            <a:r>
              <a:rPr lang="en-US" sz="2000" b="1" i="1" dirty="0">
                <a:solidFill>
                  <a:schemeClr val="tx1"/>
                </a:solidFill>
              </a:rPr>
              <a:t>Dt 2623</a:t>
            </a:r>
            <a:br>
              <a:rPr lang="en-US" sz="2000" b="1" i="1" dirty="0">
                <a:solidFill>
                  <a:schemeClr val="tx1"/>
                </a:solidFill>
              </a:rPr>
            </a:br>
            <a:r>
              <a:rPr lang="en-US" sz="2000" b="1" i="1" dirty="0">
                <a:solidFill>
                  <a:schemeClr val="tx1"/>
                </a:solidFill>
              </a:rPr>
              <a:t>   Ct 2622</a:t>
            </a:r>
            <a:br>
              <a:rPr lang="en-US" sz="2000" b="1" i="1" dirty="0">
                <a:solidFill>
                  <a:schemeClr val="tx1"/>
                </a:solidFill>
              </a:rPr>
            </a:br>
            <a:endParaRPr lang="ro-RO" sz="20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10623832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981914"/>
          </a:xfrm>
        </p:spPr>
        <p:txBody>
          <a:bodyPr/>
          <a:lstStyle/>
          <a:p>
            <a:r>
              <a:rPr lang="en-US" sz="2100" dirty="0">
                <a:solidFill>
                  <a:schemeClr val="tx1"/>
                </a:solidFill>
              </a:rPr>
              <a:t>5. </a:t>
            </a:r>
            <a:r>
              <a:rPr lang="ru-RU" sz="2100" dirty="0" smtClean="0">
                <a:solidFill>
                  <a:schemeClr val="tx1"/>
                </a:solidFill>
              </a:rPr>
              <a:t>Преждевременное выбытие шин </a:t>
            </a:r>
            <a:r>
              <a:rPr lang="ru-RU" sz="2100" dirty="0">
                <a:solidFill>
                  <a:schemeClr val="tx1"/>
                </a:solidFill>
              </a:rPr>
              <a:t>и аккумуляторов </a:t>
            </a:r>
            <a:r>
              <a:rPr lang="ru-RU" sz="2100" dirty="0" smtClean="0">
                <a:solidFill>
                  <a:schemeClr val="tx1"/>
                </a:solidFill>
              </a:rPr>
              <a:t>в результате их повреждения</a:t>
            </a:r>
            <a:r>
              <a:rPr lang="en-US" sz="2100" dirty="0" smtClean="0">
                <a:solidFill>
                  <a:schemeClr val="tx1"/>
                </a:solidFill>
              </a:rPr>
              <a:t>:</a:t>
            </a:r>
            <a:r>
              <a:rPr lang="en-US" sz="2100" dirty="0">
                <a:solidFill>
                  <a:schemeClr val="tx1"/>
                </a:solidFill>
              </a:rPr>
              <a:t/>
            </a:r>
            <a:br>
              <a:rPr lang="en-US" sz="2100" dirty="0">
                <a:solidFill>
                  <a:schemeClr val="tx1"/>
                </a:solidFill>
              </a:rPr>
            </a:br>
            <a:r>
              <a:rPr lang="en-US" sz="2100" b="1" i="1" dirty="0">
                <a:solidFill>
                  <a:schemeClr val="tx1"/>
                </a:solidFill>
              </a:rPr>
              <a:t>    Dt 2623</a:t>
            </a:r>
            <a:br>
              <a:rPr lang="en-US" sz="2100" b="1" i="1" dirty="0">
                <a:solidFill>
                  <a:schemeClr val="tx1"/>
                </a:solidFill>
              </a:rPr>
            </a:br>
            <a:r>
              <a:rPr lang="en-US" sz="2100" b="1" i="1" dirty="0">
                <a:solidFill>
                  <a:schemeClr val="tx1"/>
                </a:solidFill>
              </a:rPr>
              <a:t>    Ct 2622    </a:t>
            </a:r>
            <a:r>
              <a:rPr lang="en-US" sz="2100" dirty="0" smtClean="0">
                <a:solidFill>
                  <a:schemeClr val="tx1"/>
                </a:solidFill>
              </a:rPr>
              <a:t>(</a:t>
            </a:r>
            <a:r>
              <a:rPr lang="ru-RU" sz="2100" dirty="0" smtClean="0">
                <a:solidFill>
                  <a:schemeClr val="tx1"/>
                </a:solidFill>
              </a:rPr>
              <a:t>по </a:t>
            </a:r>
            <a:r>
              <a:rPr lang="ru-RU" sz="2100" dirty="0">
                <a:solidFill>
                  <a:schemeClr val="tx1"/>
                </a:solidFill>
              </a:rPr>
              <a:t>амортизированной сумме</a:t>
            </a:r>
            <a:r>
              <a:rPr lang="en-US" sz="2100" dirty="0" smtClean="0">
                <a:solidFill>
                  <a:schemeClr val="tx1"/>
                </a:solidFill>
              </a:rPr>
              <a:t>)</a:t>
            </a:r>
            <a:r>
              <a:rPr lang="en-US" sz="2100" dirty="0">
                <a:solidFill>
                  <a:schemeClr val="tx1"/>
                </a:solidFill>
              </a:rPr>
              <a:t/>
            </a:r>
            <a:br>
              <a:rPr lang="en-US" sz="2100" dirty="0">
                <a:solidFill>
                  <a:schemeClr val="tx1"/>
                </a:solidFill>
              </a:rPr>
            </a:br>
            <a:r>
              <a:rPr lang="en-US" sz="2100" dirty="0">
                <a:solidFill>
                  <a:schemeClr val="tx1"/>
                </a:solidFill>
              </a:rPr>
              <a:t>   </a:t>
            </a:r>
            <a:r>
              <a:rPr lang="en-US" sz="2100" b="1" i="1" dirty="0">
                <a:solidFill>
                  <a:schemeClr val="tx1"/>
                </a:solidFill>
              </a:rPr>
              <a:t> Dt 7113</a:t>
            </a:r>
            <a:br>
              <a:rPr lang="en-US" sz="2100" b="1" i="1" dirty="0">
                <a:solidFill>
                  <a:schemeClr val="tx1"/>
                </a:solidFill>
              </a:rPr>
            </a:br>
            <a:r>
              <a:rPr lang="en-US" sz="2100" b="1" i="1" dirty="0">
                <a:solidFill>
                  <a:schemeClr val="tx1"/>
                </a:solidFill>
              </a:rPr>
              <a:t>    Ct 2622     </a:t>
            </a:r>
            <a:r>
              <a:rPr lang="en-US" sz="2100" dirty="0" smtClean="0">
                <a:solidFill>
                  <a:schemeClr val="tx1"/>
                </a:solidFill>
              </a:rPr>
              <a:t>(</a:t>
            </a:r>
            <a:r>
              <a:rPr lang="ru-RU" sz="2100" dirty="0">
                <a:solidFill>
                  <a:schemeClr val="tx1"/>
                </a:solidFill>
              </a:rPr>
              <a:t>к </a:t>
            </a:r>
            <a:r>
              <a:rPr lang="ru-RU" sz="2100" dirty="0" smtClean="0">
                <a:solidFill>
                  <a:schemeClr val="tx1"/>
                </a:solidFill>
              </a:rPr>
              <a:t>остаточной стоимости</a:t>
            </a:r>
            <a:r>
              <a:rPr lang="en-US" sz="2100" dirty="0" smtClean="0">
                <a:solidFill>
                  <a:schemeClr val="tx1"/>
                </a:solidFill>
              </a:rPr>
              <a:t>);</a:t>
            </a:r>
            <a:r>
              <a:rPr lang="en-US" sz="2100" dirty="0">
                <a:solidFill>
                  <a:schemeClr val="tx1"/>
                </a:solidFill>
              </a:rPr>
              <a:t/>
            </a:r>
            <a:br>
              <a:rPr lang="en-US" sz="2100" dirty="0">
                <a:solidFill>
                  <a:schemeClr val="tx1"/>
                </a:solidFill>
              </a:rPr>
            </a:br>
            <a:r>
              <a:rPr lang="en-US" sz="2100" dirty="0">
                <a:solidFill>
                  <a:schemeClr val="tx1"/>
                </a:solidFill>
              </a:rPr>
              <a:t>6.</a:t>
            </a:r>
            <a:r>
              <a:rPr lang="en-US" sz="2100" dirty="0">
                <a:solidFill>
                  <a:srgbClr val="FF0000"/>
                </a:solidFill>
              </a:rPr>
              <a:t> </a:t>
            </a:r>
            <a:r>
              <a:rPr lang="ru-RU" sz="2100" dirty="0">
                <a:solidFill>
                  <a:schemeClr val="tx1"/>
                </a:solidFill>
              </a:rPr>
              <a:t>Продажа шин и аккумуляторов </a:t>
            </a:r>
            <a:r>
              <a:rPr lang="en-US" sz="2100" dirty="0" smtClean="0">
                <a:solidFill>
                  <a:schemeClr val="tx1"/>
                </a:solidFill>
              </a:rPr>
              <a:t>:</a:t>
            </a:r>
            <a:r>
              <a:rPr lang="en-US" sz="2100" dirty="0">
                <a:solidFill>
                  <a:schemeClr val="tx1"/>
                </a:solidFill>
              </a:rPr>
              <a:t/>
            </a:r>
            <a:br>
              <a:rPr lang="en-US" sz="2100" dirty="0">
                <a:solidFill>
                  <a:schemeClr val="tx1"/>
                </a:solidFill>
              </a:rPr>
            </a:br>
            <a:r>
              <a:rPr lang="en-US" sz="2100" b="1" i="1" dirty="0">
                <a:solidFill>
                  <a:schemeClr val="tx1"/>
                </a:solidFill>
              </a:rPr>
              <a:t>    Dt 2623</a:t>
            </a:r>
            <a:br>
              <a:rPr lang="en-US" sz="2100" b="1" i="1" dirty="0">
                <a:solidFill>
                  <a:schemeClr val="tx1"/>
                </a:solidFill>
              </a:rPr>
            </a:br>
            <a:r>
              <a:rPr lang="en-US" sz="2100" b="1" i="1" dirty="0">
                <a:solidFill>
                  <a:schemeClr val="tx1"/>
                </a:solidFill>
              </a:rPr>
              <a:t>    Ct 2622    </a:t>
            </a:r>
            <a:r>
              <a:rPr lang="en-US" sz="2100" dirty="0" smtClean="0">
                <a:solidFill>
                  <a:schemeClr val="tx1"/>
                </a:solidFill>
              </a:rPr>
              <a:t>(</a:t>
            </a:r>
            <a:r>
              <a:rPr lang="ru-RU" sz="2100" dirty="0" smtClean="0">
                <a:solidFill>
                  <a:schemeClr val="tx1"/>
                </a:solidFill>
              </a:rPr>
              <a:t>по </a:t>
            </a:r>
            <a:r>
              <a:rPr lang="ru-RU" sz="2100" dirty="0">
                <a:solidFill>
                  <a:schemeClr val="tx1"/>
                </a:solidFill>
              </a:rPr>
              <a:t>амортизированной сумме</a:t>
            </a:r>
            <a:r>
              <a:rPr lang="en-US" sz="2100" dirty="0" smtClean="0">
                <a:solidFill>
                  <a:schemeClr val="tx1"/>
                </a:solidFill>
              </a:rPr>
              <a:t>)</a:t>
            </a:r>
            <a:r>
              <a:rPr lang="en-US" sz="2100" dirty="0">
                <a:solidFill>
                  <a:schemeClr val="tx1"/>
                </a:solidFill>
              </a:rPr>
              <a:t/>
            </a:r>
            <a:br>
              <a:rPr lang="en-US" sz="2100" dirty="0">
                <a:solidFill>
                  <a:schemeClr val="tx1"/>
                </a:solidFill>
              </a:rPr>
            </a:br>
            <a:r>
              <a:rPr lang="en-US" sz="2100" dirty="0">
                <a:solidFill>
                  <a:schemeClr val="tx1"/>
                </a:solidFill>
              </a:rPr>
              <a:t>   </a:t>
            </a:r>
            <a:r>
              <a:rPr lang="en-US" sz="2100" b="1" i="1" dirty="0">
                <a:solidFill>
                  <a:schemeClr val="tx1"/>
                </a:solidFill>
              </a:rPr>
              <a:t> Dt 714</a:t>
            </a:r>
            <a:br>
              <a:rPr lang="en-US" sz="2100" b="1" i="1" dirty="0">
                <a:solidFill>
                  <a:schemeClr val="tx1"/>
                </a:solidFill>
              </a:rPr>
            </a:br>
            <a:r>
              <a:rPr lang="en-US" sz="2100" b="1" i="1" dirty="0">
                <a:solidFill>
                  <a:schemeClr val="tx1"/>
                </a:solidFill>
              </a:rPr>
              <a:t>    Ct 2622     </a:t>
            </a:r>
            <a:r>
              <a:rPr lang="en-US" sz="2100" dirty="0" smtClean="0">
                <a:solidFill>
                  <a:schemeClr val="tx1"/>
                </a:solidFill>
              </a:rPr>
              <a:t>(</a:t>
            </a:r>
            <a:r>
              <a:rPr lang="ru-RU" sz="2100" dirty="0">
                <a:solidFill>
                  <a:schemeClr val="tx1"/>
                </a:solidFill>
              </a:rPr>
              <a:t>к остаточной стоимости</a:t>
            </a:r>
            <a:r>
              <a:rPr lang="en-US" sz="2100" dirty="0" smtClean="0">
                <a:solidFill>
                  <a:schemeClr val="tx1"/>
                </a:solidFill>
              </a:rPr>
              <a:t>)</a:t>
            </a:r>
            <a:r>
              <a:rPr lang="en-US" sz="2100" dirty="0">
                <a:solidFill>
                  <a:schemeClr val="tx1"/>
                </a:solidFill>
              </a:rPr>
              <a:t/>
            </a:r>
            <a:br>
              <a:rPr lang="en-US" sz="2100" dirty="0">
                <a:solidFill>
                  <a:schemeClr val="tx1"/>
                </a:solidFill>
              </a:rPr>
            </a:br>
            <a:r>
              <a:rPr lang="en-US" sz="2100" dirty="0">
                <a:solidFill>
                  <a:schemeClr val="tx1"/>
                </a:solidFill>
              </a:rPr>
              <a:t>    </a:t>
            </a:r>
            <a:r>
              <a:rPr lang="en-US" sz="2100" b="1" i="1" dirty="0">
                <a:solidFill>
                  <a:schemeClr val="tx1"/>
                </a:solidFill>
              </a:rPr>
              <a:t>Dt 231</a:t>
            </a:r>
            <a:br>
              <a:rPr lang="en-US" sz="2100" b="1" i="1" dirty="0">
                <a:solidFill>
                  <a:schemeClr val="tx1"/>
                </a:solidFill>
              </a:rPr>
            </a:br>
            <a:r>
              <a:rPr lang="en-US" sz="2100" b="1" i="1" dirty="0">
                <a:solidFill>
                  <a:schemeClr val="tx1"/>
                </a:solidFill>
              </a:rPr>
              <a:t>    Ct 217          </a:t>
            </a:r>
            <a:r>
              <a:rPr lang="en-US" sz="2100" dirty="0" smtClean="0">
                <a:solidFill>
                  <a:schemeClr val="tx1"/>
                </a:solidFill>
              </a:rPr>
              <a:t>(</a:t>
            </a:r>
            <a:r>
              <a:rPr lang="ru-RU" sz="2100" dirty="0">
                <a:solidFill>
                  <a:schemeClr val="tx1"/>
                </a:solidFill>
              </a:rPr>
              <a:t>по </a:t>
            </a:r>
            <a:r>
              <a:rPr lang="ru-RU" sz="2100" dirty="0" smtClean="0">
                <a:solidFill>
                  <a:schemeClr val="tx1"/>
                </a:solidFill>
              </a:rPr>
              <a:t>продажной стоимости</a:t>
            </a:r>
            <a:r>
              <a:rPr lang="en-US" sz="2100" dirty="0" smtClean="0">
                <a:solidFill>
                  <a:schemeClr val="tx1"/>
                </a:solidFill>
              </a:rPr>
              <a:t>)</a:t>
            </a:r>
            <a:r>
              <a:rPr lang="en-US" sz="2100" dirty="0">
                <a:solidFill>
                  <a:schemeClr val="tx1"/>
                </a:solidFill>
              </a:rPr>
              <a:t/>
            </a:r>
            <a:br>
              <a:rPr lang="en-US" sz="2100" dirty="0">
                <a:solidFill>
                  <a:schemeClr val="tx1"/>
                </a:solidFill>
              </a:rPr>
            </a:br>
            <a:r>
              <a:rPr lang="en-US" sz="2100" dirty="0">
                <a:solidFill>
                  <a:schemeClr val="tx1"/>
                </a:solidFill>
              </a:rPr>
              <a:t>    </a:t>
            </a:r>
            <a:r>
              <a:rPr lang="en-US" sz="2100" b="1" i="1" dirty="0">
                <a:solidFill>
                  <a:schemeClr val="tx1"/>
                </a:solidFill>
              </a:rPr>
              <a:t>Dt 711</a:t>
            </a:r>
            <a:br>
              <a:rPr lang="en-US" sz="2100" b="1" i="1" dirty="0">
                <a:solidFill>
                  <a:schemeClr val="tx1"/>
                </a:solidFill>
              </a:rPr>
            </a:br>
            <a:r>
              <a:rPr lang="en-US" sz="2100" b="1" i="1" dirty="0">
                <a:solidFill>
                  <a:schemeClr val="tx1"/>
                </a:solidFill>
              </a:rPr>
              <a:t>    Ct 611</a:t>
            </a:r>
            <a:r>
              <a:rPr lang="en-US" sz="2100" dirty="0">
                <a:solidFill>
                  <a:schemeClr val="tx1"/>
                </a:solidFill>
              </a:rPr>
              <a:t>         </a:t>
            </a:r>
            <a:r>
              <a:rPr lang="en-US" sz="2100" dirty="0" smtClean="0">
                <a:solidFill>
                  <a:schemeClr val="tx1"/>
                </a:solidFill>
              </a:rPr>
              <a:t>(</a:t>
            </a:r>
            <a:r>
              <a:rPr lang="ru-RU" sz="2100" dirty="0">
                <a:solidFill>
                  <a:schemeClr val="tx1"/>
                </a:solidFill>
              </a:rPr>
              <a:t>по продажной стоимости</a:t>
            </a:r>
            <a:r>
              <a:rPr lang="en-US" sz="2100" dirty="0" smtClean="0">
                <a:solidFill>
                  <a:schemeClr val="tx1"/>
                </a:solidFill>
              </a:rPr>
              <a:t>)</a:t>
            </a:r>
            <a:r>
              <a:rPr lang="en-US" sz="2100" dirty="0">
                <a:solidFill>
                  <a:schemeClr val="tx1"/>
                </a:solidFill>
              </a:rPr>
              <a:t/>
            </a:r>
            <a:br>
              <a:rPr lang="en-US" sz="2100" dirty="0">
                <a:solidFill>
                  <a:schemeClr val="tx1"/>
                </a:solidFill>
              </a:rPr>
            </a:br>
            <a:endParaRPr lang="ro-RO" sz="21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35298784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dirty="0">
                <a:solidFill>
                  <a:schemeClr val="tx1"/>
                </a:solidFill>
              </a:rPr>
              <a:t>7. </a:t>
            </a:r>
            <a:r>
              <a:rPr lang="ru-RU" dirty="0" smtClean="0">
                <a:solidFill>
                  <a:schemeClr val="tx1"/>
                </a:solidFill>
              </a:rPr>
              <a:t>Отражение недостатков </a:t>
            </a:r>
            <a:r>
              <a:rPr lang="ru-RU" dirty="0">
                <a:solidFill>
                  <a:schemeClr val="tx1"/>
                </a:solidFill>
              </a:rPr>
              <a:t>/ излишков в </a:t>
            </a:r>
            <a:r>
              <a:rPr lang="ru-RU" dirty="0" smtClean="0">
                <a:solidFill>
                  <a:schemeClr val="tx1"/>
                </a:solidFill>
              </a:rPr>
              <a:t>результате инвентаризации </a:t>
            </a:r>
            <a:r>
              <a:rPr lang="en-US" dirty="0" smtClean="0">
                <a:solidFill>
                  <a:schemeClr val="tx1"/>
                </a:solidFill>
              </a:rPr>
              <a:t>:</a:t>
            </a:r>
            <a:r>
              <a:rPr lang="en-US" dirty="0">
                <a:solidFill>
                  <a:schemeClr val="tx1"/>
                </a:solidFill>
              </a:rPr>
              <a:t/>
            </a:r>
            <a:br>
              <a:rPr lang="en-US" dirty="0">
                <a:solidFill>
                  <a:schemeClr val="tx1"/>
                </a:solidFill>
              </a:rPr>
            </a:br>
            <a:r>
              <a:rPr lang="en-US" b="1" i="1" dirty="0">
                <a:solidFill>
                  <a:schemeClr val="tx1"/>
                </a:solidFill>
              </a:rPr>
              <a:t>  a.   Dt 2623</a:t>
            </a:r>
            <a:br>
              <a:rPr lang="en-US" b="1" i="1" dirty="0">
                <a:solidFill>
                  <a:schemeClr val="tx1"/>
                </a:solidFill>
              </a:rPr>
            </a:br>
            <a:r>
              <a:rPr lang="en-US" b="1" i="1" dirty="0">
                <a:solidFill>
                  <a:schemeClr val="tx1"/>
                </a:solidFill>
              </a:rPr>
              <a:t>       Ct 2622    </a:t>
            </a:r>
            <a:r>
              <a:rPr lang="en-US" dirty="0" smtClean="0">
                <a:solidFill>
                  <a:schemeClr val="tx1"/>
                </a:solidFill>
              </a:rPr>
              <a:t>(</a:t>
            </a:r>
            <a:r>
              <a:rPr lang="ru-RU" dirty="0">
                <a:solidFill>
                  <a:schemeClr val="tx1"/>
                </a:solidFill>
              </a:rPr>
              <a:t>по амортизированной сумме</a:t>
            </a:r>
            <a:r>
              <a:rPr lang="en-US" dirty="0" smtClean="0">
                <a:solidFill>
                  <a:schemeClr val="tx1"/>
                </a:solidFill>
              </a:rPr>
              <a:t>)</a:t>
            </a:r>
            <a:r>
              <a:rPr lang="en-US" dirty="0">
                <a:solidFill>
                  <a:schemeClr val="tx1"/>
                </a:solidFill>
              </a:rPr>
              <a:t/>
            </a:r>
            <a:br>
              <a:rPr lang="en-US" dirty="0">
                <a:solidFill>
                  <a:schemeClr val="tx1"/>
                </a:solidFill>
              </a:rPr>
            </a:br>
            <a:r>
              <a:rPr lang="en-US" b="1" i="1" dirty="0">
                <a:solidFill>
                  <a:schemeClr val="tx1"/>
                </a:solidFill>
              </a:rPr>
              <a:t>       Dt 7144</a:t>
            </a:r>
            <a:br>
              <a:rPr lang="en-US" b="1" i="1" dirty="0">
                <a:solidFill>
                  <a:schemeClr val="tx1"/>
                </a:solidFill>
              </a:rPr>
            </a:br>
            <a:r>
              <a:rPr lang="en-US" b="1" i="1" dirty="0">
                <a:solidFill>
                  <a:schemeClr val="tx1"/>
                </a:solidFill>
              </a:rPr>
              <a:t>       Ct 2622     </a:t>
            </a:r>
            <a:r>
              <a:rPr lang="en-US" dirty="0" smtClean="0">
                <a:solidFill>
                  <a:schemeClr val="tx1"/>
                </a:solidFill>
              </a:rPr>
              <a:t>(</a:t>
            </a:r>
            <a:r>
              <a:rPr lang="ru-RU" dirty="0" smtClean="0">
                <a:solidFill>
                  <a:schemeClr val="tx1"/>
                </a:solidFill>
              </a:rPr>
              <a:t>по сумме выявленных </a:t>
            </a:r>
            <a:r>
              <a:rPr lang="ru-RU" dirty="0">
                <a:solidFill>
                  <a:schemeClr val="tx1"/>
                </a:solidFill>
              </a:rPr>
              <a:t>недостатков</a:t>
            </a:r>
            <a:r>
              <a:rPr lang="en-US" dirty="0" smtClean="0">
                <a:solidFill>
                  <a:schemeClr val="tx1"/>
                </a:solidFill>
              </a:rPr>
              <a:t>)</a:t>
            </a:r>
            <a:r>
              <a:rPr lang="en-US" dirty="0">
                <a:solidFill>
                  <a:schemeClr val="tx1"/>
                </a:solidFill>
              </a:rPr>
              <a:t/>
            </a:r>
            <a:br>
              <a:rPr lang="en-US" dirty="0">
                <a:solidFill>
                  <a:schemeClr val="tx1"/>
                </a:solidFill>
              </a:rPr>
            </a:br>
            <a:r>
              <a:rPr lang="ru-RU" dirty="0">
                <a:solidFill>
                  <a:schemeClr val="tx1"/>
                </a:solidFill>
              </a:rPr>
              <a:t>или</a:t>
            </a:r>
            <a:r>
              <a:rPr lang="en-US" dirty="0">
                <a:solidFill>
                  <a:schemeClr val="tx1"/>
                </a:solidFill>
              </a:rPr>
              <a:t/>
            </a:r>
            <a:br>
              <a:rPr lang="en-US" dirty="0">
                <a:solidFill>
                  <a:schemeClr val="tx1"/>
                </a:solidFill>
              </a:rPr>
            </a:br>
            <a:r>
              <a:rPr lang="en-US" b="1" i="1" dirty="0">
                <a:solidFill>
                  <a:schemeClr val="tx1"/>
                </a:solidFill>
              </a:rPr>
              <a:t>        Dt 2262</a:t>
            </a:r>
            <a:br>
              <a:rPr lang="en-US" b="1" i="1" dirty="0">
                <a:solidFill>
                  <a:schemeClr val="tx1"/>
                </a:solidFill>
              </a:rPr>
            </a:br>
            <a:r>
              <a:rPr lang="en-US" b="1" i="1" dirty="0">
                <a:solidFill>
                  <a:schemeClr val="tx1"/>
                </a:solidFill>
              </a:rPr>
              <a:t>        Ct 2622    </a:t>
            </a:r>
            <a:r>
              <a:rPr lang="en-US" dirty="0" smtClean="0">
                <a:solidFill>
                  <a:schemeClr val="tx1"/>
                </a:solidFill>
              </a:rPr>
              <a:t>(</a:t>
            </a:r>
            <a:r>
              <a:rPr lang="ru-RU" dirty="0">
                <a:solidFill>
                  <a:schemeClr val="tx1"/>
                </a:solidFill>
              </a:rPr>
              <a:t>по сумме выявленных недостатков</a:t>
            </a:r>
            <a:r>
              <a:rPr lang="en-US" dirty="0" smtClean="0">
                <a:solidFill>
                  <a:schemeClr val="tx1"/>
                </a:solidFill>
              </a:rPr>
              <a:t>)</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1" i="1" dirty="0">
                <a:solidFill>
                  <a:schemeClr val="tx1"/>
                </a:solidFill>
              </a:rPr>
              <a:t>b.    Dt 2622 </a:t>
            </a:r>
            <a:br>
              <a:rPr lang="en-US" b="1" i="1" dirty="0">
                <a:solidFill>
                  <a:schemeClr val="tx1"/>
                </a:solidFill>
              </a:rPr>
            </a:br>
            <a:r>
              <a:rPr lang="en-US" b="1" i="1" dirty="0">
                <a:solidFill>
                  <a:schemeClr val="tx1"/>
                </a:solidFill>
              </a:rPr>
              <a:t>       Ct 6124      </a:t>
            </a:r>
            <a:r>
              <a:rPr lang="en-US" dirty="0" smtClean="0">
                <a:solidFill>
                  <a:schemeClr val="tx1"/>
                </a:solidFill>
              </a:rPr>
              <a:t>(</a:t>
            </a:r>
            <a:r>
              <a:rPr lang="ru-RU" dirty="0">
                <a:solidFill>
                  <a:schemeClr val="tx1"/>
                </a:solidFill>
              </a:rPr>
              <a:t>по сумме выявленных </a:t>
            </a:r>
            <a:r>
              <a:rPr lang="ru-RU" dirty="0" smtClean="0">
                <a:solidFill>
                  <a:schemeClr val="tx1"/>
                </a:solidFill>
              </a:rPr>
              <a:t>излишков</a:t>
            </a:r>
            <a:r>
              <a:rPr lang="en-US" dirty="0" smtClean="0">
                <a:solidFill>
                  <a:schemeClr val="tx1"/>
                </a:solidFill>
              </a:rPr>
              <a:t>).</a:t>
            </a:r>
            <a:br>
              <a:rPr lang="en-US" dirty="0" smtClean="0">
                <a:solidFill>
                  <a:schemeClr val="tx1"/>
                </a:solidFill>
              </a:rPr>
            </a:br>
            <a:r>
              <a:rPr lang="en-US" b="1" i="1" dirty="0">
                <a:solidFill>
                  <a:schemeClr val="tx1"/>
                </a:solidFill>
              </a:rPr>
              <a:t/>
            </a:r>
            <a:br>
              <a:rPr lang="en-US" b="1" i="1" dirty="0">
                <a:solidFill>
                  <a:schemeClr val="tx1"/>
                </a:solidFill>
              </a:rPr>
            </a:br>
            <a:r>
              <a:rPr lang="en-US" b="1" i="1" dirty="0">
                <a:solidFill>
                  <a:schemeClr val="tx1"/>
                </a:solidFill>
              </a:rPr>
              <a:t/>
            </a:r>
            <a:br>
              <a:rPr lang="en-US" b="1" i="1" dirty="0">
                <a:solidFill>
                  <a:schemeClr val="tx1"/>
                </a:solidFill>
              </a:rPr>
            </a:br>
            <a:r>
              <a:rPr lang="en-US" dirty="0">
                <a:solidFill>
                  <a:schemeClr val="tx1"/>
                </a:solidFill>
              </a:rPr>
              <a:t>        </a:t>
            </a:r>
            <a:r>
              <a:rPr lang="ru-RU" dirty="0"/>
              <a:t/>
            </a:r>
            <a:br>
              <a:rPr lang="ru-RU" dirty="0"/>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37507379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b="1" dirty="0">
                <a:solidFill>
                  <a:srgbClr val="002060"/>
                </a:solidFill>
              </a:rPr>
              <a:t>Установление и утверждение </a:t>
            </a:r>
            <a:r>
              <a:rPr lang="ru-RU" b="1" dirty="0" smtClean="0">
                <a:solidFill>
                  <a:srgbClr val="002060"/>
                </a:solidFill>
              </a:rPr>
              <a:t>норм расхода</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ru-RU" b="1" i="1" dirty="0" smtClean="0">
                <a:solidFill>
                  <a:schemeClr val="tx1"/>
                </a:solidFill>
              </a:rPr>
              <a:t>Нормы </a:t>
            </a:r>
            <a:r>
              <a:rPr lang="ru-RU" b="1" i="1" dirty="0">
                <a:solidFill>
                  <a:schemeClr val="tx1"/>
                </a:solidFill>
              </a:rPr>
              <a:t>расхода топлива (QH) </a:t>
            </a:r>
            <a:r>
              <a:rPr lang="ru-RU" dirty="0">
                <a:solidFill>
                  <a:schemeClr val="tx1"/>
                </a:solidFill>
              </a:rPr>
              <a:t>- это максимально </a:t>
            </a:r>
            <a:r>
              <a:rPr lang="ru-RU" dirty="0" smtClean="0">
                <a:solidFill>
                  <a:schemeClr val="tx1"/>
                </a:solidFill>
              </a:rPr>
              <a:t>допустимое количество топлива, </a:t>
            </a:r>
            <a:r>
              <a:rPr lang="ru-RU" dirty="0">
                <a:solidFill>
                  <a:schemeClr val="tx1"/>
                </a:solidFill>
              </a:rPr>
              <a:t>потребляемая автомобилем в течение всего времени поездки, в зависимости от конкретных условий эксплуатации</a:t>
            </a:r>
            <a:r>
              <a:rPr lang="ro-RO" dirty="0" smtClean="0">
                <a:solidFill>
                  <a:schemeClr val="tx1"/>
                </a:solidFill>
              </a:rPr>
              <a:t>.</a:t>
            </a:r>
            <a:r>
              <a:rPr lang="en-US" dirty="0">
                <a:solidFill>
                  <a:schemeClr val="tx1"/>
                </a:solidFill>
              </a:rPr>
              <a:t/>
            </a:r>
            <a:br>
              <a:rPr lang="en-US" dirty="0">
                <a:solidFill>
                  <a:schemeClr val="tx1"/>
                </a:solidFill>
              </a:rPr>
            </a:br>
            <a:r>
              <a:rPr lang="en-US" dirty="0">
                <a:solidFill>
                  <a:schemeClr val="tx1"/>
                </a:solidFill>
              </a:rPr>
              <a:t> </a:t>
            </a:r>
            <a:r>
              <a:rPr lang="ru-RU" dirty="0" smtClean="0">
                <a:solidFill>
                  <a:schemeClr val="tx1"/>
                </a:solidFill>
              </a:rPr>
              <a:t>Это </a:t>
            </a:r>
            <a:r>
              <a:rPr lang="ru-RU" dirty="0">
                <a:solidFill>
                  <a:schemeClr val="tx1"/>
                </a:solidFill>
              </a:rPr>
              <a:t>количество устанавливается на основании </a:t>
            </a:r>
            <a:r>
              <a:rPr lang="ru-RU" dirty="0" smtClean="0">
                <a:solidFill>
                  <a:schemeClr val="tx1"/>
                </a:solidFill>
              </a:rPr>
              <a:t>Приказа </a:t>
            </a:r>
            <a:r>
              <a:rPr lang="ru-RU" dirty="0">
                <a:solidFill>
                  <a:schemeClr val="tx1"/>
                </a:solidFill>
              </a:rPr>
              <a:t>Министерства транспорта №. 172 от 09.12.2005, </a:t>
            </a:r>
            <a:r>
              <a:rPr lang="ru-RU" dirty="0" smtClean="0">
                <a:solidFill>
                  <a:schemeClr val="tx1"/>
                </a:solidFill>
              </a:rPr>
              <a:t>по расчетному соотношению </a:t>
            </a:r>
            <a:r>
              <a:rPr lang="ro-RO" dirty="0" smtClean="0">
                <a:solidFill>
                  <a:schemeClr val="tx1"/>
                </a:solidFill>
              </a:rPr>
              <a:t>:</a:t>
            </a:r>
            <a:r>
              <a:rPr lang="ro-RO" dirty="0">
                <a:solidFill>
                  <a:schemeClr val="tx1"/>
                </a:solidFill>
              </a:rPr>
              <a:t/>
            </a:r>
            <a:br>
              <a:rPr lang="ro-RO" dirty="0">
                <a:solidFill>
                  <a:schemeClr val="tx1"/>
                </a:solidFill>
              </a:rPr>
            </a:br>
            <a:r>
              <a:rPr lang="en-US" b="1" i="1" dirty="0">
                <a:solidFill>
                  <a:schemeClr val="tx1"/>
                </a:solidFill>
              </a:rPr>
              <a:t>QH = 0,01 x Hs x S x (1 + 0,01 x D)</a:t>
            </a:r>
            <a:r>
              <a:rPr lang="ru-RU" b="1" i="1" dirty="0">
                <a:solidFill>
                  <a:schemeClr val="tx1"/>
                </a:solidFill>
              </a:rPr>
              <a:t/>
            </a:r>
            <a:br>
              <a:rPr lang="ru-RU" b="1" i="1" dirty="0">
                <a:solidFill>
                  <a:schemeClr val="tx1"/>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70958"/>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ro-RO"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altLang="ro-RO" sz="300" b="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ИНСТИТУТ НЕПРЕРЫВНОЙ ПОДГОТОВКИ В ОБЛАСТИ ВОДОСНАБЖЕНИЯ И КАНАЛИЗАЦИИ</a:t>
            </a:r>
            <a:r>
              <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 , </a:t>
            </a: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ДЛЯ ЧЛЕНОВ АССОЦИАЦИИ </a:t>
            </a:r>
            <a:endParaRPr lang="en-US"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endParaRPr>
          </a:p>
          <a:p>
            <a:pPr lvl="0" algn="ctr"/>
            <a:r>
              <a:rPr lang="ru-RU" altLang="ro-RO" sz="800" b="0" dirty="0">
                <a:solidFill>
                  <a:srgbClr val="A6A6A6"/>
                </a:solidFill>
                <a:latin typeface="Arial" panose="020B0604020202020204" pitchFamily="34" charset="0"/>
                <a:ea typeface="Calibri" panose="020F0502020204030204" pitchFamily="34" charset="0"/>
                <a:cs typeface="Calibri" panose="020F0502020204030204" pitchFamily="34" charset="0"/>
              </a:rPr>
              <a:t>«МОЛДОВА АПĂ-КАНАЛ»</a:t>
            </a:r>
            <a:endParaRPr lang="ro-RO" altLang="ro-RO" sz="1600" b="0" dirty="0">
              <a:solidFill>
                <a:schemeClr val="tx1"/>
              </a:solidFill>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spTree>
    <p:extLst>
      <p:ext uri="{BB962C8B-B14F-4D97-AF65-F5344CB8AC3E}">
        <p14:creationId xmlns:p14="http://schemas.microsoft.com/office/powerpoint/2010/main" val="42344503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1727</TotalTime>
  <Words>146</Words>
  <Application>Microsoft Office PowerPoint</Application>
  <PresentationFormat>On-screen Show (4:3)</PresentationFormat>
  <Paragraphs>77</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Arial Narrow</vt:lpstr>
      <vt:lpstr>Calibri</vt:lpstr>
      <vt:lpstr>Times New Roman</vt:lpstr>
      <vt:lpstr>GIZ_Banner_Kopfzeile-Ausland (3)</vt:lpstr>
      <vt:lpstr>Документ</vt:lpstr>
      <vt:lpstr>Учебный курс для сотрудников операторов «Водоканала»  Модуль 13: Актуальные проблемы учета и налогообложения транспортных средств и механизмов. Налоговые изменения в Республике Молдова на 2017 год.  Сессия 3 : Учет текущих активов  Expert conf. univ. dr. Margareta Vîrcolici lector superior Lidia Surdu   28-29-30 ноябрь 2017, Кишинев</vt:lpstr>
      <vt:lpstr>Цели :  O1 Установление и утверждение правил поездок шин и аккумуляторов в соответствии с приказом Министерства транспорта нр.142 от 29.07.2005; O2 Документирование и учет операций по эксплуатации шин и аккумуляторов; O3 Списание шин и аккумуляторов; O4 Установление и утверждение норм расхода; O5 Документирование и учет горючего и горюче-смазочных материалов. </vt:lpstr>
      <vt:lpstr>Установление и утверждение норм проезда шин и аккумуляторов :  Приказ Министерства транспорта №. 142 от 29.07.2005 г. предоставляет предприятиям 6 таблиц, отражающих средний статистический проезд шин по категориям автомобилей.  Для новых моделей шин и новых моделей автомобилей, для которых не установлены рабочие правила, менеджер компании имеет право устанавливать. В то же время срок действия норм, установленных приказом предприятия, не может превышать 2 года.  </vt:lpstr>
      <vt:lpstr>Документирование и учет операций по эксплуатации шин и аккумуляторов  </vt:lpstr>
      <vt:lpstr>PowerPoint Presentation</vt:lpstr>
      <vt:lpstr>Отражение в бухгалтерском учете эксплуатации шин и аккумуляторов : 1. Ввод шин и аккумуляторов :      Dt 2116       Ct 5211 2. Ввод в эксплуатацию шин и аккумуляторов :       Dt 2622       Ct 2116 3. Расчет ежемесячного износа :       Dt 2623       Ct 7113 4. Выбытие списанных шин и аккумуляторов :    Dt 2623    Ct 2622 </vt:lpstr>
      <vt:lpstr>5. Преждевременное выбытие шин и аккумуляторов в результате их повреждения:     Dt 2623     Ct 2622    (по амортизированной сумме)     Dt 7113     Ct 2622     (к остаточной стоимости); 6. Продажа шин и аккумуляторов :     Dt 2623     Ct 2622    (по амортизированной сумме)     Dt 714     Ct 2622     (к остаточной стоимости)     Dt 231     Ct 217          (по продажной стоимости)     Dt 711     Ct 611         (по продажной стоимости) </vt:lpstr>
      <vt:lpstr>7. Отражение недостатков / излишков в результате инвентаризации :   a.   Dt 2623        Ct 2622    (по амортизированной сумме)        Dt 7144        Ct 2622     (по сумме выявленных недостатков) или         Dt 2262         Ct 2622    (по сумме выявленных недостатков)  b.    Dt 2622         Ct 6124      (по сумме выявленных излишков).            </vt:lpstr>
      <vt:lpstr>Установление и утверждение норм расхода:  Нормы расхода топлива (QH) - это максимально допустимое количество топлива, потребляемая автомобилем в течение всего времени поездки, в зависимости от конкретных условий эксплуатации.  Это количество устанавливается на основании Приказа Министерства транспорта №. 172 от 09.12.2005, по расчетному соотношению : QH = 0,01 x Hs x S x (1 + 0,01 x D) </vt:lpstr>
      <vt:lpstr>Документирование и учет потребления горюче-смазочных и других материалов :  Поступление горюче-смазочных материалов на предприятие учитывается на основе налоговых накладных по следующей проводке:     Dt 2114     Ct 5211, 5442  Списание горюче-смазочных материалов на основании путевого листа, которые составляются в зависимости от транспортного средства.   </vt:lpstr>
      <vt:lpstr>При списании горюче-смазочных материалов будет составлена следующая проводка:      Dt 7113, 712,713,714, etc.     Ct 2114. Излишки, либо недостача отражается следующим образом :  1. Dt 2114      Ct 6124  2.  Dt 7144        Ct 2114 или   3.  Dt 2262         Ct 2114  </vt:lpstr>
      <vt:lpstr>Специфика отрасли :  1. 2. 3. 4.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165</cp:revision>
  <cp:lastPrinted>2017-06-05T10:38:21Z</cp:lastPrinted>
  <dcterms:created xsi:type="dcterms:W3CDTF">2013-09-05T11:54:56Z</dcterms:created>
  <dcterms:modified xsi:type="dcterms:W3CDTF">2017-12-06T07:47:49Z</dcterms:modified>
</cp:coreProperties>
</file>