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26"/>
  </p:notesMasterIdLst>
  <p:handoutMasterIdLst>
    <p:handoutMasterId r:id="rId27"/>
  </p:handoutMasterIdLst>
  <p:sldIdLst>
    <p:sldId id="407" r:id="rId2"/>
    <p:sldId id="423" r:id="rId3"/>
    <p:sldId id="424" r:id="rId4"/>
    <p:sldId id="425" r:id="rId5"/>
    <p:sldId id="426" r:id="rId6"/>
    <p:sldId id="427" r:id="rId7"/>
    <p:sldId id="428" r:id="rId8"/>
    <p:sldId id="429" r:id="rId9"/>
    <p:sldId id="430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06" r:id="rId25"/>
  </p:sldIdLst>
  <p:sldSz cx="9144000" cy="6858000" type="screen4x3"/>
  <p:notesSz cx="6858000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Bohantov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452"/>
    <a:srgbClr val="E5DBA1"/>
    <a:srgbClr val="BABA93"/>
    <a:srgbClr val="BABB93"/>
    <a:srgbClr val="DEDEAF"/>
    <a:srgbClr val="999999"/>
    <a:srgbClr val="D9D9D9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2385" autoAdjust="0"/>
  </p:normalViewPr>
  <p:slideViewPr>
    <p:cSldViewPr snapToGrid="0">
      <p:cViewPr varScale="1">
        <p:scale>
          <a:sx n="107" d="100"/>
          <a:sy n="107" d="100"/>
        </p:scale>
        <p:origin x="1854" y="114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453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453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4BBF79D3-D540-4A1F-9847-1559C7AB9D71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918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453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508" y="4714876"/>
            <a:ext cx="5028986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 smtClean="0"/>
              <a:t>Klicken Sie, um die Formate des Vorlagentextes zu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453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FCC8D018-2849-4367-944E-648FA90DDE5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0175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9EFEEC-AE70-43D4-ACA1-C9B40611D9D9}" type="slidenum">
              <a:rPr lang="es-ES_tradnl" smtClean="0"/>
              <a:pPr/>
              <a:t>2</a:t>
            </a:fld>
            <a:endParaRPr lang="es-ES_tradnl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641909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2C7C02-7291-4DCA-91DA-7E582F389BB0}" type="slidenum">
              <a:rPr lang="es-ES_tradnl" smtClean="0"/>
              <a:pPr/>
              <a:t>11</a:t>
            </a:fld>
            <a:endParaRPr lang="es-ES_tradnl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437101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22F93D-8B8D-4647-950D-DAAA2780C0C4}" type="slidenum">
              <a:rPr lang="es-ES_tradnl" smtClean="0"/>
              <a:pPr/>
              <a:t>12</a:t>
            </a:fld>
            <a:endParaRPr lang="es-ES_tradnl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292250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CD07B-8A84-43CD-AC11-3B041CF72551}" type="slidenum">
              <a:rPr lang="es-ES_tradnl" smtClean="0"/>
              <a:pPr/>
              <a:t>13</a:t>
            </a:fld>
            <a:endParaRPr lang="es-ES_tradnl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2277489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75A130-2293-4264-87DF-DD6B1401895D}" type="slidenum">
              <a:rPr lang="es-ES_tradnl" smtClean="0"/>
              <a:pPr/>
              <a:t>14</a:t>
            </a:fld>
            <a:endParaRPr lang="es-ES_tradnl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2233638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0F9D03-E8D2-47A2-8EBB-17AC2D1BF780}" type="slidenum">
              <a:rPr lang="es-ES_tradnl" smtClean="0"/>
              <a:pPr/>
              <a:t>15</a:t>
            </a:fld>
            <a:endParaRPr lang="es-ES_tradnl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883065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4F1361-01C7-4BDF-8287-86A7B4AA6B21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49116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BEE3BA-6A78-473E-BF8C-A58DD663397C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08022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393F15-65A0-4281-98F3-BB9461D52BF5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91125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375B91-24B1-4A77-942E-761C8362F322}" type="slidenum">
              <a:rPr lang="en-US" smtClean="0"/>
              <a:pPr/>
              <a:t>19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36166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E3B9C6-8B78-4D7F-9866-E6D704248A2B}" type="slidenum">
              <a:rPr lang="en-US" smtClean="0"/>
              <a:pPr/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6642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2E423-3674-40E9-8501-153082C625F7}" type="slidenum">
              <a:rPr lang="es-ES_tradnl" smtClean="0"/>
              <a:pPr/>
              <a:t>3</a:t>
            </a:fld>
            <a:endParaRPr lang="es-ES_tradnl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6284575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02B48B-CF73-477D-A5FA-BE45DEA9F688}" type="slidenum">
              <a:rPr lang="en-US" smtClean="0"/>
              <a:pPr/>
              <a:t>21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480405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B33E4D-0E29-47CD-954C-1EBD1C2AA3A6}" type="slidenum">
              <a:rPr lang="en-US" smtClean="0"/>
              <a:pPr/>
              <a:t>22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252631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AF3F7C-5B6F-479C-B5F2-D965B6FAC039}" type="slidenum">
              <a:rPr lang="en-US" smtClean="0"/>
              <a:pPr/>
              <a:t>23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12111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AE77A8-352D-43A3-BD86-81540A4122C9}" type="slidenum">
              <a:rPr lang="es-ES_tradnl" smtClean="0"/>
              <a:pPr/>
              <a:t>4</a:t>
            </a:fld>
            <a:endParaRPr lang="es-ES_tradnl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980665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A0900B-B5E0-4272-B0A3-21561F3B3247}" type="slidenum">
              <a:rPr lang="es-ES_tradnl" smtClean="0"/>
              <a:pPr/>
              <a:t>5</a:t>
            </a:fld>
            <a:endParaRPr lang="es-ES_tradnl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209753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228547-9BC7-4BF0-8070-C2D7AB046D5D}" type="slidenum">
              <a:rPr lang="es-ES_tradnl" smtClean="0"/>
              <a:pPr/>
              <a:t>6</a:t>
            </a:fld>
            <a:endParaRPr lang="es-ES_tradnl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1499360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302072-EC39-4485-9649-ED3C17B3F6CE}" type="slidenum">
              <a:rPr lang="es-ES_tradnl" smtClean="0"/>
              <a:pPr/>
              <a:t>7</a:t>
            </a:fld>
            <a:endParaRPr lang="es-ES_tradnl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1351992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F42117-47A5-4570-81E5-4EB4FA04D00C}" type="slidenum">
              <a:rPr lang="es-ES_tradnl" smtClean="0"/>
              <a:pPr/>
              <a:t>8</a:t>
            </a:fld>
            <a:endParaRPr lang="es-ES_tradnl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448445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DD7ED1-E7A2-4708-8B01-4ABC71B1D9BE}" type="slidenum">
              <a:rPr lang="es-ES_tradnl" smtClean="0"/>
              <a:pPr/>
              <a:t>9</a:t>
            </a:fld>
            <a:endParaRPr lang="es-ES_tradnl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4216027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D2CFB7-3EBF-4854-8A13-6E2396ACD82A}" type="slidenum">
              <a:rPr lang="es-ES_tradnl" smtClean="0"/>
              <a:pPr/>
              <a:t>10</a:t>
            </a:fld>
            <a:endParaRPr lang="es-ES_tradnl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865458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A5A60-FFC1-4DD6-B034-06B726499F40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E0EE9-4057-41E7-BC8D-BD2C644FEAD9}" type="datetimeFigureOut">
              <a:rPr lang="ro-RO"/>
              <a:pPr>
                <a:defRPr/>
              </a:pPr>
              <a:t>19.10.2018</a:t>
            </a:fld>
            <a:endParaRPr lang="ro-RO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3CA07-139B-4E14-B519-96879220F5BA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7B01B-C2E8-4CD6-B726-44287C896096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GB" noProof="0" dirty="0" smtClean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1188A-33A2-4652-B861-6B898985BDA5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GB" noProof="0" dirty="0" smtClean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31B3F-98C9-477F-8A19-E86B62010671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D77F8-03E1-499A-AFE8-B8E68698775C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 smtClean="0"/>
              <a:t>Образец заголовка</a:t>
            </a:r>
            <a:endParaRPr lang="de-DE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D8158-1737-45DB-8ECC-2C3A89813773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2D370-9FCB-419B-A9F0-665B697888FA}" type="datetimeFigureOut">
              <a:rPr lang="ro-RO"/>
              <a:pPr>
                <a:defRPr/>
              </a:pPr>
              <a:t>19.10.2018</a:t>
            </a:fld>
            <a:endParaRPr lang="ro-R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31678-9878-4A8A-A6C5-68AD8FDC0C9E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85725"/>
            <a:ext cx="8229600" cy="463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08050"/>
            <a:ext cx="4038600" cy="5616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8050"/>
            <a:ext cx="4038600" cy="5616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82DFD-D9AE-477D-AAA2-A547B0602CB3}" type="datetimeFigureOut">
              <a:rPr lang="ro-RO"/>
              <a:pPr>
                <a:defRPr/>
              </a:pPr>
              <a:t>19.10.2018</a:t>
            </a:fld>
            <a:endParaRPr lang="ro-RO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FF126-35F7-49D0-9B3D-3184DC2C8B4D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1588"/>
            <a:ext cx="91440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Grafik 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447925"/>
            <a:ext cx="77755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First layer</a:t>
            </a:r>
          </a:p>
          <a:p>
            <a:pPr lvl="1"/>
            <a:r>
              <a:rPr lang="en-GB" smtClean="0"/>
              <a:t>Second layer</a:t>
            </a:r>
          </a:p>
          <a:p>
            <a:pPr lvl="2"/>
            <a:r>
              <a:rPr lang="en-GB" smtClean="0"/>
              <a:t>Third layer</a:t>
            </a:r>
          </a:p>
          <a:p>
            <a:pPr lvl="3"/>
            <a:r>
              <a:rPr lang="en-GB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4138" y="6581775"/>
            <a:ext cx="9271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b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9BC64416-FE4D-4747-9892-1848A6515E88}" type="slidenum">
              <a:rPr lang="en-GB" sz="1000" b="0" smtClean="0">
                <a:solidFill>
                  <a:srgbClr val="6E6452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en-GB" sz="1000" b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263" y="6581775"/>
            <a:ext cx="34194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eaLnBrk="0" hangingPunct="0">
              <a:defRPr sz="1000" b="1" spc="70" baseline="0" dirty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000" b="0" smtClean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6CC72D31-0A1F-4446-B251-5763FDFFC8B0}" type="datetime1">
              <a:rPr lang="en-GB"/>
              <a:pPr>
                <a:defRPr/>
              </a:pPr>
              <a:t>19/10/2018</a:t>
            </a:fld>
            <a:endParaRPr lang="en-GB" dirty="0"/>
          </a:p>
        </p:txBody>
      </p:sp>
      <p:sp>
        <p:nvSpPr>
          <p:cNvPr id="1032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82725"/>
            <a:ext cx="77755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here to add title</a:t>
            </a:r>
            <a:endParaRPr lang="de-D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  <p:sldLayoutId id="2147483701" r:id="rId7"/>
    <p:sldLayoutId id="2147483702" r:id="rId8"/>
    <p:sldLayoutId id="2147483703" r:id="rId9"/>
    <p:sldLayoutId id="2147483704" r:id="rId10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58775" indent="-358775" algn="l" rtl="0" fontAlgn="base">
        <a:spcBef>
          <a:spcPts val="400"/>
        </a:spcBef>
        <a:spcAft>
          <a:spcPts val="800"/>
        </a:spcAft>
        <a:buClr>
          <a:srgbClr val="C80F0F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  <a:ea typeface="+mn-ea"/>
          <a:cs typeface="+mn-cs"/>
        </a:defRPr>
      </a:lvl1pPr>
      <a:lvl2pPr marL="719138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2pPr>
      <a:lvl3pPr marL="1079500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3pPr>
      <a:lvl4pPr marL="1439863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4pPr>
      <a:lvl5pPr marL="1798638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11" Type="http://schemas.openxmlformats.org/officeDocument/2006/relationships/image" Target="../media/image8.png"/><Relationship Id="rId5" Type="http://schemas.openxmlformats.org/officeDocument/2006/relationships/oleObject" Target="../embeddings/Microsoft_Word_97_-_2003_Document1.doc"/><Relationship Id="rId10" Type="http://schemas.openxmlformats.org/officeDocument/2006/relationships/image" Target="../media/image7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0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10" Type="http://schemas.openxmlformats.org/officeDocument/2006/relationships/image" Target="../media/image8.png"/><Relationship Id="rId4" Type="http://schemas.openxmlformats.org/officeDocument/2006/relationships/image" Target="../media/image23.png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6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image" Target="../media/image28.jpeg"/><Relationship Id="rId7" Type="http://schemas.openxmlformats.org/officeDocument/2006/relationships/hyperlink" Target="http://www.ifcaac.amac.md/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6.png"/><Relationship Id="rId5" Type="http://schemas.openxmlformats.org/officeDocument/2006/relationships/image" Target="../media/image30.jpeg"/><Relationship Id="rId10" Type="http://schemas.openxmlformats.org/officeDocument/2006/relationships/image" Target="../media/image5.png"/><Relationship Id="rId4" Type="http://schemas.openxmlformats.org/officeDocument/2006/relationships/image" Target="../media/image29.jpe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22" y="340351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163782" y="809809"/>
            <a:ext cx="71628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o-RO" altLang="ro-RO" sz="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o-RO" b="1" dirty="0" smtClean="0">
                <a:solidFill>
                  <a:srgbClr val="002060"/>
                </a:solidFill>
              </a:rPr>
              <a:t>Curs de instruire pentru angajații operatorilor „Apă-Canal”</a:t>
            </a: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C00000"/>
                </a:solidFill>
              </a:rPr>
              <a:t>Modulul 15:  </a:t>
            </a:r>
            <a:r>
              <a:rPr lang="ro-RO" b="1" dirty="0" smtClean="0">
                <a:solidFill>
                  <a:srgbClr val="002060"/>
                </a:solidFill>
              </a:rPr>
              <a:t>Securitatea și sănătatea în muncă în </a:t>
            </a:r>
            <a:r>
              <a:rPr lang="ro-RO" b="1" dirty="0">
                <a:solidFill>
                  <a:srgbClr val="002060"/>
                </a:solidFill>
              </a:rPr>
              <a:t>cadrul operatorilor de </a:t>
            </a:r>
            <a:r>
              <a:rPr lang="ro-RO" b="1" dirty="0" smtClean="0">
                <a:solidFill>
                  <a:srgbClr val="002060"/>
                </a:solidFill>
              </a:rPr>
              <a:t>  alimentare </a:t>
            </a:r>
            <a:r>
              <a:rPr lang="ro-RO" b="1" dirty="0">
                <a:solidFill>
                  <a:srgbClr val="002060"/>
                </a:solidFill>
              </a:rPr>
              <a:t>cu apă și de </a:t>
            </a:r>
            <a:r>
              <a:rPr lang="ro-RO" b="1" dirty="0" smtClean="0">
                <a:solidFill>
                  <a:srgbClr val="002060"/>
                </a:solidFill>
              </a:rPr>
              <a:t>canalizare</a:t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altLang="en-US" sz="2000" b="1" dirty="0">
                <a:solidFill>
                  <a:srgbClr val="FF0000"/>
                </a:solidFill>
              </a:rPr>
              <a:t>Sesiunea </a:t>
            </a:r>
            <a:r>
              <a:rPr lang="ro-RO" altLang="en-US" sz="2000" b="1" dirty="0">
                <a:solidFill>
                  <a:srgbClr val="FF0000"/>
                </a:solidFill>
              </a:rPr>
              <a:t>2</a:t>
            </a:r>
            <a:r>
              <a:rPr lang="en-US" altLang="en-US" sz="2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:  </a:t>
            </a:r>
            <a:r>
              <a:rPr lang="ro-RO" sz="2000" b="1" dirty="0" smtClean="0">
                <a:solidFill>
                  <a:srgbClr val="002060"/>
                </a:solidFill>
                <a:latin typeface="+mn-lt"/>
              </a:rPr>
              <a:t>Evaluarea factorilor de risc, prim pas în prevenirea accidentelor de muncă</a:t>
            </a:r>
            <a:r>
              <a:rPr lang="ro-RO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o-RO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 smtClean="0">
                <a:solidFill>
                  <a:srgbClr val="000F2E"/>
                </a:solidFill>
              </a:rPr>
              <a:t/>
            </a:r>
            <a:br>
              <a:rPr lang="ro-RO" b="1" dirty="0" smtClean="0">
                <a:solidFill>
                  <a:srgbClr val="000F2E"/>
                </a:solidFill>
              </a:rPr>
            </a:br>
            <a:r>
              <a:rPr lang="ro-RO" sz="1800" b="1" i="1" dirty="0" smtClean="0">
                <a:solidFill>
                  <a:srgbClr val="002060"/>
                </a:solidFill>
              </a:rPr>
              <a:t>Bînzari Vitalie, Inspectoratul de Stat al Muncii</a:t>
            </a: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>16 – 17 – 18 octombrie 2018,  Chișinău</a:t>
            </a:r>
            <a:endParaRPr lang="ro-RO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16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908050"/>
            <a:ext cx="8893175" cy="5616575"/>
          </a:xfrm>
        </p:spPr>
        <p:txBody>
          <a:bodyPr/>
          <a:lstStyle/>
          <a:p>
            <a:pPr marL="457200" indent="-457200" algn="ctr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</a:pPr>
            <a:r>
              <a:rPr lang="ro-RO" sz="3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ETAPELE EVALUĂRII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IDENTIFICAREA FACTORILOR DE RISC (PERICOLELOR)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DELIMITAREA POSTULUI DE LUCRU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CONSTITUIREA ECHIPEI DE EVALUARE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ANALIZA ÎN TEREN ŞI IDENTIFICAREA FACTORILOR DE RISC </a:t>
            </a:r>
          </a:p>
          <a:p>
            <a:pPr marL="1676400" lvl="3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(instrument de lucru: Liste de factori de risc)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EVALUAREA RISCURILOR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	STABILIREA CONSECINŢEI MAXIME PREVIZIBILE ASUPRA ORGANISMULUI UMAN (</a:t>
            </a:r>
            <a:r>
              <a:rPr lang="ro-RO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instrument de lucru: Liste cu consecinţele posibile, leziuni şi afecţiuni ale organismului uman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STABILIREA CLASEI DE GRAVITATE (</a:t>
            </a:r>
            <a:r>
              <a:rPr lang="ro-RO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instrument de lucru: Grile cu clase 	de gravitate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STABILIREA CLASEI DE FRECVENŢĂ (</a:t>
            </a:r>
            <a:r>
              <a:rPr lang="ro-RO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instrument de lucru: Grile cu clase 	de frecvenţă 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STABILIREA NIVELURILOR DE RISC PARŢIALE (</a:t>
            </a:r>
            <a:r>
              <a:rPr lang="ro-RO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Scala nivelurilor de risc)</a:t>
            </a:r>
          </a:p>
          <a:p>
            <a:pPr marL="1219200" lvl="2" indent="-3048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CALCULUL NIVELULUI DE RISC GLOBAL PE POST DE LUCRU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o-RO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o-RO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249363"/>
            <a:ext cx="8229600" cy="4679950"/>
          </a:xfrm>
        </p:spPr>
        <p:txBody>
          <a:bodyPr/>
          <a:lstStyle/>
          <a:p>
            <a:pPr marL="457200" indent="-457200" eaLnBrk="1" hangingPunct="1">
              <a:buFontTx/>
              <a:buNone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 IERARHIZAREA RISCURILOR ŞI STABILIREA MĂSURILOR DE PREVENIRE ŞI PROTECŢIE</a:t>
            </a:r>
          </a:p>
          <a:p>
            <a:pPr marL="457200" indent="-457200" eaLnBrk="1" hangingPunct="1">
              <a:buFontTx/>
              <a:buNone/>
            </a:pPr>
            <a:r>
              <a:rPr lang="ro-RO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(Formular: Fişă de măsuri propuse)</a:t>
            </a:r>
          </a:p>
          <a:p>
            <a:pPr marL="457200" indent="-457200" eaLnBrk="1" hangingPunct="1">
              <a:buFontTx/>
              <a:buNone/>
            </a:pPr>
            <a:endParaRPr lang="ro-RO" sz="1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Tx/>
              <a:buNone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 IMPLEMENTAREA MĂSURILOR </a:t>
            </a:r>
          </a:p>
          <a:p>
            <a:pPr marL="457200" indent="-457200" eaLnBrk="1" hangingPunct="1">
              <a:buFontTx/>
              <a:buNone/>
            </a:pPr>
            <a:r>
              <a:rPr lang="ro-RO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(Decizii luate în cadrul unității)</a:t>
            </a:r>
          </a:p>
          <a:p>
            <a:pPr marL="457200" indent="-457200" eaLnBrk="1" hangingPunct="1">
              <a:buFontTx/>
              <a:buNone/>
            </a:pPr>
            <a:endParaRPr lang="ro-RO" sz="1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Tx/>
              <a:buNone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  MONITORIZAREA APLICĂRII MĂSURILOR ŞI REEVALUAREA (</a:t>
            </a:r>
            <a:r>
              <a:rPr lang="ro-RO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Control intern</a:t>
            </a: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419225"/>
            <a:ext cx="8229600" cy="4635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o-RO" sz="2900" dirty="0" smtClean="0">
                <a:solidFill>
                  <a:schemeClr val="tx1"/>
                </a:solidFill>
              </a:rPr>
              <a:t>CU CE SE FINALIZEAZĂ EVALUAREA RISCURILOR</a:t>
            </a:r>
            <a:endParaRPr lang="en-US" sz="2900" dirty="0" smtClean="0">
              <a:solidFill>
                <a:schemeClr val="tx1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0038" y="1836738"/>
            <a:ext cx="7859713" cy="5616575"/>
          </a:xfrm>
        </p:spPr>
        <p:txBody>
          <a:bodyPr/>
          <a:lstStyle/>
          <a:p>
            <a:pPr marL="0" indent="0" eaLnBrk="1" hangingPunct="1"/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FIŞA DE EVALUARE - 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EXEMPLU</a:t>
            </a:r>
          </a:p>
          <a:p>
            <a:pPr marL="0" indent="0" eaLnBrk="1" hangingPunct="1"/>
            <a:endParaRPr lang="ro-RO" sz="2000" dirty="0" smtClean="0">
              <a:solidFill>
                <a:schemeClr val="tx1"/>
              </a:solidFill>
            </a:endParaRPr>
          </a:p>
          <a:p>
            <a:pPr marL="0" indent="0" eaLnBrk="1" hangingPunct="1"/>
            <a:endParaRPr lang="ro-RO" sz="700" dirty="0" smtClean="0">
              <a:solidFill>
                <a:schemeClr val="tx1"/>
              </a:solidFill>
            </a:endParaRPr>
          </a:p>
          <a:p>
            <a:pPr marL="0" indent="0" eaLnBrk="1" hangingPunct="1"/>
            <a:endParaRPr lang="en-US" sz="700" dirty="0" smtClean="0">
              <a:solidFill>
                <a:schemeClr val="tx1"/>
              </a:solidFill>
            </a:endParaRPr>
          </a:p>
        </p:txBody>
      </p:sp>
      <p:sp>
        <p:nvSpPr>
          <p:cNvPr id="30724" name="Rectangle 278"/>
          <p:cNvSpPr>
            <a:spLocks noChangeArrowheads="1"/>
          </p:cNvSpPr>
          <p:nvPr/>
        </p:nvSpPr>
        <p:spPr bwMode="auto">
          <a:xfrm>
            <a:off x="212725" y="-458788"/>
            <a:ext cx="2176463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315963" name="Group 571"/>
          <p:cNvGraphicFramePr>
            <a:graphicFrameLocks noGrp="1"/>
          </p:cNvGraphicFramePr>
          <p:nvPr/>
        </p:nvGraphicFramePr>
        <p:xfrm>
          <a:off x="279400" y="2416175"/>
          <a:ext cx="8642350" cy="3955416"/>
        </p:xfrm>
        <a:graphic>
          <a:graphicData uri="http://schemas.openxmlformats.org/drawingml/2006/table">
            <a:tbl>
              <a:tblPr/>
              <a:tblGrid>
                <a:gridCol w="1368425"/>
                <a:gridCol w="288925"/>
                <a:gridCol w="1008063"/>
                <a:gridCol w="2735262"/>
                <a:gridCol w="576263"/>
                <a:gridCol w="504825"/>
                <a:gridCol w="719137"/>
                <a:gridCol w="720725"/>
                <a:gridCol w="720725"/>
              </a:tblGrid>
              <a:tr h="909638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UNITATEA: ..............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SECŢIA: ....................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FIŞA DE EVALUARE A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POSTULUI DE LUCRU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NUMĂR PERSOANE EXPUSE: ...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DURATA EXPUNERII: ..............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400">
                <a:tc grid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POSTUL DE LUCRU: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ECHIPA DE EVALUARE .................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COMPONENTA SISTEMULUI DE MUNCĂ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FACTORI DE RISC IDENTIFICAŢI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FORMA CONCRETĂ DE MANIFESTARE  A FACTORILOR DE RISC 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(</a:t>
                      </a: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descriere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parametri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)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CONSE</a:t>
                      </a:r>
                      <a:r>
                        <a:rPr kumimoji="0" lang="ro-RO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-</a:t>
                      </a: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CINŢA MAXIMĂ PREVI-ZIBILĂ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CLASA DE GRA-VITA-TE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CLASA DE</a:t>
                      </a:r>
                      <a:endParaRPr kumimoji="0" lang="ro-RO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FREC-VENŢĂ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NIVEL DE RISC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0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1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2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3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4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5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pitchFamily="32" charset="-128"/>
                          <a:cs typeface="Times New Roman" pitchFamily="18" charset="0"/>
                        </a:rPr>
                        <a:t>6</a:t>
                      </a: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9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 W3" pitchFamily="3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79613" y="1241425"/>
            <a:ext cx="5435600" cy="5616575"/>
          </a:xfrm>
        </p:spPr>
        <p:txBody>
          <a:bodyPr/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ro-RO" sz="2000" b="1" smtClean="0">
                <a:latin typeface="Times New Roman" pitchFamily="18" charset="0"/>
                <a:cs typeface="Times New Roman" pitchFamily="18" charset="0"/>
              </a:rPr>
              <a:t>FIŞA DE MĂSURI PROPUSE - </a:t>
            </a:r>
            <a:r>
              <a:rPr lang="ro-RO" sz="1800" b="1" smtClean="0">
                <a:latin typeface="Times New Roman" pitchFamily="18" charset="0"/>
                <a:cs typeface="Times New Roman" pitchFamily="18" charset="0"/>
              </a:rPr>
              <a:t>EXEMPLU</a:t>
            </a:r>
            <a:endParaRPr lang="en-US" sz="2000" b="1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17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84213" y="1585913"/>
          <a:ext cx="7820025" cy="450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5" imgW="11036583" imgH="7441401" progId="Word.Document.8">
                  <p:embed/>
                </p:oleObj>
              </mc:Choice>
              <mc:Fallback>
                <p:oleObj name="Document" r:id="rId5" imgW="11036583" imgH="7441401" progId="Word.Document.8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585913"/>
                        <a:ext cx="7820025" cy="450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82687"/>
            <a:ext cx="7775575" cy="6191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o-RO" dirty="0" smtClean="0">
                <a:solidFill>
                  <a:schemeClr val="tx1"/>
                </a:solidFill>
              </a:rPr>
              <a:t>ERORI FRECVENTE ÎN EVALUAREA RISCURILOR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741488"/>
            <a:ext cx="8229600" cy="5616575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ETAPA 1: IDENTIFICAREA RISCURILOR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o-RO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Neluarea în considerare a tuturor componentelor sistemului de muncă analizat (echipamente şi materiale, </a:t>
            </a:r>
            <a:r>
              <a:rPr lang="en-GB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mediul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muncă, sarcina de muncă, lucrător)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Echipa de evaluare incompletă (evaluator, lucrător, medic, )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Lipsa buletinelor de analiză(formularelor tipizate e necesar de la aprobat la nivel de unitate )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endParaRPr lang="ro-RO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ETAPA 2: EVALUAREA RISCURILOR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o-RO" sz="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Stabilirea eronată a consecinţei (lipsă de personal calificat)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Lipsa statisticii accidentelor şi bolilor şi, prin urmare, stabilirea eronată a clasei de frecvenţă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Nediferenţierea evaluării “stărilor” şi “variaţiilor”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endParaRPr lang="en-GB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-GB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a-DK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o-RO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14337" y="1235075"/>
            <a:ext cx="8229600" cy="4937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ETAPA 3: IERARHIZAREA RISCURILOR ŞI STABILIREA 			MĂSURILOR DE PREVENIRE</a:t>
            </a:r>
          </a:p>
          <a:p>
            <a:pPr lvl="2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Nerespectarea ordinii ierarhice a măsurilor de prevenire</a:t>
            </a:r>
          </a:p>
          <a:p>
            <a:pPr lvl="3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Măsuri de eliminare a riscurilor (prevenire intrinsecă)</a:t>
            </a:r>
          </a:p>
          <a:p>
            <a:pPr lvl="3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Măsuri de izolare a riscurilor (protecţie colectivă)</a:t>
            </a:r>
          </a:p>
          <a:p>
            <a:pPr lvl="3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Măsuri de izolare a omului (protecţie individuală)</a:t>
            </a:r>
          </a:p>
          <a:p>
            <a:pPr eaLnBrk="1" hangingPunct="1">
              <a:lnSpc>
                <a:spcPct val="90000"/>
              </a:lnSpc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ETAPA 4: IMPLEMENTAREA MĂSURILOR</a:t>
            </a:r>
          </a:p>
          <a:p>
            <a:pPr lvl="2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Lipsa unui plan de acţiune-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prevenire 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protectie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care să cuprindă măsurile ierarhizate în ordinea descrescatoare a nivelului de risc, termene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responsabilitati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costuri</a:t>
            </a:r>
            <a:r>
              <a:rPr lang="en-GB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o-RO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ETAPA 5: MONITORIZAREA APLICĂRII MĂSURILOR ŞI   			REEVALUAREA</a:t>
            </a:r>
          </a:p>
          <a:p>
            <a:pPr lvl="2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Lipsa controlului aplicării măsurilor </a:t>
            </a:r>
          </a:p>
          <a:p>
            <a:pPr lvl="2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Lipsa informării managerilor şi angajaţilor</a:t>
            </a:r>
          </a:p>
          <a:p>
            <a:pPr lvl="2" eaLnBrk="1" hangingPunct="1">
              <a:lnSpc>
                <a:spcPct val="90000"/>
              </a:lnSpc>
            </a:pPr>
            <a:r>
              <a:rPr lang="ro-RO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Lipsa reevaluării la intervale regulate</a:t>
            </a:r>
            <a:endParaRPr lang="en-GB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16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96975"/>
            <a:ext cx="2016125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16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8850" y="2101850"/>
            <a:ext cx="165735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16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3125788"/>
            <a:ext cx="1525588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16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1513" y="4168775"/>
            <a:ext cx="19431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16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850" y="5229225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5514975" y="2071688"/>
            <a:ext cx="1843088" cy="135731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2.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Vizita la </a:t>
            </a:r>
          </a:p>
          <a:p>
            <a:pPr>
              <a:lnSpc>
                <a:spcPct val="90000"/>
              </a:lnSpc>
            </a:pPr>
            <a:endParaRPr lang="ro-RO" sz="2000" b="0">
              <a:solidFill>
                <a:schemeClr val="tx1"/>
              </a:solidFill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2.Vizita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la fața locului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pentru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a identifica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pericolele </a:t>
            </a:r>
          </a:p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 </a:t>
            </a:r>
            <a:br>
              <a:rPr lang="en-US" sz="2000" b="0">
                <a:solidFill>
                  <a:schemeClr val="tx1"/>
                </a:solidFill>
                <a:cs typeface="Arial" charset="0"/>
              </a:rPr>
            </a:b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1857375" y="3143250"/>
            <a:ext cx="2012950" cy="1214438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3. Evalua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rea 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gravității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pericolului 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4643438" y="4143375"/>
            <a:ext cx="2286000" cy="1285875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4.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Evaluarea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probabilității  că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pericolul se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va declanșa</a:t>
            </a:r>
          </a:p>
        </p:txBody>
      </p:sp>
      <p:sp>
        <p:nvSpPr>
          <p:cNvPr id="33802" name="AutoShape 10"/>
          <p:cNvSpPr>
            <a:spLocks noChangeArrowheads="1"/>
          </p:cNvSpPr>
          <p:nvPr/>
        </p:nvSpPr>
        <p:spPr bwMode="auto">
          <a:xfrm>
            <a:off x="1571625" y="5000625"/>
            <a:ext cx="2928938" cy="164306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5.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Combinarea valorilor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de gravitate </a:t>
            </a:r>
            <a:r>
              <a:rPr lang="en-US" sz="2000" b="0">
                <a:solidFill>
                  <a:schemeClr val="tx1"/>
                </a:solidFill>
                <a:cs typeface="Arial" charset="0"/>
              </a:rPr>
              <a:t> </a:t>
            </a:r>
            <a:br>
              <a:rPr lang="en-US" sz="2000" b="0">
                <a:solidFill>
                  <a:schemeClr val="tx1"/>
                </a:solidFill>
                <a:cs typeface="Arial" charset="0"/>
              </a:rPr>
            </a:br>
            <a:r>
              <a:rPr lang="en-US" sz="2000" b="0">
                <a:solidFill>
                  <a:schemeClr val="tx1"/>
                </a:solidFill>
                <a:cs typeface="Arial" charset="0"/>
              </a:rPr>
              <a:t>+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probabilitate 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pentru a evalua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RISCUL</a:t>
            </a:r>
            <a:r>
              <a:rPr lang="en-US" sz="2000" b="0">
                <a:solidFill>
                  <a:schemeClr val="tx1"/>
                </a:solidFill>
                <a:cs typeface="Arial" charset="0"/>
              </a:rPr>
              <a:t> </a:t>
            </a:r>
            <a:br>
              <a:rPr lang="en-US" sz="2000" b="0">
                <a:solidFill>
                  <a:schemeClr val="tx1"/>
                </a:solidFill>
                <a:cs typeface="Arial" charset="0"/>
              </a:rPr>
            </a:b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4356100" y="1773238"/>
            <a:ext cx="2592388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V="1">
            <a:off x="6937375" y="1755775"/>
            <a:ext cx="0" cy="433388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5" name="AutoShape 13"/>
          <p:cNvSpPr>
            <a:spLocks noChangeArrowheads="1"/>
          </p:cNvSpPr>
          <p:nvPr/>
        </p:nvSpPr>
        <p:spPr bwMode="auto">
          <a:xfrm>
            <a:off x="2700338" y="1268413"/>
            <a:ext cx="1700212" cy="96361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 marL="457200" indent="-457200"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1. Convocarea </a:t>
            </a:r>
          </a:p>
          <a:p>
            <a:pPr marL="457200" indent="-457200"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echipei de </a:t>
            </a:r>
          </a:p>
          <a:p>
            <a:pPr marL="457200" indent="-457200"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evaluare 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2916238" y="2770188"/>
            <a:ext cx="0" cy="442912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3851275" y="3833813"/>
            <a:ext cx="2592388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V="1">
            <a:off x="6443663" y="3816350"/>
            <a:ext cx="0" cy="433388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>
            <a:off x="2916238" y="2781300"/>
            <a:ext cx="2592387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2071688" y="4643438"/>
            <a:ext cx="2592387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 flipV="1">
            <a:off x="2051050" y="4643438"/>
            <a:ext cx="0" cy="442912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2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585788"/>
            <a:ext cx="8229600" cy="914400"/>
          </a:xfrm>
        </p:spPr>
        <p:txBody>
          <a:bodyPr/>
          <a:lstStyle/>
          <a:p>
            <a:pPr algn="ctr" eaLnBrk="1" hangingPunct="1"/>
            <a:r>
              <a:rPr lang="ro-RO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CURSUL DE MANAGEMENT AL RISCURILOR</a:t>
            </a:r>
            <a:endParaRPr lang="it-IT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5357813" y="2276475"/>
            <a:ext cx="1857375" cy="96361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7.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Identificarea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priorităților 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1714500" y="3213100"/>
            <a:ext cx="2135188" cy="1150938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8.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Implementarea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Controlul</a:t>
            </a:r>
            <a:r>
              <a:rPr lang="en-US" sz="2000" b="0">
                <a:solidFill>
                  <a:schemeClr val="tx1"/>
                </a:solidFill>
                <a:cs typeface="Arial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Ierarhia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controalelor</a:t>
            </a:r>
            <a:r>
              <a:rPr lang="en-US" sz="2000" b="0">
                <a:solidFill>
                  <a:schemeClr val="tx1"/>
                </a:solidFill>
                <a:cs typeface="Arial" charset="0"/>
              </a:rPr>
              <a:t>.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4643438" y="4321175"/>
            <a:ext cx="2039937" cy="96361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9.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Informarea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muncitorilor 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1763713" y="5418138"/>
            <a:ext cx="2663825" cy="96361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2000" b="0">
                <a:solidFill>
                  <a:schemeClr val="tx1"/>
                </a:solidFill>
                <a:cs typeface="Arial" charset="0"/>
              </a:rPr>
              <a:t>10. Monitori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zarea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 și revizuirea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4356100" y="1773238"/>
            <a:ext cx="2592388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V="1">
            <a:off x="6937375" y="1755775"/>
            <a:ext cx="0" cy="433388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2571750" y="1268413"/>
            <a:ext cx="1828800" cy="96361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>
            <a:solidFill>
              <a:srgbClr val="DB214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it-IT" sz="2000" b="0">
                <a:solidFill>
                  <a:schemeClr val="tx1"/>
                </a:solidFill>
                <a:cs typeface="Arial" charset="0"/>
              </a:rPr>
              <a:t>6. 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Compararea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R</a:t>
            </a:r>
            <a:r>
              <a:rPr lang="it-IT" sz="2000" b="0">
                <a:solidFill>
                  <a:schemeClr val="tx1"/>
                </a:solidFill>
                <a:cs typeface="Arial" charset="0"/>
              </a:rPr>
              <a:t>at</a:t>
            </a:r>
            <a:r>
              <a:rPr lang="ro-RO" sz="2000" b="0">
                <a:solidFill>
                  <a:schemeClr val="tx1"/>
                </a:solidFill>
                <a:cs typeface="Arial" charset="0"/>
              </a:rPr>
              <a:t>ei de risc cu </a:t>
            </a:r>
          </a:p>
          <a:p>
            <a:pPr>
              <a:lnSpc>
                <a:spcPct val="90000"/>
              </a:lnSpc>
            </a:pPr>
            <a:r>
              <a:rPr lang="ro-RO" sz="2000" b="0">
                <a:solidFill>
                  <a:schemeClr val="tx1"/>
                </a:solidFill>
                <a:cs typeface="Arial" charset="0"/>
              </a:rPr>
              <a:t>un criteriu</a:t>
            </a:r>
            <a:endParaRPr lang="it-IT" sz="2000" b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V="1">
            <a:off x="2916238" y="2770188"/>
            <a:ext cx="0" cy="442912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3851275" y="3833813"/>
            <a:ext cx="2592388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V="1">
            <a:off x="6443663" y="3816350"/>
            <a:ext cx="0" cy="433388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2916238" y="2781300"/>
            <a:ext cx="2592387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2051050" y="4841875"/>
            <a:ext cx="2592388" cy="0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flipV="1">
            <a:off x="2051050" y="4830763"/>
            <a:ext cx="0" cy="442912"/>
          </a:xfrm>
          <a:prstGeom prst="line">
            <a:avLst/>
          </a:prstGeom>
          <a:noFill/>
          <a:ln w="38100">
            <a:solidFill>
              <a:srgbClr val="DB214C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5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1357313"/>
            <a:ext cx="446722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88" y="1500188"/>
            <a:ext cx="31242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f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fcaac_logo0200p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484313"/>
            <a:ext cx="44481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3860800"/>
            <a:ext cx="42862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9925" y="1168400"/>
            <a:ext cx="7775575" cy="619125"/>
          </a:xfrm>
        </p:spPr>
        <p:txBody>
          <a:bodyPr/>
          <a:lstStyle/>
          <a:p>
            <a:pPr algn="ctr" eaLnBrk="1" hangingPunct="1"/>
            <a:r>
              <a:rPr lang="ro-RO" sz="2900" dirty="0" smtClean="0">
                <a:solidFill>
                  <a:schemeClr val="tx1"/>
                </a:solidFill>
              </a:rPr>
              <a:t>Rolul fișei de evaluare a factorilor de risc în sistemul de muncă</a:t>
            </a:r>
            <a:endParaRPr lang="en-US" sz="2900" dirty="0" smtClean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199" y="1920875"/>
            <a:ext cx="8229600" cy="4937125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o-RO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Activitatea prin care se identifică factorii de ris</a:t>
            </a:r>
            <a:r>
              <a:rPr lang="en-GB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existenţi la posturile de lucru şi se cuantifică dimensiunea r</a:t>
            </a:r>
            <a:r>
              <a:rPr lang="en-GB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iscurilor</a:t>
            </a:r>
            <a:endParaRPr lang="ro-RO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Răspunde la întrebarea: ce riscuri sunt la postul de lucru şi care pot fi consecințele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 o examinare sistematică a riscurilor legate de toate componentele procesului de muncă: 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executant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sarcina de muncă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echipamente de muncă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mediul de muncă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Răspunde la:  - ce riscuri există la postul de lucru evaluat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- ce riscuri pot fi eliminate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- ce măsuri de prevenire şi protecţie trebuie luate  pentru a ţine sub control riscurile care nu pot fi  eliminate(asumate)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204" y="40974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067" y="46499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352" y="31786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648" y="27195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4" y="-10513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" y="642938"/>
            <a:ext cx="9070975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fcaac_logo0200px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A2-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1428750"/>
            <a:ext cx="4071938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7" descr="scaffold_stai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428750"/>
            <a:ext cx="23399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1285875"/>
            <a:ext cx="35147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80075" y="2509838"/>
            <a:ext cx="2949575" cy="339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3363" y="3662363"/>
            <a:ext cx="300672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857875" y="1428750"/>
            <a:ext cx="239077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Identify the risks</a:t>
            </a:r>
          </a:p>
        </p:txBody>
      </p:sp>
      <p:pic>
        <p:nvPicPr>
          <p:cNvPr id="6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fcaac_logo0200px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1571625"/>
            <a:ext cx="3059113" cy="425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6475" y="2003425"/>
            <a:ext cx="402431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XXX</a:t>
            </a:r>
          </a:p>
        </p:txBody>
      </p:sp>
      <p:sp>
        <p:nvSpPr>
          <p:cNvPr id="109570" name="Datumsplatzhalter 3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19/10/2018</a:t>
            </a:fld>
            <a:endParaRPr lang="de-DE">
              <a:cs typeface="Arial" charset="0"/>
            </a:endParaRPr>
          </a:p>
        </p:txBody>
      </p:sp>
      <p:sp>
        <p:nvSpPr>
          <p:cNvPr id="7" name="Inhaltsplatzhalter 8"/>
          <p:cNvSpPr txBox="1">
            <a:spLocks/>
          </p:cNvSpPr>
          <p:nvPr/>
        </p:nvSpPr>
        <p:spPr>
          <a:xfrm>
            <a:off x="1471613" y="1648986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300"/>
              </a:spcAft>
            </a:pPr>
            <a:r>
              <a:rPr lang="ro-RO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 mulțumim pentru atenție</a:t>
            </a:r>
          </a:p>
          <a:p>
            <a:pPr algn="ctr" eaLnBrk="1" hangingPunct="1">
              <a:buFontTx/>
              <a:buNone/>
            </a:pPr>
            <a:r>
              <a:rPr lang="ro-RO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Bînzari Vitalie</a:t>
            </a:r>
          </a:p>
          <a:p>
            <a:pPr algn="ctr" eaLnBrk="1" hangingPunct="1">
              <a:buFontTx/>
              <a:buNone/>
            </a:pPr>
            <a:r>
              <a:rPr lang="ro-RO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Tel: 079816991</a:t>
            </a:r>
          </a:p>
          <a:p>
            <a:pPr algn="ctr" eaLnBrk="1" hangingPunct="1">
              <a:buFontTx/>
              <a:buNone/>
            </a:pPr>
            <a:r>
              <a:rPr lang="ro-RO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binzarivitalie@mail.ru</a:t>
            </a:r>
          </a:p>
          <a:p>
            <a:pPr algn="ctr">
              <a:spcAft>
                <a:spcPts val="300"/>
              </a:spcAft>
            </a:pPr>
            <a:endParaRPr lang="en-GB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GB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3" name="Picture 11" descr="F:\Branding\EU\jau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1" descr="H:\bn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17" name="Picture 16" descr="D:\Users\Desktop\logotyp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asetăText 1"/>
          <p:cNvSpPr txBox="1"/>
          <p:nvPr/>
        </p:nvSpPr>
        <p:spPr>
          <a:xfrm>
            <a:off x="1770581" y="3674613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7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204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22" y="509167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6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407106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462357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f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315231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fcaac_logo0200px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269324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215461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1163782" y="-2449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163782" y="2122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zh-CN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zh-CN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zh-CN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</a:t>
            </a:r>
            <a:endParaRPr kumimoji="0" lang="ro-RO" altLang="zh-CN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163782" y="978625"/>
            <a:ext cx="71628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o-RO" altLang="ro-RO" sz="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765175"/>
            <a:ext cx="9144000" cy="5903913"/>
          </a:xfrm>
        </p:spPr>
        <p:txBody>
          <a:bodyPr/>
          <a:lstStyle/>
          <a:p>
            <a:pPr lvl="1" algn="ctr" eaLnBrk="1" hangingPunct="1">
              <a:buFont typeface="Wingdings 3" pitchFamily="18" charset="2"/>
              <a:buNone/>
            </a:pPr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Conceptul</a:t>
            </a:r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STANDARD CEI 812/1985 </a:t>
            </a:r>
          </a:p>
          <a:p>
            <a:pPr lvl="3" algn="just" eaLnBrk="1" hangingPunct="1">
              <a:buFontTx/>
              <a:buChar char="-"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Defineşte riscul: probabilitatea producerii unei  vătămări sau afecţiuni a organismului uman cu anumită gravitate şi frecvenţă a consecinţelor</a:t>
            </a:r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STANDARD EN ISO 12100-1:2003 (fost EN 292-1) </a:t>
            </a:r>
          </a:p>
          <a:p>
            <a:pPr lvl="3" algn="just" eaLnBrk="1" hangingPunct="1">
              <a:buFont typeface="Wingdings" pitchFamily="2" charset="2"/>
              <a:buNone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	Parametrii de cuantificare a riscului: gravitatea şi frecvenţa consecinţei maxime previzibile a acţiunii factorului de risc asupra organismului uman</a:t>
            </a:r>
          </a:p>
          <a:p>
            <a:pPr lvl="3" algn="just" eaLnBrk="1" hangingPunct="1">
              <a:buFontTx/>
              <a:buChar char="-"/>
            </a:pPr>
            <a:endParaRPr lang="ro-RO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STANDARD EN ISO 14121-1:2007 (fost EN 1050)</a:t>
            </a:r>
          </a:p>
          <a:p>
            <a:pPr lvl="3" algn="just" eaLnBrk="1" hangingPunct="1">
              <a:buFontTx/>
              <a:buChar char="-"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Stabileşte principiul de evaluare a riscului: identificarea factorilor de risc din sistemul analizat şi cuantificarea dimensiuni</a:t>
            </a:r>
            <a:r>
              <a:rPr lang="en-GB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riscurilor</a:t>
            </a:r>
            <a:r>
              <a:rPr lang="en-GB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baza combinaţiei între gravitatea şi frecvenţa consecinţei maxime previzibile a acţiunii factorului de risc asupra organismului uman</a:t>
            </a:r>
          </a:p>
          <a:p>
            <a:pPr lvl="3" algn="just" eaLnBrk="1" hangingPunct="1">
              <a:buFontTx/>
              <a:buChar char="-"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Prezintă în rezumat şase metode de evaluare a riscurilor (HAZOP, MOSAR, AMDEC, DELPHI, WHAT IF, APR)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981075"/>
            <a:ext cx="8820150" cy="5111750"/>
          </a:xfrm>
        </p:spPr>
        <p:txBody>
          <a:bodyPr/>
          <a:lstStyle/>
          <a:p>
            <a:pPr marL="361950" indent="-361950" algn="ctr" eaLnBrk="1" hangingPunct="1">
              <a:buFont typeface="Wingdings 3" pitchFamily="18" charset="2"/>
              <a:buNone/>
            </a:pPr>
            <a:r>
              <a:rPr lang="ro-RO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FORMELE DE CLASIFICARE</a:t>
            </a:r>
          </a:p>
          <a:p>
            <a:pPr marL="361950" indent="-361950" eaLnBrk="1" hangingPunct="1"/>
            <a:endParaRPr lang="ro-RO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-361950" eaLnBrk="1" hangingPunct="1"/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Risc real 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cel transformat în accident sau boală profesională (rezultă din statistică)</a:t>
            </a:r>
          </a:p>
          <a:p>
            <a:pPr marL="3189288" lvl="2" eaLnBrk="1" hangingPunct="1">
              <a:buFont typeface="Wingdings" pitchFamily="2" charset="2"/>
              <a:buNone/>
            </a:pPr>
            <a:endParaRPr lang="ro-RO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-361950" eaLnBrk="1" hangingPunct="1"/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Risc potenţial 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cel care poate produce un accident sau poate duce la o îmbolnăvire profesională</a:t>
            </a:r>
          </a:p>
          <a:p>
            <a:pPr marL="3189288" lvl="2" eaLnBrk="1" hangingPunct="1">
              <a:buFont typeface="Wingdings" pitchFamily="2" charset="2"/>
              <a:buNone/>
            </a:pPr>
            <a:endParaRPr lang="ro-RO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-361950" eaLnBrk="1" hangingPunct="1"/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Risc rezidual 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cel care rămâne 	după luarea tuturor măsurilor cunoscute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3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053" y="191645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16" y="24689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201" y="99770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497" y="53863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43" y="0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68313" y="1989138"/>
            <a:ext cx="8496300" cy="4464050"/>
          </a:xfrm>
        </p:spPr>
        <p:txBody>
          <a:bodyPr/>
          <a:lstStyle/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205 milioane angajaţi în Europa</a:t>
            </a: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milioane accidente de muncă şi îmbolnăviri profesionale pe an</a:t>
            </a: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159 000 decese </a:t>
            </a:r>
            <a:r>
              <a:rPr lang="en-GB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cauzate</a:t>
            </a:r>
            <a:r>
              <a:rPr lang="en-GB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bolil</a:t>
            </a:r>
            <a:r>
              <a:rPr lang="en-GB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profesionale</a:t>
            </a: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7 460 decese </a:t>
            </a:r>
            <a:r>
              <a:rPr lang="en-GB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provocate</a:t>
            </a:r>
            <a:r>
              <a:rPr lang="en-GB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accidentel</a:t>
            </a:r>
            <a:r>
              <a:rPr lang="en-GB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muncă</a:t>
            </a: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fiecare 3,5 minute există în Europa un accident de muncă soldat cu deces</a:t>
            </a: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fiecare 4,5 secunde un lucrător european este implicat într-un accident de muncă cu ITM de cel puţin 3 zile</a:t>
            </a:r>
          </a:p>
          <a:p>
            <a:pPr eaLnBrk="1" hangingPunct="1">
              <a:buFont typeface="Wingdings 3" pitchFamily="18" charset="2"/>
              <a:buNone/>
            </a:pPr>
            <a:r>
              <a:rPr lang="ro-RO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(sursa Agenţia Europeană pentru Securitate şi Sănătate în Muncă)</a:t>
            </a:r>
            <a:endParaRPr lang="ro-RO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AutoShape 6"/>
          <p:cNvSpPr>
            <a:spLocks noChangeArrowheads="1"/>
          </p:cNvSpPr>
          <p:nvPr/>
        </p:nvSpPr>
        <p:spPr bwMode="auto">
          <a:xfrm>
            <a:off x="827088" y="1208088"/>
            <a:ext cx="7343775" cy="792163"/>
          </a:xfrm>
          <a:prstGeom prst="downArrowCallout">
            <a:avLst>
              <a:gd name="adj1" fmla="val 234081"/>
              <a:gd name="adj2" fmla="val 231763"/>
              <a:gd name="adj3" fmla="val 22644"/>
              <a:gd name="adj4" fmla="val 66667"/>
            </a:avLst>
          </a:prstGeom>
          <a:noFill/>
          <a:ln w="25400" algn="ctr">
            <a:solidFill>
              <a:srgbClr val="3333FF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ro-RO" sz="2000">
                <a:solidFill>
                  <a:srgbClr val="4E004C"/>
                </a:solidFill>
              </a:rPr>
              <a:t>SITUAŢIA MORBIDITĂŢII PROFESIONALE ÎN EUROPA</a:t>
            </a:r>
          </a:p>
        </p:txBody>
      </p:sp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395288" y="836613"/>
            <a:ext cx="8424862" cy="5300662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o-RO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SCOPUL</a:t>
            </a:r>
            <a:endParaRPr lang="ro-RO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Stabilirea priorităţilor în alocarea resurselor pentru măsurile de prevenire şi protecţie (în funcţie de ierarhizarea riscurilor)</a:t>
            </a:r>
          </a:p>
          <a:p>
            <a:pPr eaLnBrk="1" hangingPunct="1"/>
            <a:endParaRPr lang="ro-RO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Fişa de riscuri şi fişa de măsuri de prevenire rezultate din evaluare – suport pentru instruirea la locul de muncă</a:t>
            </a:r>
          </a:p>
          <a:p>
            <a:pPr eaLnBrk="1" hangingPunct="1"/>
            <a:endParaRPr lang="ro-RO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Compararea diverselor sisteme de muncă din punct de vedere al periculozităţii, cu aplicaţii în acordarea stimulentelor, respectiv sancţiunilor</a:t>
            </a:r>
          </a:p>
          <a:p>
            <a:pPr eaLnBrk="1" hangingPunct="1"/>
            <a:endParaRPr lang="ro-RO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Permite gestionarea computerizată a riscurilor la posturile de lucru dacă se constituie bănci de date cu rezultatele evaluării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88913"/>
            <a:ext cx="9144000" cy="5616575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CADRUL LEGAL</a:t>
            </a:r>
          </a:p>
          <a:p>
            <a:pPr eaLnBrk="1" hangingPunct="1"/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 PLAN EUROPEAN: 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DIRECTIVA CADRU 391/1989 (Art. 6, alin.2, pct.b)</a:t>
            </a:r>
          </a:p>
          <a:p>
            <a:pPr lvl="3" eaLnBrk="1" hangingPunct="1">
              <a:buFontTx/>
              <a:buChar char="-"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Stabileşte răspunderea angajatorului pentru evaluarea riscurilor la toate posturile de lucru din companie/organizaţie</a:t>
            </a:r>
          </a:p>
          <a:p>
            <a:pPr eaLnBrk="1" hangingPunct="1">
              <a:buSzPct val="180000"/>
              <a:buFont typeface="Arial" charset="0"/>
              <a:buChar char="•"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 PLAN NAŢIONAL: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LEGEA 186-XVI/2007 </a:t>
            </a:r>
          </a:p>
          <a:p>
            <a:pPr lvl="2" eaLnBrk="1" hangingPunct="1">
              <a:buFont typeface="Wingdings" pitchFamily="2" charset="2"/>
              <a:buChar char="Ø"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Art. 10, alin.(4), lit.a)</a:t>
            </a:r>
          </a:p>
          <a:p>
            <a:pPr eaLnBrk="1" hangingPunct="1"/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Angajatorul este obligat să evalueze riscurile profesionale, în special la alegerea echipamentelor de lucru, a substanţelor sau a preparatelor chimice utilizate, precum şi la amenajarea locurilor de muncă;  </a:t>
            </a:r>
          </a:p>
          <a:p>
            <a:pPr lvl="2" eaLnBrk="1" hangingPunct="1">
              <a:buFont typeface="Wingdings" pitchFamily="2" charset="2"/>
              <a:buChar char="Ø"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Art 13, lit. a)</a:t>
            </a:r>
          </a:p>
          <a:p>
            <a:pPr eaLnBrk="1" hangingPunct="1"/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Angajatorul are şi alte obligaţii</a:t>
            </a:r>
            <a:b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să fie în posesia unei evaluări a riscurilor profesionale, inclusiv a celor referitoare la grupurile sensibile la riscuri specifice;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68400"/>
            <a:ext cx="7775575" cy="619125"/>
          </a:xfrm>
        </p:spPr>
        <p:txBody>
          <a:bodyPr/>
          <a:lstStyle/>
          <a:p>
            <a:pPr algn="ctr" eaLnBrk="1" hangingPunct="1"/>
            <a:r>
              <a:rPr lang="ro-RO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PRINCIPIUL EVALUĂRII RISCULUI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20875"/>
            <a:ext cx="8229600" cy="49371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o-RO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o-R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o-RO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Identificarea factorilor de risc din cadrul sistemului de muncă analizat şi cuantificarea dimensiunii riscurilor pe baza combinaţiei între gravitatea şi frecvenţa consecinţei maxime previzibile a acţiunii factorilor de risc asupra organismului uman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91" y="238290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54" y="293541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39" y="146415"/>
            <a:ext cx="756366" cy="7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035" y="100508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1" y="46645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14313"/>
            <a:ext cx="8229600" cy="64293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o-RO" b="1" dirty="0" smtClean="0">
                <a:solidFill>
                  <a:schemeClr val="tx1"/>
                </a:solidFill>
              </a:rPr>
              <a:t>METODE DE EVALUARE A RISCURILOR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928688"/>
            <a:ext cx="8229600" cy="4937125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categorii (funcţie de modelul teoretic al genezei 		accidentelor de muncă care stă la baza lor)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 de tipul “Controale şi verificări”</a:t>
            </a: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(check-listuri la nivel de companie, de secţie, de post de lucru, de instalaţie)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 bazate pe modelul Heinrich</a:t>
            </a: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(check-listuri de condiţii şi comportamente periculoase)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 bazate pe teoria fiabilităţii sistemelor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Analiza modurilor de defectare şi a efectelor lor (AMDE)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Analiza arborelui de defecte (ADD)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Analiza preliminară a riscurilor (APR)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HAZOP (Hazard operability)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MOSAR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 bazate pe ergonomia sistemelor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DSF (Diagnosis safety form)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DCT (Diagnostique des conditions du travail)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SDQ (Safety diagnosis Questionare)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MORT (Management Oversight and risk tree)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RENAULT 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INCDPM Bucureşti Romania</a:t>
            </a:r>
          </a:p>
          <a:p>
            <a:pPr lvl="3" eaLnBrk="1" hangingPunct="1">
              <a:spcBef>
                <a:spcPts val="0"/>
              </a:spcBef>
              <a:spcAft>
                <a:spcPts val="0"/>
              </a:spcAft>
            </a:pPr>
            <a:r>
              <a:rPr lang="ro-RO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 Mera</a:t>
            </a: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ro-RO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spcBef>
                <a:spcPts val="0"/>
              </a:spcBef>
              <a:spcAft>
                <a:spcPts val="0"/>
              </a:spcAft>
            </a:pPr>
            <a:endParaRPr lang="en-US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97</TotalTime>
  <Words>789</Words>
  <Application>Microsoft Office PowerPoint</Application>
  <PresentationFormat>Экран (4:3)</PresentationFormat>
  <Paragraphs>242</Paragraphs>
  <Slides>24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Arial Narrow</vt:lpstr>
      <vt:lpstr>Calibri</vt:lpstr>
      <vt:lpstr>Times New Roman</vt:lpstr>
      <vt:lpstr>Wingdings</vt:lpstr>
      <vt:lpstr>Wingdings 3</vt:lpstr>
      <vt:lpstr>ヒラギノ角ゴ Pro W3</vt:lpstr>
      <vt:lpstr>GIZ_Banner_Kopfzeile-Ausland (3)</vt:lpstr>
      <vt:lpstr>Document</vt:lpstr>
      <vt:lpstr>Curs de instruire pentru angajații operatorilor „Apă-Canal”  Modulul 15:  Securitatea și sănătatea în muncă în cadrul operatorilor de   alimentare cu apă și de canalizare  Sesiunea 2:  Evaluarea factorilor de risc, prim pas în prevenirea accidentelor de muncă   Bînzari Vitalie, Inspectoratul de Stat al Muncii  16 – 17 – 18 octombrie 2018,  Chișinău</vt:lpstr>
      <vt:lpstr>Rolul fișei de evaluare a factorilor de risc în sistemul de muncă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PRINCIPIUL EVALUĂRII RISCULUI</vt:lpstr>
      <vt:lpstr>METODE DE EVALUARE A RISCURILOR</vt:lpstr>
      <vt:lpstr>Презентация PowerPoint</vt:lpstr>
      <vt:lpstr>Презентация PowerPoint</vt:lpstr>
      <vt:lpstr>CU CE SE FINALIZEAZĂ EVALUAREA RISCURILOR</vt:lpstr>
      <vt:lpstr>Презентация PowerPoint</vt:lpstr>
      <vt:lpstr>ERORI FRECVENTE ÎN EVALUAREA RISCURILOR</vt:lpstr>
      <vt:lpstr>Презентация PowerPoint</vt:lpstr>
      <vt:lpstr>CURSUL DE MANAGEMENT AL RISCURILOR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Anticamera</cp:lastModifiedBy>
  <cp:revision>279</cp:revision>
  <cp:lastPrinted>2017-07-11T13:18:46Z</cp:lastPrinted>
  <dcterms:created xsi:type="dcterms:W3CDTF">2013-09-05T11:54:56Z</dcterms:created>
  <dcterms:modified xsi:type="dcterms:W3CDTF">2018-10-19T08:08:28Z</dcterms:modified>
</cp:coreProperties>
</file>