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407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06" r:id="rId25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EFEEC-AE70-43D4-ACA1-C9B40611D9D9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64190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C7C02-7291-4DCA-91DA-7E582F389BB0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43710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2F93D-8B8D-4647-950D-DAAA2780C0C4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29225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CD07B-8A84-43CD-AC11-3B041CF72551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27748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5A130-2293-4264-87DF-DD6B1401895D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23363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F9D03-E8D2-47A2-8EBB-17AC2D1BF780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883065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F1361-01C7-4BDF-8287-86A7B4AA6B2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91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EE3BA-6A78-473E-BF8C-A58DD663397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022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93F15-65A0-4281-98F3-BB9461D52BF5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112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75B91-24B1-4A77-942E-761C8362F322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16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3B9C6-8B78-4D7F-9866-E6D704248A2B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E423-3674-40E9-8501-153082C625F7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628457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2B48B-CF73-477D-A5FA-BE45DEA9F68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8040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33E4D-0E29-47CD-954C-1EBD1C2AA3A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263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F3F7C-5B6F-479C-B5F2-D965B6FAC039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11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E77A8-352D-43A3-BD86-81540A4122C9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98066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0900B-B5E0-4272-B0A3-21561F3B3247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0975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8547-9BC7-4BF0-8070-C2D7AB046D5D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49936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02072-EC39-4485-9649-ED3C17B3F6CE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35199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2117-47A5-4570-81E5-4EB4FA04D00C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44844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D7ED1-E7A2-4708-8B01-4ABC71B1D9BE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421602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2CFB7-3EBF-4854-8A13-6E2396ACD82A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86545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0EE9-4057-41E7-BC8D-BD2C644FEAD9}" type="datetimeFigureOut">
              <a:rPr lang="ro-RO"/>
              <a:pPr>
                <a:defRPr/>
              </a:pPr>
              <a:t>19.10.2018</a:t>
            </a:fld>
            <a:endParaRPr lang="ro-RO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CA07-139B-4E14-B519-96879220F5B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D370-9FCB-419B-A9F0-665B697888FA}" type="datetimeFigureOut">
              <a:rPr lang="ro-RO"/>
              <a:pPr>
                <a:defRPr/>
              </a:pPr>
              <a:t>19.10.2018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1678-9878-4A8A-A6C5-68AD8FDC0C9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5725"/>
            <a:ext cx="8229600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2DFD-D9AE-477D-AAA2-A547B0602CB3}" type="datetimeFigureOut">
              <a:rPr lang="ro-RO"/>
              <a:pPr>
                <a:defRPr/>
              </a:pPr>
              <a:t>19.10.2018</a:t>
            </a:fld>
            <a:endParaRPr lang="ro-RO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F126-35F7-49D0-9B3D-3184DC2C8B4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19/10/2018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701" r:id="rId7"/>
    <p:sldLayoutId id="2147483702" r:id="rId8"/>
    <p:sldLayoutId id="2147483703" r:id="rId9"/>
    <p:sldLayoutId id="2147483704" r:id="rId10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8.png"/><Relationship Id="rId5" Type="http://schemas.openxmlformats.org/officeDocument/2006/relationships/oleObject" Target="../embeddings/Microsoft_Word_97_-_2003_Document1.doc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jpeg"/><Relationship Id="rId10" Type="http://schemas.openxmlformats.org/officeDocument/2006/relationships/image" Target="../media/image5.png"/><Relationship Id="rId4" Type="http://schemas.openxmlformats.org/officeDocument/2006/relationships/image" Target="../media/image29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C00000"/>
                </a:solidFill>
              </a:rPr>
              <a:t>Modulul 15:  </a:t>
            </a:r>
            <a:r>
              <a:rPr lang="ro-RO" b="1" dirty="0" smtClean="0">
                <a:solidFill>
                  <a:srgbClr val="002060"/>
                </a:solidFill>
              </a:rPr>
              <a:t>Securitatea și sănătatea în muncă în </a:t>
            </a:r>
            <a:r>
              <a:rPr lang="ro-RO" b="1" dirty="0">
                <a:solidFill>
                  <a:srgbClr val="002060"/>
                </a:solidFill>
              </a:rPr>
              <a:t>cadrul operatorilor de </a:t>
            </a:r>
            <a:r>
              <a:rPr lang="ro-RO" b="1" dirty="0" smtClean="0">
                <a:solidFill>
                  <a:srgbClr val="002060"/>
                </a:solidFill>
              </a:rPr>
              <a:t>  alimentare </a:t>
            </a:r>
            <a:r>
              <a:rPr lang="ro-RO" b="1" dirty="0">
                <a:solidFill>
                  <a:srgbClr val="002060"/>
                </a:solidFill>
              </a:rPr>
              <a:t>cu apă și de </a:t>
            </a:r>
            <a:r>
              <a:rPr lang="ro-RO" b="1" dirty="0" smtClean="0">
                <a:solidFill>
                  <a:srgbClr val="002060"/>
                </a:solidFill>
              </a:rPr>
              <a:t>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RO" sz="2000" b="1" dirty="0" smtClean="0">
                <a:solidFill>
                  <a:srgbClr val="002060"/>
                </a:solidFill>
                <a:latin typeface="+mn-lt"/>
              </a:rPr>
              <a:t>Evaluarea factorilor de risc, prim pas în prevenirea accidentelor de muncă</a:t>
            </a: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Bînzari Vitalie, Inspectoratul de Stat al Muncii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16 – 17 – 18 octombrie 2018,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908050"/>
            <a:ext cx="8893175" cy="5616575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o-RO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ETAPELE EVALUĂRII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IDENTIFICAREA FACTORILOR DE RISC (PERICOLELOR)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DELIMITAREA POSTULUI DE LUCRU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CONSTITUIREA ECHIPEI DE EVALUARE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 ÎN TEREN ŞI IDENTIFICAREA FACTORILOR DE RISC </a:t>
            </a:r>
          </a:p>
          <a:p>
            <a:pPr marL="1676400" lvl="3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(instrument de lucru: Liste de factori de risc)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EVALUAREA RISCURILOR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	STABILIREA CONSECINŢEI MAXIME PREVIZIBILE ASUPRA ORGANISMULUI UMAN (</a:t>
            </a:r>
            <a:r>
              <a:rPr lang="ro-RO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 de lucru: Liste cu consecinţele posibile, leziuni şi afecţiuni ale organismului uman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 CLASEI DE GRAVITATE (</a:t>
            </a:r>
            <a:r>
              <a:rPr lang="ro-RO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 de lucru: Grile cu clase 	de gravitate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 CLASEI DE FRECVENŢĂ (</a:t>
            </a:r>
            <a:r>
              <a:rPr lang="ro-RO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 de lucru: Grile cu clase 	de frecvenţă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 NIVELURILOR DE RISC PARŢIALE (</a:t>
            </a:r>
            <a:r>
              <a:rPr lang="ro-RO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Scala nivelurilor de risc)</a:t>
            </a:r>
          </a:p>
          <a:p>
            <a:pPr marL="1219200" lvl="2" indent="-304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CALCULUL NIVELULUI DE RISC GLOBAL PE POST DE LUCRU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49363"/>
            <a:ext cx="8229600" cy="467995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IERARHIZAREA RISCURILOR ŞI STABILIREA MĂSURILOR DE PREVENIRE ŞI PROTECŢIE</a:t>
            </a:r>
          </a:p>
          <a:p>
            <a:pPr marL="457200" indent="-457200" eaLnBrk="1" hangingPunct="1">
              <a:buFontTx/>
              <a:buNone/>
            </a:pPr>
            <a:r>
              <a:rPr lang="ro-RO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(Formular: Fişă de măsuri propuse)</a:t>
            </a:r>
          </a:p>
          <a:p>
            <a:pPr marL="457200" indent="-457200" eaLnBrk="1" hangingPunct="1">
              <a:buFontTx/>
              <a:buNone/>
            </a:pPr>
            <a:endParaRPr lang="ro-RO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IMPLEMENTAREA MĂSURILOR </a:t>
            </a:r>
          </a:p>
          <a:p>
            <a:pPr marL="457200" indent="-457200" eaLnBrk="1" hangingPunct="1">
              <a:buFontTx/>
              <a:buNone/>
            </a:pPr>
            <a:r>
              <a:rPr lang="ro-RO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(Decizii luate în cadrul unității)</a:t>
            </a:r>
          </a:p>
          <a:p>
            <a:pPr marL="457200" indent="-457200" eaLnBrk="1" hangingPunct="1">
              <a:buFontTx/>
              <a:buNone/>
            </a:pPr>
            <a:endParaRPr lang="ro-RO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 MONITORIZAREA APLICĂRII MĂSURILOR ŞI REEVALUAREA (</a:t>
            </a:r>
            <a:r>
              <a:rPr lang="ro-RO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intern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9225"/>
            <a:ext cx="8229600" cy="463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o-RO" sz="2900" dirty="0" smtClean="0">
                <a:solidFill>
                  <a:schemeClr val="tx1"/>
                </a:solidFill>
              </a:rPr>
              <a:t>CU CE SE FINALIZEAZĂ EVALUAREA RISCURILOR</a:t>
            </a:r>
            <a:endParaRPr lang="en-US" sz="2900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1836738"/>
            <a:ext cx="7859713" cy="5616575"/>
          </a:xfrm>
        </p:spPr>
        <p:txBody>
          <a:bodyPr/>
          <a:lstStyle/>
          <a:p>
            <a:pPr marL="0" indent="0" eaLnBrk="1" hangingPunct="1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FIŞA DE EVALUARE -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</a:p>
          <a:p>
            <a:pPr marL="0" indent="0" eaLnBrk="1" hangingPunct="1"/>
            <a:endParaRPr lang="ro-RO" sz="2000" dirty="0" smtClean="0">
              <a:solidFill>
                <a:schemeClr val="tx1"/>
              </a:solidFill>
            </a:endParaRPr>
          </a:p>
          <a:p>
            <a:pPr marL="0" indent="0" eaLnBrk="1" hangingPunct="1"/>
            <a:endParaRPr lang="ro-RO" sz="700" dirty="0" smtClean="0">
              <a:solidFill>
                <a:schemeClr val="tx1"/>
              </a:solidFill>
            </a:endParaRPr>
          </a:p>
          <a:p>
            <a:pPr marL="0" indent="0" eaLnBrk="1" hangingPunct="1"/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278"/>
          <p:cNvSpPr>
            <a:spLocks noChangeArrowheads="1"/>
          </p:cNvSpPr>
          <p:nvPr/>
        </p:nvSpPr>
        <p:spPr bwMode="auto">
          <a:xfrm>
            <a:off x="212725" y="-458788"/>
            <a:ext cx="217646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5963" name="Group 571"/>
          <p:cNvGraphicFramePr>
            <a:graphicFrameLocks noGrp="1"/>
          </p:cNvGraphicFramePr>
          <p:nvPr/>
        </p:nvGraphicFramePr>
        <p:xfrm>
          <a:off x="279400" y="2416175"/>
          <a:ext cx="8642350" cy="3955416"/>
        </p:xfrm>
        <a:graphic>
          <a:graphicData uri="http://schemas.openxmlformats.org/drawingml/2006/table">
            <a:tbl>
              <a:tblPr/>
              <a:tblGrid>
                <a:gridCol w="1368425"/>
                <a:gridCol w="288925"/>
                <a:gridCol w="1008063"/>
                <a:gridCol w="2735262"/>
                <a:gridCol w="576263"/>
                <a:gridCol w="504825"/>
                <a:gridCol w="719137"/>
                <a:gridCol w="720725"/>
                <a:gridCol w="720725"/>
              </a:tblGrid>
              <a:tr h="909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UNITATEA: ..............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SECŢIA: ....................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FIŞA DE EVALUARE A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POSTULUI DE LUCRU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NUMĂR PERSOANE EXPUSE: ...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DURATA EXPUNERII: ..............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POSTUL DE LUCRU: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ECHIPA DE EVALUARE .................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COMPONENTA SISTEMULUI DE MUNCĂ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FACTORI DE RISC IDENTIFICAŢI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FORMA CONCRETĂ DE MANIFESTARE  A FACTORILOR DE RISC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descriere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parametri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)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CONSE</a:t>
                      </a: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CINŢA MAXIMĂ PREVI-ZIBILĂ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CLASA DE GRA-VITA-TE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CLASA DE</a:t>
                      </a:r>
                      <a:endParaRPr kumimoji="0" lang="ro-RO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FREC-VENŢĂ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NIVEL DE RISC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1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2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3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4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5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 W3" pitchFamily="32" charset="-128"/>
                          <a:cs typeface="Times New Roman" pitchFamily="18" charset="0"/>
                        </a:rPr>
                        <a:t>6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9613" y="1241425"/>
            <a:ext cx="5435600" cy="5616575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FIŞA DE MĂSURI PROPUSE - </a:t>
            </a:r>
            <a:r>
              <a:rPr lang="ro-RO" sz="1800" b="1" smtClean="0">
                <a:latin typeface="Times New Roman" pitchFamily="18" charset="0"/>
                <a:cs typeface="Times New Roman" pitchFamily="18" charset="0"/>
              </a:rPr>
              <a:t>EXEMPLU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4213" y="1585913"/>
          <a:ext cx="7820025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11036583" imgH="7441401" progId="Word.Document.8">
                  <p:embed/>
                </p:oleObj>
              </mc:Choice>
              <mc:Fallback>
                <p:oleObj name="Document" r:id="rId5" imgW="11036583" imgH="7441401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85913"/>
                        <a:ext cx="7820025" cy="450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82687"/>
            <a:ext cx="7775575" cy="619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tx1"/>
                </a:solidFill>
              </a:rPr>
              <a:t>ERORI FRECVENTE ÎN EVALUAREA RISCURILOR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741488"/>
            <a:ext cx="8229600" cy="56165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1: IDENTIFICAREA RISCURILOR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o-RO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Neluarea în considerare a tuturor componentelor sistemului de muncă analizat (echipamente şi materiale, </a:t>
            </a:r>
            <a:r>
              <a:rPr lang="en-GB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muncă, sarcina de muncă, lucrător)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Echipa de evaluare incompletă (evaluator, lucrător, medic, 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buletinelor de analiză(formularelor tipizate e necesar de la aprobat la nivel de unitate 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o-RO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2: EVALUAREA RISCURILOR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o-RO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 eronată a consecinţei (lipsă de personal calificat)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statisticii accidentelor şi bolilor şi, prin urmare, stabilirea eronată a clasei de frecvenţă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Nediferenţierea evaluării “stărilor” şi “variaţiilor”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GB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a-DK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4337" y="1235075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3: IERARHIZAREA RISCURILOR ŞI STABILIREA 			MĂSURILOR DE PREVENIRE</a:t>
            </a:r>
          </a:p>
          <a:p>
            <a:pPr lvl="2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Nerespectarea ordinii ierarhice a măsurilor de prevenire</a:t>
            </a:r>
          </a:p>
          <a:p>
            <a:pPr lvl="3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Măsuri de eliminare a riscurilor (prevenire intrinsecă)</a:t>
            </a:r>
          </a:p>
          <a:p>
            <a:pPr lvl="3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Măsuri de izolare a riscurilor (protecţie colectivă)</a:t>
            </a:r>
          </a:p>
          <a:p>
            <a:pPr lvl="3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Măsuri de izolare a omului (protecţie individuală)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4: IMPLEMENTAREA MĂSURILOR</a:t>
            </a:r>
          </a:p>
          <a:p>
            <a:pPr lvl="2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unui plan de acţiune-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prevenire 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protectie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care să cuprindă măsurile ierarhizate în ordinea descrescatoare a nivelului de risc, termene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responsabilitati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costuri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5: MONITORIZAREA APLICĂRII MĂSURILOR ŞI   			REEVALUAREA</a:t>
            </a:r>
          </a:p>
          <a:p>
            <a:pPr lvl="2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controlului aplicării măsurilor </a:t>
            </a:r>
          </a:p>
          <a:p>
            <a:pPr lvl="2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informării managerilor şi angajaţilor</a:t>
            </a:r>
          </a:p>
          <a:p>
            <a:pPr lvl="2" eaLnBrk="1" hangingPunct="1">
              <a:lnSpc>
                <a:spcPct val="90000"/>
              </a:lnSpc>
            </a:pP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Lipsa reevaluării la intervale regulate</a:t>
            </a:r>
            <a:endParaRPr lang="en-GB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2016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1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101850"/>
            <a:ext cx="1657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16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25788"/>
            <a:ext cx="1525588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16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4168775"/>
            <a:ext cx="19431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16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2292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5514975" y="2071688"/>
            <a:ext cx="1843088" cy="13573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2.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Vizita la </a:t>
            </a:r>
          </a:p>
          <a:p>
            <a:pPr>
              <a:lnSpc>
                <a:spcPct val="90000"/>
              </a:lnSpc>
            </a:pPr>
            <a:endParaRPr lang="ro-RO" sz="2000" b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2.Vizita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la fața locului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pentru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a identifica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pericolele 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 </a:t>
            </a:r>
            <a:br>
              <a:rPr lang="en-US" sz="2000" b="0">
                <a:solidFill>
                  <a:schemeClr val="tx1"/>
                </a:solidFill>
                <a:cs typeface="Arial" charset="0"/>
              </a:rPr>
            </a:b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857375" y="3143250"/>
            <a:ext cx="2012950" cy="12144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3. Evalua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rea 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gravității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pericolului 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4643438" y="4143375"/>
            <a:ext cx="2286000" cy="1285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4.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Evaluarea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probabilității  că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pericolul se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va declanșa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571625" y="5000625"/>
            <a:ext cx="2928938" cy="1643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5.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Combinarea valorilor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de gravitate </a:t>
            </a:r>
            <a:r>
              <a:rPr lang="en-US" sz="2000" b="0">
                <a:solidFill>
                  <a:schemeClr val="tx1"/>
                </a:solidFill>
                <a:cs typeface="Arial" charset="0"/>
              </a:rPr>
              <a:t> </a:t>
            </a:r>
            <a:br>
              <a:rPr lang="en-US" sz="2000" b="0">
                <a:solidFill>
                  <a:schemeClr val="tx1"/>
                </a:solidFill>
                <a:cs typeface="Arial" charset="0"/>
              </a:rPr>
            </a:br>
            <a:r>
              <a:rPr lang="en-US" sz="2000" b="0">
                <a:solidFill>
                  <a:schemeClr val="tx1"/>
                </a:solidFill>
                <a:cs typeface="Arial" charset="0"/>
              </a:rPr>
              <a:t>+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probabilitate 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pentru a evalua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RISCUL</a:t>
            </a:r>
            <a:r>
              <a:rPr lang="en-US" sz="2000" b="0">
                <a:solidFill>
                  <a:schemeClr val="tx1"/>
                </a:solidFill>
                <a:cs typeface="Arial" charset="0"/>
              </a:rPr>
              <a:t> </a:t>
            </a:r>
            <a:br>
              <a:rPr lang="en-US" sz="2000" b="0">
                <a:solidFill>
                  <a:schemeClr val="tx1"/>
                </a:solidFill>
                <a:cs typeface="Arial" charset="0"/>
              </a:rPr>
            </a:b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356100" y="1773238"/>
            <a:ext cx="2592388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6937375" y="1755775"/>
            <a:ext cx="0" cy="433388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2700338" y="1268413"/>
            <a:ext cx="1700212" cy="9636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1. Convocarea </a:t>
            </a:r>
          </a:p>
          <a:p>
            <a:pPr marL="457200" indent="-457200"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echipei de </a:t>
            </a:r>
          </a:p>
          <a:p>
            <a:pPr marL="457200" indent="-457200"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evaluare 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2916238" y="2770188"/>
            <a:ext cx="0" cy="442912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851275" y="3833813"/>
            <a:ext cx="2592388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6443663" y="3816350"/>
            <a:ext cx="0" cy="433388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916238" y="2781300"/>
            <a:ext cx="2592387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071688" y="4643438"/>
            <a:ext cx="2592387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2051050" y="4643438"/>
            <a:ext cx="0" cy="442912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585788"/>
            <a:ext cx="8229600" cy="914400"/>
          </a:xfrm>
        </p:spPr>
        <p:txBody>
          <a:bodyPr/>
          <a:lstStyle/>
          <a:p>
            <a:pPr algn="ctr" eaLnBrk="1" hangingPunct="1"/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 DE MANAGEMENT AL RISCURILOR</a:t>
            </a:r>
            <a:endParaRPr lang="it-I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57813" y="2276475"/>
            <a:ext cx="1857375" cy="96361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7.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Identificarea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priorităților 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714500" y="3213100"/>
            <a:ext cx="2135188" cy="11509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8.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Implementarea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Controlul</a:t>
            </a:r>
            <a:r>
              <a:rPr lang="en-US" sz="2000" b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Ierarhia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controalelor</a:t>
            </a:r>
            <a:r>
              <a:rPr lang="en-US" sz="2000" b="0">
                <a:solidFill>
                  <a:schemeClr val="tx1"/>
                </a:solidFill>
                <a:cs typeface="Arial" charset="0"/>
              </a:rPr>
              <a:t>.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643438" y="4321175"/>
            <a:ext cx="2039937" cy="96361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9.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Informarea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muncitorilor 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763713" y="5418138"/>
            <a:ext cx="2663825" cy="9636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chemeClr val="tx1"/>
                </a:solidFill>
                <a:cs typeface="Arial" charset="0"/>
              </a:rPr>
              <a:t>10. Monitori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zarea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 și revizuirea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356100" y="1773238"/>
            <a:ext cx="2592388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6937375" y="1755775"/>
            <a:ext cx="0" cy="433388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571750" y="1268413"/>
            <a:ext cx="1828800" cy="9636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rgbClr val="DB21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it-IT" sz="2000" b="0">
                <a:solidFill>
                  <a:schemeClr val="tx1"/>
                </a:solidFill>
                <a:cs typeface="Arial" charset="0"/>
              </a:rPr>
              <a:t>6. 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Compararea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R</a:t>
            </a:r>
            <a:r>
              <a:rPr lang="it-IT" sz="2000" b="0">
                <a:solidFill>
                  <a:schemeClr val="tx1"/>
                </a:solidFill>
                <a:cs typeface="Arial" charset="0"/>
              </a:rPr>
              <a:t>at</a:t>
            </a:r>
            <a:r>
              <a:rPr lang="ro-RO" sz="2000" b="0">
                <a:solidFill>
                  <a:schemeClr val="tx1"/>
                </a:solidFill>
                <a:cs typeface="Arial" charset="0"/>
              </a:rPr>
              <a:t>ei de risc cu </a:t>
            </a:r>
          </a:p>
          <a:p>
            <a:pPr>
              <a:lnSpc>
                <a:spcPct val="90000"/>
              </a:lnSpc>
            </a:pPr>
            <a:r>
              <a:rPr lang="ro-RO" sz="2000" b="0">
                <a:solidFill>
                  <a:schemeClr val="tx1"/>
                </a:solidFill>
                <a:cs typeface="Arial" charset="0"/>
              </a:rPr>
              <a:t>un criteriu</a:t>
            </a:r>
            <a:endParaRPr lang="it-IT"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2916238" y="2770188"/>
            <a:ext cx="0" cy="442912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851275" y="3833813"/>
            <a:ext cx="2592388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6443663" y="3816350"/>
            <a:ext cx="0" cy="433388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916238" y="2781300"/>
            <a:ext cx="2592387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051050" y="4841875"/>
            <a:ext cx="2592388" cy="0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2051050" y="4830763"/>
            <a:ext cx="0" cy="442912"/>
          </a:xfrm>
          <a:prstGeom prst="line">
            <a:avLst/>
          </a:prstGeom>
          <a:noFill/>
          <a:ln w="38100">
            <a:solidFill>
              <a:srgbClr val="DB214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44672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500188"/>
            <a:ext cx="3124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84313"/>
            <a:ext cx="44481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860800"/>
            <a:ext cx="4286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168400"/>
            <a:ext cx="7775575" cy="619125"/>
          </a:xfrm>
        </p:spPr>
        <p:txBody>
          <a:bodyPr/>
          <a:lstStyle/>
          <a:p>
            <a:pPr algn="ctr" eaLnBrk="1" hangingPunct="1"/>
            <a:r>
              <a:rPr lang="ro-RO" sz="2900" dirty="0" smtClean="0">
                <a:solidFill>
                  <a:schemeClr val="tx1"/>
                </a:solidFill>
              </a:rPr>
              <a:t>Rolul fișei de evaluare a factorilor de risc în sistemul de muncă</a:t>
            </a:r>
            <a:endParaRPr lang="en-US" sz="29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920875"/>
            <a:ext cx="8229600" cy="49371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Activitatea prin care se identifică factorii de ris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existenţi la posturile de lucru şi se cuantifică dimensiunea r</a:t>
            </a:r>
            <a:r>
              <a:rPr lang="en-GB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iscurilor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Răspunde la întrebarea: ce riscuri sunt la postul de lucru şi care pot fi consecințele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o examinare sistematică a riscurilor legate de toate componentele procesului de muncă: 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executant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sarcina de muncă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echipamente de muncă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mediul de muncă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Răspunde la:  - ce riscuri există la postul de lucru evaluat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- ce riscuri pot fi eliminate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- ce măsuri de prevenire şi protecţie trebuie luate  pentru a ţine sub control riscurile care nu pot fi  eliminate(asumate)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4" y="40974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67" y="46499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52" y="31786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48" y="27195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4" y="-10513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642938"/>
            <a:ext cx="90709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2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50"/>
            <a:ext cx="40719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scaffold_st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428750"/>
            <a:ext cx="23399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3514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075" y="2509838"/>
            <a:ext cx="294957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3363" y="3662363"/>
            <a:ext cx="30067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75" y="1428750"/>
            <a:ext cx="2390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Identify the risks</a:t>
            </a:r>
          </a:p>
        </p:txBody>
      </p:sp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fcaac_logo0200p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71625"/>
            <a:ext cx="3059113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2003425"/>
            <a:ext cx="40243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19/10/2018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1471613" y="1648986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 mulțumim pentru atenție</a:t>
            </a: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Bînzari Vitalie</a:t>
            </a: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Tel: 079816991</a:t>
            </a: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binzarivitalie@mail.ru</a:t>
            </a:r>
          </a:p>
          <a:p>
            <a:pPr algn="ctr">
              <a:spcAft>
                <a:spcPts val="300"/>
              </a:spcAft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770581" y="3674613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5175"/>
            <a:ext cx="9144000" cy="5903913"/>
          </a:xfrm>
        </p:spPr>
        <p:txBody>
          <a:bodyPr/>
          <a:lstStyle/>
          <a:p>
            <a:pPr lvl="1" algn="ctr" eaLnBrk="1" hangingPunct="1">
              <a:buFont typeface="Wingdings 3" pitchFamily="18" charset="2"/>
              <a:buNone/>
            </a:pP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Conceptul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 CEI 812/1985 </a:t>
            </a:r>
          </a:p>
          <a:p>
            <a:pPr lvl="3" algn="just" eaLnBrk="1" hangingPunct="1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Defineşte riscul: probabilitatea producerii unei  vătămări sau afecţiuni a organismului uman cu anumită gravitate şi frecvenţă a consecinţelor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 EN ISO 12100-1:2003 (fost EN 292-1) </a:t>
            </a:r>
          </a:p>
          <a:p>
            <a:pPr lvl="3" algn="just" eaLnBrk="1" hangingPunct="1">
              <a:buFont typeface="Wingdings" pitchFamily="2" charset="2"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	Parametrii de cuantificare a riscului: gravitatea şi frecvenţa consecinţei maxime previzibile a acţiunii factorului de risc asupra organismului uman</a:t>
            </a:r>
          </a:p>
          <a:p>
            <a:pPr lvl="3" algn="just" eaLnBrk="1" hangingPunct="1">
              <a:buFontTx/>
              <a:buChar char="-"/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 EN ISO 14121-1:2007 (fost EN 1050)</a:t>
            </a:r>
          </a:p>
          <a:p>
            <a:pPr lvl="3" algn="just" eaLnBrk="1" hangingPunct="1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Stabileşte principiul de evaluare a riscului: identificarea factorilor de risc din sistemul analizat şi cuantificarea dimensiuni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riscurilor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baza combinaţiei între gravitatea şi frecvenţa consecinţei maxime previzibile a acţiunii factorului de risc asupra organismului uman</a:t>
            </a:r>
          </a:p>
          <a:p>
            <a:pPr lvl="3" algn="just" eaLnBrk="1" hangingPunct="1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Prezintă în rezumat şase metode de evaluare a riscurilor (HAZOP, MOSAR, AMDEC, DELPHI, WHAT IF, APR)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981075"/>
            <a:ext cx="8820150" cy="5111750"/>
          </a:xfrm>
        </p:spPr>
        <p:txBody>
          <a:bodyPr/>
          <a:lstStyle/>
          <a:p>
            <a:pPr marL="361950" indent="-361950" algn="ctr" eaLnBrk="1" hangingPunct="1">
              <a:buFont typeface="Wingdings 3" pitchFamily="18" charset="2"/>
              <a:buNone/>
            </a:pP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FORMELE DE CLASIFICARE</a:t>
            </a:r>
          </a:p>
          <a:p>
            <a:pPr marL="361950" indent="-361950" eaLnBrk="1" hangingPunct="1"/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Risc real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cel transformat în accident sau boală profesională (rezultă din statistică)</a:t>
            </a:r>
          </a:p>
          <a:p>
            <a:pPr marL="3189288" lvl="2" eaLnBrk="1" hangingPunct="1">
              <a:buFont typeface="Wingdings" pitchFamily="2" charset="2"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Risc potenţial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cel care poate produce un accident sau poate duce la o îmbolnăvire profesională</a:t>
            </a:r>
          </a:p>
          <a:p>
            <a:pPr marL="3189288" lvl="2" eaLnBrk="1" hangingPunct="1">
              <a:buFont typeface="Wingdings" pitchFamily="2" charset="2"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Risc rezidual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cel care rămâne 	după luarea tuturor măsurilor cunoscute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53" y="191645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16" y="24689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1" y="99770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7" y="53863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3" y="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1989138"/>
            <a:ext cx="8496300" cy="4464050"/>
          </a:xfrm>
        </p:spPr>
        <p:txBody>
          <a:bodyPr/>
          <a:lstStyle/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 milioane angajaţi în Europa</a:t>
            </a: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milioane accidente de muncă şi îmbolnăviri profesionale pe an</a:t>
            </a: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159 000 decese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cauzate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bolil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profesionale</a:t>
            </a: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7 460 decese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provocate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accidentel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muncă</a:t>
            </a: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fiecare 3,5 minute există în Europa un accident de muncă soldat cu deces</a:t>
            </a: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fiecare 4,5 secunde un lucrător european este implicat într-un accident de muncă cu ITM de cel puţin 3 zile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(sursa Agenţia Europeană pentru Securitate şi Sănătate în Muncă)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827088" y="1208088"/>
            <a:ext cx="7343775" cy="792163"/>
          </a:xfrm>
          <a:prstGeom prst="downArrowCallout">
            <a:avLst>
              <a:gd name="adj1" fmla="val 234081"/>
              <a:gd name="adj2" fmla="val 231763"/>
              <a:gd name="adj3" fmla="val 22644"/>
              <a:gd name="adj4" fmla="val 66667"/>
            </a:avLst>
          </a:prstGeom>
          <a:noFill/>
          <a:ln w="25400" algn="ctr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o-RO" sz="2000">
                <a:solidFill>
                  <a:srgbClr val="4E004C"/>
                </a:solidFill>
              </a:rPr>
              <a:t>SITUAŢIA MORBIDITĂŢII PROFESIONALE ÎN EUROPA</a:t>
            </a: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95288" y="836613"/>
            <a:ext cx="8424862" cy="53006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o-RO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SCOPUL</a:t>
            </a:r>
            <a:endParaRPr lang="ro-RO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 priorităţilor în alocarea resurselor pentru măsurile de prevenire şi protecţie (în funcţie de ierarhizarea riscurilor)</a:t>
            </a:r>
          </a:p>
          <a:p>
            <a:pPr eaLnBrk="1" hangingPunct="1"/>
            <a:endParaRPr lang="ro-RO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Fişa de riscuri şi fişa de măsuri de prevenire rezultate din evaluare – suport pentru instruirea la locul de muncă</a:t>
            </a:r>
          </a:p>
          <a:p>
            <a:pPr eaLnBrk="1" hangingPunct="1"/>
            <a:endParaRPr lang="ro-RO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Compararea diverselor sisteme de muncă din punct de vedere al periculozităţii, cu aplicaţii în acordarea stimulentelor, respectiv sancţiunilor</a:t>
            </a:r>
          </a:p>
          <a:p>
            <a:pPr eaLnBrk="1" hangingPunct="1"/>
            <a:endParaRPr lang="ro-RO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Permite gestionarea computerizată a riscurilor la posturile de lucru dacă se constituie bănci de date cu rezultatele evaluării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8913"/>
            <a:ext cx="9144000" cy="56165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 LEGAL</a:t>
            </a:r>
          </a:p>
          <a:p>
            <a:pPr eaLnBrk="1" hangingPunct="1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 PLAN EUROPEAN: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DIRECTIVA CADRU 391/1989 (Art. 6, alin.2, pct.b)</a:t>
            </a:r>
          </a:p>
          <a:p>
            <a:pPr lvl="3" eaLnBrk="1" hangingPunct="1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Stabileşte răspunderea angajatorului pentru evaluarea riscurilor la toate posturile de lucru din companie/organizaţie</a:t>
            </a:r>
          </a:p>
          <a:p>
            <a:pPr eaLnBrk="1" hangingPunct="1">
              <a:buSzPct val="180000"/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 PLAN NAŢIONAL: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LEGEA 186-XVI/2007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Art. 10, alin.(4), lit.a)</a:t>
            </a:r>
          </a:p>
          <a:p>
            <a:pPr eaLnBrk="1" hangingPunct="1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Angajatorul este obligat să evalueze riscurile profesionale, în special la alegerea echipamentelor de lucru, a substanţelor sau a preparatelor chimice utilizate, precum şi la amenajarea locurilor de muncă;  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Art 13, lit. a)</a:t>
            </a:r>
          </a:p>
          <a:p>
            <a:pPr eaLnBrk="1" hangingPunct="1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Angajatorul are şi alte obligaţii</a:t>
            </a:r>
            <a:b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să fie în posesia unei evaluări a riscurilor profesionale, inclusiv a celor referitoare la grupurile sensibile la riscuri specifice;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8400"/>
            <a:ext cx="7775575" cy="619125"/>
          </a:xfrm>
        </p:spPr>
        <p:txBody>
          <a:bodyPr/>
          <a:lstStyle/>
          <a:p>
            <a:pPr algn="ctr" eaLnBrk="1" hangingPunct="1"/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EVALUĂRII RISCULUI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20875"/>
            <a:ext cx="8229600" cy="4937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Identificarea factorilor de risc din cadrul sistemului de muncă analizat şi cuantificarea dimensiunii riscurilor pe baza combinaţiei între gravitatea şi frecvenţa consecinţei maxime previzibile a acţiunii factorilor de risc asupra organismului uman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6429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 smtClean="0">
                <a:solidFill>
                  <a:schemeClr val="tx1"/>
                </a:solidFill>
              </a:rPr>
              <a:t>METODE DE EVALUARE A RISCURILOR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28688"/>
            <a:ext cx="8229600" cy="49371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categorii (funcţie de modelul teoretic al genezei 		accidentelor de muncă care stă la baza lor)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 de tipul “Controale şi verificări”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(check-listuri la nivel de companie, de secţie, de post de lucru, de instalaţie)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 bazate pe modelul Heinrich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(check-listuri de condiţii şi comportamente periculoase)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 bazate pe teoria fiabilităţii sistemelor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 modurilor de defectare şi a efectelor lor (AMDE)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 arborelui de defecte (ADD)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 preliminară a riscurilor (APR)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HAZOP (Hazard operability)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MOSAR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 bazate pe ergonomia sistemelor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DSF (Diagnosis safety form)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DCT (Diagnostique des conditions du travail)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SDQ (Safety diagnosis Questionare)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MORT (Management Oversight and risk tree)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RENAULT 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INCDPM Bucureşti Romania</a:t>
            </a:r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ro-RO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 Mera</a:t>
            </a: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ro-RO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spcBef>
                <a:spcPts val="0"/>
              </a:spcBef>
              <a:spcAft>
                <a:spcPts val="0"/>
              </a:spcAft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97</TotalTime>
  <Words>789</Words>
  <Application>Microsoft Office PowerPoint</Application>
  <PresentationFormat>Экран (4:3)</PresentationFormat>
  <Paragraphs>242</Paragraphs>
  <Slides>24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Wingdings</vt:lpstr>
      <vt:lpstr>Wingdings 3</vt:lpstr>
      <vt:lpstr>ヒラギノ角ゴ Pro W3</vt:lpstr>
      <vt:lpstr>GIZ_Banner_Kopfzeile-Ausland (3)</vt:lpstr>
      <vt:lpstr>Document</vt:lpstr>
      <vt:lpstr>Curs de instruire pentru angajații operatorilor „Apă-Canal”  Modulul 15:  Securitatea și sănătatea în muncă în cadrul operatorilor de   alimentare cu apă și de canalizare  Sesiunea 2:  Evaluarea factorilor de risc, prim pas în prevenirea accidentelor de muncă   Bînzari Vitalie, Inspectoratul de Stat al Muncii  16 – 17 – 18 octombrie 2018,  Chișinău</vt:lpstr>
      <vt:lpstr>Rolul fișei de evaluare a factorilor de risc în sistemul de muncă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PRINCIPIUL EVALUĂRII RISCULUI</vt:lpstr>
      <vt:lpstr>METODE DE EVALUARE A RISCURILOR</vt:lpstr>
      <vt:lpstr>Презентация PowerPoint</vt:lpstr>
      <vt:lpstr>Презентация PowerPoint</vt:lpstr>
      <vt:lpstr>CU CE SE FINALIZEAZĂ EVALUAREA RISCURILOR</vt:lpstr>
      <vt:lpstr>Презентация PowerPoint</vt:lpstr>
      <vt:lpstr>ERORI FRECVENTE ÎN EVALUAREA RISCURILOR</vt:lpstr>
      <vt:lpstr>Презентация PowerPoint</vt:lpstr>
      <vt:lpstr>CURSUL DE MANAGEMENT AL RISCURILOR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279</cp:revision>
  <cp:lastPrinted>2017-07-11T13:18:46Z</cp:lastPrinted>
  <dcterms:created xsi:type="dcterms:W3CDTF">2013-09-05T11:54:56Z</dcterms:created>
  <dcterms:modified xsi:type="dcterms:W3CDTF">2018-10-19T08:08:28Z</dcterms:modified>
</cp:coreProperties>
</file>