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70" r:id="rId12"/>
    <p:sldId id="271" r:id="rId13"/>
    <p:sldId id="273" r:id="rId14"/>
    <p:sldId id="281" r:id="rId15"/>
    <p:sldId id="282" r:id="rId16"/>
    <p:sldId id="286" r:id="rId17"/>
    <p:sldId id="269" r:id="rId1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B0B41-420A-45B4-8A6A-899A4047D230}" type="datetimeFigureOut">
              <a:rPr lang="de-DE" smtClean="0"/>
              <a:t>16.09.2019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A0E4EE-5408-4547-BC8C-C2DBF0D7E0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5488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ACED05-4729-4D25-A03E-A12E62B811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3C5C96C-D24A-4ABD-94B5-539AFD9E4C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32848B4-3E39-4193-A4AE-137E06C24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BCD1D-26DC-414D-9A30-1618996BACA5}" type="datetime1">
              <a:rPr lang="de-DE" smtClean="0"/>
              <a:t>16.09.2019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B0FE494-ED61-448B-9C97-4D00BC5A1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Dr._Ing. Volker  Hettler /  Potsdam – GERMANY  - „ National Conference : Chișinău  – September 2019“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057576-A911-493F-816E-0A286B9B7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B7B5-CABE-406E-869F-A3DED60FF8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6083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BAE627-3ADB-42FB-976F-174F169DB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0DEF252-AB1D-4D14-8E7B-1733745A0A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2311A15-A10F-4A96-9498-5AFACCAA7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5DC0-1EAC-48D0-8360-D85800180DA7}" type="datetime1">
              <a:rPr lang="de-DE" smtClean="0"/>
              <a:t>16.09.2019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730B5B-18C9-4975-B1E0-0B60333E4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Dr._Ing. Volker  Hettler /  Potsdam – GERMANY  - „ National Conference : Chișinău  – September 2019“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D25D2F3-F768-489E-BD04-106302675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B7B5-CABE-406E-869F-A3DED60FF8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2674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84DED89-98D7-4E83-A4C2-B1251DC7A5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52D024-5CEE-4E0A-84B2-A770EC58A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9CEE606-47C0-428A-838D-C2F5E1D94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49E0-C495-4FAA-A889-1F42CD0D31C4}" type="datetime1">
              <a:rPr lang="de-DE" smtClean="0"/>
              <a:t>16.09.2019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976292F-ABF6-4F4B-80BC-6CBC0DAEF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Dr._Ing. Volker  Hettler /  Potsdam – GERMANY  - „ National Conference : Chișinău  – September 2019“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EC9895F-79BC-4FF6-A801-1DC6230B2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B7B5-CABE-406E-869F-A3DED60FF8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3641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61E2E0-8B16-4500-BE26-0AAA3277D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A479366-338D-4F15-9952-D2D80D179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555F1A7-B966-4E29-B004-2291A3125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02B78-3C27-418F-8366-0A3496F9921E}" type="datetime1">
              <a:rPr lang="de-DE" smtClean="0"/>
              <a:t>16.09.2019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FD9E001-DCD8-4E55-8EBA-39B5FA831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Dr._Ing. Volker  Hettler /  Potsdam – GERMANY  - „ National Conference : Chișinău  – September 2019“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47ED2D-C0EA-4174-89EE-2F2766965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B7B5-CABE-406E-869F-A3DED60FF8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6585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3B1166-0327-430B-AB4E-AFF1150F3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0AEB11A-E20E-406B-86BC-96FA3AAADE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9197DA-35AE-432B-B76F-3D7313EB2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44A5A-743E-4F48-8E27-B9FD2D028C8C}" type="datetime1">
              <a:rPr lang="de-DE" smtClean="0"/>
              <a:t>16.09.2019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AE8407-7447-47B7-A441-55E9FC27A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Dr._Ing. Volker  Hettler /  Potsdam – GERMANY  - „ National Conference : Chișinău  – September 2019“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1C3A92-7EA5-4590-9835-F149CF0CF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B7B5-CABE-406E-869F-A3DED60FF8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8848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B89AFC-362C-4393-BC7B-5BC789642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EEF3EEF-5CE1-46A1-B80D-BE7D98944C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5FF1F0C-3DD5-4DEA-ABDA-6590BD8318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D357A16-3E9B-4D31-9A28-082EBD887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0A3E0-5383-42E1-9AF6-3BCCE56C7220}" type="datetime1">
              <a:rPr lang="de-DE" smtClean="0"/>
              <a:t>16.09.2019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EB5879B-C44E-43A8-97A6-2FD9CB2E3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Dr._Ing. Volker  Hettler /  Potsdam – GERMANY  - „ National Conference : Chișinău  – September 2019“ 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89A1825-3832-4E08-9BA6-6C2586F34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B7B5-CABE-406E-869F-A3DED60FF8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6515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27D49B-768C-434D-BE24-BD0076442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E41A15-8FCC-4929-BBF9-23CFB70C46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12B9BA3-0555-40D2-BA38-68623F5C5E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A47D48F-6532-4F44-82F0-00256A1332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D8D273C-9368-457E-A3F7-73874436B7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76845B5-EE97-4C27-AFDC-528F6E0A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6EDDE-8FBA-4B5A-8924-45417AAC2F59}" type="datetime1">
              <a:rPr lang="de-DE" smtClean="0"/>
              <a:t>16.09.2019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90B3545-1009-4711-B6CA-EF1B2B46B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Dr._Ing. Volker  Hettler /  Potsdam – GERMANY  - „ National Conference : Chișinău  – September 2019“ 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9A50AE9-9F52-44C8-AF0D-CEDED2914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B7B5-CABE-406E-869F-A3DED60FF8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4472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99E20C-F670-46DA-B632-8543A44A8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F3EDFEA-5CC3-41F7-8034-BCB302B4E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B6E23-385A-4A6A-980A-7FEE321F6EA2}" type="datetime1">
              <a:rPr lang="de-DE" smtClean="0"/>
              <a:t>16.09.2019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88D9F18-4B98-48EB-B1CA-4B5EA8FB5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Dr._Ing. Volker  Hettler /  Potsdam – GERMANY  - „ National Conference : Chișinău  – September 2019“ 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95B7AB1-065B-4407-AF59-5B9725B00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B7B5-CABE-406E-869F-A3DED60FF8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2589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373DB34-F10A-4355-8710-27C89D40A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9D00E-C2C7-4ED5-A29C-8899EA19CFB3}" type="datetime1">
              <a:rPr lang="de-DE" smtClean="0"/>
              <a:t>16.09.2019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7CC5698-5814-4F6E-96CE-F9C3F5771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Dr._Ing. Volker  Hettler /  Potsdam – GERMANY  - „ National Conference : Chișinău  – September 2019“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6FEC8F-9EBB-4077-8683-836D1FAF4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B7B5-CABE-406E-869F-A3DED60FF8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8136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B21C10-2096-4599-8DCA-5806454EE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8338BC2-04FA-4BDF-B150-84427CD298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967B840-8BBE-480D-8082-060EF57D33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BF871EB-BF6A-455F-9509-8525DC182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D2789-BC1F-4199-A814-4DB311622650}" type="datetime1">
              <a:rPr lang="de-DE" smtClean="0"/>
              <a:t>16.09.2019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3BDD9F5-2338-4535-863E-2F2E5EA1B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Dr._Ing. Volker  Hettler /  Potsdam – GERMANY  - „ National Conference : Chișinău  – September 2019“ 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CB33892-5F44-4423-82A9-5118C7AC2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B7B5-CABE-406E-869F-A3DED60FF8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3579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1DEC62-1BF5-41EA-A8D5-C05C6F8CD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594C0D7-F615-4C77-A98F-C472A05FA4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1F6120-587B-4A4F-8137-FDAF4B0DDB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768BAF0-D502-47B4-8715-366A208E3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1DD2B-067A-4A02-BB74-4632E001733A}" type="datetime1">
              <a:rPr lang="de-DE" smtClean="0"/>
              <a:t>16.09.2019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1DA6BA0-A16C-4C94-A857-337128BF3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Dr._Ing. Volker  Hettler /  Potsdam – GERMANY  - „ National Conference : Chișinău  – September 2019“ 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53E8004-6E53-4479-8146-9FA89358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B7B5-CABE-406E-869F-A3DED60FF8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6221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F075EDF-DBF0-4C70-8876-9B4E95C26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A2A3846-3B83-47B9-A7FD-CD4463106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909DE71-7344-4AE0-8348-3ED33C03E6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7B486-974E-49EB-BA69-8E59E9D89780}" type="datetime1">
              <a:rPr lang="de-DE" smtClean="0"/>
              <a:t>16.09.2019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127AADF-13D5-43C8-9B3A-CD34E5885D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Dr._Ing. Volker  Hettler /  Potsdam – GERMANY  - „ National Conference : Chișinău  – September 2019“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707D97-D3F1-4114-9375-168BB773C2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9B7B5-CABE-406E-869F-A3DED60FF8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4739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685903-609F-4276-B6B2-959BD87416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9814" y="270768"/>
            <a:ext cx="9144000" cy="2156119"/>
          </a:xfrm>
        </p:spPr>
        <p:txBody>
          <a:bodyPr>
            <a:normAutofit/>
          </a:bodyPr>
          <a:lstStyle/>
          <a:p>
            <a:r>
              <a:rPr lang="en-US" sz="2800" b="1" dirty="0"/>
              <a:t>National Conference</a:t>
            </a:r>
            <a:r>
              <a:rPr lang="de-DE" sz="2800" dirty="0"/>
              <a:t/>
            </a:r>
            <a:br>
              <a:rPr lang="de-DE" sz="2800" dirty="0"/>
            </a:br>
            <a:r>
              <a:rPr lang="en-US" sz="2800" b="1" dirty="0"/>
              <a:t>INFRASTRUCTURE PROJEKCTS IN WATER AND SANITATION</a:t>
            </a:r>
            <a:r>
              <a:rPr lang="de-DE" sz="2800" dirty="0"/>
              <a:t/>
            </a:r>
            <a:br>
              <a:rPr lang="de-DE" sz="2800" dirty="0"/>
            </a:br>
            <a:r>
              <a:rPr lang="de-DE" sz="2800" b="1" dirty="0"/>
              <a:t>Chișinău  – September 2019 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71DB83D-82D1-42A2-A32E-6B333D001D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9697" y="1784412"/>
            <a:ext cx="11952303" cy="4909351"/>
          </a:xfrm>
        </p:spPr>
        <p:txBody>
          <a:bodyPr>
            <a:normAutofit fontScale="85000" lnSpcReduction="20000"/>
          </a:bodyPr>
          <a:lstStyle/>
          <a:p>
            <a:pPr lvl="0" algn="l"/>
            <a:endParaRPr lang="de-DE" dirty="0"/>
          </a:p>
          <a:p>
            <a:pPr lvl="0" algn="l"/>
            <a:r>
              <a:rPr lang="de-DE" sz="2300" dirty="0" err="1">
                <a:latin typeface="Verdana" panose="020B0604030504040204" pitchFamily="34" charset="0"/>
                <a:ea typeface="Verdana" panose="020B0604030504040204" pitchFamily="34" charset="0"/>
              </a:rPr>
              <a:t>Фамилия</a:t>
            </a:r>
            <a:r>
              <a:rPr lang="de-DE" sz="2300" dirty="0">
                <a:latin typeface="Verdana" panose="020B0604030504040204" pitchFamily="34" charset="0"/>
                <a:ea typeface="Verdana" panose="020B0604030504040204" pitchFamily="34" charset="0"/>
              </a:rPr>
              <a:t>: 				</a:t>
            </a:r>
            <a:r>
              <a:rPr lang="de-DE" sz="2300" dirty="0" err="1">
                <a:latin typeface="Verdana" panose="020B0604030504040204" pitchFamily="34" charset="0"/>
                <a:ea typeface="Verdana" panose="020B0604030504040204" pitchFamily="34" charset="0"/>
              </a:rPr>
              <a:t>Др</a:t>
            </a:r>
            <a:r>
              <a:rPr lang="de-DE" sz="230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de-DE" sz="2300" dirty="0" err="1">
                <a:latin typeface="Verdana" panose="020B0604030504040204" pitchFamily="34" charset="0"/>
                <a:ea typeface="Verdana" panose="020B0604030504040204" pitchFamily="34" charset="0"/>
              </a:rPr>
              <a:t>Хеттлер</a:t>
            </a:r>
            <a:r>
              <a:rPr lang="de-DE" sz="23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lvl="0" algn="l"/>
            <a:r>
              <a:rPr lang="de-DE" sz="2300" dirty="0" err="1">
                <a:latin typeface="Verdana" panose="020B0604030504040204" pitchFamily="34" charset="0"/>
                <a:ea typeface="Verdana" panose="020B0604030504040204" pitchFamily="34" charset="0"/>
              </a:rPr>
              <a:t>Имя</a:t>
            </a:r>
            <a:r>
              <a:rPr lang="de-DE" sz="2300" dirty="0">
                <a:latin typeface="Verdana" panose="020B0604030504040204" pitchFamily="34" charset="0"/>
                <a:ea typeface="Verdana" panose="020B0604030504040204" pitchFamily="34" charset="0"/>
              </a:rPr>
              <a:t>: 					</a:t>
            </a:r>
            <a:r>
              <a:rPr lang="de-DE" sz="2300" dirty="0" err="1">
                <a:latin typeface="Verdana" panose="020B0604030504040204" pitchFamily="34" charset="0"/>
                <a:ea typeface="Verdana" panose="020B0604030504040204" pitchFamily="34" charset="0"/>
              </a:rPr>
              <a:t>Фолькер</a:t>
            </a:r>
            <a:endParaRPr lang="de-DE" sz="2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r>
              <a:rPr lang="de-DE" sz="2300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pPr algn="l"/>
            <a:r>
              <a:rPr lang="de-DE" sz="2300" b="1" dirty="0" err="1">
                <a:latin typeface="Verdana" panose="020B0604030504040204" pitchFamily="34" charset="0"/>
                <a:ea typeface="Verdana" panose="020B0604030504040204" pitchFamily="34" charset="0"/>
              </a:rPr>
              <a:t>Образование</a:t>
            </a:r>
            <a:r>
              <a:rPr lang="de-DE" sz="2300" b="1" dirty="0">
                <a:latin typeface="Verdana" panose="020B0604030504040204" pitchFamily="34" charset="0"/>
                <a:ea typeface="Verdana" panose="020B0604030504040204" pitchFamily="34" charset="0"/>
              </a:rPr>
              <a:t>:		</a:t>
            </a:r>
            <a:r>
              <a:rPr lang="de-DE" sz="2300" dirty="0">
                <a:latin typeface="Verdana" panose="020B0604030504040204" pitchFamily="34" charset="0"/>
                <a:ea typeface="Verdana" panose="020B0604030504040204" pitchFamily="34" charset="0"/>
              </a:rPr>
              <a:t>1972-1976:	</a:t>
            </a:r>
            <a:r>
              <a:rPr lang="de-DE" sz="2300" dirty="0" err="1">
                <a:latin typeface="Verdana" panose="020B0604030504040204" pitchFamily="34" charset="0"/>
                <a:ea typeface="Verdana" panose="020B0604030504040204" pitchFamily="34" charset="0"/>
              </a:rPr>
              <a:t>Дрезденский</a:t>
            </a:r>
            <a:r>
              <a:rPr lang="de-DE" sz="23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e-DE" sz="2300" dirty="0" err="1">
                <a:latin typeface="Verdana" panose="020B0604030504040204" pitchFamily="34" charset="0"/>
                <a:ea typeface="Verdana" panose="020B0604030504040204" pitchFamily="34" charset="0"/>
              </a:rPr>
              <a:t>Технический</a:t>
            </a:r>
            <a:r>
              <a:rPr lang="de-DE" sz="23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e-DE" sz="2300" dirty="0" err="1">
                <a:latin typeface="Verdana" panose="020B0604030504040204" pitchFamily="34" charset="0"/>
                <a:ea typeface="Verdana" panose="020B0604030504040204" pitchFamily="34" charset="0"/>
              </a:rPr>
              <a:t>университет</a:t>
            </a:r>
            <a:endParaRPr lang="de-DE" sz="2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2" algn="l"/>
            <a:r>
              <a:rPr lang="de-DE" sz="2300" dirty="0">
                <a:latin typeface="Verdana" panose="020B0604030504040204" pitchFamily="34" charset="0"/>
                <a:ea typeface="Verdana" panose="020B0604030504040204" pitchFamily="34" charset="0"/>
              </a:rPr>
              <a:t>					</a:t>
            </a:r>
            <a:r>
              <a:rPr lang="ru-RU" sz="2300" dirty="0">
                <a:latin typeface="Verdana" panose="020B0604030504040204" pitchFamily="34" charset="0"/>
                <a:ea typeface="Verdana" panose="020B0604030504040204" pitchFamily="34" charset="0"/>
              </a:rPr>
              <a:t>инженерное строительство - Водное </a:t>
            </a:r>
            <a:r>
              <a:rPr lang="de-DE" sz="2300" dirty="0">
                <a:latin typeface="Verdana" panose="020B0604030504040204" pitchFamily="34" charset="0"/>
                <a:ea typeface="Verdana" panose="020B0604030504040204" pitchFamily="34" charset="0"/>
              </a:rPr>
              <a:t>						</a:t>
            </a:r>
            <a:r>
              <a:rPr lang="ru-RU" sz="2300" dirty="0">
                <a:latin typeface="Verdana" panose="020B0604030504040204" pitchFamily="34" charset="0"/>
                <a:ea typeface="Verdana" panose="020B0604030504040204" pitchFamily="34" charset="0"/>
              </a:rPr>
              <a:t>хозяйство /</a:t>
            </a:r>
            <a:r>
              <a:rPr lang="de-DE" sz="23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300" dirty="0">
                <a:latin typeface="Verdana" panose="020B0604030504040204" pitchFamily="34" charset="0"/>
                <a:ea typeface="Verdana" panose="020B0604030504040204" pitchFamily="34" charset="0"/>
              </a:rPr>
              <a:t>водное снабжение - </a:t>
            </a:r>
            <a:r>
              <a:rPr lang="de-DE" sz="2300" dirty="0">
                <a:latin typeface="Verdana" panose="020B0604030504040204" pitchFamily="34" charset="0"/>
                <a:ea typeface="Verdana" panose="020B0604030504040204" pitchFamily="34" charset="0"/>
              </a:rPr>
              <a:t>							</a:t>
            </a:r>
            <a:r>
              <a:rPr lang="ru-RU" sz="2300" dirty="0">
                <a:latin typeface="Verdana" panose="020B0604030504040204" pitchFamily="34" charset="0"/>
                <a:ea typeface="Verdana" panose="020B0604030504040204" pitchFamily="34" charset="0"/>
              </a:rPr>
              <a:t>оброботка сточных вод</a:t>
            </a:r>
            <a:endParaRPr lang="de-DE" sz="2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r>
              <a:rPr lang="ru-RU" sz="2300" dirty="0">
                <a:latin typeface="Verdana" panose="020B0604030504040204" pitchFamily="34" charset="0"/>
                <a:ea typeface="Verdana" panose="020B0604030504040204" pitchFamily="34" charset="0"/>
              </a:rPr>
              <a:t> 	</a:t>
            </a:r>
            <a:r>
              <a:rPr lang="de-DE" sz="2300" dirty="0">
                <a:latin typeface="Verdana" panose="020B0604030504040204" pitchFamily="34" charset="0"/>
                <a:ea typeface="Verdana" panose="020B0604030504040204" pitchFamily="34" charset="0"/>
              </a:rPr>
              <a:t>					</a:t>
            </a:r>
            <a:r>
              <a:rPr lang="de-DE" sz="2300" dirty="0" err="1">
                <a:latin typeface="Verdana" panose="020B0604030504040204" pitchFamily="34" charset="0"/>
                <a:ea typeface="Verdana" panose="020B0604030504040204" pitchFamily="34" charset="0"/>
              </a:rPr>
              <a:t>Диплом</a:t>
            </a:r>
            <a:r>
              <a:rPr lang="de-DE" sz="23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e-DE" sz="2300" dirty="0" err="1">
                <a:latin typeface="Verdana" panose="020B0604030504040204" pitchFamily="34" charset="0"/>
                <a:ea typeface="Verdana" panose="020B0604030504040204" pitchFamily="34" charset="0"/>
              </a:rPr>
              <a:t>инженера</a:t>
            </a:r>
            <a:r>
              <a:rPr lang="de-DE" sz="23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l"/>
            <a:endParaRPr lang="de-DE" sz="2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r>
              <a:rPr lang="de-DE" sz="2300" dirty="0">
                <a:latin typeface="Verdana" panose="020B0604030504040204" pitchFamily="34" charset="0"/>
                <a:ea typeface="Verdana" panose="020B0604030504040204" pitchFamily="34" charset="0"/>
              </a:rPr>
              <a:t>				</a:t>
            </a:r>
            <a:r>
              <a:rPr lang="ru-RU" sz="2300" dirty="0">
                <a:latin typeface="Verdana" panose="020B0604030504040204" pitchFamily="34" charset="0"/>
                <a:ea typeface="Verdana" panose="020B0604030504040204" pitchFamily="34" charset="0"/>
              </a:rPr>
              <a:t>1979 -1983:	Украинский институт водного хозяйства </a:t>
            </a:r>
            <a:r>
              <a:rPr lang="de-DE" sz="2300" dirty="0">
                <a:latin typeface="Verdana" panose="020B0604030504040204" pitchFamily="34" charset="0"/>
                <a:ea typeface="Verdana" panose="020B0604030504040204" pitchFamily="34" charset="0"/>
              </a:rPr>
              <a:t>							</a:t>
            </a:r>
            <a:r>
              <a:rPr lang="ru-RU" sz="2300" dirty="0">
                <a:latin typeface="Verdana" panose="020B0604030504040204" pitchFamily="34" charset="0"/>
                <a:ea typeface="Verdana" panose="020B0604030504040204" pitchFamily="34" charset="0"/>
              </a:rPr>
              <a:t>(г.Ровно), при поддержке </a:t>
            </a:r>
            <a:r>
              <a:rPr lang="de-DE" sz="2300" dirty="0">
                <a:latin typeface="Verdana" panose="020B0604030504040204" pitchFamily="34" charset="0"/>
                <a:ea typeface="Verdana" panose="020B0604030504040204" pitchFamily="34" charset="0"/>
              </a:rPr>
              <a:t>									</a:t>
            </a:r>
            <a:r>
              <a:rPr lang="ru-RU" sz="2300" dirty="0">
                <a:latin typeface="Verdana" panose="020B0604030504040204" pitchFamily="34" charset="0"/>
                <a:ea typeface="Verdana" panose="020B0604030504040204" pitchFamily="34" charset="0"/>
              </a:rPr>
              <a:t>Ленинградского института железно-</a:t>
            </a:r>
            <a:r>
              <a:rPr lang="de-DE" sz="2300" dirty="0">
                <a:latin typeface="Verdana" panose="020B0604030504040204" pitchFamily="34" charset="0"/>
                <a:ea typeface="Verdana" panose="020B0604030504040204" pitchFamily="34" charset="0"/>
              </a:rPr>
              <a:t> 							</a:t>
            </a:r>
            <a:r>
              <a:rPr lang="ru-RU" sz="2300" dirty="0">
                <a:latin typeface="Verdana" panose="020B0604030504040204" pitchFamily="34" charset="0"/>
                <a:ea typeface="Verdana" panose="020B0604030504040204" pitchFamily="34" charset="0"/>
              </a:rPr>
              <a:t>дорожного</a:t>
            </a:r>
            <a:r>
              <a:rPr lang="de-DE" sz="23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транспорта</a:t>
            </a:r>
            <a:endParaRPr lang="de-D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 algn="l"/>
            <a:r>
              <a:rPr lang="de-DE" sz="2300" dirty="0">
                <a:latin typeface="Verdana" panose="020B0604030504040204" pitchFamily="34" charset="0"/>
                <a:ea typeface="Verdana" panose="020B0604030504040204" pitchFamily="34" charset="0"/>
              </a:rPr>
              <a:t>						</a:t>
            </a:r>
            <a:r>
              <a:rPr lang="de-DE" sz="2300" dirty="0" err="1">
                <a:latin typeface="Verdana" panose="020B0604030504040204" pitchFamily="34" charset="0"/>
                <a:ea typeface="Verdana" panose="020B0604030504040204" pitchFamily="34" charset="0"/>
              </a:rPr>
              <a:t>Кандидат</a:t>
            </a:r>
            <a:r>
              <a:rPr lang="de-DE" sz="23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e-DE" sz="2300" dirty="0" err="1">
                <a:latin typeface="Verdana" panose="020B0604030504040204" pitchFamily="34" charset="0"/>
                <a:ea typeface="Verdana" panose="020B0604030504040204" pitchFamily="34" charset="0"/>
              </a:rPr>
              <a:t>технических</a:t>
            </a:r>
            <a:r>
              <a:rPr lang="de-DE" sz="23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e-DE" sz="2300" dirty="0" err="1">
                <a:latin typeface="Verdana" panose="020B0604030504040204" pitchFamily="34" charset="0"/>
                <a:ea typeface="Verdana" panose="020B0604030504040204" pitchFamily="34" charset="0"/>
              </a:rPr>
              <a:t>наук</a:t>
            </a:r>
            <a:endParaRPr lang="de-DE" sz="2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r>
              <a:rPr lang="ru-RU" dirty="0"/>
              <a:t> </a:t>
            </a:r>
            <a:endParaRPr lang="de-DE" sz="1400" dirty="0"/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C9B08D0-FCDE-4E64-ADD1-9E23E4375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21258" y="6143348"/>
            <a:ext cx="7696939" cy="578127"/>
          </a:xfrm>
        </p:spPr>
        <p:txBody>
          <a:bodyPr/>
          <a:lstStyle/>
          <a:p>
            <a:r>
              <a:rPr lang="de-DE" sz="1400" dirty="0" err="1"/>
              <a:t>Dr._Ing</a:t>
            </a:r>
            <a:r>
              <a:rPr lang="de-DE" sz="1400" dirty="0"/>
              <a:t>. Volker  </a:t>
            </a:r>
            <a:r>
              <a:rPr lang="de-DE" sz="1400" dirty="0" err="1"/>
              <a:t>Hettler</a:t>
            </a:r>
            <a:r>
              <a:rPr lang="de-DE" sz="1400" dirty="0"/>
              <a:t> /  Potsdam – GERMANY  - „ National Conference : Chișinău  – September 2019“ </a:t>
            </a:r>
          </a:p>
        </p:txBody>
      </p:sp>
    </p:spTree>
    <p:extLst>
      <p:ext uri="{BB962C8B-B14F-4D97-AF65-F5344CB8AC3E}">
        <p14:creationId xmlns:p14="http://schemas.microsoft.com/office/powerpoint/2010/main" val="32512301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2AD8B43-9E50-4545-BB75-48B76BB32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69002" y="6356350"/>
            <a:ext cx="8939814" cy="365125"/>
          </a:xfrm>
        </p:spPr>
        <p:txBody>
          <a:bodyPr/>
          <a:lstStyle/>
          <a:p>
            <a:r>
              <a:rPr lang="de-DE" dirty="0" err="1"/>
              <a:t>Dr._Ing</a:t>
            </a:r>
            <a:r>
              <a:rPr lang="de-DE" dirty="0"/>
              <a:t>. Volker  </a:t>
            </a:r>
            <a:r>
              <a:rPr lang="de-DE" dirty="0" err="1"/>
              <a:t>Hettler</a:t>
            </a:r>
            <a:r>
              <a:rPr lang="de-DE" dirty="0"/>
              <a:t> /  Potsdam – GERMANY  - „ National Conference : Chișinău  – September 2019“ 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7D50A1C4-9D42-4609-8199-3AF1BC0233B4}"/>
              </a:ext>
            </a:extLst>
          </p:cNvPr>
          <p:cNvSpPr/>
          <p:nvPr/>
        </p:nvSpPr>
        <p:spPr>
          <a:xfrm>
            <a:off x="474955" y="593734"/>
            <a:ext cx="11327908" cy="5510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algn="ctr">
              <a:lnSpc>
                <a:spcPct val="107000"/>
              </a:lnSpc>
              <a:spcAft>
                <a:spcPts val="800"/>
              </a:spcAft>
            </a:pPr>
            <a:r>
              <a:rPr lang="de-DE" sz="2800" b="1" u="sng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Résumé </a:t>
            </a:r>
          </a:p>
          <a:p>
            <a:pPr marL="1143000" algn="ctr">
              <a:lnSpc>
                <a:spcPct val="107000"/>
              </a:lnSpc>
              <a:spcAft>
                <a:spcPts val="800"/>
              </a:spcAft>
            </a:pPr>
            <a:endParaRPr lang="de-DE" sz="2000" b="1" u="sng" dirty="0">
              <a:effectLst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1143000" algn="ctr">
              <a:lnSpc>
                <a:spcPct val="107000"/>
              </a:lnSpc>
              <a:spcAft>
                <a:spcPts val="800"/>
              </a:spcAft>
            </a:pPr>
            <a:r>
              <a:rPr lang="de-DE" sz="2000" b="1" u="sng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Wasser / Abwasser</a:t>
            </a:r>
            <a:endParaRPr lang="de-DE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de-DE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größte Budgetinanspruchnahme</a:t>
            </a:r>
            <a:endParaRPr lang="de-DE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1143000">
              <a:lnSpc>
                <a:spcPct val="107000"/>
              </a:lnSpc>
              <a:spcAft>
                <a:spcPts val="800"/>
              </a:spcAft>
            </a:pPr>
            <a:r>
              <a:rPr lang="de-DE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	=</a:t>
            </a:r>
            <a:endParaRPr lang="de-DE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de-DE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größtes Budgeteinsparpotential </a:t>
            </a:r>
            <a:r>
              <a:rPr lang="de-DE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einer jeden Kommune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endParaRPr lang="de-DE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de-DE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de-DE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vielfältig unterschätzte Aufgabenstellung auch in Deutschland</a:t>
            </a:r>
          </a:p>
          <a:p>
            <a:pPr marL="914400" algn="ctr">
              <a:lnSpc>
                <a:spcPct val="107000"/>
              </a:lnSpc>
              <a:spcAft>
                <a:spcPts val="0"/>
              </a:spcAft>
            </a:pPr>
            <a:endParaRPr lang="de-DE" sz="2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914400" algn="ctr">
              <a:lnSpc>
                <a:spcPct val="107000"/>
              </a:lnSpc>
              <a:spcAft>
                <a:spcPts val="0"/>
              </a:spcAft>
            </a:pPr>
            <a:r>
              <a:rPr lang="de-DE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 </a:t>
            </a:r>
            <a:endParaRPr lang="de-DE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914400" algn="ctr">
              <a:lnSpc>
                <a:spcPct val="107000"/>
              </a:lnSpc>
              <a:spcAft>
                <a:spcPts val="0"/>
              </a:spcAft>
            </a:pPr>
            <a:r>
              <a:rPr lang="de-DE" sz="2400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Herzliche Dank für Ihre Aufmerksamkeit</a:t>
            </a:r>
            <a:endParaRPr lang="de-DE" sz="2400" dirty="0">
              <a:solidFill>
                <a:srgbClr val="00B05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914400" algn="ctr">
              <a:lnSpc>
                <a:spcPct val="107000"/>
              </a:lnSpc>
              <a:spcAft>
                <a:spcPts val="0"/>
              </a:spcAft>
            </a:pPr>
            <a:r>
              <a:rPr lang="de-DE" sz="2400" b="1" u="sng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 </a:t>
            </a:r>
            <a:endParaRPr lang="de-DE" sz="2400" u="sng" dirty="0">
              <a:solidFill>
                <a:srgbClr val="00B05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914400" algn="ctr">
              <a:lnSpc>
                <a:spcPct val="107000"/>
              </a:lnSpc>
              <a:spcAft>
                <a:spcPts val="800"/>
              </a:spcAft>
            </a:pPr>
            <a:r>
              <a:rPr lang="de-DE" sz="2400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Ich freue mich auf Ihre Fragen</a:t>
            </a:r>
            <a:endParaRPr lang="de-DE" sz="2400" dirty="0">
              <a:solidFill>
                <a:srgbClr val="00B05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74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F76984C4-B94E-42E3-BA3C-0863CDAD143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9" r="31880" b="-1"/>
          <a:stretch/>
        </p:blipFill>
        <p:spPr>
          <a:xfrm>
            <a:off x="321731" y="321732"/>
            <a:ext cx="5728548" cy="6214533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7616F392-4DA3-4BAB-BCD7-B1E6DC1AC6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5" r="14253" b="-1"/>
          <a:stretch/>
        </p:blipFill>
        <p:spPr>
          <a:xfrm>
            <a:off x="6141721" y="321732"/>
            <a:ext cx="5728547" cy="6214533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D7D8093-DAD4-456F-98DC-2640D2F55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2" y="6557043"/>
            <a:ext cx="4114800" cy="274320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de-DE" sz="700"/>
              <a:t>Dr._Ing. Volker  Hettler /  Potsdam – GERMANY  - „ National Conference : Chișinău  – September 2019“ </a:t>
            </a:r>
          </a:p>
        </p:txBody>
      </p:sp>
    </p:spTree>
    <p:extLst>
      <p:ext uri="{BB962C8B-B14F-4D97-AF65-F5344CB8AC3E}">
        <p14:creationId xmlns:p14="http://schemas.microsoft.com/office/powerpoint/2010/main" val="2966631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A288AE5-1F69-41CD-80AC-3646D276A1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7" r="2031" b="-1"/>
          <a:stretch/>
        </p:blipFill>
        <p:spPr>
          <a:xfrm>
            <a:off x="20" y="10"/>
            <a:ext cx="9143980" cy="6865169"/>
          </a:xfrm>
          <a:custGeom>
            <a:avLst/>
            <a:gdLst>
              <a:gd name="connsiteX0" fmla="*/ 0 w 9141744"/>
              <a:gd name="connsiteY0" fmla="*/ 0 h 6863485"/>
              <a:gd name="connsiteX1" fmla="*/ 5963051 w 9141744"/>
              <a:gd name="connsiteY1" fmla="*/ 0 h 6863485"/>
              <a:gd name="connsiteX2" fmla="*/ 9141744 w 9141744"/>
              <a:gd name="connsiteY2" fmla="*/ 6863485 h 6863485"/>
              <a:gd name="connsiteX3" fmla="*/ 0 w 9141744"/>
              <a:gd name="connsiteY3" fmla="*/ 6863485 h 6863485"/>
              <a:gd name="connsiteX4" fmla="*/ 0 w 9141744"/>
              <a:gd name="connsiteY4" fmla="*/ 0 h 686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1744" h="6863485">
                <a:moveTo>
                  <a:pt x="0" y="0"/>
                </a:moveTo>
                <a:lnTo>
                  <a:pt x="5963051" y="0"/>
                </a:lnTo>
                <a:lnTo>
                  <a:pt x="9141744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08D82BD8-FA62-4973-AD8C-72CA724D3E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81" r="20475" b="1"/>
          <a:stretch/>
        </p:blipFill>
        <p:spPr>
          <a:xfrm>
            <a:off x="5790353" y="10"/>
            <a:ext cx="6401647" cy="6852984"/>
          </a:xfrm>
          <a:custGeom>
            <a:avLst/>
            <a:gdLst>
              <a:gd name="connsiteX0" fmla="*/ 354282 w 6401647"/>
              <a:gd name="connsiteY0" fmla="*/ 0 h 6852994"/>
              <a:gd name="connsiteX1" fmla="*/ 6401647 w 6401647"/>
              <a:gd name="connsiteY1" fmla="*/ 0 h 6852994"/>
              <a:gd name="connsiteX2" fmla="*/ 6401647 w 6401647"/>
              <a:gd name="connsiteY2" fmla="*/ 6852994 h 6852994"/>
              <a:gd name="connsiteX3" fmla="*/ 0 w 6401647"/>
              <a:gd name="connsiteY3" fmla="*/ 6852994 h 6852994"/>
              <a:gd name="connsiteX4" fmla="*/ 0 w 6401647"/>
              <a:gd name="connsiteY4" fmla="*/ 6852993 h 6852994"/>
              <a:gd name="connsiteX5" fmla="*/ 3528116 w 6401647"/>
              <a:gd name="connsiteY5" fmla="*/ 6852993 h 685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01647" h="6852994">
                <a:moveTo>
                  <a:pt x="354282" y="0"/>
                </a:moveTo>
                <a:lnTo>
                  <a:pt x="6401647" y="0"/>
                </a:lnTo>
                <a:lnTo>
                  <a:pt x="6401647" y="6852994"/>
                </a:lnTo>
                <a:lnTo>
                  <a:pt x="0" y="6852994"/>
                </a:lnTo>
                <a:lnTo>
                  <a:pt x="0" y="6852993"/>
                </a:lnTo>
                <a:lnTo>
                  <a:pt x="3528116" y="6852993"/>
                </a:lnTo>
                <a:close/>
              </a:path>
            </a:pathLst>
          </a:cu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018698F-6B51-4B99-9821-1813421E9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  <a:spcAft>
                <a:spcPts val="600"/>
              </a:spcAft>
            </a:pPr>
            <a:r>
              <a:rPr lang="de-DE" sz="900">
                <a:solidFill>
                  <a:srgbClr val="FFFFFF"/>
                </a:solidFill>
              </a:rPr>
              <a:t>Dr._Ing. Volker  Hettler /  Potsdam – GERMANY  - „ National Conference : Chișinău  – September 2019“ </a:t>
            </a:r>
          </a:p>
        </p:txBody>
      </p:sp>
    </p:spTree>
    <p:extLst>
      <p:ext uri="{BB962C8B-B14F-4D97-AF65-F5344CB8AC3E}">
        <p14:creationId xmlns:p14="http://schemas.microsoft.com/office/powerpoint/2010/main" val="40392200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AEA4285-C3E4-4249-837B-9F3823CE7B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6" r="38293" b="-1"/>
          <a:stretch/>
        </p:blipFill>
        <p:spPr>
          <a:xfrm>
            <a:off x="321731" y="321732"/>
            <a:ext cx="5728548" cy="6214533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B9CEADA6-51A1-42CE-BA2F-8E02FDAEC8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3" r="26516" b="-1"/>
          <a:stretch/>
        </p:blipFill>
        <p:spPr>
          <a:xfrm>
            <a:off x="6141721" y="321732"/>
            <a:ext cx="5728547" cy="6214533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068C599-6934-4CC4-9304-FDDEBFB4A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2" y="6557043"/>
            <a:ext cx="4114800" cy="274320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de-DE" sz="700"/>
              <a:t>Dr._Ing. Volker  Hettler /  Potsdam – GERMANY  - „ National Conference : Chișinău  – September 2019“ </a:t>
            </a:r>
          </a:p>
        </p:txBody>
      </p:sp>
    </p:spTree>
    <p:extLst>
      <p:ext uri="{BB962C8B-B14F-4D97-AF65-F5344CB8AC3E}">
        <p14:creationId xmlns:p14="http://schemas.microsoft.com/office/powerpoint/2010/main" val="2612982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40564A1-741A-4C27-8D25-53AB576C5A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8" r="12690" b="-1"/>
          <a:stretch/>
        </p:blipFill>
        <p:spPr>
          <a:xfrm>
            <a:off x="321731" y="321732"/>
            <a:ext cx="5728548" cy="6214533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CCD69576-8162-4FF5-8DEA-C63D2FD6DFA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8" r="37130" b="-1"/>
          <a:stretch/>
        </p:blipFill>
        <p:spPr>
          <a:xfrm>
            <a:off x="6141721" y="321732"/>
            <a:ext cx="5728547" cy="6214533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79F99783-45E1-4787-B26A-2871F64DE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2" y="6557043"/>
            <a:ext cx="4114800" cy="274320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de-DE" sz="700"/>
              <a:t>Dr._Ing. Volker  Hettler /  Potsdam – GERMANY  - „ National Conference : Chișinău  – September 2019“ </a:t>
            </a:r>
          </a:p>
        </p:txBody>
      </p:sp>
    </p:spTree>
    <p:extLst>
      <p:ext uri="{BB962C8B-B14F-4D97-AF65-F5344CB8AC3E}">
        <p14:creationId xmlns:p14="http://schemas.microsoft.com/office/powerpoint/2010/main" val="4199614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7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5E111AF-100C-498C-8E03-54C016EA5B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43467" y="1939860"/>
            <a:ext cx="5294716" cy="2978278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AE997372-87C2-4846-9D8C-D866911E87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253817" y="1939861"/>
            <a:ext cx="5294715" cy="2978278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C34E866E-0F5D-4E2B-AAED-1447CFEA9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de-DE" sz="900"/>
              <a:t>Dr._Ing. Volker  Hettler /  Potsdam – GERMANY  - „ National Conference : Chișinău  – September 2019“ </a:t>
            </a:r>
          </a:p>
        </p:txBody>
      </p:sp>
    </p:spTree>
    <p:extLst>
      <p:ext uri="{BB962C8B-B14F-4D97-AF65-F5344CB8AC3E}">
        <p14:creationId xmlns:p14="http://schemas.microsoft.com/office/powerpoint/2010/main" val="5612216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649F982-74AF-4F81-9058-B246354715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11EDF81-96FB-4E30-82DC-9863095DB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de-DE" sz="900">
                <a:solidFill>
                  <a:srgbClr val="FFFFFF"/>
                </a:solidFill>
              </a:rPr>
              <a:t>Dr._Ing. Volker  Hettler /  Potsdam – GERMANY  - „ National Conference : Chișinău  – September 2019“ </a:t>
            </a:r>
          </a:p>
        </p:txBody>
      </p:sp>
    </p:spTree>
    <p:extLst>
      <p:ext uri="{BB962C8B-B14F-4D97-AF65-F5344CB8AC3E}">
        <p14:creationId xmlns:p14="http://schemas.microsoft.com/office/powerpoint/2010/main" val="3981587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DDCC1447-ACA2-4139-89C0-34D7343105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8" r="33041" b="-1"/>
          <a:stretch/>
        </p:blipFill>
        <p:spPr>
          <a:xfrm>
            <a:off x="321731" y="321732"/>
            <a:ext cx="5728548" cy="621453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21D0E16-A9D2-474B-9E55-5CE1E37862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4" r="30355" b="-1"/>
          <a:stretch/>
        </p:blipFill>
        <p:spPr>
          <a:xfrm>
            <a:off x="6141721" y="321732"/>
            <a:ext cx="5728547" cy="6214533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C0EC878D-CC8E-42BE-894D-F82CC6574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2" y="6557043"/>
            <a:ext cx="4114800" cy="274320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de-DE" sz="700"/>
              <a:t>Dr._Ing. Volker  Hettler /  Potsdam – GERMANY  - „ National Conference : Chișinău  – September 2019“ </a:t>
            </a:r>
          </a:p>
        </p:txBody>
      </p:sp>
    </p:spTree>
    <p:extLst>
      <p:ext uri="{BB962C8B-B14F-4D97-AF65-F5344CB8AC3E}">
        <p14:creationId xmlns:p14="http://schemas.microsoft.com/office/powerpoint/2010/main" val="2387218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A954734-EC5F-42B4-844C-12D18B884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41359" y="6356350"/>
            <a:ext cx="7936637" cy="365125"/>
          </a:xfrm>
        </p:spPr>
        <p:txBody>
          <a:bodyPr/>
          <a:lstStyle/>
          <a:p>
            <a:r>
              <a:rPr lang="de-DE" dirty="0" err="1"/>
              <a:t>Dr._Ing</a:t>
            </a:r>
            <a:r>
              <a:rPr lang="de-DE" dirty="0"/>
              <a:t>. Volker  </a:t>
            </a:r>
            <a:r>
              <a:rPr lang="de-DE" dirty="0" err="1"/>
              <a:t>Hettler</a:t>
            </a:r>
            <a:r>
              <a:rPr lang="de-DE" dirty="0"/>
              <a:t> /  Potsdam – GERMANY  - „ National Conference : Chișinău  – September 2019“ 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0B332969-9BB0-4B50-BCDA-FB6F9B260656}"/>
              </a:ext>
            </a:extLst>
          </p:cNvPr>
          <p:cNvSpPr/>
          <p:nvPr/>
        </p:nvSpPr>
        <p:spPr>
          <a:xfrm>
            <a:off x="878889" y="474345"/>
            <a:ext cx="1095356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u="sng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Выбор некоторых мест работы:</a:t>
            </a:r>
            <a:endParaRPr lang="de-DE" b="1" u="sng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endParaRPr lang="de-D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Период: 02/2010 – 12/2016 </a:t>
            </a:r>
            <a:endParaRPr lang="de-DE" b="1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>
              <a:spcAft>
                <a:spcPts val="0"/>
              </a:spcAft>
            </a:pPr>
            <a:r>
              <a:rPr lang="de-D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ru-RU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Место: в южном Гессене </a:t>
            </a:r>
            <a:endParaRPr lang="de-DE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49580">
              <a:spcAft>
                <a:spcPts val="0"/>
              </a:spcAft>
            </a:pPr>
            <a:r>
              <a:rPr lang="de-D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ru-RU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городская коммунальная служба (водоканал)</a:t>
            </a:r>
            <a:endParaRPr lang="de-DE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49580">
              <a:spcAft>
                <a:spcPts val="0"/>
              </a:spcAft>
            </a:pPr>
            <a:r>
              <a:rPr lang="de-D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ru-RU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Должность: технический и первый директора </a:t>
            </a:r>
            <a:endParaRPr lang="de-DE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057400" lvl="4" indent="-22860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de-DE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Период: 07/2008- 07/2009 </a:t>
            </a:r>
            <a:endParaRPr lang="de-DE" b="1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de-D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ru-RU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Место: г. Киев </a:t>
            </a:r>
            <a:endParaRPr lang="de-DE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de-D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ru-RU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Должность: главный инженер </a:t>
            </a:r>
            <a:endParaRPr lang="de-DE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de-D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ru-RU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Предприятие: Дом консалтинг </a:t>
            </a:r>
            <a:endParaRPr lang="de-DE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057400" lvl="4" indent="-22860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de-DE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Период: 08/2006- 07/2008 </a:t>
            </a:r>
            <a:endParaRPr lang="de-DE" b="1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de-D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ru-RU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Место: г. Луцк, Украина </a:t>
            </a:r>
            <a:endParaRPr lang="de-DE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de-D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ru-RU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Должность: Директор </a:t>
            </a:r>
            <a:endParaRPr lang="de-DE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de-D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ru-RU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Предприятие: Украинский филиал немецкого изготовителя стройматериалов </a:t>
            </a:r>
            <a:endParaRPr lang="de-DE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057400" lvl="4" indent="-228600"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de-DE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057400" lvl="4" indent="-22860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 </a:t>
            </a:r>
            <a:endParaRPr lang="de-DE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597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BB790F3-0E7F-4207-B224-BE72823E2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21259" y="6356350"/>
            <a:ext cx="7998780" cy="365125"/>
          </a:xfrm>
        </p:spPr>
        <p:txBody>
          <a:bodyPr/>
          <a:lstStyle/>
          <a:p>
            <a:r>
              <a:rPr lang="de-DE" dirty="0" err="1"/>
              <a:t>Dr._Ing</a:t>
            </a:r>
            <a:r>
              <a:rPr lang="de-DE" dirty="0"/>
              <a:t>. Volker  </a:t>
            </a:r>
            <a:r>
              <a:rPr lang="de-DE" dirty="0" err="1"/>
              <a:t>Hettler</a:t>
            </a:r>
            <a:r>
              <a:rPr lang="de-DE" dirty="0"/>
              <a:t> /  Potsdam – GERMANY  - „</a:t>
            </a:r>
            <a:r>
              <a:rPr lang="de-DE" b="1" dirty="0"/>
              <a:t> </a:t>
            </a:r>
            <a:r>
              <a:rPr lang="en-US" b="1" dirty="0"/>
              <a:t>National Conference : </a:t>
            </a:r>
            <a:r>
              <a:rPr lang="de-DE" b="1" dirty="0"/>
              <a:t>Chișinău  – September 2019“ </a:t>
            </a:r>
            <a:endParaRPr lang="de-DE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046D770A-3F67-48E4-8792-04D59D27DFF4}"/>
              </a:ext>
            </a:extLst>
          </p:cNvPr>
          <p:cNvSpPr/>
          <p:nvPr/>
        </p:nvSpPr>
        <p:spPr>
          <a:xfrm>
            <a:off x="630315" y="964525"/>
            <a:ext cx="1145515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Период: 12/ 2002 – 05/ 2006 </a:t>
            </a:r>
            <a:endParaRPr lang="de-DE" b="1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de-D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ru-RU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Место: г. Ровно, Украина </a:t>
            </a:r>
            <a:endParaRPr lang="de-DE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de-D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ru-RU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Должность: CIM-эксперт / начальник отдела - “междунродный консалтинг</a:t>
            </a:r>
            <a:endParaRPr lang="de-DE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Предприятие: немецко – украинский институт и центр консультаций </a:t>
            </a:r>
            <a:endParaRPr lang="de-D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4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de-D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4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de-D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Период: 08/ 1997 – 12/ 2002 </a:t>
            </a:r>
            <a:endParaRPr lang="de-DE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Место: г. Берлин </a:t>
            </a:r>
            <a:endParaRPr lang="de-D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Должность: руководственный партнёр </a:t>
            </a:r>
            <a:endParaRPr lang="de-D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Предприятие: Др. Хеттлер и партнёр </a:t>
            </a:r>
            <a:endParaRPr lang="de-D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4"/>
            <a:r>
              <a:rPr lang="de-DE" dirty="0"/>
              <a:t> </a:t>
            </a:r>
            <a:endParaRPr lang="de-DE" sz="1100" dirty="0"/>
          </a:p>
          <a:p>
            <a:pPr lvl="4"/>
            <a:r>
              <a:rPr lang="de-DE" dirty="0"/>
              <a:t> </a:t>
            </a:r>
            <a:endParaRPr lang="de-DE" sz="1100" dirty="0"/>
          </a:p>
          <a:p>
            <a:pPr>
              <a:spcAft>
                <a:spcPts val="0"/>
              </a:spcAft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338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4878E3B4-ADD1-484B-A682-10F276A5A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72179" y="6356350"/>
            <a:ext cx="7652551" cy="365125"/>
          </a:xfrm>
        </p:spPr>
        <p:txBody>
          <a:bodyPr/>
          <a:lstStyle/>
          <a:p>
            <a:r>
              <a:rPr lang="de-DE"/>
              <a:t>Dr._Ing. Volker  Hettler /  Potsdam – GERMANY  - „ National Conference : Chișinău  – September 2019“ 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8E51FEAA-C1F2-40FC-B5E8-BE3E4E64EE3A}"/>
              </a:ext>
            </a:extLst>
          </p:cNvPr>
          <p:cNvSpPr/>
          <p:nvPr/>
        </p:nvSpPr>
        <p:spPr>
          <a:xfrm>
            <a:off x="683581" y="-456294"/>
            <a:ext cx="11398927" cy="6782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2400" b="1" u="none" strike="noStrike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2400" b="1" u="sng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Organisation / Management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22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&gt; Kommunaler Dienstleistungen &lt;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000" b="1" u="sng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Hauptaufgaben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2000" b="1" u="sng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Betriebsführung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Versorgung / Entsorgung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Projektvorbereitung – Umsetzung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Technisch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Kaufmännisch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2000" b="1" u="sng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Rechtsformen: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Schnittstellen / Leistungsübergang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wer &gt; wann &gt; was &gt; von wo bis wo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20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Betreiben als Fremdleistung </a:t>
            </a: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(privatwirtschaftlich – </a:t>
            </a:r>
            <a:r>
              <a:rPr lang="de-DE" sz="20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Profit</a:t>
            </a: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orientiert)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20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Kooperation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89280">
              <a:lnSpc>
                <a:spcPct val="107000"/>
              </a:lnSpc>
              <a:spcAft>
                <a:spcPts val="800"/>
              </a:spcAft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(privatwirtschaftlich/kommunal </a:t>
            </a:r>
            <a:r>
              <a:rPr lang="de-DE" sz="20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&gt;</a:t>
            </a: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„%“?)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>
              <a:lnSpc>
                <a:spcPct val="107000"/>
              </a:lnSpc>
              <a:spcAft>
                <a:spcPts val="800"/>
              </a:spcAft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z.B.: Holding &gt; Vortrag: „Mittelmärkische Wasser und Abwasser GmbH“ 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20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Eigenbetrieb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99110">
              <a:lnSpc>
                <a:spcPct val="107000"/>
              </a:lnSpc>
              <a:spcAft>
                <a:spcPts val="800"/>
              </a:spcAft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(kommunal – </a:t>
            </a:r>
            <a:r>
              <a:rPr lang="de-DE" sz="20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„Non“</a:t>
            </a: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Profit</a:t>
            </a:r>
            <a:r>
              <a:rPr lang="de-DE" sz="20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572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3C39AE6C-F206-4B0C-964C-2BDFDB523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97981" y="6356350"/>
            <a:ext cx="8327254" cy="365125"/>
          </a:xfrm>
        </p:spPr>
        <p:txBody>
          <a:bodyPr/>
          <a:lstStyle/>
          <a:p>
            <a:r>
              <a:rPr lang="de-DE" dirty="0" err="1"/>
              <a:t>Dr._Ing</a:t>
            </a:r>
            <a:r>
              <a:rPr lang="de-DE" dirty="0"/>
              <a:t>. Volker  </a:t>
            </a:r>
            <a:r>
              <a:rPr lang="de-DE" dirty="0" err="1"/>
              <a:t>Hettler</a:t>
            </a:r>
            <a:r>
              <a:rPr lang="de-DE" dirty="0"/>
              <a:t> /  Potsdam – GERMANY  - „ National Conference : Chișinău  – September 2019“ 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FFECA7E-71B9-4A15-BFA5-7BD0FD39D2ED}"/>
              </a:ext>
            </a:extLst>
          </p:cNvPr>
          <p:cNvSpPr/>
          <p:nvPr/>
        </p:nvSpPr>
        <p:spPr>
          <a:xfrm>
            <a:off x="461639" y="615248"/>
            <a:ext cx="11505460" cy="5627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000" b="1" u="sng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Sachstandserfassung: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de-DE" sz="2000" u="sng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Trinkwasserproduktion</a:t>
            </a:r>
            <a:r>
              <a:rPr lang="de-DE" sz="11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de-DE" sz="2000" u="sng" dirty="0">
                <a:latin typeface="Verdana" panose="020B0604030504040204" pitchFamily="34" charset="0"/>
                <a:cs typeface="Calibri" panose="020F0502020204030204" pitchFamily="34" charset="0"/>
              </a:rPr>
              <a:t> /  </a:t>
            </a:r>
            <a:r>
              <a:rPr lang="de-DE" sz="2000" u="sng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Abwasserbehandlung: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2000" dirty="0"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Messungen:</a:t>
            </a:r>
            <a:endParaRPr lang="de-DE" sz="2000" dirty="0">
              <a:effectLst/>
              <a:latin typeface="Verdan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de-DE" dirty="0">
                <a:latin typeface="Verdana" panose="020B0604030504040204" pitchFamily="34" charset="0"/>
                <a:cs typeface="Calibri" panose="020F0502020204030204" pitchFamily="34" charset="0"/>
              </a:rPr>
              <a:t>    (NUR zertifizierte Ausrüstung / </a:t>
            </a:r>
            <a:r>
              <a:rPr lang="de-DE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Messgeräte immer Eigentum des Unternehmens </a:t>
            </a:r>
            <a:endParaRPr lang="de-DE" dirty="0">
              <a:latin typeface="Verdana" panose="020B0604030504040204" pitchFamily="34" charset="0"/>
              <a:cs typeface="Calibri" panose="020F0502020204030204" pitchFamily="34" charset="0"/>
            </a:endParaRPr>
          </a:p>
          <a:p>
            <a:pPr marL="2171700" lvl="4" indent="-342900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m³ / Stunde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71700" lvl="4" indent="-342900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m³ / Monat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71700" lvl="4" indent="-342900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m³ / Jahr 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indent="-2286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Ausgang der Produktion 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000" dirty="0">
                <a:latin typeface="Verdana" panose="020B0604030504040204" pitchFamily="34" charset="0"/>
                <a:cs typeface="Calibri" panose="020F0502020204030204" pitchFamily="34" charset="0"/>
              </a:rPr>
              <a:t>/  </a:t>
            </a: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Verkaufsübergang Kunden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71700" lvl="4" indent="-342900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Qualitätskontrolle</a:t>
            </a:r>
          </a:p>
          <a:p>
            <a:pPr marL="2171700" lvl="4" indent="-342900">
              <a:lnSpc>
                <a:spcPct val="107000"/>
              </a:lnSpc>
              <a:buFont typeface="Wingdings" panose="05000000000000000000" pitchFamily="2" charset="2"/>
              <a:buChar char=""/>
            </a:pP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2000" dirty="0">
                <a:latin typeface="Verdana" panose="020B0604030504040204" pitchFamily="34" charset="0"/>
                <a:cs typeface="Calibri" panose="020F0502020204030204" pitchFamily="34" charset="0"/>
              </a:rPr>
              <a:t>Datenerfassung und Analyse:</a:t>
            </a:r>
          </a:p>
          <a:p>
            <a:pPr marL="2171700" lvl="4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de-DE" sz="2000" dirty="0">
                <a:latin typeface="Verdana" panose="020B0604030504040204" pitchFamily="34" charset="0"/>
                <a:cs typeface="Calibri" panose="020F0502020204030204" pitchFamily="34" charset="0"/>
              </a:rPr>
              <a:t>Verarbeitung &gt; Prozesssteuer</a:t>
            </a: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ung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Erfassung Kundenstruktur: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71700" lvl="4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Kommunal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71700" lvl="4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Industrie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71700" lvl="4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Landwirtschaft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649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1EB12DD-92B4-4FD2-8EDF-FD3F4C552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0955" y="6356350"/>
            <a:ext cx="8238477" cy="365125"/>
          </a:xfrm>
        </p:spPr>
        <p:txBody>
          <a:bodyPr/>
          <a:lstStyle/>
          <a:p>
            <a:r>
              <a:rPr lang="de-DE" dirty="0" err="1"/>
              <a:t>Dr._Ing</a:t>
            </a:r>
            <a:r>
              <a:rPr lang="de-DE" dirty="0"/>
              <a:t>. Volker  </a:t>
            </a:r>
            <a:r>
              <a:rPr lang="de-DE" dirty="0" err="1"/>
              <a:t>Hettler</a:t>
            </a:r>
            <a:r>
              <a:rPr lang="de-DE" dirty="0"/>
              <a:t> /  Potsdam – GERMANY  - „ National Conference : Chișinău  – September 2019“ 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1662E80E-89F9-41BF-9845-CF24767F86CE}"/>
              </a:ext>
            </a:extLst>
          </p:cNvPr>
          <p:cNvSpPr/>
          <p:nvPr/>
        </p:nvSpPr>
        <p:spPr>
          <a:xfrm>
            <a:off x="550416" y="914592"/>
            <a:ext cx="10813001" cy="4026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de-DE" sz="20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Sachstandserfassung:</a:t>
            </a:r>
            <a:r>
              <a:rPr lang="de-DE" sz="20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de-DE" sz="20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Trinkwasserproduktion</a:t>
            </a:r>
            <a:r>
              <a:rPr lang="de-DE" sz="11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de-DE" sz="20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cs typeface="Calibri" panose="020F0502020204030204" pitchFamily="34" charset="0"/>
              </a:rPr>
              <a:t> /  </a:t>
            </a:r>
            <a:r>
              <a:rPr lang="de-DE" sz="20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Abwasserbehandlung: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de-DE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07000"/>
              </a:lnSpc>
              <a:spcAft>
                <a:spcPts val="0"/>
              </a:spcAft>
            </a:pPr>
            <a:endParaRPr lang="de-DE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cs typeface="Calibri" panose="020F0502020204030204" pitchFamily="34" charset="0"/>
              </a:rPr>
              <a:t>Anzahl der Anschlussgrad in %</a:t>
            </a:r>
          </a:p>
          <a:p>
            <a:pPr marL="1257300" lvl="2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Individuelle Versorger über eigene Brunnen</a:t>
            </a:r>
            <a:endParaRPr lang="de-DE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Vergleich: geförderter / verkaufter Menge  		Verlustanalyse</a:t>
            </a:r>
            <a:endParaRPr lang="de-DE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>
              <a:lnSpc>
                <a:spcPct val="107000"/>
              </a:lnSpc>
              <a:spcAft>
                <a:spcPts val="0"/>
              </a:spcAft>
            </a:pPr>
            <a:r>
              <a:rPr lang="de-DE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Verbräuche Betriebsmittel</a:t>
            </a:r>
            <a:endParaRPr lang="de-DE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de-DE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cs typeface="Calibri" panose="020F0502020204030204" pitchFamily="34" charset="0"/>
              </a:rPr>
              <a:t>Strom</a:t>
            </a:r>
          </a:p>
          <a:p>
            <a:pPr marL="1257300" lvl="2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de-DE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cs typeface="Calibri" panose="020F0502020204030204" pitchFamily="34" charset="0"/>
              </a:rPr>
              <a:t>Benzin bzw. Diesel</a:t>
            </a:r>
          </a:p>
          <a:p>
            <a:pPr marL="1257300" lvl="2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de-DE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cs typeface="Calibri" panose="020F0502020204030204" pitchFamily="34" charset="0"/>
              </a:rPr>
              <a:t>Verbrauchsmaterialie</a:t>
            </a:r>
            <a:r>
              <a:rPr lang="de-DE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 </a:t>
            </a:r>
            <a:endParaRPr lang="de-DE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feil: nach rechts 7">
            <a:extLst>
              <a:ext uri="{FF2B5EF4-FFF2-40B4-BE49-F238E27FC236}">
                <a16:creationId xmlns:a16="http://schemas.microsoft.com/office/drawing/2014/main" id="{9992E4D5-D9F3-4D15-8CA6-387B7A21105D}"/>
              </a:ext>
            </a:extLst>
          </p:cNvPr>
          <p:cNvSpPr/>
          <p:nvPr/>
        </p:nvSpPr>
        <p:spPr>
          <a:xfrm>
            <a:off x="7643672" y="285055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2928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CD241D6-4AC4-4840-BF5E-EECF1DEDA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72179" y="6356350"/>
            <a:ext cx="7324077" cy="365125"/>
          </a:xfrm>
        </p:spPr>
        <p:txBody>
          <a:bodyPr/>
          <a:lstStyle/>
          <a:p>
            <a:r>
              <a:rPr lang="de-DE" dirty="0" err="1"/>
              <a:t>Dr._Ing</a:t>
            </a:r>
            <a:r>
              <a:rPr lang="de-DE" dirty="0"/>
              <a:t>. Volker  </a:t>
            </a:r>
            <a:r>
              <a:rPr lang="de-DE" dirty="0" err="1"/>
              <a:t>Hettler</a:t>
            </a:r>
            <a:r>
              <a:rPr lang="de-DE" dirty="0"/>
              <a:t> /  Potsdam – GERMANY  - „ National Conference : Chișinău  – September 2019“ 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67E26412-95C4-4EC8-A51E-036F8B9182D2}"/>
              </a:ext>
            </a:extLst>
          </p:cNvPr>
          <p:cNvSpPr/>
          <p:nvPr/>
        </p:nvSpPr>
        <p:spPr>
          <a:xfrm>
            <a:off x="790113" y="376498"/>
            <a:ext cx="10235953" cy="5331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0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Analyse Technischer Ausstattung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allgemein: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Personalbestand: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Altersstruktur / Qualifizierung</a:t>
            </a:r>
          </a:p>
          <a:p>
            <a:pPr lvl="2">
              <a:lnSpc>
                <a:spcPct val="107000"/>
              </a:lnSpc>
            </a:pP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Alter der Anlagen und Fahrzeuge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Technischer Zustand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Wartungsaufwand:  finanziell und personell</a:t>
            </a:r>
          </a:p>
          <a:p>
            <a:pPr marL="1257300" lvl="2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Ersatzteilbereitstellung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Ausstattung der Betriebswerkstätten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Service: Fremd- und Eigenleistung</a:t>
            </a:r>
          </a:p>
          <a:p>
            <a:pPr marL="800100" lvl="1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20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Wasserversorgung</a:t>
            </a:r>
            <a:r>
              <a:rPr lang="de-DE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000" dirty="0">
                <a:latin typeface="Verdana" panose="020B0604030504040204" pitchFamily="34" charset="0"/>
                <a:cs typeface="Calibri" panose="020F0502020204030204" pitchFamily="34" charset="0"/>
              </a:rPr>
              <a:t>: </a:t>
            </a:r>
          </a:p>
          <a:p>
            <a:pPr lvl="1">
              <a:lnSpc>
                <a:spcPct val="107000"/>
              </a:lnSpc>
            </a:pPr>
            <a:r>
              <a:rPr lang="de-DE" sz="2000" dirty="0">
                <a:latin typeface="Verdana" panose="020B0604030504040204" pitchFamily="34" charset="0"/>
                <a:cs typeface="Calibri" panose="020F0502020204030204" pitchFamily="34" charset="0"/>
              </a:rPr>
              <a:t>Gewinnung:</a:t>
            </a:r>
          </a:p>
          <a:p>
            <a:pPr marL="1257300" lvl="2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de-DE" sz="2000" dirty="0">
                <a:latin typeface="Verdana" panose="020B0604030504040204" pitchFamily="34" charset="0"/>
                <a:cs typeface="Calibri" panose="020F0502020204030204" pitchFamily="34" charset="0"/>
              </a:rPr>
              <a:t> Grundwasser / Oberflächenwasser</a:t>
            </a:r>
          </a:p>
          <a:p>
            <a:pPr marL="1257300" lvl="2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de-DE" sz="2000" dirty="0">
                <a:latin typeface="Verdana" panose="020B0604030504040204" pitchFamily="34" charset="0"/>
                <a:cs typeface="Calibri" panose="020F0502020204030204" pitchFamily="34" charset="0"/>
              </a:rPr>
              <a:t> Brunnen / Quell- u. Flusswasser</a:t>
            </a:r>
          </a:p>
          <a:p>
            <a:pPr lvl="2">
              <a:lnSpc>
                <a:spcPct val="107000"/>
              </a:lnSpc>
            </a:pPr>
            <a:r>
              <a:rPr lang="de-DE" sz="2000" dirty="0">
                <a:latin typeface="Verdana" panose="020B0604030504040204" pitchFamily="34" charset="0"/>
                <a:cs typeface="Calibri" panose="020F0502020204030204" pitchFamily="34" charset="0"/>
              </a:rPr>
              <a:t>DARGEBOT gewährleistet Versorgungssicherheit 24h ?</a:t>
            </a: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???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344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F6024F0-4927-4A15-924B-FA1274C2D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54929" y="6356350"/>
            <a:ext cx="8629094" cy="365125"/>
          </a:xfrm>
        </p:spPr>
        <p:txBody>
          <a:bodyPr/>
          <a:lstStyle/>
          <a:p>
            <a:r>
              <a:rPr lang="de-DE" dirty="0" err="1"/>
              <a:t>Dr._Ing</a:t>
            </a:r>
            <a:r>
              <a:rPr lang="de-DE" dirty="0"/>
              <a:t>. Volker  </a:t>
            </a:r>
            <a:r>
              <a:rPr lang="de-DE" dirty="0" err="1"/>
              <a:t>Hettler</a:t>
            </a:r>
            <a:r>
              <a:rPr lang="de-DE" dirty="0"/>
              <a:t> /  Potsdam – GERMANY  - „ National Conference : Chișinău  – September 2019“ 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5EECB7C8-2258-4FDB-8AA0-8FA5F527D14B}"/>
              </a:ext>
            </a:extLst>
          </p:cNvPr>
          <p:cNvSpPr/>
          <p:nvPr/>
        </p:nvSpPr>
        <p:spPr>
          <a:xfrm>
            <a:off x="541537" y="762853"/>
            <a:ext cx="11061577" cy="5002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2000" b="1" dirty="0">
                <a:latin typeface="Verdana" panose="020B0604030504040204" pitchFamily="34" charset="0"/>
                <a:cs typeface="Calibri" panose="020F0502020204030204" pitchFamily="34" charset="0"/>
              </a:rPr>
              <a:t>Wasserversorgung :  </a:t>
            </a:r>
          </a:p>
          <a:p>
            <a:pPr marL="1371600">
              <a:lnSpc>
                <a:spcPct val="107000"/>
              </a:lnSpc>
              <a:spcAft>
                <a:spcPts val="0"/>
              </a:spcAft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0"/>
              </a:spcAft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Aufbereitung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de-DE" sz="2000" dirty="0">
                <a:latin typeface="Verdana" panose="020B0604030504040204" pitchFamily="34" charset="0"/>
                <a:cs typeface="Calibri" panose="020F0502020204030204" pitchFamily="34" charset="0"/>
              </a:rPr>
              <a:t>Technologische Stufen</a:t>
            </a:r>
          </a:p>
          <a:p>
            <a:pPr lvl="2">
              <a:lnSpc>
                <a:spcPct val="107000"/>
              </a:lnSpc>
            </a:pPr>
            <a:r>
              <a:rPr lang="de-DE" sz="2000" dirty="0">
                <a:latin typeface="Verdana" panose="020B0604030504040204" pitchFamily="34" charset="0"/>
                <a:cs typeface="Calibri" panose="020F0502020204030204" pitchFamily="34" charset="0"/>
              </a:rPr>
              <a:t>	z.B.: zentrale Entfernung </a:t>
            </a: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 Kalks im Wasserwerk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>
              <a:lnSpc>
                <a:spcPct val="107000"/>
              </a:lnSpc>
              <a:spcAft>
                <a:spcPts val="0"/>
              </a:spcAft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0"/>
              </a:spcAft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Verteilung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Pumpstationen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Hochbehälter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Sonderbauwerke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Rohrnetz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0" lvl="3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Materialien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0" lvl="3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Durchmesser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0" lvl="3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Länge in km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0" lvl="3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Rohrbruchanzahl</a:t>
            </a: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/ Jahr</a:t>
            </a:r>
            <a:endParaRPr lang="de-DE" sz="2000" dirty="0">
              <a:latin typeface="Verdan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968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DB2737B2-B2B7-4E0C-AD36-6F6BA8BEA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86252" y="6356350"/>
            <a:ext cx="7981026" cy="365125"/>
          </a:xfrm>
        </p:spPr>
        <p:txBody>
          <a:bodyPr/>
          <a:lstStyle/>
          <a:p>
            <a:r>
              <a:rPr lang="de-DE" dirty="0" err="1"/>
              <a:t>Dr._Ing</a:t>
            </a:r>
            <a:r>
              <a:rPr lang="de-DE" dirty="0"/>
              <a:t>. Volker  </a:t>
            </a:r>
            <a:r>
              <a:rPr lang="de-DE" dirty="0" err="1"/>
              <a:t>Hettler</a:t>
            </a:r>
            <a:r>
              <a:rPr lang="de-DE" dirty="0"/>
              <a:t> /  Potsdam – GERMANY  - „ National Conference : Chișinău  – September 2019“ 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08B10C32-DAC1-4EA3-B761-3D63B2ADFEE9}"/>
              </a:ext>
            </a:extLst>
          </p:cNvPr>
          <p:cNvSpPr/>
          <p:nvPr/>
        </p:nvSpPr>
        <p:spPr>
          <a:xfrm>
            <a:off x="159799" y="397744"/>
            <a:ext cx="11239130" cy="5864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20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Abwasserableitung und -behandlung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>
                <a:latin typeface="Verdana" panose="020B0604030504040204" pitchFamily="34" charset="0"/>
                <a:cs typeface="Calibri" panose="020F0502020204030204" pitchFamily="34" charset="0"/>
              </a:rPr>
              <a:t>e</a:t>
            </a: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ntsprechend modifizierte Fragen wie im Trinkwasser 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moderne</a:t>
            </a:r>
            <a:r>
              <a:rPr lang="de-DE" sz="20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Kläranlagen</a:t>
            </a: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sind der Hightech-Standort einer Stadt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de-DE" sz="2000" dirty="0"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omputergestütztes Zusammenwirken von Chemie, Biologie und Physik sowie Mechanik 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Datenerfassung und Verwertung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z.B.: Kläranlage mit 50….80.000 Einwohnergleichwerten erfasst permanent</a:t>
            </a:r>
          </a:p>
          <a:p>
            <a:r>
              <a:rPr lang="de-DE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ca. 1.000 Parameter</a:t>
            </a:r>
          </a:p>
          <a:p>
            <a:endParaRPr lang="de-DE" sz="2000" dirty="0">
              <a:effectLst/>
              <a:latin typeface="Verdan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de-DE" sz="2000" dirty="0">
                <a:latin typeface="Verdana" panose="020B0604030504040204" pitchFamily="34" charset="0"/>
                <a:cs typeface="Calibri" panose="020F0502020204030204" pitchFamily="34" charset="0"/>
              </a:rPr>
              <a:t>komplexe Nutzung und Verwertung von regenerativen Ressourcen auf der Kläranlage von: Klärschlamm</a:t>
            </a:r>
            <a:r>
              <a:rPr lang="de-DE" sz="2000" dirty="0">
                <a:solidFill>
                  <a:srgbClr val="002060"/>
                </a:solidFill>
                <a:latin typeface="Verdana" panose="020B0604030504040204" pitchFamily="34" charset="0"/>
                <a:cs typeface="Calibri" panose="020F0502020204030204" pitchFamily="34" charset="0"/>
              </a:rPr>
              <a:t>         </a:t>
            </a:r>
            <a:r>
              <a:rPr lang="de-DE" sz="2000" dirty="0">
                <a:latin typeface="Verdana" panose="020B0604030504040204" pitchFamily="34" charset="0"/>
                <a:cs typeface="Calibri" panose="020F0502020204030204" pitchFamily="34" charset="0"/>
              </a:rPr>
              <a:t>Biogas; Solar; Wasserkraft </a:t>
            </a:r>
          </a:p>
          <a:p>
            <a:pPr lvl="2"/>
            <a:r>
              <a:rPr lang="de-DE" sz="2000" dirty="0">
                <a:latin typeface="Verdana" panose="020B0604030504040204" pitchFamily="34" charset="0"/>
                <a:cs typeface="Calibri" panose="020F0502020204030204" pitchFamily="34" charset="0"/>
              </a:rPr>
              <a:t>    Strom und Wärme  </a:t>
            </a:r>
          </a:p>
          <a:p>
            <a:pPr lvl="2"/>
            <a:r>
              <a:rPr lang="de-DE" sz="2000" dirty="0">
                <a:latin typeface="Verdana" panose="020B0604030504040204" pitchFamily="34" charset="0"/>
                <a:cs typeface="Calibri" panose="020F0502020204030204" pitchFamily="34" charset="0"/>
              </a:rPr>
              <a:t>		</a:t>
            </a:r>
          </a:p>
          <a:p>
            <a:pPr lvl="2"/>
            <a:r>
              <a:rPr lang="de-DE" sz="2000" b="1" dirty="0">
                <a:latin typeface="Verdana" panose="020B0604030504040204" pitchFamily="34" charset="0"/>
                <a:cs typeface="Calibri" panose="020F0502020204030204" pitchFamily="34" charset="0"/>
              </a:rPr>
              <a:t>    Ziel: 100% </a:t>
            </a:r>
            <a:r>
              <a:rPr lang="de-DE" sz="2000" dirty="0">
                <a:latin typeface="Verdana" panose="020B0604030504040204" pitchFamily="34" charset="0"/>
                <a:cs typeface="Calibri" panose="020F0502020204030204" pitchFamily="34" charset="0"/>
              </a:rPr>
              <a:t>Eigenversorgung</a:t>
            </a:r>
          </a:p>
          <a:p>
            <a:pPr lvl="2" algn="ctr"/>
            <a:endParaRPr lang="de-DE" sz="2000" dirty="0">
              <a:latin typeface="Verdana" panose="020B0604030504040204" pitchFamily="34" charset="0"/>
              <a:cs typeface="Calibri" panose="020F0502020204030204" pitchFamily="34" charset="0"/>
            </a:endParaRPr>
          </a:p>
          <a:p>
            <a:pPr lvl="2" algn="ctr"/>
            <a:r>
              <a:rPr lang="de-DE" sz="2000" b="1" dirty="0">
                <a:solidFill>
                  <a:srgbClr val="FF0000"/>
                </a:solidFill>
                <a:latin typeface="Verdana" panose="020B0604030504040204" pitchFamily="34" charset="0"/>
                <a:cs typeface="Calibri" panose="020F0502020204030204" pitchFamily="34" charset="0"/>
              </a:rPr>
              <a:t>Oft zu wenig beachtet:   Schlamm / Reststoffe  UND </a:t>
            </a:r>
          </a:p>
          <a:p>
            <a:pPr lvl="2" algn="ctr"/>
            <a:r>
              <a:rPr lang="de-DE" sz="2000" b="1" dirty="0">
                <a:solidFill>
                  <a:srgbClr val="FF0000"/>
                </a:solidFill>
                <a:latin typeface="Verdana" panose="020B0604030504040204" pitchFamily="34" charset="0"/>
                <a:cs typeface="Calibri" panose="020F0502020204030204" pitchFamily="34" charset="0"/>
              </a:rPr>
              <a:t>deren Behandlung und Verwertung </a:t>
            </a:r>
          </a:p>
          <a:p>
            <a:pPr marL="2171700" lvl="4" indent="-342900">
              <a:buFont typeface="Wingdings" panose="05000000000000000000" pitchFamily="2" charset="2"/>
              <a:buChar char="§"/>
            </a:pPr>
            <a:endParaRPr lang="de-DE" sz="2000" dirty="0">
              <a:latin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0DC04EFF-323C-4B76-AE29-344EED113ADC}"/>
              </a:ext>
            </a:extLst>
          </p:cNvPr>
          <p:cNvSpPr/>
          <p:nvPr/>
        </p:nvSpPr>
        <p:spPr>
          <a:xfrm>
            <a:off x="5374498" y="3829619"/>
            <a:ext cx="560224" cy="146098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dirty="0">
              <a:solidFill>
                <a:srgbClr val="002060"/>
              </a:solidFill>
              <a:highlight>
                <a:srgbClr val="C0C0C0"/>
              </a:highlight>
            </a:endParaRPr>
          </a:p>
        </p:txBody>
      </p:sp>
      <p:sp>
        <p:nvSpPr>
          <p:cNvPr id="8" name="Pfeil: nach rechts 7">
            <a:extLst>
              <a:ext uri="{FF2B5EF4-FFF2-40B4-BE49-F238E27FC236}">
                <a16:creationId xmlns:a16="http://schemas.microsoft.com/office/drawing/2014/main" id="{F82A2FE6-4246-43AF-B0CC-0275F29E2DB7}"/>
              </a:ext>
            </a:extLst>
          </p:cNvPr>
          <p:cNvSpPr/>
          <p:nvPr/>
        </p:nvSpPr>
        <p:spPr>
          <a:xfrm>
            <a:off x="9693485" y="3811124"/>
            <a:ext cx="560224" cy="146098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002060"/>
              </a:solidFill>
              <a:highlight>
                <a:srgbClr val="C0C0C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024828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456</Words>
  <Application>Microsoft Office PowerPoint</Application>
  <PresentationFormat>Breitbild</PresentationFormat>
  <Paragraphs>168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Courier New</vt:lpstr>
      <vt:lpstr>Symbol</vt:lpstr>
      <vt:lpstr>Times New Roman</vt:lpstr>
      <vt:lpstr>Verdana</vt:lpstr>
      <vt:lpstr>Wingdings</vt:lpstr>
      <vt:lpstr>Office</vt:lpstr>
      <vt:lpstr>National Conference INFRASTRUCTURE PROJEKCTS IN WATER AND SANITATION Chișinău  – September 2019 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Conference INFRASTRUCTURE PROJEKCTS IN WATER AND SANITATION Chișinău  – September 2019</dc:title>
  <dc:creator>Volker</dc:creator>
  <cp:lastModifiedBy>Fischer, Andreas GIZ</cp:lastModifiedBy>
  <cp:revision>4</cp:revision>
  <dcterms:created xsi:type="dcterms:W3CDTF">2019-09-15T13:40:37Z</dcterms:created>
  <dcterms:modified xsi:type="dcterms:W3CDTF">2019-09-16T07:38:54Z</dcterms:modified>
</cp:coreProperties>
</file>