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71" r:id="rId13"/>
    <p:sldId id="273" r:id="rId14"/>
    <p:sldId id="281" r:id="rId15"/>
    <p:sldId id="282" r:id="rId16"/>
    <p:sldId id="286" r:id="rId17"/>
    <p:sldId id="269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B0B41-420A-45B4-8A6A-899A4047D230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0E4EE-5408-4547-BC8C-C2DBF0D7E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48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CED05-4729-4D25-A03E-A12E62B81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C5C96C-D24A-4ABD-94B5-539AFD9E4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2848B4-3E39-4193-A4AE-137E06C2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CD1D-26DC-414D-9A30-1618996BACA5}" type="datetime1">
              <a:rPr lang="de-DE" smtClean="0"/>
              <a:t>16.09.2019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FE494-ED61-448B-9C97-4D00BC5A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057576-A911-493F-816E-0A286B9B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08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AE627-3ADB-42FB-976F-174F169D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DEF252-AB1D-4D14-8E7B-1733745A0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311A15-A10F-4A96-9498-5AFACCAA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5DC0-1EAC-48D0-8360-D85800180DA7}" type="datetime1">
              <a:rPr lang="de-DE" smtClean="0"/>
              <a:t>16.09.2019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730B5B-18C9-4975-B1E0-0B60333E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25D2F3-F768-489E-BD04-10630267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67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84DED89-98D7-4E83-A4C2-B1251DC7A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52D024-5CEE-4E0A-84B2-A770EC58A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CEE606-47C0-428A-838D-C2F5E1D9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649E0-C495-4FAA-A889-1F42CD0D31C4}" type="datetime1">
              <a:rPr lang="de-DE" smtClean="0"/>
              <a:t>16.09.2019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76292F-ABF6-4F4B-80BC-6CBC0DA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C9895F-79BC-4FF6-A801-1DC6230B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64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1E2E0-8B16-4500-BE26-0AAA3277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479366-338D-4F15-9952-D2D80D179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55F1A7-B966-4E29-B004-2291A312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B78-3C27-418F-8366-0A3496F9921E}" type="datetime1">
              <a:rPr lang="de-DE" smtClean="0"/>
              <a:t>16.09.2019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D9E001-DCD8-4E55-8EBA-39B5FA83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47ED2D-C0EA-4174-89EE-2F2766965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58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B1166-0327-430B-AB4E-AFF1150F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AEB11A-E20E-406B-86BC-96FA3AAAD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9197DA-35AE-432B-B76F-3D7313EB2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4A5A-743E-4F48-8E27-B9FD2D028C8C}" type="datetime1">
              <a:rPr lang="de-DE" smtClean="0"/>
              <a:t>16.09.2019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AE8407-7447-47B7-A441-55E9FC27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1C3A92-7EA5-4590-9835-F149CF0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84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89AFC-362C-4393-BC7B-5BC78964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EF3EEF-5CE1-46A1-B80D-BE7D98944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FF1F0C-3DD5-4DEA-ABDA-6590BD831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357A16-3E9B-4D31-9A28-082EBD88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A3E0-5383-42E1-9AF6-3BCCE56C7220}" type="datetime1">
              <a:rPr lang="de-DE" smtClean="0"/>
              <a:t>16.09.2019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B5879B-C44E-43A8-97A6-2FD9CB2E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9A1825-3832-4E08-9BA6-6C2586F3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51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7D49B-768C-434D-BE24-BD00764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41A15-8FCC-4929-BBF9-23CFB70C4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2B9BA3-0555-40D2-BA38-68623F5C5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47D48F-6532-4F44-82F0-00256A133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D8D273C-9368-457E-A3F7-73874436B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6845B5-EE97-4C27-AFDC-528F6E0A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EDDE-8FBA-4B5A-8924-45417AAC2F59}" type="datetime1">
              <a:rPr lang="de-DE" smtClean="0"/>
              <a:t>16.09.2019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90B3545-1009-4711-B6CA-EF1B2B46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9A50AE9-9F52-44C8-AF0D-CEDED291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47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9E20C-F670-46DA-B632-8543A44A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3EDFEA-5CC3-41F7-8034-BCB302B4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B6E23-385A-4A6A-980A-7FEE321F6EA2}" type="datetime1">
              <a:rPr lang="de-DE" smtClean="0"/>
              <a:t>16.09.2019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8D9F18-4B98-48EB-B1CA-4B5EA8FB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5B7AB1-065B-4407-AF59-5B9725B0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58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73DB34-F10A-4355-8710-27C89D40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D00E-C2C7-4ED5-A29C-8899EA19CFB3}" type="datetime1">
              <a:rPr lang="de-DE" smtClean="0"/>
              <a:t>16.09.2019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CC5698-5814-4F6E-96CE-F9C3F577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FEC8F-9EBB-4077-8683-836D1FAF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13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21C10-2096-4599-8DCA-5806454E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338BC2-04FA-4BDF-B150-84427CD2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67B840-8BBE-480D-8082-060EF57D3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F871EB-BF6A-455F-9509-8525DC18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89-BC1F-4199-A814-4DB311622650}" type="datetime1">
              <a:rPr lang="de-DE" smtClean="0"/>
              <a:t>16.09.2019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BDD9F5-2338-4535-863E-2F2E5EA1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CB33892-5F44-4423-82A9-5118C7AC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57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DEC62-1BF5-41EA-A8D5-C05C6F8C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594C0D7-F615-4C77-A98F-C472A05FA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1F6120-587B-4A4F-8137-FDAF4B0DD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68BAF0-D502-47B4-8715-366A208E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1DD2B-067A-4A02-BB74-4632E001733A}" type="datetime1">
              <a:rPr lang="de-DE" smtClean="0"/>
              <a:t>16.09.2019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DA6BA0-A16C-4C94-A857-337128BF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3E8004-6E53-4479-8146-9FA89358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22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F075EDF-DBF0-4C70-8876-9B4E95C2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2A3846-3B83-47B9-A7FD-CD4463106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09DE71-7344-4AE0-8348-3ED33C03E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7B486-974E-49EB-BA69-8E59E9D89780}" type="datetime1">
              <a:rPr lang="de-DE" smtClean="0"/>
              <a:t>16.09.2019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27AADF-13D5-43C8-9B3A-CD34E5885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707D97-D3F1-4114-9375-168BB773C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B7B5-CABE-406E-869F-A3DED60FF8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73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85903-609F-4276-B6B2-959BD8741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814" y="270768"/>
            <a:ext cx="9144000" cy="2156119"/>
          </a:xfrm>
        </p:spPr>
        <p:txBody>
          <a:bodyPr>
            <a:normAutofit/>
          </a:bodyPr>
          <a:lstStyle/>
          <a:p>
            <a:r>
              <a:rPr lang="en-US" sz="2800" b="1" dirty="0"/>
              <a:t>National Conference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en-US" sz="2800" b="1" dirty="0"/>
              <a:t>INFRASTRUCTURE PROJEKCTS IN WATER AND SANITATION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b="1" dirty="0"/>
              <a:t>Chișinău  – September 2019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1DB83D-82D1-42A2-A32E-6B333D001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697" y="1784412"/>
            <a:ext cx="11952303" cy="4909351"/>
          </a:xfrm>
        </p:spPr>
        <p:txBody>
          <a:bodyPr>
            <a:normAutofit fontScale="85000" lnSpcReduction="20000"/>
          </a:bodyPr>
          <a:lstStyle/>
          <a:p>
            <a:pPr lvl="0" algn="l"/>
            <a:endParaRPr lang="de-DE" dirty="0"/>
          </a:p>
          <a:p>
            <a:pPr lvl="0" algn="l"/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Фамилия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: 				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Др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Хеттлер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 algn="l"/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Имя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: 					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Фолькер</a:t>
            </a:r>
            <a:endParaRPr lang="de-DE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l"/>
            <a:r>
              <a:rPr lang="de-DE" sz="2300" b="1" dirty="0" err="1">
                <a:latin typeface="Verdana" panose="020B0604030504040204" pitchFamily="34" charset="0"/>
                <a:ea typeface="Verdana" panose="020B0604030504040204" pitchFamily="34" charset="0"/>
              </a:rPr>
              <a:t>Образование</a:t>
            </a:r>
            <a:r>
              <a:rPr lang="de-DE" sz="2300" b="1" dirty="0">
                <a:latin typeface="Verdana" panose="020B0604030504040204" pitchFamily="34" charset="0"/>
                <a:ea typeface="Verdana" panose="020B0604030504040204" pitchFamily="34" charset="0"/>
              </a:rPr>
              <a:t>:		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1972-1976:	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Дрезденский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Технический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университет</a:t>
            </a:r>
            <a:endParaRPr lang="de-DE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 algn="l"/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инженерное строительство - Водное 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хозяйство /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водное снабжение - 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оброботка сточных вод</a:t>
            </a:r>
            <a:endParaRPr lang="de-DE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 	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Диплом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инженера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l"/>
            <a:endParaRPr lang="de-DE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1979 -1983:	Украинский институт водного хозяйства 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(г.Ровно), при поддержке 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Ленинградского института железно-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							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</a:rPr>
              <a:t>дорожного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транспорта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l"/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технических</a:t>
            </a:r>
            <a:r>
              <a:rPr lang="de-DE" sz="2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наук</a:t>
            </a:r>
            <a:endParaRPr lang="de-DE" sz="2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dirty="0"/>
              <a:t> </a:t>
            </a:r>
            <a:endParaRPr lang="de-DE" sz="1400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9B08D0-FCDE-4E64-ADD1-9E23E437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1258" y="6143348"/>
            <a:ext cx="7696939" cy="578127"/>
          </a:xfrm>
        </p:spPr>
        <p:txBody>
          <a:bodyPr/>
          <a:lstStyle/>
          <a:p>
            <a:r>
              <a:rPr lang="de-DE" sz="1400" dirty="0" err="1"/>
              <a:t>Dr._Ing</a:t>
            </a:r>
            <a:r>
              <a:rPr lang="de-DE" sz="1400" dirty="0"/>
              <a:t>. Volker  </a:t>
            </a:r>
            <a:r>
              <a:rPr lang="de-DE" sz="1400" dirty="0" err="1"/>
              <a:t>Hettler</a:t>
            </a:r>
            <a:r>
              <a:rPr lang="de-DE" sz="1400" dirty="0"/>
              <a:t>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325123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AD8B43-9E50-4545-BB75-48B76BB3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9002" y="6356350"/>
            <a:ext cx="8939814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D50A1C4-9D42-4609-8199-3AF1BC0233B4}"/>
              </a:ext>
            </a:extLst>
          </p:cNvPr>
          <p:cNvSpPr/>
          <p:nvPr/>
        </p:nvSpPr>
        <p:spPr>
          <a:xfrm>
            <a:off x="474955" y="593734"/>
            <a:ext cx="11327908" cy="551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algn="ctr">
              <a:lnSpc>
                <a:spcPct val="107000"/>
              </a:lnSpc>
              <a:spcAft>
                <a:spcPts val="800"/>
              </a:spcAft>
            </a:pPr>
            <a:r>
              <a:rPr lang="de-DE" sz="28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Résumé </a:t>
            </a:r>
          </a:p>
          <a:p>
            <a:pPr marL="1143000" algn="ctr">
              <a:lnSpc>
                <a:spcPct val="107000"/>
              </a:lnSpc>
              <a:spcAft>
                <a:spcPts val="800"/>
              </a:spcAft>
            </a:pPr>
            <a:endParaRPr lang="de-DE" sz="2000" b="1" u="sng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1143000" algn="ctr">
              <a:lnSpc>
                <a:spcPct val="107000"/>
              </a:lnSpc>
              <a:spcAft>
                <a:spcPts val="800"/>
              </a:spcAft>
            </a:pPr>
            <a:r>
              <a:rPr lang="de-DE" sz="2000" b="1" u="sng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Wasser / Abwasser</a:t>
            </a:r>
            <a:endParaRPr lang="de-DE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größte Budgetinanspruchnahme</a:t>
            </a:r>
            <a:endParaRPr lang="de-DE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14300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=</a:t>
            </a:r>
            <a:endParaRPr lang="de-DE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größtes Budgeteinsparpotential </a:t>
            </a:r>
            <a:r>
              <a:rPr lang="de-DE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einer jeden Kommune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de-DE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vielfältig unterschätzte Aufgabenstellung auch in Deutschland</a:t>
            </a:r>
          </a:p>
          <a:p>
            <a:pPr marL="914400" algn="ctr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914400" algn="ctr">
              <a:lnSpc>
                <a:spcPct val="107000"/>
              </a:lnSpc>
              <a:spcAft>
                <a:spcPts val="0"/>
              </a:spcAft>
            </a:pPr>
            <a:r>
              <a:rPr lang="de-DE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endParaRPr lang="de-DE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Herzliche Dank für Ihre Aufmerksamkeit</a:t>
            </a:r>
            <a:endParaRPr lang="de-DE" sz="2400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algn="ctr">
              <a:lnSpc>
                <a:spcPct val="107000"/>
              </a:lnSpc>
              <a:spcAft>
                <a:spcPts val="0"/>
              </a:spcAft>
            </a:pPr>
            <a:r>
              <a:rPr lang="de-DE" sz="2400" b="1" u="sng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endParaRPr lang="de-DE" sz="2400" u="sng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Ich freue mich auf Ihre Fragen</a:t>
            </a:r>
            <a:endParaRPr lang="de-DE" sz="2400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6984C4-B94E-42E3-BA3C-0863CDAD1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31880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16F392-4DA3-4BAB-BCD7-B1E6DC1AC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5" r="14253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7D8093-DAD4-456F-98DC-2640D2F5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700"/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296663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A288AE5-1F69-41CD-80AC-3646D276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r="2031" b="-1"/>
          <a:stretch/>
        </p:blipFill>
        <p:spPr>
          <a:xfrm>
            <a:off x="20" y="10"/>
            <a:ext cx="9143980" cy="6865169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8D82BD8-FA62-4973-AD8C-72CA724D3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r="20475" b="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018698F-6B51-4B99-9821-1813421E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de-DE" sz="900">
                <a:solidFill>
                  <a:srgbClr val="FFFFFF"/>
                </a:solidFill>
              </a:rPr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403922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EA4285-C3E4-4249-837B-9F3823CE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r="38293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CEADA6-51A1-42CE-BA2F-8E02FDAEC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r="26516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068C599-6934-4CC4-9304-FDDEBFB4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700"/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261298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0564A1-741A-4C27-8D25-53AB576C5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8" r="12690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D69576-8162-4FF5-8DEA-C63D2FD6D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37130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9F99783-45E1-4787-B26A-2871F64D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700"/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419961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E111AF-100C-498C-8E03-54C016EA5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467" y="1939860"/>
            <a:ext cx="5294716" cy="297827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AE997372-87C2-4846-9D8C-D866911E87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53817" y="1939861"/>
            <a:ext cx="5294715" cy="2978278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34E866E-0F5D-4E2B-AAED-1447CFEA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561221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649F982-74AF-4F81-9058-B24635471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1EDF81-96FB-4E30-82DC-9863095D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>
                <a:solidFill>
                  <a:srgbClr val="FFFFFF"/>
                </a:solidFill>
              </a:rPr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398158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DCC1447-ACA2-4139-89C0-34D734310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r="33041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1D0E16-A9D2-474B-9E55-5CE1E37862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r="30355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0EC878D-CC8E-42BE-894D-F82CC657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557043"/>
            <a:ext cx="4114800" cy="2743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700"/>
              <a:t>Dr._Ing. Volker  Hettler /  Potsdam – GERMANY  - „ National Conference : Chișinău  – September 2019“ </a:t>
            </a:r>
          </a:p>
        </p:txBody>
      </p:sp>
    </p:spTree>
    <p:extLst>
      <p:ext uri="{BB962C8B-B14F-4D97-AF65-F5344CB8AC3E}">
        <p14:creationId xmlns:p14="http://schemas.microsoft.com/office/powerpoint/2010/main" val="238721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A954734-EC5F-42B4-844C-12D18B88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1359" y="6356350"/>
            <a:ext cx="7936637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B332969-9BB0-4B50-BCDA-FB6F9B260656}"/>
              </a:ext>
            </a:extLst>
          </p:cNvPr>
          <p:cNvSpPr/>
          <p:nvPr/>
        </p:nvSpPr>
        <p:spPr>
          <a:xfrm>
            <a:off x="878889" y="474345"/>
            <a:ext cx="109535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Выбор некоторых мест работы:</a:t>
            </a:r>
            <a:endParaRPr lang="de-DE" b="1" u="sng" dirty="0">
              <a:solidFill>
                <a:srgbClr val="000000"/>
              </a:solidFill>
              <a:effectLst/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de-D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Период: 02/2010 – 12/2016 </a:t>
            </a:r>
            <a:endParaRPr lang="de-DE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Место: в южном Гессене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9580"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городская коммунальная служба (водоканал)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49580"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Должность: технический и первый директора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057400" lvl="4" indent="-228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Период: 07/2008- 07/2009 </a:t>
            </a:r>
            <a:endParaRPr lang="de-DE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Место: г. Киев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Должность: главный инженер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Предприятие: Дом консалтинг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057400" lvl="4" indent="-228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Период: 08/2006- 07/2008 </a:t>
            </a:r>
            <a:endParaRPr lang="de-DE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Место: г. Луцк, Украина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Должность: Директор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Предприятие: Украинский филиал немецкого изготовителя стройматериалов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057400" lvl="4" indent="-228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057400" lvl="4" indent="-228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9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B790F3-0E7F-4207-B224-BE72823E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1259" y="6356350"/>
            <a:ext cx="7998780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</a:t>
            </a:r>
            <a:r>
              <a:rPr lang="de-DE" b="1" dirty="0"/>
              <a:t> </a:t>
            </a:r>
            <a:r>
              <a:rPr lang="en-US" b="1" dirty="0"/>
              <a:t>National Conference : </a:t>
            </a:r>
            <a:r>
              <a:rPr lang="de-DE" b="1" dirty="0"/>
              <a:t>Chișinău  – September 2019“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46D770A-3F67-48E4-8792-04D59D27DFF4}"/>
              </a:ext>
            </a:extLst>
          </p:cNvPr>
          <p:cNvSpPr/>
          <p:nvPr/>
        </p:nvSpPr>
        <p:spPr>
          <a:xfrm>
            <a:off x="630315" y="964525"/>
            <a:ext cx="1145515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Период: 12/ 2002 – 05/ 2006 </a:t>
            </a:r>
            <a:endParaRPr lang="de-DE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Место: г. Ровно, Украина 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Должность: CIM-эксперт / начальник отдела - “междунродный консалтинг</a:t>
            </a:r>
            <a:endParaRPr lang="de-D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Предприятие: немецко – украинский институт и центр консультаций 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4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4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Период: 08/ 1997 – 12/ 2002 </a:t>
            </a:r>
            <a:endParaRPr lang="de-DE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Место: г. Берлин 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Должность: руководственный партнёр 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Предприятие: Др. Хеттлер и партнёр 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4"/>
            <a:r>
              <a:rPr lang="de-DE" dirty="0"/>
              <a:t> </a:t>
            </a:r>
            <a:endParaRPr lang="de-DE" sz="1100" dirty="0"/>
          </a:p>
          <a:p>
            <a:pPr lvl="4"/>
            <a:r>
              <a:rPr lang="de-DE" dirty="0"/>
              <a:t> </a:t>
            </a:r>
            <a:endParaRPr lang="de-DE" sz="1100" dirty="0"/>
          </a:p>
          <a:p>
            <a:pPr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3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878E3B4-ADD1-484B-A682-10F276A5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2179" y="6356350"/>
            <a:ext cx="7652551" cy="365125"/>
          </a:xfrm>
        </p:spPr>
        <p:txBody>
          <a:bodyPr/>
          <a:lstStyle/>
          <a:p>
            <a:r>
              <a:rPr lang="de-DE"/>
              <a:t>Dr._Ing. Volker  Hettler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E51FEAA-C1F2-40FC-B5E8-BE3E4E64EE3A}"/>
              </a:ext>
            </a:extLst>
          </p:cNvPr>
          <p:cNvSpPr/>
          <p:nvPr/>
        </p:nvSpPr>
        <p:spPr>
          <a:xfrm>
            <a:off x="683581" y="-456294"/>
            <a:ext cx="11398927" cy="678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u="none" strike="noStrike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Organisation / Management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Kommunaler Dienstleistungen &lt;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Hauptaufgaben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Betriebsführung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Versorgung / Entsorgung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Projektvorbereitung – Umsetzung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Technisch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Kaufmännisch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Rechtsformen: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Schnittstellen / Leistungsübergang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 &gt; wann &gt; was &gt; von wo bis wo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Betreiben als Fremdleistung 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(privatwirtschaftlich – </a:t>
            </a: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orientiert)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Kooperation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9280"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(privatwirtschaftlich/kommunal </a:t>
            </a: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„%“?)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z.B.: Holding &gt; Vortrag: „Mittelmärkische Wasser und Abwasser GmbH“ 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Eigenbetrieb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(kommunal – </a:t>
            </a: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„Non“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Profit</a:t>
            </a: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7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C39AE6C-F206-4B0C-964C-2BDFDB52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7981" y="6356350"/>
            <a:ext cx="8327254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FECA7E-71B9-4A15-BFA5-7BD0FD39D2ED}"/>
              </a:ext>
            </a:extLst>
          </p:cNvPr>
          <p:cNvSpPr/>
          <p:nvPr/>
        </p:nvSpPr>
        <p:spPr>
          <a:xfrm>
            <a:off x="461639" y="615248"/>
            <a:ext cx="11505460" cy="562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Sachstandserfassung: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Trinkwasserproduktion</a:t>
            </a:r>
            <a:r>
              <a:rPr lang="de-DE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2000" u="sng" dirty="0">
                <a:latin typeface="Verdana" panose="020B0604030504040204" pitchFamily="34" charset="0"/>
                <a:cs typeface="Calibri" panose="020F0502020204030204" pitchFamily="34" charset="0"/>
              </a:rPr>
              <a:t> /  </a:t>
            </a:r>
            <a:r>
              <a:rPr lang="de-DE" sz="2000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Abwasserbehandlung: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Messungen:</a:t>
            </a:r>
            <a:endParaRPr lang="de-DE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latin typeface="Verdana" panose="020B0604030504040204" pitchFamily="34" charset="0"/>
                <a:cs typeface="Calibri" panose="020F0502020204030204" pitchFamily="34" charset="0"/>
              </a:rPr>
              <a:t>    (NUR zertifizierte Ausrüstung / </a:t>
            </a:r>
            <a:r>
              <a:rPr lang="de-DE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Messgeräte immer Eigentum des Unternehmens </a:t>
            </a:r>
            <a:endParaRPr lang="de-DE" dirty="0"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m³ / Stunde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m³ / Monat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m³ / Jahr 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Ausgang der Produktion 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/  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Verkaufsübergang Kunden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Qualitätskontrolle</a:t>
            </a: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Datenerfassung und Analyse:</a:t>
            </a: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Verarbeitung &gt; Prozesssteuer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Erfassung Kundenstruktur: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Kommunal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Industrie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Landwirtschaft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4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1EB12DD-92B4-4FD2-8EDF-FD3F4C55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0955" y="6356350"/>
            <a:ext cx="8238477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662E80E-89F9-41BF-9845-CF24767F86CE}"/>
              </a:ext>
            </a:extLst>
          </p:cNvPr>
          <p:cNvSpPr/>
          <p:nvPr/>
        </p:nvSpPr>
        <p:spPr>
          <a:xfrm>
            <a:off x="550416" y="914592"/>
            <a:ext cx="10813001" cy="4026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Sachstandserfassung:</a:t>
            </a:r>
            <a:r>
              <a:rPr lang="de-DE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de-DE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Trinkwasserproduktion</a:t>
            </a:r>
            <a:r>
              <a:rPr lang="de-DE" sz="11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cs typeface="Calibri" panose="020F0502020204030204" pitchFamily="34" charset="0"/>
              </a:rPr>
              <a:t> /  </a:t>
            </a:r>
            <a:r>
              <a:rPr lang="de-DE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Abwasserbehandlung: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</a:pPr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cs typeface="Calibri" panose="020F0502020204030204" pitchFamily="34" charset="0"/>
              </a:rPr>
              <a:t>Anzahl der Anschlussgrad in %</a:t>
            </a:r>
          </a:p>
          <a:p>
            <a:pPr marL="1257300" lvl="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Individuelle Versorger über eigene Brunnen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Vergleich: geförderter / verkaufter Menge  		Verlustanalyse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Verbräuche Betriebsmittel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cs typeface="Calibri" panose="020F0502020204030204" pitchFamily="34" charset="0"/>
              </a:rPr>
              <a:t>Strom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cs typeface="Calibri" panose="020F0502020204030204" pitchFamily="34" charset="0"/>
              </a:rPr>
              <a:t>Benzin bzw. Diesel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cs typeface="Calibri" panose="020F0502020204030204" pitchFamily="34" charset="0"/>
              </a:rPr>
              <a:t>Verbrauchsmaterialie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endParaRPr lang="de-DE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9992E4D5-D9F3-4D15-8CA6-387B7A21105D}"/>
              </a:ext>
            </a:extLst>
          </p:cNvPr>
          <p:cNvSpPr/>
          <p:nvPr/>
        </p:nvSpPr>
        <p:spPr>
          <a:xfrm>
            <a:off x="7643672" y="28505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92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CD241D6-4AC4-4840-BF5E-EECF1DED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2179" y="6356350"/>
            <a:ext cx="7324077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E26412-95C4-4EC8-A51E-036F8B9182D2}"/>
              </a:ext>
            </a:extLst>
          </p:cNvPr>
          <p:cNvSpPr/>
          <p:nvPr/>
        </p:nvSpPr>
        <p:spPr>
          <a:xfrm>
            <a:off x="790113" y="376498"/>
            <a:ext cx="10235953" cy="533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 Technischer Ausstattung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allgemein: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Personalbestand: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Altersstruktur / Qualifizierung</a:t>
            </a:r>
          </a:p>
          <a:p>
            <a:pPr lvl="2">
              <a:lnSpc>
                <a:spcPct val="107000"/>
              </a:lnSpc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 der Anlagen und Fahrzeuge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Technischer Zustand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Wartungsaufwand:  finanziell und personell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Ersatzteilbereitstellung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Ausstattung der Betriebswerkstätten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Service: Fremd- und Eigenleistung</a:t>
            </a: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Wasserversorgung</a:t>
            </a:r>
            <a:r>
              <a:rPr lang="de-DE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lvl="1">
              <a:lnSpc>
                <a:spcPct val="107000"/>
              </a:lnSpc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Gewinnung: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 Grundwasser / Oberflächenwasser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 Brunnen / Quell- u. Flusswasser</a:t>
            </a:r>
          </a:p>
          <a:p>
            <a:pPr lvl="2">
              <a:lnSpc>
                <a:spcPct val="107000"/>
              </a:lnSpc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DARGEBOT gewährleistet Versorgungssicherheit 24h ?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???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4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F6024F0-4927-4A15-924B-FA1274C2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4929" y="6356350"/>
            <a:ext cx="8629094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ECB7C8-2258-4FDB-8AA0-8FA5F527D14B}"/>
              </a:ext>
            </a:extLst>
          </p:cNvPr>
          <p:cNvSpPr/>
          <p:nvPr/>
        </p:nvSpPr>
        <p:spPr>
          <a:xfrm>
            <a:off x="541537" y="762853"/>
            <a:ext cx="11061577" cy="5002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2000" b="1" dirty="0">
                <a:latin typeface="Verdana" panose="020B0604030504040204" pitchFamily="34" charset="0"/>
                <a:cs typeface="Calibri" panose="020F0502020204030204" pitchFamily="34" charset="0"/>
              </a:rPr>
              <a:t>Wasserversorgung :  </a:t>
            </a:r>
          </a:p>
          <a:p>
            <a:pPr marL="1371600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Aufbereitung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Technologische Stufen</a:t>
            </a:r>
          </a:p>
          <a:p>
            <a:pPr lvl="2">
              <a:lnSpc>
                <a:spcPct val="107000"/>
              </a:lnSpc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	z.B.: zentrale Entfernung 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Kalks im Wasserwerk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Verteilung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Pumpstationen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Hochbehälter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Sonderbauwerke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Rohrnetz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Materialien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Durchmesser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Länge in km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Rohrbruchanzahl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Jahr</a:t>
            </a:r>
            <a:endParaRPr lang="de-DE" sz="2000" dirty="0"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6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B2737B2-B2B7-4E0C-AD36-6F6BA8BE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252" y="6356350"/>
            <a:ext cx="7981026" cy="365125"/>
          </a:xfrm>
        </p:spPr>
        <p:txBody>
          <a:bodyPr/>
          <a:lstStyle/>
          <a:p>
            <a:r>
              <a:rPr lang="de-DE" dirty="0" err="1"/>
              <a:t>Dr._Ing</a:t>
            </a:r>
            <a:r>
              <a:rPr lang="de-DE" dirty="0"/>
              <a:t>. Volker  </a:t>
            </a:r>
            <a:r>
              <a:rPr lang="de-DE" dirty="0" err="1"/>
              <a:t>Hettler</a:t>
            </a:r>
            <a:r>
              <a:rPr lang="de-DE" dirty="0"/>
              <a:t> /  Potsdam – GERMANY  - „ National Conference : Chișinău  – September 2019“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8B10C32-DAC1-4EA3-B761-3D63B2ADFEE9}"/>
              </a:ext>
            </a:extLst>
          </p:cNvPr>
          <p:cNvSpPr/>
          <p:nvPr/>
        </p:nvSpPr>
        <p:spPr>
          <a:xfrm>
            <a:off x="159799" y="397744"/>
            <a:ext cx="11239130" cy="5864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Abwasserableitung und -behandlung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e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ntsprechend modifizierte Fragen wie im Trinkwasser 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moderne</a:t>
            </a:r>
            <a:r>
              <a:rPr lang="de-DE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Kläranlagen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sind der Hightech-Standort einer Stadt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omputergestütztes Zusammenwirken von Chemie, Biologie und Physik sowie Mechanik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Datenerfassung und Verwertung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z.B.: Kläranlage mit 50….80.000 Einwohnergleichwerten erfasst permanent</a:t>
            </a:r>
          </a:p>
          <a:p>
            <a:r>
              <a:rPr lang="de-DE" sz="2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ca. 1.000 Parameter</a:t>
            </a:r>
          </a:p>
          <a:p>
            <a:endParaRPr lang="de-DE" sz="2000" dirty="0">
              <a:effectLst/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komplexe Nutzung und Verwertung von regenerativen Ressourcen auf der Kläranlage von: Klärschlamm</a:t>
            </a:r>
            <a:r>
              <a:rPr lang="de-DE" sz="2000" dirty="0">
                <a:solidFill>
                  <a:srgbClr val="00206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         </a:t>
            </a: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Biogas; Solar; Wasserkraft </a:t>
            </a:r>
          </a:p>
          <a:p>
            <a:pPr lvl="2"/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    Strom und Wärme  </a:t>
            </a:r>
          </a:p>
          <a:p>
            <a:pPr lvl="2"/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		</a:t>
            </a:r>
          </a:p>
          <a:p>
            <a:pPr lvl="2"/>
            <a:r>
              <a:rPr lang="de-DE" sz="2000" b="1" dirty="0">
                <a:latin typeface="Verdana" panose="020B0604030504040204" pitchFamily="34" charset="0"/>
                <a:cs typeface="Calibri" panose="020F0502020204030204" pitchFamily="34" charset="0"/>
              </a:rPr>
              <a:t>    Ziel: 100% </a:t>
            </a:r>
            <a:r>
              <a:rPr lang="de-DE" sz="2000" dirty="0">
                <a:latin typeface="Verdana" panose="020B0604030504040204" pitchFamily="34" charset="0"/>
                <a:cs typeface="Calibri" panose="020F0502020204030204" pitchFamily="34" charset="0"/>
              </a:rPr>
              <a:t>Eigenversorgung</a:t>
            </a:r>
          </a:p>
          <a:p>
            <a:pPr lvl="2" algn="ctr"/>
            <a:endParaRPr lang="de-DE" sz="2000" dirty="0"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pPr lvl="2" algn="ctr"/>
            <a:r>
              <a:rPr lang="de-DE" sz="2000" b="1" dirty="0">
                <a:solidFill>
                  <a:srgbClr val="FF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Oft zu wenig beachtet:   Schlamm / Reststoffe  UND </a:t>
            </a:r>
          </a:p>
          <a:p>
            <a:pPr lvl="2" algn="ctr"/>
            <a:r>
              <a:rPr lang="de-DE" sz="2000" b="1" dirty="0">
                <a:solidFill>
                  <a:srgbClr val="FF0000"/>
                </a:solidFill>
                <a:latin typeface="Verdana" panose="020B0604030504040204" pitchFamily="34" charset="0"/>
                <a:cs typeface="Calibri" panose="020F0502020204030204" pitchFamily="34" charset="0"/>
              </a:rPr>
              <a:t>deren Behandlung und Verwertung 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endParaRPr lang="de-DE" sz="2000" dirty="0">
              <a:latin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DC04EFF-323C-4B76-AE29-344EED113ADC}"/>
              </a:ext>
            </a:extLst>
          </p:cNvPr>
          <p:cNvSpPr/>
          <p:nvPr/>
        </p:nvSpPr>
        <p:spPr>
          <a:xfrm>
            <a:off x="5374498" y="3829619"/>
            <a:ext cx="560224" cy="14609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002060"/>
              </a:solidFill>
              <a:highlight>
                <a:srgbClr val="C0C0C0"/>
              </a:highlight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82A2FE6-4246-43AF-B0CC-0275F29E2DB7}"/>
              </a:ext>
            </a:extLst>
          </p:cNvPr>
          <p:cNvSpPr/>
          <p:nvPr/>
        </p:nvSpPr>
        <p:spPr>
          <a:xfrm>
            <a:off x="9693485" y="3811124"/>
            <a:ext cx="560224" cy="14609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206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828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Breitbild</PresentationFormat>
  <Paragraphs>168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Symbol</vt:lpstr>
      <vt:lpstr>Times New Roman</vt:lpstr>
      <vt:lpstr>Verdana</vt:lpstr>
      <vt:lpstr>Wingdings</vt:lpstr>
      <vt:lpstr>Office</vt:lpstr>
      <vt:lpstr>National Conference INFRASTRUCTURE PROJEKCTS IN WATER AND SANITATION Chișinău  – September 2019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Conference INFRASTRUCTURE PROJEKCTS IN WATER AND SANITATION Chișinău  – September 2019</dc:title>
  <dc:creator>Volker</dc:creator>
  <cp:lastModifiedBy>Fischer, Andreas GIZ</cp:lastModifiedBy>
  <cp:revision>4</cp:revision>
  <dcterms:created xsi:type="dcterms:W3CDTF">2019-09-15T13:40:37Z</dcterms:created>
  <dcterms:modified xsi:type="dcterms:W3CDTF">2019-09-16T07:38:54Z</dcterms:modified>
</cp:coreProperties>
</file>