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2"/>
  </p:notesMasterIdLst>
  <p:handoutMasterIdLst>
    <p:handoutMasterId r:id="rId13"/>
  </p:handoutMasterIdLst>
  <p:sldIdLst>
    <p:sldId id="309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73" r:id="rId10"/>
    <p:sldId id="390" r:id="rId1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uter" initials="C" lastIdx="0" clrIdx="0"/>
  <p:cmAuthor id="1" name="Ludmila" initials="L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937"/>
    <a:srgbClr val="FAB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0" autoAdjust="0"/>
    <p:restoredTop sz="88800" autoAdjust="0"/>
  </p:normalViewPr>
  <p:slideViewPr>
    <p:cSldViewPr>
      <p:cViewPr varScale="1">
        <p:scale>
          <a:sx n="66" d="100"/>
          <a:sy n="66" d="100"/>
        </p:scale>
        <p:origin x="5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070CD14-74CE-1942-94CA-BC1F980D1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61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6AC564F-AF6A-654F-84BC-606E4ED32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0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Output 1.1 SCC – Consultant revised and proposed</a:t>
            </a:r>
            <a:r>
              <a:rPr lang="en-GB" baseline="0" dirty="0" smtClean="0"/>
              <a:t> new Regulation of SCC. 2</a:t>
            </a:r>
            <a:r>
              <a:rPr lang="en-GB" baseline="30000" dirty="0" smtClean="0"/>
              <a:t>nd</a:t>
            </a:r>
            <a:r>
              <a:rPr lang="en-GB" baseline="0" dirty="0" smtClean="0"/>
              <a:t>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April 2018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MoARDE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, established a new Sector Coordination Council of external aid in field of Agriculture, Regional Development and Environment – the State General Secretary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MoARDE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was appointed as the coordinator of the sector. For each sector is responsible a State secretary,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who should create a working group on environment and working group for specific integrated water sector. Depending on working groups the Regulation originally designed for SCC will be adapted to the Working groups.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Output 1.2 List of indicators were approved at Working Group,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which was composed from all the stakeholders from the sector,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in April. 21 indicators development under IFSP.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SEIS has elaborated 7 indicators. </a:t>
            </a:r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AC564F-AF6A-654F-84BC-606E4ED32E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06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are following the YOP 2018 </a:t>
            </a:r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AC564F-AF6A-654F-84BC-606E4ED32E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67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Intarzieri</a:t>
            </a:r>
            <a:r>
              <a:rPr lang="en-GB" dirty="0" smtClean="0"/>
              <a:t>: </a:t>
            </a:r>
            <a:r>
              <a:rPr lang="en-GB" dirty="0" err="1" smtClean="0"/>
              <a:t>Volum</a:t>
            </a:r>
            <a:r>
              <a:rPr lang="en-GB" dirty="0" smtClean="0"/>
              <a:t> mare de </a:t>
            </a:r>
            <a:r>
              <a:rPr lang="en-GB" dirty="0" err="1" smtClean="0"/>
              <a:t>lucru</a:t>
            </a:r>
            <a:endParaRPr lang="en-GB" baseline="0" dirty="0" smtClean="0"/>
          </a:p>
          <a:p>
            <a:r>
              <a:rPr lang="en-GB" baseline="0" dirty="0" err="1" smtClean="0"/>
              <a:t>Activitati</a:t>
            </a:r>
            <a:r>
              <a:rPr lang="en-GB" baseline="0" dirty="0" smtClean="0"/>
              <a:t>: din </a:t>
            </a:r>
            <a:r>
              <a:rPr lang="en-GB" baseline="0" dirty="0" err="1" smtClean="0"/>
              <a:t>cauza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intarzierii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multe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activitati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planificate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pentru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perioada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urmatoare</a:t>
            </a:r>
            <a:r>
              <a:rPr lang="en-GB" baseline="0" dirty="0" smtClean="0"/>
              <a:t> </a:t>
            </a:r>
          </a:p>
          <a:p>
            <a:r>
              <a:rPr lang="en-GB" baseline="0" dirty="0" err="1" smtClean="0"/>
              <a:t>Timp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redus</a:t>
            </a:r>
            <a:r>
              <a:rPr lang="en-GB" baseline="0" dirty="0" smtClean="0"/>
              <a:t>: au </a:t>
            </a:r>
            <a:r>
              <a:rPr lang="en-GB" baseline="0" dirty="0" err="1" smtClean="0"/>
              <a:t>mai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ramas</a:t>
            </a:r>
            <a:r>
              <a:rPr lang="en-GB" baseline="0" dirty="0" smtClean="0"/>
              <a:t> 13 </a:t>
            </a:r>
            <a:r>
              <a:rPr lang="en-GB" baseline="0" dirty="0" err="1" smtClean="0"/>
              <a:t>luni</a:t>
            </a:r>
            <a:r>
              <a:rPr lang="en-GB" baseline="0" dirty="0" smtClean="0"/>
              <a:t> din </a:t>
            </a:r>
            <a:r>
              <a:rPr lang="en-GB" baseline="0" dirty="0" err="1" smtClean="0"/>
              <a:t>proiect</a:t>
            </a:r>
            <a:r>
              <a:rPr lang="en-GB" baseline="0" dirty="0" smtClean="0"/>
              <a:t> </a:t>
            </a:r>
          </a:p>
          <a:p>
            <a:r>
              <a:rPr lang="en-GB" baseline="0" dirty="0" err="1" smtClean="0"/>
              <a:t>Termen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propunere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extinderea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proiectului</a:t>
            </a:r>
            <a:r>
              <a:rPr lang="en-GB" baseline="0" dirty="0" smtClean="0"/>
              <a:t> cu </a:t>
            </a:r>
            <a:r>
              <a:rPr lang="en-GB" baseline="0" dirty="0" err="1" smtClean="0"/>
              <a:t>cel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putin</a:t>
            </a:r>
            <a:r>
              <a:rPr lang="en-GB" baseline="0" dirty="0" smtClean="0"/>
              <a:t> 1 an </a:t>
            </a:r>
            <a:r>
              <a:rPr lang="en-GB" baseline="0" dirty="0" err="1" smtClean="0"/>
              <a:t>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initierea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Fazei</a:t>
            </a:r>
            <a:r>
              <a:rPr lang="en-GB" baseline="0" dirty="0" smtClean="0"/>
              <a:t> 2 </a:t>
            </a:r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AC564F-AF6A-654F-84BC-606E4ED32E5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4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DDF7-E0B8-6346-9273-BC0C8A33AB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2140A-E43D-5049-9367-1549EB3D40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784AB-4E5E-2249-8F2B-DFEFB1610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36E7-7B48-6B49-9F4E-14527BA33B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71A40-7E7C-0A48-90C2-6AEA98B90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7FB2E-8A4C-2649-990D-C44A51A778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C2C85-778E-6748-B280-AED63380B5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519F9-93F4-D241-8814-6255E22AF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6F3F-F8D8-394E-8662-D7A5699DB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90A54-F564-7249-8602-2771E7F667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D98815-D5A4-0E4B-ACFB-B482A075A3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80999" y="1600200"/>
            <a:ext cx="666030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4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33400" y="2291834"/>
            <a:ext cx="815339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Project </a:t>
            </a:r>
            <a:r>
              <a:rPr lang="en-US" sz="2800" b="1" dirty="0"/>
              <a:t>“Strengthening the institutional framework in the water </a:t>
            </a:r>
            <a:r>
              <a:rPr lang="en-US" sz="2800" b="1" dirty="0" smtClean="0"/>
              <a:t>and </a:t>
            </a:r>
            <a:r>
              <a:rPr lang="en-US" sz="2800" b="1" dirty="0"/>
              <a:t>sanitation sector in the Republic of Moldova”</a:t>
            </a:r>
            <a:endParaRPr lang="ro-RO" sz="2800" dirty="0"/>
          </a:p>
          <a:p>
            <a:pPr algn="ctr">
              <a:lnSpc>
                <a:spcPct val="90000"/>
              </a:lnSpc>
              <a:defRPr/>
            </a:pPr>
            <a:endParaRPr lang="en-GB" sz="4000" dirty="0" smtClean="0">
              <a:ea typeface="MS PGothic" charset="0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48181" y="1695979"/>
            <a:ext cx="6686020" cy="20028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SzPct val="110000"/>
              <a:buFont typeface="Symbol" pitchFamily="18" charset="2"/>
              <a:buNone/>
            </a:pPr>
            <a:endParaRPr lang="en-US" sz="2800" dirty="0"/>
          </a:p>
        </p:txBody>
      </p:sp>
      <p:sp>
        <p:nvSpPr>
          <p:cNvPr id="3" name="CasetăText 2"/>
          <p:cNvSpPr txBox="1"/>
          <p:nvPr/>
        </p:nvSpPr>
        <p:spPr>
          <a:xfrm>
            <a:off x="3639671" y="6119336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/>
              <a:t>Chisinau, 19 June 2018</a:t>
            </a:r>
            <a:endParaRPr lang="ro-RO" sz="1200" b="1" dirty="0"/>
          </a:p>
        </p:txBody>
      </p:sp>
      <p:grpSp>
        <p:nvGrpSpPr>
          <p:cNvPr id="4" name="Grupare 9"/>
          <p:cNvGrpSpPr>
            <a:grpSpLocks/>
          </p:cNvGrpSpPr>
          <p:nvPr/>
        </p:nvGrpSpPr>
        <p:grpSpPr bwMode="auto">
          <a:xfrm>
            <a:off x="835004" y="271692"/>
            <a:ext cx="7518601" cy="717081"/>
            <a:chOff x="0" y="51759"/>
            <a:chExt cx="5641675" cy="52621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1759"/>
              <a:ext cx="2147977" cy="526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0513" y="86264"/>
              <a:ext cx="1751162" cy="491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9" name="Imagine 1" descr="Descriere: Descriere: 00000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407" y="348651"/>
            <a:ext cx="4730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tăText 6"/>
          <p:cNvSpPr txBox="1"/>
          <p:nvPr/>
        </p:nvSpPr>
        <p:spPr>
          <a:xfrm>
            <a:off x="6781801" y="4887001"/>
            <a:ext cx="2196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Andrei URSACHE</a:t>
            </a:r>
          </a:p>
          <a:p>
            <a:pPr algn="r"/>
            <a:r>
              <a:rPr lang="en-GB" sz="1600" b="1" dirty="0" smtClean="0"/>
              <a:t>Senior Advisor</a:t>
            </a:r>
            <a:endParaRPr lang="ro-RO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10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endParaRPr lang="en-US" sz="44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04800" y="2438401"/>
            <a:ext cx="8686800" cy="42672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o-RO" sz="4400" b="1" dirty="0" smtClean="0">
                <a:ea typeface="ＭＳ Ｐゴシック" panose="020B0600070205080204" pitchFamily="34" charset="-128"/>
              </a:rPr>
              <a:t>Mulțumesc</a:t>
            </a:r>
            <a:r>
              <a:rPr lang="en-GB" sz="4400" b="1" dirty="0" smtClean="0">
                <a:ea typeface="ＭＳ Ｐゴシック" panose="020B0600070205080204" pitchFamily="34" charset="-128"/>
              </a:rPr>
              <a:t>! </a:t>
            </a:r>
          </a:p>
          <a:p>
            <a:pPr marL="0" indent="0" algn="ctr" eaLnBrk="1" hangingPunct="1">
              <a:buNone/>
            </a:pPr>
            <a:r>
              <a:rPr lang="en-GB" sz="4400" b="1" dirty="0" smtClean="0">
                <a:ea typeface="ＭＳ Ｐゴシック" panose="020B0600070205080204" pitchFamily="34" charset="-128"/>
              </a:rPr>
              <a:t>Thank you!</a:t>
            </a:r>
            <a:endParaRPr lang="ro-RO" sz="4400" b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8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28600" y="1981200"/>
            <a:ext cx="8686799" cy="4144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 smtClean="0"/>
              <a:t>Rezultat</a:t>
            </a:r>
            <a:r>
              <a:rPr lang="en-GB" b="1" dirty="0" smtClean="0"/>
              <a:t> 1.1 </a:t>
            </a:r>
            <a:r>
              <a:rPr lang="ro-RO" i="1" dirty="0" smtClean="0"/>
              <a:t>Consiliul</a:t>
            </a:r>
            <a:r>
              <a:rPr lang="en-GB" i="1" dirty="0" smtClean="0"/>
              <a:t> </a:t>
            </a:r>
            <a:r>
              <a:rPr lang="en-GB" i="1" dirty="0" smtClean="0"/>
              <a:t>Sectorial de </a:t>
            </a:r>
            <a:r>
              <a:rPr lang="en-GB" i="1" dirty="0" err="1" smtClean="0"/>
              <a:t>Coordonare</a:t>
            </a:r>
            <a:endParaRPr lang="en-GB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1.2 </a:t>
            </a:r>
            <a:r>
              <a:rPr lang="en-US" i="1" dirty="0" smtClean="0"/>
              <a:t>Este </a:t>
            </a:r>
            <a:r>
              <a:rPr lang="en-US" i="1" dirty="0" err="1" smtClean="0"/>
              <a:t>creat</a:t>
            </a:r>
            <a:r>
              <a:rPr lang="en-US" i="1" dirty="0" smtClean="0"/>
              <a:t> </a:t>
            </a:r>
            <a:r>
              <a:rPr lang="en-US" i="1" dirty="0" err="1" smtClean="0"/>
              <a:t>sistemul</a:t>
            </a:r>
            <a:r>
              <a:rPr lang="en-US" i="1" dirty="0" smtClean="0"/>
              <a:t> de </a:t>
            </a:r>
            <a:r>
              <a:rPr lang="en-US" i="1" dirty="0" err="1" smtClean="0"/>
              <a:t>evaluare</a:t>
            </a:r>
            <a:r>
              <a:rPr lang="en-US" i="1" dirty="0" smtClean="0"/>
              <a:t> a </a:t>
            </a:r>
            <a:r>
              <a:rPr lang="en-US" i="1" dirty="0" err="1" smtClean="0"/>
              <a:t>performantelor</a:t>
            </a:r>
            <a:r>
              <a:rPr lang="en-US" i="1" dirty="0" smtClean="0"/>
              <a:t> </a:t>
            </a:r>
            <a:r>
              <a:rPr lang="en-US" i="1" dirty="0" err="1" smtClean="0"/>
              <a:t>domeniului</a:t>
            </a:r>
            <a:endParaRPr lang="en-US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1.3 </a:t>
            </a:r>
            <a:r>
              <a:rPr lang="ro-RO" i="1" dirty="0"/>
              <a:t>Funcțiile de bază și responsabilitățile aferente ale instituțiilor în domeniul apei sunt stabilite</a:t>
            </a:r>
            <a:r>
              <a:rPr lang="ro-RO" i="1" dirty="0" smtClean="0"/>
              <a:t>.</a:t>
            </a:r>
            <a:endParaRPr lang="en-GB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1.4 </a:t>
            </a:r>
            <a:r>
              <a:rPr lang="ro-RO" i="1" dirty="0" smtClean="0"/>
              <a:t>Legislația </a:t>
            </a:r>
            <a:r>
              <a:rPr lang="ro-RO" i="1" dirty="0"/>
              <a:t>națională în domeniul apei (inclusive reglementările) este actualizată în conformitate cu Directivele UE</a:t>
            </a:r>
            <a:endParaRPr lang="en-US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1.5 </a:t>
            </a:r>
            <a:r>
              <a:rPr lang="ro-RO" i="1" dirty="0"/>
              <a:t>Planul de Acțiuni pentru regionalizarea serviciilor de AAS este aprobat </a:t>
            </a:r>
            <a:r>
              <a:rPr lang="en-GB" i="1" dirty="0" err="1" smtClean="0"/>
              <a:t>si</a:t>
            </a:r>
            <a:r>
              <a:rPr lang="en-GB" i="1" dirty="0" smtClean="0"/>
              <a:t> </a:t>
            </a:r>
            <a:r>
              <a:rPr lang="en-GB" i="1" dirty="0" err="1" smtClean="0"/>
              <a:t>implementat</a:t>
            </a:r>
            <a:r>
              <a:rPr lang="en-GB" i="1" dirty="0" smtClean="0"/>
              <a:t> </a:t>
            </a:r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1.6 </a:t>
            </a:r>
            <a:r>
              <a:rPr lang="ro-RO" i="1" dirty="0"/>
              <a:t>Este stabilit un proces de planificare coerentă și modalitățile de finanțare aferente </a:t>
            </a:r>
            <a:r>
              <a:rPr lang="ro-RO" i="1" dirty="0" smtClean="0"/>
              <a:t>și </a:t>
            </a:r>
            <a:r>
              <a:rPr lang="ro-RO" i="1" dirty="0"/>
              <a:t>adus la cunoștință factorilor de decizie la nivel local</a:t>
            </a:r>
          </a:p>
          <a:p>
            <a:endParaRPr lang="en-GB" dirty="0" smtClean="0"/>
          </a:p>
          <a:p>
            <a:endParaRPr lang="ro-RO" dirty="0"/>
          </a:p>
        </p:txBody>
      </p:sp>
      <p:sp>
        <p:nvSpPr>
          <p:cNvPr id="3" name="Substituent număr diapozitiv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Autofit/>
          </a:bodyPr>
          <a:lstStyle/>
          <a:p>
            <a:r>
              <a:rPr lang="ro-RO" sz="3400" dirty="0" smtClean="0"/>
              <a:t>Rezultate/</a:t>
            </a:r>
            <a:r>
              <a:rPr lang="ro-RO" sz="3400" dirty="0" err="1" smtClean="0"/>
              <a:t>Results</a:t>
            </a:r>
            <a:r>
              <a:rPr lang="ro-RO" sz="3400" dirty="0" smtClean="0"/>
              <a:t/>
            </a:r>
            <a:br>
              <a:rPr lang="ro-RO" sz="3400" dirty="0" smtClean="0"/>
            </a:br>
            <a:r>
              <a:rPr lang="ro-RO" sz="3400" dirty="0" smtClean="0"/>
              <a:t>Componenta 1: Dezvoltarea sectorului de apa/ </a:t>
            </a:r>
            <a:r>
              <a:rPr lang="ro-RO" sz="3400" dirty="0" err="1" smtClean="0"/>
              <a:t>Development</a:t>
            </a:r>
            <a:r>
              <a:rPr lang="ro-RO" sz="3400" dirty="0" smtClean="0"/>
              <a:t> of </a:t>
            </a:r>
            <a:r>
              <a:rPr lang="ro-RO" sz="3400" dirty="0" err="1" smtClean="0"/>
              <a:t>water</a:t>
            </a:r>
            <a:r>
              <a:rPr lang="ro-RO" sz="3400" dirty="0" smtClean="0"/>
              <a:t> sector</a:t>
            </a:r>
            <a:endParaRPr lang="ro-RO" sz="3400" dirty="0"/>
          </a:p>
        </p:txBody>
      </p:sp>
    </p:spTree>
    <p:extLst>
      <p:ext uri="{BB962C8B-B14F-4D97-AF65-F5344CB8AC3E}">
        <p14:creationId xmlns:p14="http://schemas.microsoft.com/office/powerpoint/2010/main" val="19602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434340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/>
              <a:t>Rezultat</a:t>
            </a:r>
            <a:r>
              <a:rPr lang="en-GB" b="1" dirty="0"/>
              <a:t> 1.7 </a:t>
            </a:r>
            <a:r>
              <a:rPr lang="ro-RO" i="1" dirty="0"/>
              <a:t>Normele și standardele naționale sunt actualizate și aliniate la standardele UE</a:t>
            </a:r>
            <a:endParaRPr lang="en-US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2.1 </a:t>
            </a:r>
            <a:r>
              <a:rPr lang="ro-RO" i="1" dirty="0"/>
              <a:t>Capacitățile AMAC sunt consolidate și eficiența energetică a operatorilor de alimentare cu apă selectați este sporită</a:t>
            </a:r>
            <a:r>
              <a:rPr lang="ro-RO" dirty="0"/>
              <a:t> </a:t>
            </a:r>
            <a:endParaRPr lang="en-GB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2.2 </a:t>
            </a:r>
            <a:r>
              <a:rPr lang="ro-RO" i="1" dirty="0"/>
              <a:t>Noi norme și standarde în domeniul designului tehnic, procesele de licitații și lucrările de construcții sunt aplicate de către </a:t>
            </a:r>
            <a:r>
              <a:rPr lang="ro-RO" i="1" dirty="0" smtClean="0"/>
              <a:t>specialiști</a:t>
            </a:r>
            <a:endParaRPr lang="en-GB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2.3 </a:t>
            </a:r>
            <a:r>
              <a:rPr lang="ro-RO" i="1" dirty="0"/>
              <a:t>Strategia de dezvoltare a capacităților în domeniul apei adoptată și instituțiile de instruire oferă pregătire profesională </a:t>
            </a:r>
            <a:r>
              <a:rPr lang="ro-RO" i="1" dirty="0" smtClean="0"/>
              <a:t>actualizată</a:t>
            </a:r>
            <a:r>
              <a:rPr lang="en-GB" i="1" dirty="0" smtClean="0"/>
              <a:t> </a:t>
            </a:r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2.4</a:t>
            </a:r>
            <a:r>
              <a:rPr lang="en-US" dirty="0" smtClean="0"/>
              <a:t> </a:t>
            </a:r>
            <a:r>
              <a:rPr lang="ro-RO" i="1" dirty="0"/>
              <a:t>Setul de amendamente a legislației necesare pentru a garanta dreptului omului la apa si sanitație pentru toate </a:t>
            </a:r>
            <a:r>
              <a:rPr lang="ro-RO" i="1" dirty="0" smtClean="0"/>
              <a:t>persoanele</a:t>
            </a:r>
            <a:r>
              <a:rPr lang="en-GB" i="1" dirty="0" smtClean="0"/>
              <a:t> </a:t>
            </a:r>
            <a:r>
              <a:rPr lang="ro-RO" i="1" dirty="0" smtClean="0"/>
              <a:t>elaborate </a:t>
            </a:r>
            <a:r>
              <a:rPr lang="ro-RO" i="1" dirty="0"/>
              <a:t>si remis Guvernului si Parlamentului</a:t>
            </a:r>
            <a:endParaRPr lang="en-US" i="1" dirty="0"/>
          </a:p>
          <a:p>
            <a:endParaRPr lang="en-US" dirty="0" smtClean="0"/>
          </a:p>
          <a:p>
            <a:endParaRPr lang="ro-RO" dirty="0"/>
          </a:p>
        </p:txBody>
      </p:sp>
      <p:sp>
        <p:nvSpPr>
          <p:cNvPr id="3" name="Substituent număr diapozitiv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Autofit/>
          </a:bodyPr>
          <a:lstStyle/>
          <a:p>
            <a:r>
              <a:rPr lang="en-GB" sz="3200" dirty="0" err="1"/>
              <a:t>Rezultate</a:t>
            </a:r>
            <a:r>
              <a:rPr lang="en-GB" sz="3200" dirty="0"/>
              <a:t>/Results</a:t>
            </a:r>
            <a:br>
              <a:rPr lang="en-GB" sz="3200" dirty="0"/>
            </a:br>
            <a:r>
              <a:rPr lang="en-GB" sz="3200" dirty="0" err="1"/>
              <a:t>Componenta</a:t>
            </a:r>
            <a:r>
              <a:rPr lang="en-GB" sz="3200" dirty="0"/>
              <a:t> 1: </a:t>
            </a:r>
            <a:r>
              <a:rPr lang="en-GB" sz="3200" dirty="0" err="1"/>
              <a:t>Dezvoltarea</a:t>
            </a:r>
            <a:r>
              <a:rPr lang="en-GB" sz="3200" dirty="0"/>
              <a:t> </a:t>
            </a:r>
            <a:r>
              <a:rPr lang="en-GB" sz="3200" dirty="0" err="1"/>
              <a:t>sectorului</a:t>
            </a:r>
            <a:r>
              <a:rPr lang="en-GB" sz="3200" dirty="0"/>
              <a:t> de </a:t>
            </a:r>
            <a:r>
              <a:rPr lang="en-GB" sz="3200" dirty="0" err="1"/>
              <a:t>apa</a:t>
            </a:r>
            <a:r>
              <a:rPr lang="en-GB" sz="3200" dirty="0"/>
              <a:t>/ Development of water sector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8490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28600" y="1981200"/>
            <a:ext cx="8686799" cy="4343400"/>
          </a:xfrm>
        </p:spPr>
        <p:txBody>
          <a:bodyPr>
            <a:normAutofit/>
          </a:bodyPr>
          <a:lstStyle/>
          <a:p>
            <a:r>
              <a:rPr lang="en-GB" b="1" dirty="0" err="1"/>
              <a:t>Rezultat</a:t>
            </a:r>
            <a:r>
              <a:rPr lang="en-GB" b="1" dirty="0"/>
              <a:t> 1.8 </a:t>
            </a:r>
            <a:r>
              <a:rPr lang="ro-RO" i="1" dirty="0"/>
              <a:t>CDBH si Grupurilor de lucru sunt consolidate si operaționale în conformitate cu mandatele lor </a:t>
            </a:r>
            <a:r>
              <a:rPr lang="ro-RO" i="1" dirty="0" smtClean="0"/>
              <a:t>juridice</a:t>
            </a:r>
            <a:endParaRPr lang="en-GB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1.9 </a:t>
            </a:r>
            <a:r>
              <a:rPr lang="ro-RO" i="1" dirty="0"/>
              <a:t>Implementarea măsurilor prioritare din PGDBH Nistru si </a:t>
            </a:r>
            <a:r>
              <a:rPr lang="ro-RO" i="1" dirty="0" err="1"/>
              <a:t>Dunarea-Prut</a:t>
            </a:r>
            <a:r>
              <a:rPr lang="ro-RO" i="1" dirty="0"/>
              <a:t> </a:t>
            </a:r>
            <a:r>
              <a:rPr lang="ro-RO" i="1" dirty="0" err="1"/>
              <a:t>si</a:t>
            </a:r>
            <a:r>
              <a:rPr lang="ro-RO" i="1" dirty="0"/>
              <a:t> Marea </a:t>
            </a:r>
            <a:r>
              <a:rPr lang="ro-RO" i="1" dirty="0" smtClean="0"/>
              <a:t>Neagra</a:t>
            </a:r>
            <a:endParaRPr lang="en-GB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2.5 </a:t>
            </a:r>
            <a:r>
              <a:rPr lang="ro-RO" i="1" dirty="0"/>
              <a:t>Rețeaua de monitorizare a apei de suprafață și subterane se apropie în mod progresiv de standardele </a:t>
            </a:r>
            <a:r>
              <a:rPr lang="ro-RO" i="1" dirty="0" smtClean="0"/>
              <a:t>DCA</a:t>
            </a:r>
            <a:endParaRPr lang="en-GB" i="1" dirty="0" smtClean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2.6 </a:t>
            </a:r>
            <a:r>
              <a:rPr lang="ro-RO" i="1" dirty="0"/>
              <a:t>Comitetele </a:t>
            </a:r>
            <a:r>
              <a:rPr lang="ro-RO" i="1" dirty="0" err="1"/>
              <a:t>sub-bazinale</a:t>
            </a:r>
            <a:r>
              <a:rPr lang="ro-RO" i="1" dirty="0"/>
              <a:t> ale afluenților principali și ale râurilor mici selectate au fost consolidate și sunt operaționale</a:t>
            </a:r>
            <a:r>
              <a:rPr lang="en-US" i="1" dirty="0" smtClean="0"/>
              <a:t> </a:t>
            </a:r>
            <a:endParaRPr lang="ro-RO" i="1" dirty="0"/>
          </a:p>
          <a:p>
            <a:r>
              <a:rPr lang="en-GB" b="1" dirty="0" err="1"/>
              <a:t>Rezultat</a:t>
            </a:r>
            <a:r>
              <a:rPr lang="en-GB" b="1" dirty="0"/>
              <a:t> </a:t>
            </a:r>
            <a:r>
              <a:rPr lang="en-US" b="1" dirty="0" smtClean="0"/>
              <a:t>2.7 </a:t>
            </a:r>
            <a:r>
              <a:rPr lang="ro-RO" i="1" dirty="0"/>
              <a:t>Proiectele locale implementate de ONG-uri contribuie într-un mod organizat /coordonat la implementarea PGBH</a:t>
            </a:r>
            <a:r>
              <a:rPr lang="en-US" i="1" dirty="0" smtClean="0"/>
              <a:t> </a:t>
            </a:r>
            <a:endParaRPr lang="ro-RO" i="1" dirty="0"/>
          </a:p>
          <a:p>
            <a:endParaRPr lang="ro-RO" dirty="0"/>
          </a:p>
        </p:txBody>
      </p:sp>
      <p:sp>
        <p:nvSpPr>
          <p:cNvPr id="3" name="Substituent număr diapozitiv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/>
              <a:t>Rezultate</a:t>
            </a:r>
            <a:r>
              <a:rPr lang="en-GB" sz="3200" dirty="0"/>
              <a:t>/Results</a:t>
            </a:r>
            <a:br>
              <a:rPr lang="en-GB" sz="3200" dirty="0"/>
            </a:br>
            <a:r>
              <a:rPr lang="en-GB" sz="3200" dirty="0" err="1"/>
              <a:t>Componenta</a:t>
            </a:r>
            <a:r>
              <a:rPr lang="en-GB" sz="3200" dirty="0"/>
              <a:t> </a:t>
            </a:r>
            <a:r>
              <a:rPr lang="en-GB" sz="3200" dirty="0" smtClean="0"/>
              <a:t>2: IWRM/ RBMP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6331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28600" y="1905000"/>
            <a:ext cx="8686799" cy="4419600"/>
          </a:xfrm>
        </p:spPr>
        <p:txBody>
          <a:bodyPr/>
          <a:lstStyle/>
          <a:p>
            <a:r>
              <a:rPr lang="en-GB" b="1" dirty="0" smtClean="0"/>
              <a:t>Output 1.10 </a:t>
            </a:r>
            <a:r>
              <a:rPr lang="ro-RO" i="1" dirty="0"/>
              <a:t>SIA este creat, procedurile operaționale pentru SIRA sunt publicate și o echipă de experți este </a:t>
            </a:r>
            <a:r>
              <a:rPr lang="ro-RO" i="1" dirty="0" smtClean="0"/>
              <a:t>oficial </a:t>
            </a:r>
            <a:r>
              <a:rPr lang="ro-RO" i="1" dirty="0"/>
              <a:t>desemnată pentru operarea SIRA</a:t>
            </a:r>
            <a:r>
              <a:rPr lang="ro-RO" dirty="0"/>
              <a:t> </a:t>
            </a:r>
            <a:endParaRPr lang="en-GB" dirty="0" smtClean="0"/>
          </a:p>
          <a:p>
            <a:r>
              <a:rPr lang="en-GB" b="1" dirty="0" smtClean="0"/>
              <a:t>Output 1.11 </a:t>
            </a:r>
            <a:r>
              <a:rPr lang="ro-RO" i="1" dirty="0"/>
              <a:t>Cadastrul de Stat al apelor este creat și integrat în SIA </a:t>
            </a:r>
            <a:endParaRPr lang="en-GB" i="1" dirty="0" smtClean="0"/>
          </a:p>
          <a:p>
            <a:r>
              <a:rPr lang="en-GB" b="1" dirty="0" smtClean="0"/>
              <a:t>Output 1.12 </a:t>
            </a:r>
            <a:r>
              <a:rPr lang="ro-RO" i="1" dirty="0"/>
              <a:t>Platforma autorizațiilor de mediu face parte din SIRA și va fi administrată </a:t>
            </a:r>
            <a:r>
              <a:rPr lang="ro-RO" i="1" dirty="0" smtClean="0"/>
              <a:t>online</a:t>
            </a:r>
            <a:endParaRPr lang="en-GB" i="1" dirty="0" smtClean="0"/>
          </a:p>
          <a:p>
            <a:r>
              <a:rPr lang="en-GB" b="1" dirty="0" smtClean="0"/>
              <a:t>Output 1.13 </a:t>
            </a:r>
            <a:r>
              <a:rPr lang="ro-RO" i="1" dirty="0"/>
              <a:t>Utilizatorii SIA au însușit capacități pentru întreținerea SIRA, introducerea datelor și raportarea datelor SIRA</a:t>
            </a:r>
          </a:p>
        </p:txBody>
      </p:sp>
      <p:sp>
        <p:nvSpPr>
          <p:cNvPr id="3" name="Substituent număr diapozitiv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Rezultate</a:t>
            </a:r>
            <a:r>
              <a:rPr lang="en-GB" dirty="0"/>
              <a:t>/Results</a:t>
            </a:r>
            <a:br>
              <a:rPr lang="en-GB" dirty="0"/>
            </a:br>
            <a:r>
              <a:rPr lang="en-GB" dirty="0" err="1"/>
              <a:t>Componenta</a:t>
            </a:r>
            <a:r>
              <a:rPr lang="en-GB" dirty="0"/>
              <a:t> </a:t>
            </a:r>
            <a:r>
              <a:rPr lang="en-GB" dirty="0" smtClean="0"/>
              <a:t>3: SIA/WIS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095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800600"/>
          </a:xfrm>
        </p:spPr>
        <p:txBody>
          <a:bodyPr>
            <a:normAutofit lnSpcReduction="10000"/>
          </a:bodyPr>
          <a:lstStyle/>
          <a:p>
            <a:r>
              <a:rPr lang="en-GB" sz="2800" dirty="0" err="1" smtClean="0"/>
              <a:t>Contractarea</a:t>
            </a:r>
            <a:r>
              <a:rPr lang="en-GB" sz="2800" dirty="0" smtClean="0"/>
              <a:t>/</a:t>
            </a:r>
            <a:r>
              <a:rPr lang="en-GB" sz="2800" dirty="0" err="1" smtClean="0"/>
              <a:t>Procurarea</a:t>
            </a:r>
            <a:r>
              <a:rPr lang="en-GB" sz="2800" dirty="0" smtClean="0"/>
              <a:t>: </a:t>
            </a:r>
          </a:p>
          <a:p>
            <a:pPr marL="0" indent="0">
              <a:buNone/>
            </a:pPr>
            <a:r>
              <a:rPr lang="en-GB" sz="2800" dirty="0" err="1" smtClean="0"/>
              <a:t>Institutul</a:t>
            </a:r>
            <a:r>
              <a:rPr lang="en-GB" sz="2800" dirty="0" smtClean="0"/>
              <a:t> “N. </a:t>
            </a:r>
            <a:r>
              <a:rPr lang="en-GB" sz="2800" dirty="0" err="1" smtClean="0"/>
              <a:t>Dimo</a:t>
            </a:r>
            <a:r>
              <a:rPr lang="en-GB" sz="2800" dirty="0" smtClean="0"/>
              <a:t>” – </a:t>
            </a:r>
            <a:r>
              <a:rPr lang="en-GB" sz="2800" dirty="0" err="1" smtClean="0"/>
              <a:t>elaborarea</a:t>
            </a:r>
            <a:r>
              <a:rPr lang="en-GB" sz="2800" dirty="0" smtClean="0"/>
              <a:t> </a:t>
            </a:r>
            <a:r>
              <a:rPr lang="en-GB" sz="2800" dirty="0" err="1" smtClean="0"/>
              <a:t>Reglementarilor</a:t>
            </a:r>
            <a:r>
              <a:rPr lang="en-GB" sz="2800" dirty="0" smtClean="0"/>
              <a:t> </a:t>
            </a:r>
            <a:r>
              <a:rPr lang="en-GB" sz="2800" dirty="0" err="1" smtClean="0"/>
              <a:t>tehnice</a:t>
            </a:r>
            <a:r>
              <a:rPr lang="en-GB" sz="2800" dirty="0" smtClean="0"/>
              <a:t> </a:t>
            </a:r>
            <a:r>
              <a:rPr lang="en-GB" sz="2800" dirty="0" err="1" smtClean="0"/>
              <a:t>privind</a:t>
            </a:r>
            <a:r>
              <a:rPr lang="en-GB" sz="2800" dirty="0" smtClean="0"/>
              <a:t> </a:t>
            </a:r>
            <a:r>
              <a:rPr lang="en-GB" sz="2800" dirty="0" err="1" smtClean="0"/>
              <a:t>pretabilitatea</a:t>
            </a:r>
            <a:r>
              <a:rPr lang="en-GB" sz="2800" dirty="0" smtClean="0"/>
              <a:t> </a:t>
            </a:r>
            <a:r>
              <a:rPr lang="en-GB" sz="2800" dirty="0" err="1" smtClean="0"/>
              <a:t>solului</a:t>
            </a:r>
            <a:r>
              <a:rPr lang="en-GB" sz="2800" dirty="0" smtClean="0"/>
              <a:t> la </a:t>
            </a:r>
            <a:r>
              <a:rPr lang="en-GB" sz="2800" dirty="0" err="1" smtClean="0"/>
              <a:t>irigare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err="1" smtClean="0"/>
              <a:t>Companii</a:t>
            </a:r>
            <a:r>
              <a:rPr lang="en-GB" sz="2800" dirty="0" smtClean="0"/>
              <a:t> care </a:t>
            </a:r>
            <a:r>
              <a:rPr lang="en-GB" sz="2800" dirty="0" err="1" smtClean="0"/>
              <a:t>vor</a:t>
            </a:r>
            <a:r>
              <a:rPr lang="en-GB" sz="2800" dirty="0" smtClean="0"/>
              <a:t> </a:t>
            </a:r>
            <a:r>
              <a:rPr lang="en-GB" sz="2800" dirty="0" err="1" smtClean="0"/>
              <a:t>elabora</a:t>
            </a:r>
            <a:r>
              <a:rPr lang="en-GB" sz="2800" dirty="0" smtClean="0"/>
              <a:t> PGR </a:t>
            </a:r>
            <a:r>
              <a:rPr lang="en-GB" sz="2800" dirty="0" err="1" smtClean="0"/>
              <a:t>Seceta</a:t>
            </a:r>
            <a:r>
              <a:rPr lang="en-GB" sz="2800" dirty="0" smtClean="0"/>
              <a:t> </a:t>
            </a:r>
            <a:r>
              <a:rPr lang="en-GB" sz="2800" dirty="0" err="1" smtClean="0"/>
              <a:t>si</a:t>
            </a:r>
            <a:r>
              <a:rPr lang="en-GB" sz="2800" dirty="0" smtClean="0"/>
              <a:t> PGR </a:t>
            </a:r>
            <a:r>
              <a:rPr lang="en-GB" sz="2800" dirty="0" err="1" smtClean="0"/>
              <a:t>Inundatii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IS “</a:t>
            </a:r>
            <a:r>
              <a:rPr lang="en-GB" sz="2800" dirty="0" err="1" smtClean="0"/>
              <a:t>EHGeoM</a:t>
            </a:r>
            <a:r>
              <a:rPr lang="en-GB" sz="2800" dirty="0" smtClean="0"/>
              <a:t>” – </a:t>
            </a:r>
            <a:r>
              <a:rPr lang="en-GB" sz="2800" dirty="0" err="1" smtClean="0"/>
              <a:t>inventarierea</a:t>
            </a:r>
            <a:r>
              <a:rPr lang="en-GB" sz="2800" dirty="0" smtClean="0"/>
              <a:t> </a:t>
            </a:r>
            <a:r>
              <a:rPr lang="en-GB" sz="2800" dirty="0" err="1" smtClean="0"/>
              <a:t>sondelor</a:t>
            </a:r>
            <a:r>
              <a:rPr lang="en-GB" sz="2800" dirty="0" smtClean="0"/>
              <a:t> in r. </a:t>
            </a:r>
            <a:r>
              <a:rPr lang="en-GB" sz="2800" dirty="0" err="1" smtClean="0"/>
              <a:t>Orhei</a:t>
            </a:r>
            <a:r>
              <a:rPr lang="en-GB" sz="2800" dirty="0" smtClean="0"/>
              <a:t> </a:t>
            </a:r>
          </a:p>
          <a:p>
            <a:pPr marL="0" indent="0">
              <a:buNone/>
            </a:pPr>
            <a:r>
              <a:rPr lang="en-GB" sz="2800" dirty="0" smtClean="0"/>
              <a:t>APAVITAL Iasi</a:t>
            </a:r>
          </a:p>
          <a:p>
            <a:pPr marL="0" indent="0">
              <a:buNone/>
            </a:pPr>
            <a:r>
              <a:rPr lang="en-GB" sz="2800" dirty="0" smtClean="0"/>
              <a:t>CFC UTM</a:t>
            </a:r>
          </a:p>
          <a:p>
            <a:pPr marL="0" indent="0">
              <a:buNone/>
            </a:pPr>
            <a:r>
              <a:rPr lang="en-GB" sz="2800" dirty="0" err="1" smtClean="0"/>
              <a:t>Procurarea</a:t>
            </a:r>
            <a:r>
              <a:rPr lang="en-GB" sz="2800" dirty="0" smtClean="0"/>
              <a:t> </a:t>
            </a:r>
            <a:r>
              <a:rPr lang="en-GB" sz="2800" dirty="0" err="1" smtClean="0"/>
              <a:t>senzorilor</a:t>
            </a:r>
            <a:r>
              <a:rPr lang="en-GB" sz="2800" dirty="0" smtClean="0"/>
              <a:t> </a:t>
            </a:r>
            <a:r>
              <a:rPr lang="en-GB" sz="2800" dirty="0" err="1" smtClean="0"/>
              <a:t>automati</a:t>
            </a:r>
            <a:r>
              <a:rPr lang="en-GB" sz="2800" dirty="0" smtClean="0"/>
              <a:t> </a:t>
            </a:r>
            <a:r>
              <a:rPr lang="en-GB" sz="2800" dirty="0" err="1" smtClean="0"/>
              <a:t>pentru</a:t>
            </a:r>
            <a:r>
              <a:rPr lang="en-GB" sz="2800" dirty="0" smtClean="0"/>
              <a:t> </a:t>
            </a:r>
            <a:r>
              <a:rPr lang="en-GB" sz="2800" dirty="0" err="1" smtClean="0"/>
              <a:t>monitorizarea</a:t>
            </a:r>
            <a:r>
              <a:rPr lang="en-GB" sz="2800" dirty="0" smtClean="0"/>
              <a:t> </a:t>
            </a:r>
            <a:r>
              <a:rPr lang="en-GB" sz="2800" dirty="0" err="1" smtClean="0"/>
              <a:t>apelor</a:t>
            </a:r>
            <a:r>
              <a:rPr lang="en-GB" sz="2800" dirty="0" smtClean="0"/>
              <a:t> de </a:t>
            </a:r>
            <a:r>
              <a:rPr lang="en-GB" sz="2800" dirty="0" err="1" smtClean="0"/>
              <a:t>suprafata</a:t>
            </a:r>
            <a:r>
              <a:rPr lang="en-GB" sz="2800" dirty="0" smtClean="0"/>
              <a:t> </a:t>
            </a:r>
            <a:r>
              <a:rPr lang="en-GB" sz="2800" dirty="0" err="1" smtClean="0"/>
              <a:t>si</a:t>
            </a:r>
            <a:r>
              <a:rPr lang="en-GB" sz="2800" dirty="0" smtClean="0"/>
              <a:t> </a:t>
            </a:r>
            <a:r>
              <a:rPr lang="en-GB" sz="2800" dirty="0" err="1" smtClean="0"/>
              <a:t>subterane</a:t>
            </a:r>
            <a:r>
              <a:rPr lang="en-GB" sz="2800" dirty="0" smtClean="0"/>
              <a:t> (</a:t>
            </a:r>
            <a:r>
              <a:rPr lang="en-GB" sz="2800" dirty="0" err="1" smtClean="0"/>
              <a:t>finantarea</a:t>
            </a:r>
            <a:r>
              <a:rPr lang="en-GB" sz="2800" dirty="0" smtClean="0"/>
              <a:t> </a:t>
            </a:r>
            <a:r>
              <a:rPr lang="en-GB" sz="2800" dirty="0" err="1" smtClean="0"/>
              <a:t>lucrarilor</a:t>
            </a:r>
            <a:r>
              <a:rPr lang="en-GB" sz="2800" dirty="0" smtClean="0"/>
              <a:t> de </a:t>
            </a:r>
            <a:r>
              <a:rPr lang="en-GB" sz="2800" dirty="0" err="1" smtClean="0"/>
              <a:t>instalare</a:t>
            </a:r>
            <a:r>
              <a:rPr lang="en-GB" sz="2800" dirty="0" smtClean="0"/>
              <a:t>)</a:t>
            </a:r>
          </a:p>
        </p:txBody>
      </p:sp>
      <p:sp>
        <p:nvSpPr>
          <p:cNvPr id="3" name="Substituent număr diapozitiv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Urmatoarele</a:t>
            </a:r>
            <a:r>
              <a:rPr lang="en-GB" dirty="0" smtClean="0"/>
              <a:t> </a:t>
            </a:r>
            <a:r>
              <a:rPr lang="en-GB" dirty="0" err="1" smtClean="0"/>
              <a:t>activitati</a:t>
            </a:r>
            <a:r>
              <a:rPr lang="en-GB" dirty="0" smtClean="0"/>
              <a:t>/Next activities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619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3992563"/>
          </a:xfrm>
        </p:spPr>
        <p:txBody>
          <a:bodyPr>
            <a:normAutofit/>
          </a:bodyPr>
          <a:lstStyle/>
          <a:p>
            <a:r>
              <a:rPr lang="en-GB" sz="3200" dirty="0" err="1" smtClean="0"/>
              <a:t>Apeluri</a:t>
            </a:r>
            <a:r>
              <a:rPr lang="en-GB" sz="3200" dirty="0" smtClean="0"/>
              <a:t> </a:t>
            </a:r>
            <a:r>
              <a:rPr lang="en-GB" sz="3200" dirty="0" err="1" smtClean="0"/>
              <a:t>lansate</a:t>
            </a:r>
            <a:r>
              <a:rPr lang="en-GB" sz="3200" dirty="0" smtClean="0"/>
              <a:t>:</a:t>
            </a:r>
            <a:endParaRPr lang="en-GB" sz="3200" dirty="0"/>
          </a:p>
          <a:p>
            <a:pPr marL="0" indent="0">
              <a:buNone/>
            </a:pPr>
            <a:r>
              <a:rPr lang="en-GB" sz="3200" dirty="0" err="1" smtClean="0"/>
              <a:t>Compania</a:t>
            </a:r>
            <a:r>
              <a:rPr lang="en-GB" sz="3200" dirty="0" smtClean="0"/>
              <a:t> </a:t>
            </a:r>
            <a:r>
              <a:rPr lang="en-GB" sz="3200" dirty="0" err="1" smtClean="0"/>
              <a:t>pentru</a:t>
            </a:r>
            <a:r>
              <a:rPr lang="en-GB" sz="3200" dirty="0" smtClean="0"/>
              <a:t> </a:t>
            </a:r>
            <a:r>
              <a:rPr lang="en-GB" sz="3200" dirty="0" err="1" smtClean="0"/>
              <a:t>elaborarea</a:t>
            </a:r>
            <a:r>
              <a:rPr lang="en-GB" sz="3200" dirty="0" smtClean="0"/>
              <a:t> SI </a:t>
            </a:r>
            <a:r>
              <a:rPr lang="en-GB" sz="3200" dirty="0" err="1" smtClean="0"/>
              <a:t>Registrul</a:t>
            </a:r>
            <a:r>
              <a:rPr lang="en-GB" sz="3200" dirty="0" smtClean="0"/>
              <a:t> </a:t>
            </a:r>
            <a:r>
              <a:rPr lang="en-GB" sz="3200" dirty="0" err="1" smtClean="0"/>
              <a:t>Constructiilor</a:t>
            </a:r>
            <a:r>
              <a:rPr lang="en-GB" sz="3200" dirty="0" smtClean="0"/>
              <a:t> </a:t>
            </a:r>
            <a:r>
              <a:rPr lang="en-GB" sz="3200" dirty="0" err="1" smtClean="0"/>
              <a:t>Hidrotehnice</a:t>
            </a: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2 </a:t>
            </a:r>
            <a:r>
              <a:rPr lang="en-GB" sz="3200" dirty="0" err="1" smtClean="0"/>
              <a:t>Companii</a:t>
            </a:r>
            <a:r>
              <a:rPr lang="en-GB" sz="3200" dirty="0" smtClean="0"/>
              <a:t> </a:t>
            </a:r>
            <a:r>
              <a:rPr lang="en-GB" sz="3200" dirty="0" err="1" smtClean="0"/>
              <a:t>pentru</a:t>
            </a:r>
            <a:r>
              <a:rPr lang="en-GB" sz="3200" dirty="0" smtClean="0"/>
              <a:t> </a:t>
            </a:r>
            <a:r>
              <a:rPr lang="en-GB" sz="3200" dirty="0" err="1" smtClean="0"/>
              <a:t>colectarea</a:t>
            </a:r>
            <a:r>
              <a:rPr lang="en-GB" sz="3200" dirty="0" smtClean="0"/>
              <a:t> </a:t>
            </a:r>
            <a:r>
              <a:rPr lang="en-GB" sz="3200" dirty="0" err="1" smtClean="0"/>
              <a:t>datelor</a:t>
            </a:r>
            <a:r>
              <a:rPr lang="en-GB" sz="3200" dirty="0" smtClean="0"/>
              <a:t> </a:t>
            </a:r>
            <a:r>
              <a:rPr lang="en-GB" sz="3200" dirty="0" err="1" smtClean="0"/>
              <a:t>privind</a:t>
            </a:r>
            <a:r>
              <a:rPr lang="en-GB" sz="3200" dirty="0" smtClean="0"/>
              <a:t> </a:t>
            </a:r>
            <a:r>
              <a:rPr lang="en-GB" sz="3200" dirty="0" err="1" smtClean="0"/>
              <a:t>barajele</a:t>
            </a:r>
            <a:r>
              <a:rPr lang="en-GB" sz="3200" dirty="0" smtClean="0"/>
              <a:t> </a:t>
            </a:r>
            <a:r>
              <a:rPr lang="en-GB" sz="3200" dirty="0" err="1" smtClean="0"/>
              <a:t>lacurilor</a:t>
            </a:r>
            <a:r>
              <a:rPr lang="en-GB" sz="3200" dirty="0" smtClean="0"/>
              <a:t> de </a:t>
            </a:r>
            <a:r>
              <a:rPr lang="en-GB" sz="3200" dirty="0" err="1" smtClean="0"/>
              <a:t>acumulare</a:t>
            </a:r>
            <a:endParaRPr lang="en-GB" sz="3200" dirty="0" smtClean="0"/>
          </a:p>
          <a:p>
            <a:pPr marL="0" indent="0">
              <a:buNone/>
            </a:pPr>
            <a:endParaRPr lang="ro-RO" dirty="0"/>
          </a:p>
        </p:txBody>
      </p:sp>
      <p:sp>
        <p:nvSpPr>
          <p:cNvPr id="3" name="Substituent număr diapozitiv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Urmatoarele</a:t>
            </a:r>
            <a:r>
              <a:rPr lang="en-GB" dirty="0"/>
              <a:t> </a:t>
            </a:r>
            <a:r>
              <a:rPr lang="en-GB" dirty="0" err="1"/>
              <a:t>activitati</a:t>
            </a:r>
            <a:r>
              <a:rPr lang="en-GB" dirty="0"/>
              <a:t>/Next activities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202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28601" y="1676400"/>
            <a:ext cx="8686800" cy="4449763"/>
          </a:xfrm>
        </p:spPr>
        <p:txBody>
          <a:bodyPr/>
          <a:lstStyle/>
          <a:p>
            <a:r>
              <a:rPr lang="en-GB" dirty="0" err="1"/>
              <a:t>Alte</a:t>
            </a:r>
            <a:r>
              <a:rPr lang="en-GB" dirty="0"/>
              <a:t> </a:t>
            </a:r>
            <a:r>
              <a:rPr lang="en-GB" dirty="0" err="1"/>
              <a:t>activitati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/>
              <a:t>Contractarea</a:t>
            </a:r>
            <a:r>
              <a:rPr lang="en-GB" dirty="0"/>
              <a:t> </a:t>
            </a:r>
            <a:r>
              <a:rPr lang="en-GB" dirty="0" err="1"/>
              <a:t>consultantului</a:t>
            </a:r>
            <a:r>
              <a:rPr lang="en-GB" dirty="0"/>
              <a:t> local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eficienta</a:t>
            </a:r>
            <a:r>
              <a:rPr lang="en-GB" dirty="0"/>
              <a:t> </a:t>
            </a:r>
            <a:r>
              <a:rPr lang="en-GB" dirty="0" err="1"/>
              <a:t>energetica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Contractarea</a:t>
            </a:r>
            <a:r>
              <a:rPr lang="en-GB" dirty="0"/>
              <a:t> </a:t>
            </a:r>
            <a:r>
              <a:rPr lang="en-GB" dirty="0" err="1"/>
              <a:t>Companiei</a:t>
            </a:r>
            <a:r>
              <a:rPr lang="en-GB" dirty="0"/>
              <a:t> care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elabora</a:t>
            </a:r>
            <a:r>
              <a:rPr lang="en-GB" dirty="0"/>
              <a:t> normative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standarde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Contractrarea</a:t>
            </a:r>
            <a:r>
              <a:rPr lang="en-GB" dirty="0"/>
              <a:t> </a:t>
            </a:r>
            <a:r>
              <a:rPr lang="en-GB" dirty="0" err="1"/>
              <a:t>Companiilor</a:t>
            </a:r>
            <a:r>
              <a:rPr lang="en-GB" dirty="0"/>
              <a:t> IT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dezvoltarea</a:t>
            </a:r>
            <a:r>
              <a:rPr lang="en-GB" dirty="0"/>
              <a:t> SI </a:t>
            </a:r>
            <a:r>
              <a:rPr lang="en-GB" dirty="0" err="1"/>
              <a:t>Cadastrul</a:t>
            </a:r>
            <a:r>
              <a:rPr lang="en-GB" dirty="0"/>
              <a:t> de Stat al </a:t>
            </a:r>
            <a:r>
              <a:rPr lang="en-GB" dirty="0" err="1"/>
              <a:t>Apelor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SI </a:t>
            </a:r>
            <a:r>
              <a:rPr lang="en-GB" dirty="0" err="1"/>
              <a:t>Registrul</a:t>
            </a:r>
            <a:r>
              <a:rPr lang="en-GB" dirty="0"/>
              <a:t> </a:t>
            </a:r>
            <a:r>
              <a:rPr lang="en-GB" dirty="0" err="1"/>
              <a:t>Zonelor</a:t>
            </a:r>
            <a:r>
              <a:rPr lang="en-GB" dirty="0"/>
              <a:t> </a:t>
            </a:r>
            <a:r>
              <a:rPr lang="en-GB" dirty="0" err="1"/>
              <a:t>Protejate</a:t>
            </a:r>
            <a:r>
              <a:rPr lang="en-GB" dirty="0"/>
              <a:t> conform DCA</a:t>
            </a:r>
          </a:p>
          <a:p>
            <a:pPr marL="0" indent="0">
              <a:buNone/>
            </a:pPr>
            <a:r>
              <a:rPr lang="en-GB" dirty="0" err="1"/>
              <a:t>Selectarea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contractarea</a:t>
            </a:r>
            <a:r>
              <a:rPr lang="en-GB" dirty="0"/>
              <a:t> </a:t>
            </a:r>
            <a:r>
              <a:rPr lang="en-GB" dirty="0" err="1"/>
              <a:t>Companiei</a:t>
            </a:r>
            <a:r>
              <a:rPr lang="en-GB" dirty="0"/>
              <a:t> care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implementa</a:t>
            </a:r>
            <a:r>
              <a:rPr lang="en-GB" dirty="0"/>
              <a:t> </a:t>
            </a:r>
            <a:r>
              <a:rPr lang="en-GB" dirty="0" err="1" smtClean="0"/>
              <a:t>Planurile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plantare</a:t>
            </a:r>
            <a:r>
              <a:rPr lang="en-GB" dirty="0"/>
              <a:t> elaborate de ICAS</a:t>
            </a:r>
          </a:p>
          <a:p>
            <a:pPr marL="0" indent="0">
              <a:buNone/>
            </a:pPr>
            <a:r>
              <a:rPr lang="en-GB" dirty="0" err="1" smtClean="0"/>
              <a:t>Contractarea</a:t>
            </a:r>
            <a:r>
              <a:rPr lang="en-GB" dirty="0" smtClean="0"/>
              <a:t> </a:t>
            </a:r>
            <a:r>
              <a:rPr lang="en-GB" dirty="0" err="1" smtClean="0"/>
              <a:t>Companiei</a:t>
            </a:r>
            <a:r>
              <a:rPr lang="en-GB" dirty="0" smtClean="0"/>
              <a:t> – Training IWRM</a:t>
            </a:r>
            <a:endParaRPr lang="ro-RO" dirty="0"/>
          </a:p>
        </p:txBody>
      </p:sp>
      <p:sp>
        <p:nvSpPr>
          <p:cNvPr id="3" name="Substituent număr diapozitiv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B877-185A-2542-A0D2-ED7024936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Urmatoarele</a:t>
            </a:r>
            <a:r>
              <a:rPr lang="en-GB" dirty="0"/>
              <a:t> </a:t>
            </a:r>
            <a:r>
              <a:rPr lang="en-GB" dirty="0" err="1"/>
              <a:t>activitati</a:t>
            </a:r>
            <a:r>
              <a:rPr lang="en-GB" dirty="0"/>
              <a:t>/Next activities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9575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10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o-RO" sz="44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Concluzii</a:t>
            </a:r>
            <a:r>
              <a:rPr lang="en-GB" sz="44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/Conclusions</a:t>
            </a:r>
            <a:endParaRPr lang="ro-RO" sz="44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04800" y="2209800"/>
            <a:ext cx="8763000" cy="4495801"/>
          </a:xfrm>
        </p:spPr>
        <p:txBody>
          <a:bodyPr>
            <a:normAutofit/>
          </a:bodyPr>
          <a:lstStyle/>
          <a:p>
            <a:r>
              <a:rPr lang="ro-RO" sz="3200" b="1" dirty="0" smtClean="0">
                <a:ea typeface="ＭＳ Ｐゴシック" panose="020B0600070205080204" pitchFamily="34" charset="-128"/>
              </a:rPr>
              <a:t>Întârzieri</a:t>
            </a:r>
            <a:r>
              <a:rPr lang="en-GB" sz="3200" b="1" dirty="0" smtClean="0">
                <a:ea typeface="ＭＳ Ｐゴシック" panose="020B0600070205080204" pitchFamily="34" charset="-128"/>
              </a:rPr>
              <a:t>/Delays</a:t>
            </a:r>
            <a:r>
              <a:rPr lang="ro-RO" sz="3200" b="1" dirty="0" smtClean="0">
                <a:ea typeface="ＭＳ Ｐゴシック" panose="020B0600070205080204" pitchFamily="34" charset="-128"/>
              </a:rPr>
              <a:t> </a:t>
            </a:r>
            <a:r>
              <a:rPr lang="en-GB" sz="3200" b="1" dirty="0" smtClean="0">
                <a:ea typeface="ＭＳ Ｐゴシック" panose="020B0600070205080204" pitchFamily="34" charset="-128"/>
              </a:rPr>
              <a:t> </a:t>
            </a:r>
            <a:r>
              <a:rPr lang="ro-RO" sz="3200" b="1" dirty="0" smtClean="0">
                <a:ea typeface="ＭＳ Ｐゴシック" panose="020B0600070205080204" pitchFamily="34" charset="-128"/>
              </a:rPr>
              <a:t> </a:t>
            </a:r>
            <a:endParaRPr lang="en-GB" sz="3200" b="1" dirty="0" smtClean="0">
              <a:ea typeface="ＭＳ Ｐゴシック" panose="020B0600070205080204" pitchFamily="34" charset="-128"/>
            </a:endParaRPr>
          </a:p>
          <a:p>
            <a:r>
              <a:rPr lang="ro-RO" sz="3200" b="1" dirty="0" err="1" smtClean="0">
                <a:ea typeface="ＭＳ Ｐゴシック" panose="020B0600070205080204" pitchFamily="34" charset="-128"/>
              </a:rPr>
              <a:t>Activitati</a:t>
            </a:r>
            <a:r>
              <a:rPr lang="en-GB" sz="3200" b="1" dirty="0" smtClean="0">
                <a:ea typeface="ＭＳ Ｐゴシック" panose="020B0600070205080204" pitchFamily="34" charset="-128"/>
              </a:rPr>
              <a:t>/Bulk of activities </a:t>
            </a:r>
            <a:r>
              <a:rPr lang="ro-RO" sz="3200" b="1" dirty="0" smtClean="0">
                <a:ea typeface="ＭＳ Ｐゴシック" panose="020B0600070205080204" pitchFamily="34" charset="-128"/>
              </a:rPr>
              <a:t> </a:t>
            </a:r>
          </a:p>
          <a:p>
            <a:r>
              <a:rPr lang="ro-RO" sz="3200" b="1" dirty="0" smtClean="0">
                <a:ea typeface="ＭＳ Ｐゴシック" panose="020B0600070205080204" pitchFamily="34" charset="-128"/>
              </a:rPr>
              <a:t>Timp redus</a:t>
            </a:r>
            <a:r>
              <a:rPr lang="en-GB" sz="3200" b="1" dirty="0" smtClean="0">
                <a:ea typeface="ＭＳ Ｐゴシック" panose="020B0600070205080204" pitchFamily="34" charset="-128"/>
              </a:rPr>
              <a:t>/Short time</a:t>
            </a:r>
          </a:p>
          <a:p>
            <a:r>
              <a:rPr lang="en-GB" sz="3200" b="1" dirty="0" smtClean="0">
                <a:ea typeface="ＭＳ Ｐゴシック" panose="020B0600070205080204" pitchFamily="34" charset="-128"/>
              </a:rPr>
              <a:t>T</a:t>
            </a:r>
            <a:r>
              <a:rPr lang="ro-RO" sz="3200" b="1" dirty="0" smtClean="0">
                <a:ea typeface="ＭＳ Ｐゴシック" panose="020B0600070205080204" pitchFamily="34" charset="-128"/>
              </a:rPr>
              <a:t>ermenul de implementare a proiectului/</a:t>
            </a:r>
            <a:r>
              <a:rPr lang="en-GB" sz="3200" b="1" dirty="0" smtClean="0">
                <a:ea typeface="ＭＳ Ｐゴシック" panose="020B0600070205080204" pitchFamily="34" charset="-128"/>
              </a:rPr>
              <a:t>Project implementation period </a:t>
            </a:r>
            <a:endParaRPr lang="ro-RO" sz="3200" b="1" dirty="0" smtClean="0">
              <a:ea typeface="ＭＳ Ｐゴシック" panose="020B0600070205080204" pitchFamily="34" charset="-128"/>
            </a:endParaRPr>
          </a:p>
          <a:p>
            <a:endParaRPr lang="en-GB" sz="3200" b="1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GB" sz="3200" b="1" dirty="0" smtClean="0">
                <a:ea typeface="ＭＳ Ｐゴシック" panose="020B0600070205080204" pitchFamily="34" charset="-128"/>
              </a:rPr>
              <a:t> </a:t>
            </a:r>
            <a:endParaRPr lang="ro-RO" sz="3200" b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92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8427</TotalTime>
  <Words>728</Words>
  <Application>Microsoft Office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PGothic</vt:lpstr>
      <vt:lpstr>MS PGothic</vt:lpstr>
      <vt:lpstr>Arial</vt:lpstr>
      <vt:lpstr>Candara</vt:lpstr>
      <vt:lpstr>Symbol</vt:lpstr>
      <vt:lpstr>Waveform</vt:lpstr>
      <vt:lpstr>PowerPoint Presentation</vt:lpstr>
      <vt:lpstr>Rezultate/Results Componenta 1: Dezvoltarea sectorului de apa/ Development of water sector</vt:lpstr>
      <vt:lpstr>Rezultate/Results Componenta 1: Dezvoltarea sectorului de apa/ Development of water sector</vt:lpstr>
      <vt:lpstr>Rezultate/Results Componenta 2: IWRM/ RBMP</vt:lpstr>
      <vt:lpstr>Rezultate/Results Componenta 3: SIA/WIS</vt:lpstr>
      <vt:lpstr>Urmatoarele activitati/Next activities</vt:lpstr>
      <vt:lpstr>Urmatoarele activitati/Next activities</vt:lpstr>
      <vt:lpstr>Urmatoarele activitati/Next activities</vt:lpstr>
      <vt:lpstr>PowerPoint Presentation</vt:lpstr>
      <vt:lpstr>PowerPoint Presentation</vt:lpstr>
    </vt:vector>
  </TitlesOfParts>
  <Company>ISRA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presentation</dc:title>
  <dc:subject>December 4-5, 2013, workshop in Chisinau</dc:subject>
  <dc:creator>A Mueller</dc:creator>
  <dc:description>MCC compact Moldova, ISRA RBM sub-activity.</dc:description>
  <cp:lastModifiedBy>1</cp:lastModifiedBy>
  <cp:revision>598</cp:revision>
  <cp:lastPrinted>2013-11-28T08:30:48Z</cp:lastPrinted>
  <dcterms:created xsi:type="dcterms:W3CDTF">2012-01-30T09:07:34Z</dcterms:created>
  <dcterms:modified xsi:type="dcterms:W3CDTF">2018-06-19T10:46:47Z</dcterms:modified>
</cp:coreProperties>
</file>