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9"/>
  </p:notesMasterIdLst>
  <p:handoutMasterIdLst>
    <p:handoutMasterId r:id="rId10"/>
  </p:handoutMasterIdLst>
  <p:sldIdLst>
    <p:sldId id="280" r:id="rId2"/>
    <p:sldId id="276" r:id="rId3"/>
    <p:sldId id="281" r:id="rId4"/>
    <p:sldId id="282" r:id="rId5"/>
    <p:sldId id="283" r:id="rId6"/>
    <p:sldId id="278" r:id="rId7"/>
    <p:sldId id="279" r:id="rId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ohantova" initials="L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5730" autoAdjust="0"/>
  </p:normalViewPr>
  <p:slideViewPr>
    <p:cSldViewPr snapToGrid="0">
      <p:cViewPr varScale="1">
        <p:scale>
          <a:sx n="69" d="100"/>
          <a:sy n="69" d="100"/>
        </p:scale>
        <p:origin x="1386" y="66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08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13/06/2017</a:t>
            </a:fld>
            <a:endParaRPr lang="en-GB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13/06/2017</a:t>
            </a:fld>
            <a:endParaRPr lang="en-GB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  <a:endParaRPr lang="de-DE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serviciilocale.md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 smtClean="0"/>
              <a:t>Elena Visterniceanu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pic>
        <p:nvPicPr>
          <p:cNvPr id="6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5"/>
          <p:cNvSpPr>
            <a:spLocks noGrp="1"/>
          </p:cNvSpPr>
          <p:nvPr>
            <p:ph type="title"/>
          </p:nvPr>
        </p:nvSpPr>
        <p:spPr>
          <a:xfrm>
            <a:off x="96982" y="1562099"/>
            <a:ext cx="8839199" cy="5018901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C</a:t>
            </a:r>
            <a:r>
              <a:rPr lang="ro-RO" b="1" dirty="0">
                <a:solidFill>
                  <a:srgbClr val="002060"/>
                </a:solidFill>
              </a:rPr>
              <a:t>urs de instruire pentru angajaţii </a:t>
            </a:r>
            <a:r>
              <a:rPr lang="ro-RO" b="1" dirty="0" smtClean="0">
                <a:solidFill>
                  <a:srgbClr val="002060"/>
                </a:solidFill>
              </a:rPr>
              <a:t>operatorilor </a:t>
            </a:r>
            <a:r>
              <a:rPr lang="ro-RO" b="1" dirty="0">
                <a:solidFill>
                  <a:srgbClr val="002060"/>
                </a:solidFill>
              </a:rPr>
              <a:t>„Apă-Canal”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ro-RO" dirty="0" smtClean="0">
                <a:solidFill>
                  <a:srgbClr val="002060"/>
                </a:solidFill>
              </a:rPr>
              <a:t/>
            </a:r>
            <a:br>
              <a:rPr lang="ro-RO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err="1" smtClean="0">
                <a:solidFill>
                  <a:srgbClr val="FF0000"/>
                </a:solidFill>
              </a:rPr>
              <a:t>Modulul</a:t>
            </a:r>
            <a:r>
              <a:rPr lang="en-US" b="1" dirty="0" smtClean="0">
                <a:solidFill>
                  <a:srgbClr val="FF0000"/>
                </a:solidFill>
              </a:rPr>
              <a:t> 12: </a:t>
            </a:r>
            <a:r>
              <a:rPr lang="en-US" b="1" dirty="0" err="1" smtClean="0">
                <a:solidFill>
                  <a:srgbClr val="002060"/>
                </a:solidFill>
              </a:rPr>
              <a:t>Managementul</a:t>
            </a:r>
            <a:r>
              <a:rPr lang="ro-RO" b="1" dirty="0" smtClean="0">
                <a:solidFill>
                  <a:srgbClr val="002060"/>
                </a:solidFill>
              </a:rPr>
              <a:t> resurselor umane </a:t>
            </a:r>
            <a:br>
              <a:rPr lang="ro-RO" b="1" dirty="0" smtClean="0">
                <a:solidFill>
                  <a:srgbClr val="002060"/>
                </a:solidFill>
              </a:rPr>
            </a:br>
            <a:r>
              <a:rPr lang="ro-RO" b="1" dirty="0" smtClean="0">
                <a:solidFill>
                  <a:srgbClr val="002060"/>
                </a:solidFill>
              </a:rPr>
              <a:t>din cadrul operatorilor serviciilor de </a:t>
            </a:r>
            <a:br>
              <a:rPr lang="ro-RO" b="1" dirty="0" smtClean="0">
                <a:solidFill>
                  <a:srgbClr val="002060"/>
                </a:solidFill>
              </a:rPr>
            </a:br>
            <a:r>
              <a:rPr lang="ro-RO" b="1" dirty="0" smtClean="0">
                <a:solidFill>
                  <a:srgbClr val="002060"/>
                </a:solidFill>
              </a:rPr>
              <a:t>alimentare cu apă și canalizare</a:t>
            </a:r>
            <a:r>
              <a:rPr lang="ro-RO" b="1" dirty="0" smtClean="0">
                <a:solidFill>
                  <a:srgbClr val="FF0000"/>
                </a:solidFill>
              </a:rPr>
              <a:t/>
            </a:r>
            <a:br>
              <a:rPr lang="ro-RO" b="1" dirty="0" smtClean="0">
                <a:solidFill>
                  <a:srgbClr val="FF0000"/>
                </a:solidFill>
              </a:rPr>
            </a:br>
            <a:r>
              <a:rPr lang="ro-RO" b="1" dirty="0" smtClean="0">
                <a:solidFill>
                  <a:srgbClr val="FF0000"/>
                </a:solidFill>
              </a:rPr>
              <a:t/>
            </a:r>
            <a:br>
              <a:rPr lang="ro-RO" b="1" dirty="0" smtClean="0">
                <a:solidFill>
                  <a:srgbClr val="FF0000"/>
                </a:solidFill>
              </a:rPr>
            </a:br>
            <a:r>
              <a:rPr lang="ro-RO" altLang="en-US" sz="1800" b="1" dirty="0">
                <a:solidFill>
                  <a:srgbClr val="FF0000"/>
                </a:solidFill>
              </a:rPr>
              <a:t>Sesiunea 2</a:t>
            </a:r>
            <a:br>
              <a:rPr lang="ro-RO" altLang="en-US" sz="1800" b="1" dirty="0">
                <a:solidFill>
                  <a:srgbClr val="FF0000"/>
                </a:solidFill>
              </a:rPr>
            </a:br>
            <a:r>
              <a:rPr lang="ro-RO" altLang="en-US" sz="1800" b="1" dirty="0" smtClean="0">
                <a:solidFill>
                  <a:srgbClr val="002060"/>
                </a:solidFill>
              </a:rPr>
              <a:t>Departamentul managementul resurselor umane</a:t>
            </a:r>
            <a:r>
              <a:rPr lang="ro-RO" altLang="en-US" b="1" dirty="0"/>
              <a:t/>
            </a:r>
            <a:br>
              <a:rPr lang="ro-RO" altLang="en-US" b="1" dirty="0"/>
            </a:br>
            <a:r>
              <a:rPr lang="ro-RO" b="1" dirty="0"/>
              <a:t/>
            </a:r>
            <a:br>
              <a:rPr lang="ro-RO" b="1" dirty="0"/>
            </a:br>
            <a:r>
              <a:rPr lang="ro-RO" sz="1400" b="1" i="1" dirty="0">
                <a:solidFill>
                  <a:srgbClr val="002060"/>
                </a:solidFill>
              </a:rPr>
              <a:t>Expert </a:t>
            </a:r>
            <a:r>
              <a:rPr lang="ro-RO" sz="1400" b="1" i="1" dirty="0" smtClean="0">
                <a:solidFill>
                  <a:srgbClr val="002060"/>
                </a:solidFill>
              </a:rPr>
              <a:t>resurse umane</a:t>
            </a:r>
            <a:r>
              <a:rPr lang="ro-RO" sz="1400" b="1" i="1" dirty="0">
                <a:solidFill>
                  <a:srgbClr val="002060"/>
                </a:solidFill>
              </a:rPr>
              <a:t/>
            </a:r>
            <a:br>
              <a:rPr lang="ro-RO" sz="1400" b="1" i="1" dirty="0">
                <a:solidFill>
                  <a:srgbClr val="002060"/>
                </a:solidFill>
              </a:rPr>
            </a:br>
            <a:r>
              <a:rPr lang="ro-RO" sz="1400" b="1" i="1" dirty="0" smtClean="0">
                <a:solidFill>
                  <a:srgbClr val="002060"/>
                </a:solidFill>
              </a:rPr>
              <a:t>Elena VISTERNICEANU</a:t>
            </a:r>
            <a:r>
              <a:rPr lang="ro-RO" sz="1400" b="1" i="1" dirty="0">
                <a:solidFill>
                  <a:srgbClr val="002060"/>
                </a:solidFill>
              </a:rPr>
              <a:t/>
            </a:r>
            <a:br>
              <a:rPr lang="ro-RO" sz="1400" b="1" i="1" dirty="0">
                <a:solidFill>
                  <a:srgbClr val="002060"/>
                </a:solidFill>
              </a:rPr>
            </a:br>
            <a:r>
              <a:rPr lang="ro-RO" sz="1400" b="1" dirty="0">
                <a:solidFill>
                  <a:srgbClr val="002060"/>
                </a:solidFill>
              </a:rPr>
              <a:t/>
            </a:r>
            <a:br>
              <a:rPr lang="ro-RO" sz="1400" b="1" dirty="0">
                <a:solidFill>
                  <a:srgbClr val="002060"/>
                </a:solidFill>
              </a:rPr>
            </a:br>
            <a:r>
              <a:rPr lang="ro-RO" sz="1400" b="1" dirty="0" smtClean="0">
                <a:solidFill>
                  <a:srgbClr val="002060"/>
                </a:solidFill>
              </a:rPr>
              <a:t>27-28-29 iunie 2017</a:t>
            </a:r>
            <a:r>
              <a:rPr lang="en-US" sz="1400" b="1" dirty="0" smtClean="0">
                <a:solidFill>
                  <a:srgbClr val="002060"/>
                </a:solidFill>
              </a:rPr>
              <a:t>,  </a:t>
            </a:r>
            <a:r>
              <a:rPr lang="ro-RO" sz="1400" b="1" dirty="0">
                <a:solidFill>
                  <a:srgbClr val="002060"/>
                </a:solidFill>
              </a:rPr>
              <a:t>Chișinău</a:t>
            </a:r>
            <a:endParaRPr lang="de-DE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49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341" y="2749844"/>
            <a:ext cx="8229318" cy="657645"/>
          </a:xfrm>
        </p:spPr>
        <p:txBody>
          <a:bodyPr/>
          <a:lstStyle/>
          <a:p>
            <a:pPr algn="just"/>
            <a:r>
              <a:rPr lang="ro-RO" sz="2000" b="1" dirty="0" smtClean="0">
                <a:solidFill>
                  <a:srgbClr val="002060"/>
                </a:solidFill>
              </a:rPr>
              <a:t>Familiarizarea cu....................</a:t>
            </a:r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296988" y="1592263"/>
            <a:ext cx="77755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o-RO" altLang="en-US" b="0" kern="0" smtClean="0">
                <a:solidFill>
                  <a:srgbClr val="C00000"/>
                </a:solidFill>
              </a:rPr>
              <a:t>Obiectivul Sesiunii:</a:t>
            </a:r>
            <a:r>
              <a:rPr lang="ro-RO" altLang="en-US" b="0" kern="0" smtClean="0">
                <a:solidFill>
                  <a:srgbClr val="002060"/>
                </a:solidFill>
              </a:rPr>
              <a:t/>
            </a:r>
            <a:br>
              <a:rPr lang="ro-RO" altLang="en-US" b="0" kern="0" smtClean="0">
                <a:solidFill>
                  <a:srgbClr val="002060"/>
                </a:solidFill>
              </a:rPr>
            </a:br>
            <a:endParaRPr lang="ru-RU" altLang="en-US" b="0" kern="0" dirty="0" smtClean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</p:spPr>
        <p:txBody>
          <a:bodyPr/>
          <a:lstStyle/>
          <a:p>
            <a:r>
              <a:rPr lang="ro-RO" dirty="0" smtClean="0"/>
              <a:t>Elena Visterniceanu</a:t>
            </a:r>
            <a:endParaRPr lang="de-DE" dirty="0"/>
          </a:p>
        </p:txBody>
      </p:sp>
      <p:pic>
        <p:nvPicPr>
          <p:cNvPr id="9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758683" y="1149804"/>
            <a:ext cx="5727700" cy="434975"/>
          </a:xfrm>
        </p:spPr>
        <p:txBody>
          <a:bodyPr/>
          <a:lstStyle/>
          <a:p>
            <a:r>
              <a:rPr lang="ro-RO" altLang="en-US" b="1" dirty="0" smtClean="0">
                <a:solidFill>
                  <a:srgbClr val="C00000"/>
                </a:solidFill>
              </a:rPr>
              <a:t>Cuprinsul Sesiunii 2:</a:t>
            </a:r>
            <a:r>
              <a:rPr lang="ro-RO" altLang="en-US" b="1" dirty="0" smtClean="0">
                <a:solidFill>
                  <a:srgbClr val="002060"/>
                </a:solidFill>
              </a:rPr>
              <a:t/>
            </a:r>
            <a:br>
              <a:rPr lang="ro-RO" altLang="en-US" b="1" dirty="0" smtClean="0">
                <a:solidFill>
                  <a:srgbClr val="002060"/>
                </a:solidFill>
              </a:rPr>
            </a:br>
            <a:endParaRPr lang="ru-RU" altLang="en-US" dirty="0" smtClean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50825" y="1600798"/>
            <a:ext cx="8642350" cy="437673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o-RO" sz="2000" dirty="0">
                <a:solidFill>
                  <a:srgbClr val="002060"/>
                </a:solidFill>
                <a:latin typeface="Cambria" panose="02040503050406030204" pitchFamily="18" charset="0"/>
              </a:rPr>
              <a:t>Planificarea strategică a resurselor umane. </a:t>
            </a:r>
            <a:endParaRPr lang="en-US" sz="20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000" dirty="0">
                <a:solidFill>
                  <a:srgbClr val="002060"/>
                </a:solidFill>
                <a:latin typeface="Cambria" panose="02040503050406030204" pitchFamily="18" charset="0"/>
              </a:rPr>
              <a:t>Regulament cu privire la activitatea serviciului resurse umane (dispoziţii generale, structura, funcţii, drepturi, responsabilităţi )</a:t>
            </a:r>
            <a:endParaRPr lang="en-US" sz="20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000" dirty="0">
                <a:solidFill>
                  <a:srgbClr val="002060"/>
                </a:solidFill>
                <a:latin typeface="Cambria" panose="02040503050406030204" pitchFamily="18" charset="0"/>
              </a:rPr>
              <a:t>Proiectarea postului (funcției). Analiza sarcinilor, definirea posturilor și fișa postului. Însemnătatea acestor elemente în creșterea eficienței proceselor tehnologice.</a:t>
            </a:r>
            <a:endParaRPr lang="en-US" sz="20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000" dirty="0">
                <a:solidFill>
                  <a:srgbClr val="002060"/>
                </a:solidFill>
                <a:latin typeface="Cambria" panose="02040503050406030204" pitchFamily="18" charset="0"/>
              </a:rPr>
              <a:t>Recrutarea și selectarea resurselor umane. Activitățile MRU ale operatorului în  vederea integrării noului personal.</a:t>
            </a:r>
            <a:endParaRPr lang="en-US" sz="20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000" dirty="0">
                <a:solidFill>
                  <a:srgbClr val="002060"/>
                </a:solidFill>
                <a:latin typeface="Cambria" panose="02040503050406030204" pitchFamily="18" charset="0"/>
              </a:rPr>
              <a:t>Procesul de evaluare a performanțelor profesionale. Rezultatele analizei sarcinilor-experiență</a:t>
            </a:r>
            <a:r>
              <a:rPr lang="en-US" sz="2000" dirty="0">
                <a:solidFill>
                  <a:srgbClr val="002060"/>
                </a:solidFill>
                <a:latin typeface="Cambria" panose="02040503050406030204" pitchFamily="18" charset="0"/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o-RO" sz="2000" dirty="0">
                <a:solidFill>
                  <a:srgbClr val="002060"/>
                </a:solidFill>
                <a:latin typeface="Cambria" panose="02040503050406030204" pitchFamily="18" charset="0"/>
              </a:rPr>
              <a:t>Termenele de păstrare a documentelor ce vizează resursele umane.</a:t>
            </a:r>
            <a:endParaRPr lang="en-US" sz="2000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2000" dirty="0">
                <a:solidFill>
                  <a:srgbClr val="002060"/>
                </a:solidFill>
                <a:latin typeface="Cambria" panose="02040503050406030204" pitchFamily="18" charset="0"/>
              </a:rPr>
              <a:t>Fișa personală de evidență a resurselor umane (cadrelor).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en-US" sz="1600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</p:spPr>
        <p:txBody>
          <a:bodyPr/>
          <a:lstStyle/>
          <a:p>
            <a:r>
              <a:rPr lang="ro-RO" dirty="0" smtClean="0"/>
              <a:t>Elena Visterniceanu</a:t>
            </a:r>
            <a:endParaRPr lang="de-DE" dirty="0"/>
          </a:p>
        </p:txBody>
      </p:sp>
      <p:pic>
        <p:nvPicPr>
          <p:cNvPr id="10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124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</p:spPr>
        <p:txBody>
          <a:bodyPr/>
          <a:lstStyle/>
          <a:p>
            <a:r>
              <a:rPr lang="ro-RO" dirty="0" smtClean="0"/>
              <a:t>Elena Visterniceanu</a:t>
            </a:r>
            <a:endParaRPr lang="de-DE" dirty="0"/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4137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862776" y="6581001"/>
            <a:ext cx="3418449" cy="246221"/>
          </a:xfrm>
        </p:spPr>
        <p:txBody>
          <a:bodyPr/>
          <a:lstStyle/>
          <a:p>
            <a:r>
              <a:rPr lang="ro-RO" dirty="0" smtClean="0"/>
              <a:t>Elena Visterniceanu</a:t>
            </a:r>
            <a:endParaRPr lang="de-DE" dirty="0"/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88613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noProof="0" dirty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În calitate de entitate federală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GIZ sprijină atingerea obiectivelor Guvernului Germaniei de cooperare internațională și dezvoltare durabilă.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Publicat 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 für</a:t>
            </a:r>
            <a:b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 Zusammenarbeit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Oficii înregistrate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Bonn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și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Eschborn, German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ia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Proiectul ”Modernizarea serviciilor publice locale în Republica Moldova”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Chișinău</a:t>
            </a: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str.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Bernardazzi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66</a:t>
            </a:r>
            <a:endParaRPr lang="en-GB" sz="105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  + 373 22 22-83-19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  + 373 22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00-02-38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www.giz.de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www.serviciilocale.md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Autor</a:t>
            </a:r>
            <a:r>
              <a:rPr lang="ro-RO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495377" y="4718050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Proiect cofinanțat de 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9"/>
          <p:cNvSpPr txBox="1">
            <a:spLocks noChangeArrowheads="1"/>
          </p:cNvSpPr>
          <p:nvPr/>
        </p:nvSpPr>
        <p:spPr bwMode="auto">
          <a:xfrm>
            <a:off x="5555933" y="3908425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În cooperare cu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05" y="5981404"/>
            <a:ext cx="187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58952" t="9310" b="18235"/>
          <a:stretch/>
        </p:blipFill>
        <p:spPr>
          <a:xfrm>
            <a:off x="5645778" y="4368969"/>
            <a:ext cx="1569656" cy="645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1178" y="5306076"/>
            <a:ext cx="1252884" cy="910215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434" y="4156749"/>
            <a:ext cx="847626" cy="85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tatia2\Desktop\SDC-Rom_CMYK_hoch_po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6" y="5215306"/>
            <a:ext cx="1984375" cy="1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Stela\Desktop\Logou nou UTM\Logo_inscript_horizontal (1).pn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291" y="5167947"/>
            <a:ext cx="2635885" cy="655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15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noProof="0" dirty="0"/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 descr="Gopa Log MS cmyk RZ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451" y="2793129"/>
            <a:ext cx="2827336" cy="1144690"/>
          </a:xfrm>
          <a:prstGeom prst="rect">
            <a:avLst/>
          </a:prstGeom>
          <a:noFill/>
        </p:spPr>
      </p:pic>
      <p:sp>
        <p:nvSpPr>
          <p:cNvPr id="19" name="Textfeld 5"/>
          <p:cNvSpPr txBox="1"/>
          <p:nvPr/>
        </p:nvSpPr>
        <p:spPr>
          <a:xfrm>
            <a:off x="5395399" y="2428037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 </a:t>
            </a:r>
            <a:r>
              <a:rPr lang="en-US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numele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399" y="2793129"/>
            <a:ext cx="340042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5280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532</TotalTime>
  <Words>176</Words>
  <Application>Microsoft Office PowerPoint</Application>
  <PresentationFormat>On-screen Show (4:3)</PresentationFormat>
  <Paragraphs>42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Cambria</vt:lpstr>
      <vt:lpstr>GIZ_Banner_Kopfzeile-Ausland (3)</vt:lpstr>
      <vt:lpstr>Curs de instruire pentru angajaţii operatorilor „Apă-Canal”   Modulul 12: Managementul resurselor umane  din cadrul operatorilor serviciilor de  alimentare cu apă și canalizare  Sesiunea 2 Departamentul managementul resurselor umane  Expert resurse umane Elena VISTERNICEANU  27-28-29 iunie 2017,  Chișinău</vt:lpstr>
      <vt:lpstr>Familiarizarea cu....................</vt:lpstr>
      <vt:lpstr>Cuprinsul Sesiunii 2: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Admin</cp:lastModifiedBy>
  <cp:revision>72</cp:revision>
  <cp:lastPrinted>2012-07-19T10:16:59Z</cp:lastPrinted>
  <dcterms:created xsi:type="dcterms:W3CDTF">2013-09-05T11:54:56Z</dcterms:created>
  <dcterms:modified xsi:type="dcterms:W3CDTF">2017-06-13T06:36:07Z</dcterms:modified>
</cp:coreProperties>
</file>