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</p:sldMasterIdLst>
  <p:notesMasterIdLst>
    <p:notesMasterId r:id="rId9"/>
  </p:notesMasterIdLst>
  <p:handoutMasterIdLst>
    <p:handoutMasterId r:id="rId10"/>
  </p:handoutMasterIdLst>
  <p:sldIdLst>
    <p:sldId id="280" r:id="rId2"/>
    <p:sldId id="276" r:id="rId3"/>
    <p:sldId id="281" r:id="rId4"/>
    <p:sldId id="282" r:id="rId5"/>
    <p:sldId id="283" r:id="rId6"/>
    <p:sldId id="278" r:id="rId7"/>
    <p:sldId id="279" r:id="rId8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8">
          <p15:clr>
            <a:srgbClr val="A4A3A4"/>
          </p15:clr>
        </p15:guide>
        <p15:guide id="2" orient="horz" pos="388">
          <p15:clr>
            <a:srgbClr val="A4A3A4"/>
          </p15:clr>
        </p15:guide>
        <p15:guide id="3" pos="288">
          <p15:clr>
            <a:srgbClr val="A4A3A4"/>
          </p15:clr>
        </p15:guide>
        <p15:guide id="4" pos="10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Bohantova" initials="LB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5730" autoAdjust="0"/>
  </p:normalViewPr>
  <p:slideViewPr>
    <p:cSldViewPr snapToGrid="0">
      <p:cViewPr varScale="1">
        <p:scale>
          <a:sx n="69" d="100"/>
          <a:sy n="69" d="100"/>
        </p:scale>
        <p:origin x="1386" y="66"/>
      </p:cViewPr>
      <p:guideLst>
        <p:guide orient="horz" pos="658"/>
        <p:guide orient="horz" pos="388"/>
        <p:guide pos="288"/>
        <p:guide pos="10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‹#›</a:t>
            </a:fld>
            <a:endParaRPr lang="de-DE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2081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</a:t>
            </a:r>
            <a:br>
              <a:rPr lang="en-GB" noProof="0" dirty="0" smtClean="0"/>
            </a:br>
            <a:r>
              <a:rPr lang="en-GB" noProof="0" dirty="0" smtClean="0"/>
              <a:t>to add image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</a:t>
            </a:r>
            <a:br>
              <a:rPr lang="en-GB" noProof="0" dirty="0" smtClean="0"/>
            </a:br>
            <a:r>
              <a:rPr lang="en-GB" noProof="0" dirty="0" smtClean="0"/>
              <a:t>to add image</a:t>
            </a:r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0F9A5078-6F60-49E2-B50D-11C30D454C38}" type="datetime1">
              <a:rPr lang="en-GB" smtClean="0"/>
              <a:pPr/>
              <a:t>13/06/2017</a:t>
            </a:fld>
            <a:endParaRPr lang="en-GB" dirty="0" smtClean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0F9A5078-6F60-49E2-B50D-11C30D454C38}" type="datetime1">
              <a:rPr lang="en-GB" smtClean="0"/>
              <a:pPr/>
              <a:t>13/06/2017</a:t>
            </a:fld>
            <a:endParaRPr lang="en-GB" dirty="0" smtClean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add title</a:t>
            </a:r>
            <a:endParaRPr lang="de-DE" noProof="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www.serviciilocale.md/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://www.giz.d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 smtClean="0"/>
              <a:t>Elena Visterniceanu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pic>
        <p:nvPicPr>
          <p:cNvPr id="6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5"/>
          <p:cNvSpPr>
            <a:spLocks noGrp="1"/>
          </p:cNvSpPr>
          <p:nvPr>
            <p:ph type="title"/>
          </p:nvPr>
        </p:nvSpPr>
        <p:spPr>
          <a:xfrm>
            <a:off x="96982" y="1562099"/>
            <a:ext cx="8839199" cy="5018901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C</a:t>
            </a:r>
            <a:r>
              <a:rPr lang="ro-RO" b="1" dirty="0">
                <a:solidFill>
                  <a:srgbClr val="002060"/>
                </a:solidFill>
              </a:rPr>
              <a:t>urs de instruire pentru angajaţii </a:t>
            </a:r>
            <a:r>
              <a:rPr lang="ro-RO" b="1" dirty="0" smtClean="0">
                <a:solidFill>
                  <a:srgbClr val="002060"/>
                </a:solidFill>
              </a:rPr>
              <a:t>operatorilor </a:t>
            </a:r>
            <a:r>
              <a:rPr lang="ro-RO" b="1" dirty="0">
                <a:solidFill>
                  <a:srgbClr val="002060"/>
                </a:solidFill>
              </a:rPr>
              <a:t>„Apă-Canal”</a:t>
            </a:r>
            <a:r>
              <a:rPr lang="en-US" dirty="0">
                <a:solidFill>
                  <a:srgbClr val="002060"/>
                </a:solidFill>
              </a:rPr>
              <a:t/>
            </a:r>
            <a:br>
              <a:rPr lang="en-US" dirty="0">
                <a:solidFill>
                  <a:srgbClr val="002060"/>
                </a:solidFill>
              </a:rPr>
            </a:br>
            <a:r>
              <a:rPr lang="ro-RO" dirty="0" smtClean="0">
                <a:solidFill>
                  <a:srgbClr val="002060"/>
                </a:solidFill>
              </a:rPr>
              <a:t/>
            </a:r>
            <a:br>
              <a:rPr lang="ro-RO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err="1" smtClean="0">
                <a:solidFill>
                  <a:srgbClr val="FF0000"/>
                </a:solidFill>
              </a:rPr>
              <a:t>Modulul</a:t>
            </a:r>
            <a:r>
              <a:rPr lang="en-US" b="1" dirty="0" smtClean="0">
                <a:solidFill>
                  <a:srgbClr val="FF0000"/>
                </a:solidFill>
              </a:rPr>
              <a:t> 12: </a:t>
            </a:r>
            <a:r>
              <a:rPr lang="en-US" b="1" dirty="0" err="1" smtClean="0">
                <a:solidFill>
                  <a:srgbClr val="002060"/>
                </a:solidFill>
              </a:rPr>
              <a:t>Managementul</a:t>
            </a:r>
            <a:r>
              <a:rPr lang="ro-RO" b="1" dirty="0" smtClean="0">
                <a:solidFill>
                  <a:srgbClr val="002060"/>
                </a:solidFill>
              </a:rPr>
              <a:t> resurselor umane </a:t>
            </a:r>
            <a:br>
              <a:rPr lang="ro-RO" b="1" dirty="0" smtClean="0">
                <a:solidFill>
                  <a:srgbClr val="002060"/>
                </a:solidFill>
              </a:rPr>
            </a:br>
            <a:r>
              <a:rPr lang="ro-RO" b="1" dirty="0" smtClean="0">
                <a:solidFill>
                  <a:srgbClr val="002060"/>
                </a:solidFill>
              </a:rPr>
              <a:t>din cadrul operatorilor serviciilor de </a:t>
            </a:r>
            <a:br>
              <a:rPr lang="ro-RO" b="1" dirty="0" smtClean="0">
                <a:solidFill>
                  <a:srgbClr val="002060"/>
                </a:solidFill>
              </a:rPr>
            </a:br>
            <a:r>
              <a:rPr lang="ro-RO" b="1" dirty="0" smtClean="0">
                <a:solidFill>
                  <a:srgbClr val="002060"/>
                </a:solidFill>
              </a:rPr>
              <a:t>alimentare cu apă și canalizare</a:t>
            </a:r>
            <a:r>
              <a:rPr lang="ro-RO" b="1" dirty="0" smtClean="0">
                <a:solidFill>
                  <a:srgbClr val="FF0000"/>
                </a:solidFill>
              </a:rPr>
              <a:t/>
            </a:r>
            <a:br>
              <a:rPr lang="ro-RO" b="1" dirty="0" smtClean="0">
                <a:solidFill>
                  <a:srgbClr val="FF0000"/>
                </a:solidFill>
              </a:rPr>
            </a:br>
            <a:r>
              <a:rPr lang="ro-RO" b="1" dirty="0" smtClean="0">
                <a:solidFill>
                  <a:srgbClr val="FF0000"/>
                </a:solidFill>
              </a:rPr>
              <a:t/>
            </a:r>
            <a:br>
              <a:rPr lang="ro-RO" b="1" dirty="0" smtClean="0">
                <a:solidFill>
                  <a:srgbClr val="FF0000"/>
                </a:solidFill>
              </a:rPr>
            </a:br>
            <a:r>
              <a:rPr lang="ro-RO" altLang="en-US" sz="1800" b="1" dirty="0">
                <a:solidFill>
                  <a:srgbClr val="FF0000"/>
                </a:solidFill>
              </a:rPr>
              <a:t>Sesiunea </a:t>
            </a:r>
            <a:r>
              <a:rPr lang="ro-RO" altLang="en-US" sz="1800" b="1" dirty="0" smtClean="0">
                <a:solidFill>
                  <a:srgbClr val="FF0000"/>
                </a:solidFill>
              </a:rPr>
              <a:t>3</a:t>
            </a:r>
            <a:r>
              <a:rPr lang="ro-RO" altLang="en-US" sz="1800" b="1" dirty="0">
                <a:solidFill>
                  <a:srgbClr val="FF0000"/>
                </a:solidFill>
              </a:rPr>
              <a:t/>
            </a:r>
            <a:br>
              <a:rPr lang="ro-RO" altLang="en-US" sz="1800" b="1" dirty="0">
                <a:solidFill>
                  <a:srgbClr val="FF0000"/>
                </a:solidFill>
              </a:rPr>
            </a:br>
            <a:r>
              <a:rPr lang="ro-RO" altLang="en-US" sz="1800" b="1" dirty="0" smtClean="0">
                <a:solidFill>
                  <a:srgbClr val="002060"/>
                </a:solidFill>
              </a:rPr>
              <a:t>Dezvoltarea profesională a personalului</a:t>
            </a:r>
            <a:r>
              <a:rPr lang="vi-VN" altLang="en-US" sz="1800" b="1" dirty="0"/>
              <a:t/>
            </a:r>
            <a:br>
              <a:rPr lang="vi-VN" altLang="en-US" sz="1800" b="1" dirty="0"/>
            </a:br>
            <a:r>
              <a:rPr lang="ro-RO" altLang="en-US" b="1" dirty="0"/>
              <a:t/>
            </a:r>
            <a:br>
              <a:rPr lang="ro-RO" altLang="en-US" b="1" dirty="0"/>
            </a:br>
            <a:r>
              <a:rPr lang="ro-RO" b="1" dirty="0"/>
              <a:t/>
            </a:r>
            <a:br>
              <a:rPr lang="ro-RO" b="1" dirty="0"/>
            </a:br>
            <a:r>
              <a:rPr lang="ro-RO" sz="1400" b="1" i="1" dirty="0">
                <a:solidFill>
                  <a:srgbClr val="002060"/>
                </a:solidFill>
              </a:rPr>
              <a:t>Expert </a:t>
            </a:r>
            <a:r>
              <a:rPr lang="ro-RO" sz="1400" b="1" i="1" dirty="0" smtClean="0">
                <a:solidFill>
                  <a:srgbClr val="002060"/>
                </a:solidFill>
              </a:rPr>
              <a:t>legislație</a:t>
            </a:r>
            <a:r>
              <a:rPr lang="ro-RO" sz="1400" b="1" i="1" dirty="0">
                <a:solidFill>
                  <a:srgbClr val="002060"/>
                </a:solidFill>
              </a:rPr>
              <a:t/>
            </a:r>
            <a:br>
              <a:rPr lang="ro-RO" sz="1400" b="1" i="1" dirty="0">
                <a:solidFill>
                  <a:srgbClr val="002060"/>
                </a:solidFill>
              </a:rPr>
            </a:br>
            <a:r>
              <a:rPr lang="ro-RO" sz="1400" b="1" i="1" dirty="0" smtClean="0">
                <a:solidFill>
                  <a:srgbClr val="002060"/>
                </a:solidFill>
              </a:rPr>
              <a:t>Elena VISTERNICEANU</a:t>
            </a:r>
            <a:r>
              <a:rPr lang="ro-RO" sz="1400" b="1" i="1" dirty="0">
                <a:solidFill>
                  <a:srgbClr val="002060"/>
                </a:solidFill>
              </a:rPr>
              <a:t/>
            </a:r>
            <a:br>
              <a:rPr lang="ro-RO" sz="1400" b="1" i="1" dirty="0">
                <a:solidFill>
                  <a:srgbClr val="002060"/>
                </a:solidFill>
              </a:rPr>
            </a:br>
            <a:r>
              <a:rPr lang="ro-RO" sz="1400" b="1" dirty="0">
                <a:solidFill>
                  <a:srgbClr val="002060"/>
                </a:solidFill>
              </a:rPr>
              <a:t/>
            </a:r>
            <a:br>
              <a:rPr lang="ro-RO" sz="1400" b="1" dirty="0">
                <a:solidFill>
                  <a:srgbClr val="002060"/>
                </a:solidFill>
              </a:rPr>
            </a:br>
            <a:r>
              <a:rPr lang="ro-RO" sz="1400" b="1" dirty="0" smtClean="0">
                <a:solidFill>
                  <a:srgbClr val="002060"/>
                </a:solidFill>
              </a:rPr>
              <a:t>27-28-29 iunie 2017</a:t>
            </a:r>
            <a:r>
              <a:rPr lang="en-US" sz="1400" b="1" dirty="0" smtClean="0">
                <a:solidFill>
                  <a:srgbClr val="002060"/>
                </a:solidFill>
              </a:rPr>
              <a:t>,  </a:t>
            </a:r>
            <a:r>
              <a:rPr lang="ro-RO" sz="1400" b="1" dirty="0">
                <a:solidFill>
                  <a:srgbClr val="002060"/>
                </a:solidFill>
              </a:rPr>
              <a:t>Chișinău</a:t>
            </a:r>
            <a:endParaRPr lang="de-DE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8493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457341" y="2749844"/>
            <a:ext cx="8229318" cy="657645"/>
          </a:xfrm>
        </p:spPr>
        <p:txBody>
          <a:bodyPr/>
          <a:lstStyle/>
          <a:p>
            <a:pPr algn="just"/>
            <a:r>
              <a:rPr lang="ro-RO" sz="2000" b="1" dirty="0" smtClean="0">
                <a:solidFill>
                  <a:srgbClr val="002060"/>
                </a:solidFill>
              </a:rPr>
              <a:t>Familiarizarea cu....................</a:t>
            </a:r>
            <a:endParaRPr lang="de-DE" sz="2000" b="1" dirty="0">
              <a:solidFill>
                <a:srgbClr val="00206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dirty="0" smtClean="0"/>
              <a:t>XXX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/>
              <a:pPr/>
              <a:t>13/06/2017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296988" y="1592263"/>
            <a:ext cx="77755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o-RO" altLang="en-US" b="0" kern="0" smtClean="0">
                <a:solidFill>
                  <a:srgbClr val="C00000"/>
                </a:solidFill>
              </a:rPr>
              <a:t>Obiectivul Sesiunii:</a:t>
            </a:r>
            <a:r>
              <a:rPr lang="ro-RO" altLang="en-US" b="0" kern="0" smtClean="0">
                <a:solidFill>
                  <a:srgbClr val="002060"/>
                </a:solidFill>
              </a:rPr>
              <a:t/>
            </a:r>
            <a:br>
              <a:rPr lang="ro-RO" altLang="en-US" b="0" kern="0" smtClean="0">
                <a:solidFill>
                  <a:srgbClr val="002060"/>
                </a:solidFill>
              </a:rPr>
            </a:br>
            <a:endParaRPr lang="ru-RU" altLang="en-US" b="0" kern="0" dirty="0" smtClean="0"/>
          </a:p>
        </p:txBody>
      </p:sp>
      <p:pic>
        <p:nvPicPr>
          <p:cNvPr id="8" name="Picture 2" descr="D:\docs\desktop\ELdZ_Mol_cmyk_r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512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dirty="0" smtClean="0"/>
              <a:t>XXX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/>
              <a:pPr/>
              <a:t>13/06/2017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758683" y="1324409"/>
            <a:ext cx="5727700" cy="434975"/>
          </a:xfrm>
        </p:spPr>
        <p:txBody>
          <a:bodyPr/>
          <a:lstStyle/>
          <a:p>
            <a:r>
              <a:rPr lang="ro-RO" altLang="en-US" b="1" dirty="0" smtClean="0">
                <a:solidFill>
                  <a:srgbClr val="C00000"/>
                </a:solidFill>
              </a:rPr>
              <a:t>Cuprinsul Sesiunii </a:t>
            </a:r>
            <a:r>
              <a:rPr lang="ro-RO" altLang="en-US" b="1" dirty="0" smtClean="0">
                <a:solidFill>
                  <a:srgbClr val="C00000"/>
                </a:solidFill>
              </a:rPr>
              <a:t>3:</a:t>
            </a:r>
            <a:r>
              <a:rPr lang="ro-RO" altLang="en-US" b="1" dirty="0" smtClean="0">
                <a:solidFill>
                  <a:srgbClr val="002060"/>
                </a:solidFill>
              </a:rPr>
              <a:t/>
            </a:r>
            <a:br>
              <a:rPr lang="ro-RO" altLang="en-US" b="1" dirty="0" smtClean="0">
                <a:solidFill>
                  <a:srgbClr val="002060"/>
                </a:solidFill>
              </a:rPr>
            </a:br>
            <a:endParaRPr lang="ru-RU" altLang="en-US" dirty="0" smtClean="0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250825" y="2205038"/>
            <a:ext cx="8642350" cy="4376737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ro-RO" sz="2400" dirty="0">
                <a:solidFill>
                  <a:srgbClr val="002060"/>
                </a:solidFill>
                <a:latin typeface="Cambria" panose="02040503050406030204" pitchFamily="18" charset="0"/>
              </a:rPr>
              <a:t>Strategia întreprinderii privind dezvoltarea resurselor umane.</a:t>
            </a:r>
            <a:endParaRPr lang="en-US" sz="24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o-RO" sz="2400" dirty="0">
                <a:solidFill>
                  <a:srgbClr val="002060"/>
                </a:solidFill>
                <a:latin typeface="Cambria" panose="02040503050406030204" pitchFamily="18" charset="0"/>
              </a:rPr>
              <a:t>Analiza nevoilor de formare în cadrul întreprinderii.</a:t>
            </a:r>
            <a:endParaRPr lang="en-US" sz="24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o-RO" sz="2400" dirty="0">
                <a:solidFill>
                  <a:srgbClr val="002060"/>
                </a:solidFill>
                <a:latin typeface="Cambria" panose="02040503050406030204" pitchFamily="18" charset="0"/>
              </a:rPr>
              <a:t>Capacitatea întreprinderii pentru desfășurarea instruiri: financiară, didactică și organizațională.</a:t>
            </a:r>
            <a:endParaRPr lang="en-US" sz="24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o-RO" sz="2400" dirty="0">
                <a:solidFill>
                  <a:srgbClr val="002060"/>
                </a:solidFill>
                <a:latin typeface="Cambria" panose="02040503050406030204" pitchFamily="18" charset="0"/>
              </a:rPr>
              <a:t>Programul de instruire.</a:t>
            </a:r>
            <a:endParaRPr lang="en-US" sz="24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o-RO" sz="2400" dirty="0">
                <a:solidFill>
                  <a:srgbClr val="002060"/>
                </a:solidFill>
                <a:latin typeface="Cambria" panose="02040503050406030204" pitchFamily="18" charset="0"/>
              </a:rPr>
              <a:t>Metode de realizare a instruirii profesionale la întreprindere și în cadrul  IFC AAC.</a:t>
            </a:r>
            <a:endParaRPr lang="en-US" sz="24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o-RO" sz="2400" dirty="0">
                <a:solidFill>
                  <a:srgbClr val="002060"/>
                </a:solidFill>
                <a:latin typeface="Cambria" panose="02040503050406030204" pitchFamily="18" charset="0"/>
              </a:rPr>
              <a:t>Reglementarea stimulării materiale și de carieră a stagiarilor.</a:t>
            </a:r>
            <a:endParaRPr lang="ro-RO" sz="24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en-US" sz="1600" dirty="0" smtClean="0"/>
          </a:p>
        </p:txBody>
      </p:sp>
      <p:pic>
        <p:nvPicPr>
          <p:cNvPr id="9" name="Picture 2" descr="D:\docs\desktop\ELdZ_Mol_cmyk_r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21247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741377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688613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/>
              <a:pPr/>
              <a:t>13/06/2017</a:t>
            </a:fld>
            <a:endParaRPr lang="de-DE" noProof="0" dirty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684213" y="2108200"/>
            <a:ext cx="4481512" cy="260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În calitate de entitate federală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GIZ sprijină atingerea obiectivelor Guvernului Germaniei de cooperare internațională și dezvoltare durabilă. 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Publicat de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Deutsche </a:t>
            </a:r>
            <a:r>
              <a:rPr lang="de-DE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Gesellschaft für</a:t>
            </a:r>
            <a:br>
              <a:rPr lang="de-DE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Internationale Zusammenarbeit 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(GIZ) GmbH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Oficii înregistrate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Bonn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și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Eschborn, German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ia</a:t>
            </a:r>
            <a:endParaRPr lang="en-GB" sz="1050" b="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Proiectul ”Modernizarea serviciilor publice locale în Republica Moldova”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Chișinău</a:t>
            </a:r>
            <a:r>
              <a:rPr lang="en-GB" sz="105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str.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Bernardazzi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66</a:t>
            </a:r>
            <a:endParaRPr lang="en-GB" sz="1050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tabLst>
                <a:tab pos="180975" algn="l"/>
              </a:tabLst>
              <a:defRPr/>
            </a:pPr>
            <a:r>
              <a:rPr lang="en-GB" sz="105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  + 373 22 22-83-19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tabLst>
                <a:tab pos="180975" algn="l"/>
              </a:tabLst>
              <a:defRPr/>
            </a:pPr>
            <a:r>
              <a:rPr lang="en-GB" sz="105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  + 373 22 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00-02-38</a:t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	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www.giz.de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www.serviciilocale.md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de-DE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Inhaltsplatzhalter 8"/>
          <p:cNvSpPr txBox="1">
            <a:spLocks/>
          </p:cNvSpPr>
          <p:nvPr/>
        </p:nvSpPr>
        <p:spPr>
          <a:xfrm>
            <a:off x="5467350" y="2108200"/>
            <a:ext cx="3005138" cy="3814763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  <a:defRPr/>
            </a:pPr>
            <a:r>
              <a:rPr lang="en-GB" sz="105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Autor</a:t>
            </a:r>
            <a:r>
              <a:rPr lang="ro-RO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GB" sz="1050" b="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Aft>
                <a:spcPts val="300"/>
              </a:spcAft>
              <a:defRPr/>
            </a:pPr>
            <a:endParaRPr lang="en-GB" sz="105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endParaRPr lang="en-GB" sz="105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495377" y="4718050"/>
            <a:ext cx="11477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o-RO" sz="800" b="0" dirty="0" smtClean="0">
                <a:solidFill>
                  <a:schemeClr val="tx2">
                    <a:lumMod val="75000"/>
                  </a:schemeClr>
                </a:solidFill>
              </a:rPr>
              <a:t>Proiect cofinanțat de </a:t>
            </a:r>
            <a:endParaRPr lang="en-GB" sz="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Picture 2" descr="D:\docs\desktop\ELdZ_Mol_cmyk_r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9"/>
          <p:cNvSpPr txBox="1">
            <a:spLocks noChangeArrowheads="1"/>
          </p:cNvSpPr>
          <p:nvPr/>
        </p:nvSpPr>
        <p:spPr bwMode="auto">
          <a:xfrm>
            <a:off x="5555933" y="3908425"/>
            <a:ext cx="11477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o-RO" sz="800" b="0" dirty="0" smtClean="0">
                <a:solidFill>
                  <a:schemeClr val="tx2">
                    <a:lumMod val="75000"/>
                  </a:schemeClr>
                </a:solidFill>
              </a:rPr>
              <a:t>În cooperare cu</a:t>
            </a:r>
            <a:endParaRPr lang="en-GB" sz="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605" y="5981404"/>
            <a:ext cx="1876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58952" t="9310" b="18235"/>
          <a:stretch/>
        </p:blipFill>
        <p:spPr>
          <a:xfrm>
            <a:off x="5645778" y="4368969"/>
            <a:ext cx="1569656" cy="6451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1178" y="5306076"/>
            <a:ext cx="1252884" cy="910215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434" y="4156749"/>
            <a:ext cx="847626" cy="857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tatia2\Desktop\SDC-Rom_CMYK_hoch_pos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46" y="5215306"/>
            <a:ext cx="1984375" cy="115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C:\Users\Stela\Desktop\Logou nou UTM\Logo_inscript_horizontal (1).png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291" y="5167947"/>
            <a:ext cx="2635885" cy="6559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815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/>
              <a:pPr/>
              <a:t>13/06/2017</a:t>
            </a:fld>
            <a:endParaRPr lang="de-DE" noProof="0" dirty="0"/>
          </a:p>
        </p:txBody>
      </p:sp>
      <p:pic>
        <p:nvPicPr>
          <p:cNvPr id="14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15" descr="Gopa Log MS cmyk RZ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451" y="2793129"/>
            <a:ext cx="2827336" cy="1144690"/>
          </a:xfrm>
          <a:prstGeom prst="rect">
            <a:avLst/>
          </a:prstGeom>
          <a:noFill/>
        </p:spPr>
      </p:pic>
      <p:sp>
        <p:nvSpPr>
          <p:cNvPr id="19" name="Textfeld 5"/>
          <p:cNvSpPr txBox="1"/>
          <p:nvPr/>
        </p:nvSpPr>
        <p:spPr>
          <a:xfrm>
            <a:off x="5395399" y="2428037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Din </a:t>
            </a:r>
            <a:r>
              <a:rPr lang="en-US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numele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399" y="2793129"/>
            <a:ext cx="3400425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5280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_Banner_Kopfzeile-Ausland (3)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GIZ_Banner_Kopfzeile-Ausland (3)</Template>
  <TotalTime>532</TotalTime>
  <Words>130</Words>
  <Application>Microsoft Office PowerPoint</Application>
  <PresentationFormat>On-screen Show (4:3)</PresentationFormat>
  <Paragraphs>41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Arial Narrow</vt:lpstr>
      <vt:lpstr>Cambria</vt:lpstr>
      <vt:lpstr>GIZ_Banner_Kopfzeile-Ausland (3)</vt:lpstr>
      <vt:lpstr>Curs de instruire pentru angajaţii operatorilor „Apă-Canal”   Modulul 12: Managementul resurselor umane  din cadrul operatorilor serviciilor de  alimentare cu apă și canalizare  Sesiunea 3 Dezvoltarea profesională a personalului   Expert legislație Elena VISTERNICEANU  27-28-29 iunie 2017,  Chișinău</vt:lpstr>
      <vt:lpstr>Familiarizarea cu....................</vt:lpstr>
      <vt:lpstr>Cuprinsul Sesiunii 3: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GIZ-Design</dc:creator>
  <cp:keywords>GIZ-Leerfolie</cp:keywords>
  <cp:lastModifiedBy>Admin</cp:lastModifiedBy>
  <cp:revision>70</cp:revision>
  <cp:lastPrinted>2012-07-19T10:16:59Z</cp:lastPrinted>
  <dcterms:created xsi:type="dcterms:W3CDTF">2013-09-05T11:54:56Z</dcterms:created>
  <dcterms:modified xsi:type="dcterms:W3CDTF">2017-06-13T06:36:05Z</dcterms:modified>
</cp:coreProperties>
</file>