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56" r:id="rId2"/>
    <p:sldId id="285" r:id="rId3"/>
    <p:sldId id="257" r:id="rId4"/>
    <p:sldId id="279" r:id="rId5"/>
    <p:sldId id="263" r:id="rId6"/>
    <p:sldId id="286" r:id="rId7"/>
    <p:sldId id="287" r:id="rId8"/>
    <p:sldId id="288" r:id="rId9"/>
    <p:sldId id="290" r:id="rId10"/>
    <p:sldId id="289" r:id="rId11"/>
    <p:sldId id="291" r:id="rId12"/>
    <p:sldId id="292" r:id="rId13"/>
    <p:sldId id="293" r:id="rId14"/>
    <p:sldId id="294" r:id="rId15"/>
    <p:sldId id="295" r:id="rId16"/>
    <p:sldId id="296" r:id="rId17"/>
    <p:sldId id="297" r:id="rId18"/>
    <p:sldId id="299" r:id="rId19"/>
    <p:sldId id="284" r:id="rId20"/>
  </p:sldIdLst>
  <p:sldSz cx="12192000" cy="6858000"/>
  <p:notesSz cx="7104063"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92" d="100"/>
          <a:sy n="92" d="100"/>
        </p:scale>
        <p:origin x="450" y="90"/>
      </p:cViewPr>
      <p:guideLst>
        <p:guide orient="horz" pos="2160"/>
        <p:guide pos="3840"/>
      </p:guideLst>
    </p:cSldViewPr>
  </p:slideViewPr>
  <p:notesTextViewPr>
    <p:cViewPr>
      <p:scale>
        <a:sx n="1" d="1"/>
        <a:sy n="1" d="1"/>
      </p:scale>
      <p:origin x="0" y="0"/>
    </p:cViewPr>
  </p:notesTextViewPr>
  <p:notesViewPr>
    <p:cSldViewPr snapToGrid="0">
      <p:cViewPr varScale="1">
        <p:scale>
          <a:sx n="41" d="100"/>
          <a:sy n="41" d="100"/>
        </p:scale>
        <p:origin x="1794" y="5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t>6/10/2017</a:t>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extLst>
      <p:ext uri="{BB962C8B-B14F-4D97-AF65-F5344CB8AC3E}">
        <p14:creationId xmlns:p14="http://schemas.microsoft.com/office/powerpoint/2010/main" val="789615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extLst>
      <p:ext uri="{BB962C8B-B14F-4D97-AF65-F5344CB8AC3E}">
        <p14:creationId xmlns:p14="http://schemas.microsoft.com/office/powerpoint/2010/main" val="15269729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2050" name="Picture 3"/>
          <p:cNvPicPr>
            <a:picLocks noChangeAspect="1"/>
          </p:cNvPicPr>
          <p:nvPr/>
        </p:nvPicPr>
        <p:blipFill>
          <a:blip r:embed="rId2"/>
          <a:stretch>
            <a:fillRect/>
          </a:stretch>
        </p:blipFill>
        <p:spPr>
          <a:xfrm>
            <a:off x="0" y="19050"/>
            <a:ext cx="12206817" cy="6867525"/>
          </a:xfrm>
          <a:prstGeom prst="rect">
            <a:avLst/>
          </a:prstGeom>
          <a:noFill/>
          <a:ln w="9525">
            <a:noFill/>
          </a:ln>
        </p:spPr>
      </p:pic>
      <p:sp>
        <p:nvSpPr>
          <p:cNvPr id="2051" name="Rectangle 3"/>
          <p:cNvSpPr>
            <a:spLocks noGrp="1" noChangeArrowheads="1"/>
          </p:cNvSpPr>
          <p:nvPr>
            <p:ph type="ctrTitle"/>
          </p:nvPr>
        </p:nvSpPr>
        <p:spPr>
          <a:xfrm>
            <a:off x="2063751" y="1701800"/>
            <a:ext cx="9211733" cy="1082675"/>
          </a:xfrm>
        </p:spPr>
        <p:txBody>
          <a:bodyPr/>
          <a:lstStyle>
            <a:lvl1pPr>
              <a:defRPr/>
            </a:lvl1pPr>
          </a:lstStyle>
          <a:p>
            <a:pPr lvl="0"/>
            <a:r>
              <a:rPr lang="en-US" altLang="zh-CN" noProof="0" smtClean="0"/>
              <a:t>Click to edit Master title style</a:t>
            </a:r>
          </a:p>
        </p:txBody>
      </p:sp>
      <p:sp>
        <p:nvSpPr>
          <p:cNvPr id="2052" name="Rectangle 4"/>
          <p:cNvSpPr>
            <a:spLocks noGrp="1" noChangeArrowheads="1"/>
          </p:cNvSpPr>
          <p:nvPr>
            <p:ph type="subTitle" idx="1"/>
          </p:nvPr>
        </p:nvSpPr>
        <p:spPr>
          <a:xfrm>
            <a:off x="2063751" y="2927350"/>
            <a:ext cx="9218083" cy="1752600"/>
          </a:xfrm>
        </p:spPr>
        <p:txBody>
          <a:bodyPr/>
          <a:lstStyle>
            <a:lvl1pPr marL="0" indent="0" algn="r">
              <a:buFontTx/>
              <a:buNone/>
              <a:defRPr>
                <a:solidFill>
                  <a:schemeClr val="bg1"/>
                </a:solidFill>
              </a:defRPr>
            </a:lvl1pPr>
          </a:lstStyle>
          <a:p>
            <a:pPr lvl="0"/>
            <a:r>
              <a:rPr lang="en-US" altLang="zh-CN" noProof="0" smtClean="0"/>
              <a:t>Click to edit Master subtitle style</a:t>
            </a:r>
          </a:p>
        </p:txBody>
      </p:sp>
      <p:sp>
        <p:nvSpPr>
          <p:cNvPr id="9" name="Rectangle 5"/>
          <p:cNvSpPr>
            <a:spLocks noGrp="1" noChangeArrowheads="1"/>
          </p:cNvSpPr>
          <p:nvPr>
            <p:ph type="dt" sz="half" idx="2"/>
          </p:nvPr>
        </p:nvSpPr>
        <p:spPr bwMode="auto">
          <a:xfrm>
            <a:off x="609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FDE934FF-F4E1-47C5-9CA5-30A81DDE2BE4}" type="datetimeFigureOut">
              <a:rPr lang="en-US" smtClean="0"/>
              <a:t>6/10/2017</a:t>
            </a:fld>
            <a:endParaRPr lang="en-US"/>
          </a:p>
        </p:txBody>
      </p:sp>
      <p:sp>
        <p:nvSpPr>
          <p:cNvPr id="10" name="Rectangle 6"/>
          <p:cNvSpPr>
            <a:spLocks noGrp="1" noChangeArrowheads="1"/>
          </p:cNvSpPr>
          <p:nvPr>
            <p:ph type="ftr" sz="quarter" idx="3"/>
          </p:nvPr>
        </p:nvSpPr>
        <p:spPr bwMode="auto">
          <a:xfrm>
            <a:off x="4165600" y="6245225"/>
            <a:ext cx="3860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endParaRPr lang="en-US"/>
          </a:p>
        </p:txBody>
      </p:sp>
      <p:sp>
        <p:nvSpPr>
          <p:cNvPr id="11" name="Rectangle 7"/>
          <p:cNvSpPr>
            <a:spLocks noGrp="1" noChangeArrowheads="1"/>
          </p:cNvSpPr>
          <p:nvPr>
            <p:ph type="sldNum" sz="quarter" idx="4"/>
          </p:nvPr>
        </p:nvSpPr>
        <p:spPr bwMode="auto">
          <a:xfrm>
            <a:off x="8737600" y="6245225"/>
            <a:ext cx="2844800" cy="47625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fld id="{B3561BA9-CDCF-4958-B8AB-66F3BF063E13}" type="slidenum">
              <a:rPr lang="en-US" smtClean="0"/>
              <a:t>‹#›</a:t>
            </a:fld>
            <a:endParaRPr 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93831447-C893-4FB7-A405-85B25DF4EE90}"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t>‹#›</a:t>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190500"/>
            <a:ext cx="2743200" cy="593725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190500"/>
            <a:ext cx="8026400" cy="59372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t>6/10/2017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t>6/10/2017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DE934FF-F4E1-47C5-9CA5-30A81DDE2BE4}" type="datetimeFigureOut">
              <a:rPr lang="en-US" smtClean="0"/>
              <a:t>6/10/2017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174750"/>
            <a:ext cx="53848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174750"/>
            <a:ext cx="5384800" cy="4953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DE934FF-F4E1-47C5-9CA5-30A81DDE2BE4}" type="datetimeFigureOut">
              <a:rPr lang="en-US" smtClean="0"/>
              <a:t>6/10/2017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40317" y="2505075"/>
            <a:ext cx="5158316"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DE934FF-F4E1-47C5-9CA5-30A81DDE2BE4}" type="datetimeFigureOut">
              <a:rPr lang="en-US" smtClean="0"/>
              <a:t>6/10/2017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E934FF-F4E1-47C5-9CA5-30A81DDE2BE4}" type="datetimeFigureOut">
              <a:rPr lang="en-US" smtClean="0"/>
              <a:t>6/10/2017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E934FF-F4E1-47C5-9CA5-30A81DDE2BE4}" type="datetimeFigureOut">
              <a:rPr lang="en-US" smtClean="0"/>
              <a:t>6/10/2017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defRPr/>
            </a:pPr>
            <a:fld id="{93831447-C893-4FB7-A405-85B25DF4EE90}" type="slidenum">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rPr>
              <a:t>‹#›</a:t>
            </a:fld>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SimSun" panose="02010600030101010101" pitchFamily="2" charset="-122"/>
              <a:cs typeface="+mn-cs"/>
            </a:endParaRPr>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7"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5"/>
            <a:ext cx="617220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DE934FF-F4E1-47C5-9CA5-30A81DDE2BE4}" type="datetimeFigureOut">
              <a:rPr lang="en-US" smtClean="0"/>
              <a:t>6/10/2017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t>‹#›</a:t>
            </a:fld>
            <a:endParaRPr 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p:cNvPicPr>
            <a:picLocks noChangeAspect="1"/>
          </p:cNvPicPr>
          <p:nvPr/>
        </p:nvPicPr>
        <p:blipFill>
          <a:blip r:embed="rId13"/>
          <a:stretch>
            <a:fillRect/>
          </a:stretch>
        </p:blipFill>
        <p:spPr>
          <a:xfrm>
            <a:off x="0" y="0"/>
            <a:ext cx="12192000" cy="6858000"/>
          </a:xfrm>
          <a:prstGeom prst="rect">
            <a:avLst/>
          </a:prstGeom>
          <a:noFill/>
          <a:ln w="9525">
            <a:noFill/>
          </a:ln>
        </p:spPr>
      </p:pic>
      <p:sp>
        <p:nvSpPr>
          <p:cNvPr id="1027" name="Rectangle 3"/>
          <p:cNvSpPr>
            <a:spLocks noGrp="1"/>
          </p:cNvSpPr>
          <p:nvPr>
            <p:ph type="title"/>
          </p:nvPr>
        </p:nvSpPr>
        <p:spPr>
          <a:xfrm>
            <a:off x="609600" y="190500"/>
            <a:ext cx="10972800" cy="582613"/>
          </a:xfrm>
          <a:prstGeom prst="rect">
            <a:avLst/>
          </a:prstGeom>
          <a:noFill/>
          <a:ln w="9525">
            <a:noFill/>
          </a:ln>
        </p:spPr>
        <p:txBody>
          <a:bodyPr anchor="ctr"/>
          <a:lstStyle/>
          <a:p>
            <a:pPr lvl="0"/>
            <a:r>
              <a:rPr lang="en-US" altLang="zh-CN" dirty="0"/>
              <a:t>Click to edit Master title style</a:t>
            </a:r>
          </a:p>
        </p:txBody>
      </p:sp>
      <p:sp>
        <p:nvSpPr>
          <p:cNvPr id="1028" name="Rectangle 4"/>
          <p:cNvSpPr>
            <a:spLocks noGrp="1"/>
          </p:cNvSpPr>
          <p:nvPr>
            <p:ph type="body" idx="1"/>
          </p:nvPr>
        </p:nvSpPr>
        <p:spPr>
          <a:xfrm>
            <a:off x="609600" y="1174750"/>
            <a:ext cx="10972800" cy="4953000"/>
          </a:xfrm>
          <a:prstGeom prst="rect">
            <a:avLst/>
          </a:prstGeom>
          <a:noFill/>
          <a:ln w="9525">
            <a:noFill/>
          </a:ln>
        </p:spPr>
        <p:txBody>
          <a:bodyPr/>
          <a:lstStyle/>
          <a:p>
            <a:pPr lvl="0"/>
            <a:r>
              <a:rPr lang="en-US" altLang="zh-CN" dirty="0"/>
              <a:t>Click to edit Master text styles</a:t>
            </a:r>
          </a:p>
          <a:p>
            <a:pPr lvl="1"/>
            <a:r>
              <a:rPr lang="en-US" altLang="zh-CN" dirty="0"/>
              <a:t>Second level</a:t>
            </a:r>
          </a:p>
          <a:p>
            <a:pPr lvl="2"/>
            <a:r>
              <a:rPr lang="en-US" altLang="zh-CN" dirty="0"/>
              <a:t>Third level</a:t>
            </a:r>
          </a:p>
          <a:p>
            <a:pPr lvl="3"/>
            <a:r>
              <a:rPr lang="en-US" altLang="zh-CN" dirty="0"/>
              <a:t>Fourth level</a:t>
            </a:r>
          </a:p>
          <a:p>
            <a:pPr lvl="4"/>
            <a:r>
              <a:rPr lang="en-US" altLang="zh-CN" dirty="0"/>
              <a:t>Fifth level</a:t>
            </a:r>
          </a:p>
        </p:txBody>
      </p:sp>
      <p:sp>
        <p:nvSpPr>
          <p:cNvPr id="1029" name="Rectangle 5"/>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fld id="{FDE934FF-F4E1-47C5-9CA5-30A81DDE2BE4}" type="datetimeFigureOut">
              <a:rPr lang="en-US" smtClean="0"/>
              <a:t>6/10/2017</a:t>
            </a:fld>
            <a:endParaRPr lang="en-US"/>
          </a:p>
        </p:txBody>
      </p:sp>
      <p:sp>
        <p:nvSpPr>
          <p:cNvPr id="1030" name="Rectangle 6"/>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endParaRPr lang="en-US"/>
          </a:p>
        </p:txBody>
      </p:sp>
      <p:sp>
        <p:nvSpPr>
          <p:cNvPr id="1031" name="Rectangle 7"/>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fld id="{B3561BA9-CDCF-4958-B8AB-66F3BF063E13}"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rtl="0" fontAlgn="base">
        <a:spcBef>
          <a:spcPct val="0"/>
        </a:spcBef>
        <a:spcAft>
          <a:spcPct val="0"/>
        </a:spcAft>
        <a:defRPr sz="3600" kern="1200">
          <a:solidFill>
            <a:schemeClr val="bg1"/>
          </a:solidFill>
          <a:latin typeface="+mj-lt"/>
          <a:ea typeface="+mj-ea"/>
          <a:cs typeface="+mj-cs"/>
        </a:defRPr>
      </a:lvl1pPr>
      <a:lvl2pPr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2pPr>
      <a:lvl3pPr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3pPr>
      <a:lvl4pPr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4pPr>
      <a:lvl5pPr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5pPr>
      <a:lvl6pPr marL="457200"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6pPr>
      <a:lvl7pPr marL="914400"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7pPr>
      <a:lvl8pPr marL="1371600"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8pPr>
      <a:lvl9pPr marL="1828800" algn="r" rtl="0" fontAlgn="base">
        <a:spcBef>
          <a:spcPct val="0"/>
        </a:spcBef>
        <a:spcAft>
          <a:spcPct val="0"/>
        </a:spcAft>
        <a:defRPr sz="3600">
          <a:solidFill>
            <a:schemeClr val="bg1"/>
          </a:solidFill>
          <a:latin typeface="Arial" panose="020B0604020202020204" pitchFamily="34" charset="0"/>
          <a:ea typeface="SimSun"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indent="-285750" algn="l" rtl="0" fontAlgn="base">
        <a:spcBef>
          <a:spcPct val="20000"/>
        </a:spcBef>
        <a:spcAft>
          <a:spcPct val="0"/>
        </a:spcAft>
        <a:buChar char="–"/>
        <a:defRPr sz="2800" kern="1200">
          <a:solidFill>
            <a:schemeClr val="tx1"/>
          </a:solidFill>
          <a:latin typeface="+mn-lt"/>
          <a:ea typeface="+mn-ea"/>
          <a:cs typeface="+mn-cs"/>
        </a:defRPr>
      </a:lvl2pPr>
      <a:lvl3pPr marL="1143000" indent="-228600" algn="l" rtl="0" fontAlgn="base">
        <a:spcBef>
          <a:spcPct val="20000"/>
        </a:spcBef>
        <a:spcAft>
          <a:spcPct val="0"/>
        </a:spcAft>
        <a:buChar char="•"/>
        <a:defRPr sz="2400" kern="1200">
          <a:solidFill>
            <a:schemeClr val="tx1"/>
          </a:solidFill>
          <a:latin typeface="+mn-lt"/>
          <a:ea typeface="+mn-ea"/>
          <a:cs typeface="+mn-cs"/>
        </a:defRPr>
      </a:lvl3pPr>
      <a:lvl4pPr marL="1600200" indent="-228600" algn="l" rtl="0" fontAlgn="base">
        <a:spcBef>
          <a:spcPct val="20000"/>
        </a:spcBef>
        <a:spcAft>
          <a:spcPct val="0"/>
        </a:spcAft>
        <a:buChar char="–"/>
        <a:defRPr sz="2000" kern="1200">
          <a:solidFill>
            <a:schemeClr val="tx1"/>
          </a:solidFill>
          <a:latin typeface="+mn-lt"/>
          <a:ea typeface="+mn-ea"/>
          <a:cs typeface="+mn-cs"/>
        </a:defRPr>
      </a:lvl4pPr>
      <a:lvl5pPr marL="2057400" indent="-228600" algn="l" rtl="0" fontAlgn="base">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hyperlink" Target="http://www.anc.edu.ro/uploads/SO/Operator-instalatii-apa.pdf"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21.jpg"/></Relationships>
</file>

<file path=ppt/slides/_rels/slide2.xml.rels><?xml version="1.0" encoding="UTF-8" standalone="yes"?>
<Relationships xmlns="http://schemas.openxmlformats.org/package/2006/relationships"><Relationship Id="rId3" Type="http://schemas.openxmlformats.org/officeDocument/2006/relationships/hyperlink" Target="http://www.anc.edu.ro/" TargetMode="External"/><Relationship Id="rId2" Type="http://schemas.openxmlformats.org/officeDocument/2006/relationships/hyperlink" Target="https://www.traininguri.ro/cum-autorizez-curs/" TargetMode="External"/><Relationship Id="rId1" Type="http://schemas.openxmlformats.org/officeDocument/2006/relationships/slideLayout" Target="../slideLayouts/slideLayout4.xml"/><Relationship Id="rId5" Type="http://schemas.openxmlformats.org/officeDocument/2006/relationships/hyperlink" Target="http://www.crfpavl.ro/OG%20129%20actualizata%202016.pdf" TargetMode="External"/><Relationship Id="rId4" Type="http://schemas.openxmlformats.org/officeDocument/2006/relationships/hyperlink" Target="http://www.anc.edu.ro/?page_id=247"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latin typeface="+mn-lt"/>
              </a:rPr>
              <a:t> </a:t>
            </a:r>
            <a:r>
              <a:rPr lang="en-US" b="1" dirty="0" err="1" smtClean="0"/>
              <a:t>Centrul</a:t>
            </a:r>
            <a:r>
              <a:rPr lang="en-US" b="1" dirty="0" smtClean="0"/>
              <a:t> de </a:t>
            </a:r>
            <a:r>
              <a:rPr lang="en-US" b="1" dirty="0" err="1" smtClean="0"/>
              <a:t>Formare</a:t>
            </a:r>
            <a:r>
              <a:rPr lang="en-US" b="1" dirty="0" smtClean="0"/>
              <a:t> </a:t>
            </a:r>
            <a:r>
              <a:rPr lang="en-US" b="1" dirty="0" err="1" smtClean="0"/>
              <a:t>Profesionala</a:t>
            </a:r>
            <a:r>
              <a:rPr lang="en-US" b="1" dirty="0" smtClean="0"/>
              <a:t> </a:t>
            </a:r>
            <a:r>
              <a:rPr lang="en-US" b="1" dirty="0" err="1" smtClean="0"/>
              <a:t>Apavital</a:t>
            </a:r>
            <a:r>
              <a:rPr lang="en-US" b="1" dirty="0" smtClean="0"/>
              <a:t> Iasi</a:t>
            </a:r>
            <a:r>
              <a:rPr lang="en-US" b="1" dirty="0" smtClean="0">
                <a:latin typeface="+mn-lt"/>
              </a:rPr>
              <a:t> </a:t>
            </a:r>
            <a:r>
              <a:rPr lang="en-US" b="1" dirty="0">
                <a:latin typeface="+mn-lt"/>
              </a:rPr>
              <a:t/>
            </a:r>
            <a:br>
              <a:rPr lang="en-US" b="1" dirty="0">
                <a:latin typeface="+mn-lt"/>
              </a:rPr>
            </a:br>
            <a:endParaRPr lang="en-US" b="1" dirty="0">
              <a:latin typeface="+mn-lt"/>
            </a:endParaRPr>
          </a:p>
        </p:txBody>
      </p:sp>
      <p:sp>
        <p:nvSpPr>
          <p:cNvPr id="3" name="Subtitle 2"/>
          <p:cNvSpPr>
            <a:spLocks noGrp="1"/>
          </p:cNvSpPr>
          <p:nvPr>
            <p:ph type="subTitle" idx="1"/>
          </p:nvPr>
        </p:nvSpPr>
        <p:spPr>
          <a:xfrm>
            <a:off x="1524000" y="3509963"/>
            <a:ext cx="9144000" cy="1655762"/>
          </a:xfrm>
        </p:spPr>
        <p:txBody>
          <a:bodyPr/>
          <a:lstStyle/>
          <a:p>
            <a:r>
              <a:rPr lang="en-US" b="1">
                <a:ea typeface="+mj-ea"/>
              </a:rPr>
              <a:t>2017</a:t>
            </a:r>
          </a:p>
        </p:txBody>
      </p:sp>
      <p:pic>
        <p:nvPicPr>
          <p:cNvPr id="4" name="Imagine 2" descr="logo_rajac-apavital-medium"/>
          <p:cNvPicPr>
            <a:picLocks noChangeAspect="1" noChangeArrowheads="1"/>
          </p:cNvPicPr>
          <p:nvPr/>
        </p:nvPicPr>
        <p:blipFill>
          <a:blip r:embed="rId2"/>
          <a:srcRect l="46648" t="18182" b="16477"/>
          <a:stretch>
            <a:fillRect/>
          </a:stretch>
        </p:blipFill>
        <p:spPr>
          <a:xfrm>
            <a:off x="289560" y="6076315"/>
            <a:ext cx="2751847" cy="648005"/>
          </a:xfrm>
          <a:prstGeom prst="rect">
            <a:avLst/>
          </a:prstGeom>
          <a:noFill/>
          <a:ln w="9525">
            <a:noFill/>
            <a:miter lim="800000"/>
            <a:headEnd/>
            <a:tailEnd/>
          </a:ln>
        </p:spPr>
      </p:pic>
      <p:pic>
        <p:nvPicPr>
          <p:cNvPr id="5" name="Imagine 1" descr="logo--centru-de-formare"/>
          <p:cNvPicPr>
            <a:picLocks noGrp="1" noChangeAspect="1" noChangeArrowheads="1"/>
          </p:cNvPicPr>
          <p:nvPr>
            <p:ph sz="half" idx="2"/>
          </p:nvPr>
        </p:nvPicPr>
        <p:blipFill>
          <a:blip r:embed="rId3">
            <a:lum bright="6000" contrast="-6000"/>
          </a:blip>
          <a:srcRect/>
          <a:stretch>
            <a:fillRect/>
          </a:stretch>
        </p:blipFill>
        <p:spPr>
          <a:xfrm>
            <a:off x="9731375" y="5113655"/>
            <a:ext cx="2367108" cy="16200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Cerinţele unui potenţia trainer</a:t>
            </a:r>
            <a:endParaRPr lang="en-US" sz="2400" dirty="0"/>
          </a:p>
        </p:txBody>
      </p:sp>
      <p:sp>
        <p:nvSpPr>
          <p:cNvPr id="3" name="Content Placeholder 2"/>
          <p:cNvSpPr>
            <a:spLocks noGrp="1"/>
          </p:cNvSpPr>
          <p:nvPr>
            <p:ph sz="half" idx="1"/>
          </p:nvPr>
        </p:nvSpPr>
        <p:spPr>
          <a:xfrm>
            <a:off x="609599" y="1174750"/>
            <a:ext cx="11194473" cy="5190424"/>
          </a:xfrm>
        </p:spPr>
        <p:txBody>
          <a:bodyPr/>
          <a:lstStyle/>
          <a:p>
            <a:r>
              <a:rPr lang="vi-VN" sz="1400" b="1" dirty="0"/>
              <a:t>Pasionat</a:t>
            </a:r>
            <a:r>
              <a:rPr lang="vi-VN" sz="1400" dirty="0"/>
              <a:t> de ceea ce face, interest sa devină tot mai bun, să se dezvolte – de la analiza nevoilor de training, la design-ul cursului, materialelor si activitatilor incluse,  si din interpretarea feedback-urilor primite de la cursanţi</a:t>
            </a:r>
            <a:r>
              <a:rPr lang="vi-VN" sz="1400" dirty="0" smtClean="0"/>
              <a:t>;</a:t>
            </a:r>
            <a:endParaRPr lang="ro-RO" sz="1400" dirty="0" smtClean="0"/>
          </a:p>
          <a:p>
            <a:endParaRPr lang="vi-VN" sz="1400" dirty="0"/>
          </a:p>
          <a:p>
            <a:r>
              <a:rPr lang="vi-VN" sz="1400" dirty="0"/>
              <a:t>Bun </a:t>
            </a:r>
            <a:r>
              <a:rPr lang="vi-VN" sz="1400" b="1" dirty="0"/>
              <a:t>specialist</a:t>
            </a:r>
            <a:r>
              <a:rPr lang="vi-VN" sz="1400" dirty="0"/>
              <a:t> in domeniul lui cunoaste subiectul in detaliu, e  documentat si are experiente relevante pentru subiectele despre care vorbeste la cursuri</a:t>
            </a:r>
            <a:r>
              <a:rPr lang="vi-VN" sz="1400" dirty="0" smtClean="0"/>
              <a:t>;</a:t>
            </a:r>
            <a:endParaRPr lang="ro-RO" sz="1400" dirty="0" smtClean="0"/>
          </a:p>
          <a:p>
            <a:endParaRPr lang="vi-VN" sz="1400" dirty="0"/>
          </a:p>
          <a:p>
            <a:r>
              <a:rPr lang="vi-VN" sz="1400" b="1" dirty="0"/>
              <a:t>Comunică</a:t>
            </a:r>
            <a:r>
              <a:rPr lang="vi-VN" sz="1400" dirty="0"/>
              <a:t> clar si adapteaza mesajul, indiferent de tipul audientei si de experienta participantilor</a:t>
            </a:r>
            <a:r>
              <a:rPr lang="vi-VN" sz="1400" dirty="0" smtClean="0"/>
              <a:t>;</a:t>
            </a:r>
            <a:endParaRPr lang="ro-RO" sz="1400" dirty="0" smtClean="0"/>
          </a:p>
          <a:p>
            <a:endParaRPr lang="vi-VN" sz="1400" dirty="0"/>
          </a:p>
          <a:p>
            <a:r>
              <a:rPr lang="vi-VN" sz="1400" dirty="0"/>
              <a:t>Ştie să puna intrebarile potrivite, la momentul potivit  şi sa gaseasca modalitati de a </a:t>
            </a:r>
            <a:r>
              <a:rPr lang="vi-VN" sz="1400" b="1" dirty="0"/>
              <a:t>pune in practica </a:t>
            </a:r>
            <a:r>
              <a:rPr lang="vi-VN" sz="1400" dirty="0"/>
              <a:t>ce se discuta la curs</a:t>
            </a:r>
            <a:r>
              <a:rPr lang="vi-VN" sz="1400" dirty="0" smtClean="0"/>
              <a:t>;</a:t>
            </a:r>
            <a:endParaRPr lang="ro-RO" sz="1400" dirty="0" smtClean="0"/>
          </a:p>
          <a:p>
            <a:endParaRPr lang="vi-VN" sz="1400" dirty="0"/>
          </a:p>
          <a:p>
            <a:r>
              <a:rPr lang="vi-VN" sz="1400" dirty="0"/>
              <a:t>Are </a:t>
            </a:r>
            <a:r>
              <a:rPr lang="vi-VN" sz="1400" b="1" dirty="0"/>
              <a:t>rabdare</a:t>
            </a:r>
            <a:r>
              <a:rPr lang="vi-VN" sz="1400" dirty="0"/>
              <a:t> si stie sa puna nevoile participantilor inaintea nevoilor sale de trainer – referitoare la  obiectivele sale de  </a:t>
            </a:r>
            <a:r>
              <a:rPr lang="vi-VN" sz="1400"/>
              <a:t>de </a:t>
            </a:r>
            <a:r>
              <a:rPr lang="vi-VN" sz="1400" smtClean="0"/>
              <a:t>parcurgerea </a:t>
            </a:r>
            <a:r>
              <a:rPr lang="vi-VN" sz="1400" dirty="0"/>
              <a:t>materialul in ritmul pe care l-a gandit</a:t>
            </a:r>
            <a:r>
              <a:rPr lang="vi-VN" sz="1400" dirty="0" smtClean="0"/>
              <a:t>;</a:t>
            </a:r>
            <a:endParaRPr lang="ro-RO" sz="1400" dirty="0" smtClean="0"/>
          </a:p>
          <a:p>
            <a:endParaRPr lang="vi-VN" sz="1400" dirty="0"/>
          </a:p>
          <a:p>
            <a:r>
              <a:rPr lang="vi-VN" sz="1400" dirty="0"/>
              <a:t>E </a:t>
            </a:r>
            <a:r>
              <a:rPr lang="vi-VN" sz="1400" b="1" dirty="0"/>
              <a:t>curios</a:t>
            </a:r>
            <a:r>
              <a:rPr lang="vi-VN" sz="1400" dirty="0"/>
              <a:t> sa asculte parerile participantilor, nu judeca raspunsurile lor si accepta ca pot exista si pareri diferite de ale sale</a:t>
            </a:r>
            <a:r>
              <a:rPr lang="vi-VN" sz="1400" dirty="0" smtClean="0"/>
              <a:t>;</a:t>
            </a:r>
            <a:endParaRPr lang="ro-RO" sz="1400" dirty="0" smtClean="0"/>
          </a:p>
          <a:p>
            <a:endParaRPr lang="vi-VN" sz="1400" dirty="0"/>
          </a:p>
          <a:p>
            <a:r>
              <a:rPr lang="vi-VN" sz="1400" dirty="0"/>
              <a:t>E </a:t>
            </a:r>
            <a:r>
              <a:rPr lang="vi-VN" sz="1400" b="1" dirty="0"/>
              <a:t>organizat</a:t>
            </a:r>
            <a:r>
              <a:rPr lang="vi-VN" sz="1400" dirty="0"/>
              <a:t> şi are o atentie deosebita la detalii</a:t>
            </a:r>
          </a:p>
          <a:p>
            <a:pPr marL="0" indent="0">
              <a:buNone/>
            </a:pPr>
            <a:r>
              <a:rPr lang="ro-RO" dirty="0" smtClean="0"/>
              <a:t>............</a:t>
            </a:r>
            <a:endParaRPr lang="en-US" dirty="0"/>
          </a:p>
        </p:txBody>
      </p:sp>
    </p:spTree>
    <p:extLst>
      <p:ext uri="{BB962C8B-B14F-4D97-AF65-F5344CB8AC3E}">
        <p14:creationId xmlns:p14="http://schemas.microsoft.com/office/powerpoint/2010/main" val="28937221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Elaborarea planului de training  </a:t>
            </a:r>
            <a:endParaRPr lang="en-US" sz="2400" dirty="0"/>
          </a:p>
        </p:txBody>
      </p:sp>
      <p:sp>
        <p:nvSpPr>
          <p:cNvPr id="3" name="Content Placeholder 2"/>
          <p:cNvSpPr>
            <a:spLocks noGrp="1"/>
          </p:cNvSpPr>
          <p:nvPr>
            <p:ph sz="half" idx="1"/>
          </p:nvPr>
        </p:nvSpPr>
        <p:spPr>
          <a:xfrm>
            <a:off x="609599" y="1174750"/>
            <a:ext cx="11016343" cy="4810414"/>
          </a:xfrm>
        </p:spPr>
        <p:txBody>
          <a:bodyPr/>
          <a:lstStyle/>
          <a:p>
            <a:pPr marL="0" indent="0">
              <a:buNone/>
            </a:pPr>
            <a:r>
              <a:rPr lang="vi-VN" sz="2000" dirty="0"/>
              <a:t>Pornind de la obiectivele sesiunii de training, </a:t>
            </a:r>
            <a:r>
              <a:rPr lang="vi-VN" sz="2000" dirty="0" smtClean="0"/>
              <a:t>fundamental</a:t>
            </a:r>
            <a:r>
              <a:rPr lang="ro-RO" sz="2000" dirty="0" smtClean="0"/>
              <a:t> </a:t>
            </a:r>
            <a:r>
              <a:rPr lang="vi-VN" sz="2000" dirty="0" smtClean="0"/>
              <a:t>este</a:t>
            </a:r>
            <a:r>
              <a:rPr lang="ro-RO" sz="2000" dirty="0" smtClean="0"/>
              <a:t>,</a:t>
            </a:r>
            <a:r>
              <a:rPr lang="vi-VN" sz="2000" dirty="0" smtClean="0"/>
              <a:t> </a:t>
            </a:r>
            <a:r>
              <a:rPr lang="vi-VN" sz="2000" b="1" dirty="0"/>
              <a:t>stabilirea obiectivele de dezvoltare a fiecărui participant în parte</a:t>
            </a:r>
            <a:r>
              <a:rPr lang="vi-VN" sz="2000" dirty="0"/>
              <a:t>. Între trainingul propriu-zis și rezultatele dorite de companie se află oamenii ce vor participa la curs. Ei sunt cei care vor atinge rezultatele dorite de companie. Ei sunt cei care vor aplica sau nu ceea ce vor afla la curs. </a:t>
            </a:r>
            <a:endParaRPr lang="ro-RO" sz="2000" dirty="0" smtClean="0"/>
          </a:p>
          <a:p>
            <a:pPr marL="0" indent="0">
              <a:buNone/>
            </a:pPr>
            <a:r>
              <a:rPr lang="vi-VN" sz="2000" b="1" dirty="0" smtClean="0"/>
              <a:t>De </a:t>
            </a:r>
            <a:r>
              <a:rPr lang="ro-RO" sz="2000" b="1" dirty="0" smtClean="0"/>
              <a:t>ei</a:t>
            </a:r>
            <a:r>
              <a:rPr lang="vi-VN" sz="2000" b="1" dirty="0" smtClean="0"/>
              <a:t> </a:t>
            </a:r>
            <a:r>
              <a:rPr lang="vi-VN" sz="2000" b="1" dirty="0"/>
              <a:t>depinde succesul  cursului</a:t>
            </a:r>
            <a:r>
              <a:rPr lang="vi-VN" sz="2000" dirty="0" smtClean="0"/>
              <a:t>!</a:t>
            </a:r>
            <a:endParaRPr lang="ro-RO" sz="2000" dirty="0" smtClean="0"/>
          </a:p>
          <a:p>
            <a:pPr marL="0" indent="0">
              <a:buNone/>
            </a:pPr>
            <a:endParaRPr lang="ro-RO" sz="2000" dirty="0"/>
          </a:p>
          <a:p>
            <a:pPr marL="0" indent="0">
              <a:buNone/>
            </a:pPr>
            <a:r>
              <a:rPr lang="ro-RO" sz="2000" dirty="0" smtClean="0"/>
              <a:t>În cazul cursului </a:t>
            </a:r>
            <a:r>
              <a:rPr lang="vi-VN" sz="2000" dirty="0"/>
              <a:t>“</a:t>
            </a:r>
            <a:r>
              <a:rPr lang="vi-VN" sz="2000" i="1" dirty="0" smtClean="0"/>
              <a:t>Operator </a:t>
            </a:r>
            <a:r>
              <a:rPr lang="vi-VN" sz="2000" i="1" dirty="0"/>
              <a:t>Instalaţii apă şi canalizare</a:t>
            </a:r>
            <a:r>
              <a:rPr lang="vi-VN" sz="2000" dirty="0"/>
              <a:t>” </a:t>
            </a:r>
            <a:r>
              <a:rPr lang="ro-RO" sz="2000" dirty="0" smtClean="0"/>
              <a:t>în care SC Apavital SA a fost autorizat ca furnizor de formare, planul cursului a urmărit structura standardului ocupaţional, specific acestei meserii.</a:t>
            </a:r>
          </a:p>
          <a:p>
            <a:pPr marL="0" indent="0">
              <a:buNone/>
            </a:pPr>
            <a:endParaRPr lang="ro-RO" sz="2000" dirty="0"/>
          </a:p>
          <a:p>
            <a:pPr marL="0" indent="0">
              <a:buNone/>
            </a:pPr>
            <a:r>
              <a:rPr lang="en-US" sz="2000" dirty="0">
                <a:hlinkClick r:id="rId2"/>
              </a:rPr>
              <a:t>http://</a:t>
            </a:r>
            <a:r>
              <a:rPr lang="en-US" sz="2000" dirty="0" smtClean="0">
                <a:hlinkClick r:id="rId2"/>
              </a:rPr>
              <a:t>www.anc.edu.ro/uploads/SO/Operator-instalatii-apa.pdf</a:t>
            </a:r>
            <a:endParaRPr lang="ro-RO" sz="2000" dirty="0" smtClean="0"/>
          </a:p>
          <a:p>
            <a:pPr marL="0" indent="0">
              <a:buNone/>
            </a:pPr>
            <a:endParaRPr lang="en-US" sz="2000" dirty="0"/>
          </a:p>
        </p:txBody>
      </p:sp>
    </p:spTree>
    <p:extLst>
      <p:ext uri="{BB962C8B-B14F-4D97-AF65-F5344CB8AC3E}">
        <p14:creationId xmlns:p14="http://schemas.microsoft.com/office/powerpoint/2010/main" val="23129459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Metode de evaluare iniţială şi finală a cursanţilor</a:t>
            </a:r>
            <a:endParaRPr lang="en-US" sz="2400" dirty="0"/>
          </a:p>
        </p:txBody>
      </p:sp>
      <p:sp>
        <p:nvSpPr>
          <p:cNvPr id="3" name="Content Placeholder 2"/>
          <p:cNvSpPr>
            <a:spLocks noGrp="1"/>
          </p:cNvSpPr>
          <p:nvPr>
            <p:ph sz="half" idx="1"/>
          </p:nvPr>
        </p:nvSpPr>
        <p:spPr>
          <a:xfrm>
            <a:off x="609600" y="1174749"/>
            <a:ext cx="11170722" cy="4964793"/>
          </a:xfrm>
        </p:spPr>
        <p:txBody>
          <a:bodyPr/>
          <a:lstStyle/>
          <a:p>
            <a:pPr marL="0" indent="0">
              <a:lnSpc>
                <a:spcPct val="150000"/>
              </a:lnSpc>
              <a:buNone/>
            </a:pPr>
            <a:r>
              <a:rPr lang="ro-RO" sz="1400" dirty="0" smtClean="0"/>
              <a:t>	</a:t>
            </a:r>
          </a:p>
          <a:p>
            <a:pPr marL="0" indent="0">
              <a:lnSpc>
                <a:spcPct val="150000"/>
              </a:lnSpc>
              <a:buNone/>
            </a:pPr>
            <a:r>
              <a:rPr lang="ro-RO" sz="1400" dirty="0" smtClean="0"/>
              <a:t>	</a:t>
            </a:r>
            <a:r>
              <a:rPr lang="vi-VN" sz="1400" b="1" dirty="0" smtClean="0"/>
              <a:t>Evaluarea </a:t>
            </a:r>
            <a:r>
              <a:rPr lang="vi-VN" sz="1400" b="1" dirty="0"/>
              <a:t>iniţială </a:t>
            </a:r>
            <a:r>
              <a:rPr lang="vi-VN" sz="1400" dirty="0"/>
              <a:t>presupune organizarea la începutul sesiunii de formare a unei secvenţe de testare care se poate orienta pe </a:t>
            </a:r>
            <a:r>
              <a:rPr lang="vi-VN" sz="1400" u="sng" dirty="0"/>
              <a:t>cunoştinţe, deprinderi sau atitudini</a:t>
            </a:r>
            <a:r>
              <a:rPr lang="vi-VN" sz="1400" dirty="0"/>
              <a:t>. Evaluarea poate consta într-un </a:t>
            </a:r>
            <a:r>
              <a:rPr lang="vi-VN" sz="1400" u="sng" dirty="0"/>
              <a:t>test scris</a:t>
            </a:r>
            <a:r>
              <a:rPr lang="vi-VN" sz="1400" dirty="0"/>
              <a:t>, într-o </a:t>
            </a:r>
            <a:r>
              <a:rPr lang="vi-VN" sz="1400" u="sng" dirty="0"/>
              <a:t>probă de aptitudini </a:t>
            </a:r>
            <a:r>
              <a:rPr lang="vi-VN" sz="1400" dirty="0"/>
              <a:t>sau într-o </a:t>
            </a:r>
            <a:r>
              <a:rPr lang="vi-VN" sz="1400" u="sng" dirty="0"/>
              <a:t>discuţie tip interviu</a:t>
            </a:r>
            <a:r>
              <a:rPr lang="vi-VN" sz="1400" dirty="0"/>
              <a:t>. Când evaluarea se face în prima zi a cursului, se ia în considerare exprimarea liberă a </a:t>
            </a:r>
            <a:r>
              <a:rPr lang="vi-VN" sz="1400" u="sng" dirty="0"/>
              <a:t>aşteptărilor cursanţilor</a:t>
            </a:r>
            <a:r>
              <a:rPr lang="vi-VN" sz="1400" dirty="0"/>
              <a:t>, se pun în corelaţie cu informaţiile prealabile care ţin de nivel de educaţie, ani de practică sau experienţă etc</a:t>
            </a:r>
            <a:r>
              <a:rPr lang="vi-VN" sz="1400" dirty="0" smtClean="0"/>
              <a:t>.</a:t>
            </a:r>
            <a:endParaRPr lang="ro-RO" sz="1400" dirty="0" smtClean="0"/>
          </a:p>
          <a:p>
            <a:pPr marL="0" indent="0">
              <a:lnSpc>
                <a:spcPct val="150000"/>
              </a:lnSpc>
              <a:buNone/>
            </a:pPr>
            <a:endParaRPr lang="ro-RO" sz="1400" dirty="0" smtClean="0"/>
          </a:p>
          <a:p>
            <a:pPr marL="0" indent="0">
              <a:lnSpc>
                <a:spcPct val="150000"/>
              </a:lnSpc>
              <a:buNone/>
            </a:pPr>
            <a:r>
              <a:rPr lang="ro-RO" sz="1400" dirty="0"/>
              <a:t>	</a:t>
            </a:r>
            <a:r>
              <a:rPr lang="vi-VN" sz="1400" b="1" dirty="0" smtClean="0"/>
              <a:t>Evaluarea </a:t>
            </a:r>
            <a:r>
              <a:rPr lang="vi-VN" sz="1400" b="1" dirty="0"/>
              <a:t>finală </a:t>
            </a:r>
            <a:r>
              <a:rPr lang="vi-VN" sz="1400" dirty="0"/>
              <a:t>este mai </a:t>
            </a:r>
            <a:r>
              <a:rPr lang="vi-VN" sz="1400" dirty="0" smtClean="0"/>
              <a:t>elaborată</a:t>
            </a:r>
            <a:r>
              <a:rPr lang="ro-RO" sz="1400" dirty="0" smtClean="0"/>
              <a:t> decât evaluarea iniţială</a:t>
            </a:r>
            <a:r>
              <a:rPr lang="vi-VN" sz="1400" dirty="0" smtClean="0"/>
              <a:t> </a:t>
            </a:r>
            <a:r>
              <a:rPr lang="vi-VN" sz="1400" dirty="0"/>
              <a:t>şi are un grad mai ridicat de dificultate, ea reprezentând momentul premergător al obţinerii unui certificat, diplome. </a:t>
            </a:r>
            <a:endParaRPr lang="ro-RO" sz="1400" dirty="0" smtClean="0"/>
          </a:p>
          <a:p>
            <a:pPr marL="0" indent="0">
              <a:lnSpc>
                <a:spcPct val="150000"/>
              </a:lnSpc>
              <a:buNone/>
            </a:pPr>
            <a:r>
              <a:rPr lang="ro-RO" sz="1400" dirty="0"/>
              <a:t>	</a:t>
            </a:r>
            <a:r>
              <a:rPr lang="vi-VN" sz="1400" dirty="0" smtClean="0"/>
              <a:t>Este </a:t>
            </a:r>
            <a:r>
              <a:rPr lang="vi-VN" sz="1400" dirty="0"/>
              <a:t>aşadar important, trebuie să aibă criterii clare de evaluare, cunoscute din timp de către cursanţi. </a:t>
            </a:r>
            <a:endParaRPr lang="ro-RO" sz="1400" dirty="0" smtClean="0"/>
          </a:p>
          <a:p>
            <a:pPr marL="0" indent="0">
              <a:lnSpc>
                <a:spcPct val="150000"/>
              </a:lnSpc>
              <a:buNone/>
            </a:pPr>
            <a:r>
              <a:rPr lang="ro-RO" sz="1400" dirty="0"/>
              <a:t>	</a:t>
            </a:r>
            <a:r>
              <a:rPr lang="vi-VN" sz="1400" dirty="0" smtClean="0"/>
              <a:t>Evaluarea </a:t>
            </a:r>
            <a:r>
              <a:rPr lang="vi-VN" sz="1400" dirty="0"/>
              <a:t>finală poate fi făcută </a:t>
            </a:r>
            <a:r>
              <a:rPr lang="vi-VN" sz="1400" dirty="0" smtClean="0"/>
              <a:t>prin </a:t>
            </a:r>
            <a:r>
              <a:rPr lang="vi-VN" sz="1400" u="sng" dirty="0"/>
              <a:t>teste tip grilă</a:t>
            </a:r>
            <a:r>
              <a:rPr lang="vi-VN" sz="1400" dirty="0"/>
              <a:t>, prin </a:t>
            </a:r>
            <a:r>
              <a:rPr lang="vi-VN" sz="1400" u="sng" dirty="0"/>
              <a:t>probe orale </a:t>
            </a:r>
            <a:r>
              <a:rPr lang="vi-VN" sz="1400" dirty="0"/>
              <a:t>şi/sau prin </a:t>
            </a:r>
            <a:r>
              <a:rPr lang="vi-VN" sz="1400" u="sng" dirty="0"/>
              <a:t>prezentarea unor proiecte</a:t>
            </a:r>
            <a:r>
              <a:rPr lang="vi-VN" sz="1400" dirty="0" smtClean="0"/>
              <a:t>.</a:t>
            </a:r>
            <a:endParaRPr lang="ro-RO" sz="1400" dirty="0" smtClean="0"/>
          </a:p>
          <a:p>
            <a:pPr marL="0" indent="0">
              <a:lnSpc>
                <a:spcPct val="150000"/>
              </a:lnSpc>
              <a:buNone/>
            </a:pPr>
            <a:endParaRPr lang="ro-RO" sz="1400" dirty="0"/>
          </a:p>
          <a:p>
            <a:pPr marL="0" indent="0">
              <a:lnSpc>
                <a:spcPct val="150000"/>
              </a:lnSpc>
              <a:buNone/>
            </a:pPr>
            <a:r>
              <a:rPr lang="ro-RO" sz="1400" dirty="0"/>
              <a:t>	În cazul SC Apavital SA, conform legislaţiei </a:t>
            </a:r>
            <a:r>
              <a:rPr lang="ro-RO" sz="1400" dirty="0" smtClean="0"/>
              <a:t>româneşti, pentru </a:t>
            </a:r>
            <a:r>
              <a:rPr lang="ro-RO" sz="1400" dirty="0"/>
              <a:t>cursurile de tip intern evaluarea se face prin intermediul testelor </a:t>
            </a:r>
            <a:r>
              <a:rPr lang="ro-RO" sz="1400" dirty="0" smtClean="0"/>
              <a:t>scrise, </a:t>
            </a:r>
            <a:r>
              <a:rPr lang="ro-RO" sz="1400" dirty="0"/>
              <a:t>iar în cazul </a:t>
            </a:r>
            <a:r>
              <a:rPr lang="ro-RO" sz="1400" dirty="0" smtClean="0"/>
              <a:t>cursurilor </a:t>
            </a:r>
            <a:r>
              <a:rPr lang="ro-RO" sz="1400" dirty="0"/>
              <a:t>de calificare  </a:t>
            </a:r>
            <a:r>
              <a:rPr lang="ro-RO" sz="1400" dirty="0" smtClean="0"/>
              <a:t>prin intermediul unui </a:t>
            </a:r>
            <a:r>
              <a:rPr lang="ro-RO" sz="1400" dirty="0"/>
              <a:t>examen ANC ( </a:t>
            </a:r>
            <a:r>
              <a:rPr lang="ro-RO" sz="1400" dirty="0" smtClean="0"/>
              <a:t>susţinut în faţa unei comisii externe numită </a:t>
            </a:r>
            <a:r>
              <a:rPr lang="ro-RO" sz="1400" dirty="0"/>
              <a:t>prin decizie ANC) </a:t>
            </a:r>
            <a:endParaRPr lang="en-US" sz="1400" dirty="0"/>
          </a:p>
        </p:txBody>
      </p:sp>
    </p:spTree>
    <p:extLst>
      <p:ext uri="{BB962C8B-B14F-4D97-AF65-F5344CB8AC3E}">
        <p14:creationId xmlns:p14="http://schemas.microsoft.com/office/powerpoint/2010/main" val="5858421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Elaborarea bugetului anual privind al CFP</a:t>
            </a:r>
            <a:endParaRPr lang="en-US" sz="2400" dirty="0"/>
          </a:p>
        </p:txBody>
      </p:sp>
      <p:sp>
        <p:nvSpPr>
          <p:cNvPr id="3" name="Content Placeholder 2"/>
          <p:cNvSpPr>
            <a:spLocks noGrp="1"/>
          </p:cNvSpPr>
          <p:nvPr>
            <p:ph sz="half" idx="1"/>
          </p:nvPr>
        </p:nvSpPr>
        <p:spPr/>
        <p:txBody>
          <a:bodyPr/>
          <a:lstStyle/>
          <a:p>
            <a:pPr>
              <a:lnSpc>
                <a:spcPct val="200000"/>
              </a:lnSpc>
            </a:pPr>
            <a:endParaRPr lang="ro-RO" sz="1400" dirty="0" smtClean="0"/>
          </a:p>
          <a:p>
            <a:pPr>
              <a:lnSpc>
                <a:spcPct val="200000"/>
              </a:lnSpc>
            </a:pPr>
            <a:endParaRPr lang="ro-RO" sz="1400" dirty="0"/>
          </a:p>
          <a:p>
            <a:pPr>
              <a:lnSpc>
                <a:spcPct val="200000"/>
              </a:lnSpc>
            </a:pPr>
            <a:r>
              <a:rPr lang="en-US" sz="1400" dirty="0" err="1" smtClean="0"/>
              <a:t>Bugetul</a:t>
            </a:r>
            <a:r>
              <a:rPr lang="en-US" sz="1400" dirty="0" smtClean="0"/>
              <a:t> </a:t>
            </a:r>
            <a:r>
              <a:rPr lang="en-US" sz="1400" dirty="0"/>
              <a:t>se </a:t>
            </a:r>
            <a:r>
              <a:rPr lang="en-US" sz="1400" dirty="0" err="1"/>
              <a:t>intocmeste</a:t>
            </a:r>
            <a:r>
              <a:rPr lang="en-US" sz="1400" dirty="0"/>
              <a:t> o data cu </a:t>
            </a:r>
            <a:r>
              <a:rPr lang="en-US" sz="1400" dirty="0" err="1"/>
              <a:t>planul</a:t>
            </a:r>
            <a:r>
              <a:rPr lang="en-US" sz="1400" dirty="0"/>
              <a:t> de </a:t>
            </a:r>
            <a:r>
              <a:rPr lang="en-US" sz="1400" dirty="0" err="1"/>
              <a:t>formare</a:t>
            </a:r>
            <a:r>
              <a:rPr lang="en-US" sz="1400" dirty="0"/>
              <a:t> </a:t>
            </a:r>
            <a:r>
              <a:rPr lang="en-US" sz="1400" dirty="0" err="1" smtClean="0"/>
              <a:t>profesionala</a:t>
            </a:r>
            <a:r>
              <a:rPr lang="en-US" sz="1400" dirty="0" smtClean="0"/>
              <a:t>. </a:t>
            </a:r>
            <a:r>
              <a:rPr lang="en-US" sz="1400" dirty="0"/>
              <a:t>La </a:t>
            </a:r>
            <a:r>
              <a:rPr lang="en-US" sz="1400" dirty="0" err="1"/>
              <a:t>intocmirea</a:t>
            </a:r>
            <a:r>
              <a:rPr lang="en-US" sz="1400" dirty="0"/>
              <a:t> </a:t>
            </a:r>
            <a:r>
              <a:rPr lang="en-US" sz="1400" dirty="0" err="1"/>
              <a:t>necesarului</a:t>
            </a:r>
            <a:r>
              <a:rPr lang="en-US" sz="1400" dirty="0"/>
              <a:t> de </a:t>
            </a:r>
            <a:r>
              <a:rPr lang="en-US" sz="1400" dirty="0" err="1"/>
              <a:t>formare</a:t>
            </a:r>
            <a:r>
              <a:rPr lang="en-US" sz="1400" dirty="0"/>
              <a:t> </a:t>
            </a:r>
            <a:r>
              <a:rPr lang="en-US" sz="1400" dirty="0" err="1"/>
              <a:t>profesionala</a:t>
            </a:r>
            <a:r>
              <a:rPr lang="en-US" sz="1400" dirty="0"/>
              <a:t> </a:t>
            </a:r>
            <a:r>
              <a:rPr lang="en-US" sz="1400" dirty="0" err="1"/>
              <a:t>pe</a:t>
            </a:r>
            <a:r>
              <a:rPr lang="en-US" sz="1400" dirty="0"/>
              <a:t> </a:t>
            </a:r>
            <a:r>
              <a:rPr lang="en-US" sz="1400" dirty="0" err="1" smtClean="0"/>
              <a:t>compartimente</a:t>
            </a:r>
            <a:r>
              <a:rPr lang="en-US" sz="1400" dirty="0" smtClean="0"/>
              <a:t>, </a:t>
            </a:r>
            <a:r>
              <a:rPr lang="en-US" sz="1400" dirty="0"/>
              <a:t>se </a:t>
            </a:r>
            <a:r>
              <a:rPr lang="en-US" sz="1400" dirty="0" err="1"/>
              <a:t>intocmeste</a:t>
            </a:r>
            <a:r>
              <a:rPr lang="en-US" sz="1400" dirty="0"/>
              <a:t> </a:t>
            </a:r>
            <a:r>
              <a:rPr lang="en-US" sz="1400" dirty="0" err="1"/>
              <a:t>si</a:t>
            </a:r>
            <a:r>
              <a:rPr lang="en-US" sz="1400" dirty="0"/>
              <a:t> un </a:t>
            </a:r>
            <a:r>
              <a:rPr lang="en-US" sz="1400" dirty="0" err="1"/>
              <a:t>buget</a:t>
            </a:r>
            <a:r>
              <a:rPr lang="en-US" sz="1400" dirty="0"/>
              <a:t> FP </a:t>
            </a:r>
            <a:r>
              <a:rPr lang="en-US" sz="1400" dirty="0" err="1"/>
              <a:t>pe</a:t>
            </a:r>
            <a:r>
              <a:rPr lang="en-US" sz="1400" dirty="0"/>
              <a:t> </a:t>
            </a:r>
            <a:r>
              <a:rPr lang="en-US" sz="1400" dirty="0" err="1"/>
              <a:t>compartimente</a:t>
            </a:r>
            <a:r>
              <a:rPr lang="en-US" sz="1400" dirty="0"/>
              <a:t>.</a:t>
            </a:r>
          </a:p>
          <a:p>
            <a:pPr>
              <a:lnSpc>
                <a:spcPct val="200000"/>
              </a:lnSpc>
            </a:pPr>
            <a:r>
              <a:rPr lang="en-US" sz="1400" dirty="0" err="1"/>
              <a:t>Acestea</a:t>
            </a:r>
            <a:r>
              <a:rPr lang="en-US" sz="1400" dirty="0"/>
              <a:t> se </a:t>
            </a:r>
            <a:r>
              <a:rPr lang="en-US" sz="1400" dirty="0" err="1"/>
              <a:t>centralizeaza</a:t>
            </a:r>
            <a:r>
              <a:rPr lang="en-US" sz="1400" dirty="0"/>
              <a:t> la </a:t>
            </a:r>
            <a:r>
              <a:rPr lang="en-US" sz="1400" dirty="0" err="1"/>
              <a:t>intocmirea</a:t>
            </a:r>
            <a:r>
              <a:rPr lang="en-US" sz="1400" dirty="0"/>
              <a:t> PAFP.</a:t>
            </a:r>
          </a:p>
          <a:p>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6224" y="2033527"/>
            <a:ext cx="4267200" cy="2838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56876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Colaborări cu alte CFP </a:t>
            </a:r>
            <a:endParaRPr lang="en-US" sz="2400" dirty="0"/>
          </a:p>
        </p:txBody>
      </p:sp>
      <p:sp>
        <p:nvSpPr>
          <p:cNvPr id="3" name="Content Placeholder 2"/>
          <p:cNvSpPr>
            <a:spLocks noGrp="1"/>
          </p:cNvSpPr>
          <p:nvPr>
            <p:ph sz="half" idx="1"/>
          </p:nvPr>
        </p:nvSpPr>
        <p:spPr>
          <a:xfrm>
            <a:off x="609600" y="1174750"/>
            <a:ext cx="3202379" cy="4953000"/>
          </a:xfrm>
        </p:spPr>
        <p:txBody>
          <a:bodyPr/>
          <a:lstStyle/>
          <a:p>
            <a:pPr marL="0" indent="0">
              <a:lnSpc>
                <a:spcPct val="150000"/>
              </a:lnSpc>
              <a:buNone/>
            </a:pPr>
            <a:endParaRPr lang="ro-RO" sz="1400" dirty="0" smtClean="0"/>
          </a:p>
          <a:p>
            <a:pPr marL="0" indent="0">
              <a:lnSpc>
                <a:spcPct val="150000"/>
              </a:lnSpc>
              <a:buNone/>
            </a:pPr>
            <a:endParaRPr lang="ro-RO" sz="1400" dirty="0" smtClean="0"/>
          </a:p>
          <a:p>
            <a:pPr marL="0" indent="0" algn="just">
              <a:lnSpc>
                <a:spcPct val="150000"/>
              </a:lnSpc>
              <a:buNone/>
            </a:pPr>
            <a:r>
              <a:rPr lang="ro-RO" sz="1400" dirty="0" smtClean="0"/>
              <a:t>	</a:t>
            </a:r>
            <a:r>
              <a:rPr lang="vi-VN" sz="1400" dirty="0" smtClean="0"/>
              <a:t>Reuniunile </a:t>
            </a:r>
            <a:r>
              <a:rPr lang="vi-VN" sz="1400" dirty="0"/>
              <a:t>grupurilor de specialişti din cadrul companiilor de apă din România au constituit întotdeauna schimburi valoroase şi oportune de informaţii şi bune practici. În această direcţie se înscrie şi </a:t>
            </a:r>
            <a:r>
              <a:rPr lang="ro-RO" sz="1400" dirty="0"/>
              <a:t>lucrările </a:t>
            </a:r>
            <a:r>
              <a:rPr lang="ro-RO" sz="1400" b="1" dirty="0" smtClean="0"/>
              <a:t>Comisiei </a:t>
            </a:r>
            <a:r>
              <a:rPr lang="ro-RO" sz="1400" b="1" dirty="0"/>
              <a:t>de Resurse Umane şi Dialog Social </a:t>
            </a:r>
            <a:r>
              <a:rPr lang="vi-VN" sz="1400" dirty="0" smtClean="0"/>
              <a:t>organiza</a:t>
            </a:r>
            <a:r>
              <a:rPr lang="ro-RO" sz="1400" dirty="0" smtClean="0"/>
              <a:t>te</a:t>
            </a:r>
            <a:r>
              <a:rPr lang="vi-VN" sz="1400" dirty="0" smtClean="0"/>
              <a:t> sub </a:t>
            </a:r>
            <a:r>
              <a:rPr lang="vi-VN" sz="1400" dirty="0"/>
              <a:t>egida Asociaţiei Române a Apei </a:t>
            </a:r>
            <a:r>
              <a:rPr lang="ro-RO" sz="1400" dirty="0" smtClean="0"/>
              <a:t>(ARA) </a:t>
            </a:r>
            <a:r>
              <a:rPr lang="vi-VN" sz="1400" dirty="0" smtClean="0"/>
              <a:t>şi </a:t>
            </a:r>
            <a:r>
              <a:rPr lang="vi-VN" sz="1400" dirty="0"/>
              <a:t>a Patronatului Apei</a:t>
            </a:r>
            <a:endParaRPr lang="en-US" sz="1400" dirty="0"/>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4428177" y="1104035"/>
            <a:ext cx="7228904" cy="5308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51030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     </a:t>
            </a:r>
            <a:r>
              <a:rPr lang="en-US" sz="2400" dirty="0" err="1" smtClean="0"/>
              <a:t>Descrierea</a:t>
            </a:r>
            <a:r>
              <a:rPr lang="en-US" sz="2400" dirty="0" smtClean="0"/>
              <a:t> </a:t>
            </a:r>
            <a:r>
              <a:rPr lang="en-US" sz="2400" dirty="0" err="1" smtClean="0"/>
              <a:t>programelor</a:t>
            </a:r>
            <a:r>
              <a:rPr lang="en-US" sz="2400" dirty="0" smtClean="0"/>
              <a:t>, </a:t>
            </a:r>
            <a:r>
              <a:rPr lang="en-US" sz="2400" dirty="0" err="1"/>
              <a:t>durata</a:t>
            </a:r>
            <a:r>
              <a:rPr lang="en-US" sz="2400" dirty="0"/>
              <a:t> </a:t>
            </a:r>
            <a:r>
              <a:rPr lang="en-US" sz="2400" dirty="0" err="1"/>
              <a:t>studiilor</a:t>
            </a:r>
            <a:r>
              <a:rPr lang="en-US" sz="2400" dirty="0"/>
              <a:t> </a:t>
            </a:r>
            <a:r>
              <a:rPr lang="en-US" sz="2400" dirty="0" err="1"/>
              <a:t>și</a:t>
            </a:r>
            <a:r>
              <a:rPr lang="en-US" sz="2400" dirty="0"/>
              <a:t> </a:t>
            </a:r>
            <a:r>
              <a:rPr lang="en-US" sz="2400" dirty="0" err="1"/>
              <a:t>monitorizarea</a:t>
            </a:r>
            <a:r>
              <a:rPr lang="en-US" sz="2400" dirty="0"/>
              <a:t> </a:t>
            </a:r>
            <a:r>
              <a:rPr lang="en-US" sz="2400" dirty="0" err="1"/>
              <a:t>eficienței</a:t>
            </a:r>
            <a:endParaRPr lang="en-US" sz="2400" dirty="0"/>
          </a:p>
        </p:txBody>
      </p:sp>
      <p:sp>
        <p:nvSpPr>
          <p:cNvPr id="3" name="Content Placeholder 2"/>
          <p:cNvSpPr>
            <a:spLocks noGrp="1"/>
          </p:cNvSpPr>
          <p:nvPr>
            <p:ph sz="half" idx="1"/>
          </p:nvPr>
        </p:nvSpPr>
        <p:spPr/>
        <p:txBody>
          <a:bodyPr/>
          <a:lstStyle/>
          <a:p>
            <a:pPr>
              <a:lnSpc>
                <a:spcPct val="200000"/>
              </a:lnSpc>
            </a:pPr>
            <a:r>
              <a:rPr lang="vi-VN" sz="1400" dirty="0"/>
              <a:t>La intern – conform planului de formare profesională, cursurile pot avea o durata de </a:t>
            </a:r>
            <a:r>
              <a:rPr lang="vi-VN" sz="1400" dirty="0" smtClean="0"/>
              <a:t>2-3</a:t>
            </a:r>
            <a:r>
              <a:rPr lang="ro-RO" sz="1400" dirty="0" smtClean="0"/>
              <a:t>,</a:t>
            </a:r>
            <a:r>
              <a:rPr lang="vi-VN" sz="1400" dirty="0" smtClean="0"/>
              <a:t> </a:t>
            </a:r>
            <a:r>
              <a:rPr lang="vi-VN" sz="1400" dirty="0"/>
              <a:t>până la 80 de ore sau  mai </a:t>
            </a:r>
            <a:r>
              <a:rPr lang="vi-VN" sz="1400" dirty="0" smtClean="0"/>
              <a:t>mult</a:t>
            </a:r>
            <a:r>
              <a:rPr lang="ro-RO" sz="1400" dirty="0" smtClean="0"/>
              <a:t>,</a:t>
            </a:r>
            <a:r>
              <a:rPr lang="vi-VN" sz="1400" dirty="0" smtClean="0"/>
              <a:t> </a:t>
            </a:r>
            <a:r>
              <a:rPr lang="vi-VN" sz="1400" dirty="0"/>
              <a:t>in functie de tema, de pregatirea cursantilor,  de nevoia de formare.</a:t>
            </a:r>
          </a:p>
          <a:p>
            <a:pPr>
              <a:lnSpc>
                <a:spcPct val="200000"/>
              </a:lnSpc>
            </a:pPr>
            <a:r>
              <a:rPr lang="vi-VN" sz="1400" dirty="0"/>
              <a:t>Pentru cursurile de calificare – programele pentru care suntem autorizati au durata de 6 </a:t>
            </a:r>
            <a:r>
              <a:rPr lang="vi-VN" sz="1400" dirty="0" smtClean="0"/>
              <a:t>luni, </a:t>
            </a:r>
            <a:r>
              <a:rPr lang="vi-VN" sz="1400" dirty="0"/>
              <a:t>720 </a:t>
            </a:r>
            <a:r>
              <a:rPr lang="vi-VN" sz="1400" dirty="0" smtClean="0"/>
              <a:t>ore, </a:t>
            </a:r>
            <a:r>
              <a:rPr lang="vi-VN" sz="1400" dirty="0"/>
              <a:t>fără scoatere din productie, cu program pentru partea teoretica desfăsurat  vineri dupa amiaza si sambata dimineata şi cu efecuarea practicii la locul de muncă.</a:t>
            </a:r>
          </a:p>
          <a:p>
            <a:endParaRPr lang="en-US" dirty="0"/>
          </a:p>
        </p:txBody>
      </p:sp>
      <p:pic>
        <p:nvPicPr>
          <p:cNvPr id="614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63392" y="1430783"/>
            <a:ext cx="5334462" cy="40846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18938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a:t>
            </a:r>
            <a:r>
              <a:rPr lang="en-US" sz="2400" dirty="0" err="1"/>
              <a:t>Certificarea</a:t>
            </a:r>
            <a:r>
              <a:rPr lang="en-US" sz="2400" dirty="0"/>
              <a:t> </a:t>
            </a:r>
            <a:r>
              <a:rPr lang="en-US" sz="2400" dirty="0" err="1"/>
              <a:t>studiilor</a:t>
            </a:r>
            <a:r>
              <a:rPr lang="en-US" sz="2400" dirty="0"/>
              <a:t>, </a:t>
            </a:r>
            <a:r>
              <a:rPr lang="en-US" sz="2400" dirty="0" err="1"/>
              <a:t>gradul</a:t>
            </a:r>
            <a:r>
              <a:rPr lang="en-US" sz="2400" dirty="0"/>
              <a:t> de </a:t>
            </a:r>
            <a:r>
              <a:rPr lang="en-US" sz="2400" dirty="0" err="1"/>
              <a:t>recunoaștere</a:t>
            </a:r>
            <a:r>
              <a:rPr lang="en-US" sz="2400" dirty="0"/>
              <a:t> a </a:t>
            </a:r>
            <a:r>
              <a:rPr lang="en-US" sz="2400" dirty="0" err="1"/>
              <a:t>certificatelor</a:t>
            </a:r>
            <a:r>
              <a:rPr lang="en-US" sz="2400" dirty="0"/>
              <a:t> </a:t>
            </a:r>
            <a:r>
              <a:rPr lang="en-US" sz="2400" dirty="0" err="1"/>
              <a:t>eliberate</a:t>
            </a:r>
            <a:r>
              <a:rPr lang="en-US" sz="2400" dirty="0"/>
              <a:t> la </a:t>
            </a:r>
            <a:r>
              <a:rPr lang="en-US" sz="2400" dirty="0" err="1"/>
              <a:t>finalizarea</a:t>
            </a:r>
            <a:r>
              <a:rPr lang="en-US" sz="2400" dirty="0"/>
              <a:t> </a:t>
            </a:r>
            <a:r>
              <a:rPr lang="en-US" sz="2400" dirty="0" err="1"/>
              <a:t>cursurilor</a:t>
            </a:r>
            <a:endParaRPr lang="en-US" sz="2400" dirty="0"/>
          </a:p>
        </p:txBody>
      </p:sp>
      <p:pic>
        <p:nvPicPr>
          <p:cNvPr id="7170"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110039" y="1016606"/>
            <a:ext cx="5886999" cy="5665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956508" y="1180398"/>
            <a:ext cx="5904855" cy="4911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62442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dirty="0"/>
              <a:t>	</a:t>
            </a:r>
            <a:r>
              <a:rPr lang="vi-VN" sz="2400" dirty="0"/>
              <a:t>Influența rezultatelor studiilor de formare </a:t>
            </a:r>
            <a:r>
              <a:rPr lang="vi-VN" sz="2400" dirty="0" smtClean="0"/>
              <a:t>(</a:t>
            </a:r>
            <a:r>
              <a:rPr lang="vi-VN" sz="2400" dirty="0"/>
              <a:t>stimulare morală și materială) </a:t>
            </a:r>
            <a:endParaRPr lang="en-US" sz="2400" dirty="0"/>
          </a:p>
        </p:txBody>
      </p:sp>
      <p:pic>
        <p:nvPicPr>
          <p:cNvPr id="8194"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bwMode="auto">
          <a:xfrm>
            <a:off x="229776" y="2066628"/>
            <a:ext cx="5779324" cy="1626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1288" y="4031631"/>
            <a:ext cx="5956300" cy="13360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bwMode="auto">
          <a:xfrm>
            <a:off x="6197600" y="1779803"/>
            <a:ext cx="5384800" cy="3742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747023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Practici de monitorizare a eficienţei cursurilor</a:t>
            </a:r>
            <a:endParaRPr lang="en-US" sz="2400" dirty="0"/>
          </a:p>
        </p:txBody>
      </p:sp>
      <p:sp>
        <p:nvSpPr>
          <p:cNvPr id="3" name="Content Placeholder 2"/>
          <p:cNvSpPr>
            <a:spLocks noGrp="1"/>
          </p:cNvSpPr>
          <p:nvPr>
            <p:ph sz="half" idx="1"/>
          </p:nvPr>
        </p:nvSpPr>
        <p:spPr/>
        <p:txBody>
          <a:bodyPr/>
          <a:lstStyle/>
          <a:p>
            <a:r>
              <a:rPr lang="vi-VN" sz="1400" dirty="0"/>
              <a:t>Ce trebuie făcut şi de către cine, după un training, astfel încât o parte din abilităţile ce s-au vrut a fi transferate, să fie exersate de către participant</a:t>
            </a:r>
            <a:r>
              <a:rPr lang="vi-VN" sz="1400" dirty="0" smtClean="0"/>
              <a:t>?</a:t>
            </a:r>
            <a:endParaRPr lang="ro-RO" sz="1400" dirty="0" smtClean="0"/>
          </a:p>
          <a:p>
            <a:endParaRPr lang="vi-VN" sz="1400" dirty="0"/>
          </a:p>
          <a:p>
            <a:r>
              <a:rPr lang="vi-VN" sz="1400" dirty="0"/>
              <a:t>Răspunsul ideal la aceasta întrebare cuprinde trei părţi implicate în procesul de învăţare: </a:t>
            </a:r>
            <a:r>
              <a:rPr lang="vi-VN" sz="1400" u="sng" dirty="0"/>
              <a:t>trainerul, participantul şi managerul,</a:t>
            </a:r>
            <a:r>
              <a:rPr lang="vi-VN" sz="1400" dirty="0"/>
              <a:t> fiecare având nevoie să planifice şi să se implice în activităţi de învăţare pentru o perioadă mai lungă de timp</a:t>
            </a:r>
            <a:r>
              <a:rPr lang="vi-VN" sz="1400" dirty="0" smtClean="0"/>
              <a:t>.</a:t>
            </a:r>
            <a:endParaRPr lang="ro-RO" sz="1400" dirty="0" smtClean="0"/>
          </a:p>
          <a:p>
            <a:endParaRPr lang="vi-VN" sz="1400" dirty="0"/>
          </a:p>
          <a:p>
            <a:r>
              <a:rPr lang="vi-VN" sz="1400" b="1" dirty="0"/>
              <a:t>Managerul</a:t>
            </a:r>
            <a:r>
              <a:rPr lang="vi-VN" sz="1400" dirty="0"/>
              <a:t>  în baza obiectivelor de învăţare, stabilite de comun acord, va urmări aplicarea şi punerea în practică şi după încheierea cursului. Va ofei  feedback angajatului referitor la aplicarea abilităţilor selectate pentru a fi dezvoltate. Îi va delega sarcini noi fostului participant la training, prin care acesta să aibă ocazia să experimenteze</a:t>
            </a:r>
            <a:r>
              <a:rPr lang="vi-VN" sz="1400" dirty="0" smtClean="0"/>
              <a:t>.</a:t>
            </a:r>
            <a:endParaRPr lang="ro-RO" sz="1400" dirty="0" smtClean="0"/>
          </a:p>
          <a:p>
            <a:endParaRPr lang="vi-VN" sz="1400" dirty="0"/>
          </a:p>
          <a:p>
            <a:r>
              <a:rPr lang="vi-VN" sz="1400" b="1" dirty="0"/>
              <a:t>Trainerul</a:t>
            </a:r>
            <a:r>
              <a:rPr lang="vi-VN" sz="1400" dirty="0"/>
              <a:t> va păstra contactul şi îi va recomanda carţi pe tema respectivă, al căror scop este să aducă exemple noi şi informaţii suplimentare. Îl va prijini în a face sedinţe de coaching, care să aibă drept obiectiv dezvoltarea abilităţilor vizate la curs.</a:t>
            </a:r>
          </a:p>
          <a:p>
            <a:endParaRPr lang="en-US" dirty="0"/>
          </a:p>
        </p:txBody>
      </p:sp>
      <p:pic>
        <p:nvPicPr>
          <p:cNvPr id="921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97600" y="1631237"/>
            <a:ext cx="5384800" cy="404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74085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7"/>
          <p:cNvSpPr txBox="1"/>
          <p:nvPr/>
        </p:nvSpPr>
        <p:spPr>
          <a:xfrm>
            <a:off x="422910" y="1691005"/>
            <a:ext cx="11346180" cy="1323439"/>
          </a:xfrm>
          <a:prstGeom prst="rect">
            <a:avLst/>
          </a:prstGeom>
          <a:noFill/>
        </p:spPr>
        <p:txBody>
          <a:bodyPr wrap="square" rtlCol="0">
            <a:spAutoFit/>
          </a:bodyPr>
          <a:lstStyle/>
          <a:p>
            <a:pPr algn="ctr"/>
            <a:r>
              <a:rPr lang="ro-RO" sz="6000" b="1" dirty="0" smtClean="0"/>
              <a:t>Vă mulţumim!</a:t>
            </a:r>
            <a:endParaRPr lang="en-US" sz="6000" b="1" dirty="0"/>
          </a:p>
          <a:p>
            <a:pPr marL="342900" indent="-342900">
              <a:buFont typeface="Arial" panose="020B0604020202020204" pitchFamily="34" charset="0"/>
              <a:buChar char="•"/>
            </a:pPr>
            <a:endParaRPr lang="en-US" sz="2000" dirty="0"/>
          </a:p>
        </p:txBody>
      </p:sp>
      <p:pic>
        <p:nvPicPr>
          <p:cNvPr id="9" name="Imagine 2" descr="logo_rajac-apavital-medium"/>
          <p:cNvPicPr>
            <a:picLocks noGrp="1" noChangeAspect="1" noChangeArrowheads="1"/>
          </p:cNvPicPr>
          <p:nvPr>
            <p:ph sz="half" idx="1"/>
          </p:nvPr>
        </p:nvPicPr>
        <p:blipFill>
          <a:blip r:embed="rId2"/>
          <a:srcRect l="46648" t="18182" b="16477"/>
          <a:stretch>
            <a:fillRect/>
          </a:stretch>
        </p:blipFill>
        <p:spPr>
          <a:xfrm>
            <a:off x="259715" y="6151880"/>
            <a:ext cx="2292350" cy="539750"/>
          </a:xfrm>
          <a:prstGeom prst="rect">
            <a:avLst/>
          </a:prstGeom>
          <a:noFill/>
          <a:ln w="9525">
            <a:noFill/>
            <a:miter lim="800000"/>
            <a:headEnd/>
            <a:tailEnd/>
          </a:ln>
        </p:spPr>
      </p:pic>
      <p:pic>
        <p:nvPicPr>
          <p:cNvPr id="10" name="Imagine 1" descr="logo--centru-de-formare"/>
          <p:cNvPicPr>
            <a:picLocks noGrp="1" noChangeAspect="1" noChangeArrowheads="1"/>
          </p:cNvPicPr>
          <p:nvPr>
            <p:ph sz="half" idx="2"/>
          </p:nvPr>
        </p:nvPicPr>
        <p:blipFill>
          <a:blip r:embed="rId3">
            <a:lum bright="6000" contrast="-6000"/>
          </a:blip>
          <a:srcRect/>
          <a:stretch>
            <a:fillRect/>
          </a:stretch>
        </p:blipFill>
        <p:spPr>
          <a:xfrm>
            <a:off x="10653395" y="5719445"/>
            <a:ext cx="1420269" cy="972007"/>
          </a:xfrm>
          <a:prstGeom prst="rect">
            <a:avLst/>
          </a:prstGeom>
          <a:noFill/>
          <a:ln w="9525">
            <a:noFill/>
            <a:miter lim="800000"/>
            <a:headEnd/>
            <a:tailEnd/>
          </a:ln>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8831" y="4220844"/>
            <a:ext cx="5876719" cy="2251207"/>
          </a:xfrm>
          <a:prstGeom prst="rect">
            <a:avLst/>
          </a:prstGeom>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1839039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2400" dirty="0" err="1" smtClean="0"/>
              <a:t>Cadrul</a:t>
            </a:r>
            <a:r>
              <a:rPr lang="en-US" sz="2400" dirty="0" smtClean="0"/>
              <a:t> </a:t>
            </a:r>
            <a:r>
              <a:rPr lang="en-US" sz="2400" dirty="0" err="1" smtClean="0"/>
              <a:t>legislativ</a:t>
            </a:r>
            <a:r>
              <a:rPr lang="en-US" sz="2400" dirty="0" smtClean="0"/>
              <a:t> </a:t>
            </a:r>
            <a:r>
              <a:rPr lang="ro-RO" sz="2400" dirty="0" smtClean="0"/>
              <a:t>privind formarea profesională continuă</a:t>
            </a:r>
            <a:endParaRPr lang="en-US" sz="2400" dirty="0"/>
          </a:p>
        </p:txBody>
      </p:sp>
      <p:sp>
        <p:nvSpPr>
          <p:cNvPr id="3" name="Content Placeholder 2"/>
          <p:cNvSpPr>
            <a:spLocks noGrp="1"/>
          </p:cNvSpPr>
          <p:nvPr>
            <p:ph sz="half" idx="1"/>
          </p:nvPr>
        </p:nvSpPr>
        <p:spPr>
          <a:xfrm>
            <a:off x="573975" y="1905000"/>
            <a:ext cx="5384800" cy="4953000"/>
          </a:xfrm>
        </p:spPr>
        <p:txBody>
          <a:bodyPr/>
          <a:lstStyle/>
          <a:p>
            <a:r>
              <a:rPr lang="en-US" sz="1800" dirty="0" err="1"/>
              <a:t>Legea</a:t>
            </a:r>
            <a:r>
              <a:rPr lang="en-US" sz="1800" dirty="0"/>
              <a:t> 53/2003 -</a:t>
            </a:r>
            <a:r>
              <a:rPr lang="en-US" sz="1800" dirty="0" err="1"/>
              <a:t>Codul</a:t>
            </a:r>
            <a:r>
              <a:rPr lang="en-US" sz="1800" dirty="0"/>
              <a:t> </a:t>
            </a:r>
            <a:r>
              <a:rPr lang="en-US" sz="1800" dirty="0" err="1"/>
              <a:t>Muncii</a:t>
            </a:r>
            <a:r>
              <a:rPr lang="en-US" sz="1800" dirty="0" smtClean="0"/>
              <a:t>;</a:t>
            </a:r>
            <a:endParaRPr lang="ro-RO" sz="1800" dirty="0" smtClean="0"/>
          </a:p>
          <a:p>
            <a:pPr marL="0" indent="0">
              <a:buNone/>
            </a:pPr>
            <a:endParaRPr lang="en-US" sz="1800" dirty="0"/>
          </a:p>
          <a:p>
            <a:r>
              <a:rPr lang="en-US" sz="1800" dirty="0"/>
              <a:t>OG 129/ 2000 ( 31 august 2000 ) </a:t>
            </a:r>
            <a:r>
              <a:rPr lang="en-US" sz="1800" dirty="0" err="1"/>
              <a:t>privind</a:t>
            </a:r>
            <a:r>
              <a:rPr lang="en-US" sz="1800" dirty="0"/>
              <a:t> </a:t>
            </a:r>
            <a:r>
              <a:rPr lang="en-US" sz="1800" dirty="0" err="1"/>
              <a:t>formarea</a:t>
            </a:r>
            <a:r>
              <a:rPr lang="en-US" sz="1800" dirty="0"/>
              <a:t> </a:t>
            </a:r>
            <a:r>
              <a:rPr lang="en-US" sz="1800" dirty="0" err="1"/>
              <a:t>profesionala</a:t>
            </a:r>
            <a:r>
              <a:rPr lang="en-US" sz="1800" dirty="0"/>
              <a:t> a </a:t>
            </a:r>
            <a:r>
              <a:rPr lang="en-US" sz="1800" dirty="0" err="1"/>
              <a:t>adultilor</a:t>
            </a:r>
            <a:r>
              <a:rPr lang="en-US" sz="1800" dirty="0"/>
              <a:t>; </a:t>
            </a:r>
            <a:endParaRPr lang="ro-RO" sz="1800" dirty="0" smtClean="0"/>
          </a:p>
          <a:p>
            <a:endParaRPr lang="en-US" sz="1800" dirty="0"/>
          </a:p>
          <a:p>
            <a:r>
              <a:rPr lang="en-US" sz="1800" dirty="0"/>
              <a:t>ORDIN 353 /23.07.2003 MMSSF </a:t>
            </a:r>
            <a:r>
              <a:rPr lang="en-US" sz="1800" dirty="0" err="1"/>
              <a:t>si</a:t>
            </a:r>
            <a:r>
              <a:rPr lang="en-US" sz="1800" dirty="0"/>
              <a:t> ORDIN 5202 / 8.10.2003 MECT </a:t>
            </a:r>
            <a:r>
              <a:rPr lang="en-US" sz="1800" dirty="0" err="1"/>
              <a:t>privind</a:t>
            </a:r>
            <a:r>
              <a:rPr lang="en-US" sz="1800" dirty="0"/>
              <a:t> </a:t>
            </a:r>
            <a:r>
              <a:rPr lang="en-US" sz="1800" dirty="0" err="1"/>
              <a:t>Metodologia</a:t>
            </a:r>
            <a:r>
              <a:rPr lang="en-US" sz="1800" dirty="0"/>
              <a:t> de </a:t>
            </a:r>
            <a:r>
              <a:rPr lang="en-US" sz="1800" dirty="0" err="1"/>
              <a:t>autorizare</a:t>
            </a:r>
            <a:r>
              <a:rPr lang="en-US" sz="1800" dirty="0"/>
              <a:t> a </a:t>
            </a:r>
            <a:r>
              <a:rPr lang="en-US" sz="1800" dirty="0" err="1"/>
              <a:t>furnizorilor</a:t>
            </a:r>
            <a:r>
              <a:rPr lang="en-US" sz="1800" dirty="0"/>
              <a:t> de </a:t>
            </a:r>
            <a:r>
              <a:rPr lang="en-US" sz="1800" dirty="0" err="1"/>
              <a:t>formare</a:t>
            </a:r>
            <a:r>
              <a:rPr lang="en-US" sz="1800" dirty="0"/>
              <a:t> </a:t>
            </a:r>
            <a:r>
              <a:rPr lang="en-US" sz="1800" dirty="0" err="1"/>
              <a:t>profesionala</a:t>
            </a:r>
            <a:r>
              <a:rPr lang="en-US" sz="1800" dirty="0"/>
              <a:t> a </a:t>
            </a:r>
            <a:r>
              <a:rPr lang="en-US" sz="1800" dirty="0" err="1"/>
              <a:t>adultilor</a:t>
            </a:r>
            <a:r>
              <a:rPr lang="en-US" sz="1800" dirty="0" smtClean="0"/>
              <a:t>;</a:t>
            </a:r>
            <a:endParaRPr lang="ro-RO" sz="1800" dirty="0" smtClean="0"/>
          </a:p>
          <a:p>
            <a:endParaRPr lang="en-US" sz="1800" dirty="0"/>
          </a:p>
          <a:p>
            <a:r>
              <a:rPr lang="en-US" sz="1800" dirty="0"/>
              <a:t>SR ISO 10015:2000. – </a:t>
            </a:r>
            <a:r>
              <a:rPr lang="en-US" sz="1800" dirty="0" err="1"/>
              <a:t>Managementul</a:t>
            </a:r>
            <a:r>
              <a:rPr lang="en-US" sz="1800" dirty="0"/>
              <a:t> </a:t>
            </a:r>
            <a:r>
              <a:rPr lang="en-US" sz="1800" dirty="0" err="1"/>
              <a:t>calitatii</a:t>
            </a:r>
            <a:r>
              <a:rPr lang="en-US" sz="1800" dirty="0"/>
              <a:t>; </a:t>
            </a:r>
            <a:r>
              <a:rPr lang="en-US" sz="1800" dirty="0" err="1"/>
              <a:t>Linii</a:t>
            </a:r>
            <a:r>
              <a:rPr lang="en-US" sz="1800" dirty="0"/>
              <a:t> </a:t>
            </a:r>
            <a:r>
              <a:rPr lang="en-US" sz="1800" dirty="0" err="1"/>
              <a:t>directoare</a:t>
            </a:r>
            <a:r>
              <a:rPr lang="en-US" sz="1800" dirty="0"/>
              <a:t> </a:t>
            </a:r>
            <a:r>
              <a:rPr lang="en-US" sz="1800" dirty="0" err="1"/>
              <a:t>pentru</a:t>
            </a:r>
            <a:r>
              <a:rPr lang="en-US" sz="1800" dirty="0"/>
              <a:t> </a:t>
            </a:r>
            <a:r>
              <a:rPr lang="en-US" sz="1800" dirty="0" err="1"/>
              <a:t>instruire</a:t>
            </a:r>
            <a:r>
              <a:rPr lang="en-US" sz="1800" dirty="0"/>
              <a:t>.</a:t>
            </a:r>
          </a:p>
          <a:p>
            <a:endParaRPr lang="en-US" dirty="0"/>
          </a:p>
        </p:txBody>
      </p:sp>
      <p:sp>
        <p:nvSpPr>
          <p:cNvPr id="4" name="Content Placeholder 3"/>
          <p:cNvSpPr>
            <a:spLocks noGrp="1"/>
          </p:cNvSpPr>
          <p:nvPr>
            <p:ph sz="half" idx="2"/>
          </p:nvPr>
        </p:nvSpPr>
        <p:spPr>
          <a:xfrm>
            <a:off x="6233226" y="1905000"/>
            <a:ext cx="5384800" cy="4953000"/>
          </a:xfrm>
        </p:spPr>
        <p:txBody>
          <a:bodyPr/>
          <a:lstStyle/>
          <a:p>
            <a:pPr marL="0" indent="0">
              <a:buNone/>
            </a:pPr>
            <a:r>
              <a:rPr lang="ro-RO" sz="1800" dirty="0"/>
              <a:t>Linkuri</a:t>
            </a:r>
            <a:r>
              <a:rPr lang="ro-RO" sz="1800" dirty="0" smtClean="0"/>
              <a:t>:</a:t>
            </a:r>
          </a:p>
          <a:p>
            <a:endParaRPr lang="ro-RO" sz="1800" dirty="0"/>
          </a:p>
          <a:p>
            <a:r>
              <a:rPr lang="en-US" sz="1800" dirty="0">
                <a:hlinkClick r:id="rId2"/>
              </a:rPr>
              <a:t>https://www.traininguri.ro/cum-autorizez-curs</a:t>
            </a:r>
            <a:r>
              <a:rPr lang="en-US" sz="1800" dirty="0" smtClean="0">
                <a:hlinkClick r:id="rId2"/>
              </a:rPr>
              <a:t>/</a:t>
            </a:r>
            <a:endParaRPr lang="ro-RO" sz="1800" dirty="0" smtClean="0"/>
          </a:p>
          <a:p>
            <a:pPr marL="0" indent="0">
              <a:buNone/>
            </a:pPr>
            <a:endParaRPr lang="en-US" sz="1800" dirty="0"/>
          </a:p>
          <a:p>
            <a:r>
              <a:rPr lang="en-US" sz="1800" dirty="0">
                <a:hlinkClick r:id="rId3"/>
              </a:rPr>
              <a:t>http://www.anc.edu.ro</a:t>
            </a:r>
            <a:r>
              <a:rPr lang="en-US" sz="1800" dirty="0" smtClean="0">
                <a:hlinkClick r:id="rId3"/>
              </a:rPr>
              <a:t>/</a:t>
            </a:r>
            <a:endParaRPr lang="ro-RO" sz="1800" dirty="0" smtClean="0"/>
          </a:p>
          <a:p>
            <a:pPr marL="0" indent="0">
              <a:buNone/>
            </a:pPr>
            <a:r>
              <a:rPr lang="en-US" sz="1800" dirty="0" smtClean="0"/>
              <a:t>  </a:t>
            </a:r>
            <a:endParaRPr lang="en-US" sz="1800" dirty="0"/>
          </a:p>
          <a:p>
            <a:r>
              <a:rPr lang="en-US" sz="1800" dirty="0">
                <a:hlinkClick r:id="rId4"/>
              </a:rPr>
              <a:t>http://www.anc.edu.ro/?</a:t>
            </a:r>
            <a:r>
              <a:rPr lang="en-US" sz="1800" dirty="0" smtClean="0">
                <a:hlinkClick r:id="rId4"/>
              </a:rPr>
              <a:t>page_id=247</a:t>
            </a:r>
            <a:endParaRPr lang="ro-RO" sz="1800" dirty="0" smtClean="0"/>
          </a:p>
          <a:p>
            <a:endParaRPr lang="en-US" sz="1800" dirty="0"/>
          </a:p>
          <a:p>
            <a:r>
              <a:rPr lang="en-US" sz="1800" dirty="0">
                <a:hlinkClick r:id="rId5"/>
              </a:rPr>
              <a:t>http://</a:t>
            </a:r>
            <a:r>
              <a:rPr lang="en-US" sz="1800" dirty="0" smtClean="0">
                <a:hlinkClick r:id="rId5"/>
              </a:rPr>
              <a:t>www.crfpavl.ro/OG%20129%20actualizata%202016.pdf</a:t>
            </a:r>
            <a:endParaRPr lang="ro-RO" sz="1800" dirty="0" smtClean="0"/>
          </a:p>
          <a:p>
            <a:endParaRPr lang="en-US" sz="1800" dirty="0"/>
          </a:p>
          <a:p>
            <a:endParaRPr lang="en-US" sz="1800" dirty="0"/>
          </a:p>
        </p:txBody>
      </p:sp>
    </p:spTree>
    <p:extLst>
      <p:ext uri="{BB962C8B-B14F-4D97-AF65-F5344CB8AC3E}">
        <p14:creationId xmlns:p14="http://schemas.microsoft.com/office/powerpoint/2010/main" val="28326560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ro-RO" sz="2400" dirty="0" smtClean="0"/>
              <a:t>Necesitatea fondării Centrului de Formare Profesională</a:t>
            </a:r>
            <a:endParaRPr lang="en-US" sz="2400" dirty="0"/>
          </a:p>
        </p:txBody>
      </p:sp>
      <p:pic>
        <p:nvPicPr>
          <p:cNvPr id="4" name="Imagine 2" descr="logo_rajac-apavital-medium"/>
          <p:cNvPicPr>
            <a:picLocks noGrp="1" noChangeAspect="1" noChangeArrowheads="1"/>
          </p:cNvPicPr>
          <p:nvPr>
            <p:ph sz="half" idx="1"/>
          </p:nvPr>
        </p:nvPicPr>
        <p:blipFill>
          <a:blip r:embed="rId3"/>
          <a:srcRect l="46648" t="18182" b="16477"/>
          <a:stretch>
            <a:fillRect/>
          </a:stretch>
        </p:blipFill>
        <p:spPr>
          <a:xfrm>
            <a:off x="259715" y="6151880"/>
            <a:ext cx="2292350" cy="539750"/>
          </a:xfrm>
          <a:prstGeom prst="rect">
            <a:avLst/>
          </a:prstGeom>
          <a:noFill/>
          <a:ln w="9525">
            <a:noFill/>
            <a:miter lim="800000"/>
            <a:headEnd/>
            <a:tailEnd/>
          </a:ln>
        </p:spPr>
      </p:pic>
      <p:pic>
        <p:nvPicPr>
          <p:cNvPr id="5" name="Imagine 1" descr="logo--centru-de-formare"/>
          <p:cNvPicPr>
            <a:picLocks noGrp="1" noChangeAspect="1" noChangeArrowheads="1"/>
          </p:cNvPicPr>
          <p:nvPr>
            <p:ph sz="half" idx="2"/>
          </p:nvPr>
        </p:nvPicPr>
        <p:blipFill>
          <a:blip r:embed="rId4">
            <a:lum bright="6000" contrast="-6000"/>
          </a:blip>
          <a:srcRect/>
          <a:stretch>
            <a:fillRect/>
          </a:stretch>
        </p:blipFill>
        <p:spPr>
          <a:xfrm>
            <a:off x="10653395" y="5719445"/>
            <a:ext cx="1420269" cy="972007"/>
          </a:xfrm>
          <a:prstGeom prst="rect">
            <a:avLst/>
          </a:prstGeom>
          <a:noFill/>
          <a:ln w="9525">
            <a:noFill/>
            <a:miter lim="800000"/>
            <a:headEnd/>
            <a:tailEnd/>
          </a:ln>
        </p:spPr>
      </p:pic>
      <p:sp>
        <p:nvSpPr>
          <p:cNvPr id="8" name="Text Box 7"/>
          <p:cNvSpPr txBox="1"/>
          <p:nvPr/>
        </p:nvSpPr>
        <p:spPr>
          <a:xfrm>
            <a:off x="365760" y="1721485"/>
            <a:ext cx="5337257" cy="4293483"/>
          </a:xfrm>
          <a:prstGeom prst="rect">
            <a:avLst/>
          </a:prstGeom>
          <a:noFill/>
        </p:spPr>
        <p:txBody>
          <a:bodyPr wrap="square" rtlCol="0">
            <a:spAutoFit/>
          </a:bodyPr>
          <a:lstStyle/>
          <a:p>
            <a:pPr marL="342900" indent="-342900">
              <a:buFont typeface="Arial" panose="020B0604020202020204" pitchFamily="34" charset="0"/>
              <a:buChar char="•"/>
            </a:pPr>
            <a:r>
              <a:rPr lang="en-US" sz="2100" dirty="0" err="1"/>
              <a:t>Opţiunea</a:t>
            </a:r>
            <a:r>
              <a:rPr lang="en-US" sz="2100" dirty="0"/>
              <a:t> </a:t>
            </a:r>
            <a:r>
              <a:rPr lang="en-US" sz="2100" dirty="0" err="1"/>
              <a:t>pentru</a:t>
            </a:r>
            <a:r>
              <a:rPr lang="en-US" sz="2100" dirty="0"/>
              <a:t> o </a:t>
            </a:r>
            <a:r>
              <a:rPr lang="en-US" sz="2100" dirty="0" err="1"/>
              <a:t>societate</a:t>
            </a:r>
            <a:r>
              <a:rPr lang="en-US" sz="2100" dirty="0"/>
              <a:t> </a:t>
            </a:r>
            <a:r>
              <a:rPr lang="en-US" sz="2100" dirty="0" err="1"/>
              <a:t>bazată</a:t>
            </a:r>
            <a:r>
              <a:rPr lang="en-US" sz="2100" dirty="0"/>
              <a:t> </a:t>
            </a:r>
            <a:r>
              <a:rPr lang="en-US" sz="2100" dirty="0" err="1"/>
              <a:t>pe</a:t>
            </a:r>
            <a:r>
              <a:rPr lang="en-US" sz="2100" dirty="0"/>
              <a:t> </a:t>
            </a:r>
            <a:r>
              <a:rPr lang="en-US" sz="2100" dirty="0" err="1"/>
              <a:t>cunoaştere</a:t>
            </a:r>
            <a:r>
              <a:rPr lang="en-US" sz="2100" dirty="0"/>
              <a:t> </a:t>
            </a:r>
            <a:r>
              <a:rPr lang="en-US" sz="2100" dirty="0" err="1"/>
              <a:t>necesită</a:t>
            </a:r>
            <a:r>
              <a:rPr lang="en-US" sz="2100" dirty="0"/>
              <a:t> </a:t>
            </a:r>
            <a:r>
              <a:rPr lang="en-US" sz="2100" b="1" dirty="0" err="1"/>
              <a:t>investiţii</a:t>
            </a:r>
            <a:r>
              <a:rPr lang="en-US" sz="2100" b="1" dirty="0"/>
              <a:t> </a:t>
            </a:r>
            <a:r>
              <a:rPr lang="en-US" sz="2100" b="1" dirty="0" err="1"/>
              <a:t>în</a:t>
            </a:r>
            <a:r>
              <a:rPr lang="en-US" sz="2100" b="1" dirty="0"/>
              <a:t> </a:t>
            </a:r>
            <a:r>
              <a:rPr lang="en-US" sz="2100" b="1" dirty="0" err="1"/>
              <a:t>dezvoltarea</a:t>
            </a:r>
            <a:r>
              <a:rPr lang="en-US" sz="2100" b="1" dirty="0"/>
              <a:t> </a:t>
            </a:r>
            <a:r>
              <a:rPr lang="en-US" sz="2100" b="1" dirty="0" err="1"/>
              <a:t>resurselor</a:t>
            </a:r>
            <a:r>
              <a:rPr lang="en-US" sz="2100" b="1" dirty="0"/>
              <a:t> </a:t>
            </a:r>
            <a:r>
              <a:rPr lang="en-US" sz="2100" b="1" dirty="0" err="1" smtClean="0"/>
              <a:t>umane</a:t>
            </a:r>
            <a:r>
              <a:rPr lang="en-US" sz="2100" b="1" dirty="0" smtClean="0"/>
              <a:t>, </a:t>
            </a:r>
            <a:r>
              <a:rPr lang="en-US" sz="2100" dirty="0" err="1"/>
              <a:t>pentru</a:t>
            </a:r>
            <a:r>
              <a:rPr lang="en-US" sz="2100" dirty="0"/>
              <a:t> a </a:t>
            </a:r>
            <a:r>
              <a:rPr lang="en-US" sz="2100" dirty="0" err="1"/>
              <a:t>încuraja</a:t>
            </a:r>
            <a:r>
              <a:rPr lang="en-US" sz="2100" dirty="0"/>
              <a:t> </a:t>
            </a:r>
            <a:r>
              <a:rPr lang="en-US" sz="2100" dirty="0" err="1"/>
              <a:t>angajaţii</a:t>
            </a:r>
            <a:r>
              <a:rPr lang="en-US" sz="2100" dirty="0"/>
              <a:t> </a:t>
            </a:r>
            <a:r>
              <a:rPr lang="en-US" sz="2100" dirty="0" err="1"/>
              <a:t>să</a:t>
            </a:r>
            <a:r>
              <a:rPr lang="en-US" sz="2100" dirty="0"/>
              <a:t> </a:t>
            </a:r>
            <a:r>
              <a:rPr lang="en-US" sz="2100" dirty="0" err="1"/>
              <a:t>dobândească</a:t>
            </a:r>
            <a:r>
              <a:rPr lang="en-US" sz="2100" dirty="0"/>
              <a:t> </a:t>
            </a:r>
            <a:r>
              <a:rPr lang="en-US" sz="2100" dirty="0" err="1"/>
              <a:t>noi</a:t>
            </a:r>
            <a:r>
              <a:rPr lang="en-US" sz="2100" dirty="0"/>
              <a:t> </a:t>
            </a:r>
            <a:r>
              <a:rPr lang="en-US" sz="2100" dirty="0" err="1"/>
              <a:t>competenţe</a:t>
            </a:r>
            <a:r>
              <a:rPr lang="en-US" sz="2100" dirty="0"/>
              <a:t> </a:t>
            </a:r>
            <a:r>
              <a:rPr lang="en-US" sz="2100" dirty="0" err="1"/>
              <a:t>şi</a:t>
            </a:r>
            <a:r>
              <a:rPr lang="en-US" sz="2100" dirty="0"/>
              <a:t> </a:t>
            </a:r>
            <a:r>
              <a:rPr lang="en-US" sz="2100" dirty="0" err="1"/>
              <a:t>să</a:t>
            </a:r>
            <a:r>
              <a:rPr lang="en-US" sz="2100" dirty="0"/>
              <a:t> </a:t>
            </a:r>
            <a:r>
              <a:rPr lang="en-US" sz="2100" dirty="0" err="1"/>
              <a:t>accepte</a:t>
            </a:r>
            <a:r>
              <a:rPr lang="en-US" sz="2100" dirty="0"/>
              <a:t> </a:t>
            </a:r>
            <a:r>
              <a:rPr lang="en-US" sz="2100" dirty="0" err="1"/>
              <a:t>mobilitatea</a:t>
            </a:r>
            <a:r>
              <a:rPr lang="en-US" sz="2100" dirty="0"/>
              <a:t> </a:t>
            </a:r>
            <a:r>
              <a:rPr lang="en-US" sz="2100" dirty="0" err="1"/>
              <a:t>ocupaţională</a:t>
            </a:r>
            <a:r>
              <a:rPr lang="en-US" sz="2100" dirty="0" smtClean="0"/>
              <a:t>.</a:t>
            </a:r>
          </a:p>
          <a:p>
            <a:endParaRPr lang="en-US" sz="2100" dirty="0" smtClean="0"/>
          </a:p>
          <a:p>
            <a:pPr marL="342900" indent="-342900">
              <a:buFont typeface="Arial" panose="020B0604020202020204" pitchFamily="34" charset="0"/>
              <a:buChar char="•"/>
            </a:pPr>
            <a:r>
              <a:rPr lang="en-US" sz="2100" dirty="0" smtClean="0"/>
              <a:t> </a:t>
            </a:r>
            <a:r>
              <a:rPr lang="en-US" sz="2100" dirty="0" err="1"/>
              <a:t>În</a:t>
            </a:r>
            <a:r>
              <a:rPr lang="en-US" sz="2100" dirty="0"/>
              <a:t> </a:t>
            </a:r>
            <a:r>
              <a:rPr lang="en-US" sz="2100" dirty="0" err="1"/>
              <a:t>acelaşi</a:t>
            </a:r>
            <a:r>
              <a:rPr lang="en-US" sz="2100" dirty="0"/>
              <a:t> </a:t>
            </a:r>
            <a:r>
              <a:rPr lang="en-US" sz="2100" dirty="0" err="1"/>
              <a:t>timp</a:t>
            </a:r>
            <a:r>
              <a:rPr lang="en-US" sz="2100" dirty="0"/>
              <a:t>, </a:t>
            </a:r>
            <a:r>
              <a:rPr lang="en-US" sz="2100" dirty="0" err="1"/>
              <a:t>este</a:t>
            </a:r>
            <a:r>
              <a:rPr lang="en-US" sz="2100" dirty="0"/>
              <a:t> important </a:t>
            </a:r>
            <a:r>
              <a:rPr lang="en-US" sz="2100" dirty="0" err="1"/>
              <a:t>să</a:t>
            </a:r>
            <a:r>
              <a:rPr lang="en-US" sz="2100" dirty="0"/>
              <a:t> se </a:t>
            </a:r>
            <a:r>
              <a:rPr lang="en-US" sz="2100" dirty="0" err="1"/>
              <a:t>promoveze</a:t>
            </a:r>
            <a:r>
              <a:rPr lang="en-US" sz="2100" dirty="0"/>
              <a:t> </a:t>
            </a:r>
            <a:r>
              <a:rPr lang="en-US" sz="2100" dirty="0" err="1"/>
              <a:t>calitatea</a:t>
            </a:r>
            <a:r>
              <a:rPr lang="en-US" sz="2100" dirty="0"/>
              <a:t> </a:t>
            </a:r>
            <a:r>
              <a:rPr lang="en-US" sz="2100" dirty="0" err="1"/>
              <a:t>atunci</a:t>
            </a:r>
            <a:r>
              <a:rPr lang="en-US" sz="2100" dirty="0"/>
              <a:t> </a:t>
            </a:r>
            <a:r>
              <a:rPr lang="en-US" sz="2100" dirty="0" err="1"/>
              <a:t>când</a:t>
            </a:r>
            <a:r>
              <a:rPr lang="en-US" sz="2100" dirty="0"/>
              <a:t> se </a:t>
            </a:r>
            <a:r>
              <a:rPr lang="en-US" sz="2100" dirty="0" err="1"/>
              <a:t>fac</a:t>
            </a:r>
            <a:r>
              <a:rPr lang="en-US" sz="2100" dirty="0"/>
              <a:t> </a:t>
            </a:r>
            <a:r>
              <a:rPr lang="en-US" sz="2100" dirty="0" err="1"/>
              <a:t>angajări</a:t>
            </a:r>
            <a:r>
              <a:rPr lang="en-US" sz="2100" dirty="0"/>
              <a:t> </a:t>
            </a:r>
            <a:r>
              <a:rPr lang="en-US" sz="2100" dirty="0" err="1"/>
              <a:t>şi</a:t>
            </a:r>
            <a:r>
              <a:rPr lang="en-US" sz="2100" dirty="0"/>
              <a:t> </a:t>
            </a:r>
            <a:r>
              <a:rPr lang="en-US" sz="2100" dirty="0" err="1"/>
              <a:t>să</a:t>
            </a:r>
            <a:r>
              <a:rPr lang="en-US" sz="2100" dirty="0"/>
              <a:t> se </a:t>
            </a:r>
            <a:r>
              <a:rPr lang="en-US" sz="2100" dirty="0" err="1"/>
              <a:t>dezvolte</a:t>
            </a:r>
            <a:r>
              <a:rPr lang="en-US" sz="2100" dirty="0"/>
              <a:t> </a:t>
            </a:r>
            <a:r>
              <a:rPr lang="en-US" sz="2100" dirty="0" err="1"/>
              <a:t>strategii</a:t>
            </a:r>
            <a:r>
              <a:rPr lang="en-US" sz="2100" dirty="0"/>
              <a:t> de </a:t>
            </a:r>
            <a:r>
              <a:rPr lang="en-US" sz="2100" dirty="0" err="1"/>
              <a:t>învăţare</a:t>
            </a:r>
            <a:r>
              <a:rPr lang="en-US" sz="2100" dirty="0"/>
              <a:t> </a:t>
            </a:r>
            <a:r>
              <a:rPr lang="en-US" sz="2100" dirty="0" err="1"/>
              <a:t>şi</a:t>
            </a:r>
            <a:r>
              <a:rPr lang="en-US" sz="2100" dirty="0"/>
              <a:t> de </a:t>
            </a:r>
            <a:r>
              <a:rPr lang="en-US" sz="2100" dirty="0" err="1"/>
              <a:t>formare</a:t>
            </a:r>
            <a:r>
              <a:rPr lang="en-US" sz="2100" dirty="0"/>
              <a:t> </a:t>
            </a:r>
            <a:r>
              <a:rPr lang="en-US" sz="2100" dirty="0" err="1"/>
              <a:t>profesională</a:t>
            </a:r>
            <a:r>
              <a:rPr lang="en-US" sz="2100" dirty="0"/>
              <a:t> </a:t>
            </a:r>
            <a:r>
              <a:rPr lang="en-US" sz="2100" dirty="0" err="1"/>
              <a:t>pe</a:t>
            </a:r>
            <a:r>
              <a:rPr lang="en-US" sz="2100" dirty="0"/>
              <a:t> tot </a:t>
            </a:r>
            <a:r>
              <a:rPr lang="en-US" sz="2100" dirty="0" err="1"/>
              <a:t>parcursul</a:t>
            </a:r>
            <a:r>
              <a:rPr lang="en-US" sz="2100" dirty="0"/>
              <a:t> </a:t>
            </a:r>
            <a:r>
              <a:rPr lang="en-US" sz="2100" dirty="0" err="1"/>
              <a:t>vieţii</a:t>
            </a:r>
            <a:r>
              <a:rPr lang="en-US" sz="2100" dirty="0"/>
              <a:t>, </a:t>
            </a:r>
            <a:r>
              <a:rPr lang="en-US" sz="2100" dirty="0" err="1"/>
              <a:t>în</a:t>
            </a:r>
            <a:r>
              <a:rPr lang="en-US" sz="2100" dirty="0"/>
              <a:t> </a:t>
            </a:r>
            <a:r>
              <a:rPr lang="en-US" sz="2100" dirty="0" err="1"/>
              <a:t>beneficiul</a:t>
            </a:r>
            <a:r>
              <a:rPr lang="en-US" sz="2100" dirty="0"/>
              <a:t> </a:t>
            </a:r>
            <a:r>
              <a:rPr lang="en-US" sz="2100" dirty="0" err="1"/>
              <a:t>cât</a:t>
            </a:r>
            <a:r>
              <a:rPr lang="en-US" sz="2100" dirty="0"/>
              <a:t> </a:t>
            </a:r>
            <a:r>
              <a:rPr lang="en-US" sz="2100" dirty="0" err="1"/>
              <a:t>mai</a:t>
            </a:r>
            <a:r>
              <a:rPr lang="en-US" sz="2100" dirty="0"/>
              <a:t> </a:t>
            </a:r>
            <a:r>
              <a:rPr lang="en-US" sz="2100" dirty="0" err="1"/>
              <a:t>multor</a:t>
            </a:r>
            <a:r>
              <a:rPr lang="en-US" sz="2100" dirty="0"/>
              <a:t> </a:t>
            </a:r>
            <a:r>
              <a:rPr lang="en-US" sz="2100" dirty="0" err="1"/>
              <a:t>oameni</a:t>
            </a:r>
            <a:r>
              <a:rPr lang="en-US" sz="2100" dirty="0" smtClean="0"/>
              <a:t>.</a:t>
            </a:r>
            <a:endParaRPr lang="en-US" sz="2100" dirty="0"/>
          </a:p>
        </p:txBody>
      </p:sp>
      <p:pic>
        <p:nvPicPr>
          <p:cNvPr id="2" name="Picture 1"/>
          <p:cNvPicPr>
            <a:picLocks noChangeAspect="1"/>
          </p:cNvPicPr>
          <p:nvPr/>
        </p:nvPicPr>
        <p:blipFill>
          <a:blip r:embed="rId5"/>
          <a:stretch>
            <a:fillRect/>
          </a:stretch>
        </p:blipFill>
        <p:spPr>
          <a:xfrm>
            <a:off x="5821181" y="1299202"/>
            <a:ext cx="5761219" cy="4322439"/>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ro-RO" sz="2400" dirty="0" smtClean="0"/>
              <a:t>Organizarea </a:t>
            </a:r>
            <a:r>
              <a:rPr lang="vi-VN" sz="2400" dirty="0" smtClean="0"/>
              <a:t>Centrului </a:t>
            </a:r>
            <a:r>
              <a:rPr lang="vi-VN" sz="2400" dirty="0"/>
              <a:t>de Formare Profesională</a:t>
            </a:r>
            <a:r>
              <a:rPr lang="ro-RO" sz="2400" dirty="0" smtClean="0"/>
              <a:t>  </a:t>
            </a:r>
            <a:endParaRPr lang="en-US" sz="2400" dirty="0"/>
          </a:p>
        </p:txBody>
      </p:sp>
      <p:sp>
        <p:nvSpPr>
          <p:cNvPr id="8" name="Text Box 7"/>
          <p:cNvSpPr txBox="1"/>
          <p:nvPr/>
        </p:nvSpPr>
        <p:spPr>
          <a:xfrm>
            <a:off x="365760" y="897775"/>
            <a:ext cx="7186945" cy="6086282"/>
          </a:xfrm>
          <a:prstGeom prst="rect">
            <a:avLst/>
          </a:prstGeom>
          <a:noFill/>
        </p:spPr>
        <p:txBody>
          <a:bodyPr wrap="square" rtlCol="0">
            <a:spAutoFit/>
          </a:bodyPr>
          <a:lstStyle/>
          <a:p>
            <a:pPr marL="342900" indent="-342900">
              <a:buFont typeface="Arial" panose="020B0604020202020204" pitchFamily="34" charset="0"/>
              <a:buChar char="•"/>
            </a:pPr>
            <a:r>
              <a:rPr lang="ro-RO" sz="1450" dirty="0" smtClean="0"/>
              <a:t>APAVITAL deţine un c</a:t>
            </a:r>
            <a:r>
              <a:rPr lang="en-US" sz="1450" dirty="0" err="1" smtClean="0"/>
              <a:t>entru</a:t>
            </a:r>
            <a:r>
              <a:rPr lang="en-US" sz="1450" dirty="0" smtClean="0"/>
              <a:t> </a:t>
            </a:r>
            <a:r>
              <a:rPr lang="en-US" sz="1450" dirty="0" err="1"/>
              <a:t>propriu</a:t>
            </a:r>
            <a:r>
              <a:rPr lang="en-US" sz="1450" dirty="0"/>
              <a:t> de </a:t>
            </a:r>
            <a:r>
              <a:rPr lang="en-US" sz="1450" dirty="0" err="1"/>
              <a:t>formare</a:t>
            </a:r>
            <a:r>
              <a:rPr lang="en-US" sz="1450" dirty="0"/>
              <a:t> </a:t>
            </a:r>
            <a:r>
              <a:rPr lang="en-US" sz="1450" dirty="0" err="1"/>
              <a:t>profesionala</a:t>
            </a:r>
            <a:r>
              <a:rPr lang="en-US" sz="1450" dirty="0"/>
              <a:t>, </a:t>
            </a:r>
            <a:r>
              <a:rPr lang="en-US" sz="1450" dirty="0" err="1"/>
              <a:t>dat</a:t>
            </a:r>
            <a:r>
              <a:rPr lang="en-US" sz="1450" dirty="0"/>
              <a:t> </a:t>
            </a:r>
            <a:r>
              <a:rPr lang="en-US" sz="1450" dirty="0" err="1"/>
              <a:t>în</a:t>
            </a:r>
            <a:r>
              <a:rPr lang="en-US" sz="1450" dirty="0"/>
              <a:t> </a:t>
            </a:r>
            <a:r>
              <a:rPr lang="en-US" sz="1450" dirty="0" err="1"/>
              <a:t>funcţiune</a:t>
            </a:r>
            <a:r>
              <a:rPr lang="en-US" sz="1450" dirty="0"/>
              <a:t> din </a:t>
            </a:r>
            <a:r>
              <a:rPr lang="en-US" sz="1450" dirty="0" err="1"/>
              <a:t>anul</a:t>
            </a:r>
            <a:r>
              <a:rPr lang="en-US" sz="1450" dirty="0"/>
              <a:t> </a:t>
            </a:r>
            <a:r>
              <a:rPr lang="en-US" sz="1450" dirty="0" smtClean="0"/>
              <a:t>2008</a:t>
            </a:r>
            <a:r>
              <a:rPr lang="ro-RO" sz="1450" dirty="0" smtClean="0"/>
              <a:t>.</a:t>
            </a:r>
          </a:p>
          <a:p>
            <a:endParaRPr lang="ro-RO" sz="1450" dirty="0" smtClean="0"/>
          </a:p>
          <a:p>
            <a:pPr marL="342900" indent="-342900">
              <a:buFont typeface="Arial" panose="020B0604020202020204" pitchFamily="34" charset="0"/>
              <a:buChar char="•"/>
            </a:pPr>
            <a:r>
              <a:rPr lang="ro-RO" sz="1450" dirty="0" smtClean="0"/>
              <a:t>I</a:t>
            </a:r>
            <a:r>
              <a:rPr lang="en-US" sz="1450" dirty="0" err="1" smtClean="0"/>
              <a:t>nvestiţi</a:t>
            </a:r>
            <a:r>
              <a:rPr lang="ro-RO" sz="1450" dirty="0" smtClean="0"/>
              <a:t>a</a:t>
            </a:r>
            <a:r>
              <a:rPr lang="en-US" sz="1450" dirty="0" smtClean="0"/>
              <a:t> </a:t>
            </a:r>
            <a:r>
              <a:rPr lang="en-US" sz="1450" dirty="0" err="1"/>
              <a:t>iniţiala</a:t>
            </a:r>
            <a:r>
              <a:rPr lang="en-US" sz="1450" dirty="0"/>
              <a:t> </a:t>
            </a:r>
            <a:r>
              <a:rPr lang="ro-RO" sz="1450" dirty="0" smtClean="0"/>
              <a:t>a fost </a:t>
            </a:r>
            <a:r>
              <a:rPr lang="en-US" sz="1450" dirty="0" smtClean="0"/>
              <a:t>de </a:t>
            </a:r>
            <a:r>
              <a:rPr lang="ro-RO" sz="1450" dirty="0" smtClean="0"/>
              <a:t>peste 200.000</a:t>
            </a:r>
            <a:r>
              <a:rPr lang="en-US" sz="1450" dirty="0" smtClean="0"/>
              <a:t> </a:t>
            </a:r>
            <a:r>
              <a:rPr lang="ro-RO" sz="1450" dirty="0" smtClean="0"/>
              <a:t>euro</a:t>
            </a:r>
            <a:r>
              <a:rPr lang="en-US" sz="1450" dirty="0" smtClean="0"/>
              <a:t> </a:t>
            </a:r>
            <a:r>
              <a:rPr lang="en-US" sz="1450" dirty="0" err="1"/>
              <a:t>şi</a:t>
            </a:r>
            <a:r>
              <a:rPr lang="en-US" sz="1450" dirty="0"/>
              <a:t> </a:t>
            </a:r>
            <a:r>
              <a:rPr lang="en-US" sz="1450" dirty="0" err="1"/>
              <a:t>dotări</a:t>
            </a:r>
            <a:r>
              <a:rPr lang="en-US" sz="1450" dirty="0"/>
              <a:t> </a:t>
            </a:r>
            <a:r>
              <a:rPr lang="en-US" sz="1450" dirty="0" err="1"/>
              <a:t>ulterioare</a:t>
            </a:r>
            <a:r>
              <a:rPr lang="en-US" sz="1450" dirty="0"/>
              <a:t> </a:t>
            </a:r>
            <a:r>
              <a:rPr lang="en-US" sz="1450" dirty="0" err="1"/>
              <a:t>ce</a:t>
            </a:r>
            <a:r>
              <a:rPr lang="en-US" sz="1450" dirty="0"/>
              <a:t> </a:t>
            </a:r>
            <a:r>
              <a:rPr lang="en-US" sz="1450" dirty="0" err="1"/>
              <a:t>depăşesc</a:t>
            </a:r>
            <a:r>
              <a:rPr lang="en-US" sz="1450" dirty="0"/>
              <a:t> </a:t>
            </a:r>
            <a:r>
              <a:rPr lang="en-US" sz="1450" dirty="0" err="1"/>
              <a:t>valoarea</a:t>
            </a:r>
            <a:r>
              <a:rPr lang="en-US" sz="1450" dirty="0"/>
              <a:t> de </a:t>
            </a:r>
            <a:r>
              <a:rPr lang="ro-RO" sz="1450" dirty="0" smtClean="0"/>
              <a:t>33</a:t>
            </a:r>
            <a:r>
              <a:rPr lang="en-US" sz="1450" dirty="0" smtClean="0"/>
              <a:t>.000 </a:t>
            </a:r>
            <a:r>
              <a:rPr lang="ro-RO" sz="1450" dirty="0" smtClean="0"/>
              <a:t>euro</a:t>
            </a:r>
            <a:r>
              <a:rPr lang="en-US" sz="1450" dirty="0" smtClean="0"/>
              <a:t>, </a:t>
            </a:r>
            <a:r>
              <a:rPr lang="en-US" sz="1450" dirty="0"/>
              <a:t>din </a:t>
            </a:r>
            <a:r>
              <a:rPr lang="en-US" sz="1450" dirty="0" err="1"/>
              <a:t>fonduri</a:t>
            </a:r>
            <a:r>
              <a:rPr lang="en-US" sz="1450" dirty="0"/>
              <a:t> </a:t>
            </a:r>
            <a:r>
              <a:rPr lang="en-US" sz="1450" dirty="0" err="1" smtClean="0"/>
              <a:t>proprii</a:t>
            </a:r>
            <a:r>
              <a:rPr lang="ro-RO" sz="1450" dirty="0" smtClean="0"/>
              <a:t>.</a:t>
            </a:r>
          </a:p>
          <a:p>
            <a:endParaRPr lang="ro-RO" sz="1450" dirty="0" smtClean="0"/>
          </a:p>
          <a:p>
            <a:pPr marL="342900" indent="-342900">
              <a:buFont typeface="Arial" panose="020B0604020202020204" pitchFamily="34" charset="0"/>
              <a:buChar char="•"/>
            </a:pPr>
            <a:r>
              <a:rPr lang="ro-RO" sz="1450" dirty="0" smtClean="0"/>
              <a:t>Componenţa spaţiului:</a:t>
            </a:r>
          </a:p>
          <a:p>
            <a:pPr marL="800100" lvl="1" indent="-342900">
              <a:buFont typeface="Wingdings" panose="05000000000000000000" pitchFamily="2" charset="2"/>
              <a:buChar char="ü"/>
            </a:pPr>
            <a:r>
              <a:rPr lang="ro-RO" sz="1450" dirty="0" smtClean="0"/>
              <a:t>2 </a:t>
            </a:r>
            <a:r>
              <a:rPr lang="ro-RO" sz="1450" dirty="0"/>
              <a:t>sali de curs -</a:t>
            </a:r>
            <a:r>
              <a:rPr lang="ro-RO" sz="1450" dirty="0" smtClean="0"/>
              <a:t> 16 şi 20 de locuri; supraf.78 mp.</a:t>
            </a:r>
            <a:endParaRPr lang="ro-RO" sz="1450" dirty="0"/>
          </a:p>
          <a:p>
            <a:pPr marL="800100" lvl="1" indent="-342900">
              <a:buFont typeface="Wingdings" panose="05000000000000000000" pitchFamily="2" charset="2"/>
              <a:buChar char="ü"/>
            </a:pPr>
            <a:r>
              <a:rPr lang="ro-RO" sz="1450" dirty="0" smtClean="0"/>
              <a:t>sala </a:t>
            </a:r>
            <a:r>
              <a:rPr lang="ro-RO" sz="1450" dirty="0"/>
              <a:t>de </a:t>
            </a:r>
            <a:r>
              <a:rPr lang="ro-RO" sz="1450" dirty="0" smtClean="0"/>
              <a:t>conferinte</a:t>
            </a:r>
            <a:r>
              <a:rPr lang="ro-RO" sz="1450" dirty="0"/>
              <a:t> -</a:t>
            </a:r>
            <a:r>
              <a:rPr lang="ro-RO" sz="1450" dirty="0" smtClean="0"/>
              <a:t> </a:t>
            </a:r>
            <a:r>
              <a:rPr lang="it-IT" sz="1450" dirty="0" smtClean="0"/>
              <a:t>70  </a:t>
            </a:r>
            <a:r>
              <a:rPr lang="it-IT" sz="1450" dirty="0"/>
              <a:t>locuri; </a:t>
            </a:r>
            <a:r>
              <a:rPr lang="it-IT" sz="1450" dirty="0" smtClean="0"/>
              <a:t>supr</a:t>
            </a:r>
            <a:r>
              <a:rPr lang="ro-RO" sz="1450" dirty="0" smtClean="0"/>
              <a:t>af.</a:t>
            </a:r>
            <a:r>
              <a:rPr lang="it-IT" sz="1450" dirty="0" smtClean="0"/>
              <a:t> </a:t>
            </a:r>
            <a:r>
              <a:rPr lang="it-IT" sz="1450" dirty="0"/>
              <a:t>83 </a:t>
            </a:r>
            <a:r>
              <a:rPr lang="it-IT" sz="1450" dirty="0" smtClean="0"/>
              <a:t>mp</a:t>
            </a:r>
            <a:r>
              <a:rPr lang="ro-RO" sz="1450" dirty="0" smtClean="0"/>
              <a:t>.</a:t>
            </a:r>
            <a:r>
              <a:rPr lang="it-IT" sz="1450" dirty="0" smtClean="0"/>
              <a:t> </a:t>
            </a:r>
            <a:endParaRPr lang="ro-RO" sz="1450" dirty="0"/>
          </a:p>
          <a:p>
            <a:pPr marL="800100" lvl="1" indent="-342900">
              <a:buFont typeface="Wingdings" panose="05000000000000000000" pitchFamily="2" charset="2"/>
              <a:buChar char="ü"/>
            </a:pPr>
            <a:r>
              <a:rPr lang="ro-RO" sz="1450" dirty="0"/>
              <a:t>sala </a:t>
            </a:r>
            <a:r>
              <a:rPr lang="ro-RO" sz="1450" dirty="0" smtClean="0"/>
              <a:t>multimedia - </a:t>
            </a:r>
            <a:r>
              <a:rPr lang="ro-RO" sz="1450" dirty="0"/>
              <a:t>1</a:t>
            </a:r>
            <a:r>
              <a:rPr lang="ro-RO" sz="1450" dirty="0" smtClean="0"/>
              <a:t>0  </a:t>
            </a:r>
            <a:r>
              <a:rPr lang="ro-RO" sz="1450" dirty="0"/>
              <a:t>locuri; supraf. </a:t>
            </a:r>
            <a:r>
              <a:rPr lang="ro-RO" sz="1450" dirty="0" smtClean="0"/>
              <a:t>30 </a:t>
            </a:r>
            <a:r>
              <a:rPr lang="ro-RO" sz="1450" dirty="0"/>
              <a:t>mp </a:t>
            </a:r>
          </a:p>
          <a:p>
            <a:pPr marL="800100" lvl="1" indent="-342900">
              <a:buFont typeface="Wingdings" panose="05000000000000000000" pitchFamily="2" charset="2"/>
              <a:buChar char="ü"/>
            </a:pPr>
            <a:r>
              <a:rPr lang="ro-RO" sz="1450" dirty="0" smtClean="0"/>
              <a:t>o </a:t>
            </a:r>
            <a:r>
              <a:rPr lang="ro-RO" sz="1450" dirty="0"/>
              <a:t>sala multifunctionala - 4</a:t>
            </a:r>
            <a:r>
              <a:rPr lang="ro-RO" sz="1450" dirty="0" smtClean="0"/>
              <a:t>0  </a:t>
            </a:r>
            <a:r>
              <a:rPr lang="ro-RO" sz="1450" dirty="0"/>
              <a:t>locuri; supraf. </a:t>
            </a:r>
            <a:r>
              <a:rPr lang="ro-RO" sz="1450" dirty="0" smtClean="0"/>
              <a:t>40 </a:t>
            </a:r>
            <a:r>
              <a:rPr lang="ro-RO" sz="1450" dirty="0"/>
              <a:t>mp </a:t>
            </a:r>
          </a:p>
          <a:p>
            <a:pPr marL="800100" lvl="1" indent="-342900">
              <a:buFont typeface="Wingdings" panose="05000000000000000000" pitchFamily="2" charset="2"/>
              <a:buChar char="ü"/>
            </a:pPr>
            <a:r>
              <a:rPr lang="ro-RO" sz="1450" dirty="0" smtClean="0"/>
              <a:t>Office - 8 mp. </a:t>
            </a:r>
            <a:endParaRPr lang="ro-RO" sz="1450" dirty="0"/>
          </a:p>
          <a:p>
            <a:pPr marL="800100" lvl="1" indent="-342900">
              <a:buFont typeface="Wingdings" panose="05000000000000000000" pitchFamily="2" charset="2"/>
              <a:buChar char="ü"/>
            </a:pPr>
            <a:r>
              <a:rPr lang="ro-RO" sz="1450" dirty="0" smtClean="0"/>
              <a:t>Vestiar, holuri, grupuri sanitare, etc.</a:t>
            </a:r>
          </a:p>
          <a:p>
            <a:pPr lvl="1"/>
            <a:endParaRPr lang="ro-RO" sz="1450" dirty="0" smtClean="0"/>
          </a:p>
          <a:p>
            <a:pPr marL="285750" indent="-285750">
              <a:buFont typeface="Arial" panose="020B0604020202020204" pitchFamily="34" charset="0"/>
              <a:buChar char="•"/>
            </a:pPr>
            <a:r>
              <a:rPr lang="ro-RO" sz="1450" dirty="0" smtClean="0"/>
              <a:t>Dotări: </a:t>
            </a:r>
          </a:p>
          <a:p>
            <a:pPr marL="742950" lvl="1" indent="-285750">
              <a:buFont typeface="Wingdings" panose="05000000000000000000" pitchFamily="2" charset="2"/>
              <a:buChar char="ü"/>
            </a:pPr>
            <a:r>
              <a:rPr lang="ro-RO" sz="1450" dirty="0" smtClean="0"/>
              <a:t>Imprimante</a:t>
            </a:r>
            <a:endParaRPr lang="ro-RO" sz="1450" dirty="0"/>
          </a:p>
          <a:p>
            <a:pPr marL="742950" lvl="1" indent="-285750">
              <a:buFont typeface="Wingdings" panose="05000000000000000000" pitchFamily="2" charset="2"/>
              <a:buChar char="ü"/>
            </a:pPr>
            <a:r>
              <a:rPr lang="ro-RO" sz="1450" dirty="0" smtClean="0"/>
              <a:t>Multifunctionale </a:t>
            </a:r>
            <a:r>
              <a:rPr lang="ro-RO" sz="1450" dirty="0"/>
              <a:t>( </a:t>
            </a:r>
            <a:r>
              <a:rPr lang="ro-RO" sz="1450" dirty="0" smtClean="0"/>
              <a:t>scanere, copiatore, imprimante)</a:t>
            </a:r>
            <a:endParaRPr lang="ro-RO" sz="1450" dirty="0"/>
          </a:p>
          <a:p>
            <a:pPr marL="742950" lvl="1" indent="-285750">
              <a:buFont typeface="Wingdings" panose="05000000000000000000" pitchFamily="2" charset="2"/>
              <a:buChar char="ü"/>
            </a:pPr>
            <a:r>
              <a:rPr lang="ro-RO" sz="1450" dirty="0" smtClean="0"/>
              <a:t>Tabla </a:t>
            </a:r>
            <a:r>
              <a:rPr lang="ro-RO" sz="1450" dirty="0"/>
              <a:t>interactiva</a:t>
            </a:r>
          </a:p>
          <a:p>
            <a:pPr marL="742950" lvl="1" indent="-285750">
              <a:buFont typeface="Wingdings" panose="05000000000000000000" pitchFamily="2" charset="2"/>
              <a:buChar char="ü"/>
            </a:pPr>
            <a:r>
              <a:rPr lang="ro-RO" sz="1450" dirty="0" smtClean="0"/>
              <a:t>Ecran </a:t>
            </a:r>
            <a:r>
              <a:rPr lang="ro-RO" sz="1450" dirty="0"/>
              <a:t>de proiectie</a:t>
            </a:r>
          </a:p>
          <a:p>
            <a:pPr marL="742950" lvl="1" indent="-285750">
              <a:buFont typeface="Wingdings" panose="05000000000000000000" pitchFamily="2" charset="2"/>
              <a:buChar char="ü"/>
            </a:pPr>
            <a:r>
              <a:rPr lang="ro-RO" sz="1450" dirty="0" smtClean="0"/>
              <a:t>Laptop </a:t>
            </a:r>
            <a:r>
              <a:rPr lang="ro-RO" sz="1450" dirty="0"/>
              <a:t>cu acces Internet (2 buc) </a:t>
            </a:r>
          </a:p>
          <a:p>
            <a:pPr marL="742950" lvl="1" indent="-285750">
              <a:buFont typeface="Wingdings" panose="05000000000000000000" pitchFamily="2" charset="2"/>
              <a:buChar char="ü"/>
            </a:pPr>
            <a:r>
              <a:rPr lang="ro-RO" sz="1450" dirty="0" smtClean="0"/>
              <a:t>Calculatoare </a:t>
            </a:r>
            <a:r>
              <a:rPr lang="ro-RO" sz="1450" dirty="0"/>
              <a:t>Desktop si tastatura (6 buc)</a:t>
            </a:r>
          </a:p>
          <a:p>
            <a:pPr marL="742950" lvl="1" indent="-285750">
              <a:buFont typeface="Wingdings" panose="05000000000000000000" pitchFamily="2" charset="2"/>
              <a:buChar char="ü"/>
            </a:pPr>
            <a:r>
              <a:rPr lang="ro-RO" sz="1450" dirty="0" smtClean="0"/>
              <a:t>Videoproiectoare </a:t>
            </a:r>
            <a:r>
              <a:rPr lang="ro-RO" sz="1450" dirty="0"/>
              <a:t>( 3 buc )</a:t>
            </a:r>
          </a:p>
          <a:p>
            <a:pPr marL="742950" lvl="1" indent="-285750">
              <a:buFont typeface="Wingdings" panose="05000000000000000000" pitchFamily="2" charset="2"/>
              <a:buChar char="ü"/>
            </a:pPr>
            <a:r>
              <a:rPr lang="ro-RO" sz="1450" dirty="0" smtClean="0"/>
              <a:t>Flipchart-uri </a:t>
            </a:r>
            <a:r>
              <a:rPr lang="ro-RO" sz="1450" dirty="0"/>
              <a:t>( 3 buc ) </a:t>
            </a:r>
          </a:p>
          <a:p>
            <a:pPr marL="285750" indent="-285750">
              <a:buFont typeface="Arial" panose="020B0604020202020204" pitchFamily="34" charset="0"/>
              <a:buChar char="•"/>
            </a:pPr>
            <a:endParaRPr lang="ro-RO" sz="1400" dirty="0"/>
          </a:p>
          <a:p>
            <a:pPr marL="342900" indent="-342900">
              <a:buFont typeface="Arial" panose="020B0604020202020204" pitchFamily="34" charset="0"/>
              <a:buChar char="•"/>
            </a:pPr>
            <a:endParaRPr lang="ro-RO" sz="2100" dirty="0" smtClean="0"/>
          </a:p>
          <a:p>
            <a:pPr marL="342900" indent="-342900">
              <a:buFont typeface="Arial" panose="020B0604020202020204" pitchFamily="34" charset="0"/>
              <a:buChar char="•"/>
            </a:pPr>
            <a:endParaRPr lang="en-US" sz="2100" dirty="0"/>
          </a:p>
        </p:txBody>
      </p:sp>
      <p:pic>
        <p:nvPicPr>
          <p:cNvPr id="7" name="Imagine 2" descr="logo_rajac-apavital-medium"/>
          <p:cNvPicPr>
            <a:picLocks noGrp="1" noChangeAspect="1" noChangeArrowheads="1"/>
          </p:cNvPicPr>
          <p:nvPr>
            <p:ph sz="half" idx="1"/>
          </p:nvPr>
        </p:nvPicPr>
        <p:blipFill>
          <a:blip r:embed="rId2"/>
          <a:srcRect l="46648" t="18182" b="16477"/>
          <a:stretch>
            <a:fillRect/>
          </a:stretch>
        </p:blipFill>
        <p:spPr>
          <a:xfrm>
            <a:off x="259715" y="6151880"/>
            <a:ext cx="2292350" cy="539750"/>
          </a:xfrm>
          <a:prstGeom prst="rect">
            <a:avLst/>
          </a:prstGeom>
          <a:noFill/>
          <a:ln w="9525">
            <a:noFill/>
            <a:miter lim="800000"/>
            <a:headEnd/>
            <a:tailEnd/>
          </a:ln>
        </p:spPr>
      </p:pic>
      <p:pic>
        <p:nvPicPr>
          <p:cNvPr id="9" name="Imagine 1" descr="logo--centru-de-formare"/>
          <p:cNvPicPr>
            <a:picLocks noGrp="1" noChangeAspect="1" noChangeArrowheads="1"/>
          </p:cNvPicPr>
          <p:nvPr>
            <p:ph sz="half" idx="2"/>
          </p:nvPr>
        </p:nvPicPr>
        <p:blipFill>
          <a:blip r:embed="rId3">
            <a:lum bright="6000" contrast="-6000"/>
          </a:blip>
          <a:srcRect/>
          <a:stretch>
            <a:fillRect/>
          </a:stretch>
        </p:blipFill>
        <p:spPr>
          <a:xfrm>
            <a:off x="10653395" y="5719445"/>
            <a:ext cx="1420269" cy="972007"/>
          </a:xfrm>
          <a:prstGeom prst="rect">
            <a:avLst/>
          </a:prstGeom>
          <a:noFill/>
          <a:ln w="9525">
            <a:noFill/>
            <a:miter lim="800000"/>
            <a:headEnd/>
            <a:tailEnd/>
          </a:ln>
        </p:spPr>
      </p:pic>
      <p:pic>
        <p:nvPicPr>
          <p:cNvPr id="10" name="Picture 9"/>
          <p:cNvPicPr>
            <a:picLocks noChangeAspect="1"/>
          </p:cNvPicPr>
          <p:nvPr/>
        </p:nvPicPr>
        <p:blipFill>
          <a:blip r:embed="rId4"/>
          <a:stretch>
            <a:fillRect/>
          </a:stretch>
        </p:blipFill>
        <p:spPr>
          <a:xfrm>
            <a:off x="7730838" y="2107172"/>
            <a:ext cx="4298866" cy="3032134"/>
          </a:xfrm>
          <a:prstGeom prst="rect">
            <a:avLst/>
          </a:prstGeom>
          <a:ln>
            <a:noFill/>
          </a:ln>
          <a:effectLst>
            <a:softEdge rad="112500"/>
          </a:effectLst>
        </p:spPr>
      </p:pic>
    </p:spTree>
    <p:extLst>
      <p:ext uri="{BB962C8B-B14F-4D97-AF65-F5344CB8AC3E}">
        <p14:creationId xmlns:p14="http://schemas.microsoft.com/office/powerpoint/2010/main" val="40653369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ro-RO" sz="2400" dirty="0" smtClean="0"/>
              <a:t>Coordonarea</a:t>
            </a:r>
            <a:r>
              <a:rPr lang="vi-VN" sz="2400" dirty="0" smtClean="0"/>
              <a:t> </a:t>
            </a:r>
            <a:r>
              <a:rPr lang="vi-VN" sz="2400" dirty="0"/>
              <a:t>Centrului de Formare Profesională </a:t>
            </a:r>
            <a:endParaRPr lang="en-US" sz="2400" dirty="0"/>
          </a:p>
        </p:txBody>
      </p:sp>
      <p:sp>
        <p:nvSpPr>
          <p:cNvPr id="8" name="Text Box 7"/>
          <p:cNvSpPr txBox="1"/>
          <p:nvPr/>
        </p:nvSpPr>
        <p:spPr>
          <a:xfrm>
            <a:off x="365760" y="1478279"/>
            <a:ext cx="5487942" cy="4063164"/>
          </a:xfrm>
          <a:prstGeom prst="rect">
            <a:avLst/>
          </a:prstGeom>
          <a:noFill/>
        </p:spPr>
        <p:txBody>
          <a:bodyPr wrap="square" rtlCol="0">
            <a:spAutoFit/>
          </a:bodyPr>
          <a:lstStyle/>
          <a:p>
            <a:endParaRPr lang="en-US" sz="2100" dirty="0"/>
          </a:p>
          <a:p>
            <a:pPr>
              <a:lnSpc>
                <a:spcPct val="150000"/>
              </a:lnSpc>
            </a:pPr>
            <a:r>
              <a:rPr lang="en-US" sz="1600" dirty="0" smtClean="0"/>
              <a:t>CFP se </a:t>
            </a:r>
            <a:r>
              <a:rPr lang="en-US" sz="1600" dirty="0" err="1" smtClean="0"/>
              <a:t>afl</a:t>
            </a:r>
            <a:r>
              <a:rPr lang="ro-RO" sz="1600" dirty="0" smtClean="0"/>
              <a:t>ă</a:t>
            </a:r>
            <a:r>
              <a:rPr lang="en-US" sz="1600" dirty="0" smtClean="0"/>
              <a:t> sub</a:t>
            </a:r>
            <a:r>
              <a:rPr lang="ro-RO" sz="1600" dirty="0" smtClean="0"/>
              <a:t> coordonarea Serviciului Resurse Umane</a:t>
            </a:r>
            <a:r>
              <a:rPr lang="en-US" sz="1600" dirty="0" smtClean="0"/>
              <a:t> </a:t>
            </a:r>
            <a:endParaRPr lang="ro-RO" sz="1600" dirty="0" smtClean="0"/>
          </a:p>
          <a:p>
            <a:pPr>
              <a:lnSpc>
                <a:spcPct val="150000"/>
              </a:lnSpc>
            </a:pPr>
            <a:endParaRPr lang="ro-RO" sz="1600" dirty="0" smtClean="0"/>
          </a:p>
          <a:p>
            <a:pPr>
              <a:lnSpc>
                <a:spcPct val="150000"/>
              </a:lnSpc>
            </a:pPr>
            <a:r>
              <a:rPr lang="ro-RO" sz="1600" dirty="0" smtClean="0"/>
              <a:t>În cadrul SRU e</a:t>
            </a:r>
            <a:r>
              <a:rPr lang="en-US" sz="1600" dirty="0" err="1" smtClean="0"/>
              <a:t>xista</a:t>
            </a:r>
            <a:r>
              <a:rPr lang="en-US" sz="1600" dirty="0" smtClean="0"/>
              <a:t> </a:t>
            </a:r>
            <a:r>
              <a:rPr lang="en-US" sz="1600" dirty="0"/>
              <a:t>un Specialist </a:t>
            </a:r>
            <a:r>
              <a:rPr lang="en-US" sz="1600" dirty="0" err="1"/>
              <a:t>Formare</a:t>
            </a:r>
            <a:r>
              <a:rPr lang="en-US" sz="1600" dirty="0"/>
              <a:t> </a:t>
            </a:r>
            <a:r>
              <a:rPr lang="en-US" sz="1600" dirty="0" err="1" smtClean="0"/>
              <a:t>Profesionala</a:t>
            </a:r>
            <a:r>
              <a:rPr lang="ro-RO" sz="1600" dirty="0" smtClean="0"/>
              <a:t>, </a:t>
            </a:r>
            <a:r>
              <a:rPr lang="en-US" sz="1600" dirty="0" smtClean="0"/>
              <a:t>care </a:t>
            </a:r>
            <a:r>
              <a:rPr lang="en-US" sz="1600" dirty="0"/>
              <a:t>se </a:t>
            </a:r>
            <a:r>
              <a:rPr lang="en-US" sz="1600" dirty="0" err="1"/>
              <a:t>ocupa</a:t>
            </a:r>
            <a:r>
              <a:rPr lang="en-US" sz="1600" dirty="0"/>
              <a:t> de </a:t>
            </a:r>
            <a:r>
              <a:rPr lang="en-US" sz="1600" dirty="0" err="1"/>
              <a:t>organizarea</a:t>
            </a:r>
            <a:r>
              <a:rPr lang="en-US" sz="1600" dirty="0"/>
              <a:t> , </a:t>
            </a:r>
            <a:r>
              <a:rPr lang="en-US" sz="1600" dirty="0" err="1"/>
              <a:t>derularea</a:t>
            </a:r>
            <a:r>
              <a:rPr lang="en-US" sz="1600" dirty="0"/>
              <a:t> </a:t>
            </a:r>
            <a:r>
              <a:rPr lang="en-US" sz="1600" dirty="0" err="1"/>
              <a:t>si</a:t>
            </a:r>
            <a:r>
              <a:rPr lang="en-US" sz="1600" dirty="0"/>
              <a:t> </a:t>
            </a:r>
            <a:r>
              <a:rPr lang="en-US" sz="1600" dirty="0" err="1"/>
              <a:t>evaluarea</a:t>
            </a:r>
            <a:r>
              <a:rPr lang="en-US" sz="1600" dirty="0"/>
              <a:t> </a:t>
            </a:r>
            <a:r>
              <a:rPr lang="en-US" sz="1600" dirty="0" err="1"/>
              <a:t>programelor</a:t>
            </a:r>
            <a:r>
              <a:rPr lang="en-US" sz="1600" dirty="0"/>
              <a:t> de </a:t>
            </a:r>
            <a:r>
              <a:rPr lang="en-US" sz="1600" dirty="0" err="1"/>
              <a:t>formare</a:t>
            </a:r>
            <a:r>
              <a:rPr lang="en-US" sz="1600" dirty="0"/>
              <a:t> </a:t>
            </a:r>
            <a:r>
              <a:rPr lang="en-US" sz="1600" dirty="0" err="1"/>
              <a:t>profesionala</a:t>
            </a:r>
            <a:r>
              <a:rPr lang="en-US" sz="1600" dirty="0"/>
              <a:t> </a:t>
            </a:r>
            <a:r>
              <a:rPr lang="en-US" sz="1600" dirty="0" err="1"/>
              <a:t>atat</a:t>
            </a:r>
            <a:r>
              <a:rPr lang="en-US" sz="1600" dirty="0"/>
              <a:t> interne cat </a:t>
            </a:r>
            <a:r>
              <a:rPr lang="en-US" sz="1600" dirty="0" err="1"/>
              <a:t>si</a:t>
            </a:r>
            <a:r>
              <a:rPr lang="en-US" sz="1600" dirty="0"/>
              <a:t> </a:t>
            </a:r>
            <a:r>
              <a:rPr lang="en-US" sz="1600" dirty="0" err="1"/>
              <a:t>externe</a:t>
            </a:r>
            <a:r>
              <a:rPr lang="en-US" sz="1600" dirty="0"/>
              <a:t> </a:t>
            </a:r>
            <a:r>
              <a:rPr lang="en-US" sz="1600" dirty="0" err="1"/>
              <a:t>sau</a:t>
            </a:r>
            <a:r>
              <a:rPr lang="en-US" sz="1600" dirty="0"/>
              <a:t> a </a:t>
            </a:r>
            <a:r>
              <a:rPr lang="en-US" sz="1600" dirty="0" err="1"/>
              <a:t>celor</a:t>
            </a:r>
            <a:r>
              <a:rPr lang="en-US" sz="1600" dirty="0"/>
              <a:t> de </a:t>
            </a:r>
            <a:r>
              <a:rPr lang="en-US" sz="1600" dirty="0" err="1"/>
              <a:t>calificare</a:t>
            </a:r>
            <a:r>
              <a:rPr lang="en-US" sz="1600" dirty="0"/>
              <a:t> </a:t>
            </a:r>
            <a:r>
              <a:rPr lang="en-US" sz="1600" dirty="0" err="1"/>
              <a:t>derulate</a:t>
            </a:r>
            <a:r>
              <a:rPr lang="en-US" sz="1600" dirty="0"/>
              <a:t> </a:t>
            </a:r>
            <a:r>
              <a:rPr lang="en-US" sz="1600" dirty="0" err="1"/>
              <a:t>prin</a:t>
            </a:r>
            <a:r>
              <a:rPr lang="en-US" sz="1600" dirty="0"/>
              <a:t> A.N.C</a:t>
            </a:r>
            <a:r>
              <a:rPr lang="en-US" sz="1600" dirty="0" smtClean="0"/>
              <a:t>.</a:t>
            </a:r>
            <a:endParaRPr lang="ro-RO" sz="1600" dirty="0" smtClean="0"/>
          </a:p>
          <a:p>
            <a:pPr>
              <a:lnSpc>
                <a:spcPct val="150000"/>
              </a:lnSpc>
            </a:pPr>
            <a:endParaRPr lang="ro-RO" sz="1600" dirty="0" smtClean="0"/>
          </a:p>
          <a:p>
            <a:pPr>
              <a:lnSpc>
                <a:spcPct val="150000"/>
              </a:lnSpc>
            </a:pPr>
            <a:r>
              <a:rPr lang="it-IT" sz="1600" dirty="0" smtClean="0"/>
              <a:t>Specialistul </a:t>
            </a:r>
            <a:r>
              <a:rPr lang="it-IT" sz="1600" dirty="0"/>
              <a:t>detine si decizie A.N.C. pentru gestionarea certificatelor de calificare care sunt formulare cu regim special.</a:t>
            </a:r>
            <a:endParaRPr lang="en-US" sz="1600" dirty="0"/>
          </a:p>
        </p:txBody>
      </p:sp>
      <p:pic>
        <p:nvPicPr>
          <p:cNvPr id="7" name="Imagine 2" descr="logo_rajac-apavital-medium"/>
          <p:cNvPicPr>
            <a:picLocks noGrp="1" noChangeAspect="1" noChangeArrowheads="1"/>
          </p:cNvPicPr>
          <p:nvPr>
            <p:ph sz="half" idx="1"/>
          </p:nvPr>
        </p:nvPicPr>
        <p:blipFill>
          <a:blip r:embed="rId2"/>
          <a:srcRect l="46648" t="18182" b="16477"/>
          <a:stretch>
            <a:fillRect/>
          </a:stretch>
        </p:blipFill>
        <p:spPr>
          <a:xfrm>
            <a:off x="259715" y="6151880"/>
            <a:ext cx="2292350" cy="539750"/>
          </a:xfrm>
          <a:prstGeom prst="rect">
            <a:avLst/>
          </a:prstGeom>
          <a:noFill/>
          <a:ln w="9525">
            <a:noFill/>
            <a:miter lim="800000"/>
            <a:headEnd/>
            <a:tailEnd/>
          </a:ln>
        </p:spPr>
      </p:pic>
      <p:pic>
        <p:nvPicPr>
          <p:cNvPr id="9" name="Imagine 1" descr="logo--centru-de-formare"/>
          <p:cNvPicPr>
            <a:picLocks noGrp="1" noChangeAspect="1" noChangeArrowheads="1"/>
          </p:cNvPicPr>
          <p:nvPr>
            <p:ph sz="half" idx="2"/>
          </p:nvPr>
        </p:nvPicPr>
        <p:blipFill>
          <a:blip r:embed="rId3">
            <a:lum bright="6000" contrast="-6000"/>
          </a:blip>
          <a:srcRect/>
          <a:stretch>
            <a:fillRect/>
          </a:stretch>
        </p:blipFill>
        <p:spPr>
          <a:xfrm>
            <a:off x="10653395" y="5719445"/>
            <a:ext cx="1420269" cy="972007"/>
          </a:xfrm>
          <a:prstGeom prst="rect">
            <a:avLst/>
          </a:prstGeom>
          <a:noFill/>
          <a:ln w="9525">
            <a:noFill/>
            <a:miter lim="800000"/>
            <a:headEnd/>
            <a:tailEnd/>
          </a:ln>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74080" y="1478279"/>
            <a:ext cx="5806440" cy="388620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Sursele de finanţare</a:t>
            </a:r>
            <a:endParaRPr lang="en-US" sz="2400" dirty="0"/>
          </a:p>
        </p:txBody>
      </p:sp>
      <p:sp>
        <p:nvSpPr>
          <p:cNvPr id="3" name="Content Placeholder 2"/>
          <p:cNvSpPr>
            <a:spLocks noGrp="1"/>
          </p:cNvSpPr>
          <p:nvPr>
            <p:ph sz="half" idx="1"/>
          </p:nvPr>
        </p:nvSpPr>
        <p:spPr/>
        <p:txBody>
          <a:bodyPr/>
          <a:lstStyle/>
          <a:p>
            <a:pPr>
              <a:lnSpc>
                <a:spcPct val="200000"/>
              </a:lnSpc>
            </a:pPr>
            <a:r>
              <a:rPr lang="ro-RO" sz="1600" dirty="0" smtClean="0"/>
              <a:t>CFP </a:t>
            </a:r>
            <a:r>
              <a:rPr lang="ro-RO" sz="1600" u="sng" dirty="0" smtClean="0"/>
              <a:t>nu este </a:t>
            </a:r>
            <a:r>
              <a:rPr lang="ro-RO" sz="1600" dirty="0" smtClean="0"/>
              <a:t>organizat pe principiul unui </a:t>
            </a:r>
            <a:r>
              <a:rPr lang="ro-RO" sz="1600" b="1" i="1" dirty="0" smtClean="0"/>
              <a:t>centru de profit</a:t>
            </a:r>
            <a:r>
              <a:rPr lang="ro-RO" sz="1600" i="1" dirty="0" smtClean="0"/>
              <a:t>, </a:t>
            </a:r>
            <a:r>
              <a:rPr lang="ro-RO" sz="1600" dirty="0" smtClean="0"/>
              <a:t>fiind finanţat majoritate din bugetul propriu al societăţii.</a:t>
            </a:r>
          </a:p>
          <a:p>
            <a:pPr>
              <a:lnSpc>
                <a:spcPct val="200000"/>
              </a:lnSpc>
            </a:pPr>
            <a:r>
              <a:rPr lang="ro-RO" sz="1600" dirty="0" smtClean="0"/>
              <a:t>Singurele surse de finanţare externă a CFP sunt ventiturile din închirieri şi din programele de formare profesională dedicate altor companii.</a:t>
            </a:r>
          </a:p>
          <a:p>
            <a:pPr>
              <a:lnSpc>
                <a:spcPct val="200000"/>
              </a:lnSpc>
            </a:pPr>
            <a:r>
              <a:rPr lang="ro-RO" sz="1600" dirty="0" smtClean="0"/>
              <a:t>Programele de formare </a:t>
            </a:r>
            <a:r>
              <a:rPr lang="it-IT" sz="1600" dirty="0" smtClean="0"/>
              <a:t>derulate </a:t>
            </a:r>
            <a:r>
              <a:rPr lang="ro-RO" sz="1600" dirty="0" smtClean="0"/>
              <a:t>în cadrul CFP, pentru angajaţii proprii, sunt programe finanţate atât din </a:t>
            </a:r>
            <a:r>
              <a:rPr lang="it-IT" sz="1600" dirty="0" smtClean="0"/>
              <a:t> </a:t>
            </a:r>
            <a:r>
              <a:rPr lang="ro-RO" sz="1600" dirty="0" smtClean="0"/>
              <a:t>bugetul intern al societăţii, cât şi din fonduri guvernamentale, sau </a:t>
            </a:r>
            <a:r>
              <a:rPr lang="it-IT" sz="1600" dirty="0" smtClean="0"/>
              <a:t>fonduri europene</a:t>
            </a:r>
            <a:r>
              <a:rPr lang="ro-RO" sz="1600" dirty="0" smtClean="0"/>
              <a:t>.</a:t>
            </a:r>
            <a:endParaRPr lang="en-US" sz="1600" dirty="0"/>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31434" y="1728887"/>
            <a:ext cx="5471305" cy="36506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060886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ro-RO" sz="2400" dirty="0" smtClean="0"/>
              <a:t>Elaborarea planului de activitate anual</a:t>
            </a:r>
            <a:endParaRPr lang="en-US" sz="2400" dirty="0"/>
          </a:p>
        </p:txBody>
      </p:sp>
      <p:sp>
        <p:nvSpPr>
          <p:cNvPr id="3" name="Content Placeholder 2"/>
          <p:cNvSpPr>
            <a:spLocks noGrp="1"/>
          </p:cNvSpPr>
          <p:nvPr>
            <p:ph sz="half" idx="1"/>
          </p:nvPr>
        </p:nvSpPr>
        <p:spPr>
          <a:xfrm>
            <a:off x="609600" y="996619"/>
            <a:ext cx="5384800" cy="5534810"/>
          </a:xfrm>
        </p:spPr>
        <p:txBody>
          <a:bodyPr/>
          <a:lstStyle/>
          <a:p>
            <a:r>
              <a:rPr lang="vi-VN" sz="1400" b="1" dirty="0"/>
              <a:t>Pas.1: </a:t>
            </a:r>
            <a:r>
              <a:rPr lang="vi-VN" sz="1400" dirty="0"/>
              <a:t>În ultimul trimestru al fiecărui an,  are lor o evaluare a necesitatii de formare profesionala. Aceasta evaluare are loc la nivelul compartimentelor functionale fie prin aplicare de chestionare, fie prin observare directa, </a:t>
            </a:r>
            <a:r>
              <a:rPr lang="ro-RO" sz="1400" dirty="0" smtClean="0"/>
              <a:t>şi/sau derivat din </a:t>
            </a:r>
            <a:r>
              <a:rPr lang="vi-VN" sz="1400" dirty="0" smtClean="0"/>
              <a:t>strategia </a:t>
            </a:r>
            <a:r>
              <a:rPr lang="vi-VN" sz="1400" dirty="0"/>
              <a:t>de dezvoltare a societatii Apavital </a:t>
            </a:r>
            <a:r>
              <a:rPr lang="ro-RO" sz="1400" dirty="0" smtClean="0"/>
              <a:t>şi din obligaţiile </a:t>
            </a:r>
            <a:r>
              <a:rPr lang="vi-VN" sz="1400" dirty="0" smtClean="0"/>
              <a:t>leg</a:t>
            </a:r>
            <a:r>
              <a:rPr lang="ro-RO" sz="1400" dirty="0" smtClean="0"/>
              <a:t>ale.</a:t>
            </a:r>
          </a:p>
          <a:p>
            <a:pPr marL="0" indent="0">
              <a:buNone/>
            </a:pPr>
            <a:endParaRPr lang="ro-RO" sz="1400" dirty="0" smtClean="0"/>
          </a:p>
          <a:p>
            <a:r>
              <a:rPr lang="en-US" sz="1400" b="1" dirty="0" smtClean="0"/>
              <a:t>Pas.</a:t>
            </a:r>
            <a:r>
              <a:rPr lang="ro-RO" sz="1400" b="1" dirty="0" smtClean="0"/>
              <a:t>2</a:t>
            </a:r>
            <a:r>
              <a:rPr lang="ro-RO" sz="1400" dirty="0"/>
              <a:t>: </a:t>
            </a:r>
            <a:r>
              <a:rPr lang="ro-RO" sz="1400" dirty="0" smtClean="0"/>
              <a:t>Centralizarea, analiza şi clasificarea datelor după criteriile de prioritizare din procedură (buget alocat, nr. solicitanţi, impact, etc.).</a:t>
            </a:r>
          </a:p>
          <a:p>
            <a:pPr marL="0" indent="0">
              <a:buNone/>
            </a:pPr>
            <a:endParaRPr lang="ro-RO" sz="1400" dirty="0" smtClean="0"/>
          </a:p>
          <a:p>
            <a:r>
              <a:rPr lang="ro-RO" sz="1400" b="1" dirty="0" smtClean="0"/>
              <a:t>Pas.3</a:t>
            </a:r>
            <a:r>
              <a:rPr lang="ro-RO" sz="1400" dirty="0" smtClean="0"/>
              <a:t>: Elaborarea unui proiect de Plan Anual de Formare Profesională ce va fi supus de aprobării Top mangementului societăţii. </a:t>
            </a:r>
          </a:p>
          <a:p>
            <a:pPr marL="0" indent="0">
              <a:buNone/>
            </a:pPr>
            <a:endParaRPr lang="ro-RO" sz="1400" dirty="0" smtClean="0"/>
          </a:p>
          <a:p>
            <a:r>
              <a:rPr lang="ro-RO" sz="1400" dirty="0"/>
              <a:t> </a:t>
            </a:r>
            <a:r>
              <a:rPr lang="ro-RO" sz="1400" b="1" dirty="0" smtClean="0"/>
              <a:t>Pas.4</a:t>
            </a:r>
            <a:r>
              <a:rPr lang="ro-RO" sz="1400" dirty="0" smtClean="0"/>
              <a:t>: Includerea PAFP în Contractul Colectiv de Muncă ca anexă distinctă şi depunerea acestuia la ITM.</a:t>
            </a:r>
          </a:p>
          <a:p>
            <a:endParaRPr lang="ro-RO" sz="1400" dirty="0" smtClean="0"/>
          </a:p>
          <a:p>
            <a:r>
              <a:rPr lang="ro-RO" sz="1400" dirty="0"/>
              <a:t> </a:t>
            </a:r>
            <a:r>
              <a:rPr lang="ro-RO" sz="1400" b="1" dirty="0" smtClean="0"/>
              <a:t>Pas.5</a:t>
            </a:r>
            <a:r>
              <a:rPr lang="ro-RO" sz="1400" dirty="0" smtClean="0"/>
              <a:t>: Urmărirea execuţiei programelor de formare din PAFP şi propunerea unor eventuale rectificări pe parcursul anului</a:t>
            </a:r>
          </a:p>
          <a:p>
            <a:endParaRPr lang="ro-RO" sz="1400" dirty="0" smtClean="0"/>
          </a:p>
          <a:p>
            <a:r>
              <a:rPr lang="ro-RO" sz="1400" dirty="0"/>
              <a:t> </a:t>
            </a:r>
            <a:r>
              <a:rPr lang="ro-RO" sz="1400" b="1" dirty="0" smtClean="0"/>
              <a:t>Pas.6</a:t>
            </a:r>
            <a:r>
              <a:rPr lang="ro-RO" sz="1400" dirty="0" smtClean="0"/>
              <a:t>: Elaborarea Raportului anual privind </a:t>
            </a:r>
            <a:r>
              <a:rPr lang="ro-RO" sz="1400" dirty="0"/>
              <a:t>execuţia </a:t>
            </a:r>
            <a:r>
              <a:rPr lang="ro-RO" sz="1400" dirty="0" smtClean="0"/>
              <a:t>PAFP şi reluarea unui nou ciclu anual de la Pas.1.</a:t>
            </a:r>
          </a:p>
          <a:p>
            <a:endParaRPr lang="en-US" sz="1400" dirty="0"/>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01105" y="1177092"/>
            <a:ext cx="5941734" cy="4570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51074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z="2400" dirty="0" smtClean="0"/>
              <a:t>Instrumente de cercetare a necesarului de formare profesională (1)</a:t>
            </a:r>
            <a:endParaRPr lang="en-US" sz="2400" dirty="0"/>
          </a:p>
        </p:txBody>
      </p:sp>
      <p:pic>
        <p:nvPicPr>
          <p:cNvPr id="3075" name="Picture 3"/>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609600" y="1366874"/>
            <a:ext cx="5090556" cy="4568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bwMode="auto">
          <a:xfrm>
            <a:off x="6055094" y="2072654"/>
            <a:ext cx="5974610" cy="2938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066288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sz="2400" dirty="0"/>
              <a:t>Instrumente de cercetare a necesarului de formare profesională </a:t>
            </a:r>
            <a:r>
              <a:rPr lang="vi-VN" sz="2400" dirty="0" smtClean="0"/>
              <a:t>(</a:t>
            </a:r>
            <a:r>
              <a:rPr lang="ro-RO" sz="2400" dirty="0" smtClean="0"/>
              <a:t>2</a:t>
            </a:r>
            <a:r>
              <a:rPr lang="vi-VN" sz="2400" dirty="0" smtClean="0"/>
              <a:t>)</a:t>
            </a:r>
            <a:endParaRPr lang="en-US" sz="2400" dirty="0"/>
          </a:p>
        </p:txBody>
      </p:sp>
      <p:sp>
        <p:nvSpPr>
          <p:cNvPr id="3" name="Content Placeholder 2"/>
          <p:cNvSpPr>
            <a:spLocks noGrp="1"/>
          </p:cNvSpPr>
          <p:nvPr>
            <p:ph sz="half" idx="1"/>
          </p:nvPr>
        </p:nvSpPr>
        <p:spPr>
          <a:xfrm>
            <a:off x="609599" y="1174749"/>
            <a:ext cx="11230099" cy="5095421"/>
          </a:xfrm>
        </p:spPr>
        <p:txBody>
          <a:bodyPr/>
          <a:lstStyle/>
          <a:p>
            <a:r>
              <a:rPr lang="vi-VN" sz="1400" b="1" dirty="0"/>
              <a:t>Pentru a stabili necesitate unei actiuni de formare, trebuie să existe </a:t>
            </a:r>
            <a:r>
              <a:rPr lang="ro-RO" sz="1400" b="1" dirty="0" smtClean="0"/>
              <a:t>răspunsuri la </a:t>
            </a:r>
            <a:r>
              <a:rPr lang="vi-VN" sz="1400" b="1" dirty="0" smtClean="0"/>
              <a:t>urmatoarele </a:t>
            </a:r>
            <a:r>
              <a:rPr lang="vi-VN" sz="1400" b="1" dirty="0"/>
              <a:t>intrebari</a:t>
            </a:r>
            <a:r>
              <a:rPr lang="vi-VN" sz="1400" b="1" dirty="0" smtClean="0"/>
              <a:t>:</a:t>
            </a:r>
            <a:endParaRPr lang="ro-RO" sz="1400" b="1" dirty="0" smtClean="0"/>
          </a:p>
          <a:p>
            <a:endParaRPr lang="vi-VN" sz="1400" dirty="0"/>
          </a:p>
          <a:p>
            <a:pPr marL="800100" lvl="2" indent="0">
              <a:lnSpc>
                <a:spcPct val="150000"/>
              </a:lnSpc>
              <a:buNone/>
            </a:pPr>
            <a:r>
              <a:rPr lang="ro-RO" sz="1400" dirty="0" smtClean="0"/>
              <a:t> </a:t>
            </a:r>
            <a:r>
              <a:rPr lang="vi-VN" sz="1400" dirty="0" smtClean="0"/>
              <a:t>- Care </a:t>
            </a:r>
            <a:r>
              <a:rPr lang="vi-VN" sz="1400" dirty="0"/>
              <a:t>este nevoia de formare? </a:t>
            </a:r>
          </a:p>
          <a:p>
            <a:pPr marL="800100" lvl="2" indent="0">
              <a:lnSpc>
                <a:spcPct val="150000"/>
              </a:lnSpc>
              <a:buNone/>
            </a:pPr>
            <a:r>
              <a:rPr lang="vi-VN" sz="1400" dirty="0"/>
              <a:t>- Care este audienta acestei formari? </a:t>
            </a:r>
          </a:p>
          <a:p>
            <a:pPr marL="800100" lvl="2" indent="0">
              <a:lnSpc>
                <a:spcPct val="150000"/>
              </a:lnSpc>
              <a:buNone/>
            </a:pPr>
            <a:r>
              <a:rPr lang="vi-VN" sz="1400" dirty="0"/>
              <a:t>- Care este prioritatea actiunii de formare? </a:t>
            </a:r>
          </a:p>
          <a:p>
            <a:pPr marL="800100" lvl="2" indent="0">
              <a:lnSpc>
                <a:spcPct val="150000"/>
              </a:lnSpc>
              <a:buNone/>
            </a:pPr>
            <a:r>
              <a:rPr lang="vi-VN" sz="1400" dirty="0"/>
              <a:t>- Are instruirea o relevanta imediata pentru activitatea zilnica a angajatilor? </a:t>
            </a:r>
          </a:p>
          <a:p>
            <a:pPr marL="800100" lvl="2" indent="0">
              <a:lnSpc>
                <a:spcPct val="150000"/>
              </a:lnSpc>
              <a:buNone/>
            </a:pPr>
            <a:r>
              <a:rPr lang="vi-VN" sz="1400" dirty="0"/>
              <a:t>- Duce formarea la actiuni masurabile? </a:t>
            </a:r>
          </a:p>
          <a:p>
            <a:pPr marL="800100" lvl="2" indent="0">
              <a:lnSpc>
                <a:spcPct val="150000"/>
              </a:lnSpc>
              <a:buNone/>
            </a:pPr>
            <a:r>
              <a:rPr lang="vi-VN" sz="1400" dirty="0"/>
              <a:t>- Potentialii participanti ar fi de acord sa participe? </a:t>
            </a:r>
          </a:p>
          <a:p>
            <a:pPr marL="800100" lvl="2" indent="0">
              <a:lnSpc>
                <a:spcPct val="150000"/>
              </a:lnSpc>
              <a:buNone/>
            </a:pPr>
            <a:r>
              <a:rPr lang="vi-VN" sz="1400" dirty="0"/>
              <a:t>- Care departament va fi responsabil pentru aceste actiuni? </a:t>
            </a:r>
          </a:p>
          <a:p>
            <a:pPr marL="800100" lvl="2" indent="0">
              <a:lnSpc>
                <a:spcPct val="150000"/>
              </a:lnSpc>
              <a:buNone/>
            </a:pPr>
            <a:r>
              <a:rPr lang="vi-VN" sz="1400" dirty="0"/>
              <a:t>- Care sunt costurile </a:t>
            </a:r>
            <a:r>
              <a:rPr lang="vi-VN" sz="1400" dirty="0" smtClean="0"/>
              <a:t>aferente? </a:t>
            </a:r>
            <a:endParaRPr lang="vi-VN" sz="1400" dirty="0"/>
          </a:p>
          <a:p>
            <a:pPr marL="800100" lvl="2" indent="0">
              <a:lnSpc>
                <a:spcPct val="150000"/>
              </a:lnSpc>
              <a:buNone/>
            </a:pPr>
            <a:r>
              <a:rPr lang="vi-VN" sz="1400" dirty="0"/>
              <a:t>- Care este tipul de formare care se potriveste cel mai bine? </a:t>
            </a:r>
          </a:p>
          <a:p>
            <a:pPr marL="800100" lvl="2" indent="0">
              <a:lnSpc>
                <a:spcPct val="150000"/>
              </a:lnSpc>
              <a:buNone/>
            </a:pPr>
            <a:r>
              <a:rPr lang="vi-VN" sz="1400" dirty="0"/>
              <a:t>- Ce evaluari sunt necesare dupa actiunile de formare?</a:t>
            </a:r>
          </a:p>
          <a:p>
            <a:endParaRPr lang="en-US" dirty="0"/>
          </a:p>
        </p:txBody>
      </p:sp>
    </p:spTree>
    <p:extLst>
      <p:ext uri="{BB962C8B-B14F-4D97-AF65-F5344CB8AC3E}">
        <p14:creationId xmlns:p14="http://schemas.microsoft.com/office/powerpoint/2010/main" val="2425648238"/>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munications and Dialogues">
  <a:themeElements>
    <a:clrScheme name="Communications and Dialogu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fontScheme name="Communications and Dialogues">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spDef>
    <a:lnDef>
      <a:spPr bwMode="auto">
        <a:xfrm>
          <a:off x="0" y="0"/>
          <a:ext cx="1" cy="1"/>
        </a:xfrm>
        <a:custGeom>
          <a:avLst/>
          <a:gdLst/>
          <a:ahLst/>
          <a:cxnLst/>
          <a:rect l="0" t="0" r="0" b="0"/>
          <a:pathLst/>
        </a:custGeom>
        <a:gradFill rotWithShape="0">
          <a:gsLst>
            <a:gs pos="0">
              <a:schemeClr val="accent1"/>
            </a:gs>
            <a:gs pos="100000">
              <a:schemeClr val="accent2"/>
            </a:gs>
          </a:gsLst>
          <a:lin ang="5400000" scaled="1"/>
        </a:gradFill>
        <a:ln w="9525" cap="flat" cmpd="sng" algn="ctr">
          <a:solidFill>
            <a:schemeClr val="accent1"/>
          </a:solidFill>
          <a:prstDash val="solid"/>
          <a:round/>
          <a:headEnd type="none" w="med" len="med"/>
          <a:tailEnd type="none" w="med" len="med"/>
        </a:ln>
      </a:spPr>
      <a:bodyPr vert="horz" wrap="none" lIns="91440" tIns="45720" rIns="91440" bIns="45720" numCol="1" anchor="ctr"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smtClean="0">
            <a:ln>
              <a:noFill/>
            </a:ln>
            <a:solidFill>
              <a:schemeClr val="tx1"/>
            </a:solidFill>
            <a:effectLst/>
            <a:latin typeface="Arial" panose="020B0604020202020204" pitchFamily="34" charset="0"/>
            <a:ea typeface="SimSun" panose="02010600030101010101" pitchFamily="2" charset="-122"/>
          </a:defRPr>
        </a:defPPr>
      </a:lstStyle>
    </a:lnDef>
  </a:objectDefaults>
  <a:extraClrSchemeLst>
    <a:extraClrScheme>
      <a:clrScheme name="Communications and Dialogue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ommunications and Dialogue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ommunications and Dialogue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ommunications and Dialogue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ommunications and Dialogue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ommunications and Dialogue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ommunications and Dialogue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ommunications and Dialogue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ommunications and Dialogue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ommunications and Dialogue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ommunications and Dialogue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ommunications and Dialogue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ommunications and Dialogues 13">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8E2"/>
        </a:accent5>
        <a:accent6>
          <a:srgbClr val="2D8AE7"/>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674</TotalTime>
  <Words>1370</Words>
  <Application>Microsoft Office PowerPoint</Application>
  <PresentationFormat>Widescreen</PresentationFormat>
  <Paragraphs>137</Paragraphs>
  <Slides>19</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SimSun</vt:lpstr>
      <vt:lpstr>Arial</vt:lpstr>
      <vt:lpstr>Calibri</vt:lpstr>
      <vt:lpstr>Wingdings</vt:lpstr>
      <vt:lpstr>Communications and Dialogues</vt:lpstr>
      <vt:lpstr> Centrul de Formare Profesionala Apavital Iasi  </vt:lpstr>
      <vt:lpstr>Cadrul legislativ privind formarea profesională continuă</vt:lpstr>
      <vt:lpstr>Necesitatea fondării Centrului de Formare Profesională</vt:lpstr>
      <vt:lpstr>Organizarea Centrului de Formare Profesională  </vt:lpstr>
      <vt:lpstr>Coordonarea Centrului de Formare Profesională </vt:lpstr>
      <vt:lpstr>Sursele de finanţare</vt:lpstr>
      <vt:lpstr>Elaborarea planului de activitate anual</vt:lpstr>
      <vt:lpstr>Instrumente de cercetare a necesarului de formare profesională (1)</vt:lpstr>
      <vt:lpstr>Instrumente de cercetare a necesarului de formare profesională (2)</vt:lpstr>
      <vt:lpstr>Cerinţele unui potenţia trainer</vt:lpstr>
      <vt:lpstr>Elaborarea planului de training  </vt:lpstr>
      <vt:lpstr>Metode de evaluare iniţială şi finală a cursanţilor</vt:lpstr>
      <vt:lpstr>Elaborarea bugetului anual privind al CFP</vt:lpstr>
      <vt:lpstr>Colaborări cu alte CFP </vt:lpstr>
      <vt:lpstr>     Descrierea programelor, durata studiilor și monitorizarea eficienței</vt:lpstr>
      <vt:lpstr> Certificarea studiilor, gradul de recunoaștere a certificatelor eliberate la finalizarea cursurilor</vt:lpstr>
      <vt:lpstr> Influența rezultatelor studiilor de formare (stimulare morală și materială) </vt:lpstr>
      <vt:lpstr>Practici de monitorizare a eficienţei cursurilor</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Prezentare</dc:title>
  <dc:creator>Anonymous</dc:creator>
  <cp:lastModifiedBy>user</cp:lastModifiedBy>
  <cp:revision>119</cp:revision>
  <dcterms:created xsi:type="dcterms:W3CDTF">2017-05-06T12:04:00Z</dcterms:created>
  <dcterms:modified xsi:type="dcterms:W3CDTF">2017-06-10T06:36:06Z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1033-10.2.0.5811</vt:lpwstr>
  </property>
</Properties>
</file>