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38"/>
  </p:notesMasterIdLst>
  <p:handoutMasterIdLst>
    <p:handoutMasterId r:id="rId39"/>
  </p:handoutMasterIdLst>
  <p:sldIdLst>
    <p:sldId id="280" r:id="rId2"/>
    <p:sldId id="276" r:id="rId3"/>
    <p:sldId id="298" r:id="rId4"/>
    <p:sldId id="284" r:id="rId5"/>
    <p:sldId id="283" r:id="rId6"/>
    <p:sldId id="299" r:id="rId7"/>
    <p:sldId id="302" r:id="rId8"/>
    <p:sldId id="301" r:id="rId9"/>
    <p:sldId id="303" r:id="rId10"/>
    <p:sldId id="306" r:id="rId11"/>
    <p:sldId id="310" r:id="rId12"/>
    <p:sldId id="308" r:id="rId13"/>
    <p:sldId id="307" r:id="rId14"/>
    <p:sldId id="311" r:id="rId15"/>
    <p:sldId id="309" r:id="rId16"/>
    <p:sldId id="304" r:id="rId17"/>
    <p:sldId id="286" r:id="rId18"/>
    <p:sldId id="312" r:id="rId19"/>
    <p:sldId id="287" r:id="rId20"/>
    <p:sldId id="313" r:id="rId21"/>
    <p:sldId id="291" r:id="rId22"/>
    <p:sldId id="292" r:id="rId23"/>
    <p:sldId id="314" r:id="rId24"/>
    <p:sldId id="315" r:id="rId25"/>
    <p:sldId id="293" r:id="rId26"/>
    <p:sldId id="294" r:id="rId27"/>
    <p:sldId id="295" r:id="rId28"/>
    <p:sldId id="317" r:id="rId29"/>
    <p:sldId id="316" r:id="rId30"/>
    <p:sldId id="318" r:id="rId31"/>
    <p:sldId id="296" r:id="rId32"/>
    <p:sldId id="297" r:id="rId33"/>
    <p:sldId id="320" r:id="rId34"/>
    <p:sldId id="319" r:id="rId35"/>
    <p:sldId id="278" r:id="rId36"/>
    <p:sldId id="279" r:id="rId37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5730" autoAdjust="0"/>
  </p:normalViewPr>
  <p:slideViewPr>
    <p:cSldViewPr snapToGrid="0">
      <p:cViewPr>
        <p:scale>
          <a:sx n="74" d="100"/>
          <a:sy n="74" d="100"/>
        </p:scale>
        <p:origin x="-702" y="36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o-RO" alt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o-RO" altLang="ru-RU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o-RO" altLang="ru-RU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D907D839-F98C-48EE-8DF6-88A90E2EF6BD}" type="slidenum">
              <a:rPr lang="de-DE" altLang="ru-RU"/>
              <a:pPr>
                <a:defRPr/>
              </a:pPr>
              <a:t>‹#›</a:t>
            </a:fld>
            <a:endParaRPr lang="de-DE" altLang="ru-RU"/>
          </a:p>
        </p:txBody>
      </p:sp>
    </p:spTree>
    <p:extLst>
      <p:ext uri="{BB962C8B-B14F-4D97-AF65-F5344CB8AC3E}">
        <p14:creationId xmlns:p14="http://schemas.microsoft.com/office/powerpoint/2010/main" val="4048983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o-RO" alt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o-RO" altLang="ru-RU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o-RO" alt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482A4A9A-9DD9-4065-9955-C872D34AA0F5}" type="slidenum">
              <a:rPr lang="de-DE" altLang="ru-RU"/>
              <a:pPr>
                <a:defRPr/>
              </a:pPr>
              <a:t>‹#›</a:t>
            </a:fld>
            <a:endParaRPr lang="de-DE" altLang="ru-RU"/>
          </a:p>
        </p:txBody>
      </p:sp>
    </p:spTree>
    <p:extLst>
      <p:ext uri="{BB962C8B-B14F-4D97-AF65-F5344CB8AC3E}">
        <p14:creationId xmlns:p14="http://schemas.microsoft.com/office/powerpoint/2010/main" val="2127537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ru-RU" smtClean="0"/>
          </a:p>
        </p:txBody>
      </p:sp>
      <p:sp>
        <p:nvSpPr>
          <p:cNvPr id="419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3E548E8-6AE9-4DB0-A065-8029E2189676}" type="slidenum">
              <a:rPr lang="de-DE" altLang="ru-RU" smtClean="0"/>
              <a:pPr>
                <a:spcBef>
                  <a:spcPct val="0"/>
                </a:spcBef>
              </a:pPr>
              <a:t>2</a:t>
            </a:fld>
            <a:endParaRPr lang="de-DE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ru-RU" smtClean="0"/>
          </a:p>
        </p:txBody>
      </p:sp>
      <p:sp>
        <p:nvSpPr>
          <p:cNvPr id="430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07A269A-CA09-4020-9B25-7239B3D3F12A}" type="slidenum">
              <a:rPr lang="de-DE" altLang="ru-RU" smtClean="0"/>
              <a:pPr>
                <a:spcBef>
                  <a:spcPct val="0"/>
                </a:spcBef>
              </a:pPr>
              <a:t>3</a:t>
            </a:fld>
            <a:endParaRPr lang="de-DE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ru-RU" smtClean="0"/>
          </a:p>
        </p:txBody>
      </p:sp>
      <p:sp>
        <p:nvSpPr>
          <p:cNvPr id="440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26AB80B-8F6E-4391-8711-5A794025F27A}" type="slidenum">
              <a:rPr lang="de-DE" altLang="ru-RU" smtClean="0"/>
              <a:pPr>
                <a:spcBef>
                  <a:spcPct val="0"/>
                </a:spcBef>
              </a:pPr>
              <a:t>6</a:t>
            </a:fld>
            <a:endParaRPr lang="de-DE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ru-RU" smtClean="0"/>
          </a:p>
        </p:txBody>
      </p:sp>
      <p:sp>
        <p:nvSpPr>
          <p:cNvPr id="450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E6AADCF-DEF9-44F6-A2B2-F71E62AD8536}" type="slidenum">
              <a:rPr lang="de-DE" altLang="ru-RU" smtClean="0"/>
              <a:pPr>
                <a:spcBef>
                  <a:spcPct val="0"/>
                </a:spcBef>
              </a:pPr>
              <a:t>24</a:t>
            </a:fld>
            <a:endParaRPr lang="de-DE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ru-RU" smtClean="0"/>
          </a:p>
        </p:txBody>
      </p:sp>
      <p:sp>
        <p:nvSpPr>
          <p:cNvPr id="460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26447A8-3A5C-41CC-8650-FDB2292DA9F4}" type="slidenum">
              <a:rPr lang="de-DE" altLang="ru-RU" smtClean="0"/>
              <a:pPr>
                <a:spcBef>
                  <a:spcPct val="0"/>
                </a:spcBef>
              </a:pPr>
              <a:t>28</a:t>
            </a:fld>
            <a:endParaRPr lang="de-DE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ru-RU" smtClean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1736737-2E2F-4F9C-8B1C-B87FBE4D9186}" type="slidenum">
              <a:rPr lang="de-DE" altLang="ru-RU" smtClean="0"/>
              <a:pPr>
                <a:spcBef>
                  <a:spcPct val="0"/>
                </a:spcBef>
              </a:pPr>
              <a:t>30</a:t>
            </a:fld>
            <a:endParaRPr lang="de-DE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7BC0-9010-4043-9AF2-B6556B5338D6}" type="datetime1">
              <a:rPr lang="en-GB" altLang="ru-RU"/>
              <a:pPr>
                <a:defRPr/>
              </a:pPr>
              <a:t>07/07/2017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376396743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2F389-984B-4287-AC76-B55A02C9479B}" type="datetime1">
              <a:rPr lang="en-GB" altLang="ru-RU"/>
              <a:pPr>
                <a:defRPr/>
              </a:pPr>
              <a:t>07/07/2017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80444465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BD3EE-8ABE-4609-945E-02EEE9C60438}" type="datetime1">
              <a:rPr lang="en-GB" altLang="ru-RU"/>
              <a:pPr>
                <a:defRPr/>
              </a:pPr>
              <a:t>07/07/2017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64174862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441EB-FD24-4D41-B8B1-04B8BA9E884A}" type="datetime1">
              <a:rPr lang="en-GB" altLang="ru-RU"/>
              <a:pPr>
                <a:defRPr/>
              </a:pPr>
              <a:t>07/07/2017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8185055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03F96-640F-4AB2-93F2-6477C78BC4D6}" type="datetime1">
              <a:rPr lang="en-GB" altLang="ru-RU"/>
              <a:pPr>
                <a:defRPr/>
              </a:pPr>
              <a:t>07/07/2017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22473080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C6170-E03E-41AD-9D41-4E64709FED96}" type="datetime1">
              <a:rPr lang="en-GB" altLang="ru-RU"/>
              <a:pPr>
                <a:defRPr/>
              </a:pPr>
              <a:t>07/07/2017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6762217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Grafik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447925"/>
            <a:ext cx="77755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First layer</a:t>
            </a:r>
          </a:p>
          <a:p>
            <a:pPr lvl="1"/>
            <a:r>
              <a:rPr lang="en-GB" altLang="ru-RU" smtClean="0"/>
              <a:t>Second layer</a:t>
            </a:r>
          </a:p>
          <a:p>
            <a:pPr lvl="2"/>
            <a:r>
              <a:rPr lang="en-GB" altLang="ru-RU" smtClean="0"/>
              <a:t>Third layer</a:t>
            </a:r>
          </a:p>
          <a:p>
            <a:pPr lvl="3"/>
            <a:r>
              <a:rPr lang="en-GB" altLang="ru-RU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4138" y="6581775"/>
            <a:ext cx="927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altLang="ru-RU" sz="1000" b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EBCECCB2-5AD2-4C27-B4B6-7C72C5113BBD}" type="slidenum">
              <a:rPr lang="en-GB" altLang="ru-RU" sz="1000" b="0" smtClean="0">
                <a:solidFill>
                  <a:srgbClr val="6E6452"/>
                </a:solidFill>
                <a:latin typeface="Arial Narrow" pitchFamily="34" charset="0"/>
              </a:rPr>
              <a:pPr>
                <a:defRPr/>
              </a:pPr>
              <a:t>‹#›</a:t>
            </a:fld>
            <a:endParaRPr lang="en-GB" altLang="ru-RU" sz="1000" b="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263" y="6581775"/>
            <a:ext cx="34194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000" b="1" spc="70" baseline="0">
                <a:solidFill>
                  <a:srgbClr val="6E6452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450" y="6581775"/>
            <a:ext cx="1295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C7826F2F-6E65-48EE-8C1C-4B2BA17D691A}" type="datetime1">
              <a:rPr lang="en-GB" altLang="ru-RU"/>
              <a:pPr>
                <a:defRPr/>
              </a:pPr>
              <a:t>07/07/2017</a:t>
            </a:fld>
            <a:endParaRPr lang="en-GB" altLang="ru-RU"/>
          </a:p>
        </p:txBody>
      </p:sp>
      <p:sp>
        <p:nvSpPr>
          <p:cNvPr id="103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482725"/>
            <a:ext cx="77755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Click here to add title</a:t>
            </a:r>
            <a:endParaRPr lang="de-DE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58775" indent="-358775" algn="l" rtl="0" eaLnBrk="0" fontAlgn="base" hangingPunct="0">
        <a:spcBef>
          <a:spcPts val="400"/>
        </a:spcBef>
        <a:spcAft>
          <a:spcPts val="800"/>
        </a:spcAft>
        <a:buClr>
          <a:srgbClr val="C80F0F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  <a:ea typeface="+mn-ea"/>
          <a:cs typeface="+mn-cs"/>
        </a:defRPr>
      </a:lvl1pPr>
      <a:lvl2pPr marL="719138" indent="-358775" algn="l" rtl="0" eaLnBrk="0" fontAlgn="base" hangingPunct="0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2pPr>
      <a:lvl3pPr marL="1079500" indent="-358775" algn="l" rtl="0" eaLnBrk="0" fontAlgn="base" hangingPunct="0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3pPr>
      <a:lvl4pPr marL="1439863" indent="-358775" algn="l" rtl="0" eaLnBrk="0" fontAlgn="base" hangingPunct="0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4pPr>
      <a:lvl5pPr marL="1798638" indent="-358775" algn="l" rtl="0" eaLnBrk="0" fontAlgn="base" hangingPunct="0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://www.serviciilocale.md/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3.jpeg"/><Relationship Id="rId9" Type="http://schemas.openxmlformats.org/officeDocument/2006/relationships/image" Target="../media/image2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2051" name="Date Placehold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144E266F-9AFA-4EBF-94C4-4B7964804B95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pic>
        <p:nvPicPr>
          <p:cNvPr id="2052" name="Picture 2" descr="D:\docs\desktop\ELdZ_Mol_cmyk_r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itel 15"/>
          <p:cNvSpPr>
            <a:spLocks noGrp="1"/>
          </p:cNvSpPr>
          <p:nvPr>
            <p:ph type="title"/>
          </p:nvPr>
        </p:nvSpPr>
        <p:spPr>
          <a:xfrm>
            <a:off x="96838" y="1287888"/>
            <a:ext cx="8839200" cy="5293888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>Курс по обучению сотрудников операторов «</a:t>
            </a:r>
            <a:r>
              <a:rPr lang="ru-RU" altLang="ru-RU" sz="2000" b="1" dirty="0" err="1" smtClean="0">
                <a:solidFill>
                  <a:schemeClr val="tx1"/>
                </a:solidFill>
                <a:cs typeface="Times New Roman" pitchFamily="18" charset="0"/>
              </a:rPr>
              <a:t>Водо</a:t>
            </a:r>
            <a:r>
              <a:rPr lang="en-US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ru-RU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>Канала</a:t>
            </a:r>
            <a:r>
              <a:rPr lang="en-US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>»</a:t>
            </a:r>
            <a:r>
              <a:rPr lang="ru-RU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altLang="ru-RU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altLang="ru-RU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>Модуль</a:t>
            </a:r>
            <a:r>
              <a:rPr lang="en-US" altLang="ru-RU" b="1" dirty="0" smtClean="0">
                <a:solidFill>
                  <a:schemeClr val="accent1"/>
                </a:solidFill>
                <a:cs typeface="Times New Roman" pitchFamily="18" charset="0"/>
              </a:rPr>
              <a:t>12:</a:t>
            </a:r>
            <a:r>
              <a:rPr lang="ru-RU" altLang="ru-RU" b="1" dirty="0" smtClean="0">
                <a:solidFill>
                  <a:schemeClr val="tx1"/>
                </a:solidFill>
                <a:cs typeface="Times New Roman" pitchFamily="18" charset="0"/>
              </a:rPr>
              <a:t>Управление человеческим ресурсом оператором водоснабжения и канализации</a:t>
            </a:r>
            <a:r>
              <a:rPr lang="ro-RO" altLang="ru-RU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o-RO" altLang="ru-RU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altLang="ru-RU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chemeClr val="tx1"/>
                </a:solidFill>
                <a:cs typeface="Times New Roman" pitchFamily="18" charset="0"/>
              </a:rPr>
              <a:t>сессия </a:t>
            </a:r>
            <a:r>
              <a:rPr lang="ro-RO" altLang="en-US" sz="1400" b="1" dirty="0" smtClean="0">
                <a:solidFill>
                  <a:schemeClr val="tx1"/>
                </a:solidFill>
                <a:cs typeface="Times New Roman" pitchFamily="18" charset="0"/>
              </a:rPr>
              <a:t>2</a:t>
            </a:r>
            <a:r>
              <a:rPr lang="en-US" altLang="en-US" sz="14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altLang="en-US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o-RO" altLang="en-US" sz="18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o-RO" altLang="en-US" sz="18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cs typeface="Times New Roman" pitchFamily="18" charset="0"/>
              </a:rPr>
              <a:t>Анализ и проектирование рабочего места.</a:t>
            </a:r>
            <a:br>
              <a:rPr lang="ru-RU" altLang="ru-RU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cs typeface="Times New Roman" pitchFamily="18" charset="0"/>
              </a:rPr>
              <a:t>Важность этих элементов в повышении эффективности технологических процессов</a:t>
            </a:r>
            <a:br>
              <a:rPr lang="ru-RU" altLang="ru-RU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altLang="ru-RU" sz="18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Елена </a:t>
            </a:r>
            <a:r>
              <a:rPr lang="ru-RU" altLang="ru-RU" sz="1800" b="1" dirty="0" err="1" smtClean="0">
                <a:solidFill>
                  <a:srgbClr val="C00000"/>
                </a:solidFill>
                <a:cs typeface="Times New Roman" pitchFamily="18" charset="0"/>
              </a:rPr>
              <a:t>Вистерничану</a:t>
            </a:r>
            <a:r>
              <a:rPr lang="ru-RU" altLang="ru-RU" sz="18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altLang="ru-RU" sz="18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Специалист по работе с персоналом</a:t>
            </a:r>
            <a:r>
              <a:rPr lang="en-US" altLang="ru-RU" sz="18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en-US" altLang="ru-RU" sz="18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o-RO" altLang="ru-RU" sz="14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o-RO" alt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o-RO" altLang="ru-RU" sz="1400" b="1" dirty="0" smtClean="0">
                <a:solidFill>
                  <a:schemeClr val="tx1"/>
                </a:solidFill>
                <a:cs typeface="Times New Roman" pitchFamily="18" charset="0"/>
              </a:rPr>
              <a:t>27-28-29 </a:t>
            </a:r>
            <a:r>
              <a:rPr lang="ru-RU" alt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июня </a:t>
            </a:r>
            <a:r>
              <a:rPr lang="ro-RO" altLang="ru-RU" sz="1400" b="1" dirty="0" smtClean="0">
                <a:solidFill>
                  <a:schemeClr val="tx1"/>
                </a:solidFill>
                <a:cs typeface="Times New Roman" pitchFamily="18" charset="0"/>
              </a:rPr>
              <a:t>2017</a:t>
            </a:r>
            <a:r>
              <a:rPr lang="en-US" altLang="ru-RU" sz="1400" b="1" dirty="0" smtClean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ru-RU" alt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КИШИНЕВ </a:t>
            </a:r>
            <a:endParaRPr lang="de-DE" altLang="ru-RU" sz="1400" b="1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257578" y="1171978"/>
            <a:ext cx="8222848" cy="618186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solidFill>
                  <a:schemeClr val="accent1"/>
                </a:solidFill>
                <a:cs typeface="Times New Roman" pitchFamily="18" charset="0"/>
              </a:rPr>
              <a:t>Характеристики проектировании работы </a:t>
            </a:r>
            <a:endParaRPr lang="ru-RU" altLang="ru-RU" sz="2800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2292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038F8B2-77BD-44BF-9F77-494C71DDB696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2293" name="Объект 4"/>
          <p:cNvSpPr>
            <a:spLocks noGrp="1"/>
          </p:cNvSpPr>
          <p:nvPr>
            <p:ph idx="1"/>
          </p:nvPr>
        </p:nvSpPr>
        <p:spPr>
          <a:xfrm>
            <a:off x="704850" y="1828800"/>
            <a:ext cx="8065663" cy="4779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П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ри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проектировании работы имеют первостепенную важность следующие характеристики:</a:t>
            </a:r>
          </a:p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независимость, полномочия, самоконтроль и ответственность;</a:t>
            </a:r>
          </a:p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разнообразие;</a:t>
            </a:r>
          </a:p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применение способностей;</a:t>
            </a:r>
          </a:p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обратная связь;</a:t>
            </a:r>
          </a:p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вера в то, что задача важна.</a:t>
            </a:r>
          </a:p>
          <a:p>
            <a:pPr marL="0" indent="0" eaLnBrk="1" hangingPunct="1">
              <a:buNone/>
            </a:pPr>
            <a:r>
              <a:rPr lang="ru-RU" altLang="ru-RU" sz="2400" dirty="0" smtClean="0">
                <a:solidFill>
                  <a:srgbClr val="C00000"/>
                </a:solidFill>
                <a:cs typeface="Times New Roman" pitchFamily="18" charset="0"/>
              </a:rPr>
              <a:t>Эти </a:t>
            </a:r>
            <a:r>
              <a:rPr lang="ru-RU" altLang="ru-RU" sz="2400" dirty="0">
                <a:solidFill>
                  <a:srgbClr val="C00000"/>
                </a:solidFill>
                <a:cs typeface="Times New Roman" pitchFamily="18" charset="0"/>
              </a:rPr>
              <a:t>особенности являются основой для метода </a:t>
            </a:r>
            <a:r>
              <a:rPr lang="ro-RO" altLang="ru-RU" sz="2400" dirty="0">
                <a:solidFill>
                  <a:srgbClr val="C00000"/>
                </a:solidFill>
                <a:cs typeface="Times New Roman" pitchFamily="18" charset="0"/>
              </a:rPr>
              <a:t>”</a:t>
            </a:r>
            <a:r>
              <a:rPr lang="ru-RU" altLang="ru-RU" sz="2400" dirty="0" smtClean="0">
                <a:solidFill>
                  <a:srgbClr val="C00000"/>
                </a:solidFill>
                <a:cs typeface="Times New Roman" pitchFamily="18" charset="0"/>
              </a:rPr>
              <a:t>обогащения работы”</a:t>
            </a:r>
            <a:r>
              <a:rPr lang="ro-RO" altLang="ru-RU" sz="2400" dirty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ro-RO" altLang="ru-RU" sz="2400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75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622300" y="2139950"/>
            <a:ext cx="7775575" cy="617538"/>
          </a:xfrm>
        </p:spPr>
        <p:txBody>
          <a:bodyPr/>
          <a:lstStyle/>
          <a:p>
            <a:pPr algn="ctr" eaLnBrk="1" hangingPunct="1"/>
            <a:r>
              <a:rPr lang="ru-RU" altLang="ru-RU" sz="3200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Независимость</a:t>
            </a:r>
            <a:r>
              <a:rPr lang="ru-RU" altLang="ru-RU" sz="2800" b="1" dirty="0">
                <a:solidFill>
                  <a:schemeClr val="accent1"/>
                </a:solidFill>
                <a:cs typeface="Times New Roman" pitchFamily="18" charset="0"/>
              </a:rPr>
              <a:t>, полномочия, самоконтроль и ответственность</a:t>
            </a:r>
            <a:endParaRPr lang="ru-RU" altLang="ru-RU" sz="2800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6388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E7B6BA7-EB81-441C-8DEC-4B663A613A96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6389" name="Объект 4"/>
          <p:cNvSpPr>
            <a:spLocks noGrp="1"/>
          </p:cNvSpPr>
          <p:nvPr>
            <p:ph idx="1"/>
          </p:nvPr>
        </p:nvSpPr>
        <p:spPr>
          <a:xfrm>
            <a:off x="693738" y="2665927"/>
            <a:ext cx="7777162" cy="276332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o-RO" alt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o-RO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None/>
            </a:pP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В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озлагать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на людей ответственность за выбор собственных рабочих систем, чтобы повлиять на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независимость.</a:t>
            </a:r>
            <a:endParaRPr lang="ro-RO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75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802604" y="1893194"/>
            <a:ext cx="7775575" cy="656823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Разнообразие</a:t>
            </a:r>
          </a:p>
        </p:txBody>
      </p:sp>
      <p:sp>
        <p:nvSpPr>
          <p:cNvPr id="14340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53801B6-2977-477C-8986-C00016350176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4341" name="Объект 4"/>
          <p:cNvSpPr>
            <a:spLocks noGrp="1"/>
          </p:cNvSpPr>
          <p:nvPr>
            <p:ph idx="1"/>
          </p:nvPr>
        </p:nvSpPr>
        <p:spPr>
          <a:xfrm>
            <a:off x="539192" y="3155324"/>
            <a:ext cx="7777162" cy="1378039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Комбинировать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задачи и создавать естественные рабочие подразделения в целях воздействия на самобытность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задач.</a:t>
            </a:r>
            <a:endParaRPr lang="ro-RO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75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467753" y="2202287"/>
            <a:ext cx="7775575" cy="1197735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solidFill>
                  <a:schemeClr val="accent1"/>
                </a:solidFill>
                <a:cs typeface="Times New Roman" pitchFamily="18" charset="0"/>
              </a:rPr>
              <a:t>Применение </a:t>
            </a:r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способностей</a:t>
            </a:r>
          </a:p>
        </p:txBody>
      </p:sp>
      <p:sp>
        <p:nvSpPr>
          <p:cNvPr id="13316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EA5A9582-FBF6-498E-80D1-FF8730830569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3317" name="Объект 4"/>
          <p:cNvSpPr>
            <a:spLocks noGrp="1"/>
          </p:cNvSpPr>
          <p:nvPr>
            <p:ph idx="1"/>
          </p:nvPr>
        </p:nvSpPr>
        <p:spPr>
          <a:xfrm>
            <a:off x="635179" y="3013657"/>
            <a:ext cx="8058060" cy="227956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o-RO" alt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беспечить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людям возможность выполнять несколько задач или сложные задачи, чтобы использовать многообразие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навыков.</a:t>
            </a:r>
            <a:endParaRPr lang="ru-RU" altLang="ru-RU" sz="2400" dirty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ru-RU" altLang="ru-RU" sz="2400" dirty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o-RO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75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622300" y="2139950"/>
            <a:ext cx="7775575" cy="617538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Обратная связь</a:t>
            </a:r>
            <a:r>
              <a:rPr lang="ru-RU" altLang="ru-RU" sz="3200" dirty="0">
                <a:solidFill>
                  <a:schemeClr val="accent1"/>
                </a:solidFill>
                <a:cs typeface="Times New Roman" pitchFamily="18" charset="0"/>
              </a:rPr>
              <a:t/>
            </a:r>
            <a:br>
              <a:rPr lang="ru-RU" altLang="ru-RU" sz="3200" dirty="0">
                <a:solidFill>
                  <a:schemeClr val="accent1"/>
                </a:solidFill>
                <a:cs typeface="Times New Roman" pitchFamily="18" charset="0"/>
              </a:rPr>
            </a:br>
            <a:endParaRPr lang="ru-RU" altLang="ru-RU" sz="3200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7412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FE06A3B-9CA2-4799-B4FD-7EDB570FFFA6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7413" name="Объект 4"/>
          <p:cNvSpPr>
            <a:spLocks noGrp="1"/>
          </p:cNvSpPr>
          <p:nvPr>
            <p:ph idx="1"/>
          </p:nvPr>
        </p:nvSpPr>
        <p:spPr>
          <a:xfrm>
            <a:off x="560388" y="3078051"/>
            <a:ext cx="7775575" cy="2856024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endParaRPr lang="ro-RO" alt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None/>
            </a:pP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Устанавливать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хорошие взаимоотношения и открывать каналы обратной связи для улучшения последней.</a:t>
            </a:r>
            <a:endParaRPr lang="ro-RO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75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581025" y="1914525"/>
            <a:ext cx="7775575" cy="617538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Вера </a:t>
            </a:r>
            <a:r>
              <a:rPr lang="ru-RU" altLang="ru-RU" sz="2800" b="1" dirty="0">
                <a:solidFill>
                  <a:schemeClr val="accent1"/>
                </a:solidFill>
                <a:cs typeface="Times New Roman" pitchFamily="18" charset="0"/>
              </a:rPr>
              <a:t>в то, что задача важна</a:t>
            </a:r>
            <a:endParaRPr lang="ru-RU" altLang="ru-RU" sz="2800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5364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B5A82AF-3840-4C63-AA63-6658521AC857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5365" name="Объект 4"/>
          <p:cNvSpPr>
            <a:spLocks noGrp="1"/>
          </p:cNvSpPr>
          <p:nvPr>
            <p:ph idx="1"/>
          </p:nvPr>
        </p:nvSpPr>
        <p:spPr>
          <a:xfrm>
            <a:off x="608706" y="2704563"/>
            <a:ext cx="7777163" cy="2739556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o-RO" alt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Создавать </a:t>
            </a:r>
            <a:r>
              <a:rPr lang="ru-RU" altLang="ru-RU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естественные рабочие подразделения и информировать людей о значении их работы и тем самым подчеркнуть важность </a:t>
            </a: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задач.</a:t>
            </a:r>
            <a:endParaRPr lang="ro-RO" altLang="ru-RU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704850" y="1554163"/>
            <a:ext cx="7775575" cy="617537"/>
          </a:xfrm>
        </p:spPr>
        <p:txBody>
          <a:bodyPr/>
          <a:lstStyle/>
          <a:p>
            <a:pPr eaLnBrk="1" hangingPunct="1"/>
            <a:r>
              <a:rPr lang="ru-RU" altLang="ru-RU" dirty="0">
                <a:solidFill>
                  <a:schemeClr val="accent1"/>
                </a:solidFill>
                <a:cs typeface="Times New Roman" pitchFamily="18" charset="0"/>
              </a:rPr>
              <a:t>Примерная схема проектирования рабочего места (ПРМ)</a:t>
            </a:r>
            <a:endParaRPr lang="ru-RU" altLang="ru-RU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1268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52E81CE-D741-4578-BB32-2D8DD39AD754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252" y="2073499"/>
            <a:ext cx="5731098" cy="468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81192" y="1451132"/>
            <a:ext cx="7775575" cy="617537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Анализ</a:t>
            </a:r>
            <a:r>
              <a:rPr lang="en-US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должности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18436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74F43439-5FCA-439A-972E-5B97D72F0039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8437" name="Объект 4"/>
          <p:cNvSpPr>
            <a:spLocks noGrp="1"/>
          </p:cNvSpPr>
          <p:nvPr>
            <p:ph idx="1"/>
          </p:nvPr>
        </p:nvSpPr>
        <p:spPr>
          <a:xfrm>
            <a:off x="321972" y="2230438"/>
            <a:ext cx="8401341" cy="381635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2400" b="1" u="sng" dirty="0" smtClean="0">
                <a:solidFill>
                  <a:srgbClr val="C00000"/>
                </a:solidFill>
                <a:cs typeface="Times New Roman" pitchFamily="18" charset="0"/>
              </a:rPr>
              <a:t>Анализ</a:t>
            </a:r>
            <a:r>
              <a:rPr lang="en-US" altLang="ru-RU" sz="2400" b="1" u="sng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altLang="ru-RU" sz="2400" b="1" u="sng" dirty="0" smtClean="0">
                <a:solidFill>
                  <a:srgbClr val="C00000"/>
                </a:solidFill>
                <a:cs typeface="Times New Roman" pitchFamily="18" charset="0"/>
              </a:rPr>
              <a:t>должности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— это процесс систематического исследования работы по определению наиболее существенных ее характеристик, а также требований к исполнителям данной работы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marL="0" indent="0" algn="just" eaLnBrk="1" hangingPunct="1">
              <a:buNone/>
            </a:pPr>
            <a:endParaRPr lang="ru-RU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Анализ проводится 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менеджером по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персоналу совместно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с специалистами других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отделов которые знают специфику фактического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содержания деятельности.</a:t>
            </a:r>
            <a:endParaRPr lang="ro-RO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47675" y="1236372"/>
            <a:ext cx="8245564" cy="746974"/>
          </a:xfrm>
        </p:spPr>
        <p:txBody>
          <a:bodyPr/>
          <a:lstStyle/>
          <a:p>
            <a:pPr eaLnBrk="1" hangingPunct="1"/>
            <a:r>
              <a:rPr lang="ru-RU" altLang="ru-RU" b="1" dirty="0">
                <a:solidFill>
                  <a:schemeClr val="accent1"/>
                </a:solidFill>
                <a:cs typeface="Times New Roman" pitchFamily="18" charset="0"/>
              </a:rPr>
              <a:t>Методы сбора необходимой для АРМ информации</a:t>
            </a:r>
            <a:endParaRPr lang="ru-RU" altLang="ru-RU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19460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1860217-8F4B-4090-8C2F-3C18A8497B0A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9461" name="Объект 4"/>
          <p:cNvSpPr>
            <a:spLocks noGrp="1"/>
          </p:cNvSpPr>
          <p:nvPr>
            <p:ph idx="1"/>
          </p:nvPr>
        </p:nvSpPr>
        <p:spPr>
          <a:xfrm>
            <a:off x="485775" y="1944710"/>
            <a:ext cx="8237538" cy="4102078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Существует </a:t>
            </a:r>
            <a:r>
              <a:rPr lang="ru-RU" altLang="ru-RU" sz="2000" dirty="0">
                <a:solidFill>
                  <a:schemeClr val="tx1"/>
                </a:solidFill>
                <a:cs typeface="Times New Roman" pitchFamily="18" charset="0"/>
              </a:rPr>
              <a:t>четыре метода сбора данных, необходимых для анализа рабочего </a:t>
            </a: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места</a:t>
            </a:r>
            <a:r>
              <a:rPr lang="ro-RO" altLang="ru-RU" sz="2000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  <a:endParaRPr lang="ru-RU" altLang="ru-RU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b="1" u="sng" dirty="0" smtClean="0">
                <a:solidFill>
                  <a:schemeClr val="tx1"/>
                </a:solidFill>
                <a:cs typeface="Times New Roman" pitchFamily="18" charset="0"/>
              </a:rPr>
              <a:t>Наблюдение</a:t>
            </a: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- прямая </a:t>
            </a:r>
            <a:r>
              <a:rPr lang="ru-RU" altLang="ru-RU" sz="2000" dirty="0">
                <a:solidFill>
                  <a:schemeClr val="tx1"/>
                </a:solidFill>
                <a:cs typeface="Times New Roman" pitchFamily="18" charset="0"/>
              </a:rPr>
              <a:t>регистрация событий</a:t>
            </a:r>
            <a:endParaRPr lang="ru-RU" altLang="ru-RU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b="1" u="sng" dirty="0" smtClean="0">
                <a:solidFill>
                  <a:schemeClr val="tx1"/>
                </a:solidFill>
                <a:cs typeface="Times New Roman" pitchFamily="18" charset="0"/>
              </a:rPr>
              <a:t>Интервью</a:t>
            </a: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- целенаправленная </a:t>
            </a:r>
            <a:r>
              <a:rPr lang="ru-RU" altLang="ru-RU" sz="2000" dirty="0">
                <a:solidFill>
                  <a:schemeClr val="tx1"/>
                </a:solidFill>
                <a:cs typeface="Times New Roman" pitchFamily="18" charset="0"/>
              </a:rPr>
              <a:t>беседа, задача которой получить ответы на вопросы, предусмотренные </a:t>
            </a: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программой </a:t>
            </a:r>
            <a:r>
              <a:rPr lang="ru-RU" altLang="ru-RU" sz="2000" dirty="0">
                <a:solidFill>
                  <a:schemeClr val="tx1"/>
                </a:solidFill>
                <a:cs typeface="Times New Roman" pitchFamily="18" charset="0"/>
              </a:rPr>
              <a:t>исследования.</a:t>
            </a:r>
            <a:endParaRPr lang="ru-RU" altLang="ru-RU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b="1" u="sng" dirty="0" smtClean="0">
                <a:solidFill>
                  <a:schemeClr val="tx1"/>
                </a:solidFill>
                <a:cs typeface="Times New Roman" pitchFamily="18" charset="0"/>
              </a:rPr>
              <a:t>Анкета</a:t>
            </a:r>
            <a:r>
              <a:rPr lang="ro-RO" altLang="ru-RU" sz="2000" b="1" u="sng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- метод АРМ</a:t>
            </a:r>
            <a:r>
              <a:rPr lang="ru-RU" altLang="ru-RU" sz="2000" dirty="0">
                <a:solidFill>
                  <a:schemeClr val="tx1"/>
                </a:solidFill>
                <a:cs typeface="Times New Roman" pitchFamily="18" charset="0"/>
              </a:rPr>
              <a:t>, который позволяет за сравнительно </a:t>
            </a: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короткий </a:t>
            </a:r>
            <a:r>
              <a:rPr lang="ru-RU" altLang="ru-RU" sz="2000" dirty="0">
                <a:solidFill>
                  <a:schemeClr val="tx1"/>
                </a:solidFill>
                <a:cs typeface="Times New Roman" pitchFamily="18" charset="0"/>
              </a:rPr>
              <a:t>срок собрать всю необходимую информацию</a:t>
            </a:r>
            <a:endParaRPr lang="ru-RU" altLang="ru-RU" sz="2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b="1" u="sng" dirty="0">
                <a:solidFill>
                  <a:schemeClr val="tx1"/>
                </a:solidFill>
                <a:cs typeface="Times New Roman" pitchFamily="18" charset="0"/>
              </a:rPr>
              <a:t>Ведение </a:t>
            </a:r>
            <a:r>
              <a:rPr lang="ru-RU" altLang="ru-RU" sz="2000" b="1" u="sng" dirty="0" smtClean="0">
                <a:solidFill>
                  <a:schemeClr val="tx1"/>
                </a:solidFill>
                <a:cs typeface="Times New Roman" pitchFamily="18" charset="0"/>
              </a:rPr>
              <a:t>дневника</a:t>
            </a:r>
            <a:r>
              <a:rPr lang="ru-RU" altLang="ru-RU" sz="2000" b="1" dirty="0" smtClean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ru-RU" altLang="ru-RU" sz="2000" dirty="0" smtClean="0">
                <a:solidFill>
                  <a:schemeClr val="tx1"/>
                </a:solidFill>
                <a:cs typeface="Times New Roman" pitchFamily="18" charset="0"/>
              </a:rPr>
              <a:t> используется в </a:t>
            </a:r>
            <a:r>
              <a:rPr lang="ru-RU" altLang="ru-RU" sz="2000" dirty="0">
                <a:solidFill>
                  <a:schemeClr val="tx1"/>
                </a:solidFill>
                <a:cs typeface="Times New Roman" pitchFamily="18" charset="0"/>
              </a:rPr>
              <a:t>том случае, когда мы имеем дело со сложными видами </a:t>
            </a:r>
            <a:r>
              <a:rPr lang="ru-RU" altLang="ru-RU" sz="2000" dirty="0" err="1" smtClean="0">
                <a:solidFill>
                  <a:schemeClr val="tx1"/>
                </a:solidFill>
                <a:cs typeface="Times New Roman" pitchFamily="18" charset="0"/>
              </a:rPr>
              <a:t>деятельностию</a:t>
            </a:r>
            <a:endParaRPr lang="ro-RO" altLang="ru-RU" sz="20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77788"/>
            <a:ext cx="213995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452438" y="1631950"/>
            <a:ext cx="7997825" cy="619125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solidFill>
                  <a:schemeClr val="accent1"/>
                </a:solidFill>
                <a:cs typeface="Times New Roman" pitchFamily="18" charset="0"/>
              </a:rPr>
              <a:t>Описание работы (должности) </a:t>
            </a:r>
            <a:endParaRPr lang="ru-RU" altLang="ru-RU" sz="2800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21509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AD8BF06-D078-4B92-85B2-323D6C81EEF0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21510" name="Объект 4"/>
          <p:cNvSpPr>
            <a:spLocks noGrp="1"/>
          </p:cNvSpPr>
          <p:nvPr>
            <p:ph idx="1"/>
          </p:nvPr>
        </p:nvSpPr>
        <p:spPr>
          <a:xfrm>
            <a:off x="355600" y="2365375"/>
            <a:ext cx="8547100" cy="42894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it-IT" altLang="ru-RU" sz="2400" dirty="0" smtClean="0">
                <a:solidFill>
                  <a:srgbClr val="171717"/>
                </a:solidFill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171717"/>
                </a:solidFill>
                <a:cs typeface="Times New Roman" pitchFamily="18" charset="0"/>
              </a:rPr>
              <a:t>Описание работы (должности) </a:t>
            </a:r>
            <a:r>
              <a:rPr lang="ru-RU" altLang="ru-RU" sz="2400" dirty="0">
                <a:solidFill>
                  <a:srgbClr val="171717"/>
                </a:solidFill>
                <a:cs typeface="Times New Roman" pitchFamily="18" charset="0"/>
              </a:rPr>
              <a:t>— это фиксация данных о содержании конкретной работы по должности (обязанностях, правах, ответственности) и ее параметрах. Содержание работы — это состав и объем трудовых функций, действий работника, определяющих профессионально-квалификационные требования к нему.</a:t>
            </a:r>
            <a:endParaRPr lang="ro-RO" altLang="ru-RU" sz="2400" dirty="0" smtClean="0">
              <a:solidFill>
                <a:srgbClr val="171717"/>
              </a:solidFill>
              <a:cs typeface="Times New Roman" pitchFamily="18" charset="0"/>
            </a:endParaRPr>
          </a:p>
          <a:p>
            <a:pPr algn="just"/>
            <a:endParaRPr lang="ru-RU" altLang="ru-RU" sz="2400" b="1" dirty="0" smtClean="0">
              <a:solidFill>
                <a:srgbClr val="17171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Считается</a:t>
            </a:r>
            <a:r>
              <a:rPr lang="ru-RU" altLang="ru-RU" sz="2000" b="1" dirty="0">
                <a:solidFill>
                  <a:srgbClr val="C00000"/>
                </a:solidFill>
                <a:cs typeface="Times New Roman" pitchFamily="18" charset="0"/>
              </a:rPr>
              <a:t>, что ответственность за составление описания работы (должности) должна лежать на исполнителе работы и его непосредственном начальнике</a:t>
            </a:r>
            <a:endParaRPr lang="ro-RO" altLang="ru-RU" sz="20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endParaRPr lang="ro-RO" altLang="ru-RU" b="1" dirty="0" smtClean="0">
              <a:solidFill>
                <a:srgbClr val="1717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2" descr="D:\docs\desktop\ELdZ_Mol_cmyk_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65890A5F-E4EF-4906-B019-9E9E227BFCFC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sp>
        <p:nvSpPr>
          <p:cNvPr id="3075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sp>
        <p:nvSpPr>
          <p:cNvPr id="3076" name="Заголовок 1"/>
          <p:cNvSpPr txBox="1">
            <a:spLocks/>
          </p:cNvSpPr>
          <p:nvPr/>
        </p:nvSpPr>
        <p:spPr bwMode="auto">
          <a:xfrm>
            <a:off x="360362" y="1249250"/>
            <a:ext cx="7775575" cy="95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ru-RU" altLang="en-US" sz="28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en-US" sz="2800" dirty="0" smtClean="0">
                <a:solidFill>
                  <a:srgbClr val="C00000"/>
                </a:solidFill>
                <a:cs typeface="Times New Roman" pitchFamily="18" charset="0"/>
              </a:rPr>
              <a:t>Цели </a:t>
            </a:r>
            <a:r>
              <a:rPr lang="ru-RU" altLang="en-US" sz="2800" dirty="0">
                <a:solidFill>
                  <a:srgbClr val="C00000"/>
                </a:solidFill>
                <a:cs typeface="Times New Roman" pitchFamily="18" charset="0"/>
              </a:rPr>
              <a:t>и задачи проекта</a:t>
            </a:r>
            <a:r>
              <a:rPr lang="ro-RO" altLang="en-US" sz="2800" dirty="0">
                <a:solidFill>
                  <a:srgbClr val="C00000"/>
                </a:solidFill>
                <a:cs typeface="Times New Roman" pitchFamily="18" charset="0"/>
              </a:rPr>
              <a:t>:</a:t>
            </a:r>
            <a:endParaRPr lang="ru-RU" altLang="en-US" sz="2800" dirty="0">
              <a:cs typeface="Times New Roman" pitchFamily="18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3079" name="Rectangle 2"/>
          <p:cNvSpPr>
            <a:spLocks noChangeArrowheads="1"/>
          </p:cNvSpPr>
          <p:nvPr/>
        </p:nvSpPr>
        <p:spPr bwMode="auto">
          <a:xfrm>
            <a:off x="647387" y="2203449"/>
            <a:ext cx="761365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algn="just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Ознакомление с главными аспектами </a:t>
            </a:r>
            <a:r>
              <a:rPr lang="ru-RU" altLang="en-US" sz="2400" b="0" dirty="0" err="1">
                <a:solidFill>
                  <a:schemeClr val="tx1"/>
                </a:solidFill>
                <a:cs typeface="Times New Roman" pitchFamily="18" charset="0"/>
              </a:rPr>
              <a:t>проектированиа</a:t>
            </a: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 рабочего места (</a:t>
            </a:r>
            <a:r>
              <a:rPr lang="ru-RU" altLang="en-US" sz="2400" b="0" dirty="0" smtClean="0">
                <a:solidFill>
                  <a:schemeClr val="tx1"/>
                </a:solidFill>
                <a:cs typeface="Times New Roman" pitchFamily="18" charset="0"/>
              </a:rPr>
              <a:t>должности);</a:t>
            </a:r>
          </a:p>
          <a:p>
            <a:pPr marL="0" indent="0" algn="just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en-US" sz="2400" b="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Анализ рабочих мест</a:t>
            </a:r>
            <a:r>
              <a:rPr lang="en-US" altLang="en-US" sz="2400" b="0" dirty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описание должностей</a:t>
            </a:r>
            <a:r>
              <a:rPr lang="en-US" altLang="en-US" sz="2400" b="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и должностная инструкция</a:t>
            </a:r>
            <a:r>
              <a:rPr lang="en-US" altLang="en-US" sz="2400" b="0" dirty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как базовая задача при построении системы управления персоналом и выстраивании организационных связей в компании. </a:t>
            </a:r>
            <a:endParaRPr lang="ru-RU" altLang="en-US" sz="2400" b="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en-US" sz="2400" b="0" dirty="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Определение основных </a:t>
            </a:r>
            <a:r>
              <a:rPr lang="ru-RU" altLang="en-US" sz="2400" b="0" dirty="0" smtClean="0">
                <a:solidFill>
                  <a:schemeClr val="tx1"/>
                </a:solidFill>
                <a:cs typeface="Times New Roman" pitchFamily="18" charset="0"/>
              </a:rPr>
              <a:t>шагов по </a:t>
            </a:r>
            <a:r>
              <a:rPr lang="ru-RU" altLang="en-US" sz="2400" b="0" dirty="0">
                <a:solidFill>
                  <a:schemeClr val="tx1"/>
                </a:solidFill>
                <a:cs typeface="Times New Roman" pitchFamily="18" charset="0"/>
              </a:rPr>
              <a:t>разработке должностной инструкции.</a:t>
            </a:r>
          </a:p>
          <a:p>
            <a:pPr algn="just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b="0" dirty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o-RO" altLang="ru-RU" b="0" dirty="0">
                <a:solidFill>
                  <a:schemeClr val="tx1"/>
                </a:solidFill>
                <a:cs typeface="Times New Roman" pitchFamily="18" charset="0"/>
              </a:rPr>
            </a:br>
            <a:endParaRPr lang="ro-RO" altLang="ru-RU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22531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BD1D00C-8651-4CA5-8118-124A703044EF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Объект 4"/>
          <p:cNvSpPr>
            <a:spLocks noGrp="1"/>
          </p:cNvSpPr>
          <p:nvPr>
            <p:ph idx="1"/>
          </p:nvPr>
        </p:nvSpPr>
        <p:spPr>
          <a:xfrm>
            <a:off x="452438" y="966788"/>
            <a:ext cx="8323262" cy="5549922"/>
          </a:xfrm>
        </p:spPr>
        <p:txBody>
          <a:bodyPr/>
          <a:lstStyle/>
          <a:p>
            <a:pPr indent="457200" algn="just">
              <a:spcBef>
                <a:spcPct val="0"/>
              </a:spcBef>
              <a:spcAft>
                <a:spcPct val="0"/>
              </a:spcAft>
              <a:buSzPts val="1000"/>
            </a:pPr>
            <a:endParaRPr lang="ru-RU" altLang="ru-RU" sz="2000" dirty="0" smtClean="0">
              <a:solidFill>
                <a:srgbClr val="171717"/>
              </a:solidFill>
              <a:cs typeface="Times New Roman" pitchFamily="18" charset="0"/>
            </a:endParaRPr>
          </a:p>
          <a:p>
            <a:pPr indent="457200" algn="just">
              <a:spcBef>
                <a:spcPct val="0"/>
              </a:spcBef>
              <a:spcAft>
                <a:spcPct val="0"/>
              </a:spcAft>
              <a:buSzPts val="1000"/>
            </a:pPr>
            <a:r>
              <a:rPr lang="ru-RU" altLang="ru-RU" sz="2000" b="1" u="sng" dirty="0" smtClean="0">
                <a:solidFill>
                  <a:srgbClr val="C00000"/>
                </a:solidFill>
                <a:cs typeface="Times New Roman" pitchFamily="18" charset="0"/>
              </a:rPr>
              <a:t>Описание </a:t>
            </a:r>
            <a:r>
              <a:rPr lang="ru-RU" altLang="ru-RU" sz="2000" b="1" u="sng" dirty="0">
                <a:solidFill>
                  <a:srgbClr val="C00000"/>
                </a:solidFill>
                <a:cs typeface="Times New Roman" pitchFamily="18" charset="0"/>
              </a:rPr>
              <a:t>работы (должности)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включает следующие типовые 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разделы:</a:t>
            </a:r>
          </a:p>
          <a:p>
            <a:pPr indent="457200" algn="just">
              <a:spcBef>
                <a:spcPct val="0"/>
              </a:spcBef>
              <a:spcAft>
                <a:spcPct val="0"/>
              </a:spcAft>
              <a:buSzPts val="1000"/>
            </a:pPr>
            <a:endParaRPr lang="ru-RU" altLang="ru-RU" sz="2000" dirty="0" smtClean="0">
              <a:solidFill>
                <a:srgbClr val="171717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наименование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работы (должности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);</a:t>
            </a: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кому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подчиняется 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работник;</a:t>
            </a: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за кого непосредственно отвечает работник;</a:t>
            </a: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общая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цель 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работы;</a:t>
            </a: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основные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направления деятельности и задачи 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( отвечает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, проверяет, составляет и т.д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..);</a:t>
            </a: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условия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работы и рабочая 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среда —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температура, освещенность, вредные воздействия и т.п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.;</a:t>
            </a: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рабочие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взаимоотношения, т.е. наиболее значительные контакты данной работы (рабочего места) с другими как внутри организации, так и вне </a:t>
            </a: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ее;</a:t>
            </a:r>
          </a:p>
          <a:p>
            <a:pPr marL="342900" indent="-342900" algn="just"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171717"/>
                </a:solidFill>
                <a:cs typeface="Times New Roman" pitchFamily="18" charset="0"/>
              </a:rPr>
              <a:t>показатели </a:t>
            </a:r>
            <a:r>
              <a:rPr lang="ru-RU" altLang="ru-RU" sz="2000" dirty="0">
                <a:solidFill>
                  <a:srgbClr val="171717"/>
                </a:solidFill>
                <a:cs typeface="Times New Roman" pitchFamily="18" charset="0"/>
              </a:rPr>
              <a:t>ответственности (за подчиненных, результаты работы и т.д.).</a:t>
            </a:r>
          </a:p>
          <a:p>
            <a:pPr indent="457200" algn="just">
              <a:spcBef>
                <a:spcPct val="0"/>
              </a:spcBef>
              <a:spcAft>
                <a:spcPct val="0"/>
              </a:spcAft>
              <a:buSzPts val="1000"/>
            </a:pPr>
            <a:endParaRPr lang="ro-RO" altLang="ru-RU" sz="2000" dirty="0" smtClean="0">
              <a:solidFill>
                <a:srgbClr val="171717"/>
              </a:solidFill>
              <a:cs typeface="Times New Roman" pitchFamily="18" charset="0"/>
            </a:endParaRPr>
          </a:p>
          <a:p>
            <a:pPr indent="457200"/>
            <a:endParaRPr lang="ru-RU" alt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117475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746125" y="1811338"/>
            <a:ext cx="7775575" cy="619125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solidFill>
                  <a:schemeClr val="accent1"/>
                </a:solidFill>
                <a:cs typeface="Times New Roman" pitchFamily="18" charset="0"/>
              </a:rPr>
              <a:t>Должностная инструкция </a:t>
            </a:r>
            <a:endParaRPr lang="ru-RU" altLang="ru-RU" sz="2800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2823626" y="6611937"/>
            <a:ext cx="3419475" cy="246063"/>
          </a:xfrm>
        </p:spPr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24581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D9C78D2D-DAFA-4530-BE35-9F333D7EF8D8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24582" name="Объект 4"/>
          <p:cNvSpPr>
            <a:spLocks noGrp="1"/>
          </p:cNvSpPr>
          <p:nvPr>
            <p:ph idx="1"/>
          </p:nvPr>
        </p:nvSpPr>
        <p:spPr>
          <a:xfrm>
            <a:off x="534988" y="2579689"/>
            <a:ext cx="8485187" cy="272640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altLang="ru-RU" sz="2400" b="1" u="sng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u="sng" dirty="0" smtClean="0">
                <a:solidFill>
                  <a:schemeClr val="tx1"/>
                </a:solidFill>
                <a:cs typeface="Times New Roman" pitchFamily="18" charset="0"/>
              </a:rPr>
              <a:t>Должностная </a:t>
            </a:r>
            <a:r>
              <a:rPr lang="ru-RU" altLang="ru-RU" sz="2400" b="1" u="sng" dirty="0">
                <a:solidFill>
                  <a:schemeClr val="tx1"/>
                </a:solidFill>
                <a:cs typeface="Times New Roman" pitchFamily="18" charset="0"/>
              </a:rPr>
              <a:t>инструкция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 — это организационно-правовой документ, в котором определяются основные функции, обязанности, права и ответственность сотрудника организации при осуществлении им деятельности в определенной должности.</a:t>
            </a:r>
            <a:endParaRPr lang="en-US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ro-RO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25603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1FF2809C-9FAF-4FD6-A09D-DFB8A11D5BDD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8" y="28025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5" name="Объект 4"/>
          <p:cNvSpPr>
            <a:spLocks noGrp="1"/>
          </p:cNvSpPr>
          <p:nvPr>
            <p:ph idx="1"/>
          </p:nvPr>
        </p:nvSpPr>
        <p:spPr>
          <a:xfrm>
            <a:off x="624649" y="1571223"/>
            <a:ext cx="8055712" cy="5046350"/>
          </a:xfrm>
        </p:spPr>
        <p:txBody>
          <a:bodyPr/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Должностная </a:t>
            </a:r>
            <a:r>
              <a:rPr lang="ru-RU" altLang="ru-RU" sz="28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инструкция позволяет</a:t>
            </a:r>
            <a:r>
              <a:rPr lang="ru-RU" altLang="ru-RU" sz="28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:</a:t>
            </a:r>
            <a:endParaRPr lang="en-US" altLang="ru-RU" sz="28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рационально распределить функциональные обязанности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en-US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повысить 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своевременность</a:t>
            </a:r>
            <a:r>
              <a:rPr lang="en-US" altLang="ru-RU" sz="2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и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надежность выполнения задач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en-US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улучшить социально-психологический климат в коллективе и устранить конфликты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en-US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четко определить 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функциональные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связи работника и его взаимоотношения с другими специалистами;</a:t>
            </a: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o-RO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ro-RO" altLang="ru-RU" sz="2400" b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o-RO" altLang="ru-RU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ro-RO" altLang="ru-RU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alt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26627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D82D6E45-B598-4D13-B0E7-6622D4FA1EF0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675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Объект 4"/>
          <p:cNvSpPr>
            <a:spLocks noGrp="1"/>
          </p:cNvSpPr>
          <p:nvPr>
            <p:ph idx="1"/>
          </p:nvPr>
        </p:nvSpPr>
        <p:spPr>
          <a:xfrm>
            <a:off x="341313" y="1815921"/>
            <a:ext cx="8437562" cy="4853167"/>
          </a:xfrm>
        </p:spPr>
        <p:txBody>
          <a:bodyPr/>
          <a:lstStyle/>
          <a:p>
            <a:pPr lvl="0" algn="just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C00000"/>
                </a:solidFill>
                <a:cs typeface="Times New Roman" pitchFamily="18" charset="0"/>
              </a:rPr>
              <a:t>Должностная инструкция позволяет:</a:t>
            </a:r>
          </a:p>
          <a:p>
            <a:pPr marL="285750" lvl="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en-US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  <a:spcAft>
                <a:spcPct val="0"/>
              </a:spcAft>
            </a:pPr>
            <a:endParaRPr lang="en-US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конкретизировать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права работника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en-US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повысить личную и коллективную ответственность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en-US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повысить эффективность морального и материального стимулирования работников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en-US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0" indent="-285750" algn="just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организовать равномерную загрузку работников.</a:t>
            </a:r>
            <a:endParaRPr lang="ro-RO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o-RO" altLang="ru-RU" sz="2800" b="1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61CB57D-96F8-4AB7-8C99-11058CDABFC6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sp>
        <p:nvSpPr>
          <p:cNvPr id="27651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sp>
        <p:nvSpPr>
          <p:cNvPr id="27652" name="Заголовок 1"/>
          <p:cNvSpPr txBox="1">
            <a:spLocks/>
          </p:cNvSpPr>
          <p:nvPr/>
        </p:nvSpPr>
        <p:spPr bwMode="auto">
          <a:xfrm>
            <a:off x="731838" y="1603375"/>
            <a:ext cx="77755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en-US" sz="3200" dirty="0">
                <a:solidFill>
                  <a:srgbClr val="C00000"/>
                </a:solidFill>
                <a:cs typeface="Times New Roman" pitchFamily="18" charset="0"/>
              </a:rPr>
              <a:t>Вопрос № </a:t>
            </a:r>
            <a:r>
              <a:rPr lang="en-US" altLang="en-US" sz="3200" dirty="0" smtClean="0">
                <a:solidFill>
                  <a:srgbClr val="C00000"/>
                </a:solidFill>
                <a:cs typeface="Times New Roman" pitchFamily="18" charset="0"/>
              </a:rPr>
              <a:t>2</a:t>
            </a:r>
            <a:endParaRPr lang="ru-RU" altLang="en-US" sz="32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pic>
        <p:nvPicPr>
          <p:cNvPr id="27654" name="Picture 2" descr="D:\docs\desktop\ELdZ_Mol_cmyk_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4044554"/>
            <a:ext cx="28575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1971" y="2779018"/>
            <a:ext cx="88220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Каковы основные </a:t>
            </a:r>
            <a:r>
              <a:rPr lang="ru-RU" sz="2800" dirty="0" smtClean="0">
                <a:solidFill>
                  <a:schemeClr val="tx1"/>
                </a:solidFill>
              </a:rPr>
              <a:t>компоненты</a:t>
            </a:r>
            <a:r>
              <a:rPr lang="ro-RO" sz="2800" dirty="0" smtClean="0">
                <a:solidFill>
                  <a:schemeClr val="tx1"/>
                </a:solidFill>
              </a:rPr>
              <a:t>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должностной инструкции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6225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722849" y="1468193"/>
            <a:ext cx="7775575" cy="540912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accent1"/>
                </a:solidFill>
                <a:cs typeface="Times New Roman" pitchFamily="18" charset="0"/>
              </a:rPr>
              <a:t>  </a:t>
            </a:r>
            <a:r>
              <a:rPr lang="ru-RU" altLang="ru-RU" sz="2800" b="1" dirty="0" smtClean="0">
                <a:solidFill>
                  <a:schemeClr val="accent1"/>
                </a:solidFill>
                <a:cs typeface="Times New Roman" pitchFamily="18" charset="0"/>
              </a:rPr>
              <a:t>Структура должностной инструкции </a:t>
            </a:r>
            <a:endParaRPr lang="ru-RU" altLang="ru-RU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28676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F36D87A7-5068-4648-9D5F-EEF8C7041D42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28677" name="Объект 4"/>
          <p:cNvSpPr>
            <a:spLocks noGrp="1"/>
          </p:cNvSpPr>
          <p:nvPr>
            <p:ph idx="1"/>
          </p:nvPr>
        </p:nvSpPr>
        <p:spPr>
          <a:xfrm>
            <a:off x="542545" y="2240924"/>
            <a:ext cx="8288337" cy="4100625"/>
          </a:xfrm>
        </p:spPr>
        <p:txBody>
          <a:bodyPr/>
          <a:lstStyle/>
          <a:p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Должностная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инструкция обычно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состоит из трех независимых разделов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</a:p>
          <a:p>
            <a:r>
              <a:rPr lang="ru-RU" altLang="ru-RU" sz="2400" b="1" u="sng" dirty="0" smtClean="0">
                <a:solidFill>
                  <a:schemeClr val="tx1"/>
                </a:solidFill>
                <a:cs typeface="Times New Roman" pitchFamily="18" charset="0"/>
              </a:rPr>
              <a:t>Раздел № </a:t>
            </a:r>
            <a:r>
              <a:rPr lang="en-US" altLang="ru-RU" sz="2400" b="1" u="sng" dirty="0" smtClean="0">
                <a:solidFill>
                  <a:schemeClr val="tx1"/>
                </a:solidFill>
                <a:cs typeface="Times New Roman" pitchFamily="18" charset="0"/>
              </a:rPr>
              <a:t>I </a:t>
            </a:r>
            <a:r>
              <a:rPr lang="ro-RO" altLang="ru-RU" sz="2400" b="1" u="sng" dirty="0" smtClean="0">
                <a:solidFill>
                  <a:schemeClr val="tx1"/>
                </a:solidFill>
                <a:cs typeface="Times New Roman" pitchFamily="18" charset="0"/>
              </a:rPr>
              <a:t>”</a:t>
            </a:r>
            <a:r>
              <a:rPr lang="ru-RU" altLang="ru-RU" sz="2400" b="1" u="sng" dirty="0" smtClean="0">
                <a:solidFill>
                  <a:schemeClr val="tx1"/>
                </a:solidFill>
                <a:cs typeface="Times New Roman" pitchFamily="18" charset="0"/>
              </a:rPr>
              <a:t>Общие положения</a:t>
            </a:r>
            <a:r>
              <a:rPr lang="ro-RO" altLang="ru-RU" sz="2400" b="1" u="sng" dirty="0" smtClean="0">
                <a:solidFill>
                  <a:schemeClr val="tx1"/>
                </a:solidFill>
                <a:cs typeface="Times New Roman" pitchFamily="18" charset="0"/>
              </a:rPr>
              <a:t>”</a:t>
            </a:r>
            <a:r>
              <a:rPr lang="ru-RU" altLang="ru-RU" sz="2400" b="1" u="sng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ru-RU" altLang="ru-RU" sz="2400" b="1" u="sng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Содержит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элементы</a:t>
            </a:r>
            <a:endParaRPr lang="ru-RU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Н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азвание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структурного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подразделения</a:t>
            </a:r>
            <a:endParaRPr lang="en-US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У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часток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работы</a:t>
            </a:r>
            <a:endParaRPr lang="ru-RU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А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дрес</a:t>
            </a:r>
            <a:endParaRPr lang="ro-RO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Н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аименование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должности в соответствии со штатным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расписанием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684213" y="1262131"/>
            <a:ext cx="7775575" cy="839720"/>
          </a:xfrm>
        </p:spPr>
        <p:txBody>
          <a:bodyPr/>
          <a:lstStyle/>
          <a:p>
            <a:pPr eaLnBrk="1" hangingPunct="1"/>
            <a:r>
              <a:rPr lang="ru-RU" altLang="ru-RU" b="1" u="sng" dirty="0">
                <a:solidFill>
                  <a:schemeClr val="tx1"/>
                </a:solidFill>
                <a:cs typeface="Times New Roman" pitchFamily="18" charset="0"/>
              </a:rPr>
              <a:t>Раздел № </a:t>
            </a:r>
            <a:r>
              <a:rPr lang="en-US" altLang="ru-RU" b="1" u="sng" dirty="0" smtClean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en-US" altLang="ru-RU" b="1" u="sng" dirty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en-US" altLang="ru-RU" b="1" u="sng" dirty="0" smtClean="0">
                <a:solidFill>
                  <a:schemeClr val="tx1"/>
                </a:solidFill>
                <a:cs typeface="Times New Roman" pitchFamily="18" charset="0"/>
              </a:rPr>
              <a:t> ”</a:t>
            </a:r>
            <a:r>
              <a:rPr lang="ro-RO" altLang="ru-RU" b="1" u="sng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b="1" u="sng" dirty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ru-RU" altLang="ru-RU" b="1" u="sng" dirty="0" smtClean="0">
                <a:solidFill>
                  <a:schemeClr val="tx1"/>
                </a:solidFill>
                <a:cs typeface="Times New Roman" pitchFamily="18" charset="0"/>
              </a:rPr>
              <a:t>писание</a:t>
            </a:r>
            <a:r>
              <a:rPr lang="ro-RO" altLang="ru-RU" b="1" u="sng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b="1" u="sng" dirty="0">
                <a:solidFill>
                  <a:schemeClr val="tx1"/>
                </a:solidFill>
                <a:cs typeface="Times New Roman" pitchFamily="18" charset="0"/>
              </a:rPr>
              <a:t>должности” 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29700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649EF92E-7A56-4B79-8611-537B807742C3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29701" name="Объект 4"/>
          <p:cNvSpPr>
            <a:spLocks noGrp="1"/>
          </p:cNvSpPr>
          <p:nvPr>
            <p:ph idx="1"/>
          </p:nvPr>
        </p:nvSpPr>
        <p:spPr>
          <a:xfrm>
            <a:off x="684213" y="1944710"/>
            <a:ext cx="7775575" cy="431956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cs typeface="Times New Roman" pitchFamily="18" charset="0"/>
              </a:rPr>
              <a:t>Содержит элементы</a:t>
            </a:r>
            <a:r>
              <a:rPr lang="ro-RO" altLang="ru-RU" sz="2400" b="1" dirty="0" smtClean="0">
                <a:solidFill>
                  <a:srgbClr val="000000"/>
                </a:solidFill>
                <a:cs typeface="Times New Roman" pitchFamily="18" charset="0"/>
              </a:rPr>
              <a:t>:</a:t>
            </a:r>
            <a:endParaRPr lang="ru-RU" altLang="ru-RU" sz="2400" b="1" dirty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Общая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цель работы</a:t>
            </a:r>
            <a:r>
              <a:rPr lang="vi-VN" altLang="ru-RU" sz="240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endParaRPr lang="ro-RO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Основные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задачи и 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функции</a:t>
            </a:r>
            <a:r>
              <a:rPr lang="ro-RO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ru-RU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Обязанности-Права-Ответственность </a:t>
            </a:r>
            <a:endParaRPr lang="ro-RO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Порядок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назначения и освобождения от должности;</a:t>
            </a:r>
          </a:p>
          <a:p>
            <a:pPr marL="0" indent="0" eaLnBrk="1" hangingPunct="1"/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П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орядок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замещения этой должности в период временного отсутствия работника; в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заимосвязи</a:t>
            </a:r>
            <a:endParaRPr lang="ru-RU" alt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Рабочее время</a:t>
            </a:r>
            <a:r>
              <a:rPr lang="ro-RO" altLang="ru-RU" sz="2400" dirty="0" smtClean="0">
                <a:solidFill>
                  <a:srgbClr val="000000"/>
                </a:solidFill>
                <a:cs typeface="Times New Roman" pitchFamily="18" charset="0"/>
              </a:rPr>
              <a:t>; </a:t>
            </a:r>
            <a:r>
              <a:rPr lang="ru-RU" altLang="ru-RU" sz="2400" dirty="0" err="1">
                <a:solidFill>
                  <a:srgbClr val="000000"/>
                </a:solidFill>
                <a:cs typeface="Times New Roman" pitchFamily="18" charset="0"/>
              </a:rPr>
              <a:t>используемое</a:t>
            </a:r>
            <a:r>
              <a:rPr lang="ru-RU" altLang="ru-RU" sz="2400" dirty="0" err="1" smtClean="0">
                <a:solidFill>
                  <a:srgbClr val="000000"/>
                </a:solidFill>
                <a:cs typeface="Times New Roman" pitchFamily="18" charset="0"/>
              </a:rPr>
              <a:t>оборудование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,</a:t>
            </a:r>
            <a:endParaRPr lang="ro-RO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У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словия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труда</a:t>
            </a:r>
            <a:endParaRPr lang="ru-RU" altLang="ru-RU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334851" y="1698625"/>
            <a:ext cx="8156687" cy="617538"/>
          </a:xfrm>
        </p:spPr>
        <p:txBody>
          <a:bodyPr/>
          <a:lstStyle/>
          <a:p>
            <a:pPr eaLnBrk="1" hangingPunct="1"/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Раздел № </a:t>
            </a:r>
            <a:r>
              <a:rPr lang="en-US" altLang="ru-RU" b="1" dirty="0" smtClean="0">
                <a:solidFill>
                  <a:schemeClr val="tx1"/>
                </a:solidFill>
                <a:cs typeface="Times New Roman" pitchFamily="18" charset="0"/>
              </a:rPr>
              <a:t>II</a:t>
            </a:r>
            <a:r>
              <a:rPr lang="en-US" altLang="ru-RU" b="1" dirty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en-US" altLang="ru-RU" b="1" dirty="0" smtClean="0">
                <a:solidFill>
                  <a:schemeClr val="tx1"/>
                </a:solidFill>
                <a:cs typeface="Times New Roman" pitchFamily="18" charset="0"/>
              </a:rPr>
              <a:t> ”</a:t>
            </a: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  <a:cs typeface="Times New Roman" pitchFamily="18" charset="0"/>
              </a:rPr>
              <a:t>Требования к квалификации</a:t>
            </a: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” </a:t>
            </a:r>
            <a:endParaRPr lang="ru-RU" altLang="ru-RU" b="1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30724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85F40ED-61D9-4FDA-9A85-7DD4A1D6F06D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30725" name="Объект 4"/>
          <p:cNvSpPr>
            <a:spLocks noGrp="1"/>
          </p:cNvSpPr>
          <p:nvPr>
            <p:ph idx="1"/>
          </p:nvPr>
        </p:nvSpPr>
        <p:spPr>
          <a:xfrm>
            <a:off x="684213" y="2447925"/>
            <a:ext cx="7775575" cy="38163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400" b="1" dirty="0">
                <a:solidFill>
                  <a:srgbClr val="000000"/>
                </a:solidFill>
                <a:cs typeface="Times New Roman" pitchFamily="18" charset="0"/>
              </a:rPr>
              <a:t>Содержит элементы</a:t>
            </a:r>
            <a:r>
              <a:rPr lang="ru-RU" altLang="ru-RU" sz="2400" b="1" dirty="0" smtClean="0">
                <a:solidFill>
                  <a:srgbClr val="000000"/>
                </a:solidFill>
                <a:cs typeface="Times New Roman" pitchFamily="18" charset="0"/>
              </a:rPr>
              <a:t>:</a:t>
            </a:r>
          </a:p>
          <a:p>
            <a:pPr marL="0" indent="0" eaLnBrk="1" hangingPunct="1">
              <a:buNone/>
            </a:pPr>
            <a:endParaRPr lang="ru-RU" altLang="ru-RU" sz="2400" b="1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Т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ребования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к профессиональной подготовке (уровень образования, стаж работы</a:t>
            </a:r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 Требования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к квалификации (должен знать... должен уметь...);</a:t>
            </a:r>
            <a:endParaRPr lang="ro-RO" alt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 eaLnBrk="1" hangingPunct="1"/>
            <a:r>
              <a:rPr lang="ru-RU" altLang="ru-RU" sz="2400" dirty="0" smtClean="0">
                <a:solidFill>
                  <a:srgbClr val="000000"/>
                </a:solidFill>
                <a:cs typeface="Times New Roman" pitchFamily="18" charset="0"/>
              </a:rPr>
              <a:t>    Навыки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и отношения / поведение</a:t>
            </a:r>
            <a:endParaRPr lang="ru-RU" altLang="ru-RU" sz="2400" dirty="0" smtClean="0">
              <a:cs typeface="Times New Roman" pitchFamily="18" charset="0"/>
            </a:endParaRPr>
          </a:p>
        </p:txBody>
      </p:sp>
      <p:pic>
        <p:nvPicPr>
          <p:cNvPr id="307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86F1C1CA-5CE1-4FD4-A208-0C1E29828FD8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sp>
        <p:nvSpPr>
          <p:cNvPr id="31747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sp>
        <p:nvSpPr>
          <p:cNvPr id="31748" name="Заголовок 1"/>
          <p:cNvSpPr txBox="1">
            <a:spLocks/>
          </p:cNvSpPr>
          <p:nvPr/>
        </p:nvSpPr>
        <p:spPr bwMode="auto">
          <a:xfrm>
            <a:off x="711200" y="1603375"/>
            <a:ext cx="77755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en-US" sz="3200" dirty="0">
                <a:solidFill>
                  <a:srgbClr val="C00000"/>
                </a:solidFill>
                <a:cs typeface="Times New Roman" pitchFamily="18" charset="0"/>
              </a:rPr>
              <a:t>Вопрос № 2</a:t>
            </a:r>
            <a:endParaRPr lang="ru-RU" altLang="en-US" sz="32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pic>
        <p:nvPicPr>
          <p:cNvPr id="31750" name="Picture 2" descr="D:\docs\desktop\ELdZ_Mol_cmyk_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Rectangle 1"/>
          <p:cNvSpPr>
            <a:spLocks noChangeArrowheads="1"/>
          </p:cNvSpPr>
          <p:nvPr/>
        </p:nvSpPr>
        <p:spPr bwMode="auto">
          <a:xfrm>
            <a:off x="1069975" y="2427288"/>
            <a:ext cx="74374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ro-RO" altLang="ru-RU" sz="3600" dirty="0">
              <a:solidFill>
                <a:schemeClr val="tx1"/>
              </a:solidFill>
            </a:endParaRPr>
          </a:p>
        </p:txBody>
      </p:sp>
      <p:pic>
        <p:nvPicPr>
          <p:cNvPr id="317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063" y="4181475"/>
            <a:ext cx="349408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1200" y="2567226"/>
            <a:ext cx="77962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+mn-lt"/>
              </a:rPr>
              <a:t>Источники разработки должностных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инструкций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? 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32772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A0572394-832A-4C0F-8BC6-83736800939B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32773" name="Объект 4"/>
          <p:cNvSpPr>
            <a:spLocks noGrp="1"/>
          </p:cNvSpPr>
          <p:nvPr>
            <p:ph idx="1"/>
          </p:nvPr>
        </p:nvSpPr>
        <p:spPr>
          <a:xfrm>
            <a:off x="684213" y="1661375"/>
            <a:ext cx="7828722" cy="460290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2400" b="1" dirty="0">
                <a:solidFill>
                  <a:srgbClr val="C00000"/>
                </a:solidFill>
                <a:cs typeface="Times New Roman" pitchFamily="18" charset="0"/>
              </a:rPr>
              <a:t>Исходными данными для разработки должностных инструкций являются:</a:t>
            </a:r>
          </a:p>
          <a:p>
            <a:pPr algn="just"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организационная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и функциональная структура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;</a:t>
            </a:r>
          </a:p>
          <a:p>
            <a:pPr algn="just"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правила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внутреннего трудового распорядка;</a:t>
            </a:r>
          </a:p>
          <a:p>
            <a:pPr algn="just"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коллективный договор;</a:t>
            </a:r>
          </a:p>
          <a:p>
            <a:pPr algn="just"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штатное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расписание;</a:t>
            </a:r>
          </a:p>
          <a:p>
            <a:pPr algn="just"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классификатор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функций управления;</a:t>
            </a:r>
          </a:p>
          <a:p>
            <a:pPr algn="just"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нормативы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управленческого труда;</a:t>
            </a:r>
          </a:p>
          <a:p>
            <a:pPr algn="just" eaLnBrk="1" hangingPunct="1"/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положения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о структурных подразделениях;</a:t>
            </a:r>
          </a:p>
          <a:p>
            <a:pPr algn="just" eaLnBrk="1" hangingPunct="1"/>
            <a:endParaRPr lang="ro-RO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99ABEE42-6960-4333-9700-9F88C4BE5CC9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sp>
        <p:nvSpPr>
          <p:cNvPr id="4099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sp>
        <p:nvSpPr>
          <p:cNvPr id="4100" name="Заголовок 1"/>
          <p:cNvSpPr txBox="1">
            <a:spLocks/>
          </p:cNvSpPr>
          <p:nvPr/>
        </p:nvSpPr>
        <p:spPr bwMode="auto">
          <a:xfrm>
            <a:off x="554038" y="1555750"/>
            <a:ext cx="77755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en-US" sz="2800" dirty="0">
                <a:solidFill>
                  <a:srgbClr val="C00000"/>
                </a:solidFill>
                <a:cs typeface="Times New Roman" pitchFamily="18" charset="0"/>
              </a:rPr>
              <a:t>Ключевые слова сессии: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en-US" sz="2400" dirty="0">
                <a:solidFill>
                  <a:srgbClr val="C000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pic>
        <p:nvPicPr>
          <p:cNvPr id="4102" name="Picture 2" descr="D:\docs\desktop\ELdZ_Mol_cmyk_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Rectangle 2"/>
          <p:cNvSpPr>
            <a:spLocks noChangeArrowheads="1"/>
          </p:cNvSpPr>
          <p:nvPr/>
        </p:nvSpPr>
        <p:spPr bwMode="auto">
          <a:xfrm>
            <a:off x="554038" y="2116138"/>
            <a:ext cx="7612062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Анализ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Должность</a:t>
            </a:r>
            <a:endParaRPr lang="ro-RO" altLang="ru-RU" sz="28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Должностная инструкция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Обязанности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Задачи</a:t>
            </a:r>
            <a:endParaRPr lang="ro-RO" altLang="ru-RU" sz="28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endParaRPr lang="ru-RU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Arial" charset="0"/>
              <a:buNone/>
              <a:defRPr/>
            </a:pPr>
            <a:r>
              <a:rPr lang="ro-RO" altLang="ru-RU" b="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o-RO" altLang="ru-RU" b="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o-RO" altLang="ru-RU" b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07" y="3468464"/>
            <a:ext cx="2689225" cy="287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4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3F1A8EFE-93D1-4E90-B5D9-0020032339D8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sp>
        <p:nvSpPr>
          <p:cNvPr id="33795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sp>
        <p:nvSpPr>
          <p:cNvPr id="33796" name="Заголовок 1"/>
          <p:cNvSpPr txBox="1">
            <a:spLocks/>
          </p:cNvSpPr>
          <p:nvPr/>
        </p:nvSpPr>
        <p:spPr bwMode="auto">
          <a:xfrm>
            <a:off x="711200" y="1603374"/>
            <a:ext cx="7775575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arial"/>
              </a:rPr>
              <a:t>        ГРУППОВАЯ ДЕЯТЕЛЬНОСТЬ</a:t>
            </a:r>
            <a:endParaRPr lang="ru-RU" sz="3200" i="0" dirty="0">
              <a:solidFill>
                <a:srgbClr val="C00000"/>
              </a:solidFill>
              <a:effectLst/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pic>
        <p:nvPicPr>
          <p:cNvPr id="33798" name="Picture 2" descr="D:\docs\desktop\ELdZ_Mol_cmyk_ru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Rectangle 1"/>
          <p:cNvSpPr>
            <a:spLocks noChangeArrowheads="1"/>
          </p:cNvSpPr>
          <p:nvPr/>
        </p:nvSpPr>
        <p:spPr bwMode="auto">
          <a:xfrm>
            <a:off x="1069975" y="2528888"/>
            <a:ext cx="7437438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800" dirty="0">
                <a:solidFill>
                  <a:schemeClr val="tx1"/>
                </a:solidFill>
                <a:cs typeface="Times New Roman" pitchFamily="18" charset="0"/>
              </a:rPr>
              <a:t>Разработайте 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должностную инструкцию </a:t>
            </a:r>
            <a:r>
              <a:rPr lang="ro-RO" altLang="ru-RU" sz="2800" dirty="0" smtClean="0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вашей группы</a:t>
            </a:r>
            <a:r>
              <a:rPr lang="ro-RO" altLang="ru-RU" sz="2800" dirty="0" smtClean="0">
                <a:solidFill>
                  <a:schemeClr val="tx1"/>
                </a:solidFill>
                <a:cs typeface="Times New Roman" pitchFamily="18" charset="0"/>
              </a:rPr>
              <a:t>,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cs typeface="Times New Roman" pitchFamily="18" charset="0"/>
              </a:rPr>
              <a:t>на занимаемую должность члена 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itchFamily="18" charset="0"/>
              </a:rPr>
              <a:t>команды</a:t>
            </a:r>
            <a:r>
              <a:rPr lang="ro-RO" altLang="ru-RU" sz="28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o-RO" altLang="ru-RU" sz="28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ro-RO" altLang="ru-RU" sz="36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ro-RO" altLang="ru-RU" sz="3600" dirty="0">
              <a:solidFill>
                <a:schemeClr val="tx1"/>
              </a:solidFill>
              <a:cs typeface="Times New Roman" pitchFamily="18" charset="0"/>
            </a:endParaRPr>
          </a:p>
          <a:p>
            <a:pPr algn="r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3200" i="1" dirty="0" smtClean="0">
                <a:solidFill>
                  <a:srgbClr val="C00000"/>
                </a:solidFill>
                <a:cs typeface="Times New Roman" pitchFamily="18" charset="0"/>
              </a:rPr>
              <a:t>Время </a:t>
            </a:r>
            <a:r>
              <a:rPr lang="ro-RO" altLang="ru-RU" sz="3200" i="1" dirty="0" smtClean="0">
                <a:solidFill>
                  <a:srgbClr val="C00000"/>
                </a:solidFill>
                <a:cs typeface="Times New Roman" pitchFamily="18" charset="0"/>
              </a:rPr>
              <a:t>– 10</a:t>
            </a:r>
            <a:r>
              <a:rPr lang="ru-RU" altLang="ru-RU" sz="3200" i="1" dirty="0" smtClean="0">
                <a:solidFill>
                  <a:srgbClr val="C00000"/>
                </a:solidFill>
                <a:cs typeface="Times New Roman" pitchFamily="18" charset="0"/>
              </a:rPr>
              <a:t> мин</a:t>
            </a:r>
            <a:endParaRPr lang="ro-RO" altLang="ru-RU" sz="32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031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128789" y="1657193"/>
            <a:ext cx="9015211" cy="596609"/>
          </a:xfrm>
        </p:spPr>
        <p:txBody>
          <a:bodyPr/>
          <a:lstStyle/>
          <a:p>
            <a:pPr eaLnBrk="1" hangingPunct="1"/>
            <a:r>
              <a:rPr lang="ro-RO" alt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1"/>
                </a:solidFill>
                <a:cs typeface="Times New Roman" pitchFamily="18" charset="0"/>
              </a:rPr>
              <a:t>Р</a:t>
            </a:r>
            <a:r>
              <a:rPr lang="ru-RU" altLang="ru-RU" b="1" dirty="0" smtClean="0">
                <a:solidFill>
                  <a:schemeClr val="accent1"/>
                </a:solidFill>
                <a:cs typeface="Times New Roman" pitchFamily="18" charset="0"/>
              </a:rPr>
              <a:t>екомендации </a:t>
            </a:r>
            <a:r>
              <a:rPr lang="ru-RU" altLang="ru-RU" b="1" dirty="0">
                <a:solidFill>
                  <a:schemeClr val="accent1"/>
                </a:solidFill>
                <a:cs typeface="Times New Roman" pitchFamily="18" charset="0"/>
              </a:rPr>
              <a:t>по разработке должностных инструкций</a:t>
            </a:r>
            <a:endParaRPr lang="ru-RU" altLang="ru-RU" sz="2000" b="1" dirty="0" smtClean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34820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233EC3BC-3420-40B7-9269-C06AD7C658EE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34821" name="Объект 4"/>
          <p:cNvSpPr>
            <a:spLocks noGrp="1"/>
          </p:cNvSpPr>
          <p:nvPr>
            <p:ph idx="1"/>
          </p:nvPr>
        </p:nvSpPr>
        <p:spPr>
          <a:xfrm>
            <a:off x="612775" y="2292439"/>
            <a:ext cx="7977188" cy="4167099"/>
          </a:xfrm>
        </p:spPr>
        <p:txBody>
          <a:bodyPr/>
          <a:lstStyle/>
          <a:p>
            <a:pPr marL="457200" indent="-457200" algn="just">
              <a:buFont typeface="Arial" charset="0"/>
              <a:buAutoNum type="arabicPeriod"/>
            </a:pP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Должностные инструкции должны быть составлены для каждой должности, предусмотренной штатным расписанием.</a:t>
            </a:r>
          </a:p>
          <a:p>
            <a:pPr marL="457200" indent="-457200" algn="just">
              <a:buFont typeface="Arial" charset="0"/>
              <a:buAutoNum type="arabicPeriod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Должностные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инструкции разрабатываются руководителем или его заместителями для своих подчиненных и согласовываются с </a:t>
            </a: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кадровом отделом. </a:t>
            </a:r>
          </a:p>
          <a:p>
            <a:pPr marL="457200" indent="-457200" algn="just">
              <a:buFont typeface="Arial" charset="0"/>
              <a:buAutoNum type="arabicPeriod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Должностная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инструкция составляется в трех экземплярах на каждого работника: один экземпляр хранится в отделе кадров, второй - у руководителя отдела (подразделения), третий - у работника</a:t>
            </a: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457200" indent="-457200" algn="just">
              <a:buFont typeface="Arial" charset="0"/>
              <a:buAutoNum type="arabicPeriod"/>
            </a:pP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С должностной инструкцией руководитель (или кадровая служба) обязан ознакомить работника под расписку. </a:t>
            </a:r>
            <a:endParaRPr lang="ru-RU" altLang="ru-RU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/>
            <a:endParaRPr lang="ru-RU" altLang="ru-RU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35843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056F6C08-EA71-494C-9E3F-6BE751C9EF9F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35844" name="Объект 4"/>
          <p:cNvSpPr>
            <a:spLocks noGrp="1"/>
          </p:cNvSpPr>
          <p:nvPr>
            <p:ph idx="1"/>
          </p:nvPr>
        </p:nvSpPr>
        <p:spPr>
          <a:xfrm>
            <a:off x="684213" y="1682750"/>
            <a:ext cx="7775575" cy="4581525"/>
          </a:xfrm>
        </p:spPr>
        <p:txBody>
          <a:bodyPr/>
          <a:lstStyle/>
          <a:p>
            <a:pPr lvl="0" algn="just"/>
            <a:r>
              <a:rPr lang="ru-RU" altLang="ru-RU" sz="2000" dirty="0" smtClean="0">
                <a:solidFill>
                  <a:srgbClr val="C00000"/>
                </a:solidFill>
                <a:cs typeface="Times New Roman" pitchFamily="18" charset="0"/>
              </a:rPr>
              <a:t>5. </a:t>
            </a: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Пересмотр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должностных инструкций обязателен при следующих условиях: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изменение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структуры организации;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переподчинение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службы </a:t>
            </a: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делопроизводства;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изменение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наименования должности;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изменение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внутренней организационной структуры службы </a:t>
            </a: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делопроизводства;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внедрение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новых форм и методов организации труда;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rgbClr val="000000"/>
                </a:solidFill>
                <a:cs typeface="Times New Roman" pitchFamily="18" charset="0"/>
              </a:rPr>
              <a:t>внедрение 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новой технологии, так как при этом происходит перераспределение функций между отдельными работниками и структурными подразделениями.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ru-RU" dirty="0" smtClean="0"/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8386AE2A-8189-4BEC-BD3A-99852315640D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36867" name="Content Placeholder 4"/>
          <p:cNvSpPr>
            <a:spLocks noGrp="1"/>
          </p:cNvSpPr>
          <p:nvPr>
            <p:ph idx="1"/>
          </p:nvPr>
        </p:nvSpPr>
        <p:spPr>
          <a:xfrm>
            <a:off x="704850" y="1328738"/>
            <a:ext cx="8037513" cy="5329237"/>
          </a:xfrm>
        </p:spPr>
        <p:txBody>
          <a:bodyPr/>
          <a:lstStyle/>
          <a:p>
            <a:endParaRPr lang="ro-RO" altLang="ru-RU" dirty="0" smtClean="0"/>
          </a:p>
          <a:p>
            <a:endParaRPr lang="ro-RO" altLang="ru-RU" dirty="0" smtClean="0"/>
          </a:p>
          <a:p>
            <a:endParaRPr lang="ro-RO" altLang="ru-RU" dirty="0" smtClean="0"/>
          </a:p>
          <a:p>
            <a:pPr algn="ctr"/>
            <a:r>
              <a:rPr lang="ru-RU" altLang="ru-RU" sz="3600" b="1" dirty="0" smtClean="0">
                <a:solidFill>
                  <a:schemeClr val="accent1"/>
                </a:solidFill>
              </a:rPr>
              <a:t>Раунд </a:t>
            </a:r>
          </a:p>
          <a:p>
            <a:pPr algn="ctr"/>
            <a:r>
              <a:rPr lang="ru-RU" altLang="ru-RU" sz="3600" b="1" dirty="0" smtClean="0">
                <a:solidFill>
                  <a:schemeClr val="accent1"/>
                </a:solidFill>
              </a:rPr>
              <a:t>Ответы- Вопросы</a:t>
            </a:r>
            <a:endParaRPr lang="ro-RO" altLang="ru-RU" sz="3600" b="1" dirty="0" smtClean="0">
              <a:solidFill>
                <a:schemeClr val="accent1"/>
              </a:solidFill>
            </a:endParaRPr>
          </a:p>
          <a:p>
            <a:pPr algn="r"/>
            <a:endParaRPr lang="ro-RO" altLang="ru-RU" sz="2400" b="1" dirty="0" smtClean="0">
              <a:solidFill>
                <a:schemeClr val="accent2"/>
              </a:solidFill>
            </a:endParaRPr>
          </a:p>
          <a:p>
            <a:pPr algn="r"/>
            <a:r>
              <a:rPr lang="ru-RU" altLang="ru-RU" sz="2400" b="1" dirty="0" smtClean="0">
                <a:solidFill>
                  <a:schemeClr val="accent2"/>
                </a:solidFill>
              </a:rPr>
              <a:t>Контактная </a:t>
            </a:r>
            <a:r>
              <a:rPr lang="ru-RU" altLang="ru-RU" sz="2400" b="1" dirty="0">
                <a:solidFill>
                  <a:schemeClr val="accent2"/>
                </a:solidFill>
              </a:rPr>
              <a:t>информация</a:t>
            </a:r>
            <a:r>
              <a:rPr lang="ro-RO" altLang="ru-RU" sz="2400" b="1" dirty="0" smtClean="0">
                <a:solidFill>
                  <a:schemeClr val="accent2"/>
                </a:solidFill>
              </a:rPr>
              <a:t>:</a:t>
            </a:r>
            <a:endParaRPr lang="ro-RO" altLang="ru-RU" sz="2400" b="1" dirty="0" smtClean="0">
              <a:solidFill>
                <a:schemeClr val="accent2"/>
              </a:solidFill>
            </a:endParaRP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ro-RO" altLang="ru-RU" sz="2400" b="1" dirty="0" smtClean="0">
                <a:solidFill>
                  <a:schemeClr val="tx1"/>
                </a:solidFill>
              </a:rPr>
              <a:t>                                                     </a:t>
            </a:r>
            <a:r>
              <a:rPr lang="vi-VN" altLang="ru-RU" sz="2400" b="1" dirty="0" smtClean="0">
                <a:solidFill>
                  <a:schemeClr val="tx1"/>
                </a:solidFill>
              </a:rPr>
              <a:t>Visterniceanu Elen</a:t>
            </a:r>
            <a:r>
              <a:rPr lang="ro-RO" altLang="ru-RU" sz="2400" b="1" dirty="0" smtClean="0">
                <a:solidFill>
                  <a:schemeClr val="tx1"/>
                </a:solidFill>
              </a:rPr>
              <a:t>a</a:t>
            </a:r>
            <a:r>
              <a:rPr lang="vi-VN" altLang="ru-RU" sz="2400" dirty="0" smtClean="0">
                <a:solidFill>
                  <a:schemeClr val="tx1"/>
                </a:solidFill>
              </a:rPr>
              <a:t>		</a:t>
            </a:r>
            <a:r>
              <a:rPr lang="ro-RO" altLang="ru-RU" sz="2400" dirty="0" smtClean="0">
                <a:solidFill>
                  <a:schemeClr val="tx1"/>
                </a:solidFill>
              </a:rPr>
              <a:t>e-mail: </a:t>
            </a:r>
            <a:r>
              <a:rPr lang="vi-VN" altLang="ru-RU" sz="2400" dirty="0" smtClean="0">
                <a:solidFill>
                  <a:schemeClr val="tx1"/>
                </a:solidFill>
              </a:rPr>
              <a:t>acvaflor@yahoo.com 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ro-RO" altLang="ru-RU" sz="2400" dirty="0" smtClean="0">
                <a:solidFill>
                  <a:schemeClr val="tx1"/>
                </a:solidFill>
              </a:rPr>
              <a:t>tel. mob: </a:t>
            </a:r>
            <a:r>
              <a:rPr lang="vi-VN" altLang="ru-RU" sz="2400" dirty="0" smtClean="0">
                <a:solidFill>
                  <a:schemeClr val="tx1"/>
                </a:solidFill>
              </a:rPr>
              <a:t>069988226</a:t>
            </a:r>
          </a:p>
          <a:p>
            <a:pPr algn="r"/>
            <a:endParaRPr lang="ro-RO" altLang="ru-RU" sz="2400" b="1" dirty="0" smtClean="0">
              <a:solidFill>
                <a:schemeClr val="tx1"/>
              </a:solidFill>
            </a:endParaRPr>
          </a:p>
          <a:p>
            <a:pPr algn="ctr"/>
            <a:endParaRPr lang="ro-RO" altLang="ru-RU" sz="3600" b="1" dirty="0" smtClean="0">
              <a:solidFill>
                <a:schemeClr val="accent1"/>
              </a:solidFill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5" y="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37891" name="Date Placehold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CC37A28-1825-41D1-8019-2AF1E7783B0D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37892" name="Content Placeholder 4"/>
          <p:cNvSpPr>
            <a:spLocks noGrp="1"/>
          </p:cNvSpPr>
          <p:nvPr>
            <p:ph idx="1"/>
          </p:nvPr>
        </p:nvSpPr>
        <p:spPr>
          <a:xfrm>
            <a:off x="746125" y="1349375"/>
            <a:ext cx="8037513" cy="5329238"/>
          </a:xfrm>
        </p:spPr>
        <p:txBody>
          <a:bodyPr/>
          <a:lstStyle/>
          <a:p>
            <a:endParaRPr lang="ro-RO" altLang="ru-RU" dirty="0" smtClean="0"/>
          </a:p>
          <a:p>
            <a:endParaRPr lang="ro-RO" altLang="ru-RU" dirty="0" smtClean="0"/>
          </a:p>
          <a:p>
            <a:endParaRPr lang="ro-RO" altLang="ru-RU" dirty="0" smtClean="0"/>
          </a:p>
          <a:p>
            <a:pPr algn="ctr"/>
            <a:r>
              <a:rPr lang="ru-RU" altLang="ru-RU" sz="3600" b="1" dirty="0" smtClean="0">
                <a:solidFill>
                  <a:schemeClr val="accent1"/>
                </a:solidFill>
              </a:rPr>
              <a:t>СПАСИБО ЗА ВНИМАНИЕ !</a:t>
            </a:r>
            <a:endParaRPr lang="ro-RO" altLang="ru-RU" sz="3600" b="1" dirty="0" smtClean="0">
              <a:solidFill>
                <a:schemeClr val="accent1"/>
              </a:solidFill>
            </a:endParaRPr>
          </a:p>
          <a:p>
            <a:pPr algn="r"/>
            <a:endParaRPr lang="ro-RO" altLang="ru-RU" sz="2400" b="1" dirty="0" smtClean="0">
              <a:solidFill>
                <a:schemeClr val="accent2"/>
              </a:solidFill>
            </a:endParaRPr>
          </a:p>
          <a:p>
            <a:pPr algn="r"/>
            <a:endParaRPr lang="ru-RU" altLang="ru-RU" sz="2400" b="1" dirty="0" smtClean="0">
              <a:solidFill>
                <a:schemeClr val="accent2"/>
              </a:solidFill>
            </a:endParaRPr>
          </a:p>
          <a:p>
            <a:pPr algn="r"/>
            <a:r>
              <a:rPr lang="ru-RU" altLang="ru-RU" sz="2400" b="1" dirty="0" smtClean="0">
                <a:solidFill>
                  <a:schemeClr val="accent2"/>
                </a:solidFill>
              </a:rPr>
              <a:t>Контактная </a:t>
            </a:r>
            <a:r>
              <a:rPr lang="ru-RU" altLang="ru-RU" sz="2400" b="1" dirty="0">
                <a:solidFill>
                  <a:schemeClr val="accent2"/>
                </a:solidFill>
              </a:rPr>
              <a:t>информация: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ro-RO" altLang="ru-RU" sz="2400" b="1" dirty="0" smtClean="0">
                <a:solidFill>
                  <a:schemeClr val="tx1"/>
                </a:solidFill>
              </a:rPr>
              <a:t>                                                     </a:t>
            </a:r>
            <a:r>
              <a:rPr lang="vi-VN" altLang="ru-RU" sz="2400" b="1" dirty="0" smtClean="0">
                <a:solidFill>
                  <a:schemeClr val="tx1"/>
                </a:solidFill>
              </a:rPr>
              <a:t>Visterniceanu Elen</a:t>
            </a:r>
            <a:r>
              <a:rPr lang="ro-RO" altLang="ru-RU" sz="2400" b="1" dirty="0" smtClean="0">
                <a:solidFill>
                  <a:schemeClr val="tx1"/>
                </a:solidFill>
              </a:rPr>
              <a:t>a</a:t>
            </a:r>
            <a:r>
              <a:rPr lang="vi-VN" altLang="ru-RU" sz="2400" dirty="0" smtClean="0">
                <a:solidFill>
                  <a:schemeClr val="tx1"/>
                </a:solidFill>
              </a:rPr>
              <a:t>		</a:t>
            </a:r>
            <a:r>
              <a:rPr lang="ro-RO" altLang="ru-RU" sz="2400" dirty="0" smtClean="0">
                <a:solidFill>
                  <a:schemeClr val="tx1"/>
                </a:solidFill>
              </a:rPr>
              <a:t>e-mail: </a:t>
            </a:r>
            <a:r>
              <a:rPr lang="vi-VN" altLang="ru-RU" sz="2400" dirty="0" smtClean="0">
                <a:solidFill>
                  <a:schemeClr val="tx1"/>
                </a:solidFill>
              </a:rPr>
              <a:t>acvaflor@yahoo.com </a:t>
            </a:r>
          </a:p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ro-RO" altLang="ru-RU" sz="2400" dirty="0" smtClean="0">
                <a:solidFill>
                  <a:schemeClr val="tx1"/>
                </a:solidFill>
              </a:rPr>
              <a:t>tel. mob: </a:t>
            </a:r>
            <a:r>
              <a:rPr lang="vi-VN" altLang="ru-RU" sz="2400" dirty="0" smtClean="0">
                <a:solidFill>
                  <a:schemeClr val="tx1"/>
                </a:solidFill>
              </a:rPr>
              <a:t>069988226</a:t>
            </a:r>
          </a:p>
          <a:p>
            <a:pPr algn="r"/>
            <a:endParaRPr lang="ro-RO" altLang="ru-RU" sz="2400" b="1" dirty="0" smtClean="0">
              <a:solidFill>
                <a:schemeClr val="tx1"/>
              </a:solidFill>
            </a:endParaRPr>
          </a:p>
          <a:p>
            <a:pPr algn="ctr"/>
            <a:endParaRPr lang="ro-RO" altLang="ru-RU" sz="3600" b="1" dirty="0" smtClean="0">
              <a:solidFill>
                <a:schemeClr val="accent1"/>
              </a:solidFill>
            </a:endParaRPr>
          </a:p>
        </p:txBody>
      </p:sp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5" y="0"/>
            <a:ext cx="21463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38915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D7E27D73-9A78-460A-A51E-5404CB7DEB9A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sp>
        <p:nvSpPr>
          <p:cNvPr id="38916" name="Inhaltsplatzhalter 7"/>
          <p:cNvSpPr txBox="1">
            <a:spLocks/>
          </p:cNvSpPr>
          <p:nvPr/>
        </p:nvSpPr>
        <p:spPr bwMode="auto">
          <a:xfrm>
            <a:off x="684213" y="2108200"/>
            <a:ext cx="448151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Arial" charset="0"/>
              <a:buNone/>
            </a:pPr>
            <a:r>
              <a:rPr lang="ro-RO" altLang="ru-RU" sz="1000" b="0">
                <a:solidFill>
                  <a:srgbClr val="534B3E"/>
                </a:solidFill>
              </a:rPr>
              <a:t>În calitate de entitate federală</a:t>
            </a:r>
            <a:r>
              <a:rPr lang="en-GB" altLang="ru-RU" sz="1000" b="0">
                <a:solidFill>
                  <a:srgbClr val="534B3E"/>
                </a:solidFill>
              </a:rPr>
              <a:t>, </a:t>
            </a:r>
            <a:r>
              <a:rPr lang="ro-RO" altLang="ru-RU" sz="1000" b="0">
                <a:solidFill>
                  <a:srgbClr val="534B3E"/>
                </a:solidFill>
              </a:rPr>
              <a:t>GIZ sprijină atingerea obiectivelor Guvernului Germaniei de cooperare internațională și dezvoltare durabilă.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Arial" charset="0"/>
              <a:buNone/>
            </a:pPr>
            <a:r>
              <a:rPr lang="ro-RO" altLang="ru-RU" sz="1000">
                <a:solidFill>
                  <a:srgbClr val="534B3E"/>
                </a:solidFill>
              </a:rPr>
              <a:t>Publicat de</a:t>
            </a:r>
            <a:r>
              <a:rPr lang="en-GB" altLang="ru-RU" sz="1000" b="0">
                <a:solidFill>
                  <a:srgbClr val="534B3E"/>
                </a:solidFill>
              </a:rPr>
              <a:t/>
            </a:r>
            <a:br>
              <a:rPr lang="en-GB" altLang="ru-RU" sz="1000" b="0">
                <a:solidFill>
                  <a:srgbClr val="534B3E"/>
                </a:solidFill>
              </a:rPr>
            </a:br>
            <a:r>
              <a:rPr lang="en-GB" altLang="ru-RU" sz="1000" b="0">
                <a:solidFill>
                  <a:srgbClr val="534B3E"/>
                </a:solidFill>
              </a:rPr>
              <a:t>Deutsche </a:t>
            </a:r>
            <a:r>
              <a:rPr lang="de-DE" altLang="ru-RU" sz="1000" b="0">
                <a:solidFill>
                  <a:srgbClr val="534B3E"/>
                </a:solidFill>
              </a:rPr>
              <a:t>Gesellschaft für</a:t>
            </a:r>
            <a:br>
              <a:rPr lang="de-DE" altLang="ru-RU" sz="1000" b="0">
                <a:solidFill>
                  <a:srgbClr val="534B3E"/>
                </a:solidFill>
              </a:rPr>
            </a:br>
            <a:r>
              <a:rPr lang="de-DE" altLang="ru-RU" sz="1000" b="0">
                <a:solidFill>
                  <a:srgbClr val="534B3E"/>
                </a:solidFill>
              </a:rPr>
              <a:t>Internationale Zusammenarbeit </a:t>
            </a:r>
            <a:r>
              <a:rPr lang="en-GB" altLang="ru-RU" sz="1000" b="0">
                <a:solidFill>
                  <a:srgbClr val="534B3E"/>
                </a:solidFill>
              </a:rPr>
              <a:t>(GIZ) GmbH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Arial" charset="0"/>
              <a:buNone/>
            </a:pPr>
            <a:r>
              <a:rPr lang="ro-RO" altLang="ru-RU" sz="1000" b="0">
                <a:solidFill>
                  <a:srgbClr val="534B3E"/>
                </a:solidFill>
              </a:rPr>
              <a:t>Oficii înregistrate</a:t>
            </a:r>
            <a:r>
              <a:rPr lang="en-GB" altLang="ru-RU" sz="1000" b="0">
                <a:solidFill>
                  <a:srgbClr val="534B3E"/>
                </a:solidFill>
              </a:rPr>
              <a:t>, Bonn </a:t>
            </a:r>
            <a:r>
              <a:rPr lang="ro-RO" altLang="ru-RU" sz="1000" b="0">
                <a:solidFill>
                  <a:srgbClr val="534B3E"/>
                </a:solidFill>
              </a:rPr>
              <a:t>și</a:t>
            </a:r>
            <a:r>
              <a:rPr lang="en-GB" altLang="ru-RU" sz="1000" b="0">
                <a:solidFill>
                  <a:srgbClr val="534B3E"/>
                </a:solidFill>
              </a:rPr>
              <a:t> Eschborn, German</a:t>
            </a:r>
            <a:r>
              <a:rPr lang="ro-RO" altLang="ru-RU" sz="1000" b="0">
                <a:solidFill>
                  <a:srgbClr val="534B3E"/>
                </a:solidFill>
              </a:rPr>
              <a:t>ia</a:t>
            </a:r>
            <a:endParaRPr lang="en-GB" altLang="ru-RU" sz="1000" b="0">
              <a:solidFill>
                <a:srgbClr val="534B3E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Arial" charset="0"/>
              <a:buNone/>
            </a:pPr>
            <a:r>
              <a:rPr lang="ro-RO" altLang="ru-RU" sz="1000" b="0">
                <a:solidFill>
                  <a:srgbClr val="534B3E"/>
                </a:solidFill>
              </a:rPr>
              <a:t>Proiectul ”Modernizarea serviciilor publice locale în Republica Moldova”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Arial" charset="0"/>
              <a:buNone/>
            </a:pPr>
            <a:r>
              <a:rPr lang="en-GB" altLang="ru-RU" sz="1000" b="0">
                <a:solidFill>
                  <a:srgbClr val="534B3E"/>
                </a:solidFill>
              </a:rPr>
              <a:t>Chișinău, </a:t>
            </a:r>
            <a:r>
              <a:rPr lang="ro-RO" altLang="ru-RU" sz="1000" b="0">
                <a:solidFill>
                  <a:srgbClr val="534B3E"/>
                </a:solidFill>
              </a:rPr>
              <a:t>str. </a:t>
            </a:r>
            <a:r>
              <a:rPr lang="en-GB" altLang="ru-RU" sz="1000" b="0">
                <a:solidFill>
                  <a:srgbClr val="534B3E"/>
                </a:solidFill>
              </a:rPr>
              <a:t>Bernardazzi </a:t>
            </a:r>
            <a:r>
              <a:rPr lang="ro-RO" altLang="ru-RU" sz="1000" b="0">
                <a:solidFill>
                  <a:srgbClr val="534B3E"/>
                </a:solidFill>
              </a:rPr>
              <a:t>66</a:t>
            </a:r>
            <a:endParaRPr lang="en-GB" altLang="ru-RU" sz="1000" b="0">
              <a:solidFill>
                <a:srgbClr val="534B3E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Arial" charset="0"/>
              <a:buNone/>
            </a:pPr>
            <a:r>
              <a:rPr lang="en-GB" altLang="ru-RU" sz="1000" b="0">
                <a:solidFill>
                  <a:srgbClr val="534B3E"/>
                </a:solidFill>
              </a:rPr>
              <a:t>T  + 373 22 22-83-19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Arial" charset="0"/>
              <a:buNone/>
            </a:pPr>
            <a:r>
              <a:rPr lang="en-GB" altLang="ru-RU" sz="1000" b="0">
                <a:solidFill>
                  <a:srgbClr val="534B3E"/>
                </a:solidFill>
              </a:rPr>
              <a:t>F  + 373 22 00-02-38</a:t>
            </a:r>
            <a:br>
              <a:rPr lang="en-GB" altLang="ru-RU" sz="1000" b="0">
                <a:solidFill>
                  <a:srgbClr val="534B3E"/>
                </a:solidFill>
              </a:rPr>
            </a:br>
            <a:r>
              <a:rPr lang="en-GB" altLang="ru-RU" sz="1000" b="0">
                <a:solidFill>
                  <a:srgbClr val="534B3E"/>
                </a:solidFill>
              </a:rPr>
              <a:t>I	</a:t>
            </a:r>
            <a:r>
              <a:rPr lang="en-GB" altLang="ru-RU" sz="1000" b="0">
                <a:solidFill>
                  <a:srgbClr val="534B3E"/>
                </a:solidFill>
                <a:hlinkClick r:id="rId2"/>
              </a:rPr>
              <a:t>www.giz.de</a:t>
            </a:r>
            <a:r>
              <a:rPr lang="en-GB" altLang="ru-RU" sz="1000" b="0">
                <a:solidFill>
                  <a:srgbClr val="534B3E"/>
                </a:solidFill>
              </a:rPr>
              <a:t>, </a:t>
            </a:r>
            <a:r>
              <a:rPr lang="en-GB" altLang="ru-RU" sz="1000" b="0">
                <a:solidFill>
                  <a:srgbClr val="534B3E"/>
                </a:solidFill>
                <a:hlinkClick r:id="rId3"/>
              </a:rPr>
              <a:t>www.serviciilocale.md</a:t>
            </a:r>
            <a:r>
              <a:rPr lang="en-GB" altLang="ru-RU" sz="1000" b="0">
                <a:solidFill>
                  <a:srgbClr val="534B3E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spcAft>
                <a:spcPts val="300"/>
              </a:spcAft>
              <a:buClrTx/>
              <a:buFont typeface="Arial" charset="0"/>
              <a:buNone/>
            </a:pPr>
            <a:endParaRPr lang="de-DE" altLang="ru-RU" sz="1200">
              <a:solidFill>
                <a:srgbClr val="534B3E"/>
              </a:solidFill>
            </a:endParaRPr>
          </a:p>
          <a:p>
            <a:pPr algn="ctr" eaLnBrk="1" hangingPunct="1">
              <a:spcBef>
                <a:spcPct val="20000"/>
              </a:spcBef>
              <a:spcAft>
                <a:spcPct val="0"/>
              </a:spcAft>
              <a:buClrTx/>
              <a:buFont typeface="Arial" charset="0"/>
              <a:buNone/>
            </a:pPr>
            <a:endParaRPr lang="de-DE" altLang="ru-RU" sz="1200">
              <a:solidFill>
                <a:srgbClr val="534B3E"/>
              </a:solidFill>
            </a:endParaRPr>
          </a:p>
        </p:txBody>
      </p:sp>
      <p:sp>
        <p:nvSpPr>
          <p:cNvPr id="38917" name="Inhaltsplatzhalter 8"/>
          <p:cNvSpPr txBox="1">
            <a:spLocks/>
          </p:cNvSpPr>
          <p:nvPr/>
        </p:nvSpPr>
        <p:spPr bwMode="auto">
          <a:xfrm>
            <a:off x="5467350" y="2108200"/>
            <a:ext cx="3005138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en-GB" altLang="ru-RU" sz="1000">
                <a:solidFill>
                  <a:srgbClr val="534B3E"/>
                </a:solidFill>
              </a:rPr>
              <a:t>Autor</a:t>
            </a:r>
            <a:r>
              <a:rPr lang="ro-RO" altLang="ru-RU" sz="1000">
                <a:solidFill>
                  <a:srgbClr val="534B3E"/>
                </a:solidFill>
              </a:rPr>
              <a:t>i</a:t>
            </a:r>
            <a:r>
              <a:rPr lang="en-GB" altLang="ru-RU" sz="1000">
                <a:solidFill>
                  <a:srgbClr val="534B3E"/>
                </a:solidFill>
              </a:rPr>
              <a:t/>
            </a:r>
            <a:br>
              <a:rPr lang="en-GB" altLang="ru-RU" sz="1000">
                <a:solidFill>
                  <a:srgbClr val="534B3E"/>
                </a:solidFill>
              </a:rPr>
            </a:br>
            <a:endParaRPr lang="en-GB" altLang="ru-RU" sz="1000" b="0">
              <a:solidFill>
                <a:srgbClr val="534B3E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ClrTx/>
              <a:buFontTx/>
              <a:buNone/>
            </a:pPr>
            <a:endParaRPr lang="en-GB" altLang="ru-RU" sz="1000">
              <a:solidFill>
                <a:srgbClr val="534B3E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altLang="ru-RU" sz="1000">
              <a:solidFill>
                <a:srgbClr val="534B3E"/>
              </a:solidFill>
            </a:endParaRPr>
          </a:p>
        </p:txBody>
      </p:sp>
      <p:sp>
        <p:nvSpPr>
          <p:cNvPr id="38918" name="Textfeld 9"/>
          <p:cNvSpPr txBox="1">
            <a:spLocks noChangeArrowheads="1"/>
          </p:cNvSpPr>
          <p:nvPr/>
        </p:nvSpPr>
        <p:spPr bwMode="auto">
          <a:xfrm>
            <a:off x="495300" y="4718050"/>
            <a:ext cx="11477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rgbClr val="534B3E"/>
                </a:solidFill>
              </a:rPr>
              <a:t>Proiect cofinanțat de </a:t>
            </a:r>
            <a:endParaRPr lang="en-GB" altLang="ru-RU" sz="800" b="0">
              <a:solidFill>
                <a:srgbClr val="534B3E"/>
              </a:solidFill>
            </a:endParaRPr>
          </a:p>
        </p:txBody>
      </p:sp>
      <p:pic>
        <p:nvPicPr>
          <p:cNvPr id="38919" name="Picture 2" descr="D:\docs\desktop\ELdZ_Mol_cmyk_ru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sp>
        <p:nvSpPr>
          <p:cNvPr id="38921" name="Textfeld 9"/>
          <p:cNvSpPr txBox="1">
            <a:spLocks noChangeArrowheads="1"/>
          </p:cNvSpPr>
          <p:nvPr/>
        </p:nvSpPr>
        <p:spPr bwMode="auto">
          <a:xfrm>
            <a:off x="5556250" y="3908425"/>
            <a:ext cx="11477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rgbClr val="534B3E"/>
                </a:solidFill>
              </a:rPr>
              <a:t>În cooperare cu</a:t>
            </a:r>
            <a:endParaRPr lang="en-GB" altLang="ru-RU" sz="800" b="0">
              <a:solidFill>
                <a:srgbClr val="534B3E"/>
              </a:solidFill>
            </a:endParaRPr>
          </a:p>
        </p:txBody>
      </p:sp>
      <p:pic>
        <p:nvPicPr>
          <p:cNvPr id="38922" name="Picture 2" descr="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813" y="5981700"/>
            <a:ext cx="187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2" t="9309" b="18234"/>
          <a:stretch>
            <a:fillRect/>
          </a:stretch>
        </p:blipFill>
        <p:spPr bwMode="auto">
          <a:xfrm>
            <a:off x="5645150" y="4368800"/>
            <a:ext cx="157003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425" y="5305425"/>
            <a:ext cx="1252538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5" y="4156075"/>
            <a:ext cx="84772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6" name="Picture 2" descr="C:\Users\statia2\Desktop\SDC-Rom_CMYK_hoch_po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5214938"/>
            <a:ext cx="198437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7" name="Picture 14" descr="C:\Users\Stela\Desktop\Logou nou UTM\Logo_inscript_horizontal (1)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3" y="5167313"/>
            <a:ext cx="2636837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39939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3361AF97-F3BD-429A-9BA1-51754AB5CFC8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pic>
        <p:nvPicPr>
          <p:cNvPr id="39940" name="Picture 2" descr="D:\docs\desktop\ELdZ_Mol_cmyk_r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pic>
        <p:nvPicPr>
          <p:cNvPr id="39942" name="Picture 15" descr="Gopa Log MS cmyk R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3365500"/>
            <a:ext cx="2827337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706813"/>
            <a:ext cx="3400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Дата 3"/>
          <p:cNvSpPr>
            <a:spLocks noGrp="1"/>
          </p:cNvSpPr>
          <p:nvPr>
            <p:ph type="dt" sz="quarter" idx="1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D5446EE7-585B-4A6D-8F42-8DEE528DC449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5123" name="Объект 4"/>
          <p:cNvSpPr>
            <a:spLocks noGrp="1"/>
          </p:cNvSpPr>
          <p:nvPr>
            <p:ph idx="1"/>
          </p:nvPr>
        </p:nvSpPr>
        <p:spPr>
          <a:xfrm>
            <a:off x="355600" y="2147888"/>
            <a:ext cx="8559800" cy="4181475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ru-RU" sz="2000" b="1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ru-RU" sz="2000" b="1" dirty="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ru-RU" sz="2000" b="1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ru-RU" sz="2000" b="1" dirty="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ru-RU" sz="2000" b="1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ru-RU" sz="20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itle 5"/>
          <p:cNvSpPr>
            <a:spLocks noGrp="1"/>
          </p:cNvSpPr>
          <p:nvPr>
            <p:ph type="title"/>
          </p:nvPr>
        </p:nvSpPr>
        <p:spPr>
          <a:xfrm>
            <a:off x="768350" y="1441450"/>
            <a:ext cx="7777163" cy="619125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chemeClr val="accent1"/>
                </a:solidFill>
              </a:rPr>
              <a:t>Теоретические аспекты</a:t>
            </a:r>
            <a:r>
              <a:rPr lang="ro-RO" altLang="ru-RU" sz="2800" b="1" dirty="0" smtClean="0">
                <a:solidFill>
                  <a:schemeClr val="accent1"/>
                </a:solidFill>
              </a:rPr>
              <a:t> </a:t>
            </a:r>
            <a:r>
              <a:rPr lang="ru-RU" altLang="ru-RU" sz="2800" b="1" dirty="0" smtClean="0">
                <a:solidFill>
                  <a:schemeClr val="accent1"/>
                </a:solidFill>
              </a:rPr>
              <a:t>до</a:t>
            </a:r>
            <a:r>
              <a:rPr lang="vi-VN" altLang="ru-RU" sz="2800" b="1" dirty="0" smtClean="0">
                <a:solidFill>
                  <a:schemeClr val="accent1"/>
                </a:solidFill>
              </a:rPr>
              <a:t>лжност</a:t>
            </a:r>
            <a:r>
              <a:rPr lang="ru-RU" altLang="ru-RU" sz="2800" b="1" dirty="0" smtClean="0">
                <a:solidFill>
                  <a:schemeClr val="accent1"/>
                </a:solidFill>
              </a:rPr>
              <a:t>и</a:t>
            </a:r>
            <a:endParaRPr lang="ro-RO" altLang="ru-RU" sz="2800" b="1" dirty="0" smtClean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8999" y="2713998"/>
            <a:ext cx="7610475" cy="23987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defRPr/>
            </a:pPr>
            <a:r>
              <a:rPr lang="ru-RU" altLang="ru-RU" sz="2000" dirty="0" smtClean="0">
                <a:solidFill>
                  <a:schemeClr val="accent1"/>
                </a:solidFill>
              </a:rPr>
              <a:t>Должность</a:t>
            </a:r>
            <a:r>
              <a:rPr lang="ru-RU" altLang="ru-RU" sz="2000" dirty="0" smtClean="0">
                <a:solidFill>
                  <a:schemeClr val="tx1"/>
                </a:solidFill>
              </a:rPr>
              <a:t> первичная </a:t>
            </a:r>
            <a:r>
              <a:rPr lang="ru-RU" altLang="ru-RU" sz="2000" dirty="0">
                <a:solidFill>
                  <a:schemeClr val="tx1"/>
                </a:solidFill>
              </a:rPr>
              <a:t>неделимая структурная единица в организации </a:t>
            </a:r>
            <a:r>
              <a:rPr lang="ro-RO" altLang="ru-RU" sz="2000" dirty="0" smtClean="0">
                <a:solidFill>
                  <a:schemeClr val="tx1"/>
                </a:solidFill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</a:rPr>
              <a:t>замещаемая </a:t>
            </a:r>
            <a:r>
              <a:rPr lang="ru-RU" altLang="ru-RU" sz="2000" dirty="0">
                <a:solidFill>
                  <a:schemeClr val="tx1"/>
                </a:solidFill>
              </a:rPr>
              <a:t>физическим лицом, отвечающим установленным квалификационным требованиям, несущим должностные обязанности и наделённым должностными полномочиями, в соответствии с руководящими документами в той или иной сфере деятельности.</a:t>
            </a:r>
            <a:endParaRPr lang="ro-RO" altLang="ru-RU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963613"/>
            <a:ext cx="14573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" descr="D:\docs\desktop\ELdZ_Mol_cmyk_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2713"/>
            <a:ext cx="2138363" cy="155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613"/>
            <a:ext cx="1850500" cy="166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itle 1"/>
          <p:cNvSpPr>
            <a:spLocks noGrp="1"/>
          </p:cNvSpPr>
          <p:nvPr>
            <p:ph type="title"/>
          </p:nvPr>
        </p:nvSpPr>
        <p:spPr>
          <a:xfrm>
            <a:off x="730250" y="862885"/>
            <a:ext cx="7229475" cy="931981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Рабочее место-основной элемент</a:t>
            </a:r>
            <a:b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системы управления персоналом </a:t>
            </a:r>
            <a:b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В этом понятии можно выделить две его основные составляющие: </a:t>
            </a:r>
            <a:endParaRPr lang="en-US" altLang="ru-RU" sz="18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Date Placehold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982C447B-C288-4E8E-A9BB-7F36B56A26A6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703" y="2511362"/>
            <a:ext cx="8796270" cy="3998976"/>
          </a:xfrm>
          <a:ln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 spcCol="360000">
            <a:noAutofit/>
          </a:bodyPr>
          <a:lstStyle/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абочее </a:t>
            </a:r>
            <a:r>
              <a:rPr lang="ru-RU" sz="2000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место 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зона </a:t>
            </a:r>
            <a:r>
              <a:rPr lang="ru-RU" sz="20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трудовой деятельности одного рабочего или звена (бригады)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ru-RU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технические</a:t>
            </a:r>
            <a:r>
              <a:rPr lang="ru-RU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, организационные и экономические задачи, связанные с проектированием рабочих мест, их аттестацией, разработкой технологии, организации труда, оперативным планированием </a:t>
            </a:r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производства</a:t>
            </a:r>
            <a:endParaRPr lang="ro-RO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000" dirty="0" smtClean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Рабочее </a:t>
            </a:r>
            <a:r>
              <a:rPr lang="ru-RU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место </a:t>
            </a:r>
            <a:r>
              <a:rPr lang="ru-RU" sz="20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–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cs typeface="Times New Roman" panose="02020603050405020304" pitchFamily="18" charset="0"/>
              </a:rPr>
              <a:t>позиция обеспеченности производства рабочей </a:t>
            </a:r>
            <a:r>
              <a:rPr lang="ru-RU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силой (</a:t>
            </a:r>
            <a:r>
              <a:rPr lang="ru-RU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трудоресурсы</a:t>
            </a:r>
            <a:r>
              <a:rPr lang="ru-RU" sz="2000" dirty="0">
                <a:solidFill>
                  <a:schemeClr val="tx1"/>
                </a:solidFill>
                <a:cs typeface="Times New Roman" panose="02020603050405020304" pitchFamily="18" charset="0"/>
              </a:rPr>
              <a:t>) </a:t>
            </a:r>
            <a:endParaRPr lang="ro-RO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dirty="0" smtClean="0">
                <a:solidFill>
                  <a:schemeClr val="tx1"/>
                </a:solidFill>
              </a:rPr>
              <a:t>сфера </a:t>
            </a:r>
            <a:r>
              <a:rPr lang="ru-RU" dirty="0">
                <a:solidFill>
                  <a:schemeClr val="tx1"/>
                </a:solidFill>
              </a:rPr>
              <a:t>приложения труда одного работника </a:t>
            </a:r>
            <a:r>
              <a:rPr lang="ru-RU" dirty="0" smtClean="0">
                <a:solidFill>
                  <a:schemeClr val="tx1"/>
                </a:solidFill>
              </a:rPr>
              <a:t>соответствующей </a:t>
            </a:r>
            <a:r>
              <a:rPr lang="ru-RU" dirty="0">
                <a:solidFill>
                  <a:schemeClr val="tx1"/>
                </a:solidFill>
              </a:rPr>
              <a:t>квалификации или совокупность функций, которые он должен </a:t>
            </a:r>
            <a:r>
              <a:rPr lang="ru-RU" dirty="0" smtClean="0">
                <a:solidFill>
                  <a:schemeClr val="tx1"/>
                </a:solidFill>
              </a:rPr>
              <a:t>выполнять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dirty="0">
                <a:solidFill>
                  <a:schemeClr val="tx1"/>
                </a:solidFill>
              </a:rPr>
              <a:t>задачи планирования трудовых </a:t>
            </a:r>
            <a:r>
              <a:rPr lang="ru-RU" dirty="0" smtClean="0">
                <a:solidFill>
                  <a:schemeClr val="tx1"/>
                </a:solidFill>
              </a:rPr>
              <a:t>ресурсов </a:t>
            </a:r>
            <a:r>
              <a:rPr lang="ru-RU" dirty="0">
                <a:solidFill>
                  <a:schemeClr val="tx1"/>
                </a:solidFill>
              </a:rPr>
              <a:t>и капитальных вложений.</a:t>
            </a:r>
            <a:endParaRPr lang="ro-RO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cxnSp>
        <p:nvCxnSpPr>
          <p:cNvPr id="6153" name="Straight Connector 7"/>
          <p:cNvCxnSpPr>
            <a:cxnSpLocks noChangeShapeType="1"/>
          </p:cNvCxnSpPr>
          <p:nvPr/>
        </p:nvCxnSpPr>
        <p:spPr bwMode="auto">
          <a:xfrm flipV="1">
            <a:off x="835098" y="3614649"/>
            <a:ext cx="7910513" cy="301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4" name="Straight Connector 9"/>
          <p:cNvCxnSpPr>
            <a:cxnSpLocks noChangeShapeType="1"/>
          </p:cNvCxnSpPr>
          <p:nvPr/>
        </p:nvCxnSpPr>
        <p:spPr bwMode="auto">
          <a:xfrm>
            <a:off x="4541838" y="2516188"/>
            <a:ext cx="0" cy="39941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umsplatzhalter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36D8EED5-45F8-4D54-878D-2C66F1789FBA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de-DE" altLang="ru-RU" smtClean="0">
              <a:latin typeface="Arial Narrow" pitchFamily="34" charset="0"/>
            </a:endParaRPr>
          </a:p>
        </p:txBody>
      </p:sp>
      <p:sp>
        <p:nvSpPr>
          <p:cNvPr id="7171" name="Textfeld 5"/>
          <p:cNvSpPr txBox="1">
            <a:spLocks noChangeArrowheads="1"/>
          </p:cNvSpPr>
          <p:nvPr/>
        </p:nvSpPr>
        <p:spPr bwMode="auto">
          <a:xfrm>
            <a:off x="7419975" y="314325"/>
            <a:ext cx="10668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o-RO" altLang="ru-RU" sz="800" b="0">
                <a:solidFill>
                  <a:schemeClr val="tx1"/>
                </a:solidFill>
              </a:rPr>
              <a:t>Implementat de</a:t>
            </a:r>
            <a:endParaRPr lang="en-GB" altLang="ru-RU" sz="800" b="0">
              <a:solidFill>
                <a:schemeClr val="tx1"/>
              </a:solidFill>
            </a:endParaRPr>
          </a:p>
        </p:txBody>
      </p:sp>
      <p:sp>
        <p:nvSpPr>
          <p:cNvPr id="7172" name="Заголовок 1"/>
          <p:cNvSpPr txBox="1">
            <a:spLocks/>
          </p:cNvSpPr>
          <p:nvPr/>
        </p:nvSpPr>
        <p:spPr bwMode="auto">
          <a:xfrm>
            <a:off x="450761" y="1646159"/>
            <a:ext cx="8393995" cy="69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en-US" sz="3200" dirty="0" smtClean="0">
                <a:solidFill>
                  <a:schemeClr val="tx1"/>
                </a:solidFill>
                <a:cs typeface="Times New Roman" pitchFamily="18" charset="0"/>
              </a:rPr>
              <a:t>Вопрос № 1</a:t>
            </a:r>
            <a:endParaRPr lang="ru-RU" altLang="en-US" sz="32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altLang="ru-RU" sz="1000" smtClean="0">
                <a:solidFill>
                  <a:srgbClr val="6E6452"/>
                </a:solidFill>
                <a:latin typeface="Arial Narrow" pitchFamily="34" charset="0"/>
              </a:rPr>
              <a:t>Elena Visterniceanu</a:t>
            </a:r>
            <a:endParaRPr lang="de-DE" altLang="ru-RU" sz="1000" smtClean="0">
              <a:solidFill>
                <a:srgbClr val="6E6452"/>
              </a:solidFill>
              <a:latin typeface="Arial Narrow" pitchFamily="34" charset="0"/>
            </a:endParaRPr>
          </a:p>
        </p:txBody>
      </p:sp>
      <p:pic>
        <p:nvPicPr>
          <p:cNvPr id="7174" name="Picture 2" descr="D:\docs\desktop\ELdZ_Mol_cmyk_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246" y="3718101"/>
            <a:ext cx="3209784" cy="2539378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0761" y="2705725"/>
            <a:ext cx="82424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Каковы </a:t>
            </a:r>
            <a:r>
              <a:rPr lang="ru-RU" sz="2800" dirty="0">
                <a:solidFill>
                  <a:srgbClr val="C00000"/>
                </a:solidFill>
              </a:rPr>
              <a:t>основные </a:t>
            </a:r>
            <a:r>
              <a:rPr lang="ru-RU" sz="2800" dirty="0" smtClean="0">
                <a:solidFill>
                  <a:srgbClr val="C00000"/>
                </a:solidFill>
              </a:rPr>
              <a:t>компоненты должности?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624938" y="1347072"/>
            <a:ext cx="7775575" cy="619125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Компоненты должности</a:t>
            </a:r>
            <a:r>
              <a:rPr lang="ro-RO" alt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:</a:t>
            </a:r>
            <a:endParaRPr lang="ru-RU" altLang="ru-RU" sz="28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8197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C44DB32-8CAE-48CD-A21F-63A6034AD9EC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8198" name="Объект 4"/>
          <p:cNvSpPr>
            <a:spLocks noGrp="1"/>
          </p:cNvSpPr>
          <p:nvPr>
            <p:ph idx="1"/>
          </p:nvPr>
        </p:nvSpPr>
        <p:spPr>
          <a:xfrm>
            <a:off x="704850" y="2109788"/>
            <a:ext cx="7775575" cy="4498975"/>
          </a:xfrm>
        </p:spPr>
        <p:txBody>
          <a:bodyPr/>
          <a:lstStyle/>
          <a:p>
            <a:pPr eaLnBrk="1" hangingPunct="1">
              <a:buNone/>
            </a:pPr>
            <a:r>
              <a:rPr lang="ru-RU" altLang="ru-RU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Должность является основным </a:t>
            </a: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структурным</a:t>
            </a:r>
            <a:endParaRPr lang="ro-RO" altLang="ru-RU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элементом </a:t>
            </a:r>
            <a:r>
              <a:rPr lang="ru-RU" altLang="ru-RU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организации и характеризуется </a:t>
            </a:r>
            <a:r>
              <a:rPr lang="ro-RO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:</a:t>
            </a:r>
            <a:endParaRPr lang="ru-RU" altLang="ru-RU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None/>
            </a:pPr>
            <a:endParaRPr lang="ro-RO" altLang="ru-RU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полномочиями </a:t>
            </a:r>
            <a:endParaRPr lang="ro-RO" altLang="ru-RU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обязанностями </a:t>
            </a:r>
            <a:endParaRPr lang="ro-RO" altLang="ru-RU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правами</a:t>
            </a:r>
            <a:endParaRPr lang="ro-RO" altLang="ru-RU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ответственностью</a:t>
            </a:r>
            <a:r>
              <a:rPr lang="ru-RU" altLang="ru-RU" sz="2400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684213" y="1554163"/>
            <a:ext cx="7775575" cy="617537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solidFill>
                  <a:srgbClr val="C00000"/>
                </a:solidFill>
                <a:cs typeface="Times New Roman" pitchFamily="18" charset="0"/>
              </a:rPr>
              <a:t>З</a:t>
            </a:r>
            <a:r>
              <a:rPr lang="ru-RU" alt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олотой треугольник управления</a:t>
            </a:r>
          </a:p>
        </p:txBody>
      </p:sp>
      <p:sp>
        <p:nvSpPr>
          <p:cNvPr id="9220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0FA83605-77AF-4E0D-8B14-7D1DDE12B8EB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pic>
        <p:nvPicPr>
          <p:cNvPr id="1026" name="Picture 2" descr="C:\Users\secretar\Desktop\Metallic-Gold-Triang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950" y="3111500"/>
            <a:ext cx="5080000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Объект 4"/>
          <p:cNvSpPr>
            <a:spLocks noGrp="1"/>
          </p:cNvSpPr>
          <p:nvPr>
            <p:ph idx="1"/>
          </p:nvPr>
        </p:nvSpPr>
        <p:spPr>
          <a:xfrm>
            <a:off x="682625" y="2359025"/>
            <a:ext cx="7775575" cy="4498975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литературе  корреляции между целями</a:t>
            </a:r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обязанностями 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полномочиями и ответственностью известны как золотой треугольник управления.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9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Дата 3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ts val="800"/>
              </a:spcAft>
              <a:buClr>
                <a:srgbClr val="6E6452"/>
              </a:buClr>
              <a:buFont typeface="Arial" charset="0"/>
              <a:buChar char="•"/>
              <a:defRPr>
                <a:solidFill>
                  <a:srgbClr val="6E645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2385604-B886-484A-96D1-E28823A2DAC2}" type="datetime1">
              <a:rPr lang="en-GB" altLang="ru-RU" smtClean="0">
                <a:latin typeface="Arial Narrow" pitchFamily="34" charset="0"/>
              </a:rPr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07/07/2017</a:t>
            </a:fld>
            <a:endParaRPr lang="en-GB" altLang="ru-RU" smtClean="0">
              <a:latin typeface="Arial Narrow" pitchFamily="34" charset="0"/>
            </a:endParaRPr>
          </a:p>
        </p:txBody>
      </p:sp>
      <p:sp>
        <p:nvSpPr>
          <p:cNvPr id="10244" name="Объект 4"/>
          <p:cNvSpPr>
            <a:spLocks noGrp="1"/>
          </p:cNvSpPr>
          <p:nvPr>
            <p:ph idx="1"/>
          </p:nvPr>
        </p:nvSpPr>
        <p:spPr>
          <a:xfrm>
            <a:off x="546950" y="2009104"/>
            <a:ext cx="7777163" cy="30007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just" eaLnBrk="1" hangingPunct="1">
              <a:buNone/>
            </a:pPr>
            <a:endParaRPr lang="ru-RU" altLang="ru-RU" sz="2400" dirty="0" smtClean="0">
              <a:solidFill>
                <a:srgbClr val="C80F0F"/>
              </a:solidFill>
              <a:ea typeface="+mj-ea"/>
              <a:cs typeface="Times New Roman" pitchFamily="18" charset="0"/>
            </a:endParaRPr>
          </a:p>
          <a:p>
            <a:pPr marL="0" indent="0" algn="just" eaLnBrk="1" hangingPunct="1">
              <a:buNone/>
            </a:pPr>
            <a:r>
              <a:rPr lang="ru-RU" altLang="ru-RU" sz="2400" dirty="0" smtClean="0">
                <a:solidFill>
                  <a:srgbClr val="C80F0F"/>
                </a:solidFill>
                <a:ea typeface="+mj-ea"/>
                <a:cs typeface="Times New Roman" pitchFamily="18" charset="0"/>
              </a:rPr>
              <a:t>Проектирования рабочего места - </a:t>
            </a:r>
            <a:r>
              <a:rPr lang="ru-RU" altLang="ru-RU" sz="2400" dirty="0" smtClean="0">
                <a:solidFill>
                  <a:schemeClr val="tx1"/>
                </a:solidFill>
                <a:ea typeface="+mj-ea"/>
                <a:cs typeface="Times New Roman" pitchFamily="18" charset="0"/>
              </a:rPr>
              <a:t>о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пределение </a:t>
            </a:r>
            <a:r>
              <a:rPr lang="ru-RU" altLang="ru-RU" sz="2400" dirty="0">
                <a:solidFill>
                  <a:schemeClr val="tx1"/>
                </a:solidFill>
                <a:cs typeface="Times New Roman" pitchFamily="18" charset="0"/>
              </a:rPr>
              <a:t>содержания, методов и отношений, связанных с какой-то работой для того, чтобы удовлетворить технические и организационные потребности, а также социальные и личные требования человека, ее </a:t>
            </a:r>
            <a:r>
              <a:rPr lang="ru-RU" altLang="ru-RU" sz="2400" dirty="0" smtClean="0">
                <a:solidFill>
                  <a:schemeClr val="tx1"/>
                </a:solidFill>
                <a:cs typeface="Times New Roman" pitchFamily="18" charset="0"/>
              </a:rPr>
              <a:t>выполняющего. </a:t>
            </a:r>
            <a:endParaRPr lang="ro-RO" altLang="ru-RU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1887</TotalTime>
  <Words>1259</Words>
  <Application>Microsoft Office PowerPoint</Application>
  <PresentationFormat>Экран (4:3)</PresentationFormat>
  <Paragraphs>280</Paragraphs>
  <Slides>36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GIZ_Banner_Kopfzeile-Ausland (3)</vt:lpstr>
      <vt:lpstr>Курс по обучению сотрудников операторов «Водо-Канала»  Модуль12:Управление человеческим ресурсом оператором водоснабжения и канализации  сессия 2  Анализ и проектирование рабочего места. Важность этих элементов в повышении эффективности технологических процессов  Елена Вистерничану Специалист по работе с персоналом  27-28-29 июня 2017, КИШИНЕВ </vt:lpstr>
      <vt:lpstr>Презентация PowerPoint</vt:lpstr>
      <vt:lpstr>Презентация PowerPoint</vt:lpstr>
      <vt:lpstr>Теоретические аспекты должности</vt:lpstr>
      <vt:lpstr>Рабочее место-основной элемент  системы управления персоналом      В этом понятии можно выделить две его основные составляющие: </vt:lpstr>
      <vt:lpstr>Презентация PowerPoint</vt:lpstr>
      <vt:lpstr>Компоненты должности:</vt:lpstr>
      <vt:lpstr>Золотой треугольник управления</vt:lpstr>
      <vt:lpstr>Презентация PowerPoint</vt:lpstr>
      <vt:lpstr>Характеристики проектировании работы </vt:lpstr>
      <vt:lpstr> Независимость, полномочия, самоконтроль и ответственность</vt:lpstr>
      <vt:lpstr>Разнообразие</vt:lpstr>
      <vt:lpstr>Применение способностей</vt:lpstr>
      <vt:lpstr>Обратная связь </vt:lpstr>
      <vt:lpstr>Вера в то, что задача важна</vt:lpstr>
      <vt:lpstr>Примерная схема проектирования рабочего места (ПРМ)</vt:lpstr>
      <vt:lpstr>Анализ должности</vt:lpstr>
      <vt:lpstr>Методы сбора необходимой для АРМ информации</vt:lpstr>
      <vt:lpstr>Описание работы (должности) </vt:lpstr>
      <vt:lpstr>Презентация PowerPoint</vt:lpstr>
      <vt:lpstr>Должностная инструкция </vt:lpstr>
      <vt:lpstr>Презентация PowerPoint</vt:lpstr>
      <vt:lpstr>Презентация PowerPoint</vt:lpstr>
      <vt:lpstr>Презентация PowerPoint</vt:lpstr>
      <vt:lpstr>  Структура должностной инструкции </vt:lpstr>
      <vt:lpstr>Раздел № II ” Описание должности” </vt:lpstr>
      <vt:lpstr>Раздел № III ” Требования к квалификации” </vt:lpstr>
      <vt:lpstr>Презентация PowerPoint</vt:lpstr>
      <vt:lpstr>Презентация PowerPoint</vt:lpstr>
      <vt:lpstr>Презентация PowerPoint</vt:lpstr>
      <vt:lpstr> Рекомендации по разработке должностных инструкций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secretar</cp:lastModifiedBy>
  <cp:revision>177</cp:revision>
  <cp:lastPrinted>2017-06-26T12:04:27Z</cp:lastPrinted>
  <dcterms:created xsi:type="dcterms:W3CDTF">2013-09-05T11:54:56Z</dcterms:created>
  <dcterms:modified xsi:type="dcterms:W3CDTF">2017-07-07T12:00:42Z</dcterms:modified>
</cp:coreProperties>
</file>