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85" r:id="rId4"/>
    <p:sldId id="282" r:id="rId5"/>
    <p:sldId id="258" r:id="rId6"/>
    <p:sldId id="259" r:id="rId7"/>
    <p:sldId id="260" r:id="rId8"/>
    <p:sldId id="261"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9" r:id="rId42"/>
    <p:sldId id="320" r:id="rId43"/>
    <p:sldId id="321" r:id="rId44"/>
    <p:sldId id="322" r:id="rId45"/>
    <p:sldId id="264" r:id="rId46"/>
    <p:sldId id="265" r:id="rId47"/>
    <p:sldId id="266" r:id="rId48"/>
    <p:sldId id="323" r:id="rId49"/>
    <p:sldId id="324" r:id="rId50"/>
    <p:sldId id="325" r:id="rId51"/>
    <p:sldId id="326" r:id="rId52"/>
    <p:sldId id="327" r:id="rId53"/>
    <p:sldId id="328" r:id="rId54"/>
    <p:sldId id="267" r:id="rId55"/>
    <p:sldId id="268" r:id="rId56"/>
    <p:sldId id="269" r:id="rId57"/>
    <p:sldId id="270" r:id="rId58"/>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2748512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358080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109855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122202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3442486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222799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2992325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2926999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403059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2212705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A6E45F6-520D-4ACA-B414-7E3DA62990D1}" type="datetimeFigureOut">
              <a:rPr lang="ru-RU" smtClean="0"/>
              <a:t>20.07.2020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341FB647-F05B-4E55-857F-67902AB1D00C}" type="slidenum">
              <a:rPr lang="ru-RU" smtClean="0"/>
              <a:t>‹#›</a:t>
            </a:fld>
            <a:endParaRPr lang="ru-RU" dirty="0"/>
          </a:p>
        </p:txBody>
      </p:sp>
    </p:spTree>
    <p:extLst>
      <p:ext uri="{BB962C8B-B14F-4D97-AF65-F5344CB8AC3E}">
        <p14:creationId xmlns:p14="http://schemas.microsoft.com/office/powerpoint/2010/main" val="1934717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6E45F6-520D-4ACA-B414-7E3DA62990D1}" type="datetimeFigureOut">
              <a:rPr lang="ru-RU" smtClean="0"/>
              <a:t>20.07.2020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FB647-F05B-4E55-857F-67902AB1D00C}" type="slidenum">
              <a:rPr lang="ru-RU" smtClean="0"/>
              <a:t>‹#›</a:t>
            </a:fld>
            <a:endParaRPr lang="ru-RU" dirty="0"/>
          </a:p>
        </p:txBody>
      </p:sp>
    </p:spTree>
    <p:extLst>
      <p:ext uri="{BB962C8B-B14F-4D97-AF65-F5344CB8AC3E}">
        <p14:creationId xmlns:p14="http://schemas.microsoft.com/office/powerpoint/2010/main" val="578706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lex:LPLP200206061107e" TargetMode="External"/><Relationship Id="rId2" Type="http://schemas.openxmlformats.org/officeDocument/2006/relationships/hyperlink" Target="lex:LPLP20131213303"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lex:LPLP20030313105"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lex:LPLP200206061107e" TargetMode="External"/><Relationship Id="rId2" Type="http://schemas.openxmlformats.org/officeDocument/2006/relationships/hyperlink" Target="lex:LPLP20131213303"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lex:LPLP20131213303"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72661"/>
            <a:ext cx="9144000" cy="1213339"/>
          </a:xfrm>
        </p:spPr>
        <p:style>
          <a:lnRef idx="2">
            <a:schemeClr val="accent1"/>
          </a:lnRef>
          <a:fillRef idx="1">
            <a:schemeClr val="lt1"/>
          </a:fillRef>
          <a:effectRef idx="0">
            <a:schemeClr val="accent1"/>
          </a:effectRef>
          <a:fontRef idx="minor">
            <a:schemeClr val="dk1"/>
          </a:fontRef>
        </p:style>
        <p:txBody>
          <a:bodyPr anchor="ctr">
            <a:normAutofit/>
          </a:bodyPr>
          <a:lstStyle/>
          <a:p>
            <a:r>
              <a:rPr lang="en-US" sz="2800" dirty="0" smtClean="0"/>
              <a:t>              </a:t>
            </a:r>
            <a:r>
              <a:rPr lang="ro-MO" sz="2400" b="1" dirty="0" smtClean="0">
                <a:solidFill>
                  <a:schemeClr val="tx1"/>
                </a:solidFill>
                <a:latin typeface="Times New Roman" panose="02020603050405020304" pitchFamily="18" charset="0"/>
                <a:cs typeface="Times New Roman" panose="02020603050405020304" pitchFamily="18" charset="0"/>
              </a:rPr>
              <a:t>Agenția </a:t>
            </a:r>
            <a:r>
              <a:rPr lang="ro-MO" sz="2400" b="1" dirty="0">
                <a:solidFill>
                  <a:schemeClr val="tx1"/>
                </a:solidFill>
                <a:latin typeface="Times New Roman" panose="02020603050405020304" pitchFamily="18" charset="0"/>
                <a:cs typeface="Times New Roman" panose="02020603050405020304" pitchFamily="18" charset="0"/>
              </a:rPr>
              <a:t>Națională pentru Reglementare în Energetică</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2356340"/>
            <a:ext cx="9144000" cy="3614692"/>
          </a:xfrm>
        </p:spPr>
        <p:txBody>
          <a:bodyPr anchor="t">
            <a:normAutofit fontScale="32500" lnSpcReduction="20000"/>
          </a:bodyPr>
          <a:lstStyle/>
          <a:p>
            <a:endParaRPr lang="ro-RO" sz="3200" b="1" i="1" dirty="0" smtClean="0">
              <a:solidFill>
                <a:srgbClr val="0070C0"/>
              </a:solidFill>
            </a:endParaRPr>
          </a:p>
          <a:p>
            <a:endParaRPr lang="ro-RO" sz="3200" b="1" i="1" dirty="0">
              <a:solidFill>
                <a:srgbClr val="0070C0"/>
              </a:solidFill>
            </a:endParaRPr>
          </a:p>
          <a:p>
            <a:r>
              <a:rPr lang="en-US" sz="11200" b="1" i="1" dirty="0" smtClean="0">
                <a:solidFill>
                  <a:srgbClr val="0070C0"/>
                </a:solidFill>
                <a:latin typeface="Times New Roman" panose="02020603050405020304" pitchFamily="18" charset="0"/>
                <a:cs typeface="Times New Roman" panose="02020603050405020304" pitchFamily="18" charset="0"/>
              </a:rPr>
              <a:t>Acte normative de reglementare</a:t>
            </a:r>
            <a:endParaRPr lang="ro-RO" sz="11200" b="1" i="1" dirty="0" smtClean="0">
              <a:solidFill>
                <a:srgbClr val="0070C0"/>
              </a:solidFill>
              <a:latin typeface="Times New Roman" panose="02020603050405020304" pitchFamily="18" charset="0"/>
              <a:cs typeface="Times New Roman" panose="02020603050405020304" pitchFamily="18" charset="0"/>
            </a:endParaRPr>
          </a:p>
          <a:p>
            <a:r>
              <a:rPr lang="ro-RO" sz="11200" b="1" i="1" dirty="0" smtClean="0">
                <a:solidFill>
                  <a:srgbClr val="0070C0"/>
                </a:solidFill>
                <a:latin typeface="Times New Roman" panose="02020603050405020304" pitchFamily="18" charset="0"/>
                <a:cs typeface="Times New Roman" panose="02020603050405020304" pitchFamily="18" charset="0"/>
              </a:rPr>
              <a:t>în domeniul </a:t>
            </a:r>
            <a:r>
              <a:rPr lang="ro-RO" sz="11200" b="1" i="1" dirty="0" smtClean="0">
                <a:solidFill>
                  <a:srgbClr val="0070C0"/>
                </a:solidFill>
                <a:latin typeface="Times New Roman" panose="02020603050405020304" pitchFamily="18" charset="0"/>
                <a:cs typeface="Times New Roman" panose="02020603050405020304" pitchFamily="18" charset="0"/>
              </a:rPr>
              <a:t>serviciului public de alimentare cu </a:t>
            </a:r>
            <a:r>
              <a:rPr lang="ro-RO" sz="11200" b="1" i="1" dirty="0" smtClean="0">
                <a:solidFill>
                  <a:srgbClr val="0070C0"/>
                </a:solidFill>
                <a:latin typeface="Times New Roman" panose="02020603050405020304" pitchFamily="18" charset="0"/>
                <a:cs typeface="Times New Roman" panose="02020603050405020304" pitchFamily="18" charset="0"/>
              </a:rPr>
              <a:t>apă și de </a:t>
            </a:r>
            <a:r>
              <a:rPr lang="ro-RO" sz="11200" b="1" i="1" dirty="0" smtClean="0">
                <a:solidFill>
                  <a:srgbClr val="0070C0"/>
                </a:solidFill>
                <a:latin typeface="Times New Roman" panose="02020603050405020304" pitchFamily="18" charset="0"/>
                <a:cs typeface="Times New Roman" panose="02020603050405020304" pitchFamily="18" charset="0"/>
              </a:rPr>
              <a:t>canalizare </a:t>
            </a:r>
            <a:r>
              <a:rPr lang="en-US" sz="11200" b="1" i="1" dirty="0" err="1" smtClean="0">
                <a:solidFill>
                  <a:srgbClr val="0070C0"/>
                </a:solidFill>
                <a:latin typeface="Times New Roman" panose="02020603050405020304" pitchFamily="18" charset="0"/>
                <a:cs typeface="Times New Roman" panose="02020603050405020304" pitchFamily="18" charset="0"/>
              </a:rPr>
              <a:t>aprobate</a:t>
            </a:r>
            <a:r>
              <a:rPr lang="en-US" sz="11200" b="1" i="1" dirty="0" smtClean="0">
                <a:solidFill>
                  <a:srgbClr val="0070C0"/>
                </a:solidFill>
                <a:latin typeface="Times New Roman" panose="02020603050405020304" pitchFamily="18" charset="0"/>
                <a:cs typeface="Times New Roman" panose="02020603050405020304" pitchFamily="18" charset="0"/>
              </a:rPr>
              <a:t> </a:t>
            </a:r>
            <a:r>
              <a:rPr lang="en-US" sz="11200" b="1" i="1" dirty="0">
                <a:solidFill>
                  <a:srgbClr val="0070C0"/>
                </a:solidFill>
                <a:latin typeface="Times New Roman" panose="02020603050405020304" pitchFamily="18" charset="0"/>
                <a:cs typeface="Times New Roman" panose="02020603050405020304" pitchFamily="18" charset="0"/>
              </a:rPr>
              <a:t>de ANRE </a:t>
            </a:r>
            <a:endParaRPr lang="en-US" sz="11200" b="1" i="1" dirty="0" smtClean="0">
              <a:solidFill>
                <a:srgbClr val="0070C0"/>
              </a:solidFill>
              <a:latin typeface="Times New Roman" panose="02020603050405020304" pitchFamily="18" charset="0"/>
              <a:cs typeface="Times New Roman" panose="02020603050405020304" pitchFamily="18" charset="0"/>
            </a:endParaRPr>
          </a:p>
          <a:p>
            <a:pPr algn="r"/>
            <a:endParaRPr lang="en-US" sz="1400" b="1" i="1" dirty="0"/>
          </a:p>
          <a:p>
            <a:pPr algn="r"/>
            <a:endParaRPr lang="ro-MO" sz="1400" b="1" i="1" dirty="0"/>
          </a:p>
          <a:p>
            <a:pPr algn="r"/>
            <a:r>
              <a:rPr lang="ro-MO" sz="5600" b="1" i="1" dirty="0" smtClean="0">
                <a:latin typeface="Times New Roman" panose="02020603050405020304" pitchFamily="18" charset="0"/>
                <a:cs typeface="Times New Roman" panose="02020603050405020304" pitchFamily="18" charset="0"/>
              </a:rPr>
              <a:t>Alina Pleșca</a:t>
            </a:r>
            <a:endParaRPr lang="ro-MO" sz="5600" b="1" i="1" dirty="0">
              <a:latin typeface="Times New Roman" panose="02020603050405020304" pitchFamily="18" charset="0"/>
              <a:cs typeface="Times New Roman" panose="02020603050405020304" pitchFamily="18" charset="0"/>
            </a:endParaRPr>
          </a:p>
          <a:p>
            <a:pPr algn="r"/>
            <a:r>
              <a:rPr lang="ro-MO" sz="5600" dirty="0">
                <a:latin typeface="Times New Roman" panose="02020603050405020304" pitchFamily="18" charset="0"/>
                <a:cs typeface="Times New Roman" panose="02020603050405020304" pitchFamily="18" charset="0"/>
              </a:rPr>
              <a:t>Șef </a:t>
            </a:r>
            <a:r>
              <a:rPr lang="ro-MO" sz="5600" dirty="0" smtClean="0">
                <a:latin typeface="Times New Roman" panose="02020603050405020304" pitchFamily="18" charset="0"/>
                <a:cs typeface="Times New Roman" panose="02020603050405020304" pitchFamily="18" charset="0"/>
              </a:rPr>
              <a:t>Serviciu reglementări</a:t>
            </a:r>
            <a:endParaRPr lang="ro-MO" sz="5600" dirty="0">
              <a:latin typeface="Times New Roman" panose="02020603050405020304" pitchFamily="18" charset="0"/>
              <a:cs typeface="Times New Roman" panose="02020603050405020304" pitchFamily="18" charset="0"/>
            </a:endParaRPr>
          </a:p>
          <a:p>
            <a:pPr algn="r"/>
            <a:endParaRPr lang="en-US" sz="5600" dirty="0" smtClean="0">
              <a:latin typeface="Times New Roman" panose="02020603050405020304" pitchFamily="18" charset="0"/>
              <a:cs typeface="Times New Roman" panose="02020603050405020304" pitchFamily="18" charset="0"/>
            </a:endParaRPr>
          </a:p>
          <a:p>
            <a:r>
              <a:rPr lang="ro-MO" sz="5600" b="1" dirty="0" smtClean="0">
                <a:latin typeface="Times New Roman" panose="02020603050405020304" pitchFamily="18" charset="0"/>
                <a:cs typeface="Times New Roman" panose="02020603050405020304" pitchFamily="18" charset="0"/>
              </a:rPr>
              <a:t>Chișinău </a:t>
            </a:r>
            <a:r>
              <a:rPr lang="ro-MO" sz="5600" b="1" dirty="0">
                <a:latin typeface="Times New Roman" panose="02020603050405020304" pitchFamily="18" charset="0"/>
                <a:cs typeface="Times New Roman" panose="02020603050405020304" pitchFamily="18" charset="0"/>
              </a:rPr>
              <a:t>2020</a:t>
            </a:r>
          </a:p>
          <a:p>
            <a:endParaRPr lang="ru-RU" dirty="0"/>
          </a:p>
        </p:txBody>
      </p:sp>
      <p:pic>
        <p:nvPicPr>
          <p:cNvPr id="4" name="Picture 2"/>
          <p:cNvPicPr>
            <a:picLocks noChangeAspect="1" noChangeArrowheads="1"/>
          </p:cNvPicPr>
          <p:nvPr/>
        </p:nvPicPr>
        <p:blipFill>
          <a:blip r:embed="rId2" cstate="print"/>
          <a:srcRect/>
          <a:stretch>
            <a:fillRect/>
          </a:stretch>
        </p:blipFill>
        <p:spPr bwMode="auto">
          <a:xfrm>
            <a:off x="1763224" y="1143001"/>
            <a:ext cx="981075" cy="1143000"/>
          </a:xfrm>
          <a:prstGeom prst="rect">
            <a:avLst/>
          </a:prstGeom>
          <a:noFill/>
          <a:ln w="9525">
            <a:noFill/>
            <a:miter lim="800000"/>
            <a:headEnd/>
            <a:tailEnd/>
          </a:ln>
        </p:spPr>
      </p:pic>
    </p:spTree>
    <p:extLst>
      <p:ext uri="{BB962C8B-B14F-4D97-AF65-F5344CB8AC3E}">
        <p14:creationId xmlns:p14="http://schemas.microsoft.com/office/powerpoint/2010/main" val="2687699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4700"/>
          </a:xfrm>
        </p:spPr>
        <p:txBody>
          <a:bodyPr>
            <a:normAutofit fontScale="70000" lnSpcReduction="20000"/>
          </a:bodyPr>
          <a:lstStyle/>
          <a:p>
            <a:pPr marL="0" indent="0" algn="ctr">
              <a:buNone/>
            </a:pPr>
            <a:r>
              <a:rPr lang="ro-RO" sz="2600" b="1" i="1" dirty="0" smtClean="0">
                <a:solidFill>
                  <a:schemeClr val="accent5"/>
                </a:solidFill>
                <a:latin typeface="Times New Roman" panose="02020603050405020304" pitchFamily="18" charset="0"/>
                <a:cs typeface="Times New Roman" panose="02020603050405020304" pitchFamily="18" charset="0"/>
              </a:rPr>
              <a:t>Delimitarea instalațiilor interne de apă și de canalizare de instalațiile operatorului</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2300" dirty="0">
                <a:latin typeface="Times New Roman" panose="02020603050405020304" pitchFamily="18" charset="0"/>
                <a:cs typeface="Times New Roman" panose="02020603050405020304" pitchFamily="18" charset="0"/>
              </a:rPr>
              <a:t>Punctul de delimitare este locul în care instalaţia internă de apă şi/sau de canalizare a consumatorului se conectează la sistemul public de alimentare cu apă şi/sau de canalizare sau loc în care patrimoniul a doi operatori se delimitează în funcţie de dreptul de proprietate.</a:t>
            </a:r>
          </a:p>
          <a:p>
            <a:pPr algn="just">
              <a:buFont typeface="Wingdings" panose="05000000000000000000" pitchFamily="2" charset="2"/>
              <a:buChar char="v"/>
            </a:pPr>
            <a:r>
              <a:rPr lang="ro-MD" sz="2300" dirty="0">
                <a:latin typeface="Times New Roman" panose="02020603050405020304" pitchFamily="18" charset="0"/>
                <a:cs typeface="Times New Roman" panose="02020603050405020304" pitchFamily="18" charset="0"/>
              </a:rPr>
              <a:t>Punctul de delimitare a instalaţiilor interne de apă şi de canalizare ale consumatorului de reţelele publice de alimentare cu apă şi de canalizare ale operatorului se indică obligatoriu în contractul de furnizare/prestare a serviciului public de alimentare cu apă şi de canalizare</a:t>
            </a:r>
            <a:r>
              <a:rPr lang="ro-MD" sz="23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2300" dirty="0">
                <a:latin typeface="Times New Roman" panose="02020603050405020304" pitchFamily="18" charset="0"/>
                <a:cs typeface="Times New Roman" panose="02020603050405020304" pitchFamily="18" charset="0"/>
              </a:rPr>
              <a:t>Pentru casele de locuit individuale, punctul de delimitare se stabileşte la ieşirea din contorul instalat în căminul de branşare, amplasat în limita teritoriului consumatorului. Căminul de branşare este parte componentă a instalaţiilor interne de apă şi aparţine consumatorului. </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La </a:t>
            </a:r>
            <a:r>
              <a:rPr lang="ro-MD" sz="2300" dirty="0">
                <a:latin typeface="Times New Roman" panose="02020603050405020304" pitchFamily="18" charset="0"/>
                <a:cs typeface="Times New Roman" panose="02020603050405020304" pitchFamily="18" charset="0"/>
              </a:rPr>
              <a:t>blocurile locative, punctul de delimitare a instalaţiilor interne de apă se stabileşte la ieşirea din contorul instalat în subsolul blocului locativ, conform avizului de branşare eliberat de către operator. În blocurile locative, care nu au subsoluri, contorul se instalează în cămin sau în scara blocului, în dependenţă de condiţiile locale.</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La </a:t>
            </a:r>
            <a:r>
              <a:rPr lang="ro-MD" sz="2300" dirty="0">
                <a:latin typeface="Times New Roman" panose="02020603050405020304" pitchFamily="18" charset="0"/>
                <a:cs typeface="Times New Roman" panose="02020603050405020304" pitchFamily="18" charset="0"/>
              </a:rPr>
              <a:t>consumatorii, alţii decât cei casnici, punctul de delimitare a instalaţiilor interne de apă şi de canalizare se stabileşte în locul în care patrimoniul se delimitează în funcţie de dreptul de proprietate dintre consumator, altul decât cel casnic şi operator, care se indică în actul de delimitare şi este parte componentă a contractului de furnizare/prestare a serviciului public de alimentare cu apă şi de canalizare. În cazul unităţilor termoenergetice, punctul de delimitare se stabileşte în locul în care patrimoniul a doi operatori/furnizori se delimitează în funcţie de dreptul de proprietate.</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Operatorul </a:t>
            </a:r>
            <a:r>
              <a:rPr lang="ro-MD" sz="2300" dirty="0">
                <a:latin typeface="Times New Roman" panose="02020603050405020304" pitchFamily="18" charset="0"/>
                <a:cs typeface="Times New Roman" panose="02020603050405020304" pitchFamily="18" charset="0"/>
              </a:rPr>
              <a:t>este responsabil de îmbinarea în punctul de delimitare.</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Punctul </a:t>
            </a:r>
            <a:r>
              <a:rPr lang="ro-MD" sz="2300" dirty="0">
                <a:latin typeface="Times New Roman" panose="02020603050405020304" pitchFamily="18" charset="0"/>
                <a:cs typeface="Times New Roman" panose="02020603050405020304" pitchFamily="18" charset="0"/>
              </a:rPr>
              <a:t>de delimitare a instalaţiilor interne de canalizare ale consumatorului de reţeaua publică de canalizare este căminul de racord la reţeaua publică de canalizare în sensul de scurgere a apelor uzate.</a:t>
            </a:r>
            <a:endParaRPr lang="en-US" sz="23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825714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4700"/>
          </a:xfrm>
        </p:spPr>
        <p:txBody>
          <a:bodyPr>
            <a:normAutofit/>
          </a:bodyPr>
          <a:lstStyle/>
          <a:p>
            <a:pPr marL="0" indent="0" algn="ctr">
              <a:buNone/>
            </a:pPr>
            <a:r>
              <a:rPr lang="en-US" sz="2600" b="1" i="1" dirty="0" smtClean="0">
                <a:solidFill>
                  <a:schemeClr val="accent5"/>
                </a:solidFill>
                <a:latin typeface="Times New Roman" panose="02020603050405020304" pitchFamily="18" charset="0"/>
                <a:cs typeface="Times New Roman" panose="02020603050405020304" pitchFamily="18" charset="0"/>
              </a:rPr>
              <a:t>Contractarea</a:t>
            </a:r>
            <a:r>
              <a:rPr lang="en-US" sz="2600" b="1" i="1" dirty="0" smtClean="0">
                <a:solidFill>
                  <a:schemeClr val="accent5"/>
                </a:solidFill>
                <a:latin typeface="Times New Roman" panose="02020603050405020304" pitchFamily="18" charset="0"/>
                <a:cs typeface="Times New Roman" panose="02020603050405020304" pitchFamily="18" charset="0"/>
              </a:rPr>
              <a:t> </a:t>
            </a:r>
            <a:r>
              <a:rPr lang="en-US" sz="2600" b="1" i="1" dirty="0" smtClean="0">
                <a:solidFill>
                  <a:schemeClr val="accent5"/>
                </a:solidFill>
                <a:latin typeface="Times New Roman" panose="02020603050405020304" pitchFamily="18" charset="0"/>
                <a:cs typeface="Times New Roman" panose="02020603050405020304" pitchFamily="18" charset="0"/>
              </a:rPr>
              <a:t>serviciului</a:t>
            </a:r>
            <a:r>
              <a:rPr lang="en-US" sz="2600" b="1" i="1" dirty="0" smtClean="0">
                <a:solidFill>
                  <a:schemeClr val="accent5"/>
                </a:solidFill>
                <a:latin typeface="Times New Roman" panose="02020603050405020304" pitchFamily="18" charset="0"/>
                <a:cs typeface="Times New Roman" panose="02020603050405020304" pitchFamily="18" charset="0"/>
              </a:rPr>
              <a:t> public de </a:t>
            </a:r>
            <a:r>
              <a:rPr lang="en-US" sz="2600" b="1" i="1" dirty="0" smtClean="0">
                <a:solidFill>
                  <a:schemeClr val="accent5"/>
                </a:solidFill>
                <a:latin typeface="Times New Roman" panose="02020603050405020304" pitchFamily="18" charset="0"/>
                <a:cs typeface="Times New Roman" panose="02020603050405020304" pitchFamily="18" charset="0"/>
              </a:rPr>
              <a:t>alimentare</a:t>
            </a:r>
            <a:r>
              <a:rPr lang="en-US" sz="2600" b="1" i="1" dirty="0" smtClean="0">
                <a:solidFill>
                  <a:schemeClr val="accent5"/>
                </a:solidFill>
                <a:latin typeface="Times New Roman" panose="02020603050405020304" pitchFamily="18" charset="0"/>
                <a:cs typeface="Times New Roman" panose="02020603050405020304" pitchFamily="18" charset="0"/>
              </a:rPr>
              <a:t> cu </a:t>
            </a:r>
            <a:r>
              <a:rPr lang="en-US" sz="2600" b="1" i="1" dirty="0" smtClean="0">
                <a:solidFill>
                  <a:schemeClr val="accent5"/>
                </a:solidFill>
                <a:latin typeface="Times New Roman" panose="02020603050405020304" pitchFamily="18" charset="0"/>
                <a:cs typeface="Times New Roman" panose="02020603050405020304" pitchFamily="18" charset="0"/>
              </a:rPr>
              <a:t>ap</a:t>
            </a:r>
            <a:r>
              <a:rPr lang="ro-RO" sz="2600" b="1" i="1" dirty="0" smtClean="0">
                <a:solidFill>
                  <a:schemeClr val="accent5"/>
                </a:solidFill>
                <a:latin typeface="Times New Roman" panose="02020603050405020304" pitchFamily="18" charset="0"/>
                <a:cs typeface="Times New Roman" panose="02020603050405020304" pitchFamily="18" charset="0"/>
              </a:rPr>
              <a:t>ă și de canalizare</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Fiecare persoană fizică sau juridică, instalaţiile interne de apă şi de canalizare ale căreia sunt branşate/racordate la sistemul public de alimentare cu apă şi de canalizare sau care a îndeplinit condiţiile şi lucrările prevăzute în avizul de branşare/racordare, poate să solicite operatorului încheierea contractului de furnizare a serviciului public de alimentare cu apă şi de canalizare.</a:t>
            </a:r>
            <a:endParaRPr lang="ru-RU"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În funcție de necesități se încheie următoarele tipuri de contracte:</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furnizare/prestare a serviciului public de alimentare cu apă (potabilă şi/sau tehnologică) şi de canalizare. Acest contract se încheie între operator şi consumator în cazul în care operatorul va furniza/presta, atât serviciul public de furnizare a apei (potabilă şi/sau tehnologică), cât şi serviciul public de canalizare;</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furnizare a serviciului public de alimentare cu apă (potabilă şi/sau tehnologică). Acest contract se încheie între operator şi consumator în cazul în care operatorul va furniza numai serviciul public de furnizare a apei (potabilă şi/sau tehnologică);</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prestare a serviciului public de canalizare. Acest contract se încheie între operator şi consumator în cazul în care operatorul va presta numai serviciul public de canalizare sau numai serviciul de epurare a apelor uzate ale consumatorului</a:t>
            </a:r>
            <a:r>
              <a:rPr lang="ro-MD" sz="1600" dirty="0" smtClean="0">
                <a:latin typeface="Times New Roman" panose="02020603050405020304" pitchFamily="18" charset="0"/>
                <a:cs typeface="Times New Roman" panose="02020603050405020304" pitchFamily="18" charset="0"/>
              </a:rPr>
              <a:t>.</a:t>
            </a:r>
            <a:endParaRPr lang="ro-MD"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291786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4700"/>
          </a:xfrm>
        </p:spPr>
        <p:txBody>
          <a:bodyPr>
            <a:normAutofit fontScale="92500" lnSpcReduction="10000"/>
          </a:bodyPr>
          <a:lstStyle/>
          <a:p>
            <a:pPr marL="0" indent="0" algn="ctr">
              <a:buNone/>
            </a:pPr>
            <a:r>
              <a:rPr lang="en-US" sz="2600" b="1" i="1" dirty="0">
                <a:solidFill>
                  <a:schemeClr val="accent5"/>
                </a:solidFill>
                <a:latin typeface="Times New Roman" panose="02020603050405020304" pitchFamily="18" charset="0"/>
                <a:cs typeface="Times New Roman" panose="02020603050405020304" pitchFamily="18" charset="0"/>
              </a:rPr>
              <a:t>Contractarea</a:t>
            </a:r>
            <a:r>
              <a:rPr lang="en-US" sz="2600" b="1" i="1" dirty="0">
                <a:solidFill>
                  <a:schemeClr val="accent5"/>
                </a:solidFill>
                <a:latin typeface="Times New Roman" panose="02020603050405020304" pitchFamily="18" charset="0"/>
                <a:cs typeface="Times New Roman" panose="02020603050405020304" pitchFamily="18" charset="0"/>
              </a:rPr>
              <a:t> </a:t>
            </a:r>
            <a:r>
              <a:rPr lang="en-US" sz="2600" b="1" i="1" dirty="0">
                <a:solidFill>
                  <a:schemeClr val="accent5"/>
                </a:solidFill>
                <a:latin typeface="Times New Roman" panose="02020603050405020304" pitchFamily="18" charset="0"/>
                <a:cs typeface="Times New Roman" panose="02020603050405020304" pitchFamily="18" charset="0"/>
              </a:rPr>
              <a:t>serviciului</a:t>
            </a:r>
            <a:r>
              <a:rPr lang="en-US" sz="2600" b="1" i="1" dirty="0">
                <a:solidFill>
                  <a:schemeClr val="accent5"/>
                </a:solidFill>
                <a:latin typeface="Times New Roman" panose="02020603050405020304" pitchFamily="18" charset="0"/>
                <a:cs typeface="Times New Roman" panose="02020603050405020304" pitchFamily="18" charset="0"/>
              </a:rPr>
              <a:t> public de </a:t>
            </a:r>
            <a:r>
              <a:rPr lang="en-US" sz="2600" b="1" i="1" dirty="0">
                <a:solidFill>
                  <a:schemeClr val="accent5"/>
                </a:solidFill>
                <a:latin typeface="Times New Roman" panose="02020603050405020304" pitchFamily="18" charset="0"/>
                <a:cs typeface="Times New Roman" panose="02020603050405020304" pitchFamily="18" charset="0"/>
              </a:rPr>
              <a:t>alimentare</a:t>
            </a:r>
            <a:r>
              <a:rPr lang="en-US" sz="2600" b="1" i="1" dirty="0">
                <a:solidFill>
                  <a:schemeClr val="accent5"/>
                </a:solidFill>
                <a:latin typeface="Times New Roman" panose="02020603050405020304" pitchFamily="18" charset="0"/>
                <a:cs typeface="Times New Roman" panose="02020603050405020304" pitchFamily="18" charset="0"/>
              </a:rPr>
              <a:t> cu </a:t>
            </a:r>
            <a:r>
              <a:rPr lang="en-US" sz="2600" b="1" i="1" dirty="0">
                <a:solidFill>
                  <a:schemeClr val="accent5"/>
                </a:solidFill>
                <a:latin typeface="Times New Roman" panose="02020603050405020304" pitchFamily="18" charset="0"/>
                <a:cs typeface="Times New Roman" panose="02020603050405020304" pitchFamily="18" charset="0"/>
              </a:rPr>
              <a:t>ap</a:t>
            </a:r>
            <a:r>
              <a:rPr lang="ro-RO" sz="2600" b="1" i="1" dirty="0">
                <a:solidFill>
                  <a:schemeClr val="accent5"/>
                </a:solidFill>
                <a:latin typeface="Times New Roman" panose="02020603050405020304" pitchFamily="18" charset="0"/>
                <a:cs typeface="Times New Roman" panose="02020603050405020304" pitchFamily="18" charset="0"/>
              </a:rPr>
              <a:t>ă și de canalizare</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Pentru a încheia contractele prevăzute </a:t>
            </a:r>
            <a:r>
              <a:rPr lang="ro-MD" sz="1900" dirty="0" smtClean="0">
                <a:latin typeface="Times New Roman" panose="02020603050405020304" pitchFamily="18" charset="0"/>
                <a:cs typeface="Times New Roman" panose="02020603050405020304" pitchFamily="18" charset="0"/>
              </a:rPr>
              <a:t>în Regulament</a:t>
            </a:r>
            <a:r>
              <a:rPr lang="ro-MD" sz="1900" dirty="0">
                <a:latin typeface="Times New Roman" panose="02020603050405020304" pitchFamily="18" charset="0"/>
                <a:cs typeface="Times New Roman" panose="02020603050405020304" pitchFamily="18" charset="0"/>
              </a:rPr>
              <a:t>, solicitantul depune o cerere, în forma prevăzută de operator</a:t>
            </a:r>
            <a:r>
              <a:rPr lang="ro-MD" sz="1900" dirty="0" smtClean="0">
                <a:latin typeface="Times New Roman" panose="02020603050405020304" pitchFamily="18" charset="0"/>
                <a:cs typeface="Times New Roman" panose="02020603050405020304" pitchFamily="18" charset="0"/>
              </a:rPr>
              <a:t>.</a:t>
            </a:r>
            <a:endParaRPr lang="ro-MD" sz="1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În cazul în care a fost schimbat proprietarul locului de consum, persoana fizică sau persoana juridică este obligată să prezinte operatorului următoarele acte pentru încheierea contractului</a:t>
            </a:r>
            <a:r>
              <a:rPr lang="ro-MD" sz="1900" dirty="0" smtClean="0">
                <a:latin typeface="Times New Roman" panose="02020603050405020304" pitchFamily="18" charset="0"/>
                <a:cs typeface="Times New Roman" panose="02020603050405020304" pitchFamily="18" charset="0"/>
              </a:rPr>
              <a:t>:</a:t>
            </a:r>
          </a:p>
          <a:p>
            <a:r>
              <a:rPr lang="ro-MD" sz="1900" dirty="0">
                <a:latin typeface="Times New Roman" panose="02020603050405020304" pitchFamily="18" charset="0"/>
                <a:cs typeface="Times New Roman" panose="02020603050405020304" pitchFamily="18" charset="0"/>
              </a:rPr>
              <a:t>cererea, indicând numele şi prenumele (denumirea, în cazul persoanei fizice, întreprinzător individual, persoanei juridice), adresa (sediul), (formularul cererii este pus la dispoziţie de către operator); </a:t>
            </a:r>
          </a:p>
          <a:p>
            <a:r>
              <a:rPr lang="ro-MD" sz="1900" dirty="0" smtClean="0">
                <a:latin typeface="Times New Roman" panose="02020603050405020304" pitchFamily="18" charset="0"/>
                <a:cs typeface="Times New Roman" panose="02020603050405020304" pitchFamily="18" charset="0"/>
              </a:rPr>
              <a:t>numerele </a:t>
            </a:r>
            <a:r>
              <a:rPr lang="ro-MD" sz="1900" dirty="0">
                <a:latin typeface="Times New Roman" panose="02020603050405020304" pitchFamily="18" charset="0"/>
                <a:cs typeface="Times New Roman" panose="02020603050405020304" pitchFamily="18" charset="0"/>
              </a:rPr>
              <a:t>telefoanelor/faxurilor, altă informaţie de contact;</a:t>
            </a:r>
          </a:p>
          <a:p>
            <a:r>
              <a:rPr lang="ro-MD" sz="1900" dirty="0" smtClean="0">
                <a:latin typeface="Times New Roman" panose="02020603050405020304" pitchFamily="18" charset="0"/>
                <a:cs typeface="Times New Roman" panose="02020603050405020304" pitchFamily="18" charset="0"/>
              </a:rPr>
              <a:t>copia </a:t>
            </a:r>
            <a:r>
              <a:rPr lang="ro-MD" sz="1900" dirty="0">
                <a:latin typeface="Times New Roman" panose="02020603050405020304" pitchFamily="18" charset="0"/>
                <a:cs typeface="Times New Roman" panose="02020603050405020304" pitchFamily="18" charset="0"/>
              </a:rPr>
              <a:t>titlului de proprietate sau a altui document care atestă deţinerea imobilului care face obiectul locului de consum respectiv;</a:t>
            </a:r>
          </a:p>
          <a:p>
            <a:r>
              <a:rPr lang="ro-MD" sz="1900" dirty="0" smtClean="0">
                <a:latin typeface="Times New Roman" panose="02020603050405020304" pitchFamily="18" charset="0"/>
                <a:cs typeface="Times New Roman" panose="02020603050405020304" pitchFamily="18" charset="0"/>
              </a:rPr>
              <a:t>debitul </a:t>
            </a:r>
            <a:r>
              <a:rPr lang="ro-MD" sz="1900" dirty="0">
                <a:latin typeface="Times New Roman" panose="02020603050405020304" pitchFamily="18" charset="0"/>
                <a:cs typeface="Times New Roman" panose="02020603050405020304" pitchFamily="18" charset="0"/>
              </a:rPr>
              <a:t>de apă, cu excepţia consumatorilor casnici, caracteristicile apei şi regimul de furnizare solicitat, debitul şi caracterul apelor uzate ce urmează a fi deversate în reţeaua publică de canalizare, regimul deversării; </a:t>
            </a:r>
          </a:p>
          <a:p>
            <a:r>
              <a:rPr lang="ro-MD" sz="1900" dirty="0" smtClean="0">
                <a:latin typeface="Times New Roman" panose="02020603050405020304" pitchFamily="18" charset="0"/>
                <a:cs typeface="Times New Roman" panose="02020603050405020304" pitchFamily="18" charset="0"/>
              </a:rPr>
              <a:t>copia </a:t>
            </a:r>
            <a:r>
              <a:rPr lang="ro-MD" sz="1900" dirty="0">
                <a:latin typeface="Times New Roman" panose="02020603050405020304" pitchFamily="18" charset="0"/>
                <a:cs typeface="Times New Roman" panose="02020603050405020304" pitchFamily="18" charset="0"/>
              </a:rPr>
              <a:t>actului de identitate, în cazul persoanei fizice;</a:t>
            </a:r>
          </a:p>
          <a:p>
            <a:r>
              <a:rPr lang="ro-MD" sz="1900" dirty="0" smtClean="0">
                <a:latin typeface="Times New Roman" panose="02020603050405020304" pitchFamily="18" charset="0"/>
                <a:cs typeface="Times New Roman" panose="02020603050405020304" pitchFamily="18" charset="0"/>
              </a:rPr>
              <a:t>codurile </a:t>
            </a:r>
            <a:r>
              <a:rPr lang="ro-MD" sz="1900" dirty="0">
                <a:latin typeface="Times New Roman" panose="02020603050405020304" pitchFamily="18" charset="0"/>
                <a:cs typeface="Times New Roman" panose="02020603050405020304" pitchFamily="18" charset="0"/>
              </a:rPr>
              <a:t>poştale, codul de identificare al proprietarului/locatarului, codul fiscal, rechizitele bancare, funcţiile, numele, prenumele persoanelor autorizate să semneze contractul.</a:t>
            </a:r>
            <a:endParaRPr lang="ro-MD" sz="1900" dirty="0" smtClean="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097952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4700"/>
          </a:xfrm>
        </p:spPr>
        <p:txBody>
          <a:bodyPr>
            <a:normAutofit fontScale="92500"/>
          </a:bodyPr>
          <a:lstStyle/>
          <a:p>
            <a:pPr marL="0" indent="0" algn="ctr">
              <a:buNone/>
            </a:pPr>
            <a:r>
              <a:rPr lang="en-US" sz="2600" b="1" i="1" dirty="0">
                <a:solidFill>
                  <a:schemeClr val="accent5"/>
                </a:solidFill>
                <a:latin typeface="Times New Roman" panose="02020603050405020304" pitchFamily="18" charset="0"/>
                <a:cs typeface="Times New Roman" panose="02020603050405020304" pitchFamily="18" charset="0"/>
              </a:rPr>
              <a:t>Contractarea</a:t>
            </a:r>
            <a:r>
              <a:rPr lang="en-US" sz="2600" b="1" i="1" dirty="0">
                <a:solidFill>
                  <a:schemeClr val="accent5"/>
                </a:solidFill>
                <a:latin typeface="Times New Roman" panose="02020603050405020304" pitchFamily="18" charset="0"/>
                <a:cs typeface="Times New Roman" panose="02020603050405020304" pitchFamily="18" charset="0"/>
              </a:rPr>
              <a:t> </a:t>
            </a:r>
            <a:r>
              <a:rPr lang="en-US" sz="2600" b="1" i="1" dirty="0">
                <a:solidFill>
                  <a:schemeClr val="accent5"/>
                </a:solidFill>
                <a:latin typeface="Times New Roman" panose="02020603050405020304" pitchFamily="18" charset="0"/>
                <a:cs typeface="Times New Roman" panose="02020603050405020304" pitchFamily="18" charset="0"/>
              </a:rPr>
              <a:t>serviciului</a:t>
            </a:r>
            <a:r>
              <a:rPr lang="en-US" sz="2600" b="1" i="1" dirty="0">
                <a:solidFill>
                  <a:schemeClr val="accent5"/>
                </a:solidFill>
                <a:latin typeface="Times New Roman" panose="02020603050405020304" pitchFamily="18" charset="0"/>
                <a:cs typeface="Times New Roman" panose="02020603050405020304" pitchFamily="18" charset="0"/>
              </a:rPr>
              <a:t> public de </a:t>
            </a:r>
            <a:r>
              <a:rPr lang="en-US" sz="2600" b="1" i="1" dirty="0">
                <a:solidFill>
                  <a:schemeClr val="accent5"/>
                </a:solidFill>
                <a:latin typeface="Times New Roman" panose="02020603050405020304" pitchFamily="18" charset="0"/>
                <a:cs typeface="Times New Roman" panose="02020603050405020304" pitchFamily="18" charset="0"/>
              </a:rPr>
              <a:t>alimentare</a:t>
            </a:r>
            <a:r>
              <a:rPr lang="en-US" sz="2600" b="1" i="1" dirty="0">
                <a:solidFill>
                  <a:schemeClr val="accent5"/>
                </a:solidFill>
                <a:latin typeface="Times New Roman" panose="02020603050405020304" pitchFamily="18" charset="0"/>
                <a:cs typeface="Times New Roman" panose="02020603050405020304" pitchFamily="18" charset="0"/>
              </a:rPr>
              <a:t> cu </a:t>
            </a:r>
            <a:r>
              <a:rPr lang="en-US" sz="2600" b="1" i="1" dirty="0">
                <a:solidFill>
                  <a:schemeClr val="accent5"/>
                </a:solidFill>
                <a:latin typeface="Times New Roman" panose="02020603050405020304" pitchFamily="18" charset="0"/>
                <a:cs typeface="Times New Roman" panose="02020603050405020304" pitchFamily="18" charset="0"/>
              </a:rPr>
              <a:t>ap</a:t>
            </a:r>
            <a:r>
              <a:rPr lang="ro-RO" sz="2600" b="1" i="1" dirty="0">
                <a:solidFill>
                  <a:schemeClr val="accent5"/>
                </a:solidFill>
                <a:latin typeface="Times New Roman" panose="02020603050405020304" pitchFamily="18" charset="0"/>
                <a:cs typeface="Times New Roman" panose="02020603050405020304" pitchFamily="18" charset="0"/>
              </a:rPr>
              <a:t>ă și de canalizare</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700" dirty="0">
                <a:latin typeface="Times New Roman" panose="02020603050405020304" pitchFamily="18" charset="0"/>
                <a:cs typeface="Times New Roman" panose="02020603050405020304" pitchFamily="18" charset="0"/>
              </a:rPr>
              <a:t>Operatorul este obligat să încheie, fără discriminare, contractul solicitat de persoana fizică sau juridică, care a îndeplinit toate condiţiile prevăzute de lege şi de </a:t>
            </a:r>
            <a:r>
              <a:rPr lang="ro-MD" sz="1700" dirty="0" smtClean="0">
                <a:latin typeface="Times New Roman" panose="02020603050405020304" pitchFamily="18" charset="0"/>
                <a:cs typeface="Times New Roman" panose="02020603050405020304" pitchFamily="18" charset="0"/>
              </a:rPr>
              <a:t>Regulament</a:t>
            </a:r>
            <a:r>
              <a:rPr lang="ro-MD" sz="17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Contractul de furnizare/prestare a serviciului public de alimentare cu apă şi de canalizare poate fi încheiat și în baza altui drept decât cel de proprietate (contract de locațiune etc.), cu dreptul consemnării în contract a condiției de plată preventivă, efectuând ulterior recalculul conform indicaţiilor echipamentului de măsurare.</a:t>
            </a:r>
            <a:endParaRPr lang="ru-RU" sz="1700" dirty="0">
              <a:latin typeface="Times New Roman" panose="02020603050405020304" pitchFamily="18" charset="0"/>
              <a:cs typeface="Times New Roman" panose="02020603050405020304" pitchFamily="18" charset="0"/>
            </a:endParaRPr>
          </a:p>
          <a:p>
            <a:r>
              <a:rPr lang="ro-MD" sz="1700" dirty="0">
                <a:latin typeface="Times New Roman" panose="02020603050405020304" pitchFamily="18" charset="0"/>
                <a:cs typeface="Times New Roman" panose="02020603050405020304" pitchFamily="18" charset="0"/>
              </a:rPr>
              <a:t>În contractul de furnizare/prestare a serviciului public de alimentare cu apă şi de canalizare în mod obligatoriu se va indica:</a:t>
            </a:r>
          </a:p>
          <a:p>
            <a:r>
              <a:rPr lang="ro-MD" sz="1700" dirty="0" smtClean="0">
                <a:latin typeface="Times New Roman" panose="02020603050405020304" pitchFamily="18" charset="0"/>
                <a:cs typeface="Times New Roman" panose="02020603050405020304" pitchFamily="18" charset="0"/>
              </a:rPr>
              <a:t>denumirea </a:t>
            </a:r>
            <a:r>
              <a:rPr lang="ro-MD" sz="1700" dirty="0">
                <a:latin typeface="Times New Roman" panose="02020603050405020304" pitchFamily="18" charset="0"/>
                <a:cs typeface="Times New Roman" panose="02020603050405020304" pitchFamily="18" charset="0"/>
              </a:rPr>
              <a:t>operatorului şi a consumatorului, adresa locului de consum unde se furnizează serviciul, adresa operatorului şi a consumatorului, codul poştal, poşta electronică, numerele telefoanelor/faxurilor de contact, codurile fiscale, conturile bancare, funcţia, numele, prenumele persoanei care semnează contractul, codul de identificare al consumatorului;</a:t>
            </a:r>
          </a:p>
          <a:p>
            <a:r>
              <a:rPr lang="ro-MD" sz="1700" dirty="0" smtClean="0">
                <a:latin typeface="Times New Roman" panose="02020603050405020304" pitchFamily="18" charset="0"/>
                <a:cs typeface="Times New Roman" panose="02020603050405020304" pitchFamily="18" charset="0"/>
              </a:rPr>
              <a:t>obiectul </a:t>
            </a:r>
            <a:r>
              <a:rPr lang="ro-MD" sz="1700" dirty="0">
                <a:latin typeface="Times New Roman" panose="02020603050405020304" pitchFamily="18" charset="0"/>
                <a:cs typeface="Times New Roman" panose="02020603050405020304" pitchFamily="18" charset="0"/>
              </a:rPr>
              <a:t>contractului, nivelurile de calitate;</a:t>
            </a:r>
          </a:p>
          <a:p>
            <a:r>
              <a:rPr lang="ro-MD" sz="1700" dirty="0" smtClean="0">
                <a:latin typeface="Times New Roman" panose="02020603050405020304" pitchFamily="18" charset="0"/>
                <a:cs typeface="Times New Roman" panose="02020603050405020304" pitchFamily="18" charset="0"/>
              </a:rPr>
              <a:t>volumul </a:t>
            </a:r>
            <a:r>
              <a:rPr lang="ro-MD" sz="1700" dirty="0">
                <a:latin typeface="Times New Roman" panose="02020603050405020304" pitchFamily="18" charset="0"/>
                <a:cs typeface="Times New Roman" panose="02020603050405020304" pitchFamily="18" charset="0"/>
              </a:rPr>
              <a:t>de apă preconizat a fi furnizat şi/sau volumul de ape uzate preconizat a fi recepţionat (cu excepţia consumatorilor casnici);</a:t>
            </a:r>
          </a:p>
          <a:p>
            <a:r>
              <a:rPr lang="ro-MD" sz="1700" dirty="0" smtClean="0">
                <a:latin typeface="Times New Roman" panose="02020603050405020304" pitchFamily="18" charset="0"/>
                <a:cs typeface="Times New Roman" panose="02020603050405020304" pitchFamily="18" charset="0"/>
              </a:rPr>
              <a:t>modalitatea </a:t>
            </a:r>
            <a:r>
              <a:rPr lang="ro-MD" sz="1700" dirty="0">
                <a:latin typeface="Times New Roman" panose="02020603050405020304" pitchFamily="18" charset="0"/>
                <a:cs typeface="Times New Roman" panose="02020603050405020304" pitchFamily="18" charset="0"/>
              </a:rPr>
              <a:t>de evidenţă a consumului de apă şi a apelor uzate evacuate;</a:t>
            </a:r>
          </a:p>
          <a:p>
            <a:r>
              <a:rPr lang="ro-MD" sz="1700" dirty="0" smtClean="0">
                <a:latin typeface="Times New Roman" panose="02020603050405020304" pitchFamily="18" charset="0"/>
                <a:cs typeface="Times New Roman" panose="02020603050405020304" pitchFamily="18" charset="0"/>
              </a:rPr>
              <a:t>punctul </a:t>
            </a:r>
            <a:r>
              <a:rPr lang="ro-MD" sz="1700" dirty="0">
                <a:latin typeface="Times New Roman" panose="02020603050405020304" pitchFamily="18" charset="0"/>
                <a:cs typeface="Times New Roman" panose="02020603050405020304" pitchFamily="18" charset="0"/>
              </a:rPr>
              <a:t>de delimitare;</a:t>
            </a:r>
          </a:p>
          <a:p>
            <a:r>
              <a:rPr lang="ro-MD" sz="1700" dirty="0" smtClean="0">
                <a:latin typeface="Times New Roman" panose="02020603050405020304" pitchFamily="18" charset="0"/>
                <a:cs typeface="Times New Roman" panose="02020603050405020304" pitchFamily="18" charset="0"/>
              </a:rPr>
              <a:t>drepturile </a:t>
            </a:r>
            <a:r>
              <a:rPr lang="ro-MD" sz="1700" dirty="0">
                <a:latin typeface="Times New Roman" panose="02020603050405020304" pitchFamily="18" charset="0"/>
                <a:cs typeface="Times New Roman" panose="02020603050405020304" pitchFamily="18" charset="0"/>
              </a:rPr>
              <a:t>şi obligaţiile operatorului şi ale consumatorului;</a:t>
            </a:r>
          </a:p>
          <a:p>
            <a:endParaRPr lang="en-US" sz="25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3752767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4700"/>
          </a:xfrm>
        </p:spPr>
        <p:txBody>
          <a:bodyPr>
            <a:normAutofit/>
          </a:bodyPr>
          <a:lstStyle/>
          <a:p>
            <a:pPr marL="0" indent="0" algn="ctr">
              <a:buNone/>
            </a:pPr>
            <a:r>
              <a:rPr lang="en-US" sz="2600" b="1" i="1" dirty="0">
                <a:solidFill>
                  <a:schemeClr val="accent5"/>
                </a:solidFill>
                <a:latin typeface="Times New Roman" panose="02020603050405020304" pitchFamily="18" charset="0"/>
                <a:cs typeface="Times New Roman" panose="02020603050405020304" pitchFamily="18" charset="0"/>
              </a:rPr>
              <a:t>Contractarea</a:t>
            </a:r>
            <a:r>
              <a:rPr lang="en-US" sz="2600" b="1" i="1" dirty="0">
                <a:solidFill>
                  <a:schemeClr val="accent5"/>
                </a:solidFill>
                <a:latin typeface="Times New Roman" panose="02020603050405020304" pitchFamily="18" charset="0"/>
                <a:cs typeface="Times New Roman" panose="02020603050405020304" pitchFamily="18" charset="0"/>
              </a:rPr>
              <a:t> </a:t>
            </a:r>
            <a:r>
              <a:rPr lang="en-US" sz="2600" b="1" i="1" dirty="0">
                <a:solidFill>
                  <a:schemeClr val="accent5"/>
                </a:solidFill>
                <a:latin typeface="Times New Roman" panose="02020603050405020304" pitchFamily="18" charset="0"/>
                <a:cs typeface="Times New Roman" panose="02020603050405020304" pitchFamily="18" charset="0"/>
              </a:rPr>
              <a:t>serviciului</a:t>
            </a:r>
            <a:r>
              <a:rPr lang="en-US" sz="2600" b="1" i="1" dirty="0">
                <a:solidFill>
                  <a:schemeClr val="accent5"/>
                </a:solidFill>
                <a:latin typeface="Times New Roman" panose="02020603050405020304" pitchFamily="18" charset="0"/>
                <a:cs typeface="Times New Roman" panose="02020603050405020304" pitchFamily="18" charset="0"/>
              </a:rPr>
              <a:t> public de </a:t>
            </a:r>
            <a:r>
              <a:rPr lang="en-US" sz="2600" b="1" i="1" dirty="0">
                <a:solidFill>
                  <a:schemeClr val="accent5"/>
                </a:solidFill>
                <a:latin typeface="Times New Roman" panose="02020603050405020304" pitchFamily="18" charset="0"/>
                <a:cs typeface="Times New Roman" panose="02020603050405020304" pitchFamily="18" charset="0"/>
              </a:rPr>
              <a:t>alimentare</a:t>
            </a:r>
            <a:r>
              <a:rPr lang="en-US" sz="2600" b="1" i="1" dirty="0">
                <a:solidFill>
                  <a:schemeClr val="accent5"/>
                </a:solidFill>
                <a:latin typeface="Times New Roman" panose="02020603050405020304" pitchFamily="18" charset="0"/>
                <a:cs typeface="Times New Roman" panose="02020603050405020304" pitchFamily="18" charset="0"/>
              </a:rPr>
              <a:t> cu </a:t>
            </a:r>
            <a:r>
              <a:rPr lang="en-US" sz="2600" b="1" i="1" dirty="0">
                <a:solidFill>
                  <a:schemeClr val="accent5"/>
                </a:solidFill>
                <a:latin typeface="Times New Roman" panose="02020603050405020304" pitchFamily="18" charset="0"/>
                <a:cs typeface="Times New Roman" panose="02020603050405020304" pitchFamily="18" charset="0"/>
              </a:rPr>
              <a:t>ap</a:t>
            </a:r>
            <a:r>
              <a:rPr lang="ro-RO" sz="2600" b="1" i="1" dirty="0">
                <a:solidFill>
                  <a:schemeClr val="accent5"/>
                </a:solidFill>
                <a:latin typeface="Times New Roman" panose="02020603050405020304" pitchFamily="18" charset="0"/>
                <a:cs typeface="Times New Roman" panose="02020603050405020304" pitchFamily="18" charset="0"/>
              </a:rPr>
              <a:t>ă și de canalizare</a:t>
            </a:r>
            <a:endParaRPr lang="fr-FR" sz="2600" b="1" i="1" dirty="0">
              <a:solidFill>
                <a:schemeClr val="accent5"/>
              </a:solidFill>
              <a:latin typeface="Times New Roman" panose="02020603050405020304" pitchFamily="18" charset="0"/>
              <a:cs typeface="Times New Roman" panose="02020603050405020304" pitchFamily="18" charset="0"/>
            </a:endParaRPr>
          </a:p>
          <a:p>
            <a:r>
              <a:rPr lang="ro-MD" sz="1700" dirty="0">
                <a:latin typeface="Times New Roman" panose="02020603050405020304" pitchFamily="18" charset="0"/>
                <a:cs typeface="Times New Roman" panose="02020603050405020304" pitchFamily="18" charset="0"/>
              </a:rPr>
              <a:t>mijloacele prin care se pot obţine informaţii despre tarife;</a:t>
            </a:r>
          </a:p>
          <a:p>
            <a:r>
              <a:rPr lang="ro-MD" sz="1700" dirty="0" smtClean="0">
                <a:latin typeface="Times New Roman" panose="02020603050405020304" pitchFamily="18" charset="0"/>
                <a:cs typeface="Times New Roman" panose="02020603050405020304" pitchFamily="18" charset="0"/>
              </a:rPr>
              <a:t>condiţiile </a:t>
            </a:r>
            <a:r>
              <a:rPr lang="ro-MD" sz="1700" dirty="0">
                <a:latin typeface="Times New Roman" panose="02020603050405020304" pitchFamily="18" charset="0"/>
                <a:cs typeface="Times New Roman" panose="02020603050405020304" pitchFamily="18" charset="0"/>
              </a:rPr>
              <a:t>de întrerupere şi limitare a furnizării/prestării serviciului public de alimentare cu apă şi de canalizare, condiţiile de deconectare şi de reconectare a instalaţiilor interne de apă şi de canalizare la reţeaua publică de alimentare cu apă/de canalizare;</a:t>
            </a:r>
          </a:p>
          <a:p>
            <a:r>
              <a:rPr lang="ro-MD" sz="1700" dirty="0" smtClean="0">
                <a:latin typeface="Times New Roman" panose="02020603050405020304" pitchFamily="18" charset="0"/>
                <a:cs typeface="Times New Roman" panose="02020603050405020304" pitchFamily="18" charset="0"/>
              </a:rPr>
              <a:t>durata </a:t>
            </a:r>
            <a:r>
              <a:rPr lang="ro-MD" sz="1700" dirty="0">
                <a:latin typeface="Times New Roman" panose="02020603050405020304" pitchFamily="18" charset="0"/>
                <a:cs typeface="Times New Roman" panose="02020603050405020304" pitchFamily="18" charset="0"/>
              </a:rPr>
              <a:t>contractului, precum şi modalitatea de modificare, de suspendare ori de rezoluţiune a contractului;</a:t>
            </a:r>
          </a:p>
          <a:p>
            <a:r>
              <a:rPr lang="ro-MD" sz="1700" dirty="0" smtClean="0">
                <a:latin typeface="Times New Roman" panose="02020603050405020304" pitchFamily="18" charset="0"/>
                <a:cs typeface="Times New Roman" panose="02020603050405020304" pitchFamily="18" charset="0"/>
              </a:rPr>
              <a:t>acţiunile </a:t>
            </a:r>
            <a:r>
              <a:rPr lang="ro-MD" sz="1700" dirty="0">
                <a:latin typeface="Times New Roman" panose="02020603050405020304" pitchFamily="18" charset="0"/>
                <a:cs typeface="Times New Roman" panose="02020603050405020304" pitchFamily="18" charset="0"/>
              </a:rPr>
              <a:t>care trebuie întreprinse în caz de nerespectare a nivelurilor de calitate a serviciilor furnizate/prestate prevăzute în contract;</a:t>
            </a:r>
          </a:p>
          <a:p>
            <a:r>
              <a:rPr lang="ro-MD" sz="1700" dirty="0" smtClean="0">
                <a:latin typeface="Times New Roman" panose="02020603050405020304" pitchFamily="18" charset="0"/>
                <a:cs typeface="Times New Roman" panose="02020603050405020304" pitchFamily="18" charset="0"/>
              </a:rPr>
              <a:t>modalităţile </a:t>
            </a:r>
            <a:r>
              <a:rPr lang="ro-MD" sz="1700" dirty="0">
                <a:latin typeface="Times New Roman" panose="02020603050405020304" pitchFamily="18" charset="0"/>
                <a:cs typeface="Times New Roman" panose="02020603050405020304" pitchFamily="18" charset="0"/>
              </a:rPr>
              <a:t>de soluţionare a litigiilor aferente neexecutării sau executării defectuoase a clauzelor contractuale, alte clauze negociate de părţi şi care nu contravin legislaţiei.</a:t>
            </a:r>
          </a:p>
          <a:p>
            <a:pPr>
              <a:buFont typeface="Wingdings" panose="05000000000000000000" pitchFamily="2" charset="2"/>
              <a:buChar char="v"/>
            </a:pPr>
            <a:r>
              <a:rPr lang="ro-MD" sz="1700" dirty="0">
                <a:latin typeface="Times New Roman" panose="02020603050405020304" pitchFamily="18" charset="0"/>
                <a:cs typeface="Times New Roman" panose="02020603050405020304" pitchFamily="18" charset="0"/>
              </a:rPr>
              <a:t>Clauzele contractuale pot fi detaliate şi completate în anexe sau în alte acte adiţionale</a:t>
            </a:r>
            <a:r>
              <a:rPr lang="ro-MD" sz="17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ro-MD" sz="1700" dirty="0" smtClean="0">
                <a:latin typeface="Times New Roman" panose="02020603050405020304" pitchFamily="18" charset="0"/>
                <a:cs typeface="Times New Roman" panose="02020603050405020304" pitchFamily="18" charset="0"/>
              </a:rPr>
              <a:t> </a:t>
            </a:r>
            <a:r>
              <a:rPr lang="ro-MD" sz="1700" dirty="0">
                <a:latin typeface="Times New Roman" panose="02020603050405020304" pitchFamily="18" charset="0"/>
                <a:cs typeface="Times New Roman" panose="02020603050405020304" pitchFamily="18" charset="0"/>
              </a:rPr>
              <a:t>Totodată, contractul de furnizare/prestare a serviciului public de alimentare cu apă şi de canalizare, în mod imperativ, va conţine clauzele obligatorii, specificate în Contractul–cadru de furnizare/prestare a serviciului public de alimentare cu apă şi de canalizare, elaborat si aprobat de către Agenţie.</a:t>
            </a:r>
            <a:endParaRPr lang="en-US" sz="17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9430828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616756"/>
          </a:xfrm>
        </p:spPr>
        <p:txBody>
          <a:bodyPr>
            <a:normAutofit fontScale="55000" lnSpcReduction="20000"/>
          </a:bodyPr>
          <a:lstStyle/>
          <a:p>
            <a:pPr marL="0" indent="0" algn="ctr">
              <a:buNone/>
            </a:pPr>
            <a:endParaRPr lang="en-US" sz="2600" b="1" i="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r>
              <a:rPr lang="en-US" sz="3300" b="1" i="1" dirty="0" smtClean="0">
                <a:solidFill>
                  <a:schemeClr val="accent5"/>
                </a:solidFill>
                <a:latin typeface="Times New Roman" panose="02020603050405020304" pitchFamily="18" charset="0"/>
                <a:cs typeface="Times New Roman" panose="02020603050405020304" pitchFamily="18" charset="0"/>
              </a:rPr>
              <a:t>Contractarea</a:t>
            </a:r>
            <a:r>
              <a:rPr lang="en-US" sz="3300" b="1" i="1" dirty="0" smtClean="0">
                <a:solidFill>
                  <a:schemeClr val="accent5"/>
                </a:solidFill>
                <a:latin typeface="Times New Roman" panose="02020603050405020304" pitchFamily="18" charset="0"/>
                <a:cs typeface="Times New Roman" panose="02020603050405020304" pitchFamily="18" charset="0"/>
              </a:rPr>
              <a:t> </a:t>
            </a:r>
            <a:r>
              <a:rPr lang="en-US" sz="3300" b="1" i="1" dirty="0">
                <a:solidFill>
                  <a:schemeClr val="accent5"/>
                </a:solidFill>
                <a:latin typeface="Times New Roman" panose="02020603050405020304" pitchFamily="18" charset="0"/>
                <a:cs typeface="Times New Roman" panose="02020603050405020304" pitchFamily="18" charset="0"/>
              </a:rPr>
              <a:t>serviciului</a:t>
            </a:r>
            <a:r>
              <a:rPr lang="en-US" sz="3300" b="1" i="1" dirty="0">
                <a:solidFill>
                  <a:schemeClr val="accent5"/>
                </a:solidFill>
                <a:latin typeface="Times New Roman" panose="02020603050405020304" pitchFamily="18" charset="0"/>
                <a:cs typeface="Times New Roman" panose="02020603050405020304" pitchFamily="18" charset="0"/>
              </a:rPr>
              <a:t> public de </a:t>
            </a:r>
            <a:r>
              <a:rPr lang="en-US" sz="3300" b="1" i="1" dirty="0">
                <a:solidFill>
                  <a:schemeClr val="accent5"/>
                </a:solidFill>
                <a:latin typeface="Times New Roman" panose="02020603050405020304" pitchFamily="18" charset="0"/>
                <a:cs typeface="Times New Roman" panose="02020603050405020304" pitchFamily="18" charset="0"/>
              </a:rPr>
              <a:t>alimentare</a:t>
            </a:r>
            <a:r>
              <a:rPr lang="en-US" sz="3300" b="1" i="1" dirty="0">
                <a:solidFill>
                  <a:schemeClr val="accent5"/>
                </a:solidFill>
                <a:latin typeface="Times New Roman" panose="02020603050405020304" pitchFamily="18" charset="0"/>
                <a:cs typeface="Times New Roman" panose="02020603050405020304" pitchFamily="18" charset="0"/>
              </a:rPr>
              <a:t> cu </a:t>
            </a:r>
            <a:r>
              <a:rPr lang="en-US" sz="3300" b="1" i="1" dirty="0">
                <a:solidFill>
                  <a:schemeClr val="accent5"/>
                </a:solidFill>
                <a:latin typeface="Times New Roman" panose="02020603050405020304" pitchFamily="18" charset="0"/>
                <a:cs typeface="Times New Roman" panose="02020603050405020304" pitchFamily="18" charset="0"/>
              </a:rPr>
              <a:t>ap</a:t>
            </a:r>
            <a:r>
              <a:rPr lang="ro-RO" sz="3300" b="1" i="1" dirty="0">
                <a:solidFill>
                  <a:schemeClr val="accent5"/>
                </a:solidFill>
                <a:latin typeface="Times New Roman" panose="02020603050405020304" pitchFamily="18" charset="0"/>
                <a:cs typeface="Times New Roman" panose="02020603050405020304" pitchFamily="18" charset="0"/>
              </a:rPr>
              <a:t>ă și de canalizare</a:t>
            </a:r>
            <a:endParaRPr lang="fr-FR" sz="33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Dacă se încheie contractul de furnizare/prestare a serviciului public de alimentare cu apă şi de canalizare cu consumatorii existenţi sau cu solicitanţii, potenţiali consumatori, pentru locurile de consum care nu sunt deconectate de la sistemul public de alimentare cu apă şi de canalizare, operatorul este obligat să efectueze examinarea contorului de apă potabilă (tehnologică) şi a contorului de ape uzate, dacă există, evacuate în sistemul public de canalizare şi a sigiliilor aplicate, în prezența obligatorie a consumatorului sau a reprezentantului acestuia și să întocmească actul de control al contorului în două exemplare (câte un exemplar pentru fiecare parte).</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Consumatorii casnici care dispun de mai multe locuri de consum au dreptul sa încheie câte un contract de furnizare/prestare a serviciului public de alimentare cu apă şi de canalizare pentru fiecare loc de consum luat aparte sau un contract pentru mai multe locuri de consum indicând datele cu privire la fiecare loc de consum într-o anexă la contract. </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La încheierea unui singur contract pentru mai multe locuri de consum, operatorul indică separat în factura de plată, transmisă consumatorului casnic, valoarea plăţii pentru fiecare loc de consum.</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În cazul consumatorilor noncasnici,</a:t>
            </a:r>
            <a:r>
              <a:rPr lang="ro-RO" sz="2900" b="1" dirty="0">
                <a:latin typeface="Times New Roman" panose="02020603050405020304" pitchFamily="18" charset="0"/>
                <a:cs typeface="Times New Roman" panose="02020603050405020304" pitchFamily="18" charset="0"/>
              </a:rPr>
              <a:t> </a:t>
            </a:r>
            <a:r>
              <a:rPr lang="ro-RO" sz="2900" dirty="0">
                <a:latin typeface="Times New Roman" panose="02020603050405020304" pitchFamily="18" charset="0"/>
                <a:cs typeface="Times New Roman" panose="02020603050405020304" pitchFamily="18" charset="0"/>
              </a:rPr>
              <a:t>operatorul încheie un singur contract pentru mai multe locuri de consum, cu condiţia indicării specificului fiecărui loc de consum într-o anexă separată la contract. Operatorul este obligat să indice separat în factura de plată transmisă consumatorului, valoarea plăţii pentru fiecare loc de consum.</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Termenul pentru încheierea contractului de furnizare/prestare a serviciului public de alimentare cu apă şi/sau de canalizare în cazul branşării/racordării de către operator a instalaţiilor interne ale solicitantului la sistemul public de alimentare cu apă şi de canalizare, contractul se încheie în aceeaşi zi, iar în celelalte cazuri – în termen de cel mult 5 zile lucrătoare din data depunerii cererii de încheiere a contractului </a:t>
            </a:r>
            <a:r>
              <a:rPr lang="ro-RO" sz="2900" i="1" dirty="0">
                <a:latin typeface="Times New Roman" panose="02020603050405020304" pitchFamily="18" charset="0"/>
                <a:cs typeface="Times New Roman" panose="02020603050405020304" pitchFamily="18" charset="0"/>
              </a:rPr>
              <a:t>ș</a:t>
            </a:r>
            <a:r>
              <a:rPr lang="ro-RO" sz="2900" dirty="0">
                <a:latin typeface="Times New Roman" panose="02020603050405020304" pitchFamily="18" charset="0"/>
                <a:cs typeface="Times New Roman" panose="02020603050405020304" pitchFamily="18" charset="0"/>
              </a:rPr>
              <a:t>i prezentării documentelor necesare conform listei aprobate.</a:t>
            </a:r>
            <a:endParaRPr lang="ru-RU" sz="2900" dirty="0">
              <a:latin typeface="Times New Roman" panose="02020603050405020304" pitchFamily="18" charset="0"/>
              <a:cs typeface="Times New Roman" panose="02020603050405020304" pitchFamily="18" charset="0"/>
            </a:endParaRPr>
          </a:p>
          <a:p>
            <a:endParaRPr lang="en-US" sz="25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614205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414532"/>
          </a:xfrm>
        </p:spPr>
        <p:txBody>
          <a:bodyPr>
            <a:normAutofit fontScale="55000" lnSpcReduction="20000"/>
          </a:bodyPr>
          <a:lstStyle/>
          <a:p>
            <a:pPr marL="0" indent="0" algn="ctr">
              <a:buNone/>
            </a:pPr>
            <a:endParaRPr lang="en-US" sz="2600" b="1" i="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r>
              <a:rPr lang="en-US" sz="3300" b="1" i="1" dirty="0" smtClean="0">
                <a:solidFill>
                  <a:schemeClr val="accent5"/>
                </a:solidFill>
                <a:latin typeface="Times New Roman" panose="02020603050405020304" pitchFamily="18" charset="0"/>
                <a:cs typeface="Times New Roman" panose="02020603050405020304" pitchFamily="18" charset="0"/>
              </a:rPr>
              <a:t>Contractarea</a:t>
            </a:r>
            <a:r>
              <a:rPr lang="en-US" sz="3300" b="1" i="1" dirty="0" smtClean="0">
                <a:solidFill>
                  <a:schemeClr val="accent5"/>
                </a:solidFill>
                <a:latin typeface="Times New Roman" panose="02020603050405020304" pitchFamily="18" charset="0"/>
                <a:cs typeface="Times New Roman" panose="02020603050405020304" pitchFamily="18" charset="0"/>
              </a:rPr>
              <a:t> </a:t>
            </a:r>
            <a:r>
              <a:rPr lang="en-US" sz="3300" b="1" i="1" dirty="0" smtClean="0">
                <a:solidFill>
                  <a:schemeClr val="accent5"/>
                </a:solidFill>
                <a:latin typeface="Times New Roman" panose="02020603050405020304" pitchFamily="18" charset="0"/>
                <a:cs typeface="Times New Roman" panose="02020603050405020304" pitchFamily="18" charset="0"/>
              </a:rPr>
              <a:t>serviciului</a:t>
            </a:r>
            <a:r>
              <a:rPr lang="en-US" sz="3300" b="1" i="1" dirty="0" smtClean="0">
                <a:solidFill>
                  <a:schemeClr val="accent5"/>
                </a:solidFill>
                <a:latin typeface="Times New Roman" panose="02020603050405020304" pitchFamily="18" charset="0"/>
                <a:cs typeface="Times New Roman" panose="02020603050405020304" pitchFamily="18" charset="0"/>
              </a:rPr>
              <a:t> public de </a:t>
            </a:r>
            <a:r>
              <a:rPr lang="en-US" sz="3300" b="1" i="1" dirty="0" smtClean="0">
                <a:solidFill>
                  <a:schemeClr val="accent5"/>
                </a:solidFill>
                <a:latin typeface="Times New Roman" panose="02020603050405020304" pitchFamily="18" charset="0"/>
                <a:cs typeface="Times New Roman" panose="02020603050405020304" pitchFamily="18" charset="0"/>
              </a:rPr>
              <a:t>alimentare</a:t>
            </a:r>
            <a:r>
              <a:rPr lang="en-US" sz="3300" b="1" i="1" dirty="0" smtClean="0">
                <a:solidFill>
                  <a:schemeClr val="accent5"/>
                </a:solidFill>
                <a:latin typeface="Times New Roman" panose="02020603050405020304" pitchFamily="18" charset="0"/>
                <a:cs typeface="Times New Roman" panose="02020603050405020304" pitchFamily="18" charset="0"/>
              </a:rPr>
              <a:t> cu </a:t>
            </a:r>
            <a:r>
              <a:rPr lang="en-US" sz="3300" b="1" i="1" dirty="0" smtClean="0">
                <a:solidFill>
                  <a:schemeClr val="accent5"/>
                </a:solidFill>
                <a:latin typeface="Times New Roman" panose="02020603050405020304" pitchFamily="18" charset="0"/>
                <a:cs typeface="Times New Roman" panose="02020603050405020304" pitchFamily="18" charset="0"/>
              </a:rPr>
              <a:t>ap</a:t>
            </a:r>
            <a:r>
              <a:rPr lang="ro-RO" sz="3300" b="1" i="1" dirty="0" smtClean="0">
                <a:solidFill>
                  <a:schemeClr val="accent5"/>
                </a:solidFill>
                <a:latin typeface="Times New Roman" panose="02020603050405020304" pitchFamily="18" charset="0"/>
                <a:cs typeface="Times New Roman" panose="02020603050405020304" pitchFamily="18" charset="0"/>
              </a:rPr>
              <a:t>ă și de canalizare</a:t>
            </a:r>
            <a:endParaRPr lang="fr-FR" sz="3300" b="1" i="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smtClean="0">
                <a:latin typeface="Times New Roman" panose="02020603050405020304" pitchFamily="18" charset="0"/>
                <a:cs typeface="Times New Roman" panose="02020603050405020304" pitchFamily="18" charset="0"/>
              </a:rPr>
              <a:t>Operatorul poate refuza încheierea contractului de furnizare/prestare a serviciului public de alimentare cu apă şi/sau de canalizare dacă solicitantul nu îndeplineşte prevederile Regulamentului-cadru de organizare și funcționare a serviciului public de alimentare cu apă şi de canalizare sau dacă solicitantul are datorii la alte locuri de consum. Refuzul trebuie argumentat în scris. Operatorul este obligat să încheie contractul de furnizare/prestare a serviciului public de alimentare cu apă şi/sau de canalizare, dacă solicitantul a înlăturat cauzele ce au constituit motivul refuzului din partea operatorului. </a:t>
            </a:r>
            <a:endParaRPr lang="ru-RU" sz="29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Dacă a fost obținut dreptul de proprietate asupra unui imobil, ce nu a fost deconectat de la sistemul public de alimentare cu apă şi de canalizare, noul proprietar este obligat să solicitate operatorului încheierea contractului de furnizare/prestare a serviciului public de alimentare cu apă şi/sau de canalizare, în termen de 15 zile calendaristice de la data înregistrării dreptului de proprietate. În caz contrar, operatorul este în drept să deconecteze locul de consum respectiv, preîntâmpinând persoana în cauză prin aviz de deconectare, cu cel puţin 5 zile calendaristice înainte.</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Dacă persoana fizică întreprinzător individual sau persoana juridică – consumator îşi schimbă denumirea, adresa, codul fiscal, contul bancar, consumatorul respectiv este obligat în termen de 10 zile lucrătoare să prezinte operatorului documentele de confirmare, necesare pentru operarea modificărilor în contractul de furnizare/prestare a serviciului public de alimentare cu apă şi de canalizare. </a:t>
            </a:r>
            <a:endParaRPr lang="ru-RU" sz="2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900" dirty="0">
                <a:latin typeface="Times New Roman" panose="02020603050405020304" pitchFamily="18" charset="0"/>
                <a:cs typeface="Times New Roman" panose="02020603050405020304" pitchFamily="18" charset="0"/>
              </a:rPr>
              <a:t>Dacă se schimbă destinaţia spaţiului locativ, proprietarul, posesorul imobilului este obligat să solicite operatorului, încheierea unui nou contract de furnizare/prestare a serviciului public de alimentare cu apă şi de canalizare, în termen de 15 zile calendaristice din data obținerii actelor de schimbare a destinației spațiului locativ.</a:t>
            </a:r>
            <a:endParaRPr lang="ru-RU" sz="2900" dirty="0">
              <a:latin typeface="Times New Roman" panose="02020603050405020304" pitchFamily="18" charset="0"/>
              <a:cs typeface="Times New Roman" panose="02020603050405020304" pitchFamily="18" charset="0"/>
            </a:endParaRPr>
          </a:p>
          <a:p>
            <a:endParaRPr lang="en-US" sz="25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5670868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72762"/>
            <a:ext cx="10515600" cy="3824653"/>
          </a:xfrm>
        </p:spPr>
        <p:txBody>
          <a:bodyPr>
            <a:normAutofit/>
          </a:bodyPr>
          <a:lstStyle/>
          <a:p>
            <a:pPr marL="0" indent="0" algn="ctr">
              <a:buNone/>
            </a:pPr>
            <a:r>
              <a:rPr lang="en-US" sz="1800" b="1" i="1" dirty="0" smtClean="0">
                <a:solidFill>
                  <a:schemeClr val="accent5"/>
                </a:solidFill>
                <a:latin typeface="Times New Roman" panose="02020603050405020304" pitchFamily="18" charset="0"/>
                <a:cs typeface="Times New Roman" panose="02020603050405020304" pitchFamily="18" charset="0"/>
              </a:rPr>
              <a:t>Contractarea</a:t>
            </a:r>
            <a:r>
              <a:rPr lang="en-US" sz="1800" b="1" i="1" dirty="0" smtClean="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serviciului</a:t>
            </a:r>
            <a:r>
              <a:rPr lang="en-US" sz="1800" b="1" i="1" dirty="0">
                <a:solidFill>
                  <a:schemeClr val="accent5"/>
                </a:solidFill>
                <a:latin typeface="Times New Roman" panose="02020603050405020304" pitchFamily="18" charset="0"/>
                <a:cs typeface="Times New Roman" panose="02020603050405020304" pitchFamily="18" charset="0"/>
              </a:rPr>
              <a:t> public de </a:t>
            </a:r>
            <a:r>
              <a:rPr lang="en-US" sz="1800" b="1" i="1" dirty="0">
                <a:solidFill>
                  <a:schemeClr val="accent5"/>
                </a:solidFill>
                <a:latin typeface="Times New Roman" panose="02020603050405020304" pitchFamily="18" charset="0"/>
                <a:cs typeface="Times New Roman" panose="02020603050405020304" pitchFamily="18" charset="0"/>
              </a:rPr>
              <a:t>alimentare</a:t>
            </a:r>
            <a:r>
              <a:rPr lang="en-US" sz="1800" b="1" i="1" dirty="0">
                <a:solidFill>
                  <a:schemeClr val="accent5"/>
                </a:solidFill>
                <a:latin typeface="Times New Roman" panose="02020603050405020304" pitchFamily="18" charset="0"/>
                <a:cs typeface="Times New Roman" panose="02020603050405020304" pitchFamily="18" charset="0"/>
              </a:rPr>
              <a:t> cu </a:t>
            </a:r>
            <a:r>
              <a:rPr lang="en-US" sz="1800" b="1" i="1" dirty="0">
                <a:solidFill>
                  <a:schemeClr val="accent5"/>
                </a:solidFill>
                <a:latin typeface="Times New Roman" panose="02020603050405020304" pitchFamily="18" charset="0"/>
                <a:cs typeface="Times New Roman" panose="02020603050405020304" pitchFamily="18" charset="0"/>
              </a:rPr>
              <a:t>ap</a:t>
            </a:r>
            <a:r>
              <a:rPr lang="ro-RO" sz="1800" b="1" i="1" dirty="0">
                <a:solidFill>
                  <a:schemeClr val="accent5"/>
                </a:solidFill>
                <a:latin typeface="Times New Roman" panose="02020603050405020304" pitchFamily="18" charset="0"/>
                <a:cs typeface="Times New Roman" panose="02020603050405020304" pitchFamily="18" charset="0"/>
              </a:rPr>
              <a:t>ă și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Contractul de furnizare/prestare a serviciului public de alimentare cu apă şi de canalizare, încheiat pentru o perioadă nedeterminată, este considerat valabil până la rezoluțiunea lui, în conformitate cu clauzele contractuale, prevederile Codului civil al Republicii Moldova și Regulamentului de organizare și funcționare al serviciului public de alimentare cu apă și de canalizare.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În cazul în care contractul de furnizare/prestare a serviciului public de alimentare cu apă şi de canalizare este încheiat între operator şi consumator pentru o perioadă determinată, operatorul preavizează consumatorul despre rezoluțiunea contractului de furnizare/prestare a serviciului public de alimentare cu apă şi de canalizare cu cel puţin 30 zile calendaristice înainte de rezoluțiunea lui în conformitate cu prevederile contractului de furnizare/prestare a serviciului public de alimentare cu apă şi de canalizare.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z="1600" dirty="0" smtClean="0">
                <a:latin typeface="Times New Roman" panose="02020603050405020304" pitchFamily="18" charset="0"/>
                <a:cs typeface="Times New Roman" panose="02020603050405020304" pitchFamily="18" charset="0"/>
              </a:rPr>
              <a:t>Operatorul nu este </a:t>
            </a:r>
            <a:r>
              <a:rPr lang="ro-RO" sz="1600" dirty="0" smtClean="0">
                <a:latin typeface="Times New Roman" panose="02020603050405020304" pitchFamily="18" charset="0"/>
                <a:cs typeface="Times New Roman" panose="02020603050405020304" pitchFamily="18" charset="0"/>
              </a:rPr>
              <a:t>î</a:t>
            </a:r>
            <a:r>
              <a:rPr lang="en-US" sz="1600" dirty="0" smtClean="0">
                <a:latin typeface="Times New Roman" panose="02020603050405020304" pitchFamily="18" charset="0"/>
                <a:cs typeface="Times New Roman" panose="02020603050405020304" pitchFamily="18" charset="0"/>
              </a:rPr>
              <a:t>n drept s</a:t>
            </a:r>
            <a:r>
              <a:rPr lang="ro-RO" sz="1600" dirty="0" smtClean="0">
                <a:latin typeface="Times New Roman" panose="02020603050405020304" pitchFamily="18" charset="0"/>
                <a:cs typeface="Times New Roman" panose="02020603050405020304" pitchFamily="18" charset="0"/>
              </a:rPr>
              <a:t>ă</a:t>
            </a:r>
            <a:r>
              <a:rPr lang="en-US" sz="1600" dirty="0" smtClean="0">
                <a:latin typeface="Times New Roman" panose="02020603050405020304" pitchFamily="18" charset="0"/>
                <a:cs typeface="Times New Roman" panose="02020603050405020304" pitchFamily="18" charset="0"/>
              </a:rPr>
              <a:t> cear</a:t>
            </a:r>
            <a:r>
              <a:rPr lang="ro-RO" sz="1600" dirty="0">
                <a:latin typeface="Times New Roman" panose="02020603050405020304" pitchFamily="18" charset="0"/>
                <a:cs typeface="Times New Roman" panose="02020603050405020304" pitchFamily="18" charset="0"/>
              </a:rPr>
              <a:t>ă</a:t>
            </a:r>
            <a:r>
              <a:rPr lang="en-US" sz="1600" dirty="0" smtClean="0">
                <a:latin typeface="Times New Roman" panose="02020603050405020304" pitchFamily="18" charset="0"/>
                <a:cs typeface="Times New Roman" panose="02020603050405020304" pitchFamily="18" charset="0"/>
              </a:rPr>
              <a:t> de la solicitant, consummator careva </a:t>
            </a:r>
            <a:r>
              <a:rPr lang="en-US" sz="1600" dirty="0" smtClean="0">
                <a:latin typeface="Times New Roman" panose="02020603050405020304" pitchFamily="18" charset="0"/>
                <a:cs typeface="Times New Roman" panose="02020603050405020304" pitchFamily="18" charset="0"/>
              </a:rPr>
              <a:t>pl</a:t>
            </a:r>
            <a:r>
              <a:rPr lang="ro-RO" sz="1600" dirty="0" smtClean="0">
                <a:latin typeface="Times New Roman" panose="02020603050405020304" pitchFamily="18" charset="0"/>
                <a:cs typeface="Times New Roman" panose="02020603050405020304" pitchFamily="18" charset="0"/>
              </a:rPr>
              <a:t>ăți</a:t>
            </a:r>
            <a:r>
              <a:rPr lang="en-US" sz="1600" dirty="0" smtClean="0">
                <a:latin typeface="Times New Roman" panose="02020603050405020304" pitchFamily="18" charset="0"/>
                <a:cs typeface="Times New Roman" panose="02020603050405020304" pitchFamily="18" charset="0"/>
              </a:rPr>
              <a:t> pentru </a:t>
            </a:r>
            <a:r>
              <a:rPr lang="ro-RO" sz="1600" dirty="0" smtClean="0">
                <a:latin typeface="Times New Roman" panose="02020603050405020304" pitchFamily="18" charset="0"/>
                <a:cs typeface="Times New Roman" panose="02020603050405020304" pitchFamily="18" charset="0"/>
              </a:rPr>
              <a:t>î</a:t>
            </a:r>
            <a:r>
              <a:rPr lang="en-US" sz="1600" dirty="0" smtClean="0">
                <a:latin typeface="Times New Roman" panose="02020603050405020304" pitchFamily="18" charset="0"/>
                <a:cs typeface="Times New Roman" panose="02020603050405020304" pitchFamily="18" charset="0"/>
              </a:rPr>
              <a:t>ncheierea, modificarea, suspendarea sau </a:t>
            </a:r>
            <a:r>
              <a:rPr lang="en-US" sz="1600" dirty="0" smtClean="0">
                <a:latin typeface="Times New Roman" panose="02020603050405020304" pitchFamily="18" charset="0"/>
                <a:cs typeface="Times New Roman" panose="02020603050405020304" pitchFamily="18" charset="0"/>
              </a:rPr>
              <a:t>rezolu</a:t>
            </a:r>
            <a:r>
              <a:rPr lang="ro-RO" sz="1600" dirty="0" smtClean="0">
                <a:latin typeface="Times New Roman" panose="02020603050405020304" pitchFamily="18" charset="0"/>
                <a:cs typeface="Times New Roman" panose="02020603050405020304" pitchFamily="18" charset="0"/>
              </a:rPr>
              <a:t>ț</a:t>
            </a:r>
            <a:r>
              <a:rPr lang="en-US" sz="1600" dirty="0" smtClean="0">
                <a:latin typeface="Times New Roman" panose="02020603050405020304" pitchFamily="18" charset="0"/>
                <a:cs typeface="Times New Roman" panose="02020603050405020304" pitchFamily="18" charset="0"/>
              </a:rPr>
              <a:t>iunea</a:t>
            </a:r>
            <a:r>
              <a:rPr lang="en-US" sz="1600" dirty="0" smtClean="0">
                <a:latin typeface="Times New Roman" panose="02020603050405020304" pitchFamily="18" charset="0"/>
                <a:cs typeface="Times New Roman" panose="02020603050405020304" pitchFamily="18" charset="0"/>
              </a:rPr>
              <a:t> contractului de </a:t>
            </a:r>
            <a:r>
              <a:rPr lang="ro-RO" sz="1600" dirty="0" smtClean="0">
                <a:latin typeface="Times New Roman" panose="02020603050405020304" pitchFamily="18" charset="0"/>
                <a:cs typeface="Times New Roman" panose="02020603050405020304" pitchFamily="18" charset="0"/>
              </a:rPr>
              <a:t>furnizare/prestare a serviciului public de alimentare cu apă și de canalizare. </a:t>
            </a:r>
            <a:endParaRPr lang="ru-RU" sz="1600" dirty="0">
              <a:latin typeface="Times New Roman" panose="02020603050405020304" pitchFamily="18" charset="0"/>
              <a:cs typeface="Times New Roman" panose="02020603050405020304" pitchFamily="18" charset="0"/>
            </a:endParaRPr>
          </a:p>
          <a:p>
            <a:endParaRPr lang="en-US" sz="25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816546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713471"/>
          </a:xfrm>
        </p:spPr>
        <p:txBody>
          <a:bodyPr>
            <a:normAutofit fontScale="77500" lnSpcReduction="20000"/>
          </a:bodyPr>
          <a:lstStyle/>
          <a:p>
            <a:pPr marL="0" indent="0" algn="ctr">
              <a:buNone/>
            </a:pPr>
            <a:r>
              <a:rPr lang="ro-RO" sz="2300" b="1" i="1" dirty="0" smtClean="0">
                <a:solidFill>
                  <a:schemeClr val="accent5"/>
                </a:solidFill>
                <a:latin typeface="Times New Roman" panose="02020603050405020304" pitchFamily="18" charset="0"/>
                <a:cs typeface="Times New Roman" panose="02020603050405020304" pitchFamily="18" charset="0"/>
              </a:rPr>
              <a:t>Drepturile și obligațiile părților</a:t>
            </a:r>
            <a:endParaRPr lang="fr-FR" sz="2300" b="1" i="1" dirty="0">
              <a:solidFill>
                <a:schemeClr val="accent5"/>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MD" sz="2100" b="1" i="1" dirty="0">
                <a:latin typeface="Times New Roman" panose="02020603050405020304" pitchFamily="18" charset="0"/>
                <a:cs typeface="Times New Roman" panose="02020603050405020304" pitchFamily="18" charset="0"/>
              </a:rPr>
              <a:t>Drepturile consumatorului în raport cu operatorul sunt:</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beneficieze de serviciul public de alimentare cu apă şi de canalizare în condiţiile stabilite în contractul de furnizare/prestare a serviciului respectiv, în </a:t>
            </a:r>
            <a:r>
              <a:rPr lang="ro-MD" sz="2100" dirty="0">
                <a:latin typeface="Times New Roman" panose="02020603050405020304" pitchFamily="18" charset="0"/>
                <a:cs typeface="Times New Roman" panose="02020603050405020304" pitchFamily="18" charset="0"/>
                <a:hlinkClick r:id="rId2"/>
              </a:rPr>
              <a:t>Legea nr.303/2013</a:t>
            </a:r>
            <a:r>
              <a:rPr lang="ro-MD" sz="2100" dirty="0">
                <a:latin typeface="Times New Roman" panose="02020603050405020304" pitchFamily="18" charset="0"/>
                <a:cs typeface="Times New Roman" panose="02020603050405020304" pitchFamily="18" charset="0"/>
              </a:rPr>
              <a:t> privind serviciul public de alimentare cu apă şi de canalizare şi prezentul Regulament;</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fie prezent personal sau să desemneze expres o persoană care să asiste la citirea indicaţiilor contorului, la efectuarea verificării metrologice de expertiză, a controlului şi a sigiliilor aplicate acestuia, precum şi la deconectarea instalaţiilor sale interne de apă şi de canalizare în cazurile prevăzute de </a:t>
            </a:r>
            <a:r>
              <a:rPr lang="ro-MD" sz="2100" dirty="0">
                <a:latin typeface="Times New Roman" panose="02020603050405020304" pitchFamily="18" charset="0"/>
                <a:cs typeface="Times New Roman" panose="02020603050405020304" pitchFamily="18" charset="0"/>
                <a:hlinkClick r:id="rId2"/>
              </a:rPr>
              <a:t>Legea nr.303/2013</a:t>
            </a:r>
            <a:r>
              <a:rPr lang="ro-MD" sz="2100" dirty="0">
                <a:latin typeface="Times New Roman" panose="02020603050405020304" pitchFamily="18" charset="0"/>
                <a:cs typeface="Times New Roman" panose="02020603050405020304" pitchFamily="18" charset="0"/>
              </a:rPr>
              <a:t> privind serviciul public de alimentare cu apă şi de canalizare şi de prezentul Regulament;</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fie informat din timp de către operator despre regimul de furnizare a apei, stabilit în localitate, inclusiv cu privire la limitările sau întreruperile în furnizarea/prestarea serviciului public de alimentare cu apă şi de canalizare, în modul stabilit de </a:t>
            </a:r>
            <a:r>
              <a:rPr lang="ro-MD" sz="2100" dirty="0">
                <a:latin typeface="Times New Roman" panose="02020603050405020304" pitchFamily="18" charset="0"/>
                <a:cs typeface="Times New Roman" panose="02020603050405020304" pitchFamily="18" charset="0"/>
                <a:hlinkClick r:id="rId2"/>
              </a:rPr>
              <a:t>Legea nr.303/2013</a:t>
            </a:r>
            <a:r>
              <a:rPr lang="ro-MD" sz="2100" dirty="0">
                <a:latin typeface="Times New Roman" panose="02020603050405020304" pitchFamily="18" charset="0"/>
                <a:cs typeface="Times New Roman" panose="02020603050405020304" pitchFamily="18" charset="0"/>
              </a:rPr>
              <a:t> privind serviciul public de alimentare cu apă şi de canalizare şi de prezentul Regulament;</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iniţieze modificarea şi completarea contractului de furnizare/prestare a serviciului public de alimentare cu apă şi de canalizare şi/sau a anexelor acestuia prin acorduri adiţionale, inclusiv în cazul în care apar prevederi noi în </a:t>
            </a:r>
            <a:r>
              <a:rPr lang="ro-MD" sz="2100" dirty="0">
                <a:latin typeface="Times New Roman" panose="02020603050405020304" pitchFamily="18" charset="0"/>
                <a:cs typeface="Times New Roman" panose="02020603050405020304" pitchFamily="18" charset="0"/>
                <a:hlinkClick r:id="rId2"/>
              </a:rPr>
              <a:t>Legea nr.303/2013</a:t>
            </a:r>
            <a:r>
              <a:rPr lang="ro-MD" sz="2100" dirty="0">
                <a:latin typeface="Times New Roman" panose="02020603050405020304" pitchFamily="18" charset="0"/>
                <a:cs typeface="Times New Roman" panose="02020603050405020304" pitchFamily="18" charset="0"/>
              </a:rPr>
              <a:t> privind serviciul public de alimentare cu apă şi de canalizare şi în prezentul Regulament;</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renunţe (definitiv sau temporar) la serviciile operatorului în modul stabilit de </a:t>
            </a:r>
            <a:r>
              <a:rPr lang="ro-MD" sz="2100" dirty="0">
                <a:latin typeface="Times New Roman" panose="02020603050405020304" pitchFamily="18" charset="0"/>
                <a:cs typeface="Times New Roman" panose="02020603050405020304" pitchFamily="18" charset="0"/>
                <a:hlinkClick r:id="rId2"/>
              </a:rPr>
              <a:t>Legea nr.303/2013</a:t>
            </a:r>
            <a:r>
              <a:rPr lang="ro-MD" sz="2100" dirty="0">
                <a:latin typeface="Times New Roman" panose="02020603050405020304" pitchFamily="18" charset="0"/>
                <a:cs typeface="Times New Roman" panose="02020603050405020304" pitchFamily="18" charset="0"/>
              </a:rPr>
              <a:t> privind serviciul public de alimentare cu apă şi de canalizare, de prezentul Regulament şi de contractul de furnizare/prestare a serviciului public de alimentare cu apă şi de canalizare;</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primească, la cerere, informaţii privind tarifele şi calitatea apei, privind volumul apei consumate, plăţile şi penalităţile calculate şi achitate;</a:t>
            </a:r>
          </a:p>
          <a:p>
            <a:pPr algn="just"/>
            <a:r>
              <a:rPr lang="ro-MD" sz="2100" dirty="0" smtClean="0">
                <a:latin typeface="Times New Roman" panose="02020603050405020304" pitchFamily="18" charset="0"/>
                <a:cs typeface="Times New Roman" panose="02020603050405020304" pitchFamily="18" charset="0"/>
              </a:rPr>
              <a:t>să </a:t>
            </a:r>
            <a:r>
              <a:rPr lang="ro-MD" sz="2100" dirty="0">
                <a:latin typeface="Times New Roman" panose="02020603050405020304" pitchFamily="18" charset="0"/>
                <a:cs typeface="Times New Roman" panose="02020603050405020304" pitchFamily="18" charset="0"/>
              </a:rPr>
              <a:t>primească răspuns la petiţiile adresate operatorului în modul şi în termenele stabilite de legislaţia Republicii Moldova;</a:t>
            </a:r>
            <a:endParaRPr lang="en-US" sz="21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285619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36563"/>
          </a:xfrm>
        </p:spPr>
        <p:txBody>
          <a:bodyPr>
            <a:normAutofit fontScale="92500" lnSpcReduction="1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r>
              <a:rPr lang="ro-MD" sz="1700" dirty="0">
                <a:latin typeface="Times New Roman" panose="02020603050405020304" pitchFamily="18" charset="0"/>
                <a:cs typeface="Times New Roman" panose="02020603050405020304" pitchFamily="18" charset="0"/>
              </a:rPr>
              <a:t>să solicite recuperarea prejudiciilor cauzate din vina operatorului în conformitate cu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a:t>
            </a:r>
            <a:r>
              <a:rPr lang="ro-MD" sz="1700" dirty="0">
                <a:latin typeface="Times New Roman" panose="02020603050405020304" pitchFamily="18" charset="0"/>
                <a:cs typeface="Times New Roman" panose="02020603050405020304" pitchFamily="18" charset="0"/>
                <a:hlinkClick r:id="rId3"/>
              </a:rPr>
              <a:t>Codul civil</a:t>
            </a:r>
            <a:r>
              <a:rPr lang="ro-MD" sz="1700" dirty="0">
                <a:latin typeface="Times New Roman" panose="02020603050405020304" pitchFamily="18" charset="0"/>
                <a:cs typeface="Times New Roman" panose="02020603050405020304" pitchFamily="18" charset="0"/>
              </a:rPr>
              <a:t> şi prezentul Regulament;</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beneficieze de alte drepturi stabilite în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a:t>
            </a:r>
            <a:r>
              <a:rPr lang="ro-MD" sz="1700" dirty="0">
                <a:latin typeface="Times New Roman" panose="02020603050405020304" pitchFamily="18" charset="0"/>
                <a:cs typeface="Times New Roman" panose="02020603050405020304" pitchFamily="18" charset="0"/>
                <a:hlinkClick r:id="rId4"/>
              </a:rPr>
              <a:t>Legea nr.105/2003</a:t>
            </a:r>
            <a:r>
              <a:rPr lang="ro-MD" sz="1700" dirty="0">
                <a:latin typeface="Times New Roman" panose="02020603050405020304" pitchFamily="18" charset="0"/>
                <a:cs typeface="Times New Roman" panose="02020603050405020304" pitchFamily="18" charset="0"/>
              </a:rPr>
              <a:t> privind protecţia consumatorilor şi prezentul Regulament;</a:t>
            </a:r>
          </a:p>
          <a:p>
            <a:pPr algn="just"/>
            <a:r>
              <a:rPr lang="ro-MD" sz="1700" dirty="0" smtClean="0">
                <a:latin typeface="Times New Roman" panose="02020603050405020304" pitchFamily="18" charset="0"/>
                <a:cs typeface="Times New Roman" panose="02020603050405020304" pitchFamily="18" charset="0"/>
              </a:rPr>
              <a:t>la </a:t>
            </a:r>
            <a:r>
              <a:rPr lang="ro-MD" sz="1700" dirty="0">
                <a:latin typeface="Times New Roman" panose="02020603050405020304" pitchFamily="18" charset="0"/>
                <a:cs typeface="Times New Roman" panose="02020603050405020304" pitchFamily="18" charset="0"/>
              </a:rPr>
              <a:t>sistarea furnizării/prestării serviciilor pentru o perioadă de timp determinată şi la suspendarea contractului pe o perioadă de timp nu mai mică de 3 luni;</a:t>
            </a:r>
          </a:p>
          <a:p>
            <a:pPr algn="just"/>
            <a:r>
              <a:rPr lang="ro-MD" sz="1700" dirty="0" smtClean="0">
                <a:latin typeface="Times New Roman" panose="02020603050405020304" pitchFamily="18" charset="0"/>
                <a:cs typeface="Times New Roman" panose="02020603050405020304" pitchFamily="18" charset="0"/>
              </a:rPr>
              <a:t>la </a:t>
            </a:r>
            <a:r>
              <a:rPr lang="ro-MD" sz="1700" dirty="0">
                <a:latin typeface="Times New Roman" panose="02020603050405020304" pitchFamily="18" charset="0"/>
                <a:cs typeface="Times New Roman" panose="02020603050405020304" pitchFamily="18" charset="0"/>
              </a:rPr>
              <a:t>modificarea sau rezoluţiunea contractului de furnizare/prestare a serviciului public de alimentare cu apă şi de canalizare în conformitate cu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şi prezentul Regulament;</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verifice şi să constate respectarea de către operator a prevederilor contractului de furnizare/prestare a serviciului public de alimentare cu apă şi de canalizare;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aibă acces la contor, dacă acesta este instalat pe proprietatea operatorului;</a:t>
            </a:r>
          </a:p>
          <a:p>
            <a:pPr algn="just"/>
            <a:r>
              <a:rPr lang="ro-MD" sz="1700" dirty="0" smtClean="0">
                <a:latin typeface="Times New Roman" panose="02020603050405020304" pitchFamily="18" charset="0"/>
                <a:cs typeface="Times New Roman" panose="02020603050405020304" pitchFamily="18" charset="0"/>
              </a:rPr>
              <a:t>la </a:t>
            </a:r>
            <a:r>
              <a:rPr lang="ro-MD" sz="1700" dirty="0">
                <a:latin typeface="Times New Roman" panose="02020603050405020304" pitchFamily="18" charset="0"/>
                <a:cs typeface="Times New Roman" panose="02020603050405020304" pitchFamily="18" charset="0"/>
              </a:rPr>
              <a:t>eliberarea de către operator a unui nou aviz de branşare/racordare, în cazul necesităţii majorării debitului de apă;</a:t>
            </a:r>
          </a:p>
          <a:p>
            <a:pPr algn="just"/>
            <a:r>
              <a:rPr lang="ro-MD" sz="1700" dirty="0" smtClean="0">
                <a:latin typeface="Times New Roman" panose="02020603050405020304" pitchFamily="18" charset="0"/>
                <a:cs typeface="Times New Roman" panose="02020603050405020304" pitchFamily="18" charset="0"/>
              </a:rPr>
              <a:t>la </a:t>
            </a:r>
            <a:r>
              <a:rPr lang="ro-MD" sz="1700" dirty="0">
                <a:latin typeface="Times New Roman" panose="02020603050405020304" pitchFamily="18" charset="0"/>
                <a:cs typeface="Times New Roman" panose="02020603050405020304" pitchFamily="18" charset="0"/>
              </a:rPr>
              <a:t>despăgubiri din partea operatorului pentru nerespectarea parametrilor de performanţă ai serviciului public de alimentare cu apă şi de canalizare, potrivit condiţiilor contractuale negociate de părţi;</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aibă acces la serviciul telefonic 24 din 24 ore al operatorului, numărul de telefon al căruia se indică în mod obligatoriu în contract şi în factură.</a:t>
            </a:r>
            <a:endParaRPr lang="en-US" sz="17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5"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743341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501163"/>
            <a:ext cx="9144000" cy="1142999"/>
          </a:xfrm>
        </p:spPr>
        <p:style>
          <a:lnRef idx="2">
            <a:schemeClr val="accent1"/>
          </a:lnRef>
          <a:fillRef idx="1">
            <a:schemeClr val="lt1"/>
          </a:fillRef>
          <a:effectRef idx="0">
            <a:schemeClr val="accent1"/>
          </a:effectRef>
          <a:fontRef idx="minor">
            <a:schemeClr val="dk1"/>
          </a:fontRef>
        </p:style>
        <p:txBody>
          <a:bodyPr anchor="ctr">
            <a:normAutofit/>
          </a:bodyPr>
          <a:lstStyle/>
          <a:p>
            <a:r>
              <a:rPr lang="en-US" sz="2800" dirty="0" smtClean="0"/>
              <a:t>              </a:t>
            </a:r>
            <a:r>
              <a:rPr lang="ro-MO" sz="2400" b="1" dirty="0" smtClean="0">
                <a:solidFill>
                  <a:schemeClr val="tx1"/>
                </a:solidFill>
                <a:latin typeface="Times New Roman" panose="02020603050405020304" pitchFamily="18" charset="0"/>
                <a:cs typeface="Times New Roman" panose="02020603050405020304" pitchFamily="18" charset="0"/>
              </a:rPr>
              <a:t>Agenția </a:t>
            </a:r>
            <a:r>
              <a:rPr lang="ro-MO" sz="2400" b="1" dirty="0">
                <a:solidFill>
                  <a:schemeClr val="tx1"/>
                </a:solidFill>
                <a:latin typeface="Times New Roman" panose="02020603050405020304" pitchFamily="18" charset="0"/>
                <a:cs typeface="Times New Roman" panose="02020603050405020304" pitchFamily="18" charset="0"/>
              </a:rPr>
              <a:t>Națională pentru Reglementare în Energetică</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98938" y="1644163"/>
            <a:ext cx="11535508" cy="4976446"/>
          </a:xfrm>
        </p:spPr>
        <p:txBody>
          <a:bodyPr anchor="t">
            <a:normAutofit fontScale="25000" lnSpcReduction="20000"/>
          </a:bodyPr>
          <a:lstStyle/>
          <a:p>
            <a:endParaRPr lang="ro-RO" sz="3200" b="1" i="1" dirty="0" smtClean="0">
              <a:solidFill>
                <a:srgbClr val="0070C0"/>
              </a:solidFill>
            </a:endParaRPr>
          </a:p>
          <a:p>
            <a:pPr>
              <a:lnSpc>
                <a:spcPts val="2000"/>
              </a:lnSpc>
              <a:spcBef>
                <a:spcPts val="600"/>
              </a:spcBef>
              <a:spcAft>
                <a:spcPts val="600"/>
              </a:spcAft>
            </a:pPr>
            <a:r>
              <a:rPr lang="ro-RO" sz="8000" dirty="0" smtClean="0">
                <a:latin typeface="Times New Roman" panose="02020603050405020304" pitchFamily="18" charset="0"/>
                <a:ea typeface="Tahoma" pitchFamily="34" charset="0"/>
                <a:cs typeface="Times New Roman" panose="02020603050405020304" pitchFamily="18" charset="0"/>
              </a:rPr>
              <a:t>Conform </a:t>
            </a:r>
            <a:r>
              <a:rPr lang="ro-RO" sz="8000" b="1" dirty="0">
                <a:latin typeface="Times New Roman" panose="02020603050405020304" pitchFamily="18" charset="0"/>
                <a:ea typeface="Tahoma" pitchFamily="34" charset="0"/>
                <a:cs typeface="Times New Roman" panose="02020603050405020304" pitchFamily="18" charset="0"/>
              </a:rPr>
              <a:t>Legii nr.303 din 13.12.2013 privind serviciul public de alimentare cu apă și de canalizare </a:t>
            </a:r>
            <a:endParaRPr lang="en-US" sz="8000" b="1" dirty="0" smtClean="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pPr>
            <a:r>
              <a:rPr lang="ro-RO" sz="8000" b="1" dirty="0" smtClean="0">
                <a:latin typeface="Times New Roman" panose="02020603050405020304" pitchFamily="18" charset="0"/>
                <a:ea typeface="Tahoma" pitchFamily="34" charset="0"/>
                <a:cs typeface="Times New Roman" panose="02020603050405020304" pitchFamily="18" charset="0"/>
              </a:rPr>
              <a:t>( </a:t>
            </a:r>
            <a:r>
              <a:rPr lang="ro-RO" sz="8000" b="1" dirty="0">
                <a:latin typeface="Times New Roman" panose="02020603050405020304" pitchFamily="18" charset="0"/>
                <a:ea typeface="Tahoma" pitchFamily="34" charset="0"/>
                <a:cs typeface="Times New Roman" panose="02020603050405020304" pitchFamily="18" charset="0"/>
              </a:rPr>
              <a:t>în vigoare din septembrie </a:t>
            </a:r>
            <a:r>
              <a:rPr lang="ro-RO" sz="8000" b="1" dirty="0" smtClean="0">
                <a:latin typeface="Times New Roman" panose="02020603050405020304" pitchFamily="18" charset="0"/>
                <a:ea typeface="Tahoma" pitchFamily="34" charset="0"/>
                <a:cs typeface="Times New Roman" panose="02020603050405020304" pitchFamily="18" charset="0"/>
              </a:rPr>
              <a:t>2014)</a:t>
            </a:r>
            <a:endParaRPr lang="en-US" sz="8000" b="1" dirty="0" smtClean="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pPr>
            <a:r>
              <a:rPr lang="en-US" sz="8000" b="1" dirty="0" smtClean="0">
                <a:latin typeface="Times New Roman" panose="02020603050405020304" pitchFamily="18" charset="0"/>
                <a:ea typeface="Tahoma" pitchFamily="34" charset="0"/>
                <a:cs typeface="Times New Roman" panose="02020603050405020304" pitchFamily="18" charset="0"/>
              </a:rPr>
              <a:t>A</a:t>
            </a:r>
            <a:r>
              <a:rPr lang="ro-RO" sz="8000" b="1" dirty="0">
                <a:latin typeface="Times New Roman" panose="02020603050405020304" pitchFamily="18" charset="0"/>
                <a:ea typeface="Tahoma" pitchFamily="34" charset="0"/>
                <a:cs typeface="Times New Roman" panose="02020603050405020304" pitchFamily="18" charset="0"/>
              </a:rPr>
              <a:t>rt. 7: Reglementarea serviciului public de alimentare cu apă și </a:t>
            </a:r>
            <a:r>
              <a:rPr lang="ro-RO" sz="8000" b="1" dirty="0" smtClean="0">
                <a:latin typeface="Times New Roman" panose="02020603050405020304" pitchFamily="18" charset="0"/>
                <a:ea typeface="Tahoma" pitchFamily="34" charset="0"/>
                <a:cs typeface="Times New Roman" panose="02020603050405020304" pitchFamily="18" charset="0"/>
              </a:rPr>
              <a:t>canalizare</a:t>
            </a:r>
            <a:r>
              <a:rPr lang="ro-RO" sz="8000" dirty="0" smtClean="0">
                <a:latin typeface="Times New Roman" panose="02020603050405020304" pitchFamily="18" charset="0"/>
                <a:ea typeface="Tahoma" pitchFamily="34" charset="0"/>
                <a:cs typeface="Times New Roman" panose="02020603050405020304" pitchFamily="18" charset="0"/>
              </a:rPr>
              <a:t>:</a:t>
            </a:r>
            <a:endParaRPr lang="ro-RO" sz="8000" b="1" dirty="0" smtClean="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pPr>
            <a:r>
              <a:rPr lang="vi-VN" sz="8000" dirty="0" smtClean="0">
                <a:latin typeface="Times New Roman" panose="02020603050405020304" pitchFamily="18" charset="0"/>
                <a:ea typeface="Tahoma" pitchFamily="34" charset="0"/>
                <a:cs typeface="Times New Roman" panose="02020603050405020304" pitchFamily="18" charset="0"/>
              </a:rPr>
              <a:t>(1) Reglementarea serviciului public de alimentare cu apă şi de canalizare se asigură de către </a:t>
            </a:r>
            <a:r>
              <a:rPr lang="ro-RO" sz="8000" dirty="0" smtClean="0">
                <a:latin typeface="Times New Roman" panose="02020603050405020304" pitchFamily="18" charset="0"/>
                <a:ea typeface="Tahoma" pitchFamily="34" charset="0"/>
                <a:cs typeface="Times New Roman" panose="02020603050405020304" pitchFamily="18" charset="0"/>
              </a:rPr>
              <a:t>ANRE</a:t>
            </a:r>
          </a:p>
          <a:p>
            <a:pPr>
              <a:lnSpc>
                <a:spcPts val="2000"/>
              </a:lnSpc>
              <a:spcBef>
                <a:spcPts val="600"/>
              </a:spcBef>
              <a:spcAft>
                <a:spcPts val="600"/>
              </a:spcAft>
            </a:pPr>
            <a:r>
              <a:rPr lang="ro-RO" sz="8000" dirty="0" smtClean="0">
                <a:latin typeface="Times New Roman" panose="02020603050405020304" pitchFamily="18" charset="0"/>
                <a:ea typeface="Tahoma" pitchFamily="34" charset="0"/>
                <a:cs typeface="Times New Roman" panose="02020603050405020304" pitchFamily="18" charset="0"/>
              </a:rPr>
              <a:t> </a:t>
            </a:r>
            <a:r>
              <a:rPr lang="en-US" sz="8000" dirty="0" smtClean="0">
                <a:latin typeface="Times New Roman" panose="02020603050405020304" pitchFamily="18" charset="0"/>
                <a:ea typeface="Tahoma" pitchFamily="34" charset="0"/>
                <a:cs typeface="Times New Roman" panose="02020603050405020304" pitchFamily="18" charset="0"/>
              </a:rPr>
              <a:t> </a:t>
            </a:r>
            <a:r>
              <a:rPr lang="ro-RO" sz="8000" dirty="0" smtClean="0">
                <a:latin typeface="Times New Roman" panose="02020603050405020304" pitchFamily="18" charset="0"/>
                <a:ea typeface="Tahoma" pitchFamily="34" charset="0"/>
                <a:cs typeface="Times New Roman" panose="02020603050405020304" pitchFamily="18" charset="0"/>
              </a:rPr>
              <a:t>(</a:t>
            </a:r>
            <a:r>
              <a:rPr lang="ro-RO" sz="8000" dirty="0">
                <a:latin typeface="Times New Roman" panose="02020603050405020304" pitchFamily="18" charset="0"/>
                <a:ea typeface="Tahoma" pitchFamily="34" charset="0"/>
                <a:cs typeface="Times New Roman" panose="02020603050405020304" pitchFamily="18" charset="0"/>
              </a:rPr>
              <a:t>2) </a:t>
            </a:r>
            <a:r>
              <a:rPr lang="vi-VN" sz="8000" dirty="0">
                <a:latin typeface="Times New Roman" panose="02020603050405020304" pitchFamily="18" charset="0"/>
                <a:ea typeface="Tahoma" pitchFamily="34" charset="0"/>
                <a:cs typeface="Times New Roman" panose="02020603050405020304" pitchFamily="18" charset="0"/>
              </a:rPr>
              <a:t>În domeniul serviciului public de alimentare cu apă şi de canalizare,  Agenţia exercită următoarele atribuţii:</a:t>
            </a:r>
            <a:endParaRPr lang="en-US" sz="8000" dirty="0">
              <a:latin typeface="Times New Roman" panose="02020603050405020304" pitchFamily="18" charset="0"/>
              <a:ea typeface="Tahoma" pitchFamily="34" charset="0"/>
              <a:cs typeface="Times New Roman" panose="02020603050405020304" pitchFamily="18" charset="0"/>
            </a:endParaRPr>
          </a:p>
          <a:p>
            <a:pPr marL="715963" indent="-715963" algn="just">
              <a:lnSpc>
                <a:spcPts val="2000"/>
              </a:lnSpc>
              <a:spcBef>
                <a:spcPts val="600"/>
              </a:spcBef>
              <a:spcAft>
                <a:spcPts val="600"/>
              </a:spcAft>
              <a:buClrTx/>
              <a:buFont typeface="Arial" panose="020B0604020202020204" pitchFamily="34" charset="0"/>
              <a:buChar char="•"/>
            </a:pPr>
            <a:r>
              <a:rPr lang="ro-RO" sz="8000" dirty="0" smtClean="0">
                <a:latin typeface="Times New Roman" panose="02020603050405020304" pitchFamily="18" charset="0"/>
                <a:ea typeface="Tahoma" pitchFamily="34" charset="0"/>
                <a:cs typeface="Times New Roman" panose="02020603050405020304" pitchFamily="18" charset="0"/>
              </a:rPr>
              <a:t>e</a:t>
            </a:r>
            <a:r>
              <a:rPr lang="vi-VN" sz="8000" dirty="0" smtClean="0">
                <a:latin typeface="Times New Roman" panose="02020603050405020304" pitchFamily="18" charset="0"/>
                <a:ea typeface="Tahoma" pitchFamily="34" charset="0"/>
                <a:cs typeface="Times New Roman" panose="02020603050405020304" pitchFamily="18" charset="0"/>
              </a:rPr>
              <a:t>liberează</a:t>
            </a:r>
            <a:r>
              <a:rPr lang="vi-VN" sz="8000" dirty="0">
                <a:latin typeface="Times New Roman" panose="02020603050405020304" pitchFamily="18" charset="0"/>
                <a:ea typeface="Tahoma" pitchFamily="34" charset="0"/>
                <a:cs typeface="Times New Roman" panose="02020603050405020304" pitchFamily="18" charset="0"/>
              </a:rPr>
              <a:t>,</a:t>
            </a:r>
            <a:r>
              <a:rPr lang="en-US" sz="8000" dirty="0">
                <a:latin typeface="Times New Roman" panose="02020603050405020304" pitchFamily="18" charset="0"/>
                <a:ea typeface="Tahoma" pitchFamily="34" charset="0"/>
                <a:cs typeface="Times New Roman" panose="02020603050405020304" pitchFamily="18" charset="0"/>
              </a:rPr>
              <a:t> prelungește, modifică, suspendă temporar sau retrage, </a:t>
            </a:r>
            <a:r>
              <a:rPr lang="vi-VN" sz="8000" dirty="0">
                <a:latin typeface="Times New Roman" panose="02020603050405020304" pitchFamily="18" charset="0"/>
                <a:ea typeface="Tahoma" pitchFamily="34" charset="0"/>
                <a:cs typeface="Times New Roman" panose="02020603050405020304" pitchFamily="18" charset="0"/>
              </a:rPr>
              <a:t> în conformitate cu procedura şi cu cerinţele stabilite de lege, licenţe</a:t>
            </a:r>
            <a:r>
              <a:rPr lang="vi-VN" sz="8000" b="1" dirty="0">
                <a:latin typeface="Times New Roman" panose="02020603050405020304" pitchFamily="18" charset="0"/>
                <a:ea typeface="Tahoma" pitchFamily="34" charset="0"/>
                <a:cs typeface="Times New Roman" panose="02020603050405020304" pitchFamily="18" charset="0"/>
              </a:rPr>
              <a:t> </a:t>
            </a:r>
            <a:r>
              <a:rPr lang="vi-VN" sz="8000" dirty="0">
                <a:latin typeface="Times New Roman" panose="02020603050405020304" pitchFamily="18" charset="0"/>
                <a:ea typeface="Tahoma" pitchFamily="34" charset="0"/>
                <a:cs typeface="Times New Roman" panose="02020603050405020304" pitchFamily="18" charset="0"/>
              </a:rPr>
              <a:t>operatorilor care furnizează serviciul public de alimentare cu apă şi de canalizare la nivel de regiune, raion, municipiu şi oraş;</a:t>
            </a:r>
            <a:endParaRPr lang="en-US" sz="8000" dirty="0">
              <a:latin typeface="Times New Roman" panose="02020603050405020304" pitchFamily="18" charset="0"/>
              <a:ea typeface="Tahoma" pitchFamily="34" charset="0"/>
              <a:cs typeface="Times New Roman" panose="02020603050405020304" pitchFamily="18" charset="0"/>
            </a:endParaRPr>
          </a:p>
          <a:p>
            <a:pPr marL="715963" indent="-715963" algn="just">
              <a:lnSpc>
                <a:spcPts val="2000"/>
              </a:lnSpc>
              <a:spcBef>
                <a:spcPts val="600"/>
              </a:spcBef>
              <a:spcAft>
                <a:spcPts val="600"/>
              </a:spcAft>
              <a:buClrTx/>
              <a:buFont typeface="Arial" panose="020B0604020202020204" pitchFamily="34" charset="0"/>
              <a:buChar char="•"/>
            </a:pPr>
            <a:r>
              <a:rPr lang="ro-RO" sz="8000" dirty="0" smtClean="0">
                <a:latin typeface="Times New Roman" panose="02020603050405020304" pitchFamily="18" charset="0"/>
                <a:ea typeface="Tahoma" pitchFamily="34" charset="0"/>
                <a:cs typeface="Times New Roman" panose="02020603050405020304" pitchFamily="18" charset="0"/>
              </a:rPr>
              <a:t>e</a:t>
            </a:r>
            <a:r>
              <a:rPr lang="en-US" sz="8000" dirty="0" smtClean="0">
                <a:latin typeface="Times New Roman" panose="02020603050405020304" pitchFamily="18" charset="0"/>
                <a:ea typeface="Tahoma" pitchFamily="34" charset="0"/>
                <a:cs typeface="Times New Roman" panose="02020603050405020304" pitchFamily="18" charset="0"/>
              </a:rPr>
              <a:t>laborează </a:t>
            </a:r>
            <a:r>
              <a:rPr lang="en-US" sz="8000" dirty="0">
                <a:latin typeface="Times New Roman" panose="02020603050405020304" pitchFamily="18" charset="0"/>
                <a:ea typeface="Tahoma" pitchFamily="34" charset="0"/>
                <a:cs typeface="Times New Roman" panose="02020603050405020304" pitchFamily="18" charset="0"/>
              </a:rPr>
              <a:t>și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aprobă</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acte</a:t>
            </a:r>
            <a:r>
              <a:rPr lang="en-US" sz="8000" dirty="0">
                <a:latin typeface="Times New Roman" panose="02020603050405020304" pitchFamily="18" charset="0"/>
                <a:ea typeface="Tahoma" pitchFamily="34" charset="0"/>
                <a:cs typeface="Times New Roman" panose="02020603050405020304" pitchFamily="18" charset="0"/>
              </a:rPr>
              <a:t> normative pentru a </a:t>
            </a:r>
            <a:r>
              <a:rPr lang="en-US" sz="8000" dirty="0">
                <a:latin typeface="Times New Roman" panose="02020603050405020304" pitchFamily="18" charset="0"/>
                <a:ea typeface="Tahoma" pitchFamily="34" charset="0"/>
                <a:cs typeface="Times New Roman" panose="02020603050405020304" pitchFamily="18" charset="0"/>
              </a:rPr>
              <a:t>reglementa</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serviciul</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smtClean="0">
                <a:latin typeface="Times New Roman" panose="02020603050405020304" pitchFamily="18" charset="0"/>
                <a:ea typeface="Tahoma" pitchFamily="34" charset="0"/>
                <a:cs typeface="Times New Roman" panose="02020603050405020304" pitchFamily="18" charset="0"/>
              </a:rPr>
              <a:t>public </a:t>
            </a:r>
            <a:r>
              <a:rPr lang="en-US" sz="8000" dirty="0">
                <a:latin typeface="Times New Roman" panose="02020603050405020304" pitchFamily="18" charset="0"/>
                <a:ea typeface="Tahoma" pitchFamily="34" charset="0"/>
                <a:cs typeface="Times New Roman" panose="02020603050405020304" pitchFamily="18" charset="0"/>
              </a:rPr>
              <a:t>de </a:t>
            </a:r>
            <a:r>
              <a:rPr lang="en-US" sz="8000" dirty="0">
                <a:latin typeface="Times New Roman" panose="02020603050405020304" pitchFamily="18" charset="0"/>
                <a:ea typeface="Tahoma" pitchFamily="34" charset="0"/>
                <a:cs typeface="Times New Roman" panose="02020603050405020304" pitchFamily="18" charset="0"/>
              </a:rPr>
              <a:t>alimentare</a:t>
            </a:r>
            <a:r>
              <a:rPr lang="en-US" sz="8000" dirty="0">
                <a:latin typeface="Times New Roman" panose="02020603050405020304" pitchFamily="18" charset="0"/>
                <a:ea typeface="Tahoma" pitchFamily="34" charset="0"/>
                <a:cs typeface="Times New Roman" panose="02020603050405020304" pitchFamily="18" charset="0"/>
              </a:rPr>
              <a:t> cu </a:t>
            </a:r>
            <a:r>
              <a:rPr lang="en-US" sz="8000" dirty="0">
                <a:latin typeface="Times New Roman" panose="02020603050405020304" pitchFamily="18" charset="0"/>
                <a:ea typeface="Tahoma" pitchFamily="34" charset="0"/>
                <a:cs typeface="Times New Roman" panose="02020603050405020304" pitchFamily="18" charset="0"/>
              </a:rPr>
              <a:t>apă</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și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smtClean="0">
                <a:latin typeface="Times New Roman" panose="02020603050405020304" pitchFamily="18" charset="0"/>
                <a:ea typeface="Tahoma" pitchFamily="34" charset="0"/>
                <a:cs typeface="Times New Roman" panose="02020603050405020304" pitchFamily="18" charset="0"/>
              </a:rPr>
              <a:t>de </a:t>
            </a:r>
            <a:r>
              <a:rPr lang="en-US" sz="8000" dirty="0" smtClean="0">
                <a:latin typeface="Times New Roman" panose="02020603050405020304" pitchFamily="18" charset="0"/>
                <a:ea typeface="Tahoma" pitchFamily="34" charset="0"/>
                <a:cs typeface="Times New Roman" panose="02020603050405020304" pitchFamily="18" charset="0"/>
              </a:rPr>
              <a:t>canalizare</a:t>
            </a:r>
            <a:r>
              <a:rPr lang="ro-RO" sz="8000" dirty="0">
                <a:latin typeface="Times New Roman" panose="02020603050405020304" pitchFamily="18" charset="0"/>
                <a:ea typeface="Tahoma" pitchFamily="34" charset="0"/>
                <a:cs typeface="Times New Roman" panose="02020603050405020304" pitchFamily="18" charset="0"/>
              </a:rPr>
              <a:t>;</a:t>
            </a:r>
            <a:endParaRPr lang="en-US" sz="8000" dirty="0">
              <a:latin typeface="Times New Roman" panose="02020603050405020304" pitchFamily="18" charset="0"/>
              <a:ea typeface="Tahoma" pitchFamily="34" charset="0"/>
              <a:cs typeface="Times New Roman" panose="02020603050405020304" pitchFamily="18" charset="0"/>
            </a:endParaRPr>
          </a:p>
          <a:p>
            <a:pPr marL="715963" indent="-715963" algn="just">
              <a:lnSpc>
                <a:spcPts val="2000"/>
              </a:lnSpc>
              <a:spcBef>
                <a:spcPts val="600"/>
              </a:spcBef>
              <a:spcAft>
                <a:spcPts val="600"/>
              </a:spcAft>
              <a:buClrTx/>
              <a:buFont typeface="Arial" panose="020B0604020202020204" pitchFamily="34" charset="0"/>
              <a:buChar char="•"/>
            </a:pPr>
            <a:r>
              <a:rPr lang="ro-RO" sz="8000" dirty="0" smtClean="0">
                <a:latin typeface="Times New Roman" panose="02020603050405020304" pitchFamily="18" charset="0"/>
                <a:ea typeface="Tahoma" pitchFamily="34" charset="0"/>
                <a:cs typeface="Times New Roman" panose="02020603050405020304" pitchFamily="18" charset="0"/>
              </a:rPr>
              <a:t>a</a:t>
            </a:r>
            <a:r>
              <a:rPr lang="en-US" sz="8000" dirty="0" smtClean="0">
                <a:latin typeface="Times New Roman" panose="02020603050405020304" pitchFamily="18" charset="0"/>
                <a:ea typeface="Tahoma" pitchFamily="34" charset="0"/>
                <a:cs typeface="Times New Roman" panose="02020603050405020304" pitchFamily="18" charset="0"/>
              </a:rPr>
              <a:t>vizează</a:t>
            </a:r>
            <a:r>
              <a:rPr lang="en-US" sz="8000" dirty="0" smtClean="0">
                <a:latin typeface="Times New Roman" panose="02020603050405020304" pitchFamily="18" charset="0"/>
                <a:ea typeface="Tahoma" pitchFamily="34" charset="0"/>
                <a:cs typeface="Times New Roman" panose="02020603050405020304" pitchFamily="18" charset="0"/>
              </a:rPr>
              <a:t> </a:t>
            </a:r>
            <a:r>
              <a:rPr lang="ro-RO" sz="8000" dirty="0" smtClean="0">
                <a:latin typeface="Times New Roman" panose="02020603050405020304" pitchFamily="18" charset="0"/>
                <a:ea typeface="Tahoma" pitchFamily="34" charset="0"/>
                <a:cs typeface="Times New Roman" panose="02020603050405020304" pitchFamily="18" charset="0"/>
              </a:rPr>
              <a:t>și aprobă </a:t>
            </a:r>
            <a:r>
              <a:rPr lang="en-US" sz="8000" dirty="0" smtClean="0">
                <a:latin typeface="Times New Roman" panose="02020603050405020304" pitchFamily="18" charset="0"/>
                <a:ea typeface="Tahoma" pitchFamily="34" charset="0"/>
                <a:cs typeface="Times New Roman" panose="02020603050405020304" pitchFamily="18" charset="0"/>
              </a:rPr>
              <a:t>tarifele</a:t>
            </a:r>
            <a:r>
              <a:rPr lang="en-US" sz="8000" dirty="0" smtClean="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pentru </a:t>
            </a:r>
            <a:r>
              <a:rPr lang="en-US" sz="8000" dirty="0">
                <a:latin typeface="Times New Roman" panose="02020603050405020304" pitchFamily="18" charset="0"/>
                <a:ea typeface="Tahoma" pitchFamily="34" charset="0"/>
                <a:cs typeface="Times New Roman" panose="02020603050405020304" pitchFamily="18" charset="0"/>
              </a:rPr>
              <a:t>serviciul</a:t>
            </a:r>
            <a:r>
              <a:rPr lang="en-US" sz="8000" dirty="0">
                <a:latin typeface="Times New Roman" panose="02020603050405020304" pitchFamily="18" charset="0"/>
                <a:ea typeface="Tahoma" pitchFamily="34" charset="0"/>
                <a:cs typeface="Times New Roman" panose="02020603050405020304" pitchFamily="18" charset="0"/>
              </a:rPr>
              <a:t> public de </a:t>
            </a:r>
            <a:r>
              <a:rPr lang="en-US" sz="8000" dirty="0">
                <a:latin typeface="Times New Roman" panose="02020603050405020304" pitchFamily="18" charset="0"/>
                <a:ea typeface="Tahoma" pitchFamily="34" charset="0"/>
                <a:cs typeface="Times New Roman" panose="02020603050405020304" pitchFamily="18" charset="0"/>
              </a:rPr>
              <a:t>alimentare</a:t>
            </a:r>
            <a:r>
              <a:rPr lang="en-US" sz="8000" dirty="0">
                <a:latin typeface="Times New Roman" panose="02020603050405020304" pitchFamily="18" charset="0"/>
                <a:ea typeface="Tahoma" pitchFamily="34" charset="0"/>
                <a:cs typeface="Times New Roman" panose="02020603050405020304" pitchFamily="18" charset="0"/>
              </a:rPr>
              <a:t> cu </a:t>
            </a:r>
            <a:r>
              <a:rPr lang="en-US" sz="8000" dirty="0">
                <a:latin typeface="Times New Roman" panose="02020603050405020304" pitchFamily="18" charset="0"/>
                <a:ea typeface="Tahoma" pitchFamily="34" charset="0"/>
                <a:cs typeface="Times New Roman" panose="02020603050405020304" pitchFamily="18" charset="0"/>
              </a:rPr>
              <a:t>apă</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şi</a:t>
            </a:r>
            <a:r>
              <a:rPr lang="en-US" sz="8000" dirty="0">
                <a:latin typeface="Times New Roman" panose="02020603050405020304" pitchFamily="18" charset="0"/>
                <a:ea typeface="Tahoma" pitchFamily="34" charset="0"/>
                <a:cs typeface="Times New Roman" panose="02020603050405020304" pitchFamily="18" charset="0"/>
              </a:rPr>
              <a:t> de </a:t>
            </a:r>
            <a:r>
              <a:rPr lang="en-US" sz="8000" dirty="0">
                <a:latin typeface="Times New Roman" panose="02020603050405020304" pitchFamily="18" charset="0"/>
                <a:ea typeface="Tahoma" pitchFamily="34" charset="0"/>
                <a:cs typeface="Times New Roman" panose="02020603050405020304" pitchFamily="18" charset="0"/>
              </a:rPr>
              <a:t>canalizare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şi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tarifele</a:t>
            </a:r>
            <a:r>
              <a:rPr lang="en-US" sz="8000" dirty="0">
                <a:latin typeface="Times New Roman" panose="02020603050405020304" pitchFamily="18" charset="0"/>
                <a:ea typeface="Tahoma" pitchFamily="34" charset="0"/>
                <a:cs typeface="Times New Roman" panose="02020603050405020304" pitchFamily="18" charset="0"/>
              </a:rPr>
              <a:t> pentru </a:t>
            </a:r>
            <a:r>
              <a:rPr lang="en-US" sz="8000" dirty="0">
                <a:latin typeface="Times New Roman" panose="02020603050405020304" pitchFamily="18" charset="0"/>
                <a:ea typeface="Tahoma" pitchFamily="34" charset="0"/>
                <a:cs typeface="Times New Roman" panose="02020603050405020304" pitchFamily="18" charset="0"/>
              </a:rPr>
              <a:t>serviciile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auxiliare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furnizate</a:t>
            </a:r>
            <a:r>
              <a:rPr lang="en-US" sz="8000" dirty="0">
                <a:latin typeface="Times New Roman" panose="02020603050405020304" pitchFamily="18" charset="0"/>
                <a:ea typeface="Tahoma" pitchFamily="34" charset="0"/>
                <a:cs typeface="Times New Roman" panose="02020603050405020304" pitchFamily="18" charset="0"/>
              </a:rPr>
              <a:t> la </a:t>
            </a:r>
            <a:r>
              <a:rPr lang="en-US" sz="8000" dirty="0">
                <a:latin typeface="Times New Roman" panose="02020603050405020304" pitchFamily="18" charset="0"/>
                <a:ea typeface="Tahoma" pitchFamily="34" charset="0"/>
                <a:cs typeface="Times New Roman" panose="02020603050405020304" pitchFamily="18" charset="0"/>
              </a:rPr>
              <a:t>nivel</a:t>
            </a:r>
            <a:r>
              <a:rPr lang="en-US" sz="8000" dirty="0">
                <a:latin typeface="Times New Roman" panose="02020603050405020304" pitchFamily="18" charset="0"/>
                <a:ea typeface="Tahoma" pitchFamily="34" charset="0"/>
                <a:cs typeface="Times New Roman" panose="02020603050405020304" pitchFamily="18" charset="0"/>
              </a:rPr>
              <a:t> de </a:t>
            </a:r>
            <a:r>
              <a:rPr lang="en-US" sz="8000" dirty="0">
                <a:latin typeface="Times New Roman" panose="02020603050405020304" pitchFamily="18" charset="0"/>
                <a:ea typeface="Tahoma" pitchFamily="34" charset="0"/>
                <a:cs typeface="Times New Roman" panose="02020603050405020304" pitchFamily="18" charset="0"/>
              </a:rPr>
              <a:t>regiune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raion</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municipiu</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şi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oraş</a:t>
            </a:r>
            <a:r>
              <a:rPr lang="en-US" sz="8000" dirty="0">
                <a:latin typeface="Times New Roman" panose="02020603050405020304" pitchFamily="18" charset="0"/>
                <a:ea typeface="Tahoma" pitchFamily="34" charset="0"/>
                <a:cs typeface="Times New Roman" panose="02020603050405020304" pitchFamily="18" charset="0"/>
              </a:rPr>
              <a:t>, determinate </a:t>
            </a:r>
            <a:r>
              <a:rPr lang="en-US" sz="8000" dirty="0">
                <a:latin typeface="Times New Roman" panose="02020603050405020304" pitchFamily="18" charset="0"/>
                <a:ea typeface="Tahoma" pitchFamily="34" charset="0"/>
                <a:cs typeface="Times New Roman" panose="02020603050405020304" pitchFamily="18" charset="0"/>
              </a:rPr>
              <a:t>şi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justificate</a:t>
            </a:r>
            <a:r>
              <a:rPr lang="en-US" sz="8000" dirty="0">
                <a:latin typeface="Times New Roman" panose="02020603050405020304" pitchFamily="18" charset="0"/>
                <a:ea typeface="Tahoma" pitchFamily="34" charset="0"/>
                <a:cs typeface="Times New Roman" panose="02020603050405020304" pitchFamily="18" charset="0"/>
              </a:rPr>
              <a:t> de operator </a:t>
            </a:r>
            <a:r>
              <a:rPr lang="en-US" sz="8000" dirty="0">
                <a:latin typeface="Times New Roman" panose="02020603050405020304" pitchFamily="18" charset="0"/>
                <a:ea typeface="Tahoma" pitchFamily="34" charset="0"/>
                <a:cs typeface="Times New Roman" panose="02020603050405020304" pitchFamily="18" charset="0"/>
              </a:rPr>
              <a:t>în</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conformitate</a:t>
            </a:r>
            <a:r>
              <a:rPr lang="en-US" sz="8000" dirty="0">
                <a:latin typeface="Times New Roman" panose="02020603050405020304" pitchFamily="18" charset="0"/>
                <a:ea typeface="Tahoma" pitchFamily="34" charset="0"/>
                <a:cs typeface="Times New Roman" panose="02020603050405020304" pitchFamily="18" charset="0"/>
              </a:rPr>
              <a:t> cu </a:t>
            </a:r>
            <a:r>
              <a:rPr lang="en-US" sz="8000" dirty="0">
                <a:latin typeface="Times New Roman" panose="02020603050405020304" pitchFamily="18" charset="0"/>
                <a:ea typeface="Tahoma" pitchFamily="34" charset="0"/>
                <a:cs typeface="Times New Roman" panose="02020603050405020304" pitchFamily="18" charset="0"/>
              </a:rPr>
              <a:t>metodologiile</a:t>
            </a:r>
            <a:r>
              <a:rPr lang="en-US" sz="8000" dirty="0">
                <a:latin typeface="Times New Roman" panose="02020603050405020304" pitchFamily="18" charset="0"/>
                <a:ea typeface="Tahoma" pitchFamily="34" charset="0"/>
                <a:cs typeface="Times New Roman" panose="02020603050405020304" pitchFamily="18" charset="0"/>
              </a:rPr>
              <a:t> aprobate de </a:t>
            </a:r>
            <a:r>
              <a:rPr lang="en-US" sz="8000" dirty="0">
                <a:latin typeface="Times New Roman" panose="02020603050405020304" pitchFamily="18" charset="0"/>
                <a:ea typeface="Tahoma" pitchFamily="34" charset="0"/>
                <a:cs typeface="Times New Roman" panose="02020603050405020304" pitchFamily="18" charset="0"/>
              </a:rPr>
              <a:t>Agenţie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şi</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smtClean="0">
                <a:latin typeface="Times New Roman" panose="02020603050405020304" pitchFamily="18" charset="0"/>
                <a:ea typeface="Tahoma" pitchFamily="34" charset="0"/>
                <a:cs typeface="Times New Roman" panose="02020603050405020304" pitchFamily="18" charset="0"/>
              </a:rPr>
              <a:t>dup</a:t>
            </a:r>
            <a:r>
              <a:rPr lang="ro-MD" sz="8000" dirty="0" smtClean="0">
                <a:latin typeface="Times New Roman" panose="02020603050405020304" pitchFamily="18" charset="0"/>
                <a:ea typeface="Tahoma" pitchFamily="34" charset="0"/>
                <a:cs typeface="Times New Roman" panose="02020603050405020304" pitchFamily="18" charset="0"/>
              </a:rPr>
              <a:t>ă caz </a:t>
            </a:r>
            <a:r>
              <a:rPr lang="en-US" sz="8000" dirty="0" smtClean="0">
                <a:latin typeface="Times New Roman" panose="02020603050405020304" pitchFamily="18" charset="0"/>
                <a:ea typeface="Tahoma" pitchFamily="34" charset="0"/>
                <a:cs typeface="Times New Roman" panose="02020603050405020304" pitchFamily="18" charset="0"/>
              </a:rPr>
              <a:t>le </a:t>
            </a:r>
            <a:r>
              <a:rPr lang="en-US" sz="8000" dirty="0">
                <a:latin typeface="Times New Roman" panose="02020603050405020304" pitchFamily="18" charset="0"/>
                <a:ea typeface="Tahoma" pitchFamily="34" charset="0"/>
                <a:cs typeface="Times New Roman" panose="02020603050405020304" pitchFamily="18" charset="0"/>
              </a:rPr>
              <a:t>prezintă</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spre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aprobare</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a:latin typeface="Times New Roman" panose="02020603050405020304" pitchFamily="18" charset="0"/>
                <a:ea typeface="Tahoma" pitchFamily="34" charset="0"/>
                <a:cs typeface="Times New Roman" panose="02020603050405020304" pitchFamily="18" charset="0"/>
              </a:rPr>
              <a:t>consiliilor</a:t>
            </a:r>
            <a:r>
              <a:rPr lang="en-US" sz="8000" dirty="0">
                <a:latin typeface="Times New Roman" panose="02020603050405020304" pitchFamily="18" charset="0"/>
                <a:ea typeface="Tahoma" pitchFamily="34" charset="0"/>
                <a:cs typeface="Times New Roman" panose="02020603050405020304" pitchFamily="18" charset="0"/>
              </a:rPr>
              <a:t> </a:t>
            </a:r>
            <a:r>
              <a:rPr lang="en-US" sz="8000" dirty="0" smtClean="0">
                <a:latin typeface="Times New Roman" panose="02020603050405020304" pitchFamily="18" charset="0"/>
                <a:ea typeface="Tahoma" pitchFamily="34" charset="0"/>
                <a:cs typeface="Times New Roman" panose="02020603050405020304" pitchFamily="18" charset="0"/>
              </a:rPr>
              <a:t>locale</a:t>
            </a:r>
            <a:r>
              <a:rPr lang="ro-RO" sz="8000" dirty="0" smtClean="0">
                <a:latin typeface="Times New Roman" panose="02020603050405020304" pitchFamily="18" charset="0"/>
                <a:ea typeface="Tahoma" pitchFamily="34" charset="0"/>
                <a:cs typeface="Times New Roman" panose="02020603050405020304" pitchFamily="18" charset="0"/>
              </a:rPr>
              <a:t>;</a:t>
            </a:r>
            <a:r>
              <a:rPr lang="vi-VN" sz="8000" dirty="0">
                <a:latin typeface="Times New Roman" panose="02020603050405020304" pitchFamily="18" charset="0"/>
                <a:cs typeface="Times New Roman" panose="02020603050405020304" pitchFamily="18" charset="0"/>
              </a:rPr>
              <a:t>   </a:t>
            </a:r>
            <a:r>
              <a:rPr lang="ro-RO" sz="8000" dirty="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a:p>
            <a:endParaRPr lang="ru-RU" dirty="0"/>
          </a:p>
        </p:txBody>
      </p:sp>
      <p:pic>
        <p:nvPicPr>
          <p:cNvPr id="4" name="Picture 2"/>
          <p:cNvPicPr>
            <a:picLocks noChangeAspect="1" noChangeArrowheads="1"/>
          </p:cNvPicPr>
          <p:nvPr/>
        </p:nvPicPr>
        <p:blipFill>
          <a:blip r:embed="rId2" cstate="print"/>
          <a:srcRect/>
          <a:stretch>
            <a:fillRect/>
          </a:stretch>
        </p:blipFill>
        <p:spPr bwMode="auto">
          <a:xfrm>
            <a:off x="1824770" y="501163"/>
            <a:ext cx="981075" cy="1143000"/>
          </a:xfrm>
          <a:prstGeom prst="rect">
            <a:avLst/>
          </a:prstGeom>
          <a:noFill/>
          <a:ln w="9525">
            <a:noFill/>
            <a:miter lim="800000"/>
            <a:headEnd/>
            <a:tailEnd/>
          </a:ln>
        </p:spPr>
      </p:pic>
    </p:spTree>
    <p:extLst>
      <p:ext uri="{BB962C8B-B14F-4D97-AF65-F5344CB8AC3E}">
        <p14:creationId xmlns:p14="http://schemas.microsoft.com/office/powerpoint/2010/main" val="3919384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98109"/>
          </a:xfrm>
        </p:spPr>
        <p:txBody>
          <a:bodyPr>
            <a:normAutofit fontScale="85000" lnSpcReduction="20000"/>
          </a:bodyPr>
          <a:lstStyle/>
          <a:p>
            <a:pPr marL="0" indent="0" algn="ctr">
              <a:buNone/>
            </a:pPr>
            <a:r>
              <a:rPr lang="ro-RO" sz="21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2100" b="1" i="1" dirty="0">
              <a:solidFill>
                <a:schemeClr val="accent5"/>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MD" sz="2100" b="1" i="1" dirty="0">
                <a:latin typeface="Times New Roman" panose="02020603050405020304" pitchFamily="18" charset="0"/>
                <a:cs typeface="Times New Roman" panose="02020603050405020304" pitchFamily="18" charset="0"/>
              </a:rPr>
              <a:t>Obligaţiile consumatorului sunt: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respecte prevederile contractului încheiat, prevederile </a:t>
            </a:r>
            <a:r>
              <a:rPr lang="ro-MD" sz="1900" dirty="0">
                <a:latin typeface="Times New Roman" panose="02020603050405020304" pitchFamily="18" charset="0"/>
                <a:cs typeface="Times New Roman" panose="02020603050405020304" pitchFamily="18" charset="0"/>
                <a:hlinkClick r:id="rId2"/>
              </a:rPr>
              <a:t>Legii nr.303/2013</a:t>
            </a:r>
            <a:r>
              <a:rPr lang="ro-MD" sz="1900" dirty="0">
                <a:latin typeface="Times New Roman" panose="02020603050405020304" pitchFamily="18" charset="0"/>
                <a:cs typeface="Times New Roman" panose="02020603050405020304" pitchFamily="18" charset="0"/>
              </a:rPr>
              <a:t> privind serviciul public de alimentare cu apă şi de canalizare şi prevederile prezentului Regulament;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prezinte operatorului datele şi documentele necesare pentru încheierea, reîncheierea sau modificarea contractului privind furnizarea/prestarea serviciului public de alimentare cu apă şi de canalizare;</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exploateze şi să întreţină în stare bună instalaţiile interne de apă şi de canalizare aflate în gestiunea sa în conformitate cu documentele normativ-tehnice, să remedieze la timp avariile şi scurgerile de apă de la reţelele interne proprii;</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asigure integritatea contoarelor şi a sigiliilor aplicate acestora, inclusiv să întreprindă măsuri de protecţie a contorului contra îngheţului;</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acorde acces personalului operatorului, la prezentarea legitimaţiei corespunzătoare, pentru citirea indicaţiilor contorului de apă, montarea/demontarea contorului şi prezentarea la verificarea metrologică, pentru efectuarea controlului integrităţii contorului de apă şi a sigiliilor aplicate acestuia, precum şi pentru deconectarea instalaţiilor sale interne de apă şi de canalizare în cazurile prevăzute de </a:t>
            </a:r>
            <a:r>
              <a:rPr lang="ro-MD" sz="1900" dirty="0">
                <a:latin typeface="Times New Roman" panose="02020603050405020304" pitchFamily="18" charset="0"/>
                <a:cs typeface="Times New Roman" panose="02020603050405020304" pitchFamily="18" charset="0"/>
                <a:hlinkClick r:id="rId2"/>
              </a:rPr>
              <a:t>Legea nr.303/2013</a:t>
            </a:r>
            <a:r>
              <a:rPr lang="ro-MD" sz="1900" dirty="0">
                <a:latin typeface="Times New Roman" panose="02020603050405020304" pitchFamily="18" charset="0"/>
                <a:cs typeface="Times New Roman" panose="02020603050405020304" pitchFamily="18" charset="0"/>
              </a:rPr>
              <a:t> privind serviciul public de alimentare cu apă şi de canalizare şi prezentul Regulament.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acorde acces personalului operatorului, la prezentarea legitimaţiei corespunzătoare, la căminurile de control pentru prelevarea probelor, la reţelele publice de alimentare cu apă şi de canalizare amplasate pe teritoriul consumatorului pentru efectuarea lucrărilor de intervenţie şi de reconstrucţie;</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achite, în termenele stabilite, facturile pentru serviciul public de alimentare cu apă şi de canalizare;</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utilizeze apa în mod raţional şi fără fraude</a:t>
            </a:r>
            <a:r>
              <a:rPr lang="ro-MD" sz="1900" dirty="0" smtClean="0">
                <a:latin typeface="Times New Roman" panose="02020603050405020304" pitchFamily="18" charset="0"/>
                <a:cs typeface="Times New Roman" panose="02020603050405020304" pitchFamily="18" charset="0"/>
              </a:rPr>
              <a:t>;</a:t>
            </a:r>
            <a:endParaRPr lang="ro-MD" sz="19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911565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18979"/>
          </a:xfrm>
        </p:spPr>
        <p:txBody>
          <a:bodyPr>
            <a:normAutofit fontScale="92500" lnSpcReduction="2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nu execute conectări neautorizate la sistemul public de alimentare cu apă şi de canalizare;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nu evacueze spre deversare în sistemul public de canalizare substanţe interzise de actele normative şi care pot avaria reţeaua publică de canalizare sau pot afecta funcţionarea instalaţiilor de epurare a apelor uzate şi să nu admită deversarea apelor uzate cu concentraţia poluanţilor care depăşeşte concentraţia maxim admisibilă a poluanţilor în apele uzate;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menţină curăţenia şi să întreţină în stare corespunzătoare căminul de vizitare în care este instalat contorul, amplasat pe proprietatea sa;</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execute lucrări de întreţinere şi reparaţie, care îi revin conform </a:t>
            </a:r>
            <a:r>
              <a:rPr lang="ro-MD" sz="1700" dirty="0">
                <a:latin typeface="Times New Roman" panose="02020603050405020304" pitchFamily="18" charset="0"/>
                <a:cs typeface="Times New Roman" panose="02020603050405020304" pitchFamily="18" charset="0"/>
                <a:hlinkClick r:id="rId2"/>
              </a:rPr>
              <a:t>Legii nr.303/2013</a:t>
            </a:r>
            <a:r>
              <a:rPr lang="ro-MD" sz="1700" dirty="0">
                <a:latin typeface="Times New Roman" panose="02020603050405020304" pitchFamily="18" charset="0"/>
                <a:cs typeface="Times New Roman" panose="02020603050405020304" pitchFamily="18" charset="0"/>
              </a:rPr>
              <a:t> privind serviciul public de alimentare cu apă şi de canalizare, la instalaţiile interne de apă şi de canalizare pe care le are în folosinţă pentru a nu admite pierderi de apă sau, în caz de funcţionare necorespunzătoare a acestora, pentru a nu crea pericol pentru sănătatea publică;</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informeze, în termen de 7 zile lucrătoare, operatorul în cazul înstrăinării imobilului şi schimbării destinaţiei spaţiului din locativ în spaţiu nelocativ, precum şi despre modificarea altor date menţionate în contractul de furnizare/prestare a serviciului public de alimentare cu apă şi de canalizare;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achite operatorului prejudiciile cauzate prin deteriorarea sistemului public de alimentare cu apă şi de canalizare, prin evacuarea în reţeaua publică de canalizare a substanţelor interzise spre deversare şi a apelor uzate cu concentraţia poluanţilor care depăşeşte concentraţia maxim admisibilă a poluanţilor în apele uzate, precum şi în alte cazuri prevăzute de lege;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sesizeze operatorul în cazul în care depistează defecţiunea contorului sau violarea sigiliilor aplicate;</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declare rezoluţiunea contractului de furnizare/prestare a serviciului public de alimentare cu apă şi de canalizare, dacă nu are necesitate de aceste servicii, să achite integral operatorului plata pentru serviciile furnizate/prestate şi penalităţile calculate conform prevederilor contractului de furnizare/prestare a serviciului public de alimentare cu apă şi de canalizare;</a:t>
            </a:r>
            <a:endParaRPr lang="en-US" sz="17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091591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7"/>
            <a:ext cx="10515600" cy="4396948"/>
          </a:xfrm>
        </p:spPr>
        <p:txBody>
          <a:bodyPr>
            <a:normAutofit/>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Drepturile și obligațiile părților</a:t>
            </a:r>
          </a:p>
          <a:p>
            <a:r>
              <a:rPr lang="ro-MD" sz="1600" dirty="0" smtClean="0">
                <a:latin typeface="Times New Roman" panose="02020603050405020304" pitchFamily="18" charset="0"/>
                <a:cs typeface="Times New Roman" panose="02020603050405020304" pitchFamily="18" charset="0"/>
              </a:rPr>
              <a:t>să fie prezent sau să desemneze un reprezentant la examinarea contorului şi al sigiliilor aplicate;</a:t>
            </a:r>
          </a:p>
          <a:p>
            <a:r>
              <a:rPr lang="ro-MD" sz="1600" dirty="0" smtClean="0">
                <a:latin typeface="Times New Roman" panose="02020603050405020304" pitchFamily="18" charset="0"/>
                <a:cs typeface="Times New Roman" panose="02020603050405020304" pitchFamily="18" charset="0"/>
              </a:rPr>
              <a:t>să nu permită altor persoane să intervină în contor sau în instalaţiile operatorului, situate pe proprietatea consumatorului; </a:t>
            </a:r>
          </a:p>
          <a:p>
            <a:r>
              <a:rPr lang="ro-MD" sz="1600" dirty="0" smtClean="0">
                <a:latin typeface="Times New Roman" panose="02020603050405020304" pitchFamily="18" charset="0"/>
                <a:cs typeface="Times New Roman" panose="02020603050405020304" pitchFamily="18" charset="0"/>
              </a:rPr>
              <a:t>să solicite operatorului condiţiile pentru separarea evidenţei apei consumate pentru alte scopuri decât cele indicate în contractul de furnizare/prestare a serviciului public de alimentare cu apă şi de canalizare, în condiţiile prezentului Regulament;</a:t>
            </a:r>
          </a:p>
          <a:p>
            <a:r>
              <a:rPr lang="ro-MD" sz="1600" dirty="0" smtClean="0">
                <a:latin typeface="Times New Roman" panose="02020603050405020304" pitchFamily="18" charset="0"/>
                <a:cs typeface="Times New Roman" panose="02020603050405020304" pitchFamily="18" charset="0"/>
              </a:rPr>
              <a:t>să numească prin ordin şi să prezinte operatorului numele persoanelor responsabile pentru participarea la prelevarea probelor de ape uzate evacuate şi pentru semnarea actelor respective (consumatorul altul decât cel casnic);</a:t>
            </a:r>
          </a:p>
          <a:p>
            <a:r>
              <a:rPr lang="ro-MD" sz="1600" dirty="0" smtClean="0">
                <a:latin typeface="Times New Roman" panose="02020603050405020304" pitchFamily="18" charset="0"/>
                <a:cs typeface="Times New Roman" panose="02020603050405020304" pitchFamily="18" charset="0"/>
              </a:rPr>
              <a:t>să participe la prelevarea de către operator a probelor apelor uzate şi să semneze, actele respective (consumatorul altul decât cel casnic);</a:t>
            </a:r>
          </a:p>
          <a:p>
            <a:r>
              <a:rPr lang="ro-MD" sz="1600" dirty="0" smtClean="0">
                <a:latin typeface="Times New Roman" panose="02020603050405020304" pitchFamily="18" charset="0"/>
                <a:cs typeface="Times New Roman" panose="02020603050405020304" pitchFamily="18" charset="0"/>
              </a:rPr>
              <a:t>să comunice operatorului despre toate deteriorările în procesul tehnologic care pot aduce la afectarea regimului normal de funcţionare al reţelelor publice şi instalaţiilor de epurare sau defectarea acestora (consumatorul altul decât cel casnic);</a:t>
            </a:r>
          </a:p>
          <a:p>
            <a:r>
              <a:rPr lang="ro-MD" sz="1600" dirty="0" smtClean="0">
                <a:latin typeface="Times New Roman" panose="02020603050405020304" pitchFamily="18" charset="0"/>
                <a:cs typeface="Times New Roman" panose="02020603050405020304" pitchFamily="18" charset="0"/>
              </a:rPr>
              <a:t>să întreţină în condiţii normale căminul de control al calităţii apelor uzate deversate.</a:t>
            </a:r>
            <a:endParaRPr lang="en-US" sz="17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34438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18979"/>
          </a:xfrm>
        </p:spPr>
        <p:txBody>
          <a:bodyPr>
            <a:normAutofit fontScale="85000" lnSpcReduction="2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MD" sz="1900" b="1" i="1" dirty="0" smtClean="0">
                <a:latin typeface="Times New Roman" panose="02020603050405020304" pitchFamily="18" charset="0"/>
                <a:cs typeface="Times New Roman" panose="02020603050405020304" pitchFamily="18" charset="0"/>
              </a:rPr>
              <a:t>Obligaţiile </a:t>
            </a:r>
            <a:r>
              <a:rPr lang="ro-MD" sz="1900" b="1" i="1" dirty="0">
                <a:latin typeface="Times New Roman" panose="02020603050405020304" pitchFamily="18" charset="0"/>
                <a:cs typeface="Times New Roman" panose="02020603050405020304" pitchFamily="18" charset="0"/>
              </a:rPr>
              <a:t>operatorului în raport cu consumatorii sunt: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asigure furnizarea/prestarea serviciului public de alimentare cu apă şi de canalizare tuturor consumatorilor din teritoriul în limitele căruia a fost autorizat, cu respectarea prevederilor </a:t>
            </a:r>
            <a:r>
              <a:rPr lang="ro-MD" sz="1900" dirty="0">
                <a:latin typeface="Times New Roman" panose="02020603050405020304" pitchFamily="18" charset="0"/>
                <a:cs typeface="Times New Roman" panose="02020603050405020304" pitchFamily="18" charset="0"/>
                <a:hlinkClick r:id="rId2"/>
              </a:rPr>
              <a:t>Legii nr.303/2013</a:t>
            </a:r>
            <a:r>
              <a:rPr lang="ro-MD" sz="1900" dirty="0">
                <a:latin typeface="Times New Roman" panose="02020603050405020304" pitchFamily="18" charset="0"/>
                <a:cs typeface="Times New Roman" panose="02020603050405020304" pitchFamily="18" charset="0"/>
              </a:rPr>
              <a:t> privind serviciul public de alimentare cu apă şi de canalizare şi prezentului Regulament;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furnizeze/presteze serviciul public de alimentare cu apă şi de canalizare în locurile autorizate, ţinând cont de punctele de delimitare a reţelelor şi instalaţiilor, în baza unui contract încheiat cu consumatorul;</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respecte clauzele contractuale;</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asigure funcţionarea, la parametrii proiectaţi, a sistemelor publice de alimentare cu apă şi de canalizare;</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respecte indicatorii de performanţă a serviciului public de alimentare cu apă şi de canalizare stabiliţi de autoritatea publică locală;</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asigure continuitatea serviciului public de alimentare cu apă şi de canalizare în punctul de delimitare a reţelelor la parametrii fizici şi calitativi; </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elibereze avize de branşare/racordare la sistemul public de alimentare cu apă şi de canalizare în termen de cel mult 20 de zile din momentul depunerii solicitării şi a prezentării documentelor necesare indicate în prezentul Regulament;</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informeze consumatorii, cel puţin cu 3 zile lucrătoare înainte, prin mass-media, prin intermediul paginii web oficiale şi/sau prin afişare, inclusiv la scările blocurilor locative, despre orice întrerupere planificată a furnizării apei şi/sau a recepţionării apelor uzate în cazul unor lucrări planificate de reconstrucţie, modernizare, reparaţie, racordare etc.;</a:t>
            </a:r>
          </a:p>
          <a:p>
            <a:pPr algn="just"/>
            <a:r>
              <a:rPr lang="ro-MD" sz="1900" dirty="0" smtClean="0">
                <a:latin typeface="Times New Roman" panose="02020603050405020304" pitchFamily="18" charset="0"/>
                <a:cs typeface="Times New Roman" panose="02020603050405020304" pitchFamily="18" charset="0"/>
              </a:rPr>
              <a:t>să </a:t>
            </a:r>
            <a:r>
              <a:rPr lang="ro-MD" sz="1900" dirty="0">
                <a:latin typeface="Times New Roman" panose="02020603050405020304" pitchFamily="18" charset="0"/>
                <a:cs typeface="Times New Roman" panose="02020603050405020304" pitchFamily="18" charset="0"/>
              </a:rPr>
              <a:t>întreprindă măsuri de remediere, în termenele stabilite prin </a:t>
            </a:r>
            <a:r>
              <a:rPr lang="ro-MD" sz="1900" dirty="0">
                <a:latin typeface="Times New Roman" panose="02020603050405020304" pitchFamily="18" charset="0"/>
                <a:cs typeface="Times New Roman" panose="02020603050405020304" pitchFamily="18" charset="0"/>
                <a:hlinkClick r:id="rId2"/>
              </a:rPr>
              <a:t>Legea nr.303/2013</a:t>
            </a:r>
            <a:r>
              <a:rPr lang="ro-MD" sz="1900" dirty="0">
                <a:latin typeface="Times New Roman" panose="02020603050405020304" pitchFamily="18" charset="0"/>
                <a:cs typeface="Times New Roman" panose="02020603050405020304" pitchFamily="18" charset="0"/>
              </a:rPr>
              <a:t> privind serviciul public de alimentare cu apă şi de canalizare, prezentul Regulament şi alte reglementări, a defecţiunilor produse în reţelele sale;</a:t>
            </a:r>
            <a:endParaRPr lang="en-US" sz="19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0139169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818979"/>
          </a:xfrm>
        </p:spPr>
        <p:txBody>
          <a:bodyPr>
            <a:normAutofit fontScale="92500" lnSpcReduction="2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întreţină şi să exploateze branşamentele de apă şi racordurile de canalizare prin intermediul cărora se furnizează/prestează serviciul public de alimentare cu apă şi de canalizare, până la punctul de delimitare, aflate în administrarea sa;</a:t>
            </a: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instaleze, să repare, să înlocuiască şi să verifice metrologic contoarele pentru serviciile acordate conform prevederilor </a:t>
            </a:r>
            <a:r>
              <a:rPr lang="ro-MD" sz="1700" dirty="0">
                <a:latin typeface="Times New Roman" panose="02020603050405020304" pitchFamily="18" charset="0"/>
                <a:cs typeface="Times New Roman" panose="02020603050405020304" pitchFamily="18" charset="0"/>
                <a:hlinkClick r:id="rId2"/>
              </a:rPr>
              <a:t>Legii nr.303/2013</a:t>
            </a:r>
            <a:r>
              <a:rPr lang="ro-MD" sz="1700" dirty="0">
                <a:latin typeface="Times New Roman" panose="02020603050405020304" pitchFamily="18" charset="0"/>
                <a:cs typeface="Times New Roman" panose="02020603050405020304" pitchFamily="18" charset="0"/>
              </a:rPr>
              <a:t> privind serviciul public de alimentare cu apă şi de canalizare şi prezentului Regulament şi să informeze consumatorii prin mass-media privind măsurile ce trebuie întreprinse pentru protecţia contoarelor contra îngheţului, în cazul în care se aşteaptă temperaturi scăzute ale aerului exterior;</a:t>
            </a: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nu admită discriminarea consumatorilor, să calculeze plata pentru serviciul furnizat/prestat în baza tarifelor aprobate şi a indicilor contoarelor, iar în lipsa contoarelor, pe durata verificării metrologice periodice, sau în cazul deteriorării din motive ce nu pot fi imputate consumatorului, să calculeze plata pentru volumul de apă consumată, reieşind din volumul mediu lunar, înregistrat în ultimele 3 luni până la verificare (deteriorare). În cazul în care nu este instalat contor, volumul de apă consumat se calculează în corespundere cu normele de consum aprobate în modul stabilit, conform prevederilor actelor normative;</a:t>
            </a: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informeze consumatorii cu privire la serviciul furnizat/prestat, inclusiv cu privire la eventualele riscuri, calitatea serviciului, condiţiile calitative şi cantitative de deversare a apelor uzate, modificările tarifului;</a:t>
            </a: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restituie sau să recalculeze consumatorilor plăţile facturate incorect şi să achite despăgubiri pentru prejudiciile cauzate din vina sa, în conformitate cu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a:t>
            </a:r>
            <a:r>
              <a:rPr lang="ro-MD" sz="1700" dirty="0">
                <a:latin typeface="Times New Roman" panose="02020603050405020304" pitchFamily="18" charset="0"/>
                <a:cs typeface="Times New Roman" panose="02020603050405020304" pitchFamily="18" charset="0"/>
                <a:hlinkClick r:id="rId3"/>
              </a:rPr>
              <a:t>Codul civil</a:t>
            </a:r>
            <a:r>
              <a:rPr lang="ro-MD" sz="1700" dirty="0">
                <a:latin typeface="Times New Roman" panose="02020603050405020304" pitchFamily="18" charset="0"/>
                <a:cs typeface="Times New Roman" panose="02020603050405020304" pitchFamily="18" charset="0"/>
              </a:rPr>
              <a:t> şi prezentul Regulament;</a:t>
            </a:r>
          </a:p>
          <a:p>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achite, în condiţiile legii, proprietarilor din vecinătatea sistemelor publice de alimentare cu apă şi de canalizare prejudiciile cauzate în rezultatul intervenţiilor de retehnologizare, reparaţie, revizie sau în caz de avarii şi să aducă la starea iniţială terenurile afectate. Proprietarul terenului afectat de exercitarea dreptului de servitute va fi despăgubit pentru prejudiciile cauzate</a:t>
            </a:r>
            <a:r>
              <a:rPr lang="ro-MD" sz="1700" dirty="0" smtClean="0">
                <a:latin typeface="Times New Roman" panose="02020603050405020304" pitchFamily="18" charset="0"/>
                <a:cs typeface="Times New Roman" panose="02020603050405020304" pitchFamily="18" charset="0"/>
              </a:rPr>
              <a:t>;</a:t>
            </a:r>
            <a:endParaRPr lang="ro-MD" sz="17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4"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0737744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6"/>
            <a:ext cx="10515600" cy="4428759"/>
          </a:xfrm>
        </p:spPr>
        <p:txBody>
          <a:bodyPr>
            <a:normAutofit/>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reconecteze instalaţiile interne de apă şi de canalizare ale consumatorului la sistemul public de alimentare cu apă şi de canalizare, conform prevederilor din prezentul Regulament şi să reia furnizarea/prestarea serviciilor publice;</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prezinte consumatorului, lunar, factura emisă în baza indicilor contorului sau în baza normelor de consum, în cazul în care nu este instalat contor, pentru plata serviciilor furnizate/prestate a tarifelor, cu cel puţin 10 zile înainte de expirarea termenului-limită de plată a facturii, indicat în aceasta; </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determine consumul de apă şi al apelor uzate, în lipsa contorului, conform prevederilor pct.107; </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prezinte, la cererea consumatorului, informaţii despre consumul anterior de apă, despre plăţile şi despre penalităţile calculate şi achitate. Operatorul prezintă obligatoriu consumatorului calculul volumului de apă şi a volumului de ape uzate în cazul consumului fraudulos;</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răspundă, în termenele stabilite de legislaţia Republicii Moldova, la petiţiile depuse în scris de consumator; </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repare prejudiciile cauzate consumatorului în cazul în care este demonstrată vina operatorului; </a:t>
            </a:r>
          </a:p>
          <a:p>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restituie datoriile acumulate faţă de consumator până la data suspendării sau rezoluţiunii contractului de furnizare/prestare a serviciului public de alimentare cu apă şi de canalizare;</a:t>
            </a:r>
            <a:endParaRPr lang="en-US" sz="16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8734778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99138"/>
            <a:ext cx="10515600" cy="3323493"/>
          </a:xfrm>
        </p:spPr>
        <p:txBody>
          <a:bodyPr>
            <a:normAutofit/>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r>
              <a:rPr lang="ro-MD" sz="1600" dirty="0">
                <a:latin typeface="Times New Roman" panose="02020603050405020304" pitchFamily="18" charset="0"/>
                <a:cs typeface="Times New Roman" panose="02020603050405020304" pitchFamily="18" charset="0"/>
              </a:rPr>
              <a:t>să informeze consumatorii şi solicitanţii privind modalităţile de soluţionare a problemelor abordate de către aceştia; </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asigure încasarea de la consumatori, inclusiv prin intermediul băncilor, sau oficiilor poştale sau al oficiilor sale din teritoriu, în termenul prevăzut în prezentul Regulament, a plăţilor pentru serviciul public de alimentare cu apă şi de canalizare; </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asigure accesul consumatorilor la serviciul telefonic 24 din 24 ore, numărul de telefon al căruia se indică obligatoriu în contract şi în factură;</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efectueze citirea indicilor contorului, controlul contorului şi a sigiliilor aplicate numai în prezenţa consumatorului sau al reprezentantului acestuia.</a:t>
            </a:r>
            <a:endParaRPr lang="en-US" sz="16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1484934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7"/>
            <a:ext cx="10515600" cy="4296875"/>
          </a:xfrm>
        </p:spPr>
        <p:txBody>
          <a:bodyPr>
            <a:normAutofit fontScale="92500" lnSpcReduction="2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MD" sz="1700" b="1" i="1" dirty="0">
                <a:latin typeface="Times New Roman" panose="02020603050405020304" pitchFamily="18" charset="0"/>
                <a:cs typeface="Times New Roman" panose="02020603050405020304" pitchFamily="18" charset="0"/>
              </a:rPr>
              <a:t>Drepturile operatorului în raport cu consumatorii sunt: </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aplice consumatorilor penalităţi pentru neachitarea, în termenul stabilit în factura de plată, a serviciului public de alimentare cu apă şi de canalizare furnizat, conform prevederilor </a:t>
            </a:r>
            <a:r>
              <a:rPr lang="ro-MD" sz="1700" dirty="0">
                <a:latin typeface="Times New Roman" panose="02020603050405020304" pitchFamily="18" charset="0"/>
                <a:cs typeface="Times New Roman" panose="02020603050405020304" pitchFamily="18" charset="0"/>
                <a:hlinkClick r:id="rId2"/>
              </a:rPr>
              <a:t>Legii nr.303/2013</a:t>
            </a:r>
            <a:r>
              <a:rPr lang="ro-MD" sz="1700" dirty="0">
                <a:latin typeface="Times New Roman" panose="02020603050405020304" pitchFamily="18" charset="0"/>
                <a:cs typeface="Times New Roman" panose="02020603050405020304" pitchFamily="18" charset="0"/>
              </a:rPr>
              <a:t> privind serviciul public de alimentare cu apă şi de canalizare; </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aibă acces la contoarele instalate la consumatorii cu care a încheiat contracte de furnizare/prestare a serviciului public de alimentare cu apă şi de canalizare, la căminele de control al apelor uzate, instalaţiile aflate pe proprietatea consumatorilor pentru citirea indicilor contoarelor, prelevarea probelor pentru stabilirea calităţii apelor uzate, pentru prezentare la verificarea metrologică şi pentru controlul integrităţii contoarelor şi al sigiliilor aplicate acestora, precum şi pentru deconectarea instalaţiilor interne de apă şi de canalizare ale consumatorilor în cazurile prevăzute de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şi prezentul Regulament. Accesul se va efectua doar în prezenţa consumatorilor sau ai reprezentanţilor acestora;</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limiteze sau să întrerupă furnizarea serviciului public de alimentare cu apă şi de canalizare în circumstanţele prevăzute de </a:t>
            </a:r>
            <a:r>
              <a:rPr lang="ro-MD" sz="1700" dirty="0">
                <a:latin typeface="Times New Roman" panose="02020603050405020304" pitchFamily="18" charset="0"/>
                <a:cs typeface="Times New Roman" panose="02020603050405020304" pitchFamily="18" charset="0"/>
                <a:hlinkClick r:id="rId2"/>
              </a:rPr>
              <a:t>Legea nr.303/2013</a:t>
            </a:r>
            <a:r>
              <a:rPr lang="ro-MD" sz="1700" dirty="0">
                <a:latin typeface="Times New Roman" panose="02020603050405020304" pitchFamily="18" charset="0"/>
                <a:cs typeface="Times New Roman" panose="02020603050405020304" pitchFamily="18" charset="0"/>
              </a:rPr>
              <a:t> privind serviciul public de alimentare cu apă şi de canalizare şi prezentul Regulament;</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deconecteze instalaţiile interne de apă şi de canalizare în cazurile prevăzute în pct.144 din prezentul Regulament;</a:t>
            </a:r>
          </a:p>
          <a:p>
            <a:pPr algn="just"/>
            <a:r>
              <a:rPr lang="ro-MD" sz="1700" dirty="0" smtClean="0">
                <a:latin typeface="Times New Roman" panose="02020603050405020304" pitchFamily="18" charset="0"/>
                <a:cs typeface="Times New Roman" panose="02020603050405020304" pitchFamily="18" charset="0"/>
              </a:rPr>
              <a:t>să </a:t>
            </a:r>
            <a:r>
              <a:rPr lang="ro-MD" sz="1700" dirty="0">
                <a:latin typeface="Times New Roman" panose="02020603050405020304" pitchFamily="18" charset="0"/>
                <a:cs typeface="Times New Roman" panose="02020603050405020304" pitchFamily="18" charset="0"/>
              </a:rPr>
              <a:t>refuze branşarea/racordarea la reţelele publice de alimentare cu apă şi/sau de canalizare a instalaţiilor interne de apă/de canalizare ale noilor consumatori, cu preavizarea lor, în cazul în care operatorul se confruntă cu lipsa de capacitate de producţie, refuzul fiind motivat şi justificat în modul corespunzător;</a:t>
            </a:r>
            <a:endParaRPr lang="en-US" sz="17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47564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7"/>
            <a:ext cx="10515600" cy="4411175"/>
          </a:xfrm>
        </p:spPr>
        <p:txBody>
          <a:bodyPr>
            <a:normAutofit/>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Drepturile și obligațiile părților</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r>
              <a:rPr lang="ro-MD" sz="1600" dirty="0">
                <a:latin typeface="Times New Roman" panose="02020603050405020304" pitchFamily="18" charset="0"/>
                <a:cs typeface="Times New Roman" panose="02020603050405020304" pitchFamily="18" charset="0"/>
              </a:rPr>
              <a:t>să demonstreze consumatorului faptul şi modul în care a consumat fraudulos apa, să întocmească actul de depistare a consumului fraudulos şi să efectueze recalcularea consumului de apă şi volumului de ape uzate în conformitate cu prevederile pct.130-133 din prezentul Regulament;</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corecteze factura eronată, conform pct.127-129 din prezentul Regulament; </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solicite plata preventivă de la consumator, în situaţiile prevăzute de prezentul Regulament;</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efectueze în orice timp, fără avizul prealabil, cu participarea consumatorului, altul decât cel casnic, sau a reprezentantului desemnat de acesta, controlul calităţii apelor uzate deversate de către consumator în sistemul public de canalizare, precum şi al debitelor maxime ale acestora;</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factureze proprietarilor/locatarilor suprafeţelor de scurgere a apelor pluviale, la depistarea unei deversări neautorizate de ape pluviale în sistemul public de canalizare, volumul deversărilor, calculat conform actelor normative, cu aplicarea tarifului pentru serviciul de canalizare şi să lichideze din contul acestora conectările neautorizate;</a:t>
            </a:r>
          </a:p>
          <a:p>
            <a:pPr algn="just"/>
            <a:r>
              <a:rPr lang="ro-MD" sz="1600" dirty="0" smtClean="0">
                <a:latin typeface="Times New Roman" panose="02020603050405020304" pitchFamily="18" charset="0"/>
                <a:cs typeface="Times New Roman" panose="02020603050405020304" pitchFamily="18" charset="0"/>
              </a:rPr>
              <a:t>să </a:t>
            </a:r>
            <a:r>
              <a:rPr lang="ro-MD" sz="1600" dirty="0">
                <a:latin typeface="Times New Roman" panose="02020603050405020304" pitchFamily="18" charset="0"/>
                <a:cs typeface="Times New Roman" panose="02020603050405020304" pitchFamily="18" charset="0"/>
              </a:rPr>
              <a:t>iniţieze şi să participe la expertiza metrologică a contorului, la expertiza extrajudiciară în instituţii specializate, în cazul în care presupune că contorul este deteriorat, că s-a intervenit la contor sau că sigiliile operatorului sunt violate.</a:t>
            </a:r>
            <a:endParaRPr lang="en-US" sz="16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474859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7"/>
            <a:ext cx="10515600" cy="5029994"/>
          </a:xfrm>
        </p:spPr>
        <p:txBody>
          <a:bodyPr>
            <a:normAutofit/>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Evidența volumelor de apă furnizată consumatorilor și a volumelor de ape uzate evacuate în sistemul public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500" dirty="0">
                <a:latin typeface="Times New Roman" panose="02020603050405020304" pitchFamily="18" charset="0"/>
                <a:cs typeface="Times New Roman" panose="02020603050405020304" pitchFamily="18" charset="0"/>
              </a:rPr>
              <a:t>Evidența volumului de apă furnizat consumatorului şi volumul de apă uzată evacuată în sistemul de canalizare şi recepţionate de către operator se efectuează în baza indicilor înregistraţi de contorul de apă legalizat pe teritoriul Republicii Moldova, inclus în Registrul de stat al mijloacelor de măsurare al Republicii Moldova, adecvat şi verificat metrologic.</a:t>
            </a:r>
            <a:endParaRPr lang="ru-RU" sz="1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500" dirty="0">
                <a:latin typeface="Times New Roman" panose="02020603050405020304" pitchFamily="18" charset="0"/>
                <a:cs typeface="Times New Roman" panose="02020603050405020304" pitchFamily="18" charset="0"/>
              </a:rPr>
              <a:t>În lipsa contorului, volumul de apă consumată se calculează în corespundere cu normele de consum aprobate în modul stabilit.</a:t>
            </a:r>
            <a:endParaRPr lang="ru-RU" sz="1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500" dirty="0">
                <a:latin typeface="Times New Roman" panose="02020603050405020304" pitchFamily="18" charset="0"/>
                <a:cs typeface="Times New Roman" panose="02020603050405020304" pitchFamily="18" charset="0"/>
              </a:rPr>
              <a:t>În lipsa contorului de evidenţă a apelor uzate, volumul apelor uzate se determină în baza indicilor înregistraţi de contorul de apă</a:t>
            </a:r>
            <a:r>
              <a:rPr lang="ro-RO" sz="15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500" dirty="0">
                <a:latin typeface="Times New Roman" panose="02020603050405020304" pitchFamily="18" charset="0"/>
                <a:cs typeface="Times New Roman" panose="02020603050405020304" pitchFamily="18" charset="0"/>
              </a:rPr>
              <a:t>Achiziţionarea, instalarea, exploatarea, întreţinerea, reparaţia, înlocuirea şi verificarea metrologică a contoarelor se efectuează:</a:t>
            </a:r>
          </a:p>
          <a:p>
            <a:pPr algn="just"/>
            <a:r>
              <a:rPr lang="ro-MD" sz="1500" dirty="0">
                <a:latin typeface="Times New Roman" panose="02020603050405020304" pitchFamily="18" charset="0"/>
                <a:cs typeface="Times New Roman" panose="02020603050405020304" pitchFamily="18" charset="0"/>
              </a:rPr>
              <a:t>a) la branşamentele blocurilor locative, la casele individuale – de către operator, din contul mijloacelor financiare prevăzute în tariful pentru serviciul public de alimentare cu apă şi de canalizare, calculate conform Metodologiei de determinare, aprobare şi aplicare a tarifelor pentru serviciul de alimentare cu apă, de canalizare şi de epurare a apelor uzate, aprobată de Agenţie;</a:t>
            </a:r>
          </a:p>
          <a:p>
            <a:pPr algn="just"/>
            <a:r>
              <a:rPr lang="ro-MD" sz="1500" dirty="0">
                <a:latin typeface="Times New Roman" panose="02020603050405020304" pitchFamily="18" charset="0"/>
                <a:cs typeface="Times New Roman" panose="02020603050405020304" pitchFamily="18" charset="0"/>
              </a:rPr>
              <a:t>b) în apartamentele din blocurile locative cu care sânt încheiate contracte directe cu operatorul sau la încheierea contractului direct cu operatorul – de către operator, din contul mijloacelor financiare prevăzute în tariful pentru serviciul public de alimentare cu apă şi de canalizare, calculate conform Metodologiei de determinare, aprobare şi aplicare a tarifelor pentru serviciul de alimentare cu apă, de canalizare şi de epurare a apelor uzate, aprobată de Agenţie;</a:t>
            </a:r>
          </a:p>
          <a:p>
            <a:pPr algn="just"/>
            <a:r>
              <a:rPr lang="ro-MD" sz="1500" dirty="0">
                <a:latin typeface="Times New Roman" panose="02020603050405020304" pitchFamily="18" charset="0"/>
                <a:cs typeface="Times New Roman" panose="02020603050405020304" pitchFamily="18" charset="0"/>
              </a:rPr>
              <a:t>c) la alţi consumatori – conform contractului încheiat între consumator şi operator sau între consumator şi administratorul blocului locativ, din contul mijloacelor financiare ale consumatorului.</a:t>
            </a:r>
            <a:endParaRPr lang="ru-RU" sz="15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438231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326572"/>
            <a:ext cx="9144000" cy="1324946"/>
          </a:xfrm>
        </p:spPr>
        <p:style>
          <a:lnRef idx="2">
            <a:schemeClr val="accent1"/>
          </a:lnRef>
          <a:fillRef idx="1">
            <a:schemeClr val="lt1"/>
          </a:fillRef>
          <a:effectRef idx="0">
            <a:schemeClr val="accent1"/>
          </a:effectRef>
          <a:fontRef idx="minor">
            <a:schemeClr val="dk1"/>
          </a:fontRef>
        </p:style>
        <p:txBody>
          <a:bodyPr anchor="ctr">
            <a:normAutofit/>
          </a:bodyPr>
          <a:lstStyle/>
          <a:p>
            <a:r>
              <a:rPr lang="en-US" sz="2800" dirty="0" smtClean="0"/>
              <a:t>              </a:t>
            </a:r>
            <a:r>
              <a:rPr lang="ro-MO" sz="2400" b="1" dirty="0" smtClean="0">
                <a:solidFill>
                  <a:schemeClr val="tx1"/>
                </a:solidFill>
                <a:latin typeface="Times New Roman" panose="02020603050405020304" pitchFamily="18" charset="0"/>
                <a:cs typeface="Times New Roman" panose="02020603050405020304" pitchFamily="18" charset="0"/>
              </a:rPr>
              <a:t>Agenția </a:t>
            </a:r>
            <a:r>
              <a:rPr lang="ro-MO" sz="2400" b="1" dirty="0">
                <a:solidFill>
                  <a:schemeClr val="tx1"/>
                </a:solidFill>
                <a:latin typeface="Times New Roman" panose="02020603050405020304" pitchFamily="18" charset="0"/>
                <a:cs typeface="Times New Roman" panose="02020603050405020304" pitchFamily="18" charset="0"/>
              </a:rPr>
              <a:t>Națională pentru Reglementare în Energetică</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94522" y="1469572"/>
            <a:ext cx="11476654" cy="4613987"/>
          </a:xfrm>
        </p:spPr>
        <p:txBody>
          <a:bodyPr anchor="t">
            <a:normAutofit fontScale="25000" lnSpcReduction="20000"/>
          </a:bodyPr>
          <a:lstStyle/>
          <a:p>
            <a:endParaRPr lang="ro-RO" sz="3200" b="1" i="1" dirty="0" smtClean="0">
              <a:solidFill>
                <a:srgbClr val="0070C0"/>
              </a:solidFill>
            </a:endParaRPr>
          </a:p>
          <a:p>
            <a:pPr marL="1143000" indent="-1143000" algn="just">
              <a:lnSpc>
                <a:spcPts val="2000"/>
              </a:lnSpc>
              <a:spcBef>
                <a:spcPts val="600"/>
              </a:spcBef>
              <a:spcAft>
                <a:spcPts val="600"/>
              </a:spcAft>
              <a:buFont typeface="Arial" panose="020B0604020202020204" pitchFamily="34" charset="0"/>
              <a:buChar char="•"/>
            </a:pPr>
            <a:endParaRPr lang="ro-RO" sz="8000" dirty="0" smtClean="0">
              <a:latin typeface="Times New Roman" panose="02020603050405020304" pitchFamily="18" charset="0"/>
              <a:ea typeface="Tahoma" pitchFamily="34" charset="0"/>
              <a:cs typeface="Times New Roman" panose="02020603050405020304" pitchFamily="18" charset="0"/>
            </a:endParaRPr>
          </a:p>
          <a:p>
            <a:pPr marL="712788" indent="-712788" algn="just">
              <a:lnSpc>
                <a:spcPts val="2000"/>
              </a:lnSpc>
              <a:spcBef>
                <a:spcPts val="600"/>
              </a:spcBef>
              <a:spcAft>
                <a:spcPts val="600"/>
              </a:spcAft>
              <a:buFont typeface="Arial" panose="020B0604020202020204" pitchFamily="34" charset="0"/>
              <a:buChar char="•"/>
            </a:pPr>
            <a:r>
              <a:rPr lang="ro-RO" sz="8000" dirty="0" smtClean="0">
                <a:latin typeface="Times New Roman" panose="02020603050405020304" pitchFamily="18" charset="0"/>
                <a:ea typeface="Tahoma" pitchFamily="34" charset="0"/>
                <a:cs typeface="Times New Roman" panose="02020603050405020304" pitchFamily="18" charset="0"/>
              </a:rPr>
              <a:t>supraveghează și controlează respectarea de către operatori a principiului costurilor necesare și justificate la calcularea tarifelor pentru </a:t>
            </a:r>
            <a:r>
              <a:rPr lang="vi-VN" sz="8000" dirty="0">
                <a:latin typeface="Times New Roman" panose="02020603050405020304" pitchFamily="18" charset="0"/>
                <a:ea typeface="Tahoma" pitchFamily="34" charset="0"/>
                <a:cs typeface="Times New Roman" panose="02020603050405020304" pitchFamily="18" charset="0"/>
              </a:rPr>
              <a:t>serviciul public de alimentare cu apă şi de canalizare </a:t>
            </a:r>
            <a:r>
              <a:rPr lang="vi-VN" sz="8000" dirty="0" smtClean="0">
                <a:latin typeface="Times New Roman" panose="02020603050405020304" pitchFamily="18" charset="0"/>
                <a:ea typeface="Tahoma" pitchFamily="34" charset="0"/>
                <a:cs typeface="Times New Roman" panose="02020603050405020304" pitchFamily="18" charset="0"/>
              </a:rPr>
              <a:t>furnizat</a:t>
            </a:r>
            <a:r>
              <a:rPr lang="ro-RO" sz="8000" dirty="0" smtClean="0">
                <a:latin typeface="Times New Roman" panose="02020603050405020304" pitchFamily="18" charset="0"/>
                <a:ea typeface="Tahoma" pitchFamily="34" charset="0"/>
                <a:cs typeface="Times New Roman" panose="02020603050405020304" pitchFamily="18" charset="0"/>
              </a:rPr>
              <a:t>/prestat</a:t>
            </a:r>
            <a:r>
              <a:rPr lang="vi-VN" sz="8000" dirty="0" smtClean="0">
                <a:latin typeface="Times New Roman" panose="02020603050405020304" pitchFamily="18" charset="0"/>
                <a:ea typeface="Tahoma" pitchFamily="34" charset="0"/>
                <a:cs typeface="Times New Roman" panose="02020603050405020304" pitchFamily="18" charset="0"/>
              </a:rPr>
              <a:t> </a:t>
            </a:r>
            <a:r>
              <a:rPr lang="vi-VN" sz="8000" dirty="0">
                <a:latin typeface="Times New Roman" panose="02020603050405020304" pitchFamily="18" charset="0"/>
                <a:ea typeface="Tahoma" pitchFamily="34" charset="0"/>
                <a:cs typeface="Times New Roman" panose="02020603050405020304" pitchFamily="18" charset="0"/>
              </a:rPr>
              <a:t>la nivel de regiune, raion, municipiu şi oraş</a:t>
            </a:r>
            <a:r>
              <a:rPr lang="vi-VN" sz="8000" dirty="0" smtClean="0">
                <a:latin typeface="Times New Roman" panose="02020603050405020304" pitchFamily="18" charset="0"/>
                <a:ea typeface="Tahoma" pitchFamily="34" charset="0"/>
                <a:cs typeface="Times New Roman" panose="02020603050405020304" pitchFamily="18" charset="0"/>
              </a:rPr>
              <a:t>;</a:t>
            </a:r>
            <a:endParaRPr lang="vi-VN" sz="8000" dirty="0">
              <a:latin typeface="Times New Roman" panose="02020603050405020304" pitchFamily="18" charset="0"/>
              <a:ea typeface="Tahoma" pitchFamily="34" charset="0"/>
              <a:cs typeface="Times New Roman" panose="02020603050405020304" pitchFamily="18" charset="0"/>
            </a:endParaRPr>
          </a:p>
          <a:p>
            <a:pPr marL="712788" indent="-712788" algn="just">
              <a:lnSpc>
                <a:spcPts val="2000"/>
              </a:lnSpc>
              <a:spcBef>
                <a:spcPts val="600"/>
              </a:spcBef>
              <a:spcAft>
                <a:spcPts val="600"/>
              </a:spcAft>
              <a:buFont typeface="Arial" panose="020B0604020202020204" pitchFamily="34" charset="0"/>
              <a:buChar char="•"/>
            </a:pPr>
            <a:r>
              <a:rPr lang="vi-VN" sz="8000" dirty="0">
                <a:latin typeface="Times New Roman" panose="02020603050405020304" pitchFamily="18" charset="0"/>
                <a:ea typeface="Tahoma" pitchFamily="34" charset="0"/>
                <a:cs typeface="Times New Roman" panose="02020603050405020304" pitchFamily="18" charset="0"/>
              </a:rPr>
              <a:t>monitorizează şi controlează, în modul şi în limitele stabilite de lege, activitatea operatorilor care furnizează serviciul la nivel de regiune, raion, municipiu şi oraş, inclusiv respectarea de către aceştia a obligaţiilor stabilite prin lege, licenţe, regulamente şi metodologii aprobate de Agenţie</a:t>
            </a:r>
            <a:r>
              <a:rPr lang="vi-VN" sz="8000" dirty="0" smtClean="0">
                <a:latin typeface="Times New Roman" panose="02020603050405020304" pitchFamily="18" charset="0"/>
                <a:ea typeface="Tahoma" pitchFamily="34" charset="0"/>
                <a:cs typeface="Times New Roman" panose="02020603050405020304" pitchFamily="18" charset="0"/>
              </a:rPr>
              <a:t>;</a:t>
            </a:r>
            <a:endParaRPr lang="vi-VN" sz="8000" dirty="0">
              <a:latin typeface="Times New Roman" panose="02020603050405020304" pitchFamily="18" charset="0"/>
              <a:ea typeface="Tahoma" pitchFamily="34" charset="0"/>
              <a:cs typeface="Times New Roman" panose="02020603050405020304" pitchFamily="18" charset="0"/>
            </a:endParaRPr>
          </a:p>
          <a:p>
            <a:pPr marL="712788" indent="-712788" algn="just">
              <a:lnSpc>
                <a:spcPts val="2000"/>
              </a:lnSpc>
              <a:spcBef>
                <a:spcPts val="600"/>
              </a:spcBef>
              <a:spcAft>
                <a:spcPts val="600"/>
              </a:spcAft>
              <a:buClrTx/>
              <a:buFont typeface="Arial" panose="020B0604020202020204" pitchFamily="34" charset="0"/>
              <a:buChar char="•"/>
            </a:pPr>
            <a:r>
              <a:rPr lang="ro-RO" sz="8000" dirty="0">
                <a:latin typeface="Times New Roman" panose="02020603050405020304" pitchFamily="18" charset="0"/>
                <a:ea typeface="Tahoma" pitchFamily="34" charset="0"/>
                <a:cs typeface="Times New Roman" panose="02020603050405020304" pitchFamily="18" charset="0"/>
              </a:rPr>
              <a:t>s</a:t>
            </a:r>
            <a:r>
              <a:rPr lang="ro-RO" sz="8000" dirty="0" smtClean="0">
                <a:latin typeface="Times New Roman" panose="02020603050405020304" pitchFamily="18" charset="0"/>
                <a:ea typeface="Tahoma" pitchFamily="34" charset="0"/>
                <a:cs typeface="Times New Roman" panose="02020603050405020304" pitchFamily="18" charset="0"/>
              </a:rPr>
              <a:t>tabilește, în scop de tereminare a tarifelor și pentru garantarea lipsei de subvenții încrucișate între activitățile reglementate și nereglementate, principii și reguli de separare  a costurilor de către operatori, cerințe privind reevaluarea mijloacelor fixe, precum și sistemul de informații în vaza cărora operatorii prezintă rapoarte Agenției;</a:t>
            </a:r>
          </a:p>
          <a:p>
            <a:pPr marL="712788" indent="-712788" algn="just">
              <a:lnSpc>
                <a:spcPts val="2000"/>
              </a:lnSpc>
              <a:spcBef>
                <a:spcPts val="600"/>
              </a:spcBef>
              <a:spcAft>
                <a:spcPts val="600"/>
              </a:spcAft>
              <a:buClrTx/>
              <a:buFont typeface="Arial" panose="020B0604020202020204" pitchFamily="34" charset="0"/>
              <a:buChar char="•"/>
            </a:pPr>
            <a:r>
              <a:rPr lang="ro-RO" sz="8000" dirty="0" smtClean="0">
                <a:latin typeface="Times New Roman" panose="02020603050405020304" pitchFamily="18" charset="0"/>
                <a:ea typeface="Tahoma" pitchFamily="34" charset="0"/>
                <a:cs typeface="Times New Roman" panose="02020603050405020304" pitchFamily="18" charset="0"/>
              </a:rPr>
              <a:t>Exercită alte funcții acordate prin lege în raport cu operatorii care își desfășoară activitatea la nivel de raion, municipiu și oraș;</a:t>
            </a:r>
            <a:endParaRPr lang="en-US" sz="8000" dirty="0" smtClean="0">
              <a:latin typeface="Times New Roman" panose="02020603050405020304" pitchFamily="18" charset="0"/>
              <a:ea typeface="Tahoma" pitchFamily="34" charset="0"/>
              <a:cs typeface="Times New Roman" panose="02020603050405020304" pitchFamily="18" charset="0"/>
            </a:endParaRPr>
          </a:p>
          <a:p>
            <a:endParaRPr lang="ru-RU" dirty="0"/>
          </a:p>
        </p:txBody>
      </p:sp>
      <p:pic>
        <p:nvPicPr>
          <p:cNvPr id="4" name="Picture 2"/>
          <p:cNvPicPr>
            <a:picLocks noChangeAspect="1" noChangeArrowheads="1"/>
          </p:cNvPicPr>
          <p:nvPr/>
        </p:nvPicPr>
        <p:blipFill>
          <a:blip r:embed="rId2" cstate="print"/>
          <a:srcRect/>
          <a:stretch>
            <a:fillRect/>
          </a:stretch>
        </p:blipFill>
        <p:spPr bwMode="auto">
          <a:xfrm>
            <a:off x="1697910" y="417545"/>
            <a:ext cx="981075" cy="1143000"/>
          </a:xfrm>
          <a:prstGeom prst="rect">
            <a:avLst/>
          </a:prstGeom>
          <a:noFill/>
          <a:ln w="9525">
            <a:noFill/>
            <a:miter lim="800000"/>
            <a:headEnd/>
            <a:tailEnd/>
          </a:ln>
        </p:spPr>
      </p:pic>
    </p:spTree>
    <p:extLst>
      <p:ext uri="{BB962C8B-B14F-4D97-AF65-F5344CB8AC3E}">
        <p14:creationId xmlns:p14="http://schemas.microsoft.com/office/powerpoint/2010/main" val="28059171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99138"/>
            <a:ext cx="10515600" cy="4404947"/>
          </a:xfrm>
        </p:spPr>
        <p:txBody>
          <a:bodyPr>
            <a:normAutofit/>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Evidența volumelor de apă furnizată consumatorilor și a volumelor de ape uzate evacuate în sistemul public de canalizare</a:t>
            </a:r>
            <a:endParaRPr lang="fr-FR" sz="1800" b="1" i="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smtClean="0">
                <a:latin typeface="Times New Roman" panose="02020603050405020304" pitchFamily="18" charset="0"/>
                <a:cs typeface="Times New Roman" panose="02020603050405020304" pitchFamily="18" charset="0"/>
              </a:rPr>
              <a:t>Consumatorii noncasnici suportă toate cheltuielile ce țin de achiziţionarea, instalarea, exploatarea, întreţinerea, reparaţia, înlocuirea şi verificarea metrologică a contoarelor, din contul mijloacelor financiare ale consumatorului.</a:t>
            </a:r>
            <a:endParaRPr lang="ru-RU"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smtClean="0">
                <a:latin typeface="Times New Roman" panose="02020603050405020304" pitchFamily="18" charset="0"/>
                <a:cs typeface="Times New Roman" panose="02020603050405020304" pitchFamily="18" charset="0"/>
              </a:rPr>
              <a:t>Operatorul </a:t>
            </a:r>
            <a:r>
              <a:rPr lang="ro-RO" sz="1600" dirty="0">
                <a:latin typeface="Times New Roman" panose="02020603050405020304" pitchFamily="18" charset="0"/>
                <a:cs typeface="Times New Roman" panose="02020603050405020304" pitchFamily="18" charset="0"/>
              </a:rPr>
              <a:t>este obligat să informeze solicitantul, potenţial consumator, despre parametrii şi caracteristicele tehnice ale contoarelor ce urmează a fi instalate, precum şi despre tipurile contoarelor, legalizate pe teritoriul Republicii Moldova de către autoritatea centrală de metrologie.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smtClean="0">
                <a:latin typeface="Times New Roman" panose="02020603050405020304" pitchFamily="18" charset="0"/>
                <a:cs typeface="Times New Roman" panose="02020603050405020304" pitchFamily="18" charset="0"/>
              </a:rPr>
              <a:t>Instalarea </a:t>
            </a:r>
            <a:r>
              <a:rPr lang="ro-RO" sz="1600" dirty="0">
                <a:latin typeface="Times New Roman" panose="02020603050405020304" pitchFamily="18" charset="0"/>
                <a:cs typeface="Times New Roman" panose="02020603050405020304" pitchFamily="18" charset="0"/>
              </a:rPr>
              <a:t>contoarelor se va efectua în conformitate cu cerinţele specificate în Standardul Moldovean SM SR EN 14154-2+A1: 2010 “Contoare de apă. Partea 2: Instalare şi condiţii de utilizare</a:t>
            </a:r>
            <a:r>
              <a:rPr lang="ro-RO"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După instalare, contorul se sigilează de către reprezentantul operatorului, în prezenţa obligatorie a consumatorului sau a persoanei responsabile/împuternicite, cu întocmirea procesului-verbal de dare în exploatare a contorului, în două exemplare. În procesul-verbal se indică data instalării, tipul şi numărul contorului, locul instalării lui, numele sau denumirea consumatorului, denumirea operatorului, indicii inițiali ai contorului, numărul sigiliilor, alte informaţii</a:t>
            </a:r>
            <a:r>
              <a:rPr lang="ro-RO" sz="1600" dirty="0"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 Cordonul sigiliului operatorului trebuie s</a:t>
            </a:r>
            <a:r>
              <a:rPr lang="ro-RO" sz="1600" dirty="0" smtClean="0">
                <a:latin typeface="Times New Roman" panose="02020603050405020304" pitchFamily="18" charset="0"/>
                <a:cs typeface="Times New Roman" panose="02020603050405020304" pitchFamily="18" charset="0"/>
              </a:rPr>
              <a:t>ă</a:t>
            </a:r>
            <a:r>
              <a:rPr lang="en-US" sz="1600" dirty="0" smtClean="0">
                <a:latin typeface="Times New Roman" panose="02020603050405020304" pitchFamily="18" charset="0"/>
                <a:cs typeface="Times New Roman" panose="02020603050405020304" pitchFamily="18" charset="0"/>
              </a:rPr>
              <a:t> fie din cupru sau din alt metal </a:t>
            </a:r>
            <a:r>
              <a:rPr lang="en-US" sz="1600" dirty="0" smtClean="0">
                <a:latin typeface="Times New Roman" panose="02020603050405020304" pitchFamily="18" charset="0"/>
                <a:cs typeface="Times New Roman" panose="02020603050405020304" pitchFamily="18" charset="0"/>
              </a:rPr>
              <a:t>necor</a:t>
            </a:r>
            <a:r>
              <a:rPr lang="ro-RO" sz="1600" dirty="0" smtClean="0">
                <a:latin typeface="Times New Roman" panose="02020603050405020304" pitchFamily="18" charset="0"/>
                <a:cs typeface="Times New Roman" panose="02020603050405020304" pitchFamily="18" charset="0"/>
              </a:rPr>
              <a:t>o</a:t>
            </a:r>
            <a:r>
              <a:rPr lang="en-US" sz="1600" dirty="0" smtClean="0">
                <a:latin typeface="Times New Roman" panose="02020603050405020304" pitchFamily="18" charset="0"/>
                <a:cs typeface="Times New Roman" panose="02020603050405020304" pitchFamily="18" charset="0"/>
              </a:rPr>
              <a:t>ziv</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Consumatorul nu are dreptul să intervină sub nicio formă asupra contorului şi asupra sigiliilor aplicate acestuia sau asupra altor instalaţii ale operatorului, precum şi să blocheze accesul personalului operatorului la acestea.</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8651064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99138"/>
            <a:ext cx="10515600" cy="4404947"/>
          </a:xfrm>
        </p:spPr>
        <p:txBody>
          <a:bodyPr>
            <a:normAutofit fontScale="92500" lnSpcReduction="20000"/>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Evidența volumelor de apă furnizată consumatorilor și a volumelor de ape uzate evacuate în sistemul public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Consumatorul sau persoana responsabilă de integritatea contorului este obligat să înştiinţeze operatorul în situația în care depistează deteriorarea contorului sau violarea sigiliilor operatorului. </a:t>
            </a:r>
            <a:endParaRPr lang="ru-RU" sz="17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Personalul operatorului este obligat să prezinte consumatorului legitimaţia de serviciu şi să comunice scopul vizitei în situaţia în care solicită acces pe proprietatea consumatorului, pentru:</a:t>
            </a:r>
            <a:endParaRPr lang="ru-RU" sz="17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ro-RO" sz="1700" dirty="0" smtClean="0">
                <a:latin typeface="Times New Roman" panose="02020603050405020304" pitchFamily="18" charset="0"/>
                <a:cs typeface="Times New Roman" panose="02020603050405020304" pitchFamily="18" charset="0"/>
              </a:rPr>
              <a:t>controlul contorului </a:t>
            </a:r>
            <a:r>
              <a:rPr lang="ro-RO" sz="1700" dirty="0">
                <a:latin typeface="Times New Roman" panose="02020603050405020304" pitchFamily="18" charset="0"/>
                <a:cs typeface="Times New Roman" panose="02020603050405020304" pitchFamily="18" charset="0"/>
              </a:rPr>
              <a:t>şi a integrităţii sigiliului aplicat acestuia;</a:t>
            </a:r>
            <a:endParaRPr lang="ru-RU" sz="17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citirea indicaţiilor contorului;</a:t>
            </a:r>
            <a:endParaRPr lang="ru-RU" sz="17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 inspectarea rețelelor interne ale consumatorului;</a:t>
            </a:r>
            <a:endParaRPr lang="ru-RU" sz="17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examinarea branşamentului de apă, în vederea efectuării de lucrări la instalaţiile, proprietate a operatorului şi care sunt situate pe proprietatea consumatorului sau în scopul deconectării de la sistemul public de alimentare cu apă şi de canalizare a instalaţiilor interne de apă şi de canalizare ale consumatorului.</a:t>
            </a:r>
            <a:endParaRPr lang="ru-RU" sz="17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În aceste situaţii, consumatorul este obligat să asigure imediat şi necondiţionat accesul personalului operatorului la contor şi la instalaţiile respective.</a:t>
            </a:r>
            <a:endParaRPr lang="ru-RU" sz="17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În caz de refuz, operatorul este în drept să documenteze acest fapt prin întocmirea actului respectiv</a:t>
            </a:r>
            <a:r>
              <a:rPr lang="ro-RO" sz="1700" dirty="0" smtClean="0">
                <a:latin typeface="Times New Roman" panose="02020603050405020304" pitchFamily="18" charset="0"/>
                <a:cs typeface="Times New Roman" panose="02020603050405020304" pitchFamily="18" charset="0"/>
              </a:rPr>
              <a:t>.</a:t>
            </a:r>
            <a:r>
              <a:rPr lang="ro-RO" dirty="0"/>
              <a:t> </a:t>
            </a:r>
            <a:r>
              <a:rPr lang="ro-RO" sz="1700" dirty="0">
                <a:latin typeface="Times New Roman" panose="02020603050405020304" pitchFamily="18" charset="0"/>
                <a:cs typeface="Times New Roman" panose="02020603050405020304" pitchFamily="18" charset="0"/>
              </a:rPr>
              <a:t>Refuzul repetat, dă dreptul operatorului să deconecteze instalaţiile interne de apă şi de canalizare ale consumatorului de la sistemul public de alimentare cu apă şi de canalizare.</a:t>
            </a:r>
            <a:endParaRPr lang="ru-RU" sz="17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sz="17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9495556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99138"/>
            <a:ext cx="10515600" cy="4404947"/>
          </a:xfrm>
        </p:spPr>
        <p:txBody>
          <a:bodyPr>
            <a:normAutofit/>
          </a:bodyPr>
          <a:lstStyle/>
          <a:p>
            <a:pPr marL="0" indent="0" algn="ctr">
              <a:buNone/>
            </a:pPr>
            <a:r>
              <a:rPr lang="ro-RO" sz="1800" b="1" i="1" dirty="0">
                <a:solidFill>
                  <a:schemeClr val="accent5"/>
                </a:solidFill>
                <a:latin typeface="Times New Roman" panose="02020603050405020304" pitchFamily="18" charset="0"/>
                <a:cs typeface="Times New Roman" panose="02020603050405020304" pitchFamily="18" charset="0"/>
              </a:rPr>
              <a:t>Evidența volumelor de apă furnizată consumatorilor și a volumelor de ape uzate evacuate în sistemul public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Citirea indicilor contorului în scopul facturării serviciului public furnizat se efectuează lunar, cu excepția caselor individuale, de către operator sau consumator, iar datele contorului se indică în factura de plată.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este responsabil de citirea indicilor contoarelor la consumatorii cu care are încheiate contracte de furnizare/prestare a serviciului public de alimentare cu apă şi de canalizare.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este în drept să solicite consumatorilor acces la contor pentru citirea indicilor contorului şi pentru controlul contorului în orice moment al zilei în intervalul de timp 8.00 - 20.00, iar consumatorul este obligat să ofere operatorului acces necondiţionat la contor.</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În cazul în care operatorul nu are acces la contor pentru citirea indicilor lui, acesta este în drept să indice în factura de plată pentru luna respectivă un consum estimativ, la nivelul consumului mediu înregistrat în perioada anterioară cu recalcularea ulterioară, reieşind din indicii reali ai contorului.</a:t>
            </a:r>
            <a:endParaRPr lang="ru-RU"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sz="17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030086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704679"/>
          </a:xfrm>
        </p:spPr>
        <p:txBody>
          <a:bodyPr>
            <a:normAutofit/>
          </a:bodyPr>
          <a:lstStyle/>
          <a:p>
            <a:pPr marL="0" indent="0" algn="ctr">
              <a:buNone/>
            </a:pPr>
            <a:r>
              <a:rPr lang="en-US" sz="1800" b="1" i="1" dirty="0" smtClean="0">
                <a:solidFill>
                  <a:schemeClr val="accent5"/>
                </a:solidFill>
                <a:latin typeface="Times New Roman" panose="02020603050405020304" pitchFamily="18" charset="0"/>
                <a:cs typeface="Times New Roman" panose="02020603050405020304" pitchFamily="18" charset="0"/>
              </a:rPr>
              <a:t>Facturarea</a:t>
            </a:r>
            <a:r>
              <a:rPr lang="en-US" sz="1800" b="1" i="1" dirty="0" smtClean="0">
                <a:solidFill>
                  <a:schemeClr val="accent5"/>
                </a:solidFill>
                <a:latin typeface="Times New Roman" panose="02020603050405020304" pitchFamily="18" charset="0"/>
                <a:cs typeface="Times New Roman" panose="02020603050405020304" pitchFamily="18" charset="0"/>
              </a:rPr>
              <a:t> </a:t>
            </a:r>
            <a:r>
              <a:rPr lang="ro-RO" sz="1800" b="1" i="1" dirty="0" smtClean="0">
                <a:solidFill>
                  <a:schemeClr val="accent5"/>
                </a:solidFill>
                <a:latin typeface="Times New Roman" panose="02020603050405020304" pitchFamily="18" charset="0"/>
                <a:cs typeface="Times New Roman" panose="02020603050405020304" pitchFamily="18" charset="0"/>
              </a:rPr>
              <a:t>și</a:t>
            </a:r>
            <a:r>
              <a:rPr lang="en-US" sz="1800" b="1" i="1" dirty="0" smtClean="0">
                <a:solidFill>
                  <a:schemeClr val="accent5"/>
                </a:solidFill>
                <a:latin typeface="Times New Roman" panose="02020603050405020304" pitchFamily="18" charset="0"/>
                <a:cs typeface="Times New Roman" panose="02020603050405020304" pitchFamily="18" charset="0"/>
              </a:rPr>
              <a:t> </a:t>
            </a:r>
            <a:r>
              <a:rPr lang="en-US" sz="1800" b="1" i="1" dirty="0" smtClean="0">
                <a:solidFill>
                  <a:schemeClr val="accent5"/>
                </a:solidFill>
                <a:latin typeface="Times New Roman" panose="02020603050405020304" pitchFamily="18" charset="0"/>
                <a:cs typeface="Times New Roman" panose="02020603050405020304" pitchFamily="18" charset="0"/>
              </a:rPr>
              <a:t>plata</a:t>
            </a:r>
            <a:r>
              <a:rPr lang="en-US" sz="1800" b="1" i="1" dirty="0" smtClean="0">
                <a:solidFill>
                  <a:schemeClr val="accent5"/>
                </a:solidFill>
                <a:latin typeface="Times New Roman" panose="02020603050405020304" pitchFamily="18" charset="0"/>
                <a:cs typeface="Times New Roman" panose="02020603050405020304" pitchFamily="18" charset="0"/>
              </a:rPr>
              <a:t> </a:t>
            </a:r>
            <a:r>
              <a:rPr lang="en-US" sz="1800" b="1" i="1" dirty="0" smtClean="0">
                <a:solidFill>
                  <a:schemeClr val="accent5"/>
                </a:solidFill>
                <a:latin typeface="Times New Roman" panose="02020603050405020304" pitchFamily="18" charset="0"/>
                <a:cs typeface="Times New Roman" panose="02020603050405020304" pitchFamily="18" charset="0"/>
              </a:rPr>
              <a:t>serviciului</a:t>
            </a:r>
            <a:r>
              <a:rPr lang="en-US" sz="1800" b="1" i="1" dirty="0" smtClean="0">
                <a:solidFill>
                  <a:schemeClr val="accent5"/>
                </a:solidFill>
                <a:latin typeface="Times New Roman" panose="02020603050405020304" pitchFamily="18" charset="0"/>
                <a:cs typeface="Times New Roman" panose="02020603050405020304" pitchFamily="18" charset="0"/>
              </a:rPr>
              <a:t> public de </a:t>
            </a:r>
            <a:r>
              <a:rPr lang="en-US" sz="1800" b="1" i="1" dirty="0" smtClean="0">
                <a:solidFill>
                  <a:schemeClr val="accent5"/>
                </a:solidFill>
                <a:latin typeface="Times New Roman" panose="02020603050405020304" pitchFamily="18" charset="0"/>
                <a:cs typeface="Times New Roman" panose="02020603050405020304" pitchFamily="18" charset="0"/>
              </a:rPr>
              <a:t>alimentare</a:t>
            </a:r>
            <a:r>
              <a:rPr lang="en-US" sz="1800" b="1" i="1" dirty="0" smtClean="0">
                <a:solidFill>
                  <a:schemeClr val="accent5"/>
                </a:solidFill>
                <a:latin typeface="Times New Roman" panose="02020603050405020304" pitchFamily="18" charset="0"/>
                <a:cs typeface="Times New Roman" panose="02020603050405020304" pitchFamily="18" charset="0"/>
              </a:rPr>
              <a:t> cu </a:t>
            </a:r>
            <a:r>
              <a:rPr lang="en-US" sz="1800" b="1" i="1" dirty="0" smtClean="0">
                <a:solidFill>
                  <a:schemeClr val="accent5"/>
                </a:solidFill>
                <a:latin typeface="Times New Roman" panose="02020603050405020304" pitchFamily="18" charset="0"/>
                <a:cs typeface="Times New Roman" panose="02020603050405020304" pitchFamily="18" charset="0"/>
              </a:rPr>
              <a:t>ap</a:t>
            </a:r>
            <a:r>
              <a:rPr lang="ro-RO" sz="1800" b="1" i="1" dirty="0">
                <a:solidFill>
                  <a:schemeClr val="accent5"/>
                </a:solidFill>
                <a:latin typeface="Times New Roman" panose="02020603050405020304" pitchFamily="18" charset="0"/>
                <a:cs typeface="Times New Roman" panose="02020603050405020304" pitchFamily="18" charset="0"/>
              </a:rPr>
              <a:t>ă</a:t>
            </a:r>
            <a:r>
              <a:rPr lang="en-US" sz="1800" b="1" i="1" dirty="0" smtClean="0">
                <a:solidFill>
                  <a:schemeClr val="accent5"/>
                </a:solidFill>
                <a:latin typeface="Times New Roman" panose="02020603050405020304" pitchFamily="18" charset="0"/>
                <a:cs typeface="Times New Roman" panose="02020603050405020304" pitchFamily="18" charset="0"/>
              </a:rPr>
              <a:t> </a:t>
            </a:r>
            <a:r>
              <a:rPr lang="ro-RO" sz="1800" b="1" i="1" dirty="0" smtClean="0">
                <a:solidFill>
                  <a:schemeClr val="accent5"/>
                </a:solidFill>
                <a:latin typeface="Times New Roman" panose="02020603050405020304" pitchFamily="18" charset="0"/>
                <a:cs typeface="Times New Roman" panose="02020603050405020304" pitchFamily="18" charset="0"/>
              </a:rPr>
              <a:t>și</a:t>
            </a:r>
            <a:r>
              <a:rPr lang="en-US" sz="1800" b="1" i="1" dirty="0" smtClean="0">
                <a:solidFill>
                  <a:schemeClr val="accent5"/>
                </a:solidFill>
                <a:latin typeface="Times New Roman" panose="02020603050405020304" pitchFamily="18" charset="0"/>
                <a:cs typeface="Times New Roman" panose="02020603050405020304" pitchFamily="18" charset="0"/>
              </a:rPr>
              <a:t> de </a:t>
            </a:r>
            <a:r>
              <a:rPr lang="en-US" sz="1800" b="1" i="1" dirty="0" smtClean="0">
                <a:solidFill>
                  <a:schemeClr val="accent5"/>
                </a:solidFill>
                <a:latin typeface="Times New Roman" panose="02020603050405020304" pitchFamily="18" charset="0"/>
                <a:cs typeface="Times New Roman" panose="02020603050405020304" pitchFamily="18" charset="0"/>
              </a:rPr>
              <a:t>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Plata pentru serviciul public de alimentare cu apă şi de canalizare se efectuează în baza facturii, emisă lunar de către operator şi înmânată consumatorului sau expediată prin poştă. La cererea consumatorului factura poate fi expediată în format electronic.</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Facturile </a:t>
            </a:r>
            <a:r>
              <a:rPr lang="ro-MD" sz="1600" dirty="0">
                <a:latin typeface="Times New Roman" panose="02020603050405020304" pitchFamily="18" charset="0"/>
                <a:cs typeface="Times New Roman" panose="02020603050405020304" pitchFamily="18" charset="0"/>
              </a:rPr>
              <a:t>se emit în baza indicilor contorului sau, după caz, serviciul calculat urmare a constatării consumului fraudulos, pentru încasarea diferenţei dintre tariful achitat şi cel care urma să fie achitat de către consumator şi plăţile suplimentare pentru depăşirea normativelor la deversarea apelor uzate în reţeaua publică de canalizare, a normelor de consum şi a tarifelor aprobate de către autorităţile administraţiei publice locale sau de către Agenţie, cu respectarea prevederilor prezentului Regulament, inclusiv la emiterea facturilor pentru plata preventivă</a:t>
            </a:r>
            <a:r>
              <a:rPr lang="ro-MD"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În blocurile locative în care contractele de furnizare a serviciului public de alimentare cu apă şi de canalizare sunt încheiate cu administratorul blocului locativ, facturarea serviciului se efectuează în baza tarifelor aprobate şi a volumului de apă înregistrat de contorul comun instalat la branşamentul blocului. Distribuirea pe apartamente a volumului de apă înregistrat de contorul comun de la branşamentul blocului locativ se efectuează de către administratorul blocului locativ în baza Regulamentului cu privire la prestarea serviciilor comunale şi necomunale, folosirea, exploatarea şi administrarea locuinţelor, aprobat de </a:t>
            </a:r>
            <a:r>
              <a:rPr lang="ro-MD" sz="1600" dirty="0" smtClean="0">
                <a:latin typeface="Times New Roman" panose="02020603050405020304" pitchFamily="18" charset="0"/>
                <a:cs typeface="Times New Roman" panose="02020603050405020304" pitchFamily="18" charset="0"/>
              </a:rPr>
              <a:t>Guvern.</a:t>
            </a: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În acest context, urmează a fi aplicat Regulamentul cu privire la modul de prestare şi achitare a serviciilor locative, comunale şi necomunale pentru fondul locativ, contorizarea apartamentelor şi condiţiile deconectării acestora de la/reconectării la sistemele de încălzire şi alimentare cu apă, aprobat prin Hotărârea Guvernului nr. 191/19.02.2002.</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4586542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99138"/>
            <a:ext cx="10515600" cy="4193931"/>
          </a:xfrm>
        </p:spPr>
        <p:txBody>
          <a:bodyPr>
            <a:normAutofit/>
          </a:bodyPr>
          <a:lstStyle/>
          <a:p>
            <a:pPr marL="0" indent="0" algn="ctr">
              <a:buNone/>
            </a:pPr>
            <a:r>
              <a:rPr lang="en-US" sz="1800" b="1" i="1" dirty="0">
                <a:solidFill>
                  <a:schemeClr val="accent5"/>
                </a:solidFill>
                <a:latin typeface="Times New Roman" panose="02020603050405020304" pitchFamily="18" charset="0"/>
                <a:cs typeface="Times New Roman" panose="02020603050405020304" pitchFamily="18" charset="0"/>
              </a:rPr>
              <a:t>Facturarea</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plata</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serviciului</a:t>
            </a:r>
            <a:r>
              <a:rPr lang="en-US" sz="1800" b="1" i="1" dirty="0">
                <a:solidFill>
                  <a:schemeClr val="accent5"/>
                </a:solidFill>
                <a:latin typeface="Times New Roman" panose="02020603050405020304" pitchFamily="18" charset="0"/>
                <a:cs typeface="Times New Roman" panose="02020603050405020304" pitchFamily="18" charset="0"/>
              </a:rPr>
              <a:t> public de </a:t>
            </a:r>
            <a:r>
              <a:rPr lang="en-US" sz="1800" b="1" i="1" dirty="0">
                <a:solidFill>
                  <a:schemeClr val="accent5"/>
                </a:solidFill>
                <a:latin typeface="Times New Roman" panose="02020603050405020304" pitchFamily="18" charset="0"/>
                <a:cs typeface="Times New Roman" panose="02020603050405020304" pitchFamily="18" charset="0"/>
              </a:rPr>
              <a:t>alimentare</a:t>
            </a:r>
            <a:r>
              <a:rPr lang="en-US" sz="1800" b="1" i="1" dirty="0">
                <a:solidFill>
                  <a:schemeClr val="accent5"/>
                </a:solidFill>
                <a:latin typeface="Times New Roman" panose="02020603050405020304" pitchFamily="18" charset="0"/>
                <a:cs typeface="Times New Roman" panose="02020603050405020304" pitchFamily="18" charset="0"/>
              </a:rPr>
              <a:t> cu </a:t>
            </a:r>
            <a:r>
              <a:rPr lang="en-US" sz="1800" b="1" i="1" dirty="0">
                <a:solidFill>
                  <a:schemeClr val="accent5"/>
                </a:solidFill>
                <a:latin typeface="Times New Roman" panose="02020603050405020304" pitchFamily="18" charset="0"/>
                <a:cs typeface="Times New Roman" panose="02020603050405020304" pitchFamily="18" charset="0"/>
              </a:rPr>
              <a:t>ap</a:t>
            </a:r>
            <a:r>
              <a:rPr lang="ro-RO" sz="1800" b="1" i="1" dirty="0">
                <a:solidFill>
                  <a:schemeClr val="accent5"/>
                </a:solidFill>
                <a:latin typeface="Times New Roman" panose="02020603050405020304" pitchFamily="18" charset="0"/>
                <a:cs typeface="Times New Roman" panose="02020603050405020304" pitchFamily="18" charset="0"/>
              </a:rPr>
              <a:t>ă</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de </a:t>
            </a:r>
            <a:r>
              <a:rPr lang="en-US" sz="1800" b="1" i="1" dirty="0">
                <a:solidFill>
                  <a:schemeClr val="accent5"/>
                </a:solidFill>
                <a:latin typeface="Times New Roman" panose="02020603050405020304" pitchFamily="18" charset="0"/>
                <a:cs typeface="Times New Roman" panose="02020603050405020304" pitchFamily="18" charset="0"/>
              </a:rPr>
              <a:t>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Este de menționat că prevederile acestui Regulament se aplică în măsura în care nu contravine prevederilor legii, în special, Legii nr. 303 din 13.12.2013 cu privire la serviciul public de alimentare cu apă și de canalizare.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Conform pct. 9 al Regulamentului susmenționat, volumul de apă potabilă şi caldă menajeră, consumat lunar de către locatarii unui apartament din blocul locativ sau ai unei încăperi locuibile din cămin se determină în modul descris mai jos:</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a) pentru consumatorii care dispun de contoare în apartamente, în încăperile locuibile în cămine – conform indicaţiilor contoarelor din apartamente/încăperile locuibile în cămine;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b) pentru consumatorii care nu dispun de contoare în apartamente, în încăperile locuibile din cămine – conform indicaţiilor înregistrate de contorul blocului locativ, dar nu mai mult decât normele de consum prevăzute de Normele consumului de </a:t>
            </a:r>
            <a:r>
              <a:rPr lang="ro-RO" sz="1600" dirty="0" smtClean="0">
                <a:latin typeface="Times New Roman" panose="02020603050405020304" pitchFamily="18" charset="0"/>
                <a:cs typeface="Times New Roman" panose="02020603050405020304" pitchFamily="18" charset="0"/>
              </a:rPr>
              <a:t>ap.ă </a:t>
            </a:r>
            <a:r>
              <a:rPr lang="ro-RO" sz="1600" dirty="0">
                <a:latin typeface="Times New Roman" panose="02020603050405020304" pitchFamily="18" charset="0"/>
                <a:cs typeface="Times New Roman" panose="02020603050405020304" pitchFamily="18" charset="0"/>
              </a:rPr>
              <a:t>pentru clădirile de locuit şi cele </a:t>
            </a:r>
            <a:r>
              <a:rPr lang="ro-RO" sz="1600" dirty="0" smtClean="0">
                <a:latin typeface="Times New Roman" panose="02020603050405020304" pitchFamily="18" charset="0"/>
                <a:cs typeface="Times New Roman" panose="02020603050405020304" pitchFamily="18" charset="0"/>
              </a:rPr>
              <a:t>publice.</a:t>
            </a:r>
          </a:p>
          <a:p>
            <a:pPr algn="just">
              <a:buFont typeface="Wingdings" panose="05000000000000000000" pitchFamily="2" charset="2"/>
              <a:buChar char="v"/>
            </a:pPr>
            <a:r>
              <a:rPr lang="ro-RO" sz="1700" b="1" i="1" u="sng" dirty="0">
                <a:latin typeface="Times New Roman" panose="02020603050405020304" pitchFamily="18" charset="0"/>
                <a:cs typeface="Times New Roman" panose="02020603050405020304" pitchFamily="18" charset="0"/>
              </a:rPr>
              <a:t>Începând cu data de 08.03.2019, conform Legii nr 322/30.11.2018, gestionarii fondului locativ nu au temei legal de înscriere a volumelor suplimentare (cotă-parte) în facturile înaintate locatarilor, iar facturarea urmează să fie efectuată strict conform indicilor contoarelor instalate în apartamentul locatarului.</a:t>
            </a:r>
            <a:endParaRPr lang="ru-RU" sz="1700" b="1" i="1" u="sng"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7093642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1397978"/>
            <a:ext cx="11136923" cy="5222630"/>
          </a:xfrm>
        </p:spPr>
        <p:txBody>
          <a:bodyPr>
            <a:normAutofit fontScale="40000" lnSpcReduction="20000"/>
          </a:bodyPr>
          <a:lstStyle/>
          <a:p>
            <a:pPr marL="0" indent="0" algn="ctr">
              <a:buNone/>
            </a:pPr>
            <a:r>
              <a:rPr lang="en-US" sz="4000" b="1" i="1" dirty="0">
                <a:solidFill>
                  <a:schemeClr val="accent5"/>
                </a:solidFill>
                <a:latin typeface="Times New Roman" panose="02020603050405020304" pitchFamily="18" charset="0"/>
                <a:cs typeface="Times New Roman" panose="02020603050405020304" pitchFamily="18" charset="0"/>
              </a:rPr>
              <a:t>Facturarea</a:t>
            </a:r>
            <a:r>
              <a:rPr lang="en-US" sz="4000" b="1" i="1" dirty="0">
                <a:solidFill>
                  <a:schemeClr val="accent5"/>
                </a:solidFill>
                <a:latin typeface="Times New Roman" panose="02020603050405020304" pitchFamily="18" charset="0"/>
                <a:cs typeface="Times New Roman" panose="02020603050405020304" pitchFamily="18" charset="0"/>
              </a:rPr>
              <a:t> </a:t>
            </a:r>
            <a:r>
              <a:rPr lang="ro-RO" sz="4000" b="1" i="1" dirty="0">
                <a:solidFill>
                  <a:schemeClr val="accent5"/>
                </a:solidFill>
                <a:latin typeface="Times New Roman" panose="02020603050405020304" pitchFamily="18" charset="0"/>
                <a:cs typeface="Times New Roman" panose="02020603050405020304" pitchFamily="18" charset="0"/>
              </a:rPr>
              <a:t>și</a:t>
            </a:r>
            <a:r>
              <a:rPr lang="en-US" sz="4000" b="1" i="1" dirty="0">
                <a:solidFill>
                  <a:schemeClr val="accent5"/>
                </a:solidFill>
                <a:latin typeface="Times New Roman" panose="02020603050405020304" pitchFamily="18" charset="0"/>
                <a:cs typeface="Times New Roman" panose="02020603050405020304" pitchFamily="18" charset="0"/>
              </a:rPr>
              <a:t> </a:t>
            </a:r>
            <a:r>
              <a:rPr lang="en-US" sz="4000" b="1" i="1" dirty="0">
                <a:solidFill>
                  <a:schemeClr val="accent5"/>
                </a:solidFill>
                <a:latin typeface="Times New Roman" panose="02020603050405020304" pitchFamily="18" charset="0"/>
                <a:cs typeface="Times New Roman" panose="02020603050405020304" pitchFamily="18" charset="0"/>
              </a:rPr>
              <a:t>plata</a:t>
            </a:r>
            <a:r>
              <a:rPr lang="en-US" sz="4000" b="1" i="1" dirty="0">
                <a:solidFill>
                  <a:schemeClr val="accent5"/>
                </a:solidFill>
                <a:latin typeface="Times New Roman" panose="02020603050405020304" pitchFamily="18" charset="0"/>
                <a:cs typeface="Times New Roman" panose="02020603050405020304" pitchFamily="18" charset="0"/>
              </a:rPr>
              <a:t> </a:t>
            </a:r>
            <a:r>
              <a:rPr lang="en-US" sz="4000" b="1" i="1" dirty="0">
                <a:solidFill>
                  <a:schemeClr val="accent5"/>
                </a:solidFill>
                <a:latin typeface="Times New Roman" panose="02020603050405020304" pitchFamily="18" charset="0"/>
                <a:cs typeface="Times New Roman" panose="02020603050405020304" pitchFamily="18" charset="0"/>
              </a:rPr>
              <a:t>serviciului</a:t>
            </a:r>
            <a:r>
              <a:rPr lang="en-US" sz="4000" b="1" i="1" dirty="0">
                <a:solidFill>
                  <a:schemeClr val="accent5"/>
                </a:solidFill>
                <a:latin typeface="Times New Roman" panose="02020603050405020304" pitchFamily="18" charset="0"/>
                <a:cs typeface="Times New Roman" panose="02020603050405020304" pitchFamily="18" charset="0"/>
              </a:rPr>
              <a:t> public de </a:t>
            </a:r>
            <a:r>
              <a:rPr lang="en-US" sz="4000" b="1" i="1" dirty="0">
                <a:solidFill>
                  <a:schemeClr val="accent5"/>
                </a:solidFill>
                <a:latin typeface="Times New Roman" panose="02020603050405020304" pitchFamily="18" charset="0"/>
                <a:cs typeface="Times New Roman" panose="02020603050405020304" pitchFamily="18" charset="0"/>
              </a:rPr>
              <a:t>alimentare</a:t>
            </a:r>
            <a:r>
              <a:rPr lang="en-US" sz="4000" b="1" i="1" dirty="0">
                <a:solidFill>
                  <a:schemeClr val="accent5"/>
                </a:solidFill>
                <a:latin typeface="Times New Roman" panose="02020603050405020304" pitchFamily="18" charset="0"/>
                <a:cs typeface="Times New Roman" panose="02020603050405020304" pitchFamily="18" charset="0"/>
              </a:rPr>
              <a:t> cu </a:t>
            </a:r>
            <a:r>
              <a:rPr lang="en-US" sz="4000" b="1" i="1" dirty="0">
                <a:solidFill>
                  <a:schemeClr val="accent5"/>
                </a:solidFill>
                <a:latin typeface="Times New Roman" panose="02020603050405020304" pitchFamily="18" charset="0"/>
                <a:cs typeface="Times New Roman" panose="02020603050405020304" pitchFamily="18" charset="0"/>
              </a:rPr>
              <a:t>ap</a:t>
            </a:r>
            <a:r>
              <a:rPr lang="ro-RO" sz="4000" b="1" i="1" dirty="0">
                <a:solidFill>
                  <a:schemeClr val="accent5"/>
                </a:solidFill>
                <a:latin typeface="Times New Roman" panose="02020603050405020304" pitchFamily="18" charset="0"/>
                <a:cs typeface="Times New Roman" panose="02020603050405020304" pitchFamily="18" charset="0"/>
              </a:rPr>
              <a:t>ă</a:t>
            </a:r>
            <a:r>
              <a:rPr lang="en-US" sz="4000" b="1" i="1" dirty="0">
                <a:solidFill>
                  <a:schemeClr val="accent5"/>
                </a:solidFill>
                <a:latin typeface="Times New Roman" panose="02020603050405020304" pitchFamily="18" charset="0"/>
                <a:cs typeface="Times New Roman" panose="02020603050405020304" pitchFamily="18" charset="0"/>
              </a:rPr>
              <a:t> </a:t>
            </a:r>
            <a:r>
              <a:rPr lang="ro-RO" sz="4000" b="1" i="1" dirty="0">
                <a:solidFill>
                  <a:schemeClr val="accent5"/>
                </a:solidFill>
                <a:latin typeface="Times New Roman" panose="02020603050405020304" pitchFamily="18" charset="0"/>
                <a:cs typeface="Times New Roman" panose="02020603050405020304" pitchFamily="18" charset="0"/>
              </a:rPr>
              <a:t>și</a:t>
            </a:r>
            <a:r>
              <a:rPr lang="en-US" sz="4000" b="1" i="1" dirty="0">
                <a:solidFill>
                  <a:schemeClr val="accent5"/>
                </a:solidFill>
                <a:latin typeface="Times New Roman" panose="02020603050405020304" pitchFamily="18" charset="0"/>
                <a:cs typeface="Times New Roman" panose="02020603050405020304" pitchFamily="18" charset="0"/>
              </a:rPr>
              <a:t> de </a:t>
            </a:r>
            <a:r>
              <a:rPr lang="en-US" sz="4000" b="1" i="1" dirty="0">
                <a:solidFill>
                  <a:schemeClr val="accent5"/>
                </a:solidFill>
                <a:latin typeface="Times New Roman" panose="02020603050405020304" pitchFamily="18" charset="0"/>
                <a:cs typeface="Times New Roman" panose="02020603050405020304" pitchFamily="18" charset="0"/>
              </a:rPr>
              <a:t>canalizare</a:t>
            </a:r>
            <a:endParaRPr lang="fr-FR" sz="40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4000" dirty="0">
                <a:latin typeface="Times New Roman" panose="02020603050405020304" pitchFamily="18" charset="0"/>
                <a:cs typeface="Times New Roman" panose="02020603050405020304" pitchFamily="18" charset="0"/>
              </a:rPr>
              <a:t>În blocurile locative în care furnizarea/prestarea serviciului public de alimentare cu apă şi de canalizare se efectuează în baza contractelor încheiate de către operator cu fiecare proprietar/locatar de apartament în parte, facturarea serviciului public de alimentare cu apă şi de canalizare se efectuează în baza indicilor contoarelor individuale instalate în apartamente şi a tarifelor aprobate.</a:t>
            </a:r>
            <a:endParaRPr lang="ru-RU" sz="4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4000" dirty="0">
                <a:latin typeface="Times New Roman" panose="02020603050405020304" pitchFamily="18" charset="0"/>
                <a:cs typeface="Times New Roman" panose="02020603050405020304" pitchFamily="18" charset="0"/>
              </a:rPr>
              <a:t>În cazul în care se modifică tarifele la serviciul public de alimentare cu apă şi de canalizare în limitele perioadei de facturare, în scopul emiterii facturii pentru serviciul furnizat/prestat, operatorul are dreptul să determine volumul de apă potabilă, volumul de apă tehnologică, volumul serviciului de canalizare şi de epurare a apelor uzate, în perioada de până la data intrării în vigoare a noilor tarife şi după această dată, în baza consumului mediu zilnic de apă, ape uzate calculat pentru perioada respectivă de facturare, conform indicilor contoarelor</a:t>
            </a:r>
            <a:r>
              <a:rPr lang="ro-RO" sz="4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RO" sz="4000" dirty="0">
                <a:latin typeface="Times New Roman" panose="02020603050405020304" pitchFamily="18" charset="0"/>
                <a:cs typeface="Times New Roman" panose="02020603050405020304" pitchFamily="18" charset="0"/>
              </a:rPr>
              <a:t>Factura lunară de plată, prezentată lunar de către operator consumatorului, trebuie să conţină în mod obligatoriu, următoarele date:</a:t>
            </a:r>
            <a:endParaRPr lang="ru-RU" sz="4000"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numele </a:t>
            </a:r>
            <a:r>
              <a:rPr lang="ro-RO" sz="2900" b="1" dirty="0">
                <a:latin typeface="Times New Roman" panose="02020603050405020304" pitchFamily="18" charset="0"/>
                <a:cs typeface="Times New Roman" panose="02020603050405020304" pitchFamily="18" charset="0"/>
              </a:rPr>
              <a:t>şi prenumele (denumirea) consumatorului;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adresa </a:t>
            </a:r>
            <a:r>
              <a:rPr lang="ro-RO" sz="2900" b="1" dirty="0">
                <a:latin typeface="Times New Roman" panose="02020603050405020304" pitchFamily="18" charset="0"/>
                <a:cs typeface="Times New Roman" panose="02020603050405020304" pitchFamily="18" charset="0"/>
              </a:rPr>
              <a:t>pentru fiecare loc de consum şi numărul contractului;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indicii </a:t>
            </a:r>
            <a:r>
              <a:rPr lang="ro-RO" sz="2900" b="1" dirty="0">
                <a:latin typeface="Times New Roman" panose="02020603050405020304" pitchFamily="18" charset="0"/>
                <a:cs typeface="Times New Roman" panose="02020603050405020304" pitchFamily="18" charset="0"/>
              </a:rPr>
              <a:t>actuali şi cei precedenți ale contorului  şi perioada pentru care este emisă factura;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volumul </a:t>
            </a:r>
            <a:r>
              <a:rPr lang="ro-RO" sz="2900" b="1" dirty="0">
                <a:latin typeface="Times New Roman" panose="02020603050405020304" pitchFamily="18" charset="0"/>
                <a:cs typeface="Times New Roman" panose="02020603050405020304" pitchFamily="18" charset="0"/>
              </a:rPr>
              <a:t>de apă potabilă, volumul de apă tehnologică, volumul serviciului de canalizare şi de epurare a apelor uzate furnizate în perioada de facturare;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tarifele </a:t>
            </a:r>
            <a:r>
              <a:rPr lang="ro-RO" sz="2900" b="1" dirty="0">
                <a:latin typeface="Times New Roman" panose="02020603050405020304" pitchFamily="18" charset="0"/>
                <a:cs typeface="Times New Roman" panose="02020603050405020304" pitchFamily="18" charset="0"/>
              </a:rPr>
              <a:t>aplicate;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plata </a:t>
            </a:r>
            <a:r>
              <a:rPr lang="ro-RO" sz="2900" b="1" dirty="0">
                <a:latin typeface="Times New Roman" panose="02020603050405020304" pitchFamily="18" charset="0"/>
                <a:cs typeface="Times New Roman" panose="02020603050405020304" pitchFamily="18" charset="0"/>
              </a:rPr>
              <a:t>pentru fiecare serviciu furnizat;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data </a:t>
            </a:r>
            <a:r>
              <a:rPr lang="ro-RO" sz="2900" b="1" dirty="0">
                <a:latin typeface="Times New Roman" panose="02020603050405020304" pitchFamily="18" charset="0"/>
                <a:cs typeface="Times New Roman" panose="02020603050405020304" pitchFamily="18" charset="0"/>
              </a:rPr>
              <a:t>expedierii facturii;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data-limită </a:t>
            </a:r>
            <a:r>
              <a:rPr lang="ro-RO" sz="2900" b="1" dirty="0">
                <a:latin typeface="Times New Roman" panose="02020603050405020304" pitchFamily="18" charset="0"/>
                <a:cs typeface="Times New Roman" panose="02020603050405020304" pitchFamily="18" charset="0"/>
              </a:rPr>
              <a:t>de plată a facturii;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datoriile </a:t>
            </a:r>
            <a:r>
              <a:rPr lang="ro-RO" sz="2900" b="1" dirty="0">
                <a:latin typeface="Times New Roman" panose="02020603050405020304" pitchFamily="18" charset="0"/>
                <a:cs typeface="Times New Roman" panose="02020603050405020304" pitchFamily="18" charset="0"/>
              </a:rPr>
              <a:t>pentru perioadele precedente, dacă există;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suma </a:t>
            </a:r>
            <a:r>
              <a:rPr lang="ro-RO" sz="2900" b="1" dirty="0">
                <a:latin typeface="Times New Roman" panose="02020603050405020304" pitchFamily="18" charset="0"/>
                <a:cs typeface="Times New Roman" panose="02020603050405020304" pitchFamily="18" charset="0"/>
              </a:rPr>
              <a:t>totală spre achitare ce include şi datoriile pentru perioadele precedente, dacă există; </a:t>
            </a:r>
            <a:endParaRPr lang="ru-RU" sz="2900" b="1" dirty="0">
              <a:latin typeface="Times New Roman" panose="02020603050405020304" pitchFamily="18" charset="0"/>
              <a:cs typeface="Times New Roman" panose="02020603050405020304" pitchFamily="18" charset="0"/>
            </a:endParaRPr>
          </a:p>
          <a:p>
            <a:pPr algn="just"/>
            <a:r>
              <a:rPr lang="ro-RO" sz="2900" b="1" dirty="0" smtClean="0">
                <a:latin typeface="Times New Roman" panose="02020603050405020304" pitchFamily="18" charset="0"/>
                <a:cs typeface="Times New Roman" panose="02020603050405020304" pitchFamily="18" charset="0"/>
              </a:rPr>
              <a:t>adresa </a:t>
            </a:r>
            <a:r>
              <a:rPr lang="ro-RO" sz="2900" b="1" dirty="0">
                <a:latin typeface="Times New Roman" panose="02020603050405020304" pitchFamily="18" charset="0"/>
                <a:cs typeface="Times New Roman" panose="02020603050405020304" pitchFamily="18" charset="0"/>
              </a:rPr>
              <a:t>şi numărul de telefon al operatorului, inclusiv numărul telefonului din cadrul serviciului 24 din 24 ore, poşta electronică şi pagina web oficială a operatorului. </a:t>
            </a:r>
            <a:endParaRPr lang="ru-RU" sz="29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9016810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1690686"/>
            <a:ext cx="11136923" cy="4736491"/>
          </a:xfrm>
        </p:spPr>
        <p:txBody>
          <a:bodyPr>
            <a:normAutofit/>
          </a:bodyPr>
          <a:lstStyle/>
          <a:p>
            <a:pPr marL="0" indent="0" algn="ctr">
              <a:buNone/>
            </a:pPr>
            <a:r>
              <a:rPr lang="en-US" sz="1800" b="1" i="1" dirty="0">
                <a:solidFill>
                  <a:schemeClr val="accent5"/>
                </a:solidFill>
                <a:latin typeface="Times New Roman" panose="02020603050405020304" pitchFamily="18" charset="0"/>
                <a:cs typeface="Times New Roman" panose="02020603050405020304" pitchFamily="18" charset="0"/>
              </a:rPr>
              <a:t>Facturarea</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plata</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serviciului</a:t>
            </a:r>
            <a:r>
              <a:rPr lang="en-US" sz="1800" b="1" i="1" dirty="0">
                <a:solidFill>
                  <a:schemeClr val="accent5"/>
                </a:solidFill>
                <a:latin typeface="Times New Roman" panose="02020603050405020304" pitchFamily="18" charset="0"/>
                <a:cs typeface="Times New Roman" panose="02020603050405020304" pitchFamily="18" charset="0"/>
              </a:rPr>
              <a:t> public de </a:t>
            </a:r>
            <a:r>
              <a:rPr lang="en-US" sz="1800" b="1" i="1" dirty="0">
                <a:solidFill>
                  <a:schemeClr val="accent5"/>
                </a:solidFill>
                <a:latin typeface="Times New Roman" panose="02020603050405020304" pitchFamily="18" charset="0"/>
                <a:cs typeface="Times New Roman" panose="02020603050405020304" pitchFamily="18" charset="0"/>
              </a:rPr>
              <a:t>alimentare</a:t>
            </a:r>
            <a:r>
              <a:rPr lang="en-US" sz="1800" b="1" i="1" dirty="0">
                <a:solidFill>
                  <a:schemeClr val="accent5"/>
                </a:solidFill>
                <a:latin typeface="Times New Roman" panose="02020603050405020304" pitchFamily="18" charset="0"/>
                <a:cs typeface="Times New Roman" panose="02020603050405020304" pitchFamily="18" charset="0"/>
              </a:rPr>
              <a:t> cu </a:t>
            </a:r>
            <a:r>
              <a:rPr lang="en-US" sz="1800" b="1" i="1" dirty="0">
                <a:solidFill>
                  <a:schemeClr val="accent5"/>
                </a:solidFill>
                <a:latin typeface="Times New Roman" panose="02020603050405020304" pitchFamily="18" charset="0"/>
                <a:cs typeface="Times New Roman" panose="02020603050405020304" pitchFamily="18" charset="0"/>
              </a:rPr>
              <a:t>ap</a:t>
            </a:r>
            <a:r>
              <a:rPr lang="ro-RO" sz="1800" b="1" i="1" dirty="0">
                <a:solidFill>
                  <a:schemeClr val="accent5"/>
                </a:solidFill>
                <a:latin typeface="Times New Roman" panose="02020603050405020304" pitchFamily="18" charset="0"/>
                <a:cs typeface="Times New Roman" panose="02020603050405020304" pitchFamily="18" charset="0"/>
              </a:rPr>
              <a:t>ă</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de </a:t>
            </a:r>
            <a:r>
              <a:rPr lang="en-US" sz="1800" b="1" i="1" dirty="0">
                <a:solidFill>
                  <a:schemeClr val="accent5"/>
                </a:solidFill>
                <a:latin typeface="Times New Roman" panose="02020603050405020304" pitchFamily="18" charset="0"/>
                <a:cs typeface="Times New Roman" panose="02020603050405020304" pitchFamily="18" charset="0"/>
              </a:rPr>
              <a:t>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b="1" dirty="0">
                <a:latin typeface="Times New Roman" panose="02020603050405020304" pitchFamily="18" charset="0"/>
                <a:cs typeface="Times New Roman" panose="02020603050405020304" pitchFamily="18" charset="0"/>
              </a:rPr>
              <a:t>Factura de plată trebuie să includă următorul aviz:</a:t>
            </a: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a:t>
            </a:r>
            <a:r>
              <a:rPr lang="ro-RO" sz="1600" b="1" i="1" dirty="0">
                <a:latin typeface="Times New Roman" panose="02020603050405020304" pitchFamily="18" charset="0"/>
                <a:cs typeface="Times New Roman" panose="02020603050405020304" pitchFamily="18" charset="0"/>
              </a:rPr>
              <a:t>ATENȚIE ! </a:t>
            </a:r>
            <a:r>
              <a:rPr lang="ro-RO" sz="1600" i="1" dirty="0">
                <a:latin typeface="Times New Roman" panose="02020603050405020304" pitchFamily="18" charset="0"/>
                <a:cs typeface="Times New Roman" panose="02020603050405020304" pitchFamily="18" charset="0"/>
              </a:rPr>
              <a:t>Vă atenționăm că în cazul neachitării acestei facturi de plată, în decurs de 10 zile  de la data-limită de achitare indicată în ea, în conformitate cu legislația, operatorul este în drept să deconecteze instalaţiile interne de apă şi de canalizare ce vă aparțin, de la sistemul public de alimentare cu apă şi de canalizare. Reconectarea instalaţiilor interne de apă şi de canalizare va fi posibilă după eliminarea cauzei care a dus la deconectare și după achitarea tarifului pentru reconectare.</a:t>
            </a:r>
            <a:r>
              <a:rPr lang="ro-RO"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nu este în drept să includă în factura lunară de plată alte sume decât cele calculate conform prevederilor pct. 119–122 din Regulamentul-cadru de organizare și funcționare a serviciului public de alimentare cu apă şi de canalizare.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are dreptul să aplice penalitate consumatorilor pentru fiecare zi de întarziere a plății pentru serviciile furnizate/prestate, începând cu prima zi după data­limită de plată a facturii. Suma penalităților va fi prezentată consumatorului spre achitare într-o factură separată. Penalitatea urmează a fi aplicată în conformitate cu contractul încheiat cu consumatorul, în corespundere cu prevederile Contractului-cadru aprobat de Agenție.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Cuantumul penalității nu poate depăși marimea stabilită prin Legea nr. 303/2013 privind serviciul public de alimentare cu apă și de canalizare. Penalitatea nu se aplică în cazul facturilor eronate</a:t>
            </a:r>
            <a:r>
              <a:rPr lang="ro-RO"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În cazul în care consumatorul a depistat că a fost emisă o factură eronată, operatorul este obligat să restituie suma încasată suplimentar sau, la solicitarea consumatorului, să o considere drept plată pentru următoarele decontări.</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8466106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1995854"/>
            <a:ext cx="11136923" cy="3182815"/>
          </a:xfrm>
        </p:spPr>
        <p:txBody>
          <a:bodyPr>
            <a:normAutofit/>
          </a:bodyPr>
          <a:lstStyle/>
          <a:p>
            <a:pPr marL="0" indent="0" algn="ctr">
              <a:buNone/>
            </a:pPr>
            <a:r>
              <a:rPr lang="en-US" sz="1800" b="1" i="1" dirty="0">
                <a:solidFill>
                  <a:schemeClr val="accent5"/>
                </a:solidFill>
                <a:latin typeface="Times New Roman" panose="02020603050405020304" pitchFamily="18" charset="0"/>
                <a:cs typeface="Times New Roman" panose="02020603050405020304" pitchFamily="18" charset="0"/>
              </a:rPr>
              <a:t>Facturarea</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plata</a:t>
            </a:r>
            <a:r>
              <a:rPr lang="en-US" sz="1800" b="1" i="1" dirty="0">
                <a:solidFill>
                  <a:schemeClr val="accent5"/>
                </a:solidFill>
                <a:latin typeface="Times New Roman" panose="02020603050405020304" pitchFamily="18" charset="0"/>
                <a:cs typeface="Times New Roman" panose="02020603050405020304" pitchFamily="18" charset="0"/>
              </a:rPr>
              <a:t> </a:t>
            </a:r>
            <a:r>
              <a:rPr lang="en-US" sz="1800" b="1" i="1" dirty="0">
                <a:solidFill>
                  <a:schemeClr val="accent5"/>
                </a:solidFill>
                <a:latin typeface="Times New Roman" panose="02020603050405020304" pitchFamily="18" charset="0"/>
                <a:cs typeface="Times New Roman" panose="02020603050405020304" pitchFamily="18" charset="0"/>
              </a:rPr>
              <a:t>serviciului</a:t>
            </a:r>
            <a:r>
              <a:rPr lang="en-US" sz="1800" b="1" i="1" dirty="0">
                <a:solidFill>
                  <a:schemeClr val="accent5"/>
                </a:solidFill>
                <a:latin typeface="Times New Roman" panose="02020603050405020304" pitchFamily="18" charset="0"/>
                <a:cs typeface="Times New Roman" panose="02020603050405020304" pitchFamily="18" charset="0"/>
              </a:rPr>
              <a:t> public de </a:t>
            </a:r>
            <a:r>
              <a:rPr lang="en-US" sz="1800" b="1" i="1" dirty="0">
                <a:solidFill>
                  <a:schemeClr val="accent5"/>
                </a:solidFill>
                <a:latin typeface="Times New Roman" panose="02020603050405020304" pitchFamily="18" charset="0"/>
                <a:cs typeface="Times New Roman" panose="02020603050405020304" pitchFamily="18" charset="0"/>
              </a:rPr>
              <a:t>alimentare</a:t>
            </a:r>
            <a:r>
              <a:rPr lang="en-US" sz="1800" b="1" i="1" dirty="0">
                <a:solidFill>
                  <a:schemeClr val="accent5"/>
                </a:solidFill>
                <a:latin typeface="Times New Roman" panose="02020603050405020304" pitchFamily="18" charset="0"/>
                <a:cs typeface="Times New Roman" panose="02020603050405020304" pitchFamily="18" charset="0"/>
              </a:rPr>
              <a:t> cu </a:t>
            </a:r>
            <a:r>
              <a:rPr lang="en-US" sz="1800" b="1" i="1" dirty="0">
                <a:solidFill>
                  <a:schemeClr val="accent5"/>
                </a:solidFill>
                <a:latin typeface="Times New Roman" panose="02020603050405020304" pitchFamily="18" charset="0"/>
                <a:cs typeface="Times New Roman" panose="02020603050405020304" pitchFamily="18" charset="0"/>
              </a:rPr>
              <a:t>ap</a:t>
            </a:r>
            <a:r>
              <a:rPr lang="ro-RO" sz="1800" b="1" i="1" dirty="0">
                <a:solidFill>
                  <a:schemeClr val="accent5"/>
                </a:solidFill>
                <a:latin typeface="Times New Roman" panose="02020603050405020304" pitchFamily="18" charset="0"/>
                <a:cs typeface="Times New Roman" panose="02020603050405020304" pitchFamily="18" charset="0"/>
              </a:rPr>
              <a:t>ă</a:t>
            </a:r>
            <a:r>
              <a:rPr lang="en-US" sz="1800" b="1" i="1" dirty="0">
                <a:solidFill>
                  <a:schemeClr val="accent5"/>
                </a:solidFill>
                <a:latin typeface="Times New Roman" panose="02020603050405020304" pitchFamily="18" charset="0"/>
                <a:cs typeface="Times New Roman" panose="02020603050405020304" pitchFamily="18" charset="0"/>
              </a:rPr>
              <a:t> </a:t>
            </a:r>
            <a:r>
              <a:rPr lang="ro-RO" sz="1800" b="1" i="1" dirty="0">
                <a:solidFill>
                  <a:schemeClr val="accent5"/>
                </a:solidFill>
                <a:latin typeface="Times New Roman" panose="02020603050405020304" pitchFamily="18" charset="0"/>
                <a:cs typeface="Times New Roman" panose="02020603050405020304" pitchFamily="18" charset="0"/>
              </a:rPr>
              <a:t>și</a:t>
            </a:r>
            <a:r>
              <a:rPr lang="en-US" sz="1800" b="1" i="1" dirty="0">
                <a:solidFill>
                  <a:schemeClr val="accent5"/>
                </a:solidFill>
                <a:latin typeface="Times New Roman" panose="02020603050405020304" pitchFamily="18" charset="0"/>
                <a:cs typeface="Times New Roman" panose="02020603050405020304" pitchFamily="18" charset="0"/>
              </a:rPr>
              <a:t> de </a:t>
            </a:r>
            <a:r>
              <a:rPr lang="en-US" sz="1800" b="1" i="1" dirty="0">
                <a:solidFill>
                  <a:schemeClr val="accent5"/>
                </a:solidFill>
                <a:latin typeface="Times New Roman" panose="02020603050405020304" pitchFamily="18" charset="0"/>
                <a:cs typeface="Times New Roman" panose="02020603050405020304" pitchFamily="18" charset="0"/>
              </a:rPr>
              <a:t>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are dreptul să nu restituie sumele încasate suplimentar sau să nu le considere drept plată pentru viitoarele decontări în cazul în care faptul emiterii unei facturi eronate a fost depistat după expirarea termenului de prescripţie stabilit de Codul civil al Republicii Moldova, sau în cazul în care consumatorul nu poate demonstra faptul în cauză şi nu poate indica data emiterii facturii eronate.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Dacă a fost emisă o factură eronată în defavoarea operatorului, suma cauzată de eroare se include în factură suplimentar, cu aplicarea tarifelor pentru perioada în care a fost comisă eroarea. La solicitarea consumatorului, această sumă va fi reeşalonată pe o perioadă determinată de părţi. Operatorul nu este în drept să ceară achitarea unei plăţi cauzate de eroarea de facturare, dacă aceasta a fost depistată după expirarea termenului de prescripţie sau dacă operatorul nu poate demonstra faptul în cauză şi nu poate indica data emiterii facturii eronate.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41054385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942071"/>
          </a:xfrm>
        </p:spPr>
        <p:txBody>
          <a:bodyPr>
            <a:normAutofit fontScale="85000" lnSpcReduction="20000"/>
          </a:bodyPr>
          <a:lstStyle/>
          <a:p>
            <a:pPr marL="0" indent="0" algn="ctr">
              <a:buNone/>
            </a:pPr>
            <a:r>
              <a:rPr lang="ro-RO" sz="21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21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Operatorul are dreptul să suspende furnizarea apei consumatorului sau recepţionarea apelor uzate de la consumator, prevenind în prealabil consumatorul, în următoarele cazuri:</a:t>
            </a:r>
          </a:p>
          <a:p>
            <a:pPr algn="just"/>
            <a:r>
              <a:rPr lang="ro-MD" sz="1900" dirty="0" smtClean="0">
                <a:latin typeface="Times New Roman" panose="02020603050405020304" pitchFamily="18" charset="0"/>
                <a:cs typeface="Times New Roman" panose="02020603050405020304" pitchFamily="18" charset="0"/>
              </a:rPr>
              <a:t>starea </a:t>
            </a:r>
            <a:r>
              <a:rPr lang="ro-MD" sz="1900" dirty="0">
                <a:latin typeface="Times New Roman" panose="02020603050405020304" pitchFamily="18" charset="0"/>
                <a:cs typeface="Times New Roman" panose="02020603050405020304" pitchFamily="18" charset="0"/>
              </a:rPr>
              <a:t>tehnică nesatisfăcătoare a instalaţiilor interne de apă şi de canalizare ale consumatorului şi refuzul consumatorului de a lichida nerespectarea regulilor de exploatare tehnică;</a:t>
            </a:r>
          </a:p>
          <a:p>
            <a:pPr algn="just"/>
            <a:r>
              <a:rPr lang="ro-MD" sz="1900" dirty="0" smtClean="0">
                <a:latin typeface="Times New Roman" panose="02020603050405020304" pitchFamily="18" charset="0"/>
                <a:cs typeface="Times New Roman" panose="02020603050405020304" pitchFamily="18" charset="0"/>
              </a:rPr>
              <a:t>refuzul </a:t>
            </a:r>
            <a:r>
              <a:rPr lang="ro-MD" sz="1900" dirty="0">
                <a:latin typeface="Times New Roman" panose="02020603050405020304" pitchFamily="18" charset="0"/>
                <a:cs typeface="Times New Roman" panose="02020603050405020304" pitchFamily="18" charset="0"/>
              </a:rPr>
              <a:t>repetat al consumatorului de a permite personalului operatorului, împuternicit cu dreptul de control, accesul la instalaţiile şi la reţelele de alimentare cu apă şi/sau de canalizare, la dispozitivele şi construcţiile aferente pentru examinările prescrise sau pentru verificarea şi citirea datelor contoarelor, efectuarea măsurărilor şi prelevarea probelor de ape uzate, controlul sigiliilor aplicate, reglementarea distribuţiei apei potabile (în cazul nerespectării limitelor stabilite), precum şi pentru executarea altor lucrări de exploatare, întreţinere, reconstrucţie, construcţie etc. Operatorul este obligat să documenteze acest fapt, întocmind în acest sens un act, care urmează să fie expediat consumatorului împreună cu avizul de deconectare;</a:t>
            </a:r>
          </a:p>
          <a:p>
            <a:pPr algn="just"/>
            <a:r>
              <a:rPr lang="ro-MD" sz="1900" dirty="0" smtClean="0">
                <a:latin typeface="Times New Roman" panose="02020603050405020304" pitchFamily="18" charset="0"/>
                <a:cs typeface="Times New Roman" panose="02020603050405020304" pitchFamily="18" charset="0"/>
              </a:rPr>
              <a:t>dispoziţia </a:t>
            </a:r>
            <a:r>
              <a:rPr lang="ro-MD" sz="1900" dirty="0">
                <a:latin typeface="Times New Roman" panose="02020603050405020304" pitchFamily="18" charset="0"/>
                <a:cs typeface="Times New Roman" panose="02020603050405020304" pitchFamily="18" charset="0"/>
              </a:rPr>
              <a:t>organelor teritoriale de supraveghere sanitară şi de mediu;</a:t>
            </a:r>
          </a:p>
          <a:p>
            <a:pPr algn="just"/>
            <a:r>
              <a:rPr lang="ro-MD" sz="1900" dirty="0" smtClean="0">
                <a:latin typeface="Times New Roman" panose="02020603050405020304" pitchFamily="18" charset="0"/>
                <a:cs typeface="Times New Roman" panose="02020603050405020304" pitchFamily="18" charset="0"/>
              </a:rPr>
              <a:t>neîndeplinirea </a:t>
            </a:r>
            <a:r>
              <a:rPr lang="ro-MD" sz="1900" dirty="0">
                <a:latin typeface="Times New Roman" panose="02020603050405020304" pitchFamily="18" charset="0"/>
                <a:cs typeface="Times New Roman" panose="02020603050405020304" pitchFamily="18" charset="0"/>
              </a:rPr>
              <a:t>de către consumator a condiţiilor contractului încheiat cu operatorul privind limitele consumului de apă, volumul şi calitatea apelor uzate evacuate sau privind cerinţele de protecţie a mediului;</a:t>
            </a:r>
          </a:p>
          <a:p>
            <a:pPr algn="just"/>
            <a:r>
              <a:rPr lang="ro-MD" sz="1900" dirty="0" smtClean="0">
                <a:latin typeface="Times New Roman" panose="02020603050405020304" pitchFamily="18" charset="0"/>
                <a:cs typeface="Times New Roman" panose="02020603050405020304" pitchFamily="18" charset="0"/>
              </a:rPr>
              <a:t>neachitarea </a:t>
            </a:r>
            <a:r>
              <a:rPr lang="ro-MD" sz="1900" dirty="0">
                <a:latin typeface="Times New Roman" panose="02020603050405020304" pitchFamily="18" charset="0"/>
                <a:cs typeface="Times New Roman" panose="02020603050405020304" pitchFamily="18" charset="0"/>
              </a:rPr>
              <a:t>de către consumator a facturii pentru serviciul public furnizat/prestat de operator în decurs de 10 zile de la data-limită de plată indicată în factură, prezentată consumatorului cu respectarea termenului prevăzut la pct.68 lit.q) din </a:t>
            </a:r>
            <a:r>
              <a:rPr lang="ro-MD" sz="1900" dirty="0" smtClean="0">
                <a:latin typeface="Times New Roman" panose="02020603050405020304" pitchFamily="18" charset="0"/>
                <a:cs typeface="Times New Roman" panose="02020603050405020304" pitchFamily="18" charset="0"/>
              </a:rPr>
              <a:t>Regulament</a:t>
            </a:r>
            <a:r>
              <a:rPr lang="ro-MD" sz="1900" dirty="0">
                <a:latin typeface="Times New Roman" panose="02020603050405020304" pitchFamily="18" charset="0"/>
                <a:cs typeface="Times New Roman" panose="02020603050405020304" pitchFamily="18" charset="0"/>
              </a:rPr>
              <a:t>;</a:t>
            </a:r>
          </a:p>
          <a:p>
            <a:pPr algn="just"/>
            <a:r>
              <a:rPr lang="ro-MD" sz="1900" dirty="0" smtClean="0">
                <a:latin typeface="Times New Roman" panose="02020603050405020304" pitchFamily="18" charset="0"/>
                <a:cs typeface="Times New Roman" panose="02020603050405020304" pitchFamily="18" charset="0"/>
              </a:rPr>
              <a:t>constatarea </a:t>
            </a:r>
            <a:r>
              <a:rPr lang="ro-MD" sz="1900" dirty="0">
                <a:latin typeface="Times New Roman" panose="02020603050405020304" pitchFamily="18" charset="0"/>
                <a:cs typeface="Times New Roman" panose="02020603050405020304" pitchFamily="18" charset="0"/>
              </a:rPr>
              <a:t>consumului fraudulos, depistarea sau constatarea faptului schimbării destinaţiei spaţiului din locativ în spaţiu nelocativ, fără ca posesorul imobilului să solicite în termenul stabilit încheierea contractului de furnizare/prestare a serviciului public de alimentare cu apă şi de canalizare ca consumator, altul decât cel casnic, urmată de neachitarea facturii emise pentru serviciul recalculat, în decurs de 10 zile de la data-limită de plată indicată în factura, prezentată consumatorului cu respectarea termenului prevăzut la pct.68 lit.q) din </a:t>
            </a:r>
            <a:r>
              <a:rPr lang="ro-MD" sz="1900" dirty="0" smtClean="0">
                <a:latin typeface="Times New Roman" panose="02020603050405020304" pitchFamily="18" charset="0"/>
                <a:cs typeface="Times New Roman" panose="02020603050405020304" pitchFamily="18" charset="0"/>
              </a:rPr>
              <a:t> </a:t>
            </a:r>
            <a:r>
              <a:rPr lang="ro-MD" sz="1900" dirty="0">
                <a:latin typeface="Times New Roman" panose="02020603050405020304" pitchFamily="18" charset="0"/>
                <a:cs typeface="Times New Roman" panose="02020603050405020304" pitchFamily="18" charset="0"/>
              </a:rPr>
              <a:t>Regulament.</a:t>
            </a:r>
            <a:endParaRPr lang="ru-RU" sz="1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1933375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5012409"/>
          </a:xfrm>
        </p:spPr>
        <p:txBody>
          <a:bodyPr>
            <a:normAutofit fontScale="70000" lnSpcReduction="20000"/>
          </a:bodyPr>
          <a:lstStyle/>
          <a:p>
            <a:pPr marL="0" indent="0" algn="ctr">
              <a:buNone/>
            </a:pPr>
            <a:r>
              <a:rPr lang="ro-RO" sz="26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Suspendarea furnizării apei consumatorului sau recepţionarea apelor uzate de la consumator, în conformitate cu pct.145 din </a:t>
            </a:r>
            <a:r>
              <a:rPr lang="ro-MD" sz="2200" dirty="0" smtClean="0">
                <a:latin typeface="Times New Roman" panose="02020603050405020304" pitchFamily="18" charset="0"/>
                <a:cs typeface="Times New Roman" panose="02020603050405020304" pitchFamily="18" charset="0"/>
              </a:rPr>
              <a:t>Regulament </a:t>
            </a:r>
            <a:r>
              <a:rPr lang="ro-MD" sz="2200" dirty="0">
                <a:latin typeface="Times New Roman" panose="02020603050405020304" pitchFamily="18" charset="0"/>
                <a:cs typeface="Times New Roman" panose="02020603050405020304" pitchFamily="18" charset="0"/>
              </a:rPr>
              <a:t>se efectuează prin deconectarea instalaţiilor interne de apă şi de canalizare de la sistemul public de alimentare cu apă şi de canalizare, care se efectuează doar în zilele lucrătoare, în intervalul de timp 08.00 – 20.00. Deconectarea instalaţiilor interne de apă şi de canalizare ale consumatorului se efectuează numai după avizarea consumatorului, prin aviz de deconectare, care se expediază sau se înmânează consumatorului cu cel puţin 5 zile înainte de data preconizată pentru deconectare. În situaţiile prevăzute la pct.145 lit.e) şi f) din </a:t>
            </a:r>
            <a:r>
              <a:rPr lang="ro-MD" sz="2200" dirty="0" smtClean="0">
                <a:latin typeface="Times New Roman" panose="02020603050405020304" pitchFamily="18" charset="0"/>
                <a:cs typeface="Times New Roman" panose="02020603050405020304" pitchFamily="18" charset="0"/>
              </a:rPr>
              <a:t>Regulament</a:t>
            </a:r>
            <a:r>
              <a:rPr lang="ro-MD" sz="2200" dirty="0">
                <a:latin typeface="Times New Roman" panose="02020603050405020304" pitchFamily="18" charset="0"/>
                <a:cs typeface="Times New Roman" panose="02020603050405020304" pitchFamily="18" charset="0"/>
              </a:rPr>
              <a:t>, operatorul îl informează pe consumatorul casnic prin intermediul facturii de plată referitor la consumul pentru furnizarea/prestarea serviciului public de alimentare cu apă şi de canalizare, cu privire la posibilele consecinţe în cazul neachitării în termen a facturii.</a:t>
            </a:r>
          </a:p>
          <a:p>
            <a:pPr algn="just">
              <a:buFont typeface="Wingdings" panose="05000000000000000000" pitchFamily="2" charset="2"/>
              <a:buChar char="v"/>
            </a:pPr>
            <a:r>
              <a:rPr lang="ro-MD" sz="2200" dirty="0" smtClean="0">
                <a:latin typeface="Times New Roman" panose="02020603050405020304" pitchFamily="18" charset="0"/>
                <a:cs typeface="Times New Roman" panose="02020603050405020304" pitchFamily="18" charset="0"/>
              </a:rPr>
              <a:t>În </a:t>
            </a:r>
            <a:r>
              <a:rPr lang="ro-MD" sz="2200" dirty="0">
                <a:latin typeface="Times New Roman" panose="02020603050405020304" pitchFamily="18" charset="0"/>
                <a:cs typeface="Times New Roman" panose="02020603050405020304" pitchFamily="18" charset="0"/>
              </a:rPr>
              <a:t>cazul în care operatorul întreprinde măsurile prevăzute în pct.145 din </a:t>
            </a:r>
            <a:r>
              <a:rPr lang="ro-MD" sz="2200" dirty="0" smtClean="0">
                <a:latin typeface="Times New Roman" panose="02020603050405020304" pitchFamily="18" charset="0"/>
                <a:cs typeface="Times New Roman" panose="02020603050405020304" pitchFamily="18" charset="0"/>
              </a:rPr>
              <a:t>Regulament</a:t>
            </a:r>
            <a:r>
              <a:rPr lang="ro-MD" sz="2200" dirty="0">
                <a:latin typeface="Times New Roman" panose="02020603050405020304" pitchFamily="18" charset="0"/>
                <a:cs typeface="Times New Roman" panose="02020603050405020304" pitchFamily="18" charset="0"/>
              </a:rPr>
              <a:t>, operatorul este obligat să asigure că acţiunile întreprinse de el nu vor influenţa negativ calitatea serviciului public de alimentare cu apă şi de canalizare furnizat/prestat altor consumatori.</a:t>
            </a:r>
          </a:p>
          <a:p>
            <a:pPr algn="just">
              <a:buFont typeface="Wingdings" panose="05000000000000000000" pitchFamily="2" charset="2"/>
              <a:buChar char="v"/>
            </a:pPr>
            <a:r>
              <a:rPr lang="ro-MD" sz="2200" dirty="0" smtClean="0">
                <a:latin typeface="Times New Roman" panose="02020603050405020304" pitchFamily="18" charset="0"/>
                <a:cs typeface="Times New Roman" panose="02020603050405020304" pitchFamily="18" charset="0"/>
              </a:rPr>
              <a:t>Este </a:t>
            </a:r>
            <a:r>
              <a:rPr lang="ro-MD" sz="2200" dirty="0">
                <a:latin typeface="Times New Roman" panose="02020603050405020304" pitchFamily="18" charset="0"/>
                <a:cs typeface="Times New Roman" panose="02020603050405020304" pitchFamily="18" charset="0"/>
              </a:rPr>
              <a:t>interzisă deconectarea instalaţiilor interne de apă şi de canalizare ale consumatorului de la sistemul public de alimentare cu apă şi de canalizare în alte cazuri decât cele prevăzute în </a:t>
            </a:r>
            <a:r>
              <a:rPr lang="ro-MD" sz="2200" dirty="0" smtClean="0">
                <a:latin typeface="Times New Roman" panose="02020603050405020304" pitchFamily="18" charset="0"/>
                <a:cs typeface="Times New Roman" panose="02020603050405020304" pitchFamily="18" charset="0"/>
              </a:rPr>
              <a:t>Regulament</a:t>
            </a:r>
            <a:r>
              <a:rPr lang="ro-MD" sz="22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v"/>
            </a:pPr>
            <a:r>
              <a:rPr lang="ro-MD" sz="2200" dirty="0" smtClean="0">
                <a:latin typeface="Times New Roman" panose="02020603050405020304" pitchFamily="18" charset="0"/>
                <a:cs typeface="Times New Roman" panose="02020603050405020304" pitchFamily="18" charset="0"/>
              </a:rPr>
              <a:t>Este </a:t>
            </a:r>
            <a:r>
              <a:rPr lang="ro-MD" sz="2200" dirty="0">
                <a:latin typeface="Times New Roman" panose="02020603050405020304" pitchFamily="18" charset="0"/>
                <a:cs typeface="Times New Roman" panose="02020603050405020304" pitchFamily="18" charset="0"/>
              </a:rPr>
              <a:t>interzisă deconectarea instalaţiilor interne de apă şi de canalizare ale consumatorului de la sistemul public de alimentare cu apă şi de canalizare în următoarele cazuri:</a:t>
            </a:r>
          </a:p>
          <a:p>
            <a:pPr algn="just"/>
            <a:r>
              <a:rPr lang="ro-MD" sz="2200" dirty="0" smtClean="0">
                <a:latin typeface="Times New Roman" panose="02020603050405020304" pitchFamily="18" charset="0"/>
                <a:cs typeface="Times New Roman" panose="02020603050405020304" pitchFamily="18" charset="0"/>
              </a:rPr>
              <a:t>consumatorul </a:t>
            </a:r>
            <a:r>
              <a:rPr lang="ro-MD" sz="2200" dirty="0">
                <a:latin typeface="Times New Roman" panose="02020603050405020304" pitchFamily="18" charset="0"/>
                <a:cs typeface="Times New Roman" panose="02020603050405020304" pitchFamily="18" charset="0"/>
              </a:rPr>
              <a:t>a contestat la operator factura de plată a serviciului furnizat/prestat, inclusiv factura pentru serviciul calculat în urma constatării consumului fraudulos;</a:t>
            </a:r>
          </a:p>
          <a:p>
            <a:pPr algn="just"/>
            <a:r>
              <a:rPr lang="ro-MD" sz="2200" dirty="0" smtClean="0">
                <a:latin typeface="Times New Roman" panose="02020603050405020304" pitchFamily="18" charset="0"/>
                <a:cs typeface="Times New Roman" panose="02020603050405020304" pitchFamily="18" charset="0"/>
              </a:rPr>
              <a:t>consumatorul </a:t>
            </a:r>
            <a:r>
              <a:rPr lang="ro-MD" sz="2200" dirty="0">
                <a:latin typeface="Times New Roman" panose="02020603050405020304" pitchFamily="18" charset="0"/>
                <a:cs typeface="Times New Roman" panose="02020603050405020304" pitchFamily="18" charset="0"/>
              </a:rPr>
              <a:t>a contestat în instanţa de judecată factura de plată a serviciului furnizat/prestat, inclusiv factura pentru serviciul calculat în urma constatării consumului fraudulos sau depistarea ori constatarea faptului schimbării destinaţiei spaţiului din locativ în spaţiu nelocativ, fără ca posesorul imobilului să solicite în termenul stabilit încheierea contractului de furnizare/prestare a serviciului public de alimentare cu apă şi de canalizare ca, în situaţia aplicabilă a lor consumatori, decît cei casnici. În acest caz consumatorul este obligat să înştiinţeze în scris operatorul, că a depus o cerere de chemare în instanţa de judecată, anexând copia cererii.</a:t>
            </a: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Totodată, consumatorul este obligat să achite facturile pentru serviciul curent, expediate lui de către operator, precum şi penalităţile, calculate conform prevederilor contractului de furnizare/prestare a serviciului public de alimentare cu apă şi de canalizare</a:t>
            </a:r>
            <a:r>
              <a:rPr lang="ro-MD" sz="2200" dirty="0" smtClean="0">
                <a:latin typeface="Times New Roman" panose="02020603050405020304" pitchFamily="18" charset="0"/>
                <a:cs typeface="Times New Roman" panose="02020603050405020304" pitchFamily="18" charset="0"/>
              </a:rPr>
              <a:t>.</a:t>
            </a:r>
            <a:endParaRPr lang="ro-MD" sz="22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241432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O" sz="2800" b="1" dirty="0" smtClean="0">
                <a:latin typeface="+mn-lt"/>
              </a:rPr>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pPr marL="0" indent="0">
              <a:buNone/>
            </a:pPr>
            <a:r>
              <a:rPr lang="ro-RO" sz="2000" dirty="0" smtClean="0">
                <a:latin typeface="Times New Roman" panose="02020603050405020304" pitchFamily="18" charset="0"/>
                <a:cs typeface="Times New Roman" panose="02020603050405020304" pitchFamily="18" charset="0"/>
              </a:rPr>
              <a:t>(3) În vederea îndeplinirii eficiente a atribuțiilor sale, Agenția are următoarele drepturi de bază:</a:t>
            </a:r>
          </a:p>
          <a:p>
            <a:pPr algn="just"/>
            <a:r>
              <a:rPr lang="ro-RO" sz="2000" dirty="0">
                <a:latin typeface="Times New Roman" panose="02020603050405020304" pitchFamily="18" charset="0"/>
                <a:cs typeface="Times New Roman" panose="02020603050405020304" pitchFamily="18" charset="0"/>
              </a:rPr>
              <a:t>s</a:t>
            </a:r>
            <a:r>
              <a:rPr lang="ro-RO" sz="2000" dirty="0" smtClean="0">
                <a:latin typeface="Times New Roman" panose="02020603050405020304" pitchFamily="18" charset="0"/>
                <a:cs typeface="Times New Roman" panose="02020603050405020304" pitchFamily="18" charset="0"/>
              </a:rPr>
              <a:t>ă solicite de la operatori care își desfășoară activitatea la nivel de raion, </a:t>
            </a:r>
            <a:r>
              <a:rPr lang="ro-RO" sz="2000" dirty="0" smtClean="0">
                <a:latin typeface="Times New Roman" panose="02020603050405020304" pitchFamily="18" charset="0"/>
                <a:cs typeface="Times New Roman" panose="02020603050405020304" pitchFamily="18" charset="0"/>
              </a:rPr>
              <a:t>munici</a:t>
            </a:r>
            <a:r>
              <a:rPr lang="en-GB" sz="2000" dirty="0" smtClean="0">
                <a:latin typeface="Times New Roman" panose="02020603050405020304" pitchFamily="18" charset="0"/>
                <a:cs typeface="Times New Roman" panose="02020603050405020304" pitchFamily="18" charset="0"/>
              </a:rPr>
              <a:t>pi</a:t>
            </a:r>
            <a:r>
              <a:rPr lang="ro-RO" sz="2000" dirty="0" smtClean="0">
                <a:latin typeface="Times New Roman" panose="02020603050405020304" pitchFamily="18" charset="0"/>
                <a:cs typeface="Times New Roman" panose="02020603050405020304" pitchFamily="18" charset="0"/>
              </a:rPr>
              <a:t>u </a:t>
            </a:r>
            <a:r>
              <a:rPr lang="ro-RO" sz="2000" dirty="0" smtClean="0">
                <a:latin typeface="Times New Roman" panose="02020603050405020304" pitchFamily="18" charset="0"/>
                <a:cs typeface="Times New Roman" panose="02020603050405020304" pitchFamily="18" charset="0"/>
              </a:rPr>
              <a:t>și oraș prezentarea de informații necesare pentru determinarea ttarifelor, inclusiv a celor care constituie secret de stat, secret comercial sau alte informații oficiale cu accesibilitate limitată;</a:t>
            </a:r>
          </a:p>
          <a:p>
            <a:pPr algn="just"/>
            <a:r>
              <a:rPr lang="ro-RO" sz="2000" dirty="0">
                <a:latin typeface="Times New Roman" panose="02020603050405020304" pitchFamily="18" charset="0"/>
                <a:cs typeface="Times New Roman" panose="02020603050405020304" pitchFamily="18" charset="0"/>
              </a:rPr>
              <a:t>s</a:t>
            </a:r>
            <a:r>
              <a:rPr lang="ro-RO" sz="2000" dirty="0" smtClean="0">
                <a:latin typeface="Times New Roman" panose="02020603050405020304" pitchFamily="18" charset="0"/>
                <a:cs typeface="Times New Roman" panose="02020603050405020304" pitchFamily="18" charset="0"/>
              </a:rPr>
              <a:t>ă aibă acces la documentele primare aferente activităților practicate conform licenței și să obțină de la operatori </a:t>
            </a:r>
            <a:r>
              <a:rPr lang="ro-RO" sz="2000" dirty="0">
                <a:latin typeface="Times New Roman" panose="02020603050405020304" pitchFamily="18" charset="0"/>
                <a:cs typeface="Times New Roman" panose="02020603050405020304" pitchFamily="18" charset="0"/>
              </a:rPr>
              <a:t>care își desfășoară activitatea la nivel de raion, municiu și oraș </a:t>
            </a:r>
            <a:r>
              <a:rPr lang="ro-RO" sz="2000" dirty="0" smtClean="0">
                <a:latin typeface="Times New Roman" panose="02020603050405020304" pitchFamily="18" charset="0"/>
                <a:cs typeface="Times New Roman" panose="02020603050405020304" pitchFamily="18" charset="0"/>
              </a:rPr>
              <a:t> copii și extrase din documentația primară;</a:t>
            </a:r>
          </a:p>
          <a:p>
            <a:pPr algn="just"/>
            <a:r>
              <a:rPr lang="ro-RO" sz="2000" dirty="0">
                <a:latin typeface="Times New Roman" panose="02020603050405020304" pitchFamily="18" charset="0"/>
                <a:cs typeface="Times New Roman" panose="02020603050405020304" pitchFamily="18" charset="0"/>
              </a:rPr>
              <a:t>s</a:t>
            </a:r>
            <a:r>
              <a:rPr lang="ro-RO" sz="2000" dirty="0" smtClean="0">
                <a:latin typeface="Times New Roman" panose="02020603050405020304" pitchFamily="18" charset="0"/>
                <a:cs typeface="Times New Roman" panose="02020603050405020304" pitchFamily="18" charset="0"/>
              </a:rPr>
              <a:t>ă pună în aplicare principiul eficienței maxime la </a:t>
            </a:r>
            <a:r>
              <a:rPr lang="ro-RO" sz="2000" dirty="0" smtClean="0">
                <a:latin typeface="Times New Roman" panose="02020603050405020304" pitchFamily="18" charset="0"/>
                <a:cs typeface="Times New Roman" panose="02020603050405020304" pitchFamily="18" charset="0"/>
              </a:rPr>
              <a:t>cheltuieli </a:t>
            </a:r>
            <a:r>
              <a:rPr lang="ro-RO" sz="2000" dirty="0" smtClean="0">
                <a:latin typeface="Times New Roman" panose="02020603050405020304" pitchFamily="18" charset="0"/>
                <a:cs typeface="Times New Roman" panose="02020603050405020304" pitchFamily="18" charset="0"/>
              </a:rPr>
              <a:t>minime la calcularea și aprobarea tarifelor pentru serviciul public de alimentare cu apă și de canalizare;</a:t>
            </a:r>
          </a:p>
          <a:p>
            <a:pPr algn="just"/>
            <a:r>
              <a:rPr lang="ro-RO" sz="2000" dirty="0" smtClean="0">
                <a:latin typeface="Times New Roman" panose="02020603050405020304" pitchFamily="18" charset="0"/>
                <a:cs typeface="Times New Roman" panose="02020603050405020304" pitchFamily="18" charset="0"/>
              </a:rPr>
              <a:t>să adopte, în limitele competenței prevăzute de lege, hotărâri, decizii și să emită avize privind cuantumul tarifelor pentru aprobarea acestora de către consiliile locale;</a:t>
            </a:r>
          </a:p>
          <a:p>
            <a:pPr algn="just"/>
            <a:r>
              <a:rPr lang="ro-RO" sz="2000" dirty="0">
                <a:latin typeface="Times New Roman" panose="02020603050405020304" pitchFamily="18" charset="0"/>
                <a:cs typeface="Times New Roman" panose="02020603050405020304" pitchFamily="18" charset="0"/>
              </a:rPr>
              <a:t>s</a:t>
            </a:r>
            <a:r>
              <a:rPr lang="ro-RO" sz="2000" dirty="0" smtClean="0">
                <a:latin typeface="Times New Roman" panose="02020603050405020304" pitchFamily="18" charset="0"/>
                <a:cs typeface="Times New Roman" panose="02020603050405020304" pitchFamily="18" charset="0"/>
              </a:rPr>
              <a:t>ă înainteze prescripții privind lichidarea încălcărilor depistate;</a:t>
            </a:r>
          </a:p>
          <a:p>
            <a:pPr algn="just"/>
            <a:r>
              <a:rPr lang="ro-RO" sz="2000" dirty="0">
                <a:latin typeface="Times New Roman" panose="02020603050405020304" pitchFamily="18" charset="0"/>
                <a:cs typeface="Times New Roman" panose="02020603050405020304" pitchFamily="18" charset="0"/>
              </a:rPr>
              <a:t>s</a:t>
            </a:r>
            <a:r>
              <a:rPr lang="ro-RO" sz="2000" dirty="0" smtClean="0">
                <a:latin typeface="Times New Roman" panose="02020603050405020304" pitchFamily="18" charset="0"/>
                <a:cs typeface="Times New Roman" panose="02020603050405020304" pitchFamily="18" charset="0"/>
              </a:rPr>
              <a:t>ă aplice sancțiuni în condițiile prevăzute de lege.</a:t>
            </a:r>
          </a:p>
          <a:p>
            <a:pPr algn="just"/>
            <a:endParaRPr lang="ro-RO" sz="2000" dirty="0" smtClean="0"/>
          </a:p>
          <a:p>
            <a:pPr algn="just"/>
            <a:endParaRPr lang="ru-RU" sz="2000" dirty="0"/>
          </a:p>
        </p:txBody>
      </p:sp>
      <p:pic>
        <p:nvPicPr>
          <p:cNvPr id="4" name="Picture 2"/>
          <p:cNvPicPr>
            <a:picLocks noChangeAspect="1" noChangeArrowheads="1"/>
          </p:cNvPicPr>
          <p:nvPr/>
        </p:nvPicPr>
        <p:blipFill>
          <a:blip r:embed="rId2" cstate="print"/>
          <a:srcRect/>
          <a:stretch>
            <a:fillRect/>
          </a:stretch>
        </p:blipFill>
        <p:spPr bwMode="auto">
          <a:xfrm>
            <a:off x="1147403"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128111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942071"/>
          </a:xfrm>
        </p:spPr>
        <p:txBody>
          <a:bodyPr>
            <a:normAutofit lnSpcReduction="10000"/>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Deconectarea </a:t>
            </a:r>
            <a:r>
              <a:rPr lang="ro-MD" sz="1600" dirty="0">
                <a:latin typeface="Times New Roman" panose="02020603050405020304" pitchFamily="18" charset="0"/>
                <a:cs typeface="Times New Roman" panose="02020603050405020304" pitchFamily="18" charset="0"/>
              </a:rPr>
              <a:t>instalaţiilor interne de apă şi de canalizare ale consumatorului, de la sistemul public de alimentare cu apă şi de canalizare, la cererea consumatorului, se efectuează în condiţiile stabilite în </a:t>
            </a:r>
            <a:r>
              <a:rPr lang="ro-MD" sz="1600" dirty="0" smtClean="0">
                <a:latin typeface="Times New Roman" panose="02020603050405020304" pitchFamily="18" charset="0"/>
                <a:cs typeface="Times New Roman" panose="02020603050405020304" pitchFamily="18" charset="0"/>
              </a:rPr>
              <a:t>Regulament</a:t>
            </a:r>
            <a:r>
              <a:rPr lang="ro-MD" sz="1600" dirty="0">
                <a:latin typeface="Times New Roman" panose="02020603050405020304" pitchFamily="18" charset="0"/>
                <a:cs typeface="Times New Roman" panose="02020603050405020304" pitchFamily="18" charset="0"/>
              </a:rPr>
              <a:t>, în termen de cel mult 7 zile, după depunerea de către consumator a cererii scrise, achitarea tarifelor respective, cu excepţia deconectării când consumatorul a rezolvit contractul de furnizare/prestare a serviciului public de alimentare cu apă şi de canalizare şi a asigurat accesul personalului operatorului pentru îndeplinirea lucrărilor respective.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Deconectarea </a:t>
            </a:r>
            <a:r>
              <a:rPr lang="ro-MD" sz="1600" dirty="0">
                <a:latin typeface="Times New Roman" panose="02020603050405020304" pitchFamily="18" charset="0"/>
                <a:cs typeface="Times New Roman" panose="02020603050405020304" pitchFamily="18" charset="0"/>
              </a:rPr>
              <a:t>de la sau reconectarea la sistemul public de alimentare cu apă şi de canalizare a instalaţiilor interne de apă şi de canalizare ale consumatorului, se efectuează doar prin ordinul de deconectare, de reconectare, semnat de persoana responsabilă a operatorului</a:t>
            </a:r>
            <a:r>
              <a:rPr lang="ro-MD"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Reprezentantul operatorului, care a efectuat deconectarea sau reconectarea instalaţiilor interne de apă şi de canalizare ale consumatorului, este obligat să întocmească actul cu privire la deconectare/reconectare în 2 exemplare (câte unul pentru fiecare parte), indicând în act motivele deconectării/reconectării şi informaţia relevantă privind contorul consumatorului</a:t>
            </a:r>
            <a:r>
              <a:rPr lang="ro-MD"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Deconectarea instalaţiilor interne de apă şi de canalizare de la sistemul public de alimentare cu apă şi de canalizare se va efectua de la punctul de delimitare sau de unde există posibilitate tehnică. Dacă deconectarea urmează a fi efectuată de la instalaţiile – proprietate ale consumatorului, acesta este obligat, prin intermediul persoanei responsabile de exploatarea instalaţiilor respective, să asigure accesul personalului operatorului pentru efectuarea deconectării.</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cazurile de deconectare, prevăzute în </a:t>
            </a:r>
            <a:r>
              <a:rPr lang="ro-MD" sz="1600" dirty="0" smtClean="0">
                <a:latin typeface="Times New Roman" panose="02020603050405020304" pitchFamily="18" charset="0"/>
                <a:cs typeface="Times New Roman" panose="02020603050405020304" pitchFamily="18" charset="0"/>
              </a:rPr>
              <a:t>Regulament</a:t>
            </a:r>
            <a:r>
              <a:rPr lang="ro-MD" sz="1600" dirty="0">
                <a:latin typeface="Times New Roman" panose="02020603050405020304" pitchFamily="18" charset="0"/>
                <a:cs typeface="Times New Roman" panose="02020603050405020304" pitchFamily="18" charset="0"/>
              </a:rPr>
              <a:t>, reprezentantul operatorului, în ziua preconizată pentru deconectare, prezintă consumatorului ordinul de deconectare semnat de persoana responsabilă a operatorului. Reprezentantul operatorului nu este în drept să deconecteze instalaţiile interne de apă şi de canalizare ale consumatorului, în cazul în care consumatorul demonstrează faptul înlăturării motivelor, care au condiţionat emiterea ordinului de deconectare.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0935605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766225"/>
          </a:xfrm>
        </p:spPr>
        <p:txBody>
          <a:bodyPr>
            <a:normAutofit/>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În cazul în care, în ziua preconizată pentru deconectare, consumatorul sau reprezentantul lui nu este prezent la locul de consum, reprezentantul operatorului este în drept să deconecteze instalaţiile interne de apă şi de canalizare, întocmind actul de deconectare a locul de consum, expediind ulterior prin poştă câte o copie a actului şi ordinului de deconectare, în care se indică motivele deconectării, adresa şi telefonul de contact al operatorului şi data deconectării.</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Operatorul </a:t>
            </a:r>
            <a:r>
              <a:rPr lang="ro-MD" sz="1600" dirty="0">
                <a:latin typeface="Times New Roman" panose="02020603050405020304" pitchFamily="18" charset="0"/>
                <a:cs typeface="Times New Roman" panose="02020603050405020304" pitchFamily="18" charset="0"/>
              </a:rPr>
              <a:t>este obligat să ţină evidenţa tuturor consumatorilor ale căror instalaţii interne de apă şi de canalizare au fost deconectate de la sistemul public de alimentare cu apă şi de canalizare.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Consumatorul </a:t>
            </a:r>
            <a:r>
              <a:rPr lang="ro-MD" sz="1600" dirty="0">
                <a:latin typeface="Times New Roman" panose="02020603050405020304" pitchFamily="18" charset="0"/>
                <a:cs typeface="Times New Roman" panose="02020603050405020304" pitchFamily="18" charset="0"/>
              </a:rPr>
              <a:t>este în drept să solicite operatorului reconectarea instalaţiilor interne de apă şi de canalizare la sistemul public de alimentare cu apă şi de canalizare, după înlăturarea de către el a cauzelor care au condus la deconectare şi după achitarea tarifului pentru reconectare. Operatorul este obligat să reconecteze instalaţiile interne de apă şi de canalizare ale consumatorului la sistemul public de alimentare cu apă şi de canalizare, în termenul care nu depăşeşte 3 zile lucrătoare, după ce consumatorul a solicitat reconectarea şi a achitat tariful pentru reconectare</a:t>
            </a:r>
            <a:r>
              <a:rPr lang="ro-MD"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Consumatorul achită tariful pentru deconectare, tariful pentru reconectare numai în cazul în care deconectarea a avut loc cu respectarea prezentului Regulament. Se interzice operatorului să perceapă tariful pentru reconectare în cazul în care deconectarea instalaţiilor interne de apă şi de canalizare ale consumatorului de la sistemul public de alimentare cu apă şi de canalizare a avut loc cu încălcarea prevederilor prezentului Regulament.</a:t>
            </a: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771628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766225"/>
          </a:xfrm>
        </p:spPr>
        <p:txBody>
          <a:bodyPr>
            <a:normAutofit lnSpcReduction="10000"/>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Operatorul este obligat să planifice şi să efectueze lucrările de exploatare, de întreţinere a sistemului public de alimentare cu apă şi de canalizare, în modul care asigură cea mai mică durată a întreruperilor planificate ale furnizării apei sau a recepţionării apelor uzate.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Despre </a:t>
            </a:r>
            <a:r>
              <a:rPr lang="ro-MD" sz="1600" dirty="0">
                <a:latin typeface="Times New Roman" panose="02020603050405020304" pitchFamily="18" charset="0"/>
                <a:cs typeface="Times New Roman" panose="02020603050405020304" pitchFamily="18" charset="0"/>
              </a:rPr>
              <a:t>executarea lucrărilor planificate (de reparaţie, branşare/racordare, reconstrucţie etc.) la reţelele publice de alimentare cu apă şi/sau de canalizare la care sunt branşate/racordate instalaţiile interne de apă şi de canalizare ale consumatorilor, operatorul este obligat să anunţe consumatorii în prealabil, cu cel puţin 3 zile lucrătoare înainte de executare.</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În cazul întreruperilor neplanificate a furnizării/prestării serviciului public de alimentare cu apă şi de canalizare, operatorul este obligat să restabilească furnizarea/prestarea serviciului public către consumatori în termenul cel mai scurt posibil, dar care să nu depăşească termenul stabilit prin contractul de furnizare/prestare a serviciului public de alimentare cu apă şi de canalizare, precum şi limitele stabilite de </a:t>
            </a:r>
            <a:r>
              <a:rPr lang="ro-MD" sz="1600" dirty="0">
                <a:latin typeface="Times New Roman" panose="02020603050405020304" pitchFamily="18" charset="0"/>
                <a:cs typeface="Times New Roman" panose="02020603050405020304" pitchFamily="18" charset="0"/>
                <a:hlinkClick r:id="rId2"/>
              </a:rPr>
              <a:t>Legea nr.303/2013</a:t>
            </a:r>
            <a:r>
              <a:rPr lang="ro-MD" sz="1600" dirty="0">
                <a:latin typeface="Times New Roman" panose="02020603050405020304" pitchFamily="18" charset="0"/>
                <a:cs typeface="Times New Roman" panose="02020603050405020304" pitchFamily="18" charset="0"/>
              </a:rPr>
              <a:t> privind serviciul public de alimentare cu apă şi de canalizare, </a:t>
            </a:r>
            <a:r>
              <a:rPr lang="en-GB" sz="1600" dirty="0" smtClean="0">
                <a:latin typeface="Times New Roman" panose="02020603050405020304" pitchFamily="18" charset="0"/>
                <a:cs typeface="Times New Roman" panose="02020603050405020304" pitchFamily="18" charset="0"/>
              </a:rPr>
              <a:t>de </a:t>
            </a:r>
            <a:r>
              <a:rPr lang="ro-MD" sz="1600" dirty="0" smtClean="0">
                <a:latin typeface="Times New Roman" panose="02020603050405020304" pitchFamily="18" charset="0"/>
                <a:cs typeface="Times New Roman" panose="02020603050405020304" pitchFamily="18" charset="0"/>
              </a:rPr>
              <a:t>Regulament </a:t>
            </a:r>
            <a:r>
              <a:rPr lang="ro-MD" sz="1600" dirty="0">
                <a:latin typeface="Times New Roman" panose="02020603050405020304" pitchFamily="18" charset="0"/>
                <a:cs typeface="Times New Roman" panose="02020603050405020304" pitchFamily="18" charset="0"/>
              </a:rPr>
              <a:t>şi alte reglementări.</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Operatorul </a:t>
            </a:r>
            <a:r>
              <a:rPr lang="ro-MD" sz="1600" dirty="0">
                <a:latin typeface="Times New Roman" panose="02020603050405020304" pitchFamily="18" charset="0"/>
                <a:cs typeface="Times New Roman" panose="02020603050405020304" pitchFamily="18" charset="0"/>
              </a:rPr>
              <a:t>va asigura activitatea non-stop a unor echipe de intervenţie operativă şi a unor operatori de serviciu pentru înregistrarea apelurilor prin telefon ale consumatorilor la serviciul telefonic 24 din 24 de ore.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cazul unor întreruperi neplanificate a furnizării/prestării serviciului public de alimentare cu apă şi de canalizare de nivel local (stradă, cartier), care afectează un număr mic de consumatori, operatorul înregistrează fiecare apel (inclusiv data şi ora) şi informează consumatorul despre numărul de înregistrare al apelului.</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Operatorul informează consumatorul despre durata probabilă de restabilire a furnizării apei sau a recepţionării apelor uzate, precum şi despre mersul lucrărilor de remediere.</a:t>
            </a: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2641866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766225"/>
          </a:xfrm>
        </p:spPr>
        <p:txBody>
          <a:bodyPr>
            <a:normAutofit lnSpcReduction="10000"/>
          </a:bodyPr>
          <a:lstStyle/>
          <a:p>
            <a:pPr marL="0" indent="0" algn="ctr">
              <a:buNone/>
            </a:pPr>
            <a:r>
              <a:rPr lang="ro-RO" sz="1800" b="1" i="1" dirty="0" smtClean="0">
                <a:solidFill>
                  <a:schemeClr val="accent5"/>
                </a:solidFill>
                <a:latin typeface="Times New Roman" panose="02020603050405020304" pitchFamily="18" charset="0"/>
                <a:cs typeface="Times New Roman" panose="02020603050405020304" pitchFamily="18" charset="0"/>
              </a:rPr>
              <a:t>Deconectarea, reconectarea instalațiilor interne de apă și de canalizare, intreruperi și limitări la furnizarea/prestarea serviciului public de alimentare cu apă și de canalizare</a:t>
            </a:r>
            <a:endParaRPr lang="fr-FR" sz="18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Operatorul nu poartă răspundere faţă de consumator pentru întreruperi, suspendări în furnizarea/prestarea serviciului public de alimentare cu apă şi de canalizare, dacă acestea nu se datorează culpei sale, însă operatorul întreprinde toate măsurile necesare, pentru reluarea furnizării serviciului public de alimentare cu apă şi de canalizare în cel mai scurt termen posibil.</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Operatorul </a:t>
            </a:r>
            <a:r>
              <a:rPr lang="ro-MD" sz="1600" dirty="0">
                <a:latin typeface="Times New Roman" panose="02020603050405020304" pitchFamily="18" charset="0"/>
                <a:cs typeface="Times New Roman" panose="02020603050405020304" pitchFamily="18" charset="0"/>
              </a:rPr>
              <a:t>este în drept să suspende furnizarea apei potabile, apei tehnologice, recepţia apelor uzate sau să reducă, fără preaviz, volumul serviciului furnizat/prestat în următoarele cazuri:</a:t>
            </a:r>
          </a:p>
          <a:p>
            <a:pPr algn="just"/>
            <a:r>
              <a:rPr lang="ro-MD" sz="1600" dirty="0" smtClean="0">
                <a:latin typeface="Times New Roman" panose="02020603050405020304" pitchFamily="18" charset="0"/>
                <a:cs typeface="Times New Roman" panose="02020603050405020304" pitchFamily="18" charset="0"/>
              </a:rPr>
              <a:t>sistarea </a:t>
            </a:r>
            <a:r>
              <a:rPr lang="ro-MD" sz="1600" dirty="0">
                <a:latin typeface="Times New Roman" panose="02020603050405020304" pitchFamily="18" charset="0"/>
                <a:cs typeface="Times New Roman" panose="02020603050405020304" pitchFamily="18" charset="0"/>
              </a:rPr>
              <a:t>livrării de energie electrică la obiectele sistemelor publice de alimentare cu apă şi de canalizare de către furnizorul de energie electrică;</a:t>
            </a:r>
          </a:p>
          <a:p>
            <a:pPr algn="just"/>
            <a:r>
              <a:rPr lang="ro-MD" sz="1600" dirty="0" smtClean="0">
                <a:latin typeface="Times New Roman" panose="02020603050405020304" pitchFamily="18" charset="0"/>
                <a:cs typeface="Times New Roman" panose="02020603050405020304" pitchFamily="18" charset="0"/>
              </a:rPr>
              <a:t>producerea </a:t>
            </a:r>
            <a:r>
              <a:rPr lang="ro-MD" sz="1600" dirty="0">
                <a:latin typeface="Times New Roman" panose="02020603050405020304" pitchFamily="18" charset="0"/>
                <a:cs typeface="Times New Roman" panose="02020603050405020304" pitchFamily="18" charset="0"/>
              </a:rPr>
              <a:t>circumstanţelor de forţă majoră, a avariilor la reţelele şi la instalaţiile de alimentare cu apă şi/sau de canalizare, precum şi degradarea bruscă şi esenţială a calităţii apei la sursa de captare ca urmare a concentraţiei mari de poluanţi în apă, situaţie ce necesită sistarea de urgenţă a distribuţiei apei şi/sau a recepţionării apelor uzate;</a:t>
            </a:r>
          </a:p>
          <a:p>
            <a:pPr algn="just"/>
            <a:r>
              <a:rPr lang="ro-MD" sz="1600" dirty="0" smtClean="0">
                <a:latin typeface="Times New Roman" panose="02020603050405020304" pitchFamily="18" charset="0"/>
                <a:cs typeface="Times New Roman" panose="02020603050405020304" pitchFamily="18" charset="0"/>
              </a:rPr>
              <a:t>necesitatea </a:t>
            </a:r>
            <a:r>
              <a:rPr lang="ro-MD" sz="1600" dirty="0">
                <a:latin typeface="Times New Roman" panose="02020603050405020304" pitchFamily="18" charset="0"/>
                <a:cs typeface="Times New Roman" panose="02020603050405020304" pitchFamily="18" charset="0"/>
              </a:rPr>
              <a:t>de a mări debitul de apă în locurile în care urmează să fie stinse incendiile</a:t>
            </a:r>
            <a:r>
              <a:rPr lang="ro-MD"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În caz de furnizare a apei cu întrerupere din cauza capacităţii insuficiente a apeductului, operatorul, cu acordul autorităţilor administraţiei publice locale, organizează distribuirea apei în sectoarele corespunzătoare ale localităţilor conform unui orar, anunţând consumatorii despre regimul de furnizare. Totodată, operatorul elaborează şi realizează măsuri de asigurare ulterioară a livrării apei către consumatori în volumele prevăzute.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Limitarea </a:t>
            </a:r>
            <a:r>
              <a:rPr lang="ro-MD" sz="1600" dirty="0">
                <a:latin typeface="Times New Roman" panose="02020603050405020304" pitchFamily="18" charset="0"/>
                <a:cs typeface="Times New Roman" panose="02020603050405020304" pitchFamily="18" charset="0"/>
              </a:rPr>
              <a:t>volumului de apă furnizat consumatorului, precum şi reglementarea regimului de furnizare a apei se efectuează potrivit condiţiilor contractului încheiat între operator şi consumator.</a:t>
            </a: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40910297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8409" y="1599406"/>
            <a:ext cx="11526714" cy="4950863"/>
          </a:xfrm>
        </p:spPr>
        <p:txBody>
          <a:bodyPr>
            <a:normAutofit fontScale="70000" lnSpcReduction="20000"/>
          </a:bodyPr>
          <a:lstStyle/>
          <a:p>
            <a:pPr marL="0" indent="0" algn="ctr">
              <a:buNone/>
            </a:pPr>
            <a:r>
              <a:rPr lang="en-US" sz="2600" b="1" i="1" dirty="0" smtClean="0">
                <a:solidFill>
                  <a:schemeClr val="accent5"/>
                </a:solidFill>
                <a:latin typeface="Times New Roman" panose="02020603050405020304" pitchFamily="18" charset="0"/>
                <a:cs typeface="Times New Roman" panose="02020603050405020304" pitchFamily="18" charset="0"/>
              </a:rPr>
              <a:t>Peti</a:t>
            </a:r>
            <a:r>
              <a:rPr lang="ro-RO" sz="2600" b="1" i="1" dirty="0" smtClean="0">
                <a:solidFill>
                  <a:schemeClr val="accent5"/>
                </a:solidFill>
                <a:latin typeface="Times New Roman" panose="02020603050405020304" pitchFamily="18" charset="0"/>
                <a:cs typeface="Times New Roman" panose="02020603050405020304" pitchFamily="18" charset="0"/>
              </a:rPr>
              <a:t>ț</a:t>
            </a:r>
            <a:r>
              <a:rPr lang="en-US" sz="2600" b="1" i="1" dirty="0" smtClean="0">
                <a:solidFill>
                  <a:schemeClr val="accent5"/>
                </a:solidFill>
                <a:latin typeface="Times New Roman" panose="02020603050405020304" pitchFamily="18" charset="0"/>
                <a:cs typeface="Times New Roman" panose="02020603050405020304" pitchFamily="18" charset="0"/>
              </a:rPr>
              <a:t>iile</a:t>
            </a:r>
            <a:r>
              <a:rPr lang="en-US" sz="2600" b="1" i="1" dirty="0" smtClean="0">
                <a:solidFill>
                  <a:schemeClr val="accent5"/>
                </a:solidFill>
                <a:latin typeface="Times New Roman" panose="02020603050405020304" pitchFamily="18" charset="0"/>
                <a:cs typeface="Times New Roman" panose="02020603050405020304" pitchFamily="18" charset="0"/>
              </a:rPr>
              <a:t> </a:t>
            </a:r>
            <a:r>
              <a:rPr lang="en-US" sz="2600" b="1" i="1" dirty="0" smtClean="0">
                <a:solidFill>
                  <a:schemeClr val="accent5"/>
                </a:solidFill>
                <a:latin typeface="Times New Roman" panose="02020603050405020304" pitchFamily="18" charset="0"/>
                <a:cs typeface="Times New Roman" panose="02020603050405020304" pitchFamily="18" charset="0"/>
              </a:rPr>
              <a:t>consumatorilor</a:t>
            </a:r>
            <a:r>
              <a:rPr lang="en-US" sz="2600" b="1" i="1" dirty="0" smtClean="0">
                <a:solidFill>
                  <a:schemeClr val="accent5"/>
                </a:solidFill>
                <a:latin typeface="Times New Roman" panose="02020603050405020304" pitchFamily="18" charset="0"/>
                <a:cs typeface="Times New Roman" panose="02020603050405020304" pitchFamily="18" charset="0"/>
              </a:rPr>
              <a:t> </a:t>
            </a:r>
            <a:r>
              <a:rPr lang="ro-RO" sz="2600" b="1" i="1" dirty="0" smtClean="0">
                <a:solidFill>
                  <a:schemeClr val="accent5"/>
                </a:solidFill>
                <a:latin typeface="Times New Roman" panose="02020603050405020304" pitchFamily="18" charset="0"/>
                <a:cs typeface="Times New Roman" panose="02020603050405020304" pitchFamily="18" charset="0"/>
              </a:rPr>
              <a:t>și procedurile de soluționare a neînțelegerilor</a:t>
            </a:r>
            <a:endParaRPr lang="fr-FR" sz="26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Operatorul este obligat să dispună de centre pentru relaţii cu consumatorii, unde au acces liber toţi consumatorii, pe parcursul programului de lucru, şi să desemneze personalul cu drept de decizie, responsabil de examinarea petițiilor şi de soluţionarea problemelor consumatorilor.</a:t>
            </a:r>
            <a:endParaRPr lang="ru-RU" sz="23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Operatorul este obligat să aducă la cunoştinţa consumatorilor următoarele date referitoare la activitatea centrelor pentru relaţii cu consumatorii, adresele sediilor, numerele de telefon, inclusiv numărul de telefon al serviciului 24 din 24 ore şi adresele poştei electronice (dacă sunt disponibile), unde consumatorii pot adresa petiții, programul de lucru, de cel puţin 5 zile pe săptămână a câte 8 ore pe zi, pe parcursul căruia consumatorul poate adresa petiția.</a:t>
            </a:r>
            <a:endParaRPr lang="ru-RU" sz="23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Reprezentantul operatorului responsabil de examinarea petițiilor consumatorilor trebuie să dispună de aptitudini şi împuterniciri pentru a examina petițiile şi a soluţiona neînţelegerile direct, prin negocieri, cu consumatorul; să remită petiția către persoana operatorului, învestită cu atribuţii privind examinarea şi soluţionarea problemelor abordate în petiție; să informeze consumatorul despre drepturile lui în procesul de soluţionare a neînţelegerilor. </a:t>
            </a:r>
            <a:endParaRPr lang="ro-RO" sz="23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Operatorul examinează şi soluţionează petiţiile consumatorilor în legătură cu furnizarea/prestarea serviciului public de alimentare cu apă şi de canalizare (contractarea, debranşarea, reconectarea, facturarea, precum şi referitor la consumul fraudulos etc.).</a:t>
            </a:r>
            <a:endParaRPr lang="ru-RU" sz="23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Operatorul este obligat să depună toate eforturile pentru soluţionarea rezonabilă a neînţelegerilor cu consumatorii, pe cale amiabilă. Dacă neînţelegerea dintre consumator şi operator nu este soluţionată pe cale amiabilă, operatorul este obligat să examineze situaţia creată şi să răspundă în scris consumatorului despre decizia adoptată.</a:t>
            </a:r>
            <a:endParaRPr lang="ru-RU" sz="23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2300" dirty="0">
                <a:latin typeface="Times New Roman" panose="02020603050405020304" pitchFamily="18" charset="0"/>
                <a:cs typeface="Times New Roman" panose="02020603050405020304" pitchFamily="18" charset="0"/>
              </a:rPr>
              <a:t>În caz de dezacord cu răspunsul operatorului sau dacă nu a fost recepționat un răspuns la petiția adresată, consumatorul poate contesta acțiunile operatorului la Agenţie, în cazul în care acesta este titular de licență sau poate depune acțiune în instanţa de judecată pentru soluţionarea litigiului. Deciziile Agenţiei de soluţionare a problemelor adresate/descrise în petiţie pot fi contestate în instanța de contencios administrativ în termen de 30 de zile de la momentul comunicării actului, conform prevederilor Codului administrativ.</a:t>
            </a:r>
            <a:endParaRPr lang="ru-RU" sz="23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u-RU" sz="1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41227751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943492" cy="4801394"/>
          </a:xfrm>
        </p:spPr>
        <p:txBody>
          <a:bodyPr>
            <a:normAutofit fontScale="85000" lnSpcReduction="20000"/>
          </a:bodyPr>
          <a:lstStyle/>
          <a:p>
            <a:pPr marL="0" indent="0" algn="ctr">
              <a:buNone/>
            </a:pPr>
            <a:r>
              <a:rPr lang="ro-RO" sz="2400" b="1" dirty="0">
                <a:solidFill>
                  <a:schemeClr val="accent5"/>
                </a:solidFill>
                <a:latin typeface="Times New Roman" panose="02020603050405020304" pitchFamily="18" charset="0"/>
                <a:cs typeface="Times New Roman" panose="02020603050405020304" pitchFamily="18" charset="0"/>
              </a:rPr>
              <a:t>Regulamentul – cadru cu privire la indicatorii de performanță ai serviciului public de alimentare cu apă și de canalizare</a:t>
            </a:r>
          </a:p>
          <a:p>
            <a:pPr algn="just">
              <a:buFont typeface="Wingdings" panose="05000000000000000000" pitchFamily="2" charset="2"/>
              <a:buChar char="v"/>
            </a:pPr>
            <a:r>
              <a:rPr lang="ro-MD" sz="1900" dirty="0" smtClean="0">
                <a:latin typeface="Times New Roman" panose="02020603050405020304" pitchFamily="18" charset="0"/>
                <a:cs typeface="Times New Roman" panose="02020603050405020304" pitchFamily="18" charset="0"/>
              </a:rPr>
              <a:t>Regulamentul-cadru </a:t>
            </a:r>
            <a:r>
              <a:rPr lang="ro-MD" sz="1900" dirty="0">
                <a:latin typeface="Times New Roman" panose="02020603050405020304" pitchFamily="18" charset="0"/>
                <a:cs typeface="Times New Roman" panose="02020603050405020304" pitchFamily="18" charset="0"/>
              </a:rPr>
              <a:t>cu privire la indicatorii de performanţă ai serviciului public de alimentare cu apă şi de canalizare (în continuare Regulament) stabileşte indicatorii de performanţă minim care trebuie respectaţi de către operatori întru asigurarea serviciului de alimentare cu apă şi de canalizare</a:t>
            </a:r>
            <a:r>
              <a:rPr lang="ro-MD" sz="19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Numărul indicatorilor de performanţă şi valorile acestora se aprobă de către autorităţile administraţiei publice locale, cu respectarea indicatorilor de performanţă minimali stabiliţi în </a:t>
            </a:r>
            <a:r>
              <a:rPr lang="ro-MD" sz="1900" dirty="0" smtClean="0">
                <a:latin typeface="Times New Roman" panose="02020603050405020304" pitchFamily="18" charset="0"/>
                <a:cs typeface="Times New Roman" panose="02020603050405020304" pitchFamily="18" charset="0"/>
              </a:rPr>
              <a:t>Regulament</a:t>
            </a:r>
            <a:r>
              <a:rPr lang="ro-MD" sz="19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Indicatorii de performanţă stabiliţi conform </a:t>
            </a:r>
            <a:r>
              <a:rPr lang="ro-MD" sz="1900" dirty="0" smtClean="0">
                <a:latin typeface="Times New Roman" panose="02020603050405020304" pitchFamily="18" charset="0"/>
                <a:cs typeface="Times New Roman" panose="02020603050405020304" pitchFamily="18" charset="0"/>
              </a:rPr>
              <a:t>Regulamentului </a:t>
            </a:r>
            <a:r>
              <a:rPr lang="ro-MD" sz="1900" dirty="0">
                <a:latin typeface="Times New Roman" panose="02020603050405020304" pitchFamily="18" charset="0"/>
                <a:cs typeface="Times New Roman" panose="02020603050405020304" pitchFamily="18" charset="0"/>
              </a:rPr>
              <a:t>sunt obligatorii pentru </a:t>
            </a:r>
            <a:r>
              <a:rPr lang="ro-MD" sz="1900" dirty="0" err="1">
                <a:latin typeface="Times New Roman" panose="02020603050405020304" pitchFamily="18" charset="0"/>
                <a:cs typeface="Times New Roman" panose="02020603050405020304" pitchFamily="18" charset="0"/>
              </a:rPr>
              <a:t>toţi</a:t>
            </a:r>
            <a:r>
              <a:rPr lang="ro-MD" sz="1900" dirty="0">
                <a:latin typeface="Times New Roman" panose="02020603050405020304" pitchFamily="18" charset="0"/>
                <a:cs typeface="Times New Roman" panose="02020603050405020304" pitchFamily="18" charset="0"/>
              </a:rPr>
              <a:t> </a:t>
            </a:r>
            <a:r>
              <a:rPr lang="ro-MD" sz="1900" dirty="0" smtClean="0">
                <a:latin typeface="Times New Roman" panose="02020603050405020304" pitchFamily="18" charset="0"/>
                <a:cs typeface="Times New Roman" panose="02020603050405020304" pitchFamily="18" charset="0"/>
              </a:rPr>
              <a:t>operatorii, </a:t>
            </a:r>
            <a:r>
              <a:rPr lang="ro-MD" sz="1900" dirty="0">
                <a:latin typeface="Times New Roman" panose="02020603050405020304" pitchFamily="18" charset="0"/>
                <a:cs typeface="Times New Roman" panose="02020603050405020304" pitchFamily="18" charset="0"/>
              </a:rPr>
              <a:t>indiferent de forma de organizare juridică, natura capitalului, tipul de proprietate</a:t>
            </a:r>
            <a:r>
              <a:rPr lang="ro-MD" sz="19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Prevederile </a:t>
            </a:r>
            <a:r>
              <a:rPr lang="ro-MD" sz="1900" dirty="0" smtClean="0">
                <a:latin typeface="Times New Roman" panose="02020603050405020304" pitchFamily="18" charset="0"/>
                <a:cs typeface="Times New Roman" panose="02020603050405020304" pitchFamily="18" charset="0"/>
              </a:rPr>
              <a:t>Regulamentului </a:t>
            </a:r>
            <a:r>
              <a:rPr lang="ro-MD" sz="1900" dirty="0">
                <a:latin typeface="Times New Roman" panose="02020603050405020304" pitchFamily="18" charset="0"/>
                <a:cs typeface="Times New Roman" panose="02020603050405020304" pitchFamily="18" charset="0"/>
              </a:rPr>
              <a:t>se aplică în relaţiile dintre operatorii care furnizează/prestează serviciul public de alimentare cu apă şi de canalizare şi consumatori, asigurându-se continuitatea din punct de vedere cantitativ şi calitativ, adaptarea permanentă la cerinţele consumatorilor, excluderea oricărei discriminări privind accesul la serviciile de alimentare cu apă şi de canalizare şi respectarea reglementărilor specifice din domeniul gospodăririi apelor şi protecţiei mediului. În cazul consumatorilor care dispun de mai multe locuri de consum, prevederile </a:t>
            </a:r>
            <a:r>
              <a:rPr lang="ro-MD" sz="1900" dirty="0" smtClean="0">
                <a:latin typeface="Times New Roman" panose="02020603050405020304" pitchFamily="18" charset="0"/>
                <a:cs typeface="Times New Roman" panose="02020603050405020304" pitchFamily="18" charset="0"/>
              </a:rPr>
              <a:t>Regulamentului </a:t>
            </a:r>
            <a:r>
              <a:rPr lang="ro-MD" sz="1900" dirty="0">
                <a:latin typeface="Times New Roman" panose="02020603050405020304" pitchFamily="18" charset="0"/>
                <a:cs typeface="Times New Roman" panose="02020603050405020304" pitchFamily="18" charset="0"/>
              </a:rPr>
              <a:t>se aplică pentru fiecare loc de consum separat</a:t>
            </a:r>
            <a:r>
              <a:rPr lang="ro-MD" sz="19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ro-MD" sz="1900" dirty="0" smtClean="0">
                <a:latin typeface="Times New Roman" panose="02020603050405020304" pitchFamily="18" charset="0"/>
                <a:cs typeface="Times New Roman" panose="02020603050405020304" pitchFamily="18" charset="0"/>
              </a:rPr>
              <a:t>Regulamentul </a:t>
            </a:r>
            <a:r>
              <a:rPr lang="ro-MD" sz="1900" dirty="0">
                <a:latin typeface="Times New Roman" panose="02020603050405020304" pitchFamily="18" charset="0"/>
                <a:cs typeface="Times New Roman" panose="02020603050405020304" pitchFamily="18" charset="0"/>
              </a:rPr>
              <a:t>nu se aplică: </a:t>
            </a:r>
          </a:p>
          <a:p>
            <a:r>
              <a:rPr lang="ro-MD" sz="1900" dirty="0" smtClean="0">
                <a:latin typeface="Times New Roman" panose="02020603050405020304" pitchFamily="18" charset="0"/>
                <a:cs typeface="Times New Roman" panose="02020603050405020304" pitchFamily="18" charset="0"/>
              </a:rPr>
              <a:t>în </a:t>
            </a:r>
            <a:r>
              <a:rPr lang="ro-MD" sz="1900" dirty="0">
                <a:latin typeface="Times New Roman" panose="02020603050405020304" pitchFamily="18" charset="0"/>
                <a:cs typeface="Times New Roman" panose="02020603050405020304" pitchFamily="18" charset="0"/>
              </a:rPr>
              <a:t>caz de forţă majoră;</a:t>
            </a:r>
          </a:p>
          <a:p>
            <a:r>
              <a:rPr lang="ro-MD" sz="1900" dirty="0" smtClean="0">
                <a:latin typeface="Times New Roman" panose="02020603050405020304" pitchFamily="18" charset="0"/>
                <a:cs typeface="Times New Roman" panose="02020603050405020304" pitchFamily="18" charset="0"/>
              </a:rPr>
              <a:t>în </a:t>
            </a:r>
            <a:r>
              <a:rPr lang="ro-MD" sz="1900" dirty="0">
                <a:latin typeface="Times New Roman" panose="02020603050405020304" pitchFamily="18" charset="0"/>
                <a:cs typeface="Times New Roman" panose="02020603050405020304" pitchFamily="18" charset="0"/>
              </a:rPr>
              <a:t>cazul unor acţiuni întreprinse de terţi, care duc la perturbarea furnizării/prestării serviciului public de alimentare cu apă şi de canalizare;</a:t>
            </a:r>
          </a:p>
          <a:p>
            <a:r>
              <a:rPr lang="ro-MD" sz="1900" dirty="0" smtClean="0">
                <a:latin typeface="Times New Roman" panose="02020603050405020304" pitchFamily="18" charset="0"/>
                <a:cs typeface="Times New Roman" panose="02020603050405020304" pitchFamily="18" charset="0"/>
              </a:rPr>
              <a:t>necesitatea </a:t>
            </a:r>
            <a:r>
              <a:rPr lang="ro-MD" sz="1900" dirty="0">
                <a:latin typeface="Times New Roman" panose="02020603050405020304" pitchFamily="18" charset="0"/>
                <a:cs typeface="Times New Roman" panose="02020603050405020304" pitchFamily="18" charset="0"/>
              </a:rPr>
              <a:t>de a mări debitul de apă în locurile în care urmează să fie stinse incendiile.</a:t>
            </a:r>
            <a:endParaRPr lang="ro-RO" sz="1900" dirty="0" smtClean="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741762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25625"/>
            <a:ext cx="10515600" cy="3643190"/>
          </a:xfrm>
        </p:spPr>
        <p:txBody>
          <a:bodyPr>
            <a:normAutofit/>
          </a:bodyPr>
          <a:lstStyle/>
          <a:p>
            <a:pPr marL="0" indent="0" algn="ctr">
              <a:buNone/>
            </a:pPr>
            <a:endParaRPr lang="ro-RO" sz="2000" b="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r>
              <a:rPr lang="ro-RO" sz="2000" b="1" dirty="0" smtClean="0">
                <a:solidFill>
                  <a:schemeClr val="accent5"/>
                </a:solidFill>
                <a:latin typeface="Times New Roman" panose="02020603050405020304" pitchFamily="18" charset="0"/>
                <a:cs typeface="Times New Roman" panose="02020603050405020304" pitchFamily="18" charset="0"/>
              </a:rPr>
              <a:t>Principalele </a:t>
            </a:r>
            <a:r>
              <a:rPr lang="ro-RO" sz="2000" b="1" dirty="0">
                <a:solidFill>
                  <a:schemeClr val="accent5"/>
                </a:solidFill>
                <a:latin typeface="Times New Roman" panose="02020603050405020304" pitchFamily="18" charset="0"/>
                <a:cs typeface="Times New Roman" panose="02020603050405020304" pitchFamily="18" charset="0"/>
              </a:rPr>
              <a:t>prevederi ale Regulamentului</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Continuitatea furnizării/prestării serviciului public de alimentare cu apă și de canalizare.</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Calitatea și parametrii tehnici la furnizarea/prestarea serviciului public de alimentare cu apă și de canalizare.</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Branșarea/racordarea la rețelele publice de alimentare cu apă și de canalizare.</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Contractarea serviciului public de alimentare cu apă și de canalizare. Facturarea și achitarea serviciului.</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Petițiile consumatorilor și procedurile de soluționare a neînțelegerilor.</a:t>
            </a: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Alte dispoziții.</a:t>
            </a:r>
          </a:p>
          <a:p>
            <a:pPr algn="just"/>
            <a:endParaRPr lang="ru-RU" sz="2400" dirty="0"/>
          </a:p>
          <a:p>
            <a:pPr marL="0" indent="0" algn="ctr">
              <a:buNone/>
            </a:pPr>
            <a:endParaRPr lang="ro-RO" sz="3400" dirty="0">
              <a:solidFill>
                <a:schemeClr val="accent5"/>
              </a:solidFill>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8234375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55000" lnSpcReduction="20000"/>
          </a:bodyPr>
          <a:lstStyle/>
          <a:p>
            <a:pPr marL="0" indent="0" algn="ctr">
              <a:buNone/>
            </a:pPr>
            <a:r>
              <a:rPr lang="ro-RO" sz="3300" b="1" dirty="0" smtClean="0">
                <a:solidFill>
                  <a:schemeClr val="accent5"/>
                </a:solidFill>
                <a:latin typeface="Times New Roman" panose="02020603050405020304" pitchFamily="18" charset="0"/>
                <a:cs typeface="Times New Roman" panose="02020603050405020304" pitchFamily="18" charset="0"/>
              </a:rPr>
              <a:t>Noțiuni principale</a:t>
            </a:r>
            <a:endParaRPr lang="en-US" sz="33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2900" dirty="0">
                <a:latin typeface="Times New Roman" panose="02020603050405020304" pitchFamily="18" charset="0"/>
                <a:cs typeface="Times New Roman" panose="02020603050405020304" pitchFamily="18" charset="0"/>
              </a:rPr>
              <a:t>În sensul </a:t>
            </a:r>
            <a:r>
              <a:rPr lang="ro-MD" sz="2900" dirty="0" smtClean="0">
                <a:latin typeface="Times New Roman" panose="02020603050405020304" pitchFamily="18" charset="0"/>
                <a:cs typeface="Times New Roman" panose="02020603050405020304" pitchFamily="18" charset="0"/>
              </a:rPr>
              <a:t>Regulamentului </a:t>
            </a:r>
            <a:r>
              <a:rPr lang="ro-MD" sz="2900" dirty="0">
                <a:latin typeface="Times New Roman" panose="02020603050405020304" pitchFamily="18" charset="0"/>
                <a:cs typeface="Times New Roman" panose="02020603050405020304" pitchFamily="18" charset="0"/>
              </a:rPr>
              <a:t>se aplică noţiunile şi termenii definiţi prin </a:t>
            </a:r>
            <a:r>
              <a:rPr lang="ro-MD" sz="2900" dirty="0">
                <a:latin typeface="Times New Roman" panose="02020603050405020304" pitchFamily="18" charset="0"/>
                <a:cs typeface="Times New Roman" panose="02020603050405020304" pitchFamily="18" charset="0"/>
                <a:hlinkClick r:id="rId2"/>
              </a:rPr>
              <a:t>Legea nr.303/2013</a:t>
            </a:r>
            <a:r>
              <a:rPr lang="ro-MD" sz="2900" dirty="0">
                <a:latin typeface="Times New Roman" panose="02020603050405020304" pitchFamily="18" charset="0"/>
                <a:cs typeface="Times New Roman" panose="02020603050405020304" pitchFamily="18" charset="0"/>
              </a:rPr>
              <a:t> privind serviciul public de alimentare cu apă şi de canalizare, precum </a:t>
            </a:r>
            <a:r>
              <a:rPr lang="ro-MD" sz="2900" dirty="0" err="1">
                <a:latin typeface="Times New Roman" panose="02020603050405020304" pitchFamily="18" charset="0"/>
                <a:cs typeface="Times New Roman" panose="02020603050405020304" pitchFamily="18" charset="0"/>
              </a:rPr>
              <a:t>şi</a:t>
            </a:r>
            <a:r>
              <a:rPr lang="ro-MD" sz="2900" dirty="0">
                <a:latin typeface="Times New Roman" panose="02020603050405020304" pitchFamily="18" charset="0"/>
                <a:cs typeface="Times New Roman" panose="02020603050405020304" pitchFamily="18" charset="0"/>
              </a:rPr>
              <a:t> </a:t>
            </a:r>
            <a:r>
              <a:rPr lang="ro-MD" sz="2900" dirty="0" smtClean="0">
                <a:latin typeface="Times New Roman" panose="02020603050405020304" pitchFamily="18" charset="0"/>
                <a:cs typeface="Times New Roman" panose="02020603050405020304" pitchFamily="18" charset="0"/>
              </a:rPr>
              <a:t>noțiunile definite în Regulament: </a:t>
            </a:r>
            <a:endParaRPr lang="ro-MD" sz="2900" dirty="0">
              <a:latin typeface="Times New Roman" panose="02020603050405020304" pitchFamily="18" charset="0"/>
              <a:cs typeface="Times New Roman" panose="02020603050405020304" pitchFamily="18" charset="0"/>
            </a:endParaRPr>
          </a:p>
          <a:p>
            <a:pPr algn="just"/>
            <a:r>
              <a:rPr lang="ro-MD" sz="2900" b="1" dirty="0">
                <a:latin typeface="Times New Roman" panose="02020603050405020304" pitchFamily="18" charset="0"/>
                <a:cs typeface="Times New Roman" panose="02020603050405020304" pitchFamily="18" charset="0"/>
              </a:rPr>
              <a:t>avarie </a:t>
            </a:r>
            <a:r>
              <a:rPr lang="ro-MD" sz="2900" dirty="0">
                <a:latin typeface="Times New Roman" panose="02020603050405020304" pitchFamily="18" charset="0"/>
                <a:cs typeface="Times New Roman" panose="02020603050405020304" pitchFamily="18" charset="0"/>
              </a:rPr>
              <a:t>– defecţiuni în conducte, instalaţii şi utilaj în sistemul public de alimentare cu apă aferent sau periclitarea exploatării lor, care provoacă întreruperea completă sau parţială a livrării apei consumatorilor, inundarea teritoriului;</a:t>
            </a:r>
          </a:p>
          <a:p>
            <a:pPr algn="just"/>
            <a:r>
              <a:rPr lang="ro-MD" sz="2900" b="1" dirty="0">
                <a:latin typeface="Times New Roman" panose="02020603050405020304" pitchFamily="18" charset="0"/>
                <a:cs typeface="Times New Roman" panose="02020603050405020304" pitchFamily="18" charset="0"/>
              </a:rPr>
              <a:t>indicatori de performanţă ai serviciului public de alimentare cu apă şi de canalizare –</a:t>
            </a:r>
            <a:r>
              <a:rPr lang="ro-MD" sz="2900" dirty="0">
                <a:latin typeface="Times New Roman" panose="02020603050405020304" pitchFamily="18" charset="0"/>
                <a:cs typeface="Times New Roman" panose="02020603050405020304" pitchFamily="18" charset="0"/>
              </a:rPr>
              <a:t> parametri cantitativi care permit evaluarea nivelului calităţii serviciului public de alimentare cu apă şi de canalizare obligatorii pentru operatorii ce furnizează/prestează acest serviciu;</a:t>
            </a:r>
          </a:p>
          <a:p>
            <a:pPr algn="just"/>
            <a:r>
              <a:rPr lang="ro-MD" sz="2900" b="1" dirty="0">
                <a:latin typeface="Times New Roman" panose="02020603050405020304" pitchFamily="18" charset="0"/>
                <a:cs typeface="Times New Roman" panose="02020603050405020304" pitchFamily="18" charset="0"/>
              </a:rPr>
              <a:t>întrerupere planificată a furnizării/prestării serviciului public de alimentare cu apă şi de canalizare</a:t>
            </a:r>
            <a:r>
              <a:rPr lang="ro-MD" sz="2900" dirty="0">
                <a:latin typeface="Times New Roman" panose="02020603050405020304" pitchFamily="18" charset="0"/>
                <a:cs typeface="Times New Roman" panose="02020603050405020304" pitchFamily="18" charset="0"/>
              </a:rPr>
              <a:t> – întrerupere temporară a livrării apei/recepţionării apelor uzate, cu informarea prealabilă a consumatorilor, cauzată de necesitatea efectuării de către operator a unor lucrări de deservire tehnică şi/sau reparaţii planificate în sistemele publice de alimentare cu apă/de canalizare, branşare/racordare a instalaţiilor interne de apă/de canalizare ale noilor consumatori, fără deconectarea instalaţiilor interne de apă/de canalizare ale consumatorilor de la reţeaua publică de alimentare cu apă/canalizare; </a:t>
            </a:r>
          </a:p>
          <a:p>
            <a:pPr algn="just"/>
            <a:r>
              <a:rPr lang="ro-MD" sz="2900" b="1" dirty="0">
                <a:latin typeface="Times New Roman" panose="02020603050405020304" pitchFamily="18" charset="0"/>
                <a:cs typeface="Times New Roman" panose="02020603050405020304" pitchFamily="18" charset="0"/>
              </a:rPr>
              <a:t>întrerupere neplanificată a furnizării/prestării serviciului public de alimentare cu apă şi de canalizare</a:t>
            </a:r>
            <a:r>
              <a:rPr lang="ro-MD" sz="2900" dirty="0">
                <a:latin typeface="Times New Roman" panose="02020603050405020304" pitchFamily="18" charset="0"/>
                <a:cs typeface="Times New Roman" panose="02020603050405020304" pitchFamily="18" charset="0"/>
              </a:rPr>
              <a:t> – întrerupere temporară a furnizării apei, a recepţionării apelor uzate, cauzată de avarii produse în sistemul public de alimentare cu apă şi de canalizare, fără a fi deconectate instalaţiile interne de apă/de canalizare ale consumatorilor de la reţeaua publică de alimentare cu apă/de canalizare.</a:t>
            </a:r>
            <a:endParaRPr lang="ro-RO" sz="29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1353188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20000"/>
          </a:bodyPr>
          <a:lstStyle/>
          <a:p>
            <a:pPr marL="0" indent="0" algn="ctr">
              <a:buNone/>
            </a:pPr>
            <a:r>
              <a:rPr lang="ro-RO" sz="2100" b="1" dirty="0" smtClean="0">
                <a:solidFill>
                  <a:schemeClr val="accent5"/>
                </a:solidFill>
                <a:latin typeface="Times New Roman" panose="02020603050405020304" pitchFamily="18" charset="0"/>
                <a:cs typeface="Times New Roman" panose="02020603050405020304" pitchFamily="18" charset="0"/>
              </a:rPr>
              <a:t>Continuitatea furnizării/prestării serviciului public de alimentare cu apă și de canalizare</a:t>
            </a:r>
            <a:endParaRPr lang="en-US" sz="21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900" dirty="0" smtClean="0">
                <a:latin typeface="Times New Roman" panose="02020603050405020304" pitchFamily="18" charset="0"/>
                <a:cs typeface="Times New Roman" panose="02020603050405020304" pitchFamily="18" charset="0"/>
              </a:rPr>
              <a:t>Indicatorii </a:t>
            </a:r>
            <a:r>
              <a:rPr lang="ro-MD" sz="1900" dirty="0">
                <a:latin typeface="Times New Roman" panose="02020603050405020304" pitchFamily="18" charset="0"/>
                <a:cs typeface="Times New Roman" panose="02020603050405020304" pitchFamily="18" charset="0"/>
              </a:rPr>
              <a:t>de performanţă ai serviciului, care reflectă continuitatea furnizării/prestării serviciului public de alimentare cu apă şi canalizare, sunt:</a:t>
            </a:r>
          </a:p>
          <a:p>
            <a:pPr algn="just"/>
            <a:r>
              <a:rPr lang="ro-MD" sz="1800" dirty="0" smtClean="0">
                <a:latin typeface="Times New Roman" panose="02020603050405020304" pitchFamily="18" charset="0"/>
                <a:cs typeface="Times New Roman" panose="02020603050405020304" pitchFamily="18" charset="0"/>
              </a:rPr>
              <a:t>durata </a:t>
            </a:r>
            <a:r>
              <a:rPr lang="ro-MD" sz="1800" dirty="0">
                <a:latin typeface="Times New Roman" panose="02020603050405020304" pitchFamily="18" charset="0"/>
                <a:cs typeface="Times New Roman" panose="02020603050405020304" pitchFamily="18" charset="0"/>
              </a:rPr>
              <a:t>unei întreruperi planificate/neplanificate;</a:t>
            </a:r>
          </a:p>
          <a:p>
            <a:pPr algn="just"/>
            <a:r>
              <a:rPr lang="ro-MD" sz="1800" dirty="0" smtClean="0">
                <a:latin typeface="Times New Roman" panose="02020603050405020304" pitchFamily="18" charset="0"/>
                <a:cs typeface="Times New Roman" panose="02020603050405020304" pitchFamily="18" charset="0"/>
              </a:rPr>
              <a:t>gradul </a:t>
            </a:r>
            <a:r>
              <a:rPr lang="ro-MD" sz="1800" dirty="0">
                <a:latin typeface="Times New Roman" panose="02020603050405020304" pitchFamily="18" charset="0"/>
                <a:cs typeface="Times New Roman" panose="02020603050405020304" pitchFamily="18" charset="0"/>
              </a:rPr>
              <a:t>de informare a consumatorilor cu privire la întreruperile planificate/neplanificate</a:t>
            </a:r>
            <a:r>
              <a:rPr lang="ro-MD" sz="18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900" dirty="0">
                <a:latin typeface="Times New Roman" panose="02020603050405020304" pitchFamily="18" charset="0"/>
                <a:cs typeface="Times New Roman" panose="02020603050405020304" pitchFamily="18" charset="0"/>
              </a:rPr>
              <a:t>Pentru fiecare caz de întrerupere se înregistrează informaţiile cu privire la data şi ora întreruperii serviciului, durata întreruperii, precum şi numărul de consumatori afectaţi de întrerupere, cu specificarea tipurilor de consumatori. </a:t>
            </a:r>
          </a:p>
          <a:p>
            <a:pPr algn="just">
              <a:buFont typeface="Wingdings" panose="05000000000000000000" pitchFamily="2" charset="2"/>
              <a:buChar char="v"/>
            </a:pPr>
            <a:r>
              <a:rPr lang="ro-MD" sz="1900" dirty="0" smtClean="0">
                <a:latin typeface="Times New Roman" panose="02020603050405020304" pitchFamily="18" charset="0"/>
                <a:cs typeface="Times New Roman" panose="02020603050405020304" pitchFamily="18" charset="0"/>
              </a:rPr>
              <a:t>Durata </a:t>
            </a:r>
            <a:r>
              <a:rPr lang="ro-MD" sz="1900" dirty="0">
                <a:latin typeface="Times New Roman" panose="02020603050405020304" pitchFamily="18" charset="0"/>
                <a:cs typeface="Times New Roman" panose="02020603050405020304" pitchFamily="18" charset="0"/>
              </a:rPr>
              <a:t>unei </a:t>
            </a:r>
            <a:r>
              <a:rPr lang="ro-MD" sz="1900" b="1" dirty="0">
                <a:latin typeface="Times New Roman" panose="02020603050405020304" pitchFamily="18" charset="0"/>
                <a:cs typeface="Times New Roman" panose="02020603050405020304" pitchFamily="18" charset="0"/>
              </a:rPr>
              <a:t>întreruperi planificate</a:t>
            </a:r>
            <a:r>
              <a:rPr lang="ro-MD" sz="1900" dirty="0">
                <a:latin typeface="Times New Roman" panose="02020603050405020304" pitchFamily="18" charset="0"/>
                <a:cs typeface="Times New Roman" panose="02020603050405020304" pitchFamily="18" charset="0"/>
              </a:rPr>
              <a:t> a furnizării/prestării serviciului public de alimentare cu apă şi de canalizare nu va depăşi:</a:t>
            </a:r>
          </a:p>
          <a:p>
            <a:pPr algn="just"/>
            <a:r>
              <a:rPr lang="ro-MD" sz="1900" i="1" dirty="0" smtClean="0">
                <a:latin typeface="Times New Roman" panose="02020603050405020304" pitchFamily="18" charset="0"/>
                <a:cs typeface="Times New Roman" panose="02020603050405020304" pitchFamily="18" charset="0"/>
              </a:rPr>
              <a:t>termenul </a:t>
            </a:r>
            <a:r>
              <a:rPr lang="ro-MD" sz="1900" i="1" dirty="0">
                <a:latin typeface="Times New Roman" panose="02020603050405020304" pitchFamily="18" charset="0"/>
                <a:cs typeface="Times New Roman" panose="02020603050405020304" pitchFamily="18" charset="0"/>
              </a:rPr>
              <a:t>indicat în planul calendaristic al documentaţiei de proiect pentru realizarea lucrărilor, calculat de autorul de proiect</a:t>
            </a:r>
            <a:r>
              <a:rPr lang="ro-MD" sz="1900" dirty="0">
                <a:latin typeface="Times New Roman" panose="02020603050405020304" pitchFamily="18" charset="0"/>
                <a:cs typeface="Times New Roman" panose="02020603050405020304" pitchFamily="18" charset="0"/>
              </a:rPr>
              <a:t> – în cazul reparaţiilor la staţiile de captare, de tratare a apei, a reţelelor publice de transport şi de distribuţie a apei, a reţelelor publice de canalizare, la staţiile de pompare, de epurare, inclusiv înlocuirea, reconstrucţia, modernizarea anumitor porţiuni de reţea; </a:t>
            </a:r>
          </a:p>
          <a:p>
            <a:pPr algn="just"/>
            <a:r>
              <a:rPr lang="ro-MD" sz="1900" i="1" dirty="0" smtClean="0">
                <a:latin typeface="Times New Roman" panose="02020603050405020304" pitchFamily="18" charset="0"/>
                <a:cs typeface="Times New Roman" panose="02020603050405020304" pitchFamily="18" charset="0"/>
              </a:rPr>
              <a:t>nu </a:t>
            </a:r>
            <a:r>
              <a:rPr lang="ro-MD" sz="1900" i="1" dirty="0">
                <a:latin typeface="Times New Roman" panose="02020603050405020304" pitchFamily="18" charset="0"/>
                <a:cs typeface="Times New Roman" panose="02020603050405020304" pitchFamily="18" charset="0"/>
              </a:rPr>
              <a:t>mai mult de 48 ore</a:t>
            </a:r>
            <a:r>
              <a:rPr lang="ro-MD" sz="1900" dirty="0">
                <a:latin typeface="Times New Roman" panose="02020603050405020304" pitchFamily="18" charset="0"/>
                <a:cs typeface="Times New Roman" panose="02020603050405020304" pitchFamily="18" charset="0"/>
              </a:rPr>
              <a:t> – în cazul reparaţiilor anumitor porţiuni de conducte, reamplasare a anumitor segmente a reţelelor de alimentare cu apă cu amenajarea masivelor de ancoraj; </a:t>
            </a:r>
          </a:p>
          <a:p>
            <a:pPr algn="just"/>
            <a:r>
              <a:rPr lang="ro-MD" sz="1900" i="1" dirty="0" smtClean="0">
                <a:latin typeface="Times New Roman" panose="02020603050405020304" pitchFamily="18" charset="0"/>
                <a:cs typeface="Times New Roman" panose="02020603050405020304" pitchFamily="18" charset="0"/>
              </a:rPr>
              <a:t>nu </a:t>
            </a:r>
            <a:r>
              <a:rPr lang="ro-MD" sz="1900" i="1" dirty="0">
                <a:latin typeface="Times New Roman" panose="02020603050405020304" pitchFamily="18" charset="0"/>
                <a:cs typeface="Times New Roman" panose="02020603050405020304" pitchFamily="18" charset="0"/>
              </a:rPr>
              <a:t>mai mult de 12 ore</a:t>
            </a:r>
            <a:r>
              <a:rPr lang="ro-MD" sz="1900" dirty="0">
                <a:latin typeface="Times New Roman" panose="02020603050405020304" pitchFamily="18" charset="0"/>
                <a:cs typeface="Times New Roman" panose="02020603050405020304" pitchFamily="18" charset="0"/>
              </a:rPr>
              <a:t> – în caz de montare, branşare/racordare, reamplasare a anumitor segmente ale branşamentelor la blocurile locative, instalarea/demontarea contorului pentru măsurarea volumului de apă.</a:t>
            </a:r>
            <a:endParaRPr lang="ro-RO" sz="19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1265807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924485"/>
          </a:xfrm>
        </p:spPr>
        <p:txBody>
          <a:bodyPr>
            <a:normAutofit fontScale="62500" lnSpcReduction="20000"/>
          </a:bodyPr>
          <a:lstStyle/>
          <a:p>
            <a:pPr marL="0" indent="0" algn="ctr">
              <a:buNone/>
            </a:pPr>
            <a:r>
              <a:rPr lang="ro-RO" sz="2900" b="1" dirty="0" smtClean="0">
                <a:solidFill>
                  <a:schemeClr val="accent5"/>
                </a:solidFill>
                <a:latin typeface="Times New Roman" panose="02020603050405020304" pitchFamily="18" charset="0"/>
                <a:cs typeface="Times New Roman" panose="02020603050405020304" pitchFamily="18" charset="0"/>
              </a:rPr>
              <a:t>Continuitatea furnizării/prestării serviciului public de alimentare cu apă și de canalizare</a:t>
            </a:r>
            <a:endParaRPr lang="en-US" sz="29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Durata unei </a:t>
            </a:r>
            <a:r>
              <a:rPr lang="ro-MD" sz="2200" b="1" dirty="0">
                <a:latin typeface="Times New Roman" panose="02020603050405020304" pitchFamily="18" charset="0"/>
                <a:cs typeface="Times New Roman" panose="02020603050405020304" pitchFamily="18" charset="0"/>
              </a:rPr>
              <a:t>întreruperi neplanificate</a:t>
            </a:r>
            <a:r>
              <a:rPr lang="ro-MD" sz="2200" dirty="0">
                <a:latin typeface="Times New Roman" panose="02020603050405020304" pitchFamily="18" charset="0"/>
                <a:cs typeface="Times New Roman" panose="02020603050405020304" pitchFamily="18" charset="0"/>
              </a:rPr>
              <a:t> a furnizării/prestării serviciului public de alimentare cu apă constituie termenul de remediere a avariilor, calculat începând cu momentul recepţiei informaţiei despre avarie şi până la etapa reluării furnizării/prestării serviciului public de alimentare cu apă şi de canalizare către consumatori. </a:t>
            </a: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Acest termen nu poate depăşi:</a:t>
            </a:r>
          </a:p>
          <a:p>
            <a:pPr algn="just"/>
            <a:r>
              <a:rPr lang="ro-MD" sz="2200" dirty="0">
                <a:latin typeface="Times New Roman" panose="02020603050405020304" pitchFamily="18" charset="0"/>
                <a:cs typeface="Times New Roman" panose="02020603050405020304" pitchFamily="18" charset="0"/>
              </a:rPr>
              <a:t>a) </a:t>
            </a:r>
            <a:r>
              <a:rPr lang="ro-MD" sz="2200" i="1" dirty="0">
                <a:latin typeface="Times New Roman" panose="02020603050405020304" pitchFamily="18" charset="0"/>
                <a:cs typeface="Times New Roman" panose="02020603050405020304" pitchFamily="18" charset="0"/>
              </a:rPr>
              <a:t>12 ore</a:t>
            </a:r>
            <a:r>
              <a:rPr lang="ro-MD" sz="2200" dirty="0">
                <a:latin typeface="Times New Roman" panose="02020603050405020304" pitchFamily="18" charset="0"/>
                <a:cs typeface="Times New Roman" panose="02020603050405020304" pitchFamily="18" charset="0"/>
              </a:rPr>
              <a:t> pentru mediu urban;</a:t>
            </a:r>
          </a:p>
          <a:p>
            <a:pPr algn="just"/>
            <a:r>
              <a:rPr lang="ro-MD" sz="2200" dirty="0">
                <a:latin typeface="Times New Roman" panose="02020603050405020304" pitchFamily="18" charset="0"/>
                <a:cs typeface="Times New Roman" panose="02020603050405020304" pitchFamily="18" charset="0"/>
              </a:rPr>
              <a:t>b) </a:t>
            </a:r>
            <a:r>
              <a:rPr lang="ro-MD" sz="2200" i="1" dirty="0">
                <a:latin typeface="Times New Roman" panose="02020603050405020304" pitchFamily="18" charset="0"/>
                <a:cs typeface="Times New Roman" panose="02020603050405020304" pitchFamily="18" charset="0"/>
              </a:rPr>
              <a:t>10 ore</a:t>
            </a:r>
            <a:r>
              <a:rPr lang="ro-MD" sz="2200" dirty="0">
                <a:latin typeface="Times New Roman" panose="02020603050405020304" pitchFamily="18" charset="0"/>
                <a:cs typeface="Times New Roman" panose="02020603050405020304" pitchFamily="18" charset="0"/>
              </a:rPr>
              <a:t> pentru mediul rural.</a:t>
            </a: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Durata unei întreruperi neplanificate a furnizării/prestării serviciului public de canalizare constituie termenul de remediere a avariilor, calculat din momentul recepţiei informaţiei despre avarie, conform pct.13 din </a:t>
            </a:r>
            <a:r>
              <a:rPr lang="ro-MD" sz="2200" dirty="0" smtClean="0">
                <a:latin typeface="Times New Roman" panose="02020603050405020304" pitchFamily="18" charset="0"/>
                <a:cs typeface="Times New Roman" panose="02020603050405020304" pitchFamily="18" charset="0"/>
              </a:rPr>
              <a:t>Regulament</a:t>
            </a:r>
            <a:r>
              <a:rPr lang="ro-MD" sz="2200" dirty="0">
                <a:latin typeface="Times New Roman" panose="02020603050405020304" pitchFamily="18" charset="0"/>
                <a:cs typeface="Times New Roman" panose="02020603050405020304" pitchFamily="18" charset="0"/>
              </a:rPr>
              <a:t>, şi până la etapa reluării furnizării/prestării serviciului public de canalizare către consumator.</a:t>
            </a:r>
          </a:p>
          <a:p>
            <a:pPr algn="just">
              <a:buFont typeface="Wingdings" panose="05000000000000000000" pitchFamily="2" charset="2"/>
              <a:buChar char="v"/>
            </a:pPr>
            <a:r>
              <a:rPr lang="ro-MD" sz="2200" dirty="0">
                <a:latin typeface="Times New Roman" panose="02020603050405020304" pitchFamily="18" charset="0"/>
                <a:cs typeface="Times New Roman" panose="02020603050405020304" pitchFamily="18" charset="0"/>
              </a:rPr>
              <a:t>Acest termen nu poate depăşi:</a:t>
            </a:r>
          </a:p>
          <a:p>
            <a:pPr algn="just"/>
            <a:r>
              <a:rPr lang="ro-MD" sz="2200" dirty="0">
                <a:latin typeface="Times New Roman" panose="02020603050405020304" pitchFamily="18" charset="0"/>
                <a:cs typeface="Times New Roman" panose="02020603050405020304" pitchFamily="18" charset="0"/>
              </a:rPr>
              <a:t>a) </a:t>
            </a:r>
            <a:r>
              <a:rPr lang="ro-MD" sz="2200" i="1" dirty="0">
                <a:latin typeface="Times New Roman" panose="02020603050405020304" pitchFamily="18" charset="0"/>
                <a:cs typeface="Times New Roman" panose="02020603050405020304" pitchFamily="18" charset="0"/>
              </a:rPr>
              <a:t>8 ore</a:t>
            </a:r>
            <a:r>
              <a:rPr lang="ro-MD" sz="2200" dirty="0">
                <a:latin typeface="Times New Roman" panose="02020603050405020304" pitchFamily="18" charset="0"/>
                <a:cs typeface="Times New Roman" panose="02020603050405020304" pitchFamily="18" charset="0"/>
              </a:rPr>
              <a:t> pentru mediu urban;</a:t>
            </a:r>
          </a:p>
          <a:p>
            <a:pPr algn="just"/>
            <a:r>
              <a:rPr lang="ro-MD" sz="2200" dirty="0">
                <a:latin typeface="Times New Roman" panose="02020603050405020304" pitchFamily="18" charset="0"/>
                <a:cs typeface="Times New Roman" panose="02020603050405020304" pitchFamily="18" charset="0"/>
              </a:rPr>
              <a:t>b) </a:t>
            </a:r>
            <a:r>
              <a:rPr lang="ro-MD" sz="2200" i="1" dirty="0">
                <a:latin typeface="Times New Roman" panose="02020603050405020304" pitchFamily="18" charset="0"/>
                <a:cs typeface="Times New Roman" panose="02020603050405020304" pitchFamily="18" charset="0"/>
              </a:rPr>
              <a:t>6 ore</a:t>
            </a:r>
            <a:r>
              <a:rPr lang="ro-MD" sz="2200" dirty="0">
                <a:latin typeface="Times New Roman" panose="02020603050405020304" pitchFamily="18" charset="0"/>
                <a:cs typeface="Times New Roman" panose="02020603050405020304" pitchFamily="18" charset="0"/>
              </a:rPr>
              <a:t> pentru mediul rural.</a:t>
            </a:r>
          </a:p>
          <a:p>
            <a:pPr algn="just">
              <a:buFont typeface="Wingdings" panose="05000000000000000000" pitchFamily="2" charset="2"/>
              <a:buChar char="v"/>
            </a:pPr>
            <a:r>
              <a:rPr lang="ro-MD" sz="2200" dirty="0" smtClean="0">
                <a:latin typeface="Times New Roman" panose="02020603050405020304" pitchFamily="18" charset="0"/>
                <a:cs typeface="Times New Roman" panose="02020603050405020304" pitchFamily="18" charset="0"/>
              </a:rPr>
              <a:t>În </a:t>
            </a:r>
            <a:r>
              <a:rPr lang="ro-MD" sz="2200" dirty="0">
                <a:latin typeface="Times New Roman" panose="02020603050405020304" pitchFamily="18" charset="0"/>
                <a:cs typeface="Times New Roman" panose="02020603050405020304" pitchFamily="18" charset="0"/>
              </a:rPr>
              <a:t>cazul întreruperilor produse în condiţii de forţă majoră, serviciul public de alimentare cu apă şi de canalizare urmează să fie reluat într-un termen care nu depăşeşte 24 ore de la expirarea perioadei recunoscute ca perioadă cu evenimente de forţă majoră.</a:t>
            </a:r>
          </a:p>
          <a:p>
            <a:pPr algn="just">
              <a:buFont typeface="Wingdings" panose="05000000000000000000" pitchFamily="2" charset="2"/>
              <a:buChar char="v"/>
            </a:pPr>
            <a:r>
              <a:rPr lang="ro-MD" sz="2200" dirty="0" smtClean="0">
                <a:latin typeface="Times New Roman" panose="02020603050405020304" pitchFamily="18" charset="0"/>
                <a:cs typeface="Times New Roman" panose="02020603050405020304" pitchFamily="18" charset="0"/>
              </a:rPr>
              <a:t>Informaţia </a:t>
            </a:r>
            <a:r>
              <a:rPr lang="ro-MD" sz="2200" dirty="0">
                <a:latin typeface="Times New Roman" panose="02020603050405020304" pitchFamily="18" charset="0"/>
                <a:cs typeface="Times New Roman" panose="02020603050405020304" pitchFamily="18" charset="0"/>
              </a:rPr>
              <a:t>despre existenţa unei probleme în furnizarea/prestarea serviciului public de alimentare cu apă şi de canalizare se expediază operatorului: </a:t>
            </a:r>
          </a:p>
          <a:p>
            <a:pPr algn="just"/>
            <a:r>
              <a:rPr lang="ro-MD" sz="2200" dirty="0">
                <a:latin typeface="Times New Roman" panose="02020603050405020304" pitchFamily="18" charset="0"/>
                <a:cs typeface="Times New Roman" panose="02020603050405020304" pitchFamily="18" charset="0"/>
              </a:rPr>
              <a:t>a) prin intermediul sistemelor tehnologice informaţionale automatizate de la echipamentele de telesemnalizare;</a:t>
            </a:r>
          </a:p>
          <a:p>
            <a:pPr algn="just"/>
            <a:r>
              <a:rPr lang="ro-MD" sz="2200" dirty="0">
                <a:latin typeface="Times New Roman" panose="02020603050405020304" pitchFamily="18" charset="0"/>
                <a:cs typeface="Times New Roman" panose="02020603050405020304" pitchFamily="18" charset="0"/>
              </a:rPr>
              <a:t>b) prin intermediul serviciului telefonic 24/24 ore; </a:t>
            </a:r>
          </a:p>
          <a:p>
            <a:pPr algn="just"/>
            <a:r>
              <a:rPr lang="ro-MD" sz="2200" dirty="0">
                <a:latin typeface="Times New Roman" panose="02020603050405020304" pitchFamily="18" charset="0"/>
                <a:cs typeface="Times New Roman" panose="02020603050405020304" pitchFamily="18" charset="0"/>
              </a:rPr>
              <a:t>c) la sesizările consumatorilor.</a:t>
            </a:r>
            <a:endParaRPr lang="ro-RO" sz="22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497050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19809"/>
            <a:ext cx="10515600" cy="1081453"/>
          </a:xfrm>
        </p:spPr>
        <p:txBody>
          <a:bodyPr>
            <a:normAutofit/>
          </a:bodyPr>
          <a:lstStyle/>
          <a:p>
            <a:pPr algn="ctr"/>
            <a:r>
              <a:rPr lang="ro-MO" sz="2800" b="1" dirty="0" smtClean="0">
                <a:latin typeface="+mn-lt"/>
              </a:rPr>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27901" y="1362809"/>
            <a:ext cx="11376883" cy="5249005"/>
          </a:xfrm>
        </p:spPr>
        <p:txBody>
          <a:bodyPr>
            <a:normAutofit fontScale="92500" lnSpcReduction="20000"/>
          </a:bodyPr>
          <a:lstStyle/>
          <a:p>
            <a:pPr marL="0" indent="0">
              <a:buNone/>
            </a:pPr>
            <a:r>
              <a:rPr lang="ro-RO" sz="1900" b="1" dirty="0" smtClean="0">
                <a:latin typeface="Times New Roman" panose="02020603050405020304" pitchFamily="18" charset="0"/>
                <a:cs typeface="Times New Roman" panose="02020603050405020304" pitchFamily="18" charset="0"/>
              </a:rPr>
              <a:t>Conform prevederilor art</a:t>
            </a:r>
            <a:r>
              <a:rPr lang="ro-RO" sz="1900" b="1" dirty="0" smtClean="0">
                <a:latin typeface="Times New Roman" panose="02020603050405020304" pitchFamily="18" charset="0"/>
                <a:cs typeface="Times New Roman" panose="02020603050405020304" pitchFamily="18" charset="0"/>
              </a:rPr>
              <a:t>. 7 </a:t>
            </a:r>
            <a:r>
              <a:rPr lang="ro-RO" sz="1900" b="1" dirty="0" smtClean="0">
                <a:latin typeface="Times New Roman" panose="02020603050405020304" pitchFamily="18" charset="0"/>
                <a:cs typeface="Times New Roman" panose="02020603050405020304" pitchFamily="18" charset="0"/>
              </a:rPr>
              <a:t>din Legea 303/2013, ANRE a elaborat și aprobat următoarele acte de reglementare:</a:t>
            </a:r>
          </a:p>
          <a:p>
            <a:r>
              <a:rPr lang="ro-RO" sz="1900" dirty="0" smtClean="0">
                <a:latin typeface="Times New Roman" panose="02020603050405020304" pitchFamily="18" charset="0"/>
                <a:cs typeface="Times New Roman" panose="02020603050405020304" pitchFamily="18" charset="0"/>
              </a:rPr>
              <a:t>Regulamentul – cadru de organizare și funcționare a serviciului public de alimentare cu apă și de canalizare (Hotărârea ANRE nr. 355/2019 din 27 septembrie 2019). </a:t>
            </a:r>
          </a:p>
          <a:p>
            <a:r>
              <a:rPr lang="ro-RO" sz="1900" dirty="0">
                <a:latin typeface="Times New Roman" panose="02020603050405020304" pitchFamily="18" charset="0"/>
                <a:cs typeface="Times New Roman" panose="02020603050405020304" pitchFamily="18" charset="0"/>
              </a:rPr>
              <a:t>Regulamentul – cadru </a:t>
            </a:r>
            <a:r>
              <a:rPr lang="ro-RO" sz="1900" dirty="0" smtClean="0">
                <a:latin typeface="Times New Roman" panose="02020603050405020304" pitchFamily="18" charset="0"/>
                <a:cs typeface="Times New Roman" panose="02020603050405020304" pitchFamily="18" charset="0"/>
              </a:rPr>
              <a:t>cu privire la indicatorii de performanță ai </a:t>
            </a:r>
            <a:r>
              <a:rPr lang="ro-RO" sz="1900" dirty="0">
                <a:latin typeface="Times New Roman" panose="02020603050405020304" pitchFamily="18" charset="0"/>
                <a:cs typeface="Times New Roman" panose="02020603050405020304" pitchFamily="18" charset="0"/>
              </a:rPr>
              <a:t>serviciului public de alimentare cu apă și de canalizare (Hotărârea ANRE nr. </a:t>
            </a:r>
            <a:r>
              <a:rPr lang="ro-RO" sz="1900" dirty="0" smtClean="0">
                <a:latin typeface="Times New Roman" panose="02020603050405020304" pitchFamily="18" charset="0"/>
                <a:cs typeface="Times New Roman" panose="02020603050405020304" pitchFamily="18" charset="0"/>
              </a:rPr>
              <a:t>356/2019 </a:t>
            </a:r>
            <a:r>
              <a:rPr lang="ro-RO" sz="1900" dirty="0">
                <a:latin typeface="Times New Roman" panose="02020603050405020304" pitchFamily="18" charset="0"/>
                <a:cs typeface="Times New Roman" panose="02020603050405020304" pitchFamily="18" charset="0"/>
              </a:rPr>
              <a:t>din 27 septembrie 2019</a:t>
            </a:r>
            <a:r>
              <a:rPr lang="ro-RO" sz="1900" dirty="0" smtClean="0">
                <a:latin typeface="Times New Roman" panose="02020603050405020304" pitchFamily="18" charset="0"/>
                <a:cs typeface="Times New Roman" panose="02020603050405020304" pitchFamily="18" charset="0"/>
              </a:rPr>
              <a:t>). </a:t>
            </a:r>
          </a:p>
          <a:p>
            <a:r>
              <a:rPr lang="ro-RO" sz="1900" dirty="0">
                <a:latin typeface="Times New Roman" panose="02020603050405020304" pitchFamily="18" charset="0"/>
                <a:cs typeface="Times New Roman" panose="02020603050405020304" pitchFamily="18" charset="0"/>
              </a:rPr>
              <a:t>Regulamentul </a:t>
            </a:r>
            <a:r>
              <a:rPr lang="ro-RO" sz="1900" dirty="0" smtClean="0">
                <a:latin typeface="Times New Roman" panose="02020603050405020304" pitchFamily="18" charset="0"/>
                <a:cs typeface="Times New Roman" panose="02020603050405020304" pitchFamily="18" charset="0"/>
              </a:rPr>
              <a:t>privind principiile de efectuare a investițiilor în sectorul </a:t>
            </a:r>
            <a:r>
              <a:rPr lang="ro-RO" sz="1900" dirty="0">
                <a:latin typeface="Times New Roman" panose="02020603050405020304" pitchFamily="18" charset="0"/>
                <a:cs typeface="Times New Roman" panose="02020603050405020304" pitchFamily="18" charset="0"/>
              </a:rPr>
              <a:t>de alimentare cu apă și de canalizare (Hotărârea ANRE nr. </a:t>
            </a:r>
            <a:r>
              <a:rPr lang="ro-RO" sz="1900" dirty="0" smtClean="0">
                <a:latin typeface="Times New Roman" panose="02020603050405020304" pitchFamily="18" charset="0"/>
                <a:cs typeface="Times New Roman" panose="02020603050405020304" pitchFamily="18" charset="0"/>
              </a:rPr>
              <a:t>357/2019 </a:t>
            </a:r>
            <a:r>
              <a:rPr lang="ro-RO" sz="1900" dirty="0">
                <a:latin typeface="Times New Roman" panose="02020603050405020304" pitchFamily="18" charset="0"/>
                <a:cs typeface="Times New Roman" panose="02020603050405020304" pitchFamily="18" charset="0"/>
              </a:rPr>
              <a:t>din 27 septembrie 2019</a:t>
            </a:r>
            <a:r>
              <a:rPr lang="ro-RO" sz="1900" dirty="0" smtClean="0">
                <a:latin typeface="Times New Roman" panose="02020603050405020304" pitchFamily="18" charset="0"/>
                <a:cs typeface="Times New Roman" panose="02020603050405020304" pitchFamily="18" charset="0"/>
              </a:rPr>
              <a:t>).</a:t>
            </a:r>
          </a:p>
          <a:p>
            <a:r>
              <a:rPr lang="ro-RO" sz="1900" dirty="0" smtClean="0">
                <a:latin typeface="Times New Roman" panose="02020603050405020304" pitchFamily="18" charset="0"/>
                <a:cs typeface="Times New Roman" panose="02020603050405020304" pitchFamily="18" charset="0"/>
              </a:rPr>
              <a:t>Caietul </a:t>
            </a:r>
            <a:r>
              <a:rPr lang="ro-RO" sz="1900" dirty="0" smtClean="0">
                <a:latin typeface="Times New Roman" panose="02020603050405020304" pitchFamily="18" charset="0"/>
                <a:cs typeface="Times New Roman" panose="02020603050405020304" pitchFamily="18" charset="0"/>
              </a:rPr>
              <a:t>de sarcini-cadru </a:t>
            </a:r>
            <a:r>
              <a:rPr lang="ro-RO" sz="1900" dirty="0" smtClean="0">
                <a:latin typeface="Times New Roman" panose="02020603050405020304" pitchFamily="18" charset="0"/>
                <a:cs typeface="Times New Roman" panose="02020603050405020304" pitchFamily="18" charset="0"/>
              </a:rPr>
              <a:t>al </a:t>
            </a:r>
            <a:r>
              <a:rPr lang="ro-RO" sz="1900" dirty="0" smtClean="0">
                <a:latin typeface="Times New Roman" panose="02020603050405020304" pitchFamily="18" charset="0"/>
                <a:cs typeface="Times New Roman" panose="02020603050405020304" pitchFamily="18" charset="0"/>
              </a:rPr>
              <a:t>serviciului public de </a:t>
            </a:r>
            <a:r>
              <a:rPr lang="ro-RO" sz="1900" dirty="0">
                <a:latin typeface="Times New Roman" panose="02020603050405020304" pitchFamily="18" charset="0"/>
                <a:cs typeface="Times New Roman" panose="02020603050405020304" pitchFamily="18" charset="0"/>
              </a:rPr>
              <a:t>alimentare cu apă și de canalizare (Hotărârea ANRE nr. </a:t>
            </a:r>
            <a:r>
              <a:rPr lang="ro-RO" sz="1900" dirty="0" smtClean="0">
                <a:latin typeface="Times New Roman" panose="02020603050405020304" pitchFamily="18" charset="0"/>
                <a:cs typeface="Times New Roman" panose="02020603050405020304" pitchFamily="18" charset="0"/>
              </a:rPr>
              <a:t>358/2019 </a:t>
            </a:r>
            <a:r>
              <a:rPr lang="ro-RO" sz="1900" dirty="0">
                <a:latin typeface="Times New Roman" panose="02020603050405020304" pitchFamily="18" charset="0"/>
                <a:cs typeface="Times New Roman" panose="02020603050405020304" pitchFamily="18" charset="0"/>
              </a:rPr>
              <a:t>din 27 septembrie 2019).</a:t>
            </a:r>
          </a:p>
          <a:p>
            <a:r>
              <a:rPr lang="ro-RO" sz="1900" dirty="0" smtClean="0">
                <a:latin typeface="Times New Roman" panose="02020603050405020304" pitchFamily="18" charset="0"/>
                <a:cs typeface="Times New Roman" panose="02020603050405020304" pitchFamily="18" charset="0"/>
              </a:rPr>
              <a:t>Contractul-cadru de furnizare/prestare a </a:t>
            </a:r>
            <a:r>
              <a:rPr lang="ro-RO" sz="1900" dirty="0">
                <a:latin typeface="Times New Roman" panose="02020603050405020304" pitchFamily="18" charset="0"/>
                <a:cs typeface="Times New Roman" panose="02020603050405020304" pitchFamily="18" charset="0"/>
              </a:rPr>
              <a:t>serviciului public de alimentare cu apă și de canalizare (Hotărârea ANRE nr. </a:t>
            </a:r>
            <a:r>
              <a:rPr lang="ro-RO" sz="1900" dirty="0" smtClean="0">
                <a:latin typeface="Times New Roman" panose="02020603050405020304" pitchFamily="18" charset="0"/>
                <a:cs typeface="Times New Roman" panose="02020603050405020304" pitchFamily="18" charset="0"/>
              </a:rPr>
              <a:t>359/2019 </a:t>
            </a:r>
            <a:r>
              <a:rPr lang="ro-RO" sz="1900" dirty="0">
                <a:latin typeface="Times New Roman" panose="02020603050405020304" pitchFamily="18" charset="0"/>
                <a:cs typeface="Times New Roman" panose="02020603050405020304" pitchFamily="18" charset="0"/>
              </a:rPr>
              <a:t>din 27 septembrie 2019</a:t>
            </a:r>
            <a:r>
              <a:rPr lang="ro-RO" sz="1900" dirty="0" smtClean="0">
                <a:latin typeface="Times New Roman" panose="02020603050405020304" pitchFamily="18" charset="0"/>
                <a:cs typeface="Times New Roman" panose="02020603050405020304" pitchFamily="18" charset="0"/>
              </a:rPr>
              <a:t>).</a:t>
            </a:r>
          </a:p>
          <a:p>
            <a:r>
              <a:rPr lang="ro-RO" sz="1900" dirty="0" smtClean="0">
                <a:latin typeface="Times New Roman" panose="02020603050405020304" pitchFamily="18" charset="0"/>
                <a:cs typeface="Times New Roman" panose="02020603050405020304" pitchFamily="18" charset="0"/>
              </a:rPr>
              <a:t>Metodologia de determinare, aprobare și aplicare a tarifelor pentru serviciul public de alimentare cu apă, de canalizare și epurare a apelor uzate </a:t>
            </a:r>
            <a:r>
              <a:rPr lang="ro-RO" sz="1900" dirty="0">
                <a:latin typeface="Times New Roman" panose="02020603050405020304" pitchFamily="18" charset="0"/>
                <a:cs typeface="Times New Roman" panose="02020603050405020304" pitchFamily="18" charset="0"/>
              </a:rPr>
              <a:t>(Hotărârea ANRE nr. </a:t>
            </a:r>
            <a:r>
              <a:rPr lang="ro-RO" sz="1900" dirty="0" smtClean="0">
                <a:latin typeface="Times New Roman" panose="02020603050405020304" pitchFamily="18" charset="0"/>
                <a:cs typeface="Times New Roman" panose="02020603050405020304" pitchFamily="18" charset="0"/>
              </a:rPr>
              <a:t>489/2019 </a:t>
            </a:r>
            <a:r>
              <a:rPr lang="ro-RO" sz="1900" dirty="0">
                <a:latin typeface="Times New Roman" panose="02020603050405020304" pitchFamily="18" charset="0"/>
                <a:cs typeface="Times New Roman" panose="02020603050405020304" pitchFamily="18" charset="0"/>
              </a:rPr>
              <a:t>din </a:t>
            </a:r>
            <a:r>
              <a:rPr lang="ro-RO" sz="1900" dirty="0" smtClean="0">
                <a:latin typeface="Times New Roman" panose="02020603050405020304" pitchFamily="18" charset="0"/>
                <a:cs typeface="Times New Roman" panose="02020603050405020304" pitchFamily="18" charset="0"/>
              </a:rPr>
              <a:t>20 decembrie </a:t>
            </a:r>
            <a:r>
              <a:rPr lang="ro-RO" sz="1900" dirty="0">
                <a:latin typeface="Times New Roman" panose="02020603050405020304" pitchFamily="18" charset="0"/>
                <a:cs typeface="Times New Roman" panose="02020603050405020304" pitchFamily="18" charset="0"/>
              </a:rPr>
              <a:t>2019</a:t>
            </a:r>
            <a:r>
              <a:rPr lang="ro-RO" sz="1900" dirty="0" smtClean="0">
                <a:latin typeface="Times New Roman" panose="02020603050405020304" pitchFamily="18" charset="0"/>
                <a:cs typeface="Times New Roman" panose="02020603050405020304" pitchFamily="18" charset="0"/>
              </a:rPr>
              <a:t>).</a:t>
            </a:r>
          </a:p>
          <a:p>
            <a:r>
              <a:rPr lang="ro-RO" sz="1900" dirty="0" smtClean="0">
                <a:latin typeface="Times New Roman" panose="02020603050405020304" pitchFamily="18" charset="0"/>
                <a:cs typeface="Times New Roman" panose="02020603050405020304" pitchFamily="18" charset="0"/>
              </a:rPr>
              <a:t>Metodologia de aprobare și aplicare a tarifelor la serviciile auxiliare prestate consumatorilor de către operatorii serviciilor publice de alimentare cu apă și de canalizare </a:t>
            </a:r>
            <a:r>
              <a:rPr lang="ro-RO" sz="1900" dirty="0">
                <a:latin typeface="Times New Roman" panose="02020603050405020304" pitchFamily="18" charset="0"/>
                <a:cs typeface="Times New Roman" panose="02020603050405020304" pitchFamily="18" charset="0"/>
              </a:rPr>
              <a:t>(Hotărârea ANRE nr. </a:t>
            </a:r>
            <a:r>
              <a:rPr lang="ro-RO" sz="1900" dirty="0" smtClean="0">
                <a:latin typeface="Times New Roman" panose="02020603050405020304" pitchFamily="18" charset="0"/>
                <a:cs typeface="Times New Roman" panose="02020603050405020304" pitchFamily="18" charset="0"/>
              </a:rPr>
              <a:t>270/2015 </a:t>
            </a:r>
            <a:r>
              <a:rPr lang="ro-RO" sz="1900" dirty="0">
                <a:latin typeface="Times New Roman" panose="02020603050405020304" pitchFamily="18" charset="0"/>
                <a:cs typeface="Times New Roman" panose="02020603050405020304" pitchFamily="18" charset="0"/>
              </a:rPr>
              <a:t>din </a:t>
            </a:r>
            <a:r>
              <a:rPr lang="ro-RO" sz="1900" dirty="0" smtClean="0">
                <a:latin typeface="Times New Roman" panose="02020603050405020304" pitchFamily="18" charset="0"/>
                <a:cs typeface="Times New Roman" panose="02020603050405020304" pitchFamily="18" charset="0"/>
              </a:rPr>
              <a:t>16 decembrie 2015).</a:t>
            </a:r>
          </a:p>
          <a:p>
            <a:r>
              <a:rPr lang="ro-RO" sz="1900" dirty="0" smtClean="0">
                <a:latin typeface="Times New Roman" panose="02020603050405020304" pitchFamily="18" charset="0"/>
                <a:cs typeface="Times New Roman" panose="02020603050405020304" pitchFamily="18" charset="0"/>
              </a:rPr>
              <a:t>Regulamentul cu privire la stabilirea și aprobarea, în scop de determinare a tarifelor, a consumului tehnologic și a pierderilor de apă în sistemele publice de alimentare cu apă </a:t>
            </a:r>
            <a:r>
              <a:rPr lang="ro-RO" sz="1900" dirty="0">
                <a:latin typeface="Times New Roman" panose="02020603050405020304" pitchFamily="18" charset="0"/>
                <a:cs typeface="Times New Roman" panose="02020603050405020304" pitchFamily="18" charset="0"/>
              </a:rPr>
              <a:t>(Hotărârea ANRE nr. </a:t>
            </a:r>
            <a:r>
              <a:rPr lang="ro-RO" sz="1900" dirty="0" smtClean="0">
                <a:latin typeface="Times New Roman" panose="02020603050405020304" pitchFamily="18" charset="0"/>
                <a:cs typeface="Times New Roman" panose="02020603050405020304" pitchFamily="18" charset="0"/>
              </a:rPr>
              <a:t>180/2016 din 10 iunie 2016).</a:t>
            </a:r>
          </a:p>
          <a:p>
            <a:r>
              <a:rPr lang="ro-RO" sz="1900" dirty="0" smtClean="0">
                <a:latin typeface="Times New Roman" panose="02020603050405020304" pitchFamily="18" charset="0"/>
                <a:cs typeface="Times New Roman" panose="02020603050405020304" pitchFamily="18" charset="0"/>
              </a:rPr>
              <a:t>Regulamentul privind procedurile de achiziție a bunurilor, lucrărilor și serviciilor utilizate în activitatea titularilor de licență din sectoarele electroenergetic, termoenergetic, gazelor naturale și a operatorilor care furnizează serviciul public de alimentare cu apă și de canalizare (</a:t>
            </a:r>
            <a:r>
              <a:rPr lang="ro-RO" sz="1900" dirty="0">
                <a:latin typeface="Times New Roman" panose="02020603050405020304" pitchFamily="18" charset="0"/>
                <a:cs typeface="Times New Roman" panose="02020603050405020304" pitchFamily="18" charset="0"/>
              </a:rPr>
              <a:t>Hotărârea ANRE nr. </a:t>
            </a:r>
            <a:r>
              <a:rPr lang="ro-RO" sz="1900" dirty="0" smtClean="0">
                <a:latin typeface="Times New Roman" panose="02020603050405020304" pitchFamily="18" charset="0"/>
                <a:cs typeface="Times New Roman" panose="02020603050405020304" pitchFamily="18" charset="0"/>
              </a:rPr>
              <a:t>24/2017 </a:t>
            </a:r>
            <a:r>
              <a:rPr lang="ro-RO" sz="1900" dirty="0">
                <a:latin typeface="Times New Roman" panose="02020603050405020304" pitchFamily="18" charset="0"/>
                <a:cs typeface="Times New Roman" panose="02020603050405020304" pitchFamily="18" charset="0"/>
              </a:rPr>
              <a:t>din </a:t>
            </a:r>
            <a:r>
              <a:rPr lang="ro-RO" sz="1900" dirty="0" smtClean="0">
                <a:latin typeface="Times New Roman" panose="02020603050405020304" pitchFamily="18" charset="0"/>
                <a:cs typeface="Times New Roman" panose="02020603050405020304" pitchFamily="18" charset="0"/>
              </a:rPr>
              <a:t>26 ianuarie 2017).</a:t>
            </a:r>
            <a:endParaRPr lang="ro-RO" sz="1900" dirty="0">
              <a:latin typeface="Times New Roman" panose="02020603050405020304" pitchFamily="18" charset="0"/>
              <a:cs typeface="Times New Roman" panose="02020603050405020304" pitchFamily="18" charset="0"/>
            </a:endParaRPr>
          </a:p>
          <a:p>
            <a:endParaRPr lang="ru-RU" sz="1800" dirty="0"/>
          </a:p>
          <a:p>
            <a:endParaRPr lang="ru-RU" sz="1800" dirty="0"/>
          </a:p>
        </p:txBody>
      </p:sp>
      <p:pic>
        <p:nvPicPr>
          <p:cNvPr id="4" name="Picture 2"/>
          <p:cNvPicPr>
            <a:picLocks noChangeAspect="1" noChangeArrowheads="1"/>
          </p:cNvPicPr>
          <p:nvPr/>
        </p:nvPicPr>
        <p:blipFill>
          <a:blip r:embed="rId2" cstate="print"/>
          <a:srcRect/>
          <a:stretch>
            <a:fillRect/>
          </a:stretch>
        </p:blipFill>
        <p:spPr bwMode="auto">
          <a:xfrm>
            <a:off x="1206097" y="189035"/>
            <a:ext cx="981075" cy="1143000"/>
          </a:xfrm>
          <a:prstGeom prst="rect">
            <a:avLst/>
          </a:prstGeom>
          <a:noFill/>
          <a:ln w="9525">
            <a:noFill/>
            <a:miter lim="800000"/>
            <a:headEnd/>
            <a:tailEnd/>
          </a:ln>
        </p:spPr>
      </p:pic>
    </p:spTree>
    <p:extLst>
      <p:ext uri="{BB962C8B-B14F-4D97-AF65-F5344CB8AC3E}">
        <p14:creationId xmlns:p14="http://schemas.microsoft.com/office/powerpoint/2010/main" val="14246950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203517"/>
          </a:xfrm>
        </p:spPr>
        <p:txBody>
          <a:bodyPr>
            <a:normAutofit/>
          </a:bodyPr>
          <a:lstStyle/>
          <a:p>
            <a:pPr marL="0" indent="0" algn="ctr">
              <a:buNone/>
            </a:pPr>
            <a:r>
              <a:rPr lang="en-US" sz="1800" b="1" dirty="0" smtClean="0">
                <a:solidFill>
                  <a:schemeClr val="accent5"/>
                </a:solidFill>
                <a:latin typeface="Times New Roman" panose="02020603050405020304" pitchFamily="18" charset="0"/>
                <a:cs typeface="Times New Roman" panose="02020603050405020304" pitchFamily="18" charset="0"/>
              </a:rPr>
              <a:t>Calitatea</a:t>
            </a:r>
            <a:r>
              <a:rPr lang="en-US" sz="1800" b="1" dirty="0" smtClean="0">
                <a:solidFill>
                  <a:schemeClr val="accent5"/>
                </a:solidFill>
                <a:latin typeface="Times New Roman" panose="02020603050405020304" pitchFamily="18" charset="0"/>
                <a:cs typeface="Times New Roman" panose="02020603050405020304" pitchFamily="18" charset="0"/>
              </a:rPr>
              <a:t> </a:t>
            </a:r>
            <a:r>
              <a:rPr lang="ro-RO" sz="1800" b="1" dirty="0" smtClean="0">
                <a:solidFill>
                  <a:schemeClr val="accent5"/>
                </a:solidFill>
                <a:latin typeface="Times New Roman" panose="02020603050405020304" pitchFamily="18" charset="0"/>
                <a:cs typeface="Times New Roman" panose="02020603050405020304" pitchFamily="18" charset="0"/>
              </a:rPr>
              <a:t>și</a:t>
            </a:r>
            <a:r>
              <a:rPr lang="en-US" sz="1800" b="1" dirty="0" smtClean="0">
                <a:solidFill>
                  <a:schemeClr val="accent5"/>
                </a:solidFill>
                <a:latin typeface="Times New Roman" panose="02020603050405020304" pitchFamily="18" charset="0"/>
                <a:cs typeface="Times New Roman" panose="02020603050405020304" pitchFamily="18" charset="0"/>
              </a:rPr>
              <a:t> </a:t>
            </a:r>
            <a:r>
              <a:rPr lang="en-US" sz="1800" b="1" dirty="0" smtClean="0">
                <a:solidFill>
                  <a:schemeClr val="accent5"/>
                </a:solidFill>
                <a:latin typeface="Times New Roman" panose="02020603050405020304" pitchFamily="18" charset="0"/>
                <a:cs typeface="Times New Roman" panose="02020603050405020304" pitchFamily="18" charset="0"/>
              </a:rPr>
              <a:t>parametrii</a:t>
            </a:r>
            <a:r>
              <a:rPr lang="en-US" sz="1800" b="1" dirty="0" smtClean="0">
                <a:solidFill>
                  <a:schemeClr val="accent5"/>
                </a:solidFill>
                <a:latin typeface="Times New Roman" panose="02020603050405020304" pitchFamily="18" charset="0"/>
                <a:cs typeface="Times New Roman" panose="02020603050405020304" pitchFamily="18" charset="0"/>
              </a:rPr>
              <a:t> </a:t>
            </a:r>
            <a:r>
              <a:rPr lang="ro-RO" sz="1800" b="1" dirty="0" smtClean="0">
                <a:solidFill>
                  <a:schemeClr val="accent5"/>
                </a:solidFill>
                <a:latin typeface="Times New Roman" panose="02020603050405020304" pitchFamily="18" charset="0"/>
                <a:cs typeface="Times New Roman" panose="02020603050405020304" pitchFamily="18" charset="0"/>
              </a:rPr>
              <a:t>tehnici la furnizarea/prestarea serviciului public de alimentare cu apă și de canalizare</a:t>
            </a:r>
            <a:endParaRPr lang="en-US" sz="18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Operatorii sunt obligaţi să asigure funcţionarea sistemelor publice de alimentare cu apă şi de canalizare la parametrii </a:t>
            </a:r>
            <a:r>
              <a:rPr lang="ro-MD" sz="1600" dirty="0" smtClean="0">
                <a:latin typeface="Times New Roman" panose="02020603050405020304" pitchFamily="18" charset="0"/>
                <a:cs typeface="Times New Roman" panose="02020603050405020304" pitchFamily="18" charset="0"/>
              </a:rPr>
              <a:t>proiectaţi.</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Operatorul este obligat să furnizeze/presteze serviciul public de alimentare cu apă şi de canalizare în locurile special prevăzute, ţinând cont de punctele de delimitare a reţelelor şi instalaţiilor, la parametri tehnici stabiliţi de standardele naţionale (</a:t>
            </a:r>
            <a:r>
              <a:rPr lang="ru-RU" sz="1600" dirty="0">
                <a:latin typeface="Times New Roman" panose="02020603050405020304" pitchFamily="18" charset="0"/>
                <a:cs typeface="Times New Roman" panose="02020603050405020304" pitchFamily="18" charset="0"/>
              </a:rPr>
              <a:t>СНиП 2.04.02-84* «Водоснабжения. Наружные сети и сооружения», </a:t>
            </a:r>
            <a:r>
              <a:rPr lang="ro-MD" sz="1600" dirty="0">
                <a:latin typeface="Times New Roman" panose="02020603050405020304" pitchFamily="18" charset="0"/>
                <a:cs typeface="Times New Roman" panose="02020603050405020304" pitchFamily="18" charset="0"/>
              </a:rPr>
              <a:t>NCM G.03.02:2015 „Reţele şi instalaţii exterioare de canalizare”, </a:t>
            </a:r>
            <a:r>
              <a:rPr lang="ru-RU" sz="1600" dirty="0">
                <a:latin typeface="Times New Roman" panose="02020603050405020304" pitchFamily="18" charset="0"/>
                <a:cs typeface="Times New Roman" panose="02020603050405020304" pitchFamily="18" charset="0"/>
              </a:rPr>
              <a:t>СНиП 3.05.04-85* «Наружные сети и сооружения водоснабжения и канализации»), </a:t>
            </a:r>
            <a:r>
              <a:rPr lang="ro-MD" sz="1600" dirty="0">
                <a:latin typeface="Times New Roman" panose="02020603050405020304" pitchFamily="18" charset="0"/>
                <a:cs typeface="Times New Roman" panose="02020603050405020304" pitchFamily="18" charset="0"/>
              </a:rPr>
              <a:t>Regulamentul de organizare şi funcţionarea serviciului public de alimentare cu apă şi de canalizare, elaborat şi aprobat de autoritatea administraţiei publice locale conform Regulamentului-cadru de organizare şi funcţionare a serviciului public de alimentare cu apă şi </a:t>
            </a:r>
            <a:r>
              <a:rPr lang="ro-MD" sz="1600" dirty="0" smtClean="0">
                <a:latin typeface="Times New Roman" panose="02020603050405020304" pitchFamily="18" charset="0"/>
                <a:cs typeface="Times New Roman" panose="02020603050405020304" pitchFamily="18" charset="0"/>
              </a:rPr>
              <a:t>canalizare</a:t>
            </a:r>
            <a:r>
              <a:rPr lang="ro-MD" sz="1600" dirty="0">
                <a:latin typeface="Times New Roman" panose="02020603050405020304" pitchFamily="18" charset="0"/>
                <a:cs typeface="Times New Roman" panose="02020603050405020304" pitchFamily="18" charset="0"/>
              </a:rPr>
              <a:t>, aprobat de către Agenţie, </a:t>
            </a:r>
            <a:r>
              <a:rPr lang="ro-MD" sz="1600" dirty="0" smtClean="0">
                <a:latin typeface="Times New Roman" panose="02020603050405020304" pitchFamily="18" charset="0"/>
                <a:cs typeface="Times New Roman" panose="02020603050405020304" pitchFamily="18" charset="0"/>
              </a:rPr>
              <a:t>Regulamentul </a:t>
            </a:r>
            <a:r>
              <a:rPr lang="ro-MD" sz="1600" dirty="0">
                <a:latin typeface="Times New Roman" panose="02020603050405020304" pitchFamily="18" charset="0"/>
                <a:cs typeface="Times New Roman" panose="02020603050405020304" pitchFamily="18" charset="0"/>
              </a:rPr>
              <a:t>şi contractele încheiate cu consumatorii</a:t>
            </a:r>
            <a:r>
              <a:rPr lang="ro-MD"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Pentru examinarea petiţiilor scrise ale consumatorilor referitor la regimul de furnizare/prestare a serviciului public de alimentare cu apă şi de canalizare, personalul operatorului este obligat, în funcţie de complexitatea cazului, să se deplaseze la faţa locului în termen de cel mult 2 zile lucrătoare de la data înregistrării cererii.</a:t>
            </a:r>
            <a:endParaRPr lang="ro-MD"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ro-RO" sz="16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8231112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7"/>
            <a:ext cx="10515600" cy="4687093"/>
          </a:xfrm>
        </p:spPr>
        <p:txBody>
          <a:bodyPr>
            <a:normAutofit fontScale="70000" lnSpcReduction="20000"/>
          </a:bodyPr>
          <a:lstStyle/>
          <a:p>
            <a:pPr marL="0" indent="0" algn="ctr">
              <a:buNone/>
            </a:pPr>
            <a:endParaRPr lang="ro-RO" sz="2900" b="1" dirty="0" smtClean="0">
              <a:solidFill>
                <a:schemeClr val="accent5"/>
              </a:solidFill>
              <a:latin typeface="Times New Roman" panose="02020603050405020304" pitchFamily="18" charset="0"/>
              <a:cs typeface="Times New Roman" panose="02020603050405020304" pitchFamily="18" charset="0"/>
            </a:endParaRPr>
          </a:p>
          <a:p>
            <a:pPr marL="0" indent="0" algn="ctr">
              <a:buNone/>
            </a:pPr>
            <a:r>
              <a:rPr lang="ro-RO" sz="2900" b="1" dirty="0" smtClean="0">
                <a:solidFill>
                  <a:schemeClr val="accent5"/>
                </a:solidFill>
                <a:latin typeface="Times New Roman" panose="02020603050405020304" pitchFamily="18" charset="0"/>
                <a:cs typeface="Times New Roman" panose="02020603050405020304" pitchFamily="18" charset="0"/>
              </a:rPr>
              <a:t>Branșarea/racordarea la rețelele publice de alimentare cu apă și de canalizare</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Operatorul </a:t>
            </a:r>
            <a:r>
              <a:rPr lang="ro-MD" sz="2300" dirty="0">
                <a:latin typeface="Times New Roman" panose="02020603050405020304" pitchFamily="18" charset="0"/>
                <a:cs typeface="Times New Roman" panose="02020603050405020304" pitchFamily="18" charset="0"/>
              </a:rPr>
              <a:t>este obligat, în termen de cel mult </a:t>
            </a:r>
            <a:r>
              <a:rPr lang="ro-MD" sz="2300" i="1" dirty="0">
                <a:latin typeface="Times New Roman" panose="02020603050405020304" pitchFamily="18" charset="0"/>
                <a:cs typeface="Times New Roman" panose="02020603050405020304" pitchFamily="18" charset="0"/>
              </a:rPr>
              <a:t>10 zile</a:t>
            </a:r>
            <a:r>
              <a:rPr lang="ro-MD" sz="2300" dirty="0">
                <a:latin typeface="Times New Roman" panose="02020603050405020304" pitchFamily="18" charset="0"/>
                <a:cs typeface="Times New Roman" panose="02020603050405020304" pitchFamily="18" charset="0"/>
              </a:rPr>
              <a:t> din data prezentării proiectului, să coordoneze proiectul instalaţiilor interne de apă şi de canalizare ale solicitantului, elaborat în baza avizului de branşare/racordare. Dacă operatorul nu coordonează proiectul în termenul stabilit, proiectul se consideră coordonat în mod tacit. </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Operatorul </a:t>
            </a:r>
            <a:r>
              <a:rPr lang="ro-MD" sz="2300" dirty="0">
                <a:latin typeface="Times New Roman" panose="02020603050405020304" pitchFamily="18" charset="0"/>
                <a:cs typeface="Times New Roman" panose="02020603050405020304" pitchFamily="18" charset="0"/>
              </a:rPr>
              <a:t>este obligat să asigure executarea branşamentului de apă şi/sau a racordului de canalizare şi montarea contorului în termen de până la:</a:t>
            </a:r>
          </a:p>
          <a:p>
            <a:pPr algn="just"/>
            <a:r>
              <a:rPr lang="ro-MD" sz="2300" i="1" dirty="0" smtClean="0">
                <a:latin typeface="Times New Roman" panose="02020603050405020304" pitchFamily="18" charset="0"/>
                <a:cs typeface="Times New Roman" panose="02020603050405020304" pitchFamily="18" charset="0"/>
              </a:rPr>
              <a:t>30 </a:t>
            </a:r>
            <a:r>
              <a:rPr lang="ro-MD" sz="2300" i="1" dirty="0">
                <a:latin typeface="Times New Roman" panose="02020603050405020304" pitchFamily="18" charset="0"/>
                <a:cs typeface="Times New Roman" panose="02020603050405020304" pitchFamily="18" charset="0"/>
              </a:rPr>
              <a:t>zile</a:t>
            </a:r>
            <a:r>
              <a:rPr lang="ro-MD" sz="2300" dirty="0">
                <a:latin typeface="Times New Roman" panose="02020603050405020304" pitchFamily="18" charset="0"/>
                <a:cs typeface="Times New Roman" panose="02020603050405020304" pitchFamily="18" charset="0"/>
              </a:rPr>
              <a:t> din data achitării de către solicitant a tarifelor pentru branşare/racordare, în cazul consumatorilor casnici;</a:t>
            </a:r>
          </a:p>
          <a:p>
            <a:pPr algn="just"/>
            <a:r>
              <a:rPr lang="ro-MD" sz="2300" i="1" dirty="0" smtClean="0">
                <a:latin typeface="Times New Roman" panose="02020603050405020304" pitchFamily="18" charset="0"/>
                <a:cs typeface="Times New Roman" panose="02020603050405020304" pitchFamily="18" charset="0"/>
              </a:rPr>
              <a:t>45 </a:t>
            </a:r>
            <a:r>
              <a:rPr lang="ro-MD" sz="2300" i="1" dirty="0">
                <a:latin typeface="Times New Roman" panose="02020603050405020304" pitchFamily="18" charset="0"/>
                <a:cs typeface="Times New Roman" panose="02020603050405020304" pitchFamily="18" charset="0"/>
              </a:rPr>
              <a:t>zile</a:t>
            </a:r>
            <a:r>
              <a:rPr lang="ro-MD" sz="2300" dirty="0">
                <a:latin typeface="Times New Roman" panose="02020603050405020304" pitchFamily="18" charset="0"/>
                <a:cs typeface="Times New Roman" panose="02020603050405020304" pitchFamily="18" charset="0"/>
              </a:rPr>
              <a:t> din data achitării de către solicitant a tarifelor pentru branşare/racordare, în cazul altor consumatori, decât cei casnici.</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Operatorul </a:t>
            </a:r>
            <a:r>
              <a:rPr lang="ro-MD" sz="2300" dirty="0">
                <a:latin typeface="Times New Roman" panose="02020603050405020304" pitchFamily="18" charset="0"/>
                <a:cs typeface="Times New Roman" panose="02020603050405020304" pitchFamily="18" charset="0"/>
              </a:rPr>
              <a:t>branşează/racordează instalaţiile interne de apă şi de canalizare ale solicitantului la sistemul public de alimentare cu apă şi de canalizare în termen de cel mult 4 zile din ziua semnării de către solicitant a contractului de furnizare/prestarea a serviciului solicitat şi după efectuarea plăţii pentru branşare/racordare.</a:t>
            </a:r>
          </a:p>
          <a:p>
            <a:pPr algn="just">
              <a:buFont typeface="Wingdings" panose="05000000000000000000" pitchFamily="2" charset="2"/>
              <a:buChar char="v"/>
            </a:pPr>
            <a:r>
              <a:rPr lang="ro-MD" sz="2300" dirty="0" smtClean="0">
                <a:latin typeface="Times New Roman" panose="02020603050405020304" pitchFamily="18" charset="0"/>
                <a:cs typeface="Times New Roman" panose="02020603050405020304" pitchFamily="18" charset="0"/>
              </a:rPr>
              <a:t>În </a:t>
            </a:r>
            <a:r>
              <a:rPr lang="ro-MD" sz="2300" dirty="0">
                <a:latin typeface="Times New Roman" panose="02020603050405020304" pitchFamily="18" charset="0"/>
                <a:cs typeface="Times New Roman" panose="02020603050405020304" pitchFamily="18" charset="0"/>
              </a:rPr>
              <a:t>cazul deconectării instalaţiilor interne de apă şi de canalizare ale consumatorului de la reţelele publice de alimentare cu apă şi de canalizare, consumatorul are dreptul, după înlăturarea motivelor care au dus la deconectare, prevăzute în </a:t>
            </a:r>
            <a:r>
              <a:rPr lang="ro-MD" sz="2300" dirty="0">
                <a:latin typeface="Times New Roman" panose="02020603050405020304" pitchFamily="18" charset="0"/>
                <a:cs typeface="Times New Roman" panose="02020603050405020304" pitchFamily="18" charset="0"/>
                <a:hlinkClick r:id="rId2"/>
              </a:rPr>
              <a:t>Legea nr.303/2013</a:t>
            </a:r>
            <a:r>
              <a:rPr lang="ro-MD" sz="2300" dirty="0">
                <a:latin typeface="Times New Roman" panose="02020603050405020304" pitchFamily="18" charset="0"/>
                <a:cs typeface="Times New Roman" panose="02020603050405020304" pitchFamily="18" charset="0"/>
              </a:rPr>
              <a:t> privind serviciul public de alimentare cu apă şi de canalizare şi Regulamentul-cadru de organizare şi funcţionare a serviciului public de alimentare cu apă şi de canalizare la reconectarea instalaţiei interne de apă şi de canalizare la reţelele publice. Operatorul reconectează instalaţiile interne ale consumatorului într-un termen restrâns, dar nu mai mult de 3 zile din data achitării de către consumator a tarifului pentru reconectare. Cheltuielile justificate aferente suspendării, respectiv, reluării furnizării serviciului se suportă de către consumator.</a:t>
            </a:r>
            <a:endParaRPr lang="ro-RO" sz="23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1203878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924485"/>
          </a:xfrm>
        </p:spPr>
        <p:txBody>
          <a:bodyPr>
            <a:normAutofit/>
          </a:bodyPr>
          <a:lstStyle/>
          <a:p>
            <a:pPr marL="0" indent="0" algn="ctr">
              <a:buNone/>
            </a:pPr>
            <a:r>
              <a:rPr lang="ro-RO" sz="2000" b="1" dirty="0" smtClean="0">
                <a:solidFill>
                  <a:schemeClr val="accent5"/>
                </a:solidFill>
                <a:latin typeface="Times New Roman" panose="02020603050405020304" pitchFamily="18" charset="0"/>
                <a:cs typeface="Times New Roman" panose="02020603050405020304" pitchFamily="18" charset="0"/>
              </a:rPr>
              <a:t>Contractarea serviciului public de alimentare cu apă și de canalizare. Facturarea și achitarea serviciului</a:t>
            </a:r>
            <a:endParaRPr lang="en-US" sz="20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baza cererii depuse de către solicitant, conform prevederilor Regulamentului de organizare şi funcţionare a serviciului public de alimentare cu apă şi de canalizare, pot fi încheiate:</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furnizare/prestare a serviciului public de alimentare cu apă şi de canalizare;</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furnizare a serviciului public de alimentare cu apă; </a:t>
            </a:r>
          </a:p>
          <a:p>
            <a:pPr algn="just"/>
            <a:r>
              <a:rPr lang="ro-MD" sz="1600" dirty="0" smtClean="0">
                <a:latin typeface="Times New Roman" panose="02020603050405020304" pitchFamily="18" charset="0"/>
                <a:cs typeface="Times New Roman" panose="02020603050405020304" pitchFamily="18" charset="0"/>
              </a:rPr>
              <a:t>Contract </a:t>
            </a:r>
            <a:r>
              <a:rPr lang="ro-MD" sz="1600" dirty="0">
                <a:latin typeface="Times New Roman" panose="02020603050405020304" pitchFamily="18" charset="0"/>
                <a:cs typeface="Times New Roman" panose="02020603050405020304" pitchFamily="18" charset="0"/>
              </a:rPr>
              <a:t>de prestare a serviciului public de canalizare.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Operatorul </a:t>
            </a:r>
            <a:r>
              <a:rPr lang="ro-MD" sz="1600" dirty="0">
                <a:latin typeface="Times New Roman" panose="02020603050405020304" pitchFamily="18" charset="0"/>
                <a:cs typeface="Times New Roman" panose="02020603050405020304" pitchFamily="18" charset="0"/>
              </a:rPr>
              <a:t>este obligat să încheie contractul de furnizare/prestare a serviciului public de alimentare cu apă şi de canalizare după cum urmează:</a:t>
            </a:r>
          </a:p>
          <a:p>
            <a:pPr algn="just"/>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aceeaşi zi în cazul branşării/racordării de către operator a instalaţiilor interne ale solicitantului la sistemul public de alimentare cu apă şi de canalizare;</a:t>
            </a:r>
          </a:p>
          <a:p>
            <a:pPr algn="just"/>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termen de cel mult 5 zile lucrătoare din data primirii cererii de încheiere a contractului şi prezentării documentelor necesare, în celelalte cazuri</a:t>
            </a:r>
            <a:r>
              <a:rPr lang="ro-MD" sz="1600" dirty="0" smtClean="0">
                <a:latin typeface="Times New Roman" panose="02020603050405020304" pitchFamily="18" charset="0"/>
                <a:cs typeface="Times New Roman" panose="02020603050405020304" pitchFamily="18" charset="0"/>
              </a:rPr>
              <a:t>.</a:t>
            </a:r>
          </a:p>
          <a:p>
            <a:r>
              <a:rPr lang="ro-MD" sz="1600" dirty="0">
                <a:latin typeface="Times New Roman" panose="02020603050405020304" pitchFamily="18" charset="0"/>
                <a:cs typeface="Times New Roman" panose="02020603050405020304" pitchFamily="18" charset="0"/>
              </a:rPr>
              <a:t>Operatorii sunt obligaţi să organizeze înregistrarea automatizată a apelurilor telefonice la serviciul telefonic 24/24 ore, iar informaţia înregistrată urmează a fi păstrată timp de 2 ani</a:t>
            </a:r>
            <a:r>
              <a:rPr lang="ro-MD" sz="1600" dirty="0" smtClean="0">
                <a:latin typeface="Times New Roman" panose="02020603050405020304" pitchFamily="18" charset="0"/>
                <a:cs typeface="Times New Roman" panose="02020603050405020304" pitchFamily="18" charset="0"/>
              </a:rPr>
              <a:t>.</a:t>
            </a: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9176261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057399"/>
            <a:ext cx="10515600" cy="3552093"/>
          </a:xfrm>
        </p:spPr>
        <p:txBody>
          <a:bodyPr>
            <a:normAutofit/>
          </a:bodyPr>
          <a:lstStyle/>
          <a:p>
            <a:pPr marL="0" indent="0" algn="ctr">
              <a:buNone/>
            </a:pPr>
            <a:r>
              <a:rPr lang="ro-RO" sz="2000" b="1" dirty="0" smtClean="0">
                <a:solidFill>
                  <a:schemeClr val="accent5"/>
                </a:solidFill>
                <a:latin typeface="Times New Roman" panose="02020603050405020304" pitchFamily="18" charset="0"/>
                <a:cs typeface="Times New Roman" panose="02020603050405020304" pitchFamily="18" charset="0"/>
              </a:rPr>
              <a:t>Alte dispoziții</a:t>
            </a:r>
            <a:endParaRPr lang="en-US" sz="2000" b="1" dirty="0" smtClean="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Operatorii </a:t>
            </a:r>
            <a:r>
              <a:rPr lang="ro-MD" sz="1600" dirty="0">
                <a:latin typeface="Times New Roman" panose="02020603050405020304" pitchFamily="18" charset="0"/>
                <a:cs typeface="Times New Roman" panose="02020603050405020304" pitchFamily="18" charset="0"/>
              </a:rPr>
              <a:t>sunt obligaţi să prezinte anual, până la data de 1 martie, autorităţii care aprobă tarifele reglementate pentru furnizarea/prestarea serviciului public de alimentare cu apă şi de canalizare (Agenţiei, consiliului local), raportul cu privire la indicatorii de performanţă ai serviciului public de alimentare cu apă şi de canalizare pentru anul precedent întocmit conform anexelor nr.1 – 4. Rapoartele se prezintă în format electronic cu semnătură electronică sau în format electronic şi pe suport de hârtie. </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Agenţia </a:t>
            </a:r>
            <a:r>
              <a:rPr lang="ro-MD" sz="1600" dirty="0">
                <a:latin typeface="Times New Roman" panose="02020603050405020304" pitchFamily="18" charset="0"/>
                <a:cs typeface="Times New Roman" panose="02020603050405020304" pitchFamily="18" charset="0"/>
              </a:rPr>
              <a:t>sau consiliul local verifică respectarea de către operator a indicatorilor de performanţă la furnizarea/prestarea serviciului public de alimentare cu apă şi de canalizare, aprobaţi de autoritatea administraţiei publice locale</a:t>
            </a:r>
            <a:r>
              <a:rPr lang="ro-MD"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Administraţia publică locală sau operatorul sunt obligaţi să aducă la cunoştinţa consumatorilor cerinţele privind indicatorii de performanţă ai serviciului public de alimentare cu apă şi de canalizare, prin afişarea Regulamentului cu privire la indicatorii de performanţă ai serviciului public de alimentare cu apă şi de canalizare în toate oficiile sale de relaţii cu consumatorii.</a:t>
            </a:r>
            <a:endParaRPr lang="ro-RO" sz="16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5515328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7"/>
            <a:ext cx="10515600" cy="4516682"/>
          </a:xfrm>
        </p:spPr>
        <p:txBody>
          <a:bodyPr>
            <a:noAutofit/>
          </a:bodyPr>
          <a:lstStyle/>
          <a:p>
            <a:pPr marL="0" indent="0" algn="ctr">
              <a:buNone/>
            </a:pPr>
            <a:r>
              <a:rPr lang="en-US" sz="1800" b="1" dirty="0" smtClean="0">
                <a:solidFill>
                  <a:schemeClr val="accent5"/>
                </a:solidFill>
                <a:latin typeface="Times New Roman" panose="02020603050405020304" pitchFamily="18" charset="0"/>
                <a:cs typeface="Times New Roman" panose="02020603050405020304" pitchFamily="18" charset="0"/>
              </a:rPr>
              <a:t>Caietul</a:t>
            </a:r>
            <a:r>
              <a:rPr lang="en-US" sz="1800" b="1" dirty="0" smtClean="0">
                <a:solidFill>
                  <a:schemeClr val="accent5"/>
                </a:solidFill>
                <a:latin typeface="Times New Roman" panose="02020603050405020304" pitchFamily="18" charset="0"/>
                <a:cs typeface="Times New Roman" panose="02020603050405020304" pitchFamily="18" charset="0"/>
              </a:rPr>
              <a:t> de </a:t>
            </a:r>
            <a:r>
              <a:rPr lang="en-US" sz="1800" b="1" dirty="0" smtClean="0">
                <a:solidFill>
                  <a:schemeClr val="accent5"/>
                </a:solidFill>
                <a:latin typeface="Times New Roman" panose="02020603050405020304" pitchFamily="18" charset="0"/>
                <a:cs typeface="Times New Roman" panose="02020603050405020304" pitchFamily="18" charset="0"/>
              </a:rPr>
              <a:t>sarcini-cadru</a:t>
            </a:r>
            <a:r>
              <a:rPr lang="en-US" sz="1800" b="1" dirty="0" smtClean="0">
                <a:solidFill>
                  <a:schemeClr val="accent5"/>
                </a:solidFill>
                <a:latin typeface="Times New Roman" panose="02020603050405020304" pitchFamily="18" charset="0"/>
                <a:cs typeface="Times New Roman" panose="02020603050405020304" pitchFamily="18" charset="0"/>
              </a:rPr>
              <a:t> al </a:t>
            </a:r>
            <a:r>
              <a:rPr lang="en-US" sz="1800" b="1" dirty="0" smtClean="0">
                <a:solidFill>
                  <a:schemeClr val="accent5"/>
                </a:solidFill>
                <a:latin typeface="Times New Roman" panose="02020603050405020304" pitchFamily="18" charset="0"/>
                <a:cs typeface="Times New Roman" panose="02020603050405020304" pitchFamily="18" charset="0"/>
              </a:rPr>
              <a:t>serviciului</a:t>
            </a:r>
            <a:r>
              <a:rPr lang="en-US" sz="1800" b="1" dirty="0" smtClean="0">
                <a:solidFill>
                  <a:schemeClr val="accent5"/>
                </a:solidFill>
                <a:latin typeface="Times New Roman" panose="02020603050405020304" pitchFamily="18" charset="0"/>
                <a:cs typeface="Times New Roman" panose="02020603050405020304" pitchFamily="18" charset="0"/>
              </a:rPr>
              <a:t> public de </a:t>
            </a:r>
            <a:r>
              <a:rPr lang="en-US" sz="1800" b="1" dirty="0" smtClean="0">
                <a:solidFill>
                  <a:schemeClr val="accent5"/>
                </a:solidFill>
                <a:latin typeface="Times New Roman" panose="02020603050405020304" pitchFamily="18" charset="0"/>
                <a:cs typeface="Times New Roman" panose="02020603050405020304" pitchFamily="18" charset="0"/>
              </a:rPr>
              <a:t>alimentare</a:t>
            </a:r>
            <a:r>
              <a:rPr lang="en-US" sz="1800" b="1" dirty="0" smtClean="0">
                <a:solidFill>
                  <a:schemeClr val="accent5"/>
                </a:solidFill>
                <a:latin typeface="Times New Roman" panose="02020603050405020304" pitchFamily="18" charset="0"/>
                <a:cs typeface="Times New Roman" panose="02020603050405020304" pitchFamily="18" charset="0"/>
              </a:rPr>
              <a:t> cu </a:t>
            </a:r>
            <a:r>
              <a:rPr lang="en-US" sz="1800" b="1" dirty="0" smtClean="0">
                <a:solidFill>
                  <a:schemeClr val="accent5"/>
                </a:solidFill>
                <a:latin typeface="Times New Roman" panose="02020603050405020304" pitchFamily="18" charset="0"/>
                <a:cs typeface="Times New Roman" panose="02020603050405020304" pitchFamily="18" charset="0"/>
              </a:rPr>
              <a:t>ap</a:t>
            </a:r>
            <a:r>
              <a:rPr lang="ro-RO" sz="1800" b="1" dirty="0">
                <a:solidFill>
                  <a:schemeClr val="accent5"/>
                </a:solidFill>
                <a:latin typeface="Times New Roman" panose="02020603050405020304" pitchFamily="18" charset="0"/>
                <a:cs typeface="Times New Roman" panose="02020603050405020304" pitchFamily="18" charset="0"/>
              </a:rPr>
              <a:t>ă</a:t>
            </a:r>
            <a:r>
              <a:rPr lang="en-US" sz="1800" b="1" dirty="0" smtClean="0">
                <a:solidFill>
                  <a:schemeClr val="accent5"/>
                </a:solidFill>
                <a:latin typeface="Times New Roman" panose="02020603050405020304" pitchFamily="18" charset="0"/>
                <a:cs typeface="Times New Roman" panose="02020603050405020304" pitchFamily="18" charset="0"/>
              </a:rPr>
              <a:t> </a:t>
            </a:r>
            <a:r>
              <a:rPr lang="ro-RO" sz="1800" b="1" dirty="0" smtClean="0">
                <a:solidFill>
                  <a:schemeClr val="accent5"/>
                </a:solidFill>
                <a:latin typeface="Times New Roman" panose="02020603050405020304" pitchFamily="18" charset="0"/>
                <a:cs typeface="Times New Roman" panose="02020603050405020304" pitchFamily="18" charset="0"/>
              </a:rPr>
              <a:t>și</a:t>
            </a:r>
            <a:r>
              <a:rPr lang="en-US" sz="1800" b="1" dirty="0" smtClean="0">
                <a:solidFill>
                  <a:schemeClr val="accent5"/>
                </a:solidFill>
                <a:latin typeface="Times New Roman" panose="02020603050405020304" pitchFamily="18" charset="0"/>
                <a:cs typeface="Times New Roman" panose="02020603050405020304" pitchFamily="18" charset="0"/>
              </a:rPr>
              <a:t> de </a:t>
            </a:r>
            <a:r>
              <a:rPr lang="en-US" sz="1800" b="1" dirty="0" smtClean="0">
                <a:solidFill>
                  <a:schemeClr val="accent5"/>
                </a:solidFill>
                <a:latin typeface="Times New Roman" panose="02020603050405020304" pitchFamily="18" charset="0"/>
                <a:cs typeface="Times New Roman" panose="02020603050405020304" pitchFamily="18" charset="0"/>
              </a:rPr>
              <a:t>canalizare</a:t>
            </a:r>
            <a:endParaRPr lang="ro-MD" sz="1800" b="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Caietul de </a:t>
            </a:r>
            <a:r>
              <a:rPr lang="ro-MD" sz="1600" dirty="0">
                <a:latin typeface="Times New Roman" panose="02020603050405020304" pitchFamily="18" charset="0"/>
                <a:cs typeface="Times New Roman" panose="02020603050405020304" pitchFamily="18" charset="0"/>
              </a:rPr>
              <a:t>sarcini-cadru stabileşte modul de întocmire a caietelor de sarcini ale serviciului public de alimentare cu apă şi de canalizare, indiferent de forma de gestiune aleasă de către autorităţile administraţiei publice locale de nivelul întâi care înfiinţează, organizează, coordonează, monitorizează şi verifică funcţionarea serviciului public de alimentare cu apă şi de canalizare.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Caietele </a:t>
            </a:r>
            <a:r>
              <a:rPr lang="ro-MD" sz="1600" dirty="0">
                <a:latin typeface="Times New Roman" panose="02020603050405020304" pitchFamily="18" charset="0"/>
                <a:cs typeface="Times New Roman" panose="02020603050405020304" pitchFamily="18" charset="0"/>
              </a:rPr>
              <a:t>de sarcini:</a:t>
            </a:r>
          </a:p>
          <a:p>
            <a:pPr algn="just"/>
            <a:r>
              <a:rPr lang="ro-MD" sz="1600" dirty="0" smtClean="0">
                <a:latin typeface="Times New Roman" panose="02020603050405020304" pitchFamily="18" charset="0"/>
                <a:cs typeface="Times New Roman" panose="02020603050405020304" pitchFamily="18" charset="0"/>
              </a:rPr>
              <a:t>se </a:t>
            </a:r>
            <a:r>
              <a:rPr lang="ro-MD" sz="1600" dirty="0">
                <a:latin typeface="Times New Roman" panose="02020603050405020304" pitchFamily="18" charset="0"/>
                <a:cs typeface="Times New Roman" panose="02020603050405020304" pitchFamily="18" charset="0"/>
              </a:rPr>
              <a:t>vor întocmi în concordanţă cu necesităţile obiective şi specificul activităţii autorităţilor administraţiei publice locale, cu respectarea în totalitate a cerinţelor minime precizate în Caietul de sarcini-cadru, şi a Regulamentului-cadru de organizare şi funcţionare a serviciului public de alimentare cu apă şi de canalizare;</a:t>
            </a:r>
          </a:p>
          <a:p>
            <a:pPr algn="just"/>
            <a:r>
              <a:rPr lang="ro-MD" sz="1600" dirty="0" smtClean="0">
                <a:latin typeface="Times New Roman" panose="02020603050405020304" pitchFamily="18" charset="0"/>
                <a:cs typeface="Times New Roman" panose="02020603050405020304" pitchFamily="18" charset="0"/>
              </a:rPr>
              <a:t>se </a:t>
            </a:r>
            <a:r>
              <a:rPr lang="ro-MD" sz="1600" dirty="0">
                <a:latin typeface="Times New Roman" panose="02020603050405020304" pitchFamily="18" charset="0"/>
                <a:cs typeface="Times New Roman" panose="02020603050405020304" pitchFamily="18" charset="0"/>
              </a:rPr>
              <a:t>aprobă de autorităţile administraţiei publice locale de nivelul întâi;</a:t>
            </a:r>
          </a:p>
          <a:p>
            <a:pPr algn="just"/>
            <a:r>
              <a:rPr lang="ro-MD" sz="1600" dirty="0" smtClean="0">
                <a:latin typeface="Times New Roman" panose="02020603050405020304" pitchFamily="18" charset="0"/>
                <a:cs typeface="Times New Roman" panose="02020603050405020304" pitchFamily="18" charset="0"/>
              </a:rPr>
              <a:t>se </a:t>
            </a:r>
            <a:r>
              <a:rPr lang="ro-MD" sz="1600" dirty="0">
                <a:latin typeface="Times New Roman" panose="02020603050405020304" pitchFamily="18" charset="0"/>
                <a:cs typeface="Times New Roman" panose="02020603050405020304" pitchFamily="18" charset="0"/>
              </a:rPr>
              <a:t>întocmesc pentru fiecare activitate specifică serviciului public de alimentare cu apă şi de canalizare.</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La </a:t>
            </a:r>
            <a:r>
              <a:rPr lang="ro-MD" sz="1600" dirty="0">
                <a:latin typeface="Times New Roman" panose="02020603050405020304" pitchFamily="18" charset="0"/>
                <a:cs typeface="Times New Roman" panose="02020603050405020304" pitchFamily="18" charset="0"/>
              </a:rPr>
              <a:t>întocmirea Caietelor de sarcini, autoritatea publica locală are obligaţia de a utiliza documentaţia prevăzută în prezentul Caiet de sarcini-cadru, după cum urmează:</a:t>
            </a:r>
          </a:p>
          <a:p>
            <a:pPr algn="just"/>
            <a:r>
              <a:rPr lang="ro-MD" sz="1600" dirty="0" smtClean="0">
                <a:latin typeface="Times New Roman" panose="02020603050405020304" pitchFamily="18" charset="0"/>
                <a:cs typeface="Times New Roman" panose="02020603050405020304" pitchFamily="18" charset="0"/>
              </a:rPr>
              <a:t>în </a:t>
            </a:r>
            <a:r>
              <a:rPr lang="ro-MD" sz="1600" dirty="0">
                <a:latin typeface="Times New Roman" panose="02020603050405020304" pitchFamily="18" charset="0"/>
                <a:cs typeface="Times New Roman" panose="02020603050405020304" pitchFamily="18" charset="0"/>
              </a:rPr>
              <a:t>conţinutul documentaţiei caietului de sarcini se vor prelua din prezentul caiet de sarcini-cadru activităţile şi condiţiile tehnice specifice activităţii desfăşurate sau care se deleagă;</a:t>
            </a:r>
          </a:p>
          <a:p>
            <a:pPr algn="just"/>
            <a:endParaRPr lang="ro-RO" sz="1400"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5097399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25625"/>
            <a:ext cx="10515600" cy="3783867"/>
          </a:xfrm>
        </p:spPr>
        <p:txBody>
          <a:bodyPr>
            <a:normAutofit/>
          </a:bodyPr>
          <a:lstStyle/>
          <a:p>
            <a:pPr marL="0" indent="0" algn="ctr">
              <a:buNone/>
            </a:pPr>
            <a:r>
              <a:rPr lang="ro-RO" sz="2000" b="1" dirty="0" smtClean="0">
                <a:solidFill>
                  <a:schemeClr val="accent5"/>
                </a:solidFill>
                <a:latin typeface="Times New Roman" panose="02020603050405020304" pitchFamily="18" charset="0"/>
                <a:cs typeface="Times New Roman" panose="02020603050405020304" pitchFamily="18" charset="0"/>
              </a:rPr>
              <a:t> </a:t>
            </a:r>
          </a:p>
          <a:p>
            <a:pPr marL="0" indent="0" algn="ctr">
              <a:buNone/>
            </a:pPr>
            <a:r>
              <a:rPr lang="en-US" sz="2000" b="1" dirty="0" smtClean="0">
                <a:solidFill>
                  <a:schemeClr val="accent5"/>
                </a:solidFill>
                <a:latin typeface="Times New Roman" panose="02020603050405020304" pitchFamily="18" charset="0"/>
                <a:cs typeface="Times New Roman" panose="02020603050405020304" pitchFamily="18" charset="0"/>
              </a:rPr>
              <a:t>Caietul</a:t>
            </a:r>
            <a:r>
              <a:rPr lang="en-US" sz="2000" b="1" dirty="0" smtClean="0">
                <a:solidFill>
                  <a:schemeClr val="accent5"/>
                </a:solidFill>
                <a:latin typeface="Times New Roman" panose="02020603050405020304" pitchFamily="18" charset="0"/>
                <a:cs typeface="Times New Roman" panose="02020603050405020304" pitchFamily="18" charset="0"/>
              </a:rPr>
              <a:t> </a:t>
            </a:r>
            <a:r>
              <a:rPr lang="en-US" sz="2000" b="1" dirty="0">
                <a:solidFill>
                  <a:schemeClr val="accent5"/>
                </a:solidFill>
                <a:latin typeface="Times New Roman" panose="02020603050405020304" pitchFamily="18" charset="0"/>
                <a:cs typeface="Times New Roman" panose="02020603050405020304" pitchFamily="18" charset="0"/>
              </a:rPr>
              <a:t>de </a:t>
            </a:r>
            <a:r>
              <a:rPr lang="en-US" sz="2000" b="1" dirty="0">
                <a:solidFill>
                  <a:schemeClr val="accent5"/>
                </a:solidFill>
                <a:latin typeface="Times New Roman" panose="02020603050405020304" pitchFamily="18" charset="0"/>
                <a:cs typeface="Times New Roman" panose="02020603050405020304" pitchFamily="18" charset="0"/>
              </a:rPr>
              <a:t>sarcini-cadru</a:t>
            </a:r>
            <a:r>
              <a:rPr lang="en-US" sz="2000" b="1" dirty="0">
                <a:solidFill>
                  <a:schemeClr val="accent5"/>
                </a:solidFill>
                <a:latin typeface="Times New Roman" panose="02020603050405020304" pitchFamily="18" charset="0"/>
                <a:cs typeface="Times New Roman" panose="02020603050405020304" pitchFamily="18" charset="0"/>
              </a:rPr>
              <a:t> al </a:t>
            </a:r>
            <a:r>
              <a:rPr lang="en-US" sz="2000" b="1" dirty="0">
                <a:solidFill>
                  <a:schemeClr val="accent5"/>
                </a:solidFill>
                <a:latin typeface="Times New Roman" panose="02020603050405020304" pitchFamily="18" charset="0"/>
                <a:cs typeface="Times New Roman" panose="02020603050405020304" pitchFamily="18" charset="0"/>
              </a:rPr>
              <a:t>serviciului</a:t>
            </a:r>
            <a:r>
              <a:rPr lang="en-US" sz="2000" b="1" dirty="0">
                <a:solidFill>
                  <a:schemeClr val="accent5"/>
                </a:solidFill>
                <a:latin typeface="Times New Roman" panose="02020603050405020304" pitchFamily="18" charset="0"/>
                <a:cs typeface="Times New Roman" panose="02020603050405020304" pitchFamily="18" charset="0"/>
              </a:rPr>
              <a:t> public de </a:t>
            </a:r>
            <a:r>
              <a:rPr lang="en-US" sz="2000" b="1" dirty="0">
                <a:solidFill>
                  <a:schemeClr val="accent5"/>
                </a:solidFill>
                <a:latin typeface="Times New Roman" panose="02020603050405020304" pitchFamily="18" charset="0"/>
                <a:cs typeface="Times New Roman" panose="02020603050405020304" pitchFamily="18" charset="0"/>
              </a:rPr>
              <a:t>alimentare</a:t>
            </a:r>
            <a:r>
              <a:rPr lang="en-US" sz="2000" b="1" dirty="0">
                <a:solidFill>
                  <a:schemeClr val="accent5"/>
                </a:solidFill>
                <a:latin typeface="Times New Roman" panose="02020603050405020304" pitchFamily="18" charset="0"/>
                <a:cs typeface="Times New Roman" panose="02020603050405020304" pitchFamily="18" charset="0"/>
              </a:rPr>
              <a:t> cu </a:t>
            </a:r>
            <a:r>
              <a:rPr lang="en-US" sz="2000" b="1" dirty="0">
                <a:solidFill>
                  <a:schemeClr val="accent5"/>
                </a:solidFill>
                <a:latin typeface="Times New Roman" panose="02020603050405020304" pitchFamily="18" charset="0"/>
                <a:cs typeface="Times New Roman" panose="02020603050405020304" pitchFamily="18" charset="0"/>
              </a:rPr>
              <a:t>ap</a:t>
            </a:r>
            <a:r>
              <a:rPr lang="ro-RO" sz="2000" b="1" dirty="0">
                <a:solidFill>
                  <a:schemeClr val="accent5"/>
                </a:solidFill>
                <a:latin typeface="Times New Roman" panose="02020603050405020304" pitchFamily="18" charset="0"/>
                <a:cs typeface="Times New Roman" panose="02020603050405020304" pitchFamily="18" charset="0"/>
              </a:rPr>
              <a:t>ă</a:t>
            </a:r>
            <a:r>
              <a:rPr lang="en-US" sz="2000" b="1" dirty="0">
                <a:solidFill>
                  <a:schemeClr val="accent5"/>
                </a:solidFill>
                <a:latin typeface="Times New Roman" panose="02020603050405020304" pitchFamily="18" charset="0"/>
                <a:cs typeface="Times New Roman" panose="02020603050405020304" pitchFamily="18" charset="0"/>
              </a:rPr>
              <a:t> </a:t>
            </a:r>
            <a:r>
              <a:rPr lang="ro-RO" sz="2000" b="1" dirty="0">
                <a:solidFill>
                  <a:schemeClr val="accent5"/>
                </a:solidFill>
                <a:latin typeface="Times New Roman" panose="02020603050405020304" pitchFamily="18" charset="0"/>
                <a:cs typeface="Times New Roman" panose="02020603050405020304" pitchFamily="18" charset="0"/>
              </a:rPr>
              <a:t>și</a:t>
            </a:r>
            <a:r>
              <a:rPr lang="en-US" sz="2000" b="1" dirty="0">
                <a:solidFill>
                  <a:schemeClr val="accent5"/>
                </a:solidFill>
                <a:latin typeface="Times New Roman" panose="02020603050405020304" pitchFamily="18" charset="0"/>
                <a:cs typeface="Times New Roman" panose="02020603050405020304" pitchFamily="18" charset="0"/>
              </a:rPr>
              <a:t> de </a:t>
            </a:r>
            <a:r>
              <a:rPr lang="en-US" sz="2000" b="1" dirty="0">
                <a:solidFill>
                  <a:schemeClr val="accent5"/>
                </a:solidFill>
                <a:latin typeface="Times New Roman" panose="02020603050405020304" pitchFamily="18" charset="0"/>
                <a:cs typeface="Times New Roman" panose="02020603050405020304" pitchFamily="18" charset="0"/>
              </a:rPr>
              <a:t>canalizare</a:t>
            </a:r>
            <a:endParaRPr lang="ro-MD" sz="2000" b="1" dirty="0">
              <a:solidFill>
                <a:schemeClr val="accent5"/>
              </a:solidFill>
              <a:latin typeface="Times New Roman" panose="02020603050405020304" pitchFamily="18" charset="0"/>
              <a:cs typeface="Times New Roman" panose="02020603050405020304" pitchFamily="18" charset="0"/>
            </a:endParaRPr>
          </a:p>
          <a:p>
            <a:pPr algn="just"/>
            <a:r>
              <a:rPr lang="ro-MD" sz="1600" dirty="0" smtClean="0">
                <a:latin typeface="Times New Roman" panose="02020603050405020304" pitchFamily="18" charset="0"/>
                <a:cs typeface="Times New Roman" panose="02020603050405020304" pitchFamily="18" charset="0"/>
              </a:rPr>
              <a:t>conţinutul </a:t>
            </a:r>
            <a:r>
              <a:rPr lang="ro-MD" sz="1600" dirty="0">
                <a:latin typeface="Times New Roman" panose="02020603050405020304" pitchFamily="18" charset="0"/>
                <a:cs typeface="Times New Roman" panose="02020603050405020304" pitchFamily="18" charset="0"/>
              </a:rPr>
              <a:t>caietului de sarcini se elaborează prin transcrierea textelor scrise, cu excepţia numerelor de puncte, care vor căpăta o nouă numerotare prin completarea datelor necesare în conformitate cu indicaţiile precizate prin textele scrise din conţinutul documentaţiei caietului de sarcini-cadru; </a:t>
            </a:r>
          </a:p>
          <a:p>
            <a:pPr algn="just"/>
            <a:r>
              <a:rPr lang="ro-MD" sz="1600" dirty="0" smtClean="0">
                <a:latin typeface="Times New Roman" panose="02020603050405020304" pitchFamily="18" charset="0"/>
                <a:cs typeface="Times New Roman" panose="02020603050405020304" pitchFamily="18" charset="0"/>
              </a:rPr>
              <a:t>conţinutul </a:t>
            </a:r>
            <a:r>
              <a:rPr lang="ro-MD" sz="1600" dirty="0">
                <a:latin typeface="Times New Roman" panose="02020603050405020304" pitchFamily="18" charset="0"/>
                <a:cs typeface="Times New Roman" panose="02020603050405020304" pitchFamily="18" charset="0"/>
              </a:rPr>
              <a:t>caietului de sarcini va cuprinde setul de formulare precizate ca fiind obligatorii în caietul de sarcini-cadru, la care se pot adăuga şi alte formulare considerate necesare pentru realizarea corespunzătoare a serviciului. </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Autoritatea </a:t>
            </a:r>
            <a:r>
              <a:rPr lang="ro-MD" sz="1600" dirty="0">
                <a:latin typeface="Times New Roman" panose="02020603050405020304" pitchFamily="18" charset="0"/>
                <a:cs typeface="Times New Roman" panose="02020603050405020304" pitchFamily="18" charset="0"/>
              </a:rPr>
              <a:t>publică locală are obligaţia ca la întocmirea caietului de sarcini să definească specificaţiile tehnice prin referire la reglementările tehnice, astfel cum sunt acestea definite în legislaţie</a:t>
            </a:r>
            <a:r>
              <a:rPr lang="ro-MD"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ro-MD" sz="1600" dirty="0" smtClean="0">
                <a:latin typeface="Times New Roman" panose="02020603050405020304" pitchFamily="18" charset="0"/>
                <a:cs typeface="Times New Roman" panose="02020603050405020304" pitchFamily="18" charset="0"/>
              </a:rPr>
              <a:t>Caietul </a:t>
            </a:r>
            <a:r>
              <a:rPr lang="ro-MD" sz="1600" dirty="0">
                <a:latin typeface="Times New Roman" panose="02020603050405020304" pitchFamily="18" charset="0"/>
                <a:cs typeface="Times New Roman" panose="02020603050405020304" pitchFamily="18" charset="0"/>
              </a:rPr>
              <a:t>de sarcini stabileşte condiţiile de desfăşurare a activităţilor specifice serviciului public de alimentare cu apă şi de canalizare, identificând condiţiile tehnice necesare pentru funcţionarea acestui serviciu în condiţii de eficienţă şi siguranţă maximă.</a:t>
            </a:r>
            <a:endParaRPr lang="ro-RO" sz="1600" dirty="0">
              <a:solidFill>
                <a:schemeClr val="accent5"/>
              </a:solidFill>
              <a:latin typeface="Times New Roman" panose="02020603050405020304" pitchFamily="18" charset="0"/>
              <a:cs typeface="Times New Roman" panose="02020603050405020304" pitchFamily="18" charset="0"/>
            </a:endParaRPr>
          </a:p>
          <a:p>
            <a:pPr marL="0" indent="0" algn="ctr">
              <a:buNone/>
            </a:pPr>
            <a:endParaRPr lang="ro-RO" sz="3400" dirty="0">
              <a:solidFill>
                <a:schemeClr val="accent5"/>
              </a:solidFill>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8280935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825625"/>
            <a:ext cx="10758854" cy="4351338"/>
          </a:xfrm>
        </p:spPr>
        <p:txBody>
          <a:bodyPr>
            <a:normAutofit/>
          </a:bodyPr>
          <a:lstStyle/>
          <a:p>
            <a:pPr marL="0" indent="0" algn="ctr">
              <a:buNone/>
            </a:pPr>
            <a:r>
              <a:rPr lang="ro-RO" sz="2000" b="1" dirty="0" smtClean="0">
                <a:solidFill>
                  <a:schemeClr val="accent5"/>
                </a:solidFill>
                <a:latin typeface="Times New Roman" panose="02020603050405020304" pitchFamily="18" charset="0"/>
                <a:cs typeface="Times New Roman" panose="02020603050405020304" pitchFamily="18" charset="0"/>
              </a:rPr>
              <a:t>Contractul-cadru de furnizare/prestare a serviciului public de alimentare cu apă și de canalizare</a:t>
            </a:r>
            <a:endParaRPr lang="ro-RO" sz="2000" b="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smtClean="0">
                <a:latin typeface="Times New Roman" panose="02020603050405020304" pitchFamily="18" charset="0"/>
                <a:cs typeface="Times New Roman" panose="02020603050405020304" pitchFamily="18" charset="0"/>
              </a:rPr>
              <a:t>Contractul de furnizare/prestare a serviciului public de alimentare cu apă și de canalizare, include obligatoriu: denumirea </a:t>
            </a:r>
            <a:r>
              <a:rPr lang="ro-RO" sz="1600" dirty="0">
                <a:latin typeface="Times New Roman" panose="02020603050405020304" pitchFamily="18" charset="0"/>
                <a:cs typeface="Times New Roman" panose="02020603050405020304" pitchFamily="18" charset="0"/>
              </a:rPr>
              <a:t>operatorului şi a consumatorului; adresa locului unde se furnizează/prestează serviciul; adresa operatorului şi a consumatorului; codurile poştale; numerele telefoanelor/faxurilor de contact; codurile fiscale; conturile bancare; funcţiile, numele, prenumele persoanelor care semnează contractul; codul de identificare al proprietarului; obiectul contractului; nivelurile de calitate; termenul de conectare a instalaţiei de utilizare; modalitatea de evidenţă a consumului de apă şi a serviciului de canalizare; obligaţiile, drepturile şi responsabilităţile operatorului şi ale consumatorului; mijloacele prin care se pot obţine informaţii despre toate tarifele în vigoare; condiţiile de întrerupere a furnizării/prestării serviciului; condiţiile de deconectare şi de reconectare a instalaţiei de utilizare la reţelele publice; durata contractului, precum şi modalitatea de modificare, de suspendare ori de rezoluțiune a contractului; acţiunile care trebuie întreprinse în caz de nerespectare a nivelurilor de calitate prevăzute în contract; modalitatea şi cuantumul reducerii plăţilor pentru serviciu în caz de nerespectare de către operator a termenelor de furnizare sau de furnizare a acestuia la nivel nesatisfăcător; modalităţile de soluţionare a litigiilor aferente neexecutării sau executării defectuoase a clauzelor contractuale; alte clauze negociate de părţi şi care nu contravin legislaţiei.</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Clauzele contractuale pot fi detaliate şi completate în anexe sau în alte acte adiţionale. Totodată, contractul de furnizare a serviciului public de alimentare cu apă şi de canalizare, în mod imperativ, va conţine clauzele obligatorii, specificate în Contractul–cadru de furnizare/prestare a serviciului public de alimentare cu apă și de canalizare, aprobat prin Hotărârea Consiliului de Administrație al ANRE nr. 359/2019 din 27.09.2019 (în vigoare din 01.05.2020).</a:t>
            </a:r>
            <a:endParaRPr lang="ru-RU" sz="1600" dirty="0">
              <a:latin typeface="Times New Roman" panose="02020603050405020304" pitchFamily="18" charset="0"/>
              <a:cs typeface="Times New Roman" panose="02020603050405020304" pitchFamily="18" charset="0"/>
            </a:endParaRPr>
          </a:p>
          <a:p>
            <a:pPr algn="just"/>
            <a:endParaRPr lang="ro-RO" sz="2400" dirty="0"/>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750451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162907"/>
            <a:ext cx="10515600" cy="3508131"/>
          </a:xfrm>
        </p:spPr>
        <p:txBody>
          <a:bodyPr>
            <a:normAutofit/>
          </a:bodyPr>
          <a:lstStyle/>
          <a:p>
            <a:pPr marL="0" indent="0" algn="ctr">
              <a:buNone/>
            </a:pPr>
            <a:endParaRPr lang="ro-RO" b="1" dirty="0" smtClean="0">
              <a:solidFill>
                <a:schemeClr val="accent5"/>
              </a:solidFill>
            </a:endParaRPr>
          </a:p>
          <a:p>
            <a:pPr marL="0" indent="0" algn="ctr">
              <a:buNone/>
            </a:pPr>
            <a:endParaRPr lang="ro-RO" b="1" dirty="0">
              <a:solidFill>
                <a:schemeClr val="accent5"/>
              </a:solidFill>
            </a:endParaRPr>
          </a:p>
          <a:p>
            <a:pPr marL="0" indent="0" algn="ctr">
              <a:buNone/>
            </a:pPr>
            <a:r>
              <a:rPr lang="ro-RO" b="1" dirty="0" smtClean="0">
                <a:solidFill>
                  <a:schemeClr val="accent5"/>
                </a:solidFill>
                <a:latin typeface="Times New Roman" panose="02020603050405020304" pitchFamily="18" charset="0"/>
                <a:cs typeface="Times New Roman" panose="02020603050405020304" pitchFamily="18" charset="0"/>
              </a:rPr>
              <a:t>VĂ MULȚUMESC PENTRU ATENȚIE</a:t>
            </a:r>
            <a:endParaRPr lang="ru-RU" dirty="0">
              <a:latin typeface="Times New Roman" panose="02020603050405020304" pitchFamily="18" charset="0"/>
              <a:cs typeface="Times New Roman" panose="02020603050405020304" pitchFamily="18" charset="0"/>
            </a:endParaRPr>
          </a:p>
          <a:p>
            <a:pPr marL="0" indent="0" algn="ctr">
              <a:buNone/>
            </a:pPr>
            <a:endParaRPr lang="ro-RO" b="1" dirty="0">
              <a:solidFill>
                <a:schemeClr val="accent5"/>
              </a:solidFill>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7420741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dirty="0" smtClean="0">
                <a:latin typeface="+mn-lt"/>
              </a:rPr>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599406"/>
            <a:ext cx="10515600" cy="4577557"/>
          </a:xfrm>
        </p:spPr>
        <p:txBody>
          <a:bodyPr>
            <a:normAutofit fontScale="70000" lnSpcReduction="20000"/>
          </a:bodyPr>
          <a:lstStyle/>
          <a:p>
            <a:pPr marL="0" indent="0" algn="ctr">
              <a:buNone/>
            </a:pPr>
            <a:endParaRPr lang="en-US" b="1" dirty="0" smtClean="0">
              <a:solidFill>
                <a:schemeClr val="accent5"/>
              </a:solidFill>
            </a:endParaRPr>
          </a:p>
          <a:p>
            <a:pPr marL="0" indent="0" algn="ctr">
              <a:buNone/>
            </a:pPr>
            <a:r>
              <a:rPr lang="ro-RO" sz="2900" b="1" dirty="0" smtClean="0">
                <a:solidFill>
                  <a:schemeClr val="accent5"/>
                </a:solidFill>
                <a:latin typeface="Times New Roman" panose="02020603050405020304" pitchFamily="18" charset="0"/>
                <a:cs typeface="Times New Roman" panose="02020603050405020304" pitchFamily="18" charset="0"/>
              </a:rPr>
              <a:t>Regulamentul </a:t>
            </a:r>
            <a:r>
              <a:rPr lang="ro-RO" sz="2900" b="1" dirty="0">
                <a:solidFill>
                  <a:schemeClr val="accent5"/>
                </a:solidFill>
                <a:latin typeface="Times New Roman" panose="02020603050405020304" pitchFamily="18" charset="0"/>
                <a:cs typeface="Times New Roman" panose="02020603050405020304" pitchFamily="18" charset="0"/>
              </a:rPr>
              <a:t>– cadru de organizare și funcționare a serviciului public de alimentare cu apă și de </a:t>
            </a:r>
            <a:r>
              <a:rPr lang="ro-RO" sz="2900" b="1" dirty="0" smtClean="0">
                <a:solidFill>
                  <a:schemeClr val="accent5"/>
                </a:solidFill>
                <a:latin typeface="Times New Roman" panose="02020603050405020304" pitchFamily="18" charset="0"/>
                <a:cs typeface="Times New Roman" panose="02020603050405020304" pitchFamily="18" charset="0"/>
              </a:rPr>
              <a:t>canalizare</a:t>
            </a:r>
          </a:p>
          <a:p>
            <a:pPr algn="just"/>
            <a:r>
              <a:rPr lang="ro-MD" sz="2900" dirty="0">
                <a:latin typeface="Times New Roman" panose="02020603050405020304" pitchFamily="18" charset="0"/>
                <a:cs typeface="Times New Roman" panose="02020603050405020304" pitchFamily="18" charset="0"/>
              </a:rPr>
              <a:t>Regulamentul-cadru de organizare și funcționare a serviciului public de alimentare cu apă şi de canalizare (în continuare – Regulament) stabilește raporturile dintre operatorii care furnizează/prestează serviciile publice de alimentare cu apă şi de canalizare (în continuare – operatori) şi consumatori cu privire la branşarea/racordarea instalaţiilor interne de apă şi de canalizare, la contractarea, la furnizarea şi plata serviciului public de alimentare cu apă potabilă, apă tehnologică şi serviciul public de canalizare.</a:t>
            </a:r>
          </a:p>
          <a:p>
            <a:pPr algn="just"/>
            <a:r>
              <a:rPr lang="ro-MD" sz="2900" dirty="0">
                <a:latin typeface="Times New Roman" panose="02020603050405020304" pitchFamily="18" charset="0"/>
                <a:cs typeface="Times New Roman" panose="02020603050405020304" pitchFamily="18" charset="0"/>
              </a:rPr>
              <a:t>Prezentul Regulament se aplică operatorilor care exploatează sisteme publice de alimentare cu apă și de canalizare și furnizează/prestează servicii publice de alimentare cu apă şi de canalizare, şi consumatorilor acestor servicii publice.</a:t>
            </a:r>
          </a:p>
          <a:p>
            <a:pPr algn="just"/>
            <a:r>
              <a:rPr lang="ro-MD" sz="2900" dirty="0">
                <a:latin typeface="Times New Roman" panose="02020603050405020304" pitchFamily="18" charset="0"/>
                <a:cs typeface="Times New Roman" panose="02020603050405020304" pitchFamily="18" charset="0"/>
              </a:rPr>
              <a:t>Operatorii, indiferent de forma de proprietate, organizare și de modul în care este organizată gestiunea serviciilor în cadrul unităților administrativ-teritoriale, se vor conforma prevederilor Regulamentului de organizare și funcționare a serviciului public de alimentare cu apă și de canalizare elaborat în baza prezentului Regulament și aprobat de autoritățile administrației publice locale.</a:t>
            </a:r>
            <a:endParaRPr lang="ru-RU" sz="29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1533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24603138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690687"/>
            <a:ext cx="10515600" cy="4613398"/>
          </a:xfrm>
        </p:spPr>
        <p:txBody>
          <a:bodyPr>
            <a:noAutofit/>
          </a:bodyPr>
          <a:lstStyle/>
          <a:p>
            <a:pPr marL="0" indent="0" algn="ctr">
              <a:buNone/>
            </a:pPr>
            <a:r>
              <a:rPr lang="ro-RO" sz="1800" dirty="0">
                <a:solidFill>
                  <a:schemeClr val="accent5"/>
                </a:solidFill>
                <a:latin typeface="Times New Roman" panose="02020603050405020304" pitchFamily="18" charset="0"/>
                <a:cs typeface="Times New Roman" panose="02020603050405020304" pitchFamily="18" charset="0"/>
              </a:rPr>
              <a:t>Principalele prevederi ale Regulamentului</a:t>
            </a:r>
          </a:p>
          <a:p>
            <a:pPr marL="0" indent="0" algn="just">
              <a:buNone/>
            </a:pPr>
            <a:r>
              <a:rPr lang="fr-FR" sz="1800" dirty="0" smtClean="0">
                <a:latin typeface="Times New Roman" panose="02020603050405020304" pitchFamily="18" charset="0"/>
                <a:cs typeface="Times New Roman" panose="02020603050405020304" pitchFamily="18" charset="0"/>
              </a:rPr>
              <a:t>Regulamentul</a:t>
            </a:r>
            <a:r>
              <a:rPr lang="fr-FR" sz="1800" dirty="0" smtClean="0">
                <a:latin typeface="Times New Roman" panose="02020603050405020304" pitchFamily="18" charset="0"/>
                <a:cs typeface="Times New Roman" panose="02020603050405020304" pitchFamily="18" charset="0"/>
              </a:rPr>
              <a:t>-</a:t>
            </a:r>
            <a:r>
              <a:rPr lang="ro-RO" sz="1800" dirty="0">
                <a:latin typeface="Times New Roman" panose="02020603050405020304" pitchFamily="18" charset="0"/>
                <a:cs typeface="Times New Roman" panose="02020603050405020304" pitchFamily="18" charset="0"/>
              </a:rPr>
              <a:t>c</a:t>
            </a:r>
            <a:r>
              <a:rPr lang="fr-FR" sz="1800" dirty="0">
                <a:latin typeface="Times New Roman" panose="02020603050405020304" pitchFamily="18" charset="0"/>
                <a:cs typeface="Times New Roman" panose="02020603050405020304" pitchFamily="18" charset="0"/>
              </a:rPr>
              <a:t>adru</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organizare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și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funcționare</a:t>
            </a:r>
            <a:r>
              <a:rPr lang="fr-FR" sz="1800" dirty="0">
                <a:latin typeface="Times New Roman" panose="02020603050405020304" pitchFamily="18" charset="0"/>
                <a:cs typeface="Times New Roman" panose="02020603050405020304" pitchFamily="18" charset="0"/>
              </a:rPr>
              <a:t> a </a:t>
            </a:r>
            <a:r>
              <a:rPr lang="fr-FR" sz="1800" dirty="0">
                <a:latin typeface="Times New Roman" panose="02020603050405020304" pitchFamily="18" charset="0"/>
                <a:cs typeface="Times New Roman" panose="02020603050405020304" pitchFamily="18" charset="0"/>
              </a:rPr>
              <a:t>serviciului</a:t>
            </a:r>
            <a:r>
              <a:rPr lang="fr-FR" sz="1800" dirty="0">
                <a:latin typeface="Times New Roman" panose="02020603050405020304" pitchFamily="18" charset="0"/>
                <a:cs typeface="Times New Roman" panose="02020603050405020304" pitchFamily="18" charset="0"/>
              </a:rPr>
              <a:t> public de </a:t>
            </a:r>
            <a:r>
              <a:rPr lang="fr-FR" sz="1800" dirty="0">
                <a:latin typeface="Times New Roman" panose="02020603050405020304" pitchFamily="18" charset="0"/>
                <a:cs typeface="Times New Roman" panose="02020603050405020304" pitchFamily="18" charset="0"/>
              </a:rPr>
              <a:t>alimentare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cu</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conține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perevederi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privind</a:t>
            </a:r>
            <a:r>
              <a:rPr lang="fr-FR" sz="1800" dirty="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branşarea</a:t>
            </a:r>
            <a:r>
              <a:rPr lang="fr-FR" sz="1800"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racordarea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instalaţiilor</a:t>
            </a:r>
            <a:r>
              <a:rPr lang="fr-FR" sz="1800" dirty="0">
                <a:latin typeface="Times New Roman" panose="02020603050405020304" pitchFamily="18" charset="0"/>
                <a:cs typeface="Times New Roman" panose="02020603050405020304" pitchFamily="18" charset="0"/>
              </a:rPr>
              <a:t> interne de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 la </a:t>
            </a:r>
            <a:r>
              <a:rPr lang="ro-MD" sz="1800" dirty="0" smtClean="0">
                <a:latin typeface="Times New Roman" panose="02020603050405020304" pitchFamily="18" charset="0"/>
                <a:cs typeface="Times New Roman" panose="02020603050405020304" pitchFamily="18" charset="0"/>
              </a:rPr>
              <a:t>rețeaua </a:t>
            </a:r>
            <a:r>
              <a:rPr lang="fr-FR" sz="1800" dirty="0" smtClean="0">
                <a:latin typeface="Times New Roman" panose="02020603050405020304" pitchFamily="18" charset="0"/>
                <a:cs typeface="Times New Roman" panose="02020603050405020304" pitchFamily="18" charset="0"/>
              </a:rPr>
              <a:t>public</a:t>
            </a:r>
            <a:r>
              <a:rPr lang="ro-MD" sz="1800" dirty="0" smtClean="0">
                <a:latin typeface="Times New Roman" panose="02020603050405020304" pitchFamily="18" charset="0"/>
                <a:cs typeface="Times New Roman" panose="02020603050405020304" pitchFamily="18" charset="0"/>
              </a:rPr>
              <a:t>ă</a:t>
            </a:r>
            <a:r>
              <a:rPr lang="fr-FR" sz="1800" dirty="0" smtClean="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de </a:t>
            </a:r>
            <a:r>
              <a:rPr lang="fr-FR" sz="1800" dirty="0">
                <a:latin typeface="Times New Roman" panose="02020603050405020304" pitchFamily="18" charset="0"/>
                <a:cs typeface="Times New Roman" panose="02020603050405020304" pitchFamily="18" charset="0"/>
              </a:rPr>
              <a:t>alimentare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cu</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delimitarea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instalaţiilor</a:t>
            </a:r>
            <a:r>
              <a:rPr lang="fr-FR" sz="1800" dirty="0">
                <a:latin typeface="Times New Roman" panose="02020603050405020304" pitchFamily="18" charset="0"/>
                <a:cs typeface="Times New Roman" panose="02020603050405020304" pitchFamily="18" charset="0"/>
              </a:rPr>
              <a:t> interne de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instalaţiile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operatorului</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contractarea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serviciului</a:t>
            </a:r>
            <a:r>
              <a:rPr lang="fr-FR" sz="1800" dirty="0">
                <a:latin typeface="Times New Roman" panose="02020603050405020304" pitchFamily="18" charset="0"/>
                <a:cs typeface="Times New Roman" panose="02020603050405020304" pitchFamily="18" charset="0"/>
              </a:rPr>
              <a:t> public de </a:t>
            </a:r>
            <a:r>
              <a:rPr lang="fr-FR" sz="1800" dirty="0">
                <a:latin typeface="Times New Roman" panose="02020603050405020304" pitchFamily="18" charset="0"/>
                <a:cs typeface="Times New Roman" panose="02020603050405020304" pitchFamily="18" charset="0"/>
              </a:rPr>
              <a:t>alimentare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cu</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drepturile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și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obligațiile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părților</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en-US" sz="1800" dirty="0">
                <a:latin typeface="Times New Roman" panose="02020603050405020304" pitchFamily="18" charset="0"/>
                <a:cs typeface="Times New Roman" panose="02020603050405020304" pitchFamily="18" charset="0"/>
              </a:rPr>
              <a:t>evidenţa</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volumelor</a:t>
            </a:r>
            <a:r>
              <a:rPr lang="en-US" sz="1800" dirty="0">
                <a:latin typeface="Times New Roman" panose="02020603050405020304" pitchFamily="18" charset="0"/>
                <a:cs typeface="Times New Roman" panose="02020603050405020304" pitchFamily="18" charset="0"/>
              </a:rPr>
              <a:t> de </a:t>
            </a:r>
            <a:r>
              <a:rPr lang="en-US" sz="1800" dirty="0">
                <a:latin typeface="Times New Roman" panose="02020603050405020304" pitchFamily="18" charset="0"/>
                <a:cs typeface="Times New Roman" panose="02020603050405020304" pitchFamily="18" charset="0"/>
              </a:rPr>
              <a:t>apă</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furnizată</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consumatorilor</a:t>
            </a:r>
            <a:r>
              <a:rPr lang="en-US" sz="1800"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şi</a:t>
            </a:r>
            <a:r>
              <a:rPr lang="en-GB" sz="1800" dirty="0">
                <a:latin typeface="Times New Roman" panose="02020603050405020304" pitchFamily="18" charset="0"/>
                <a:cs typeface="Times New Roman" panose="02020603050405020304" pitchFamily="18" charset="0"/>
              </a:rPr>
              <a:t> a </a:t>
            </a:r>
            <a:r>
              <a:rPr lang="en-GB" sz="1800" dirty="0">
                <a:latin typeface="Times New Roman" panose="02020603050405020304" pitchFamily="18" charset="0"/>
                <a:cs typeface="Times New Roman" panose="02020603050405020304" pitchFamily="18" charset="0"/>
              </a:rPr>
              <a:t>volumelor</a:t>
            </a:r>
            <a:r>
              <a:rPr lang="en-GB" sz="1800" dirty="0">
                <a:latin typeface="Times New Roman" panose="02020603050405020304" pitchFamily="18" charset="0"/>
                <a:cs typeface="Times New Roman" panose="02020603050405020304" pitchFamily="18" charset="0"/>
              </a:rPr>
              <a:t> de ape </a:t>
            </a:r>
            <a:r>
              <a:rPr lang="en-GB" sz="1800" dirty="0">
                <a:latin typeface="Times New Roman" panose="02020603050405020304" pitchFamily="18" charset="0"/>
                <a:cs typeface="Times New Roman" panose="02020603050405020304" pitchFamily="18" charset="0"/>
              </a:rPr>
              <a:t>uzate</a:t>
            </a:r>
            <a:r>
              <a:rPr lang="en-GB" sz="1800" dirty="0">
                <a:latin typeface="Times New Roman" panose="02020603050405020304" pitchFamily="18" charset="0"/>
                <a:cs typeface="Times New Roman" panose="02020603050405020304" pitchFamily="18" charset="0"/>
              </a:rPr>
              <a:t> evacuate </a:t>
            </a:r>
            <a:r>
              <a:rPr lang="en-GB" sz="1800" dirty="0">
                <a:latin typeface="Times New Roman" panose="02020603050405020304" pitchFamily="18" charset="0"/>
                <a:cs typeface="Times New Roman" panose="02020603050405020304" pitchFamily="18" charset="0"/>
              </a:rPr>
              <a:t>în</a:t>
            </a:r>
            <a:r>
              <a:rPr lang="en-GB" sz="1800"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sistemul</a:t>
            </a:r>
            <a:r>
              <a:rPr lang="en-GB"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public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facturarea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plata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serviciului</a:t>
            </a:r>
            <a:r>
              <a:rPr lang="fr-FR" sz="1800" dirty="0">
                <a:latin typeface="Times New Roman" panose="02020603050405020304" pitchFamily="18" charset="0"/>
                <a:cs typeface="Times New Roman" panose="02020603050405020304" pitchFamily="18" charset="0"/>
              </a:rPr>
              <a:t> public de </a:t>
            </a:r>
            <a:r>
              <a:rPr lang="fr-FR" sz="1800" dirty="0">
                <a:latin typeface="Times New Roman" panose="02020603050405020304" pitchFamily="18" charset="0"/>
                <a:cs typeface="Times New Roman" panose="02020603050405020304" pitchFamily="18" charset="0"/>
              </a:rPr>
              <a:t>alimentare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cu</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lvl="0" algn="just"/>
            <a:r>
              <a:rPr lang="fr-FR" sz="1800" dirty="0">
                <a:latin typeface="Times New Roman" panose="02020603050405020304" pitchFamily="18" charset="0"/>
                <a:cs typeface="Times New Roman" panose="02020603050405020304" pitchFamily="18" charset="0"/>
              </a:rPr>
              <a:t>deconectarea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reconectarea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instalaţiilor</a:t>
            </a:r>
            <a:r>
              <a:rPr lang="fr-FR" sz="1800" dirty="0">
                <a:latin typeface="Times New Roman" panose="02020603050405020304" pitchFamily="18" charset="0"/>
                <a:cs typeface="Times New Roman" panose="02020603050405020304" pitchFamily="18" charset="0"/>
              </a:rPr>
              <a:t> interne de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întreruperi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limitări</a:t>
            </a:r>
            <a:r>
              <a:rPr lang="fr-FR" sz="1800" dirty="0">
                <a:latin typeface="Times New Roman" panose="02020603050405020304" pitchFamily="18" charset="0"/>
                <a:cs typeface="Times New Roman" panose="02020603050405020304" pitchFamily="18" charset="0"/>
              </a:rPr>
              <a:t> la </a:t>
            </a:r>
            <a:r>
              <a:rPr lang="fr-FR" sz="1800" dirty="0">
                <a:latin typeface="Times New Roman" panose="02020603050405020304" pitchFamily="18" charset="0"/>
                <a:cs typeface="Times New Roman" panose="02020603050405020304" pitchFamily="18" charset="0"/>
              </a:rPr>
              <a:t>furnizarea</a:t>
            </a:r>
            <a:r>
              <a:rPr lang="fr-FR" sz="1800"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prestarea</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serviciului</a:t>
            </a:r>
            <a:r>
              <a:rPr lang="fr-FR" sz="1800" dirty="0">
                <a:latin typeface="Times New Roman" panose="02020603050405020304" pitchFamily="18" charset="0"/>
                <a:cs typeface="Times New Roman" panose="02020603050405020304" pitchFamily="18" charset="0"/>
              </a:rPr>
              <a:t> public de </a:t>
            </a:r>
            <a:r>
              <a:rPr lang="fr-FR" sz="1800" dirty="0">
                <a:latin typeface="Times New Roman" panose="02020603050405020304" pitchFamily="18" charset="0"/>
                <a:cs typeface="Times New Roman" panose="02020603050405020304" pitchFamily="18" charset="0"/>
              </a:rPr>
              <a:t>alimentare</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cu</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apă</a:t>
            </a:r>
            <a:r>
              <a:rPr lang="fr-FR" sz="1800"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şi</a:t>
            </a:r>
            <a:r>
              <a:rPr lang="fr-FR" sz="1800"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sau</a:t>
            </a:r>
            <a:r>
              <a:rPr lang="fr-FR" sz="1800" dirty="0">
                <a:latin typeface="Times New Roman" panose="02020603050405020304" pitchFamily="18" charset="0"/>
                <a:cs typeface="Times New Roman" panose="02020603050405020304" pitchFamily="18" charset="0"/>
              </a:rPr>
              <a:t> de </a:t>
            </a:r>
            <a:r>
              <a:rPr lang="fr-FR" sz="1800" dirty="0">
                <a:latin typeface="Times New Roman" panose="02020603050405020304" pitchFamily="18" charset="0"/>
                <a:cs typeface="Times New Roman" panose="02020603050405020304" pitchFamily="18" charset="0"/>
              </a:rPr>
              <a:t>canalizare</a:t>
            </a:r>
            <a:r>
              <a:rPr lang="fr-FR"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petițiile</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consumatorilor</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şi</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procedurile</a:t>
            </a:r>
            <a:r>
              <a:rPr lang="en-US" sz="1800" dirty="0">
                <a:latin typeface="Times New Roman" panose="02020603050405020304" pitchFamily="18" charset="0"/>
                <a:cs typeface="Times New Roman" panose="02020603050405020304" pitchFamily="18" charset="0"/>
              </a:rPr>
              <a:t> de </a:t>
            </a:r>
            <a:r>
              <a:rPr lang="en-US" sz="1800" dirty="0">
                <a:latin typeface="Times New Roman" panose="02020603050405020304" pitchFamily="18" charset="0"/>
                <a:cs typeface="Times New Roman" panose="02020603050405020304" pitchFamily="18" charset="0"/>
              </a:rPr>
              <a:t>soluţionare</a:t>
            </a:r>
            <a:r>
              <a:rPr lang="en-US" sz="1800" dirty="0">
                <a:latin typeface="Times New Roman" panose="02020603050405020304" pitchFamily="18" charset="0"/>
                <a:cs typeface="Times New Roman" panose="02020603050405020304" pitchFamily="18" charset="0"/>
              </a:rPr>
              <a:t> a </a:t>
            </a:r>
            <a:r>
              <a:rPr lang="en-US" sz="1800" dirty="0">
                <a:latin typeface="Times New Roman" panose="02020603050405020304" pitchFamily="18" charset="0"/>
                <a:cs typeface="Times New Roman" panose="02020603050405020304" pitchFamily="18" charset="0"/>
              </a:rPr>
              <a:t>neînţelegerilor</a:t>
            </a:r>
            <a:r>
              <a:rPr lang="en-US"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156555"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36354998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gn="ctr">
              <a:buNone/>
            </a:pPr>
            <a:r>
              <a:rPr lang="fr-FR" sz="2000" b="1" i="1" dirty="0">
                <a:solidFill>
                  <a:schemeClr val="accent5"/>
                </a:solidFill>
                <a:latin typeface="Times New Roman" panose="02020603050405020304" pitchFamily="18" charset="0"/>
                <a:cs typeface="Times New Roman" panose="02020603050405020304" pitchFamily="18" charset="0"/>
              </a:rPr>
              <a:t>B</a:t>
            </a:r>
            <a:r>
              <a:rPr lang="fr-FR" sz="2000" b="1" i="1" dirty="0" smtClean="0">
                <a:solidFill>
                  <a:schemeClr val="accent5"/>
                </a:solidFill>
                <a:latin typeface="Times New Roman" panose="02020603050405020304" pitchFamily="18" charset="0"/>
                <a:cs typeface="Times New Roman" panose="02020603050405020304" pitchFamily="18" charset="0"/>
              </a:rPr>
              <a:t>ranşarea</a:t>
            </a:r>
            <a:r>
              <a:rPr lang="fr-FR" sz="2000" b="1" i="1" dirty="0" smtClean="0">
                <a:solidFill>
                  <a:schemeClr val="accent5"/>
                </a:solidFill>
                <a:latin typeface="Times New Roman" panose="02020603050405020304" pitchFamily="18" charset="0"/>
                <a:cs typeface="Times New Roman" panose="02020603050405020304" pitchFamily="18" charset="0"/>
              </a:rPr>
              <a:t>/</a:t>
            </a:r>
            <a:r>
              <a:rPr lang="fr-FR" sz="2000" b="1" i="1" dirty="0" smtClean="0">
                <a:solidFill>
                  <a:schemeClr val="accent5"/>
                </a:solidFill>
                <a:latin typeface="Times New Roman" panose="02020603050405020304" pitchFamily="18" charset="0"/>
                <a:cs typeface="Times New Roman" panose="02020603050405020304" pitchFamily="18" charset="0"/>
              </a:rPr>
              <a:t>racordarea</a:t>
            </a:r>
            <a:r>
              <a:rPr lang="fr-FR" sz="2000" b="1" i="1" dirty="0" smtClean="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instalaţiilor</a:t>
            </a:r>
            <a:r>
              <a:rPr lang="fr-FR" sz="2000" b="1" i="1" dirty="0">
                <a:solidFill>
                  <a:schemeClr val="accent5"/>
                </a:solidFill>
                <a:latin typeface="Times New Roman" panose="02020603050405020304" pitchFamily="18" charset="0"/>
                <a:cs typeface="Times New Roman" panose="02020603050405020304" pitchFamily="18" charset="0"/>
              </a:rPr>
              <a:t> interne de </a:t>
            </a:r>
            <a:r>
              <a:rPr lang="fr-FR" sz="2000" b="1" i="1" dirty="0">
                <a:solidFill>
                  <a:schemeClr val="accent5"/>
                </a:solidFill>
                <a:latin typeface="Times New Roman" panose="02020603050405020304" pitchFamily="18" charset="0"/>
                <a:cs typeface="Times New Roman" panose="02020603050405020304" pitchFamily="18" charset="0"/>
              </a:rPr>
              <a:t>apă</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şi</a:t>
            </a:r>
            <a:r>
              <a:rPr lang="fr-FR" sz="2000" b="1" i="1" dirty="0">
                <a:solidFill>
                  <a:schemeClr val="accent5"/>
                </a:solidFill>
                <a:latin typeface="Times New Roman" panose="02020603050405020304" pitchFamily="18" charset="0"/>
                <a:cs typeface="Times New Roman" panose="02020603050405020304" pitchFamily="18" charset="0"/>
              </a:rPr>
              <a:t> de </a:t>
            </a:r>
            <a:r>
              <a:rPr lang="fr-FR" sz="2000" b="1" i="1" dirty="0">
                <a:solidFill>
                  <a:schemeClr val="accent5"/>
                </a:solidFill>
                <a:latin typeface="Times New Roman" panose="02020603050405020304" pitchFamily="18" charset="0"/>
                <a:cs typeface="Times New Roman" panose="02020603050405020304" pitchFamily="18" charset="0"/>
              </a:rPr>
              <a:t>canalizare</a:t>
            </a:r>
            <a:r>
              <a:rPr lang="fr-FR" sz="2000" b="1" i="1" dirty="0">
                <a:solidFill>
                  <a:schemeClr val="accent5"/>
                </a:solidFill>
                <a:latin typeface="Times New Roman" panose="02020603050405020304" pitchFamily="18" charset="0"/>
                <a:cs typeface="Times New Roman" panose="02020603050405020304" pitchFamily="18" charset="0"/>
              </a:rPr>
              <a:t> la </a:t>
            </a:r>
            <a:r>
              <a:rPr lang="ro-MD" sz="2000" b="1" i="1" dirty="0" smtClean="0">
                <a:solidFill>
                  <a:schemeClr val="accent5"/>
                </a:solidFill>
                <a:latin typeface="Times New Roman" panose="02020603050405020304" pitchFamily="18" charset="0"/>
                <a:cs typeface="Times New Roman" panose="02020603050405020304" pitchFamily="18" charset="0"/>
              </a:rPr>
              <a:t>rețeaua </a:t>
            </a:r>
            <a:r>
              <a:rPr lang="fr-FR" sz="2000" b="1" i="1" dirty="0" smtClean="0">
                <a:solidFill>
                  <a:schemeClr val="accent5"/>
                </a:solidFill>
                <a:latin typeface="Times New Roman" panose="02020603050405020304" pitchFamily="18" charset="0"/>
                <a:cs typeface="Times New Roman" panose="02020603050405020304" pitchFamily="18" charset="0"/>
              </a:rPr>
              <a:t>public</a:t>
            </a:r>
            <a:r>
              <a:rPr lang="ro-MD" sz="2000" b="1" i="1" dirty="0" smtClean="0">
                <a:solidFill>
                  <a:schemeClr val="accent5"/>
                </a:solidFill>
                <a:latin typeface="Times New Roman" panose="02020603050405020304" pitchFamily="18" charset="0"/>
                <a:cs typeface="Times New Roman" panose="02020603050405020304" pitchFamily="18" charset="0"/>
              </a:rPr>
              <a:t>ă</a:t>
            </a:r>
            <a:r>
              <a:rPr lang="fr-FR" sz="2000" b="1" i="1" dirty="0" smtClean="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de </a:t>
            </a:r>
            <a:r>
              <a:rPr lang="fr-FR" sz="2000" b="1" i="1" dirty="0">
                <a:solidFill>
                  <a:schemeClr val="accent5"/>
                </a:solidFill>
                <a:latin typeface="Times New Roman" panose="02020603050405020304" pitchFamily="18" charset="0"/>
                <a:cs typeface="Times New Roman" panose="02020603050405020304" pitchFamily="18" charset="0"/>
              </a:rPr>
              <a:t>alimentare</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cu</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apă</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şi</a:t>
            </a:r>
            <a:r>
              <a:rPr lang="fr-FR" sz="2000" b="1" i="1" dirty="0">
                <a:solidFill>
                  <a:schemeClr val="accent5"/>
                </a:solidFill>
                <a:latin typeface="Times New Roman" panose="02020603050405020304" pitchFamily="18" charset="0"/>
                <a:cs typeface="Times New Roman" panose="02020603050405020304" pitchFamily="18" charset="0"/>
              </a:rPr>
              <a:t> de </a:t>
            </a:r>
            <a:r>
              <a:rPr lang="fr-FR" sz="2000" b="1" i="1" dirty="0" smtClean="0">
                <a:solidFill>
                  <a:schemeClr val="accent5"/>
                </a:solidFill>
                <a:latin typeface="Times New Roman" panose="02020603050405020304" pitchFamily="18" charset="0"/>
                <a:cs typeface="Times New Roman" panose="02020603050405020304" pitchFamily="18" charset="0"/>
              </a:rPr>
              <a:t>canalizare</a:t>
            </a:r>
            <a:endParaRPr lang="fr-FR" sz="2000" b="1" i="1" dirty="0">
              <a:solidFill>
                <a:schemeClr val="accent5"/>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MD" sz="1600" dirty="0">
                <a:latin typeface="Times New Roman" panose="02020603050405020304" pitchFamily="18" charset="0"/>
                <a:cs typeface="Times New Roman" panose="02020603050405020304" pitchFamily="18" charset="0"/>
              </a:rPr>
              <a:t>Branşarea/racordarea instalaţiilor interne de apă şi de canalizare ale solicitanţilor din blocurile locative cu multe apartamente (camere de locuit) se efectuează în baza unui proiect unic</a:t>
            </a:r>
            <a:r>
              <a:rPr lang="ro-MD" sz="1600" dirty="0" smtClean="0">
                <a:latin typeface="Times New Roman" panose="02020603050405020304" pitchFamily="18" charset="0"/>
                <a:cs typeface="Times New Roman" panose="02020603050405020304" pitchFamily="18" charset="0"/>
              </a:rPr>
              <a:t>.</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Branşarea/racordarea instalaţiilor interne de apă şi de canalizare ale solicitanților proprietarii caselor individuale se efectuează în baza proiectelor individuale.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Operatorul este obligat să colaboreze cu solicitantul pentru alegerea şi realizarea soluţiei optime de branşare/racordare. Avizul de branşare/racordare se eliberează gratuit în termen de 20 zile.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Avizul de branşare/racordare îşi pierde valabilitatea dacă pe parcursul unui an de la data eliberării avizului nu a fost elaborat şi prezentat operatorului spre coordonare proiectul de alimentare cu apă/de canalizare, sau dacă la expirarea termenului de 2 ani după eliberarea avizului de branşare/racordare nu au demarat lucrările de construcţie a imobilului. În acest caz, solicitantul este obligat să solicite operatorului prelungirea termenului de valabilitate a avizului de branşare/racordare.</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600" dirty="0">
                <a:latin typeface="Times New Roman" panose="02020603050405020304" pitchFamily="18" charset="0"/>
                <a:cs typeface="Times New Roman" panose="02020603050405020304" pitchFamily="18" charset="0"/>
              </a:rPr>
              <a:t>Îndeplinirea condiţiilor tehnico-economice stipulate în avizul de branşare/racordare, eliberat de către operator, este obligatorie pentru solicitant.</a:t>
            </a:r>
            <a:endParaRPr lang="ru-RU"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16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1048336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O" sz="2800" b="1" dirty="0" smtClean="0"/>
              <a:t>    </a:t>
            </a:r>
            <a:r>
              <a:rPr lang="ro-MO" sz="2400" b="1" dirty="0" smtClean="0">
                <a:latin typeface="Times New Roman" panose="02020603050405020304" pitchFamily="18" charset="0"/>
                <a:cs typeface="Times New Roman" panose="02020603050405020304" pitchFamily="18" charset="0"/>
              </a:rPr>
              <a:t>Agenția </a:t>
            </a:r>
            <a:r>
              <a:rPr lang="ro-MO" sz="2400" b="1" dirty="0">
                <a:latin typeface="Times New Roman" panose="02020603050405020304" pitchFamily="18" charset="0"/>
                <a:cs typeface="Times New Roman" panose="02020603050405020304" pitchFamily="18" charset="0"/>
              </a:rPr>
              <a:t>Națională pentru Reglementare în Energetică</a:t>
            </a:r>
            <a:endParaRPr lang="ru-RU" sz="2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20000"/>
          </a:bodyPr>
          <a:lstStyle/>
          <a:p>
            <a:pPr marL="0" indent="0" algn="ctr">
              <a:buNone/>
            </a:pPr>
            <a:r>
              <a:rPr lang="fr-FR" sz="2000" b="1" i="1" dirty="0">
                <a:solidFill>
                  <a:schemeClr val="accent5"/>
                </a:solidFill>
                <a:latin typeface="Times New Roman" panose="02020603050405020304" pitchFamily="18" charset="0"/>
                <a:cs typeface="Times New Roman" panose="02020603050405020304" pitchFamily="18" charset="0"/>
              </a:rPr>
              <a:t>B</a:t>
            </a:r>
            <a:r>
              <a:rPr lang="fr-FR" sz="2000" b="1" i="1" dirty="0" smtClean="0">
                <a:solidFill>
                  <a:schemeClr val="accent5"/>
                </a:solidFill>
                <a:latin typeface="Times New Roman" panose="02020603050405020304" pitchFamily="18" charset="0"/>
                <a:cs typeface="Times New Roman" panose="02020603050405020304" pitchFamily="18" charset="0"/>
              </a:rPr>
              <a:t>ranşarea</a:t>
            </a:r>
            <a:r>
              <a:rPr lang="fr-FR" sz="2000" b="1" i="1" dirty="0" smtClean="0">
                <a:solidFill>
                  <a:schemeClr val="accent5"/>
                </a:solidFill>
                <a:latin typeface="Times New Roman" panose="02020603050405020304" pitchFamily="18" charset="0"/>
                <a:cs typeface="Times New Roman" panose="02020603050405020304" pitchFamily="18" charset="0"/>
              </a:rPr>
              <a:t>/</a:t>
            </a:r>
            <a:r>
              <a:rPr lang="fr-FR" sz="2000" b="1" i="1" dirty="0" smtClean="0">
                <a:solidFill>
                  <a:schemeClr val="accent5"/>
                </a:solidFill>
                <a:latin typeface="Times New Roman" panose="02020603050405020304" pitchFamily="18" charset="0"/>
                <a:cs typeface="Times New Roman" panose="02020603050405020304" pitchFamily="18" charset="0"/>
              </a:rPr>
              <a:t>racordarea</a:t>
            </a:r>
            <a:r>
              <a:rPr lang="fr-FR" sz="2000" b="1" i="1" dirty="0" smtClean="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instalaţiilor</a:t>
            </a:r>
            <a:r>
              <a:rPr lang="fr-FR" sz="2000" b="1" i="1" dirty="0">
                <a:solidFill>
                  <a:schemeClr val="accent5"/>
                </a:solidFill>
                <a:latin typeface="Times New Roman" panose="02020603050405020304" pitchFamily="18" charset="0"/>
                <a:cs typeface="Times New Roman" panose="02020603050405020304" pitchFamily="18" charset="0"/>
              </a:rPr>
              <a:t> interne de </a:t>
            </a:r>
            <a:r>
              <a:rPr lang="fr-FR" sz="2000" b="1" i="1" dirty="0">
                <a:solidFill>
                  <a:schemeClr val="accent5"/>
                </a:solidFill>
                <a:latin typeface="Times New Roman" panose="02020603050405020304" pitchFamily="18" charset="0"/>
                <a:cs typeface="Times New Roman" panose="02020603050405020304" pitchFamily="18" charset="0"/>
              </a:rPr>
              <a:t>apă</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şi</a:t>
            </a:r>
            <a:r>
              <a:rPr lang="fr-FR" sz="2000" b="1" i="1" dirty="0">
                <a:solidFill>
                  <a:schemeClr val="accent5"/>
                </a:solidFill>
                <a:latin typeface="Times New Roman" panose="02020603050405020304" pitchFamily="18" charset="0"/>
                <a:cs typeface="Times New Roman" panose="02020603050405020304" pitchFamily="18" charset="0"/>
              </a:rPr>
              <a:t> de </a:t>
            </a:r>
            <a:r>
              <a:rPr lang="fr-FR" sz="2000" b="1" i="1" dirty="0">
                <a:solidFill>
                  <a:schemeClr val="accent5"/>
                </a:solidFill>
                <a:latin typeface="Times New Roman" panose="02020603050405020304" pitchFamily="18" charset="0"/>
                <a:cs typeface="Times New Roman" panose="02020603050405020304" pitchFamily="18" charset="0"/>
              </a:rPr>
              <a:t>canalizare</a:t>
            </a:r>
            <a:r>
              <a:rPr lang="fr-FR" sz="2000" b="1" i="1" dirty="0">
                <a:solidFill>
                  <a:schemeClr val="accent5"/>
                </a:solidFill>
                <a:latin typeface="Times New Roman" panose="02020603050405020304" pitchFamily="18" charset="0"/>
                <a:cs typeface="Times New Roman" panose="02020603050405020304" pitchFamily="18" charset="0"/>
              </a:rPr>
              <a:t> la </a:t>
            </a:r>
            <a:r>
              <a:rPr lang="ro-MD" sz="2000" b="1" i="1" dirty="0" smtClean="0">
                <a:solidFill>
                  <a:schemeClr val="accent5"/>
                </a:solidFill>
                <a:latin typeface="Times New Roman" panose="02020603050405020304" pitchFamily="18" charset="0"/>
                <a:cs typeface="Times New Roman" panose="02020603050405020304" pitchFamily="18" charset="0"/>
              </a:rPr>
              <a:t>rețeaua </a:t>
            </a:r>
            <a:r>
              <a:rPr lang="fr-FR" sz="2000" b="1" i="1" dirty="0" smtClean="0">
                <a:solidFill>
                  <a:schemeClr val="accent5"/>
                </a:solidFill>
                <a:latin typeface="Times New Roman" panose="02020603050405020304" pitchFamily="18" charset="0"/>
                <a:cs typeface="Times New Roman" panose="02020603050405020304" pitchFamily="18" charset="0"/>
              </a:rPr>
              <a:t>public</a:t>
            </a:r>
            <a:r>
              <a:rPr lang="ro-MD" sz="2000" b="1" i="1" dirty="0" smtClean="0">
                <a:solidFill>
                  <a:schemeClr val="accent5"/>
                </a:solidFill>
                <a:latin typeface="Times New Roman" panose="02020603050405020304" pitchFamily="18" charset="0"/>
                <a:cs typeface="Times New Roman" panose="02020603050405020304" pitchFamily="18" charset="0"/>
              </a:rPr>
              <a:t>ă</a:t>
            </a:r>
            <a:r>
              <a:rPr lang="fr-FR" sz="2000" b="1" i="1" dirty="0" smtClean="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de </a:t>
            </a:r>
            <a:r>
              <a:rPr lang="fr-FR" sz="2000" b="1" i="1" dirty="0">
                <a:solidFill>
                  <a:schemeClr val="accent5"/>
                </a:solidFill>
                <a:latin typeface="Times New Roman" panose="02020603050405020304" pitchFamily="18" charset="0"/>
                <a:cs typeface="Times New Roman" panose="02020603050405020304" pitchFamily="18" charset="0"/>
              </a:rPr>
              <a:t>alimentare</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cu</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apă</a:t>
            </a:r>
            <a:r>
              <a:rPr lang="fr-FR" sz="2000" b="1" i="1" dirty="0">
                <a:solidFill>
                  <a:schemeClr val="accent5"/>
                </a:solidFill>
                <a:latin typeface="Times New Roman" panose="02020603050405020304" pitchFamily="18" charset="0"/>
                <a:cs typeface="Times New Roman" panose="02020603050405020304" pitchFamily="18" charset="0"/>
              </a:rPr>
              <a:t> </a:t>
            </a:r>
            <a:r>
              <a:rPr lang="fr-FR" sz="2000" b="1" i="1" dirty="0">
                <a:solidFill>
                  <a:schemeClr val="accent5"/>
                </a:solidFill>
                <a:latin typeface="Times New Roman" panose="02020603050405020304" pitchFamily="18" charset="0"/>
                <a:cs typeface="Times New Roman" panose="02020603050405020304" pitchFamily="18" charset="0"/>
              </a:rPr>
              <a:t>şi</a:t>
            </a:r>
            <a:r>
              <a:rPr lang="fr-FR" sz="2000" b="1" i="1" dirty="0">
                <a:solidFill>
                  <a:schemeClr val="accent5"/>
                </a:solidFill>
                <a:latin typeface="Times New Roman" panose="02020603050405020304" pitchFamily="18" charset="0"/>
                <a:cs typeface="Times New Roman" panose="02020603050405020304" pitchFamily="18" charset="0"/>
              </a:rPr>
              <a:t> de </a:t>
            </a:r>
            <a:r>
              <a:rPr lang="fr-FR" sz="2000" b="1" i="1" dirty="0" smtClean="0">
                <a:solidFill>
                  <a:schemeClr val="accent5"/>
                </a:solidFill>
                <a:latin typeface="Times New Roman" panose="02020603050405020304" pitchFamily="18" charset="0"/>
                <a:cs typeface="Times New Roman" panose="02020603050405020304" pitchFamily="18" charset="0"/>
              </a:rPr>
              <a:t>canalizare</a:t>
            </a:r>
            <a:endParaRPr lang="fr-FR" sz="2000" b="1" i="1" dirty="0">
              <a:solidFill>
                <a:schemeClr val="accent5"/>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Termenul de realizare a lucrărilor pentru branșare/racordare pentru consumatorii casnici este de până la 30 zile  din data achitării de către solicitant a tarifelor pentru branşare/racordare, iar pentru consumatorii alții decât cei casnici va fi maxim de </a:t>
            </a:r>
            <a:r>
              <a:rPr lang="en-US" sz="1700" dirty="0" smtClean="0">
                <a:latin typeface="Times New Roman" panose="02020603050405020304" pitchFamily="18" charset="0"/>
                <a:cs typeface="Times New Roman" panose="02020603050405020304" pitchFamily="18" charset="0"/>
              </a:rPr>
              <a:t>60</a:t>
            </a:r>
            <a:r>
              <a:rPr lang="ro-RO" sz="1700" dirty="0" smtClean="0">
                <a:latin typeface="Times New Roman" panose="02020603050405020304" pitchFamily="18" charset="0"/>
                <a:cs typeface="Times New Roman" panose="02020603050405020304" pitchFamily="18" charset="0"/>
              </a:rPr>
              <a:t> </a:t>
            </a:r>
            <a:r>
              <a:rPr lang="ro-RO" sz="1700" dirty="0">
                <a:latin typeface="Times New Roman" panose="02020603050405020304" pitchFamily="18" charset="0"/>
                <a:cs typeface="Times New Roman" panose="02020603050405020304" pitchFamily="18" charset="0"/>
              </a:rPr>
              <a:t>zile  din data achitării de către solicitant a tarifului de branșare/racordare.</a:t>
            </a:r>
            <a:endParaRPr lang="ru-RU" sz="17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o-RO" sz="1700" dirty="0">
                <a:latin typeface="Times New Roman" panose="02020603050405020304" pitchFamily="18" charset="0"/>
                <a:cs typeface="Times New Roman" panose="02020603050405020304" pitchFamily="18" charset="0"/>
              </a:rPr>
              <a:t>Branşarea/racordarea instalaţiilor interne de apă/de canalizare ale solicitantului la reţeaua publică de alimentare cu apă/de canalizare se efectuează numai de către </a:t>
            </a:r>
            <a:r>
              <a:rPr lang="ro-RO" sz="1700" dirty="0" smtClean="0">
                <a:latin typeface="Times New Roman" panose="02020603050405020304" pitchFamily="18" charset="0"/>
                <a:cs typeface="Times New Roman" panose="02020603050405020304" pitchFamily="18" charset="0"/>
              </a:rPr>
              <a:t>operator</a:t>
            </a:r>
            <a:r>
              <a:rPr lang="en-US" sz="1700" dirty="0" smtClean="0">
                <a:latin typeface="Times New Roman" panose="02020603050405020304" pitchFamily="18" charset="0"/>
                <a:cs typeface="Times New Roman" panose="02020603050405020304" pitchFamily="18" charset="0"/>
              </a:rPr>
              <a:t>, </a:t>
            </a:r>
            <a:r>
              <a:rPr lang="ro-RO" sz="1700" dirty="0" smtClean="0">
                <a:latin typeface="Times New Roman" panose="02020603050405020304" pitchFamily="18" charset="0"/>
                <a:cs typeface="Times New Roman" panose="02020603050405020304" pitchFamily="18" charset="0"/>
              </a:rPr>
              <a:t>care poartă responsabilitatea pentru executarea acestor lucrări, conform legii</a:t>
            </a:r>
            <a:r>
              <a:rPr lang="ro-RO"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800" dirty="0">
                <a:latin typeface="Times New Roman" panose="02020603050405020304" pitchFamily="18" charset="0"/>
                <a:cs typeface="Times New Roman" panose="02020603050405020304" pitchFamily="18" charset="0"/>
              </a:rPr>
              <a:t>În cazul în care branşamentul de apă, racordul de canalizare a fost executat de către operator, ultimul realizează branşarea/racordarea instalaţiilor interne de apă şi de canalizare la sistemul public de alimentare cu apă şi de canalizare în ziua finalizării executării branşamentului de apă, racordului de canalizare şi întocmeşte procesul-verbal de recepţie a acestora.</a:t>
            </a:r>
            <a:endParaRPr lang="ru-RU" sz="1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800" dirty="0">
                <a:latin typeface="Times New Roman" panose="02020603050405020304" pitchFamily="18" charset="0"/>
                <a:cs typeface="Times New Roman" panose="02020603050405020304" pitchFamily="18" charset="0"/>
              </a:rPr>
              <a:t>În cazul în care pentru montarea branşamentului de apă, a racordului de canalizare este necesară utilizarea terenurilor altor persoane, solicitantul este obligat să prezinte acordul acestor persoane şi să suporte cheltuielile aferente.</a:t>
            </a:r>
            <a:endParaRPr lang="ru-RU" sz="18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800" dirty="0">
                <a:latin typeface="Times New Roman" panose="02020603050405020304" pitchFamily="18" charset="0"/>
                <a:cs typeface="Times New Roman" panose="02020603050405020304" pitchFamily="18" charset="0"/>
              </a:rPr>
              <a:t>Operatorul poate refuza eliberarea avizului de branşare/racordare solicitantului, în cazul în care se confruntă cu lipsă de capacitate de producţie. Refuzul trebuie motivat şi justificat de operator. </a:t>
            </a:r>
            <a:endParaRPr lang="ro-RO" sz="1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ro-RO" sz="1800" dirty="0" smtClean="0">
                <a:latin typeface="Times New Roman" panose="02020603050405020304" pitchFamily="18" charset="0"/>
                <a:cs typeface="Times New Roman" panose="02020603050405020304" pitchFamily="18" charset="0"/>
              </a:rPr>
              <a:t>Operatorul nu este în drept să ceară de la solicitant recuperarea cheltuielilor sau efectuarea de lucrări ce țin de majorarea capacității sistemului public de alimentare cu apă și de canalizare.</a:t>
            </a:r>
            <a:endParaRPr lang="ru-RU"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1600" b="1" i="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1039044" y="456406"/>
            <a:ext cx="981075" cy="1143000"/>
          </a:xfrm>
          <a:prstGeom prst="rect">
            <a:avLst/>
          </a:prstGeom>
          <a:noFill/>
          <a:ln w="9525">
            <a:noFill/>
            <a:miter lim="800000"/>
            <a:headEnd/>
            <a:tailEnd/>
          </a:ln>
        </p:spPr>
      </p:pic>
    </p:spTree>
    <p:extLst>
      <p:ext uri="{BB962C8B-B14F-4D97-AF65-F5344CB8AC3E}">
        <p14:creationId xmlns:p14="http://schemas.microsoft.com/office/powerpoint/2010/main" val="825549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1419</TotalTime>
  <Words>13947</Words>
  <Application>Microsoft Office PowerPoint</Application>
  <PresentationFormat>Widescreen</PresentationFormat>
  <Paragraphs>481</Paragraphs>
  <Slides>57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Calibri</vt:lpstr>
      <vt:lpstr>Calibri Light</vt:lpstr>
      <vt:lpstr>Tahoma</vt:lpstr>
      <vt:lpstr>Times New Roman</vt:lpstr>
      <vt:lpstr>Wingdings</vt:lpstr>
      <vt:lpstr>Тема Office</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lpstr>    Agenția Națională pentru Reglementare în Energetică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Alina Plesca</dc:creator>
  <cp:lastModifiedBy>Andrei Sula</cp:lastModifiedBy>
  <cp:revision>176</cp:revision>
  <cp:lastPrinted>2020-07-16T13:21:52Z</cp:lastPrinted>
  <dcterms:created xsi:type="dcterms:W3CDTF">2020-07-10T13:49:21Z</dcterms:created>
  <dcterms:modified xsi:type="dcterms:W3CDTF">2020-07-20T11:19:39Z</dcterms:modified>
</cp:coreProperties>
</file>