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6" r:id="rId7"/>
    <p:sldId id="267" r:id="rId8"/>
    <p:sldId id="261" r:id="rId9"/>
    <p:sldId id="262" r:id="rId10"/>
    <p:sldId id="263" r:id="rId11"/>
    <p:sldId id="268" r:id="rId12"/>
    <p:sldId id="269" r:id="rId13"/>
    <p:sldId id="270" r:id="rId14"/>
    <p:sldId id="271" r:id="rId15"/>
    <p:sldId id="264" r:id="rId16"/>
    <p:sldId id="265" r:id="rId17"/>
    <p:sldId id="272" r:id="rId18"/>
    <p:sldId id="275" r:id="rId19"/>
    <p:sldId id="273" r:id="rId20"/>
    <p:sldId id="274" r:id="rId21"/>
    <p:sldId id="277" r:id="rId22"/>
    <p:sldId id="278" r:id="rId23"/>
    <p:sldId id="279" r:id="rId24"/>
    <p:sldId id="280" r:id="rId25"/>
    <p:sldId id="276" r:id="rId26"/>
    <p:sldId id="281"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105" d="100"/>
          <a:sy n="105" d="100"/>
        </p:scale>
        <p:origin x="171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793370-41C3-4492-ABA9-EE885DFD44CC}" type="datetimeFigureOut">
              <a:rPr lang="ru-RU" smtClean="0"/>
              <a:t>01.06.2020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603471-57CF-456B-98E7-3437CC4BE6E8}"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08603471-57CF-456B-98E7-3437CC4BE6E8}" type="slidenum">
              <a:rPr lang="ru-RU" smtClean="0"/>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D9C11CF-2BE3-498B-9BDB-EB6B0F9BFFD5}" type="datetimeFigureOut">
              <a:rPr lang="ru-RU" smtClean="0"/>
              <a:t>01.06.2020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83CB8B-2B93-4452-8DB7-45D12F0BEC8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D9C11CF-2BE3-498B-9BDB-EB6B0F9BFFD5}" type="datetimeFigureOut">
              <a:rPr lang="ru-RU" smtClean="0"/>
              <a:t>01.06.2020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83CB8B-2B93-4452-8DB7-45D12F0BEC8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D9C11CF-2BE3-498B-9BDB-EB6B0F9BFFD5}" type="datetimeFigureOut">
              <a:rPr lang="ru-RU" smtClean="0"/>
              <a:t>01.06.2020</a:t>
            </a:fld>
            <a:endParaRPr lang="ru-RU"/>
          </a:p>
        </p:txBody>
      </p:sp>
      <p:sp>
        <p:nvSpPr>
          <p:cNvPr id="8" name="Номер слайда 7"/>
          <p:cNvSpPr>
            <a:spLocks noGrp="1"/>
          </p:cNvSpPr>
          <p:nvPr>
            <p:ph type="sldNum" sz="quarter" idx="11"/>
          </p:nvPr>
        </p:nvSpPr>
        <p:spPr/>
        <p:txBody>
          <a:bodyPr/>
          <a:lstStyle/>
          <a:p>
            <a:fld id="{6983CB8B-2B93-4452-8DB7-45D12F0BEC85}" type="slidenum">
              <a:rPr lang="ru-RU" smtClean="0"/>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D9C11CF-2BE3-498B-9BDB-EB6B0F9BFFD5}" type="datetimeFigureOut">
              <a:rPr lang="ru-RU" smtClean="0"/>
              <a:t>01.06.2020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983CB8B-2B93-4452-8DB7-45D12F0BEC85}"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D9C11CF-2BE3-498B-9BDB-EB6B0F9BFFD5}" type="datetimeFigureOut">
              <a:rPr lang="ru-RU" smtClean="0"/>
              <a:t>01.06.2020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983CB8B-2B93-4452-8DB7-45D12F0BEC85}"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D9C11CF-2BE3-498B-9BDB-EB6B0F9BFFD5}" type="datetimeFigureOut">
              <a:rPr lang="ru-RU" smtClean="0"/>
              <a:t>01.06.2020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983CB8B-2B93-4452-8DB7-45D12F0BEC85}"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D9C11CF-2BE3-498B-9BDB-EB6B0F9BFFD5}" type="datetimeFigureOut">
              <a:rPr lang="ru-RU" smtClean="0"/>
              <a:t>01.06.2020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983CB8B-2B93-4452-8DB7-45D12F0BEC8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D9C11CF-2BE3-498B-9BDB-EB6B0F9BFFD5}" type="datetimeFigureOut">
              <a:rPr lang="ru-RU" smtClean="0"/>
              <a:t>01.06.2020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983CB8B-2B93-4452-8DB7-45D12F0BEC8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D9C11CF-2BE3-498B-9BDB-EB6B0F9BFFD5}" type="datetimeFigureOut">
              <a:rPr lang="ru-RU" smtClean="0"/>
              <a:t>01.06.2020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983CB8B-2B93-4452-8DB7-45D12F0BEC85}"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D9C11CF-2BE3-498B-9BDB-EB6B0F9BFFD5}" type="datetimeFigureOut">
              <a:rPr lang="ru-RU" smtClean="0"/>
              <a:t>01.06.2020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983CB8B-2B93-4452-8DB7-45D12F0BEC85}"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9C11CF-2BE3-498B-9BDB-EB6B0F9BFFD5}" type="datetimeFigureOut">
              <a:rPr lang="ru-RU" smtClean="0"/>
              <a:t>01.06.2020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CB8B-2B93-4452-8DB7-45D12F0BEC8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anre.md/" TargetMode="External"/><Relationship Id="rId1" Type="http://schemas.openxmlformats.org/officeDocument/2006/relationships/slideLayout" Target="../slideLayouts/slideLayout2.xml"/><Relationship Id="rId4" Type="http://schemas.openxmlformats.org/officeDocument/2006/relationships/hyperlink" Target="mailto:anre@anre.md"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88641"/>
            <a:ext cx="7772400" cy="1152128"/>
          </a:xfrm>
        </p:spPr>
        <p:txBody>
          <a:bodyPr>
            <a:normAutofit/>
          </a:bodyPr>
          <a:lstStyle/>
          <a:p>
            <a:r>
              <a:rPr lang="en-US" sz="2000" dirty="0" smtClean="0"/>
              <a:t>          </a:t>
            </a:r>
            <a:r>
              <a:rPr lang="ro-MO" sz="2000" dirty="0" smtClean="0"/>
              <a:t>Agenția Națională pentru Reglementare în Energetică</a:t>
            </a:r>
            <a:endParaRPr lang="ru-RU" sz="2000" dirty="0"/>
          </a:p>
        </p:txBody>
      </p:sp>
      <p:sp>
        <p:nvSpPr>
          <p:cNvPr id="3" name="Подзаголовок 2"/>
          <p:cNvSpPr>
            <a:spLocks noGrp="1"/>
          </p:cNvSpPr>
          <p:nvPr>
            <p:ph type="subTitle" idx="1"/>
          </p:nvPr>
        </p:nvSpPr>
        <p:spPr>
          <a:xfrm>
            <a:off x="683568" y="1412776"/>
            <a:ext cx="7776864" cy="4824536"/>
          </a:xfrm>
        </p:spPr>
        <p:txBody>
          <a:bodyPr>
            <a:normAutofit lnSpcReduction="10000"/>
          </a:bodyPr>
          <a:lstStyle/>
          <a:p>
            <a:endParaRPr lang="ro-MO" dirty="0" smtClean="0"/>
          </a:p>
          <a:p>
            <a:endParaRPr lang="ro-MO" sz="4000" b="1" i="1" dirty="0" smtClean="0">
              <a:solidFill>
                <a:schemeClr val="tx1"/>
              </a:solidFill>
            </a:endParaRPr>
          </a:p>
          <a:p>
            <a:r>
              <a:rPr lang="ro-MO" sz="4000" b="1" i="1" dirty="0" smtClean="0">
                <a:solidFill>
                  <a:srgbClr val="0070C0"/>
                </a:solidFill>
              </a:rPr>
              <a:t>Principiile de efectuare a </a:t>
            </a:r>
            <a:r>
              <a:rPr lang="ro-MO" sz="4000" b="1" i="1" dirty="0" smtClean="0">
                <a:solidFill>
                  <a:srgbClr val="0070C0"/>
                </a:solidFill>
              </a:rPr>
              <a:t>investițiilor în sistemele publice de alimentare cu apă și de canalizare</a:t>
            </a:r>
            <a:endParaRPr lang="ro-MO" sz="4000" b="1" i="1" dirty="0" smtClean="0">
              <a:solidFill>
                <a:srgbClr val="0070C0"/>
              </a:solidFill>
            </a:endParaRPr>
          </a:p>
          <a:p>
            <a:pPr algn="r"/>
            <a:endParaRPr lang="ro-MO" sz="2400" b="1" i="1" dirty="0">
              <a:solidFill>
                <a:schemeClr val="tx1"/>
              </a:solidFill>
            </a:endParaRPr>
          </a:p>
          <a:p>
            <a:pPr algn="r"/>
            <a:r>
              <a:rPr lang="ro-MO" sz="2400" b="1" i="1" dirty="0" smtClean="0">
                <a:solidFill>
                  <a:schemeClr val="tx1"/>
                </a:solidFill>
              </a:rPr>
              <a:t>Vitalie Rață</a:t>
            </a:r>
          </a:p>
          <a:p>
            <a:pPr algn="r"/>
            <a:r>
              <a:rPr lang="ro-MO" sz="1800" dirty="0" smtClean="0">
                <a:solidFill>
                  <a:schemeClr val="tx1"/>
                </a:solidFill>
              </a:rPr>
              <a:t>Șef Secția </a:t>
            </a:r>
            <a:r>
              <a:rPr lang="ro-MO" sz="1800" dirty="0" smtClean="0">
                <a:solidFill>
                  <a:schemeClr val="tx1"/>
                </a:solidFill>
              </a:rPr>
              <a:t>investiții</a:t>
            </a:r>
            <a:endParaRPr lang="ro-MO" sz="1800" dirty="0" smtClean="0">
              <a:solidFill>
                <a:schemeClr val="tx1"/>
              </a:solidFill>
            </a:endParaRPr>
          </a:p>
          <a:p>
            <a:pPr algn="r"/>
            <a:endParaRPr lang="ro-MO" sz="1800" dirty="0">
              <a:solidFill>
                <a:schemeClr val="tx1"/>
              </a:solidFill>
            </a:endParaRPr>
          </a:p>
          <a:p>
            <a:r>
              <a:rPr lang="ro-MO" sz="1800" b="1" dirty="0" smtClean="0">
                <a:solidFill>
                  <a:schemeClr val="tx1"/>
                </a:solidFill>
              </a:rPr>
              <a:t>Chișinău 2020</a:t>
            </a:r>
          </a:p>
          <a:p>
            <a:pPr algn="r"/>
            <a:endParaRPr lang="ru-RU" sz="1800" dirty="0">
              <a:solidFill>
                <a:schemeClr val="tx1"/>
              </a:solidFill>
            </a:endParaRPr>
          </a:p>
        </p:txBody>
      </p:sp>
      <p:pic>
        <p:nvPicPr>
          <p:cNvPr id="1026" name="Picture 2"/>
          <p:cNvPicPr>
            <a:picLocks noChangeAspect="1" noChangeArrowheads="1"/>
          </p:cNvPicPr>
          <p:nvPr/>
        </p:nvPicPr>
        <p:blipFill>
          <a:blip r:embed="rId3" cstate="print"/>
          <a:srcRect/>
          <a:stretch>
            <a:fillRect/>
          </a:stretch>
        </p:blipFill>
        <p:spPr bwMode="auto">
          <a:xfrm>
            <a:off x="827584" y="188640"/>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ro-MO" b="1" dirty="0" smtClean="0"/>
              <a:t>Procedurile de planificare </a:t>
            </a:r>
            <a:br>
              <a:rPr lang="ro-MO" b="1" dirty="0" smtClean="0"/>
            </a:br>
            <a:r>
              <a:rPr lang="ro-MO" b="1" dirty="0" smtClean="0"/>
              <a:t>și de prezentare a PI</a:t>
            </a:r>
            <a:endParaRPr lang="ru-RU" b="1" dirty="0"/>
          </a:p>
        </p:txBody>
      </p:sp>
      <p:sp>
        <p:nvSpPr>
          <p:cNvPr id="8" name="Содержимое 7"/>
          <p:cNvSpPr>
            <a:spLocks noGrp="1"/>
          </p:cNvSpPr>
          <p:nvPr>
            <p:ph idx="1"/>
          </p:nvPr>
        </p:nvSpPr>
        <p:spPr/>
        <p:txBody>
          <a:bodyPr>
            <a:normAutofit/>
          </a:bodyPr>
          <a:lstStyle/>
          <a:p>
            <a:pPr algn="just"/>
            <a:r>
              <a:rPr lang="vi-VN" dirty="0">
                <a:latin typeface="Calibri" pitchFamily="34" charset="0"/>
                <a:cs typeface="Calibri" pitchFamily="34" charset="0"/>
              </a:rPr>
              <a:t>Operatorul anual, </a:t>
            </a:r>
            <a:r>
              <a:rPr lang="vi-VN" b="1" dirty="0">
                <a:solidFill>
                  <a:srgbClr val="C00000"/>
                </a:solidFill>
                <a:latin typeface="Calibri" pitchFamily="34" charset="0"/>
                <a:cs typeface="Calibri" pitchFamily="34" charset="0"/>
              </a:rPr>
              <a:t>până la 1 noiembrie</a:t>
            </a:r>
            <a:r>
              <a:rPr lang="vi-VN" dirty="0">
                <a:latin typeface="Calibri" pitchFamily="34" charset="0"/>
                <a:cs typeface="Calibri" pitchFamily="34" charset="0"/>
              </a:rPr>
              <a:t>, elaborează şi prezintă autorităţii competente spre aprobare </a:t>
            </a:r>
            <a:r>
              <a:rPr lang="ro-MO" dirty="0" smtClean="0">
                <a:latin typeface="Calibri" pitchFamily="34" charset="0"/>
                <a:cs typeface="Calibri" pitchFamily="34" charset="0"/>
              </a:rPr>
              <a:t>PI</a:t>
            </a:r>
            <a:r>
              <a:rPr lang="vi-VN" dirty="0" smtClean="0">
                <a:latin typeface="Calibri" pitchFamily="34" charset="0"/>
                <a:cs typeface="Calibri" pitchFamily="34" charset="0"/>
              </a:rPr>
              <a:t> </a:t>
            </a:r>
            <a:r>
              <a:rPr lang="vi-VN" dirty="0">
                <a:latin typeface="Calibri" pitchFamily="34" charset="0"/>
                <a:cs typeface="Calibri" pitchFamily="34" charset="0"/>
              </a:rPr>
              <a:t>pentru anul calendaristic următor și, după caz, Agenției spre avizare.</a:t>
            </a:r>
            <a:endParaRPr lang="ro-MO" dirty="0" smtClean="0">
              <a:latin typeface="Calibri" pitchFamily="34" charset="0"/>
              <a:cs typeface="Calibri" pitchFamily="34" charset="0"/>
            </a:endParaRPr>
          </a:p>
          <a:p>
            <a:pPr algn="just"/>
            <a:r>
              <a:rPr lang="ro-MO" dirty="0" smtClean="0"/>
              <a:t>PI urmează a fi prezentat însoțit de o notă informativă </a:t>
            </a:r>
            <a:r>
              <a:rPr lang="en-US" dirty="0" err="1"/>
              <a:t>privind</a:t>
            </a:r>
            <a:r>
              <a:rPr lang="en-US" dirty="0"/>
              <a:t> </a:t>
            </a:r>
            <a:r>
              <a:rPr lang="en-US" dirty="0" err="1"/>
              <a:t>obiectivele</a:t>
            </a:r>
            <a:r>
              <a:rPr lang="en-US" dirty="0"/>
              <a:t> </a:t>
            </a:r>
            <a:r>
              <a:rPr lang="en-US" dirty="0" err="1"/>
              <a:t>acestuia</a:t>
            </a:r>
            <a:r>
              <a:rPr lang="en-US" dirty="0"/>
              <a:t>, </a:t>
            </a:r>
            <a:r>
              <a:rPr lang="en-US" dirty="0" err="1"/>
              <a:t>sursa</a:t>
            </a:r>
            <a:r>
              <a:rPr lang="en-US" dirty="0"/>
              <a:t> de </a:t>
            </a:r>
            <a:r>
              <a:rPr lang="en-US" dirty="0" err="1"/>
              <a:t>finanţare</a:t>
            </a:r>
            <a:r>
              <a:rPr lang="en-US" dirty="0"/>
              <a:t> </a:t>
            </a:r>
            <a:r>
              <a:rPr lang="en-US" dirty="0" err="1"/>
              <a:t>şi</a:t>
            </a:r>
            <a:r>
              <a:rPr lang="en-US" dirty="0"/>
              <a:t> </a:t>
            </a:r>
            <a:r>
              <a:rPr lang="en-US" dirty="0" err="1"/>
              <a:t>calculele</a:t>
            </a:r>
            <a:r>
              <a:rPr lang="en-US" dirty="0"/>
              <a:t> </a:t>
            </a:r>
            <a:r>
              <a:rPr lang="en-US" dirty="0" err="1"/>
              <a:t>impactului</a:t>
            </a:r>
            <a:r>
              <a:rPr lang="en-US" dirty="0"/>
              <a:t> </a:t>
            </a:r>
            <a:r>
              <a:rPr lang="en-US" dirty="0" smtClean="0"/>
              <a:t>P</a:t>
            </a:r>
            <a:r>
              <a:rPr lang="ro-MO" dirty="0" smtClean="0"/>
              <a:t>I</a:t>
            </a:r>
            <a:r>
              <a:rPr lang="en-US" dirty="0" smtClean="0"/>
              <a:t> </a:t>
            </a:r>
            <a:r>
              <a:rPr lang="en-US" dirty="0" err="1"/>
              <a:t>asupra</a:t>
            </a:r>
            <a:r>
              <a:rPr lang="en-US" dirty="0"/>
              <a:t> </a:t>
            </a:r>
            <a:r>
              <a:rPr lang="en-US" dirty="0" err="1" smtClean="0"/>
              <a:t>tarifelor</a:t>
            </a:r>
            <a:r>
              <a:rPr lang="en-US" dirty="0" smtClean="0"/>
              <a:t> </a:t>
            </a:r>
            <a:r>
              <a:rPr lang="en-US" dirty="0" err="1" smtClean="0"/>
              <a:t>reglementate</a:t>
            </a:r>
            <a:r>
              <a:rPr lang="ro-MO" dirty="0" smtClean="0"/>
              <a:t>.</a:t>
            </a: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ro-MO" b="1" dirty="0" smtClean="0"/>
              <a:t>Procedurile de planificare </a:t>
            </a:r>
            <a:br>
              <a:rPr lang="ro-MO" b="1" dirty="0" smtClean="0"/>
            </a:br>
            <a:r>
              <a:rPr lang="ro-MO" b="1" dirty="0" smtClean="0"/>
              <a:t>și de prezentare a PI</a:t>
            </a:r>
            <a:endParaRPr lang="ru-RU" b="1" dirty="0"/>
          </a:p>
        </p:txBody>
      </p:sp>
      <p:sp>
        <p:nvSpPr>
          <p:cNvPr id="8" name="Содержимое 7"/>
          <p:cNvSpPr>
            <a:spLocks noGrp="1"/>
          </p:cNvSpPr>
          <p:nvPr>
            <p:ph idx="1"/>
          </p:nvPr>
        </p:nvSpPr>
        <p:spPr>
          <a:xfrm>
            <a:off x="457200" y="1600200"/>
            <a:ext cx="8229600" cy="4925144"/>
          </a:xfrm>
        </p:spPr>
        <p:txBody>
          <a:bodyPr>
            <a:normAutofit fontScale="25000" lnSpcReduction="20000"/>
          </a:bodyPr>
          <a:lstStyle/>
          <a:p>
            <a:pPr algn="just"/>
            <a:r>
              <a:rPr lang="ro-MO" sz="8000" dirty="0" smtClean="0">
                <a:latin typeface="Calibri" pitchFamily="34" charset="0"/>
                <a:cs typeface="Calibri" pitchFamily="34" charset="0"/>
              </a:rPr>
              <a:t>Pentru investițiile </a:t>
            </a:r>
            <a:r>
              <a:rPr lang="ro-MO" sz="8000" b="1" dirty="0" smtClean="0">
                <a:latin typeface="Calibri" pitchFamily="34" charset="0"/>
                <a:cs typeface="Calibri" pitchFamily="34" charset="0"/>
              </a:rPr>
              <a:t>obligatorii</a:t>
            </a:r>
            <a:r>
              <a:rPr lang="ro-MO" sz="8000" dirty="0" smtClean="0">
                <a:latin typeface="Calibri" pitchFamily="34" charset="0"/>
                <a:cs typeface="Calibri" pitchFamily="34" charset="0"/>
              </a:rPr>
              <a:t> și </a:t>
            </a:r>
            <a:r>
              <a:rPr lang="ro-MO" sz="8000" b="1" dirty="0" smtClean="0">
                <a:latin typeface="Calibri" pitchFamily="34" charset="0"/>
                <a:cs typeface="Calibri" pitchFamily="34" charset="0"/>
              </a:rPr>
              <a:t>necesare</a:t>
            </a:r>
            <a:r>
              <a:rPr lang="ro-MO" sz="8000" dirty="0" smtClean="0">
                <a:latin typeface="Calibri" pitchFamily="34" charset="0"/>
                <a:cs typeface="Calibri" pitchFamily="34" charset="0"/>
              </a:rPr>
              <a:t> se prezintă următoarea informație</a:t>
            </a:r>
            <a:r>
              <a:rPr lang="ro-MO" sz="6200" dirty="0" smtClean="0">
                <a:latin typeface="Calibri" pitchFamily="34" charset="0"/>
                <a:cs typeface="Calibri" pitchFamily="34" charset="0"/>
              </a:rPr>
              <a:t>:</a:t>
            </a:r>
          </a:p>
          <a:p>
            <a:pPr algn="just">
              <a:buNone/>
            </a:pPr>
            <a:endParaRPr lang="ro-MO" sz="6200" dirty="0" smtClean="0">
              <a:latin typeface="Calibri" pitchFamily="34" charset="0"/>
              <a:cs typeface="Calibri" pitchFamily="34" charset="0"/>
            </a:endParaRPr>
          </a:p>
          <a:p>
            <a:pPr algn="just">
              <a:buNone/>
            </a:pPr>
            <a:r>
              <a:rPr lang="vi-VN" sz="7200" dirty="0">
                <a:latin typeface="Calibri" pitchFamily="34" charset="0"/>
                <a:cs typeface="Calibri" pitchFamily="34" charset="0"/>
              </a:rPr>
              <a:t>a) categoria de </a:t>
            </a:r>
            <a:r>
              <a:rPr lang="vi-VN" sz="7200" dirty="0" smtClean="0">
                <a:latin typeface="Calibri" pitchFamily="34" charset="0"/>
                <a:cs typeface="Calibri" pitchFamily="34" charset="0"/>
              </a:rPr>
              <a:t>investiţii;</a:t>
            </a:r>
            <a:endParaRPr lang="vi-VN" sz="7200" dirty="0">
              <a:latin typeface="Calibri" pitchFamily="34" charset="0"/>
              <a:cs typeface="Calibri" pitchFamily="34" charset="0"/>
            </a:endParaRPr>
          </a:p>
          <a:p>
            <a:pPr algn="just">
              <a:buNone/>
            </a:pPr>
            <a:r>
              <a:rPr lang="vi-VN" sz="7200" dirty="0">
                <a:latin typeface="Calibri" pitchFamily="34" charset="0"/>
                <a:cs typeface="Calibri" pitchFamily="34" charset="0"/>
              </a:rPr>
              <a:t>b) amplasarea proiectului de investiţii (raionul, localitatea);</a:t>
            </a:r>
          </a:p>
          <a:p>
            <a:pPr algn="just">
              <a:buNone/>
            </a:pPr>
            <a:r>
              <a:rPr lang="vi-VN" sz="7200" dirty="0">
                <a:latin typeface="Calibri" pitchFamily="34" charset="0"/>
                <a:cs typeface="Calibri" pitchFamily="34" charset="0"/>
              </a:rPr>
              <a:t>c) cantitatea;</a:t>
            </a:r>
          </a:p>
          <a:p>
            <a:pPr algn="just">
              <a:buNone/>
            </a:pPr>
            <a:r>
              <a:rPr lang="vi-VN" sz="7200" dirty="0">
                <a:latin typeface="Calibri" pitchFamily="34" charset="0"/>
                <a:cs typeface="Calibri" pitchFamily="34" charset="0"/>
              </a:rPr>
              <a:t>d) valoarea estimată a proiectului de investiţii, mii lei (fără TVA);</a:t>
            </a:r>
          </a:p>
          <a:p>
            <a:pPr algn="just">
              <a:buNone/>
            </a:pPr>
            <a:r>
              <a:rPr lang="vi-VN" sz="7200" dirty="0">
                <a:latin typeface="Calibri" pitchFamily="34" charset="0"/>
                <a:cs typeface="Calibri" pitchFamily="34" charset="0"/>
              </a:rPr>
              <a:t>e) perioada de realizare, ani;</a:t>
            </a:r>
          </a:p>
          <a:p>
            <a:pPr algn="just">
              <a:buNone/>
            </a:pPr>
            <a:r>
              <a:rPr lang="vi-VN" sz="7200" dirty="0">
                <a:latin typeface="Calibri" pitchFamily="34" charset="0"/>
                <a:cs typeface="Calibri" pitchFamily="34" charset="0"/>
              </a:rPr>
              <a:t>f) criteriul de evaluare corespunzător (conform pct. 20 din Regulament);</a:t>
            </a:r>
          </a:p>
          <a:p>
            <a:pPr algn="just">
              <a:buNone/>
            </a:pPr>
            <a:r>
              <a:rPr lang="vi-VN" sz="7200" dirty="0">
                <a:latin typeface="Calibri" pitchFamily="34" charset="0"/>
                <a:cs typeface="Calibri" pitchFamily="34" charset="0"/>
              </a:rPr>
              <a:t>g) obiectivele şi rezultatele care vor fi obţinute în urma realizării </a:t>
            </a:r>
            <a:r>
              <a:rPr lang="vi-VN" sz="7200" dirty="0" smtClean="0">
                <a:latin typeface="Calibri" pitchFamily="34" charset="0"/>
                <a:cs typeface="Calibri" pitchFamily="34" charset="0"/>
              </a:rPr>
              <a:t>proiectului;</a:t>
            </a:r>
            <a:endParaRPr lang="vi-VN" sz="7200" dirty="0">
              <a:latin typeface="Calibri" pitchFamily="34" charset="0"/>
              <a:cs typeface="Calibri" pitchFamily="34" charset="0"/>
            </a:endParaRPr>
          </a:p>
          <a:p>
            <a:pPr algn="just">
              <a:buNone/>
            </a:pPr>
            <a:r>
              <a:rPr lang="vi-VN" sz="7200" dirty="0">
                <a:latin typeface="Calibri" pitchFamily="34" charset="0"/>
                <a:cs typeface="Calibri" pitchFamily="34" charset="0"/>
              </a:rPr>
              <a:t>h) sursa de finanţare;</a:t>
            </a:r>
          </a:p>
          <a:p>
            <a:pPr algn="just">
              <a:buNone/>
            </a:pPr>
            <a:r>
              <a:rPr lang="vi-VN" sz="7200" dirty="0">
                <a:latin typeface="Calibri" pitchFamily="34" charset="0"/>
                <a:cs typeface="Calibri" pitchFamily="34" charset="0"/>
              </a:rPr>
              <a:t>i) partea proiectului multianual de investiţii nefinalizată, efectuată până la 31.12 </a:t>
            </a:r>
            <a:r>
              <a:rPr lang="vi-VN" sz="7200" dirty="0" smtClean="0">
                <a:latin typeface="Calibri" pitchFamily="34" charset="0"/>
                <a:cs typeface="Calibri" pitchFamily="34" charset="0"/>
              </a:rPr>
              <a:t>a anului</a:t>
            </a:r>
            <a:r>
              <a:rPr lang="vi-VN" sz="7200" dirty="0">
                <a:latin typeface="Calibri" pitchFamily="34" charset="0"/>
                <a:cs typeface="Calibri" pitchFamily="34" charset="0"/>
              </a:rPr>
              <a:t>    (t-1): cantitate; valoare, mii lei (fără TVA);</a:t>
            </a:r>
          </a:p>
          <a:p>
            <a:pPr algn="just">
              <a:buNone/>
            </a:pPr>
            <a:r>
              <a:rPr lang="vi-VN" sz="7200" dirty="0" smtClean="0">
                <a:latin typeface="Calibri" pitchFamily="34" charset="0"/>
                <a:cs typeface="Calibri" pitchFamily="34" charset="0"/>
              </a:rPr>
              <a:t>j</a:t>
            </a:r>
            <a:r>
              <a:rPr lang="vi-VN" sz="7200" dirty="0">
                <a:latin typeface="Calibri" pitchFamily="34" charset="0"/>
                <a:cs typeface="Calibri" pitchFamily="34" charset="0"/>
              </a:rPr>
              <a:t>) investiţiile planificate pentru anul (t): cantitate; valoare, mii lei (fără TVA);</a:t>
            </a:r>
          </a:p>
          <a:p>
            <a:pPr algn="just">
              <a:buNone/>
            </a:pPr>
            <a:r>
              <a:rPr lang="vi-VN" sz="7200" dirty="0">
                <a:latin typeface="Calibri" pitchFamily="34" charset="0"/>
                <a:cs typeface="Calibri" pitchFamily="34" charset="0"/>
              </a:rPr>
              <a:t>k) durata de utilizare a obiectului de investiţii, ani;</a:t>
            </a:r>
          </a:p>
          <a:p>
            <a:pPr algn="just">
              <a:buNone/>
            </a:pPr>
            <a:r>
              <a:rPr lang="vi-VN" sz="7200" dirty="0">
                <a:latin typeface="Calibri" pitchFamily="34" charset="0"/>
                <a:cs typeface="Calibri" pitchFamily="34" charset="0"/>
              </a:rPr>
              <a:t>l) amortizarea anuală estimată ce ar rezulta în urma realizării proiectului de investiţii, mii lei.</a:t>
            </a:r>
          </a:p>
          <a:p>
            <a:pPr>
              <a:buNone/>
            </a:pPr>
            <a:endParaRPr lang="ro-MO" dirty="0" smtClean="0">
              <a:latin typeface="Calibri" pitchFamily="34" charset="0"/>
              <a:cs typeface="Calibri"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ro-MO" b="1" dirty="0" smtClean="0"/>
              <a:t>Procedurile de planificare </a:t>
            </a:r>
            <a:br>
              <a:rPr lang="ro-MO" b="1" dirty="0" smtClean="0"/>
            </a:br>
            <a:r>
              <a:rPr lang="ro-MO" b="1" dirty="0" smtClean="0"/>
              <a:t>și de prezentare a PI</a:t>
            </a:r>
            <a:endParaRPr lang="ru-RU" b="1" dirty="0"/>
          </a:p>
        </p:txBody>
      </p:sp>
      <p:sp>
        <p:nvSpPr>
          <p:cNvPr id="8" name="Содержимое 7"/>
          <p:cNvSpPr>
            <a:spLocks noGrp="1"/>
          </p:cNvSpPr>
          <p:nvPr>
            <p:ph idx="1"/>
          </p:nvPr>
        </p:nvSpPr>
        <p:spPr>
          <a:xfrm>
            <a:off x="683568" y="1628800"/>
            <a:ext cx="8229600" cy="4925144"/>
          </a:xfrm>
        </p:spPr>
        <p:txBody>
          <a:bodyPr>
            <a:normAutofit fontScale="40000" lnSpcReduction="20000"/>
          </a:bodyPr>
          <a:lstStyle/>
          <a:p>
            <a:pPr algn="just"/>
            <a:r>
              <a:rPr lang="ro-MO" sz="8000" dirty="0" smtClean="0">
                <a:latin typeface="Calibri" pitchFamily="34" charset="0"/>
                <a:cs typeface="Calibri" pitchFamily="34" charset="0"/>
              </a:rPr>
              <a:t>Pentru investițiile </a:t>
            </a:r>
            <a:r>
              <a:rPr lang="ro-MO" sz="8000" b="1" dirty="0" smtClean="0">
                <a:latin typeface="Calibri" pitchFamily="34" charset="0"/>
                <a:cs typeface="Calibri" pitchFamily="34" charset="0"/>
              </a:rPr>
              <a:t>eficiente, </a:t>
            </a:r>
            <a:r>
              <a:rPr lang="ro-MO" sz="8000" dirty="0" smtClean="0">
                <a:latin typeface="Calibri" pitchFamily="34" charset="0"/>
                <a:cs typeface="Calibri" pitchFamily="34" charset="0"/>
              </a:rPr>
              <a:t>suplimentar se prezintă următoarea informație</a:t>
            </a:r>
            <a:r>
              <a:rPr lang="ro-MO" sz="6200" dirty="0" smtClean="0">
                <a:latin typeface="Calibri" pitchFamily="34" charset="0"/>
                <a:cs typeface="Calibri" pitchFamily="34" charset="0"/>
              </a:rPr>
              <a:t>:</a:t>
            </a:r>
          </a:p>
          <a:p>
            <a:pPr algn="just">
              <a:buNone/>
            </a:pPr>
            <a:endParaRPr lang="ro-MO" sz="6200" dirty="0" smtClean="0">
              <a:latin typeface="Calibri" pitchFamily="34" charset="0"/>
              <a:cs typeface="Calibri" pitchFamily="34" charset="0"/>
            </a:endParaRPr>
          </a:p>
          <a:p>
            <a:pPr algn="just">
              <a:buNone/>
            </a:pPr>
            <a:r>
              <a:rPr lang="vi-VN" sz="6000" dirty="0">
                <a:latin typeface="Calibri" pitchFamily="34" charset="0"/>
                <a:cs typeface="Calibri" pitchFamily="34" charset="0"/>
              </a:rPr>
              <a:t>m) costurile de exploatare estimate pentru anul „t” în cazul în care proiectul de investiţii nu se implementează – Ex0t ;</a:t>
            </a:r>
          </a:p>
          <a:p>
            <a:pPr algn="just">
              <a:buNone/>
            </a:pPr>
            <a:r>
              <a:rPr lang="vi-VN" sz="6000" dirty="0">
                <a:latin typeface="Calibri" pitchFamily="34" charset="0"/>
                <a:cs typeface="Calibri" pitchFamily="34" charset="0"/>
              </a:rPr>
              <a:t>n) costurile de exploatare estimate pentru anul „t” în cazul în care proiectul de investiţii se implementează – Ex1t ;</a:t>
            </a:r>
          </a:p>
          <a:p>
            <a:pPr algn="just">
              <a:buNone/>
            </a:pPr>
            <a:r>
              <a:rPr lang="vi-VN" sz="6000" dirty="0">
                <a:latin typeface="Calibri" pitchFamily="34" charset="0"/>
                <a:cs typeface="Calibri" pitchFamily="34" charset="0"/>
              </a:rPr>
              <a:t>o) suma efectelor economice medii anuale estimate de-a lungul duratei de utilizare ale proiectului de investiţii</a:t>
            </a:r>
            <a:r>
              <a:rPr lang="vi-VN" sz="6000" dirty="0" smtClean="0">
                <a:latin typeface="Calibri" pitchFamily="34" charset="0"/>
                <a:cs typeface="Calibri" pitchFamily="34" charset="0"/>
              </a:rPr>
              <a:t>.</a:t>
            </a:r>
          </a:p>
          <a:p>
            <a:pPr algn="just">
              <a:buNone/>
            </a:pPr>
            <a:endParaRPr lang="ro-MO" sz="6200" dirty="0" smtClean="0">
              <a:latin typeface="Calibri" pitchFamily="34" charset="0"/>
              <a:cs typeface="Calibri" pitchFamily="34" charset="0"/>
            </a:endParaRPr>
          </a:p>
          <a:p>
            <a:pPr>
              <a:buNone/>
            </a:pPr>
            <a:endParaRPr lang="ro-MO" sz="5000" dirty="0">
              <a:latin typeface="Calibri" pitchFamily="34" charset="0"/>
              <a:cs typeface="Calibri" pitchFamily="34" charset="0"/>
            </a:endParaRPr>
          </a:p>
          <a:p>
            <a:pPr>
              <a:buNone/>
            </a:pPr>
            <a:endParaRPr lang="ro-MO" sz="5000" dirty="0" smtClean="0">
              <a:latin typeface="Calibri" pitchFamily="34" charset="0"/>
              <a:cs typeface="Calibri" pitchFamily="34" charset="0"/>
            </a:endParaRPr>
          </a:p>
          <a:p>
            <a:pPr>
              <a:buNone/>
            </a:pPr>
            <a:endParaRPr lang="ro-MO" dirty="0" smtClean="0">
              <a:latin typeface="Calibri" pitchFamily="34" charset="0"/>
              <a:cs typeface="Calibri"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ro-MO" b="1" dirty="0" smtClean="0"/>
              <a:t>Procedurile de planificare </a:t>
            </a:r>
            <a:br>
              <a:rPr lang="ro-MO" b="1" dirty="0" smtClean="0"/>
            </a:br>
            <a:r>
              <a:rPr lang="ro-MO" b="1" dirty="0" smtClean="0"/>
              <a:t>și de prezentare a PI</a:t>
            </a:r>
            <a:endParaRPr lang="ru-RU" b="1" dirty="0"/>
          </a:p>
        </p:txBody>
      </p:sp>
      <mc:AlternateContent xmlns:mc="http://schemas.openxmlformats.org/markup-compatibility/2006" xmlns:a14="http://schemas.microsoft.com/office/drawing/2010/main">
        <mc:Choice Requires="a14">
          <p:sp>
            <p:nvSpPr>
              <p:cNvPr id="8" name="Содержимое 7"/>
              <p:cNvSpPr>
                <a:spLocks noGrp="1"/>
              </p:cNvSpPr>
              <p:nvPr>
                <p:ph idx="1"/>
              </p:nvPr>
            </p:nvSpPr>
            <p:spPr>
              <a:xfrm>
                <a:off x="457200" y="1600200"/>
                <a:ext cx="8229600" cy="4925144"/>
              </a:xfrm>
            </p:spPr>
            <p:txBody>
              <a:bodyPr>
                <a:normAutofit/>
              </a:bodyPr>
              <a:lstStyle/>
              <a:p>
                <a:pPr>
                  <a:buNone/>
                </a:pPr>
                <a:r>
                  <a:rPr lang="ro-MO" sz="2800" dirty="0" smtClean="0">
                    <a:latin typeface="Calibri" pitchFamily="34" charset="0"/>
                    <a:cs typeface="Calibri" pitchFamily="34" charset="0"/>
                  </a:rPr>
                  <a:t> </a:t>
                </a:r>
                <a:r>
                  <a:rPr lang="vi-VN" sz="2800" dirty="0" smtClean="0">
                    <a:latin typeface="Calibri" pitchFamily="34" charset="0"/>
                    <a:cs typeface="Calibri" pitchFamily="34" charset="0"/>
                  </a:rPr>
                  <a:t>Eficienţa </a:t>
                </a:r>
                <a:r>
                  <a:rPr lang="vi-VN" sz="2800" dirty="0">
                    <a:latin typeface="Calibri" pitchFamily="34" charset="0"/>
                    <a:cs typeface="Calibri" pitchFamily="34" charset="0"/>
                  </a:rPr>
                  <a:t>investiţiilor se determină prin utilizarea următoarei inegalităţi</a:t>
                </a:r>
                <a:r>
                  <a:rPr lang="vi-VN" sz="2800" dirty="0" smtClean="0">
                    <a:latin typeface="Calibri" pitchFamily="34" charset="0"/>
                    <a:cs typeface="Calibri" pitchFamily="34" charset="0"/>
                  </a:rPr>
                  <a:t>:</a:t>
                </a:r>
                <a:endParaRPr lang="ro-MO" sz="2800" dirty="0" smtClean="0">
                  <a:latin typeface="Calibri" pitchFamily="34" charset="0"/>
                  <a:cs typeface="Calibri" pitchFamily="34" charset="0"/>
                </a:endParaRPr>
              </a:p>
              <a:p>
                <a:pPr>
                  <a:buNone/>
                </a:pPr>
                <a14:m>
                  <m:oMathPara xmlns:m="http://schemas.openxmlformats.org/officeDocument/2006/math">
                    <m:oMathParaPr>
                      <m:jc m:val="centerGroup"/>
                    </m:oMathParaPr>
                    <m:oMath xmlns:m="http://schemas.openxmlformats.org/officeDocument/2006/math">
                      <m:r>
                        <a:rPr lang="ro-MD" sz="2800" b="0" i="1" smtClean="0">
                          <a:latin typeface="Cambria Math" panose="02040503050406030204" pitchFamily="18" charset="0"/>
                          <a:cs typeface="Calibri" pitchFamily="34" charset="0"/>
                        </a:rPr>
                        <m:t>𝐼</m:t>
                      </m:r>
                      <m:r>
                        <a:rPr lang="pt-BR" sz="2800" i="1" smtClean="0">
                          <a:latin typeface="Cambria Math" panose="02040503050406030204" pitchFamily="18" charset="0"/>
                          <a:cs typeface="Calibri" pitchFamily="34" charset="0"/>
                        </a:rPr>
                        <m:t>&lt;</m:t>
                      </m:r>
                      <m:nary>
                        <m:naryPr>
                          <m:chr m:val="∑"/>
                          <m:ctrlPr>
                            <a:rPr lang="pt-BR" sz="2800" i="1" smtClean="0">
                              <a:latin typeface="Cambria Math" panose="02040503050406030204" pitchFamily="18" charset="0"/>
                              <a:cs typeface="Calibri" pitchFamily="34" charset="0"/>
                            </a:rPr>
                          </m:ctrlPr>
                        </m:naryPr>
                        <m:sub>
                          <m:r>
                            <a:rPr lang="ro-MD" sz="2800" b="0" i="1" smtClean="0">
                              <a:latin typeface="Cambria Math" panose="02040503050406030204" pitchFamily="18" charset="0"/>
                              <a:cs typeface="Calibri" pitchFamily="34" charset="0"/>
                            </a:rPr>
                            <m:t>𝑡</m:t>
                          </m:r>
                          <m:r>
                            <a:rPr lang="pt-BR" sz="2800" i="1" smtClean="0">
                              <a:latin typeface="Cambria Math" panose="02040503050406030204" pitchFamily="18" charset="0"/>
                              <a:cs typeface="Calibri" pitchFamily="34" charset="0"/>
                            </a:rPr>
                            <m:t>=1</m:t>
                          </m:r>
                        </m:sub>
                        <m:sup>
                          <m:r>
                            <a:rPr lang="ro-MD" sz="2800" b="0" i="1" smtClean="0">
                              <a:latin typeface="Cambria Math" panose="02040503050406030204" pitchFamily="18" charset="0"/>
                              <a:cs typeface="Calibri" pitchFamily="34" charset="0"/>
                            </a:rPr>
                            <m:t>𝑡</m:t>
                          </m:r>
                          <m:r>
                            <a:rPr lang="ro-MD" sz="2800" b="0" i="1" baseline="-25000" smtClean="0">
                              <a:latin typeface="Cambria Math" panose="02040503050406030204" pitchFamily="18" charset="0"/>
                              <a:cs typeface="Calibri" pitchFamily="34" charset="0"/>
                            </a:rPr>
                            <m:t>𝑢</m:t>
                          </m:r>
                        </m:sup>
                        <m:e>
                          <m:r>
                            <a:rPr lang="ro-MD" sz="2800" b="0" i="1" smtClean="0">
                              <a:latin typeface="Cambria Math" panose="02040503050406030204" pitchFamily="18" charset="0"/>
                              <a:cs typeface="Calibri" pitchFamily="34" charset="0"/>
                            </a:rPr>
                            <m:t>𝐸𝐸</m:t>
                          </m:r>
                          <m:r>
                            <a:rPr lang="ro-MD" sz="2800" b="0" i="1" baseline="-25000" smtClean="0">
                              <a:latin typeface="Cambria Math" panose="02040503050406030204" pitchFamily="18" charset="0"/>
                              <a:cs typeface="Calibri" pitchFamily="34" charset="0"/>
                            </a:rPr>
                            <m:t>𝑡</m:t>
                          </m:r>
                        </m:e>
                      </m:nary>
                    </m:oMath>
                  </m:oMathPara>
                </a14:m>
                <a:endParaRPr lang="ro-MO" sz="2800" dirty="0">
                  <a:latin typeface="Calibri" pitchFamily="34" charset="0"/>
                  <a:cs typeface="Calibri" pitchFamily="34" charset="0"/>
                </a:endParaRPr>
              </a:p>
              <a:p>
                <a:pPr>
                  <a:buNone/>
                </a:pPr>
                <a:endParaRPr lang="ro-MO" sz="2800" dirty="0" smtClean="0">
                  <a:latin typeface="Calibri" pitchFamily="34" charset="0"/>
                  <a:cs typeface="Calibri" pitchFamily="34" charset="0"/>
                </a:endParaRPr>
              </a:p>
              <a:p>
                <a:pPr>
                  <a:buNone/>
                </a:pPr>
                <a:r>
                  <a:rPr lang="vi-VN" sz="1800" dirty="0" smtClean="0">
                    <a:latin typeface="Calibri" pitchFamily="34" charset="0"/>
                    <a:cs typeface="Calibri" pitchFamily="34" charset="0"/>
                  </a:rPr>
                  <a:t>unde</a:t>
                </a:r>
                <a:r>
                  <a:rPr lang="vi-VN" sz="1800" dirty="0">
                    <a:latin typeface="Calibri" pitchFamily="34" charset="0"/>
                    <a:cs typeface="Calibri" pitchFamily="34" charset="0"/>
                  </a:rPr>
                  <a:t>:</a:t>
                </a:r>
              </a:p>
              <a:p>
                <a:r>
                  <a:rPr lang="vi-VN" sz="1800" i="1" dirty="0">
                    <a:latin typeface="Calibri" pitchFamily="34" charset="0"/>
                    <a:cs typeface="Calibri" pitchFamily="34" charset="0"/>
                  </a:rPr>
                  <a:t>I</a:t>
                </a:r>
                <a:r>
                  <a:rPr lang="vi-VN" sz="1800" dirty="0">
                    <a:latin typeface="Calibri" pitchFamily="34" charset="0"/>
                    <a:cs typeface="Calibri" pitchFamily="34" charset="0"/>
                  </a:rPr>
                  <a:t> – valoarea estimată a investiţiei;</a:t>
                </a:r>
              </a:p>
              <a:p>
                <a:r>
                  <a:rPr lang="vi-VN" sz="1800" i="1" dirty="0">
                    <a:latin typeface="Calibri" pitchFamily="34" charset="0"/>
                    <a:cs typeface="Calibri" pitchFamily="34" charset="0"/>
                  </a:rPr>
                  <a:t>EE</a:t>
                </a:r>
                <a:r>
                  <a:rPr lang="vi-VN" sz="1800" i="1" baseline="-25000" dirty="0">
                    <a:latin typeface="Calibri" pitchFamily="34" charset="0"/>
                    <a:cs typeface="Calibri" pitchFamily="34" charset="0"/>
                  </a:rPr>
                  <a:t>t</a:t>
                </a:r>
                <a:r>
                  <a:rPr lang="vi-VN" sz="1800" i="1" dirty="0">
                    <a:latin typeface="Calibri" pitchFamily="34" charset="0"/>
                    <a:cs typeface="Calibri" pitchFamily="34" charset="0"/>
                  </a:rPr>
                  <a:t> </a:t>
                </a:r>
                <a:r>
                  <a:rPr lang="vi-VN" sz="1800" dirty="0">
                    <a:latin typeface="Calibri" pitchFamily="34" charset="0"/>
                    <a:cs typeface="Calibri" pitchFamily="34" charset="0"/>
                  </a:rPr>
                  <a:t>– efectul economic estimat al anului „t</a:t>
                </a:r>
                <a:r>
                  <a:rPr lang="vi-VN" sz="1800" dirty="0" smtClean="0">
                    <a:latin typeface="Calibri" pitchFamily="34" charset="0"/>
                    <a:cs typeface="Calibri" pitchFamily="34" charset="0"/>
                  </a:rPr>
                  <a:t>”</a:t>
                </a:r>
                <a:r>
                  <a:rPr lang="ro-MO" sz="1800" dirty="0" smtClean="0">
                    <a:latin typeface="Calibri" pitchFamily="34" charset="0"/>
                    <a:cs typeface="Calibri" pitchFamily="34" charset="0"/>
                  </a:rPr>
                  <a:t>.</a:t>
                </a:r>
                <a:endParaRPr lang="vi-VN" sz="1800" dirty="0">
                  <a:latin typeface="Calibri" pitchFamily="34" charset="0"/>
                  <a:cs typeface="Calibri" pitchFamily="34" charset="0"/>
                </a:endParaRPr>
              </a:p>
              <a:p>
                <a:pPr>
                  <a:buNone/>
                </a:pPr>
                <a:endParaRPr lang="ro-MO" dirty="0" smtClean="0">
                  <a:latin typeface="Calibri" pitchFamily="34" charset="0"/>
                  <a:cs typeface="Calibri" pitchFamily="34" charset="0"/>
                </a:endParaRPr>
              </a:p>
            </p:txBody>
          </p:sp>
        </mc:Choice>
        <mc:Fallback xmlns="">
          <p:sp>
            <p:nvSpPr>
              <p:cNvPr id="8" name="Содержимое 7"/>
              <p:cNvSpPr>
                <a:spLocks noGrp="1" noRot="1" noChangeAspect="1" noMove="1" noResize="1" noEditPoints="1" noAdjustHandles="1" noChangeArrowheads="1" noChangeShapeType="1" noTextEdit="1"/>
              </p:cNvSpPr>
              <p:nvPr>
                <p:ph idx="1"/>
              </p:nvPr>
            </p:nvSpPr>
            <p:spPr>
              <a:xfrm>
                <a:off x="457200" y="1600200"/>
                <a:ext cx="8229600" cy="4925144"/>
              </a:xfrm>
              <a:blipFill>
                <a:blip r:embed="rId2"/>
                <a:stretch>
                  <a:fillRect l="-593" t="-1239"/>
                </a:stretch>
              </a:blipFill>
            </p:spPr>
            <p:txBody>
              <a:bodyPr/>
              <a:lstStyle/>
              <a:p>
                <a:r>
                  <a:rPr lang="ru-RU">
                    <a:noFill/>
                  </a:rPr>
                  <a:t> </a:t>
                </a:r>
              </a:p>
            </p:txBody>
          </p:sp>
        </mc:Fallback>
      </mc:AlternateContent>
      <p:pic>
        <p:nvPicPr>
          <p:cNvPr id="9" name="Picture 2"/>
          <p:cNvPicPr>
            <a:picLocks noChangeAspect="1" noChangeArrowheads="1"/>
          </p:cNvPicPr>
          <p:nvPr/>
        </p:nvPicPr>
        <p:blipFill>
          <a:blip r:embed="rId3"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ro-MO" b="1" dirty="0" smtClean="0"/>
              <a:t>Procedurile de planificare </a:t>
            </a:r>
            <a:br>
              <a:rPr lang="ro-MO" b="1" dirty="0" smtClean="0"/>
            </a:br>
            <a:r>
              <a:rPr lang="ro-MO" b="1" dirty="0" smtClean="0"/>
              <a:t>și de prezentare a PI</a:t>
            </a:r>
            <a:endParaRPr lang="ru-RU" b="1" dirty="0"/>
          </a:p>
        </p:txBody>
      </p:sp>
      <mc:AlternateContent xmlns:mc="http://schemas.openxmlformats.org/markup-compatibility/2006" xmlns:a14="http://schemas.microsoft.com/office/drawing/2010/main">
        <mc:Choice Requires="a14">
          <p:sp>
            <p:nvSpPr>
              <p:cNvPr id="8" name="Содержимое 7"/>
              <p:cNvSpPr>
                <a:spLocks noGrp="1"/>
              </p:cNvSpPr>
              <p:nvPr>
                <p:ph idx="1"/>
              </p:nvPr>
            </p:nvSpPr>
            <p:spPr>
              <a:xfrm>
                <a:off x="457200" y="1600200"/>
                <a:ext cx="8229600" cy="4925144"/>
              </a:xfrm>
            </p:spPr>
            <p:txBody>
              <a:bodyPr>
                <a:normAutofit/>
              </a:bodyPr>
              <a:lstStyle/>
              <a:p>
                <a:pPr>
                  <a:buNone/>
                </a:pPr>
                <a:r>
                  <a:rPr lang="ro-MO" sz="2800" dirty="0" smtClean="0">
                    <a:latin typeface="Calibri" pitchFamily="34" charset="0"/>
                    <a:cs typeface="Calibri" pitchFamily="34" charset="0"/>
                  </a:rPr>
                  <a:t> </a:t>
                </a:r>
                <a:r>
                  <a:rPr lang="vi-VN" sz="2800" i="1" dirty="0" smtClean="0">
                    <a:latin typeface="Calibri" pitchFamily="34" charset="0"/>
                    <a:cs typeface="Calibri" pitchFamily="34" charset="0"/>
                  </a:rPr>
                  <a:t>EE</a:t>
                </a:r>
                <a:r>
                  <a:rPr lang="vi-VN" sz="2800" i="1" baseline="-25000" dirty="0" smtClean="0">
                    <a:latin typeface="Calibri" pitchFamily="34" charset="0"/>
                    <a:cs typeface="Calibri" pitchFamily="34" charset="0"/>
                  </a:rPr>
                  <a:t>t</a:t>
                </a:r>
                <a:r>
                  <a:rPr lang="vi-VN" sz="2800" dirty="0" smtClean="0">
                    <a:latin typeface="Calibri" pitchFamily="34" charset="0"/>
                    <a:cs typeface="Calibri" pitchFamily="34" charset="0"/>
                  </a:rPr>
                  <a:t> </a:t>
                </a:r>
                <a:r>
                  <a:rPr lang="vi-VN" sz="2800" dirty="0">
                    <a:latin typeface="Calibri" pitchFamily="34" charset="0"/>
                    <a:cs typeface="Calibri" pitchFamily="34" charset="0"/>
                  </a:rPr>
                  <a:t>– efectul economic estimat al anului „t</a:t>
                </a:r>
                <a:r>
                  <a:rPr lang="vi-VN" sz="2800" dirty="0" smtClean="0">
                    <a:latin typeface="Calibri" pitchFamily="34" charset="0"/>
                    <a:cs typeface="Calibri" pitchFamily="34" charset="0"/>
                  </a:rPr>
                  <a:t>”</a:t>
                </a:r>
                <a:r>
                  <a:rPr lang="ro-MO" sz="2800" dirty="0" smtClean="0">
                    <a:latin typeface="Calibri" pitchFamily="34" charset="0"/>
                    <a:cs typeface="Calibri" pitchFamily="34" charset="0"/>
                  </a:rPr>
                  <a:t>, se determină conform formulei:</a:t>
                </a:r>
              </a:p>
              <a:p>
                <a:pPr>
                  <a:buNone/>
                </a:pPr>
                <a:endParaRPr lang="ro-MO" sz="1600" dirty="0" smtClean="0">
                  <a:latin typeface="Calibri" pitchFamily="34" charset="0"/>
                  <a:cs typeface="Calibri" pitchFamily="34" charset="0"/>
                </a:endParaRPr>
              </a:p>
              <a:p>
                <a:pPr>
                  <a:buNone/>
                </a:pPr>
                <a14:m>
                  <m:oMathPara xmlns:m="http://schemas.openxmlformats.org/officeDocument/2006/math">
                    <m:oMathParaPr>
                      <m:jc m:val="centerGroup"/>
                    </m:oMathParaPr>
                    <m:oMath xmlns:m="http://schemas.openxmlformats.org/officeDocument/2006/math">
                      <m:r>
                        <a:rPr lang="ro-MD" sz="2800" b="0" i="1" smtClean="0">
                          <a:latin typeface="Cambria Math" panose="02040503050406030204" pitchFamily="18" charset="0"/>
                          <a:cs typeface="Calibri" pitchFamily="34" charset="0"/>
                        </a:rPr>
                        <m:t>𝐸𝐸</m:t>
                      </m:r>
                      <m:r>
                        <a:rPr lang="ro-MD" sz="2800" b="0" i="1" baseline="-25000" smtClean="0">
                          <a:latin typeface="Cambria Math" panose="02040503050406030204" pitchFamily="18" charset="0"/>
                          <a:cs typeface="Calibri" pitchFamily="34" charset="0"/>
                        </a:rPr>
                        <m:t>𝑡</m:t>
                      </m:r>
                      <m:r>
                        <a:rPr lang="ro-MD" sz="2800" i="1" smtClean="0">
                          <a:latin typeface="Cambria Math" panose="02040503050406030204" pitchFamily="18" charset="0"/>
                          <a:cs typeface="Calibri" pitchFamily="34" charset="0"/>
                        </a:rPr>
                        <m:t>=</m:t>
                      </m:r>
                      <m:r>
                        <a:rPr lang="ro-MD" sz="2800" b="0" i="1" smtClean="0">
                          <a:latin typeface="Cambria Math" panose="02040503050406030204" pitchFamily="18" charset="0"/>
                          <a:cs typeface="Calibri" pitchFamily="34" charset="0"/>
                        </a:rPr>
                        <m:t>𝐸𝑥</m:t>
                      </m:r>
                      <m:r>
                        <a:rPr lang="ro-MD" sz="2800" b="0" i="1" baseline="30000" smtClean="0">
                          <a:latin typeface="Cambria Math" panose="02040503050406030204" pitchFamily="18" charset="0"/>
                          <a:cs typeface="Calibri" pitchFamily="34" charset="0"/>
                        </a:rPr>
                        <m:t>0</m:t>
                      </m:r>
                      <m:r>
                        <a:rPr lang="ro-MD" sz="2800" b="0" i="1" baseline="-25000" smtClean="0">
                          <a:latin typeface="Cambria Math" panose="02040503050406030204" pitchFamily="18" charset="0"/>
                          <a:cs typeface="Calibri" pitchFamily="34" charset="0"/>
                        </a:rPr>
                        <m:t>𝑡</m:t>
                      </m:r>
                      <m:r>
                        <a:rPr lang="ro-MD" sz="2800" b="0" i="1" smtClean="0">
                          <a:latin typeface="Cambria Math" panose="02040503050406030204" pitchFamily="18" charset="0"/>
                          <a:cs typeface="Calibri" pitchFamily="34" charset="0"/>
                        </a:rPr>
                        <m:t>−</m:t>
                      </m:r>
                      <m:r>
                        <a:rPr lang="ro-MD" sz="2800" b="0" i="1" smtClean="0">
                          <a:latin typeface="Cambria Math" panose="02040503050406030204" pitchFamily="18" charset="0"/>
                          <a:cs typeface="Calibri" pitchFamily="34" charset="0"/>
                        </a:rPr>
                        <m:t>𝐸𝑥</m:t>
                      </m:r>
                      <m:r>
                        <a:rPr lang="ro-MD" sz="2800" b="0" i="1" baseline="30000" smtClean="0">
                          <a:latin typeface="Cambria Math" panose="02040503050406030204" pitchFamily="18" charset="0"/>
                          <a:cs typeface="Calibri" pitchFamily="34" charset="0"/>
                        </a:rPr>
                        <m:t>1</m:t>
                      </m:r>
                      <m:r>
                        <a:rPr lang="ro-MD" sz="2800" b="0" i="1" baseline="-25000" smtClean="0">
                          <a:latin typeface="Cambria Math" panose="02040503050406030204" pitchFamily="18" charset="0"/>
                          <a:cs typeface="Calibri" pitchFamily="34" charset="0"/>
                        </a:rPr>
                        <m:t>𝑡</m:t>
                      </m:r>
                    </m:oMath>
                  </m:oMathPara>
                </a14:m>
                <a:endParaRPr lang="ro-MO" sz="2800" baseline="-25000" dirty="0">
                  <a:latin typeface="Calibri" pitchFamily="34" charset="0"/>
                  <a:cs typeface="Calibri" pitchFamily="34" charset="0"/>
                </a:endParaRPr>
              </a:p>
              <a:p>
                <a:r>
                  <a:rPr lang="vi-VN" sz="2200" dirty="0" smtClean="0">
                    <a:latin typeface="Calibri" pitchFamily="34" charset="0"/>
                    <a:cs typeface="Calibri" pitchFamily="34" charset="0"/>
                  </a:rPr>
                  <a:t>unde</a:t>
                </a:r>
                <a:r>
                  <a:rPr lang="vi-VN" sz="2200" dirty="0">
                    <a:latin typeface="Calibri" pitchFamily="34" charset="0"/>
                    <a:cs typeface="Calibri" pitchFamily="34" charset="0"/>
                  </a:rPr>
                  <a:t>:</a:t>
                </a:r>
              </a:p>
              <a:p>
                <a:pPr algn="just">
                  <a:buNone/>
                </a:pPr>
                <a14:m>
                  <m:oMath xmlns:m="http://schemas.openxmlformats.org/officeDocument/2006/math">
                    <m:r>
                      <a:rPr lang="ro-MD" sz="2400" i="1">
                        <a:latin typeface="Cambria Math" panose="02040503050406030204" pitchFamily="18" charset="0"/>
                        <a:cs typeface="Calibri" pitchFamily="34" charset="0"/>
                      </a:rPr>
                      <m:t>𝐸𝑥</m:t>
                    </m:r>
                    <m:r>
                      <a:rPr lang="ro-MD" sz="2400" i="1" baseline="30000">
                        <a:latin typeface="Cambria Math" panose="02040503050406030204" pitchFamily="18" charset="0"/>
                        <a:cs typeface="Calibri" pitchFamily="34" charset="0"/>
                      </a:rPr>
                      <m:t>0</m:t>
                    </m:r>
                    <m:r>
                      <a:rPr lang="ro-MD" sz="2400" i="1" baseline="-25000">
                        <a:latin typeface="Cambria Math" panose="02040503050406030204" pitchFamily="18" charset="0"/>
                        <a:cs typeface="Calibri" pitchFamily="34" charset="0"/>
                      </a:rPr>
                      <m:t>𝑡</m:t>
                    </m:r>
                  </m:oMath>
                </a14:m>
                <a:r>
                  <a:rPr lang="vi-VN" sz="2200" dirty="0" smtClean="0">
                    <a:latin typeface="Calibri" pitchFamily="34" charset="0"/>
                    <a:cs typeface="Calibri" pitchFamily="34" charset="0"/>
                  </a:rPr>
                  <a:t> </a:t>
                </a:r>
                <a:r>
                  <a:rPr lang="vi-VN" sz="2200" dirty="0">
                    <a:latin typeface="Calibri" pitchFamily="34" charset="0"/>
                    <a:cs typeface="Calibri" pitchFamily="34" charset="0"/>
                  </a:rPr>
                  <a:t>– costurile de exploatare estimate pentru anul „t” în cazul în care proiectul de investiţii nu se implementează;</a:t>
                </a:r>
              </a:p>
              <a:p>
                <a:pPr algn="just">
                  <a:buNone/>
                </a:pPr>
                <a14:m>
                  <m:oMath xmlns:m="http://schemas.openxmlformats.org/officeDocument/2006/math">
                    <m:r>
                      <a:rPr lang="ro-MD" sz="2400" i="1">
                        <a:latin typeface="Cambria Math" panose="02040503050406030204" pitchFamily="18" charset="0"/>
                        <a:cs typeface="Calibri" pitchFamily="34" charset="0"/>
                      </a:rPr>
                      <m:t>𝐸𝑥</m:t>
                    </m:r>
                    <m:r>
                      <a:rPr lang="ro-MD" sz="2400" i="1" baseline="30000">
                        <a:latin typeface="Cambria Math" panose="02040503050406030204" pitchFamily="18" charset="0"/>
                        <a:cs typeface="Calibri" pitchFamily="34" charset="0"/>
                      </a:rPr>
                      <m:t>1</m:t>
                    </m:r>
                    <m:r>
                      <a:rPr lang="ro-MD" sz="2400" i="1" baseline="-25000">
                        <a:latin typeface="Cambria Math" panose="02040503050406030204" pitchFamily="18" charset="0"/>
                        <a:cs typeface="Calibri" pitchFamily="34" charset="0"/>
                      </a:rPr>
                      <m:t>𝑡</m:t>
                    </m:r>
                  </m:oMath>
                </a14:m>
                <a:r>
                  <a:rPr lang="vi-VN" sz="2200" dirty="0" smtClean="0">
                    <a:latin typeface="Calibri" pitchFamily="34" charset="0"/>
                    <a:cs typeface="Calibri" pitchFamily="34" charset="0"/>
                  </a:rPr>
                  <a:t> – costurile de exploatare estimate pentru anul „t” în cazul în care proiectul de investiţii se implementează;</a:t>
                </a:r>
              </a:p>
              <a:p>
                <a:pPr algn="just">
                  <a:buNone/>
                </a:pPr>
                <a:r>
                  <a:rPr lang="vi-VN" sz="2200" i="1" dirty="0" smtClean="0">
                    <a:latin typeface="Calibri" pitchFamily="34" charset="0"/>
                    <a:cs typeface="Calibri" pitchFamily="34" charset="0"/>
                  </a:rPr>
                  <a:t>t</a:t>
                </a:r>
                <a:r>
                  <a:rPr lang="vi-VN" sz="2200" i="1" baseline="-25000" dirty="0" smtClean="0">
                    <a:latin typeface="Calibri" pitchFamily="34" charset="0"/>
                    <a:cs typeface="Calibri" pitchFamily="34" charset="0"/>
                  </a:rPr>
                  <a:t>u</a:t>
                </a:r>
                <a:r>
                  <a:rPr lang="vi-VN" sz="2200" dirty="0" smtClean="0">
                    <a:latin typeface="Calibri" pitchFamily="34" charset="0"/>
                    <a:cs typeface="Calibri" pitchFamily="34" charset="0"/>
                  </a:rPr>
                  <a:t> </a:t>
                </a:r>
                <a:r>
                  <a:rPr lang="vi-VN" sz="2200" dirty="0">
                    <a:latin typeface="Calibri" pitchFamily="34" charset="0"/>
                    <a:cs typeface="Calibri" pitchFamily="34" charset="0"/>
                  </a:rPr>
                  <a:t>– ultimul an al duratei de utilizare a obiectului de investiţii.</a:t>
                </a:r>
              </a:p>
              <a:p>
                <a:pPr>
                  <a:buNone/>
                </a:pPr>
                <a:endParaRPr lang="ro-MO" sz="2800" dirty="0">
                  <a:latin typeface="Calibri" pitchFamily="34" charset="0"/>
                  <a:cs typeface="Calibri" pitchFamily="34" charset="0"/>
                </a:endParaRPr>
              </a:p>
              <a:p>
                <a:pPr>
                  <a:buNone/>
                </a:pPr>
                <a:endParaRPr lang="ro-MO" sz="2800" dirty="0" smtClean="0">
                  <a:latin typeface="Calibri" pitchFamily="34" charset="0"/>
                  <a:cs typeface="Calibri" pitchFamily="34" charset="0"/>
                </a:endParaRPr>
              </a:p>
              <a:p>
                <a:pPr>
                  <a:buNone/>
                </a:pPr>
                <a:endParaRPr lang="vi-VN" sz="2800" dirty="0">
                  <a:latin typeface="Calibri" pitchFamily="34" charset="0"/>
                  <a:cs typeface="Calibri" pitchFamily="34" charset="0"/>
                </a:endParaRPr>
              </a:p>
              <a:p>
                <a:pPr>
                  <a:buNone/>
                </a:pPr>
                <a:endParaRPr lang="ro-MO" dirty="0" smtClean="0">
                  <a:latin typeface="Calibri" pitchFamily="34" charset="0"/>
                  <a:cs typeface="Calibri" pitchFamily="34" charset="0"/>
                </a:endParaRPr>
              </a:p>
            </p:txBody>
          </p:sp>
        </mc:Choice>
        <mc:Fallback xmlns="">
          <p:sp>
            <p:nvSpPr>
              <p:cNvPr id="8" name="Содержимое 7"/>
              <p:cNvSpPr>
                <a:spLocks noGrp="1" noRot="1" noChangeAspect="1" noMove="1" noResize="1" noEditPoints="1" noAdjustHandles="1" noChangeArrowheads="1" noChangeShapeType="1" noTextEdit="1"/>
              </p:cNvSpPr>
              <p:nvPr>
                <p:ph idx="1"/>
              </p:nvPr>
            </p:nvSpPr>
            <p:spPr>
              <a:xfrm>
                <a:off x="457200" y="1600200"/>
                <a:ext cx="8229600" cy="4925144"/>
              </a:xfrm>
              <a:blipFill>
                <a:blip r:embed="rId2"/>
                <a:stretch>
                  <a:fillRect l="-963" t="-1239" r="-963"/>
                </a:stretch>
              </a:blipFill>
            </p:spPr>
            <p:txBody>
              <a:bodyPr/>
              <a:lstStyle/>
              <a:p>
                <a:r>
                  <a:rPr lang="ru-RU">
                    <a:noFill/>
                  </a:rPr>
                  <a:t> </a:t>
                </a:r>
              </a:p>
            </p:txBody>
          </p:sp>
        </mc:Fallback>
      </mc:AlternateContent>
      <p:pic>
        <p:nvPicPr>
          <p:cNvPr id="9" name="Picture 2"/>
          <p:cNvPicPr>
            <a:picLocks noChangeAspect="1" noChangeArrowheads="1"/>
          </p:cNvPicPr>
          <p:nvPr/>
        </p:nvPicPr>
        <p:blipFill>
          <a:blip r:embed="rId3"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ro-MO" b="1" dirty="0" smtClean="0"/>
              <a:t>Evaluarea proiectelor </a:t>
            </a:r>
            <a:br>
              <a:rPr lang="ro-MO" b="1" dirty="0" smtClean="0"/>
            </a:br>
            <a:r>
              <a:rPr lang="ro-MO" b="1" dirty="0" smtClean="0"/>
              <a:t>de investiții</a:t>
            </a:r>
            <a:endParaRPr lang="ru-RU" b="1" dirty="0"/>
          </a:p>
        </p:txBody>
      </p:sp>
      <p:sp>
        <p:nvSpPr>
          <p:cNvPr id="8" name="Содержимое 7"/>
          <p:cNvSpPr>
            <a:spLocks noGrp="1"/>
          </p:cNvSpPr>
          <p:nvPr>
            <p:ph idx="1"/>
          </p:nvPr>
        </p:nvSpPr>
        <p:spPr>
          <a:xfrm>
            <a:off x="457200" y="1600200"/>
            <a:ext cx="8229600" cy="4853136"/>
          </a:xfrm>
        </p:spPr>
        <p:txBody>
          <a:bodyPr>
            <a:normAutofit fontScale="55000" lnSpcReduction="20000"/>
          </a:bodyPr>
          <a:lstStyle/>
          <a:p>
            <a:pPr algn="just"/>
            <a:r>
              <a:rPr lang="vi-VN" sz="4000" dirty="0">
                <a:latin typeface="Calibri" pitchFamily="34" charset="0"/>
                <a:cs typeface="Calibri" pitchFamily="34" charset="0"/>
              </a:rPr>
              <a:t>Proiectele de investiţii </a:t>
            </a:r>
            <a:r>
              <a:rPr lang="ro-MO" sz="4000" dirty="0" smtClean="0">
                <a:latin typeface="Calibri" pitchFamily="34" charset="0"/>
                <a:cs typeface="Calibri" pitchFamily="34" charset="0"/>
              </a:rPr>
              <a:t>s</a:t>
            </a:r>
            <a:r>
              <a:rPr lang="vi-VN" sz="4000" dirty="0" smtClean="0">
                <a:latin typeface="Calibri" pitchFamily="34" charset="0"/>
                <a:cs typeface="Calibri" pitchFamily="34" charset="0"/>
              </a:rPr>
              <a:t>unt </a:t>
            </a:r>
            <a:r>
              <a:rPr lang="vi-VN" sz="4000" dirty="0">
                <a:latin typeface="Calibri" pitchFamily="34" charset="0"/>
                <a:cs typeface="Calibri" pitchFamily="34" charset="0"/>
              </a:rPr>
              <a:t>evaluate în baza următoarelor criterii</a:t>
            </a:r>
            <a:r>
              <a:rPr lang="vi-VN" sz="3600" dirty="0" smtClean="0">
                <a:latin typeface="Calibri" pitchFamily="34" charset="0"/>
                <a:cs typeface="Calibri" pitchFamily="34" charset="0"/>
              </a:rPr>
              <a:t>.</a:t>
            </a:r>
            <a:endParaRPr lang="ro-MO" sz="3600" dirty="0" smtClean="0">
              <a:latin typeface="Calibri" pitchFamily="34" charset="0"/>
              <a:cs typeface="Calibri" pitchFamily="34" charset="0"/>
            </a:endParaRPr>
          </a:p>
          <a:p>
            <a:pPr algn="just">
              <a:buNone/>
            </a:pPr>
            <a:endParaRPr lang="vi-VN" sz="3600" dirty="0">
              <a:latin typeface="Calibri" pitchFamily="34" charset="0"/>
              <a:cs typeface="Calibri" pitchFamily="34" charset="0"/>
            </a:endParaRPr>
          </a:p>
          <a:p>
            <a:pPr algn="just">
              <a:buNone/>
            </a:pPr>
            <a:r>
              <a:rPr lang="vi-VN" dirty="0" smtClean="0">
                <a:latin typeface="Calibri" pitchFamily="34" charset="0"/>
                <a:cs typeface="Calibri" pitchFamily="34" charset="0"/>
              </a:rPr>
              <a:t>a) </a:t>
            </a:r>
            <a:r>
              <a:rPr lang="vi-VN" b="1" dirty="0" smtClean="0">
                <a:latin typeface="Calibri" pitchFamily="34" charset="0"/>
                <a:cs typeface="Calibri" pitchFamily="34" charset="0"/>
              </a:rPr>
              <a:t>Eficienţa</a:t>
            </a:r>
            <a:r>
              <a:rPr lang="vi-VN" dirty="0">
                <a:latin typeface="Calibri" pitchFamily="34" charset="0"/>
                <a:cs typeface="Calibri" pitchFamily="34" charset="0"/>
              </a:rPr>
              <a:t>. Evaluarea proiectului în baza criteriului de eficienţă se efectuează în baza valorii efectelor economice medii anuale estimate. Proiectul este considerat eficient în cazul în care suma efectelor economice anuale, estimate de-a lungul duratei de utilizare a obiectului de investiţii, este mai mare decât valoarea totală a investiţiei</a:t>
            </a:r>
            <a:r>
              <a:rPr lang="vi-VN" dirty="0" smtClean="0">
                <a:latin typeface="Calibri" pitchFamily="34" charset="0"/>
                <a:cs typeface="Calibri" pitchFamily="34" charset="0"/>
              </a:rPr>
              <a:t>.</a:t>
            </a:r>
            <a:endParaRPr lang="ro-MO" dirty="0" smtClean="0">
              <a:latin typeface="Calibri" pitchFamily="34" charset="0"/>
              <a:cs typeface="Calibri" pitchFamily="34" charset="0"/>
            </a:endParaRPr>
          </a:p>
          <a:p>
            <a:pPr algn="just">
              <a:buNone/>
            </a:pPr>
            <a:endParaRPr lang="vi-VN" dirty="0">
              <a:latin typeface="Calibri" pitchFamily="34" charset="0"/>
              <a:cs typeface="Calibri" pitchFamily="34" charset="0"/>
            </a:endParaRPr>
          </a:p>
          <a:p>
            <a:pPr algn="just">
              <a:buNone/>
            </a:pPr>
            <a:r>
              <a:rPr lang="vi-VN" dirty="0">
                <a:latin typeface="Calibri" pitchFamily="34" charset="0"/>
                <a:cs typeface="Calibri" pitchFamily="34" charset="0"/>
              </a:rPr>
              <a:t>b) </a:t>
            </a:r>
            <a:r>
              <a:rPr lang="vi-VN" b="1" dirty="0">
                <a:latin typeface="Calibri" pitchFamily="34" charset="0"/>
                <a:cs typeface="Calibri" pitchFamily="34" charset="0"/>
              </a:rPr>
              <a:t>Obligativitatea.</a:t>
            </a:r>
            <a:r>
              <a:rPr lang="vi-VN" dirty="0">
                <a:latin typeface="Calibri" pitchFamily="34" charset="0"/>
                <a:cs typeface="Calibri" pitchFamily="34" charset="0"/>
              </a:rPr>
              <a:t> Evaluarea proiectului în baza criteriului de obligativitate prevede indicarea temeiului legal care obligă operatorul să realizeze proiectul de investiţii</a:t>
            </a:r>
            <a:r>
              <a:rPr lang="vi-VN" dirty="0" smtClean="0">
                <a:latin typeface="Calibri" pitchFamily="34" charset="0"/>
                <a:cs typeface="Calibri" pitchFamily="34" charset="0"/>
              </a:rPr>
              <a:t>.</a:t>
            </a:r>
            <a:endParaRPr lang="ro-MO" dirty="0" smtClean="0">
              <a:latin typeface="Calibri" pitchFamily="34" charset="0"/>
              <a:cs typeface="Calibri" pitchFamily="34" charset="0"/>
            </a:endParaRPr>
          </a:p>
          <a:p>
            <a:pPr algn="just">
              <a:buNone/>
            </a:pPr>
            <a:endParaRPr lang="vi-VN" dirty="0">
              <a:latin typeface="Calibri" pitchFamily="34" charset="0"/>
              <a:cs typeface="Calibri" pitchFamily="34" charset="0"/>
            </a:endParaRPr>
          </a:p>
          <a:p>
            <a:pPr algn="just">
              <a:buNone/>
            </a:pPr>
            <a:r>
              <a:rPr lang="vi-VN" dirty="0">
                <a:latin typeface="Calibri" pitchFamily="34" charset="0"/>
                <a:cs typeface="Calibri" pitchFamily="34" charset="0"/>
              </a:rPr>
              <a:t>c) </a:t>
            </a:r>
            <a:r>
              <a:rPr lang="vi-VN" b="1" dirty="0">
                <a:latin typeface="Calibri" pitchFamily="34" charset="0"/>
                <a:cs typeface="Calibri" pitchFamily="34" charset="0"/>
              </a:rPr>
              <a:t>Necesitatea. </a:t>
            </a:r>
            <a:r>
              <a:rPr lang="vi-VN" dirty="0">
                <a:latin typeface="Calibri" pitchFamily="34" charset="0"/>
                <a:cs typeface="Calibri" pitchFamily="34" charset="0"/>
              </a:rPr>
              <a:t>Evaluarea proiectului în baza criteriului de necesitate prevede demonstrarea de către operator a influenţei proiectului de investiţii asupra fiabilităţii şi securităţii în funcţionare a sistemului, a continuităţii furnizării/prestării servicului de alimentare cu apă și de canalizare consumatorilor şi îndeplinirii de către operator a obligaţiilor stabilite de lege, inclusiv analiza tehnică a proiectului de investiţii prin care se demonstrează că parametrii tehnici sunt suficienţi şi necesari întru atingerea obiectivului stabilit la necesitatea realizării proiectului de investiţii</a:t>
            </a:r>
            <a:r>
              <a:rPr lang="vi-VN" dirty="0" smtClean="0">
                <a:latin typeface="Calibri" pitchFamily="34" charset="0"/>
                <a:cs typeface="Calibri" pitchFamily="34" charset="0"/>
              </a:rPr>
              <a:t>.</a:t>
            </a:r>
            <a:endParaRPr lang="vi-VN" dirty="0">
              <a:latin typeface="Calibri" pitchFamily="34" charset="0"/>
              <a:cs typeface="Calibri"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ro-MO" b="1" dirty="0" smtClean="0"/>
              <a:t>Evaluarea proiectelor </a:t>
            </a:r>
            <a:br>
              <a:rPr lang="ro-MO" b="1" dirty="0" smtClean="0"/>
            </a:br>
            <a:r>
              <a:rPr lang="ro-MO" b="1" dirty="0" smtClean="0"/>
              <a:t>de investiții</a:t>
            </a:r>
            <a:endParaRPr lang="ru-RU" b="1" dirty="0"/>
          </a:p>
        </p:txBody>
      </p:sp>
      <p:sp>
        <p:nvSpPr>
          <p:cNvPr id="8" name="Содержимое 7"/>
          <p:cNvSpPr>
            <a:spLocks noGrp="1"/>
          </p:cNvSpPr>
          <p:nvPr>
            <p:ph idx="1"/>
          </p:nvPr>
        </p:nvSpPr>
        <p:spPr/>
        <p:txBody>
          <a:bodyPr>
            <a:normAutofit fontScale="70000" lnSpcReduction="20000"/>
          </a:bodyPr>
          <a:lstStyle/>
          <a:p>
            <a:r>
              <a:rPr lang="vi-VN" b="1" dirty="0" smtClean="0">
                <a:latin typeface="Calibri" pitchFamily="34" charset="0"/>
                <a:cs typeface="Calibri" pitchFamily="34" charset="0"/>
              </a:rPr>
              <a:t>Categoria A:</a:t>
            </a:r>
            <a:r>
              <a:rPr lang="vi-VN" dirty="0" smtClean="0">
                <a:latin typeface="Calibri" pitchFamily="34" charset="0"/>
                <a:cs typeface="Calibri" pitchFamily="34" charset="0"/>
              </a:rPr>
              <a:t> </a:t>
            </a:r>
            <a:r>
              <a:rPr lang="ro-MO" dirty="0" smtClean="0">
                <a:latin typeface="Calibri" pitchFamily="34" charset="0"/>
                <a:cs typeface="Calibri" pitchFamily="34" charset="0"/>
              </a:rPr>
              <a:t>obligatorii, necesare sau eficiente</a:t>
            </a:r>
            <a:endParaRPr lang="vi-VN" dirty="0" smtClean="0">
              <a:latin typeface="Calibri" pitchFamily="34" charset="0"/>
              <a:cs typeface="Calibri" pitchFamily="34" charset="0"/>
            </a:endParaRPr>
          </a:p>
          <a:p>
            <a:r>
              <a:rPr lang="vi-VN" b="1" dirty="0" smtClean="0">
                <a:latin typeface="Calibri" pitchFamily="34" charset="0"/>
                <a:cs typeface="Calibri" pitchFamily="34" charset="0"/>
              </a:rPr>
              <a:t>Categoria B</a:t>
            </a:r>
            <a:r>
              <a:rPr lang="vi-VN" dirty="0" smtClean="0">
                <a:latin typeface="Calibri" pitchFamily="34" charset="0"/>
                <a:cs typeface="Calibri" pitchFamily="34" charset="0"/>
              </a:rPr>
              <a:t>: </a:t>
            </a:r>
            <a:r>
              <a:rPr lang="ro-MO" dirty="0" smtClean="0">
                <a:latin typeface="Calibri" pitchFamily="34" charset="0"/>
                <a:cs typeface="Calibri" pitchFamily="34" charset="0"/>
              </a:rPr>
              <a:t>obligatorii sau necesare </a:t>
            </a:r>
            <a:endParaRPr lang="vi-VN" dirty="0" smtClean="0">
              <a:latin typeface="Calibri" pitchFamily="34" charset="0"/>
              <a:cs typeface="Calibri" pitchFamily="34" charset="0"/>
            </a:endParaRPr>
          </a:p>
          <a:p>
            <a:r>
              <a:rPr lang="vi-VN" b="1" dirty="0" smtClean="0">
                <a:latin typeface="Calibri" pitchFamily="34" charset="0"/>
                <a:cs typeface="Calibri" pitchFamily="34" charset="0"/>
              </a:rPr>
              <a:t>Categoria C</a:t>
            </a:r>
            <a:r>
              <a:rPr lang="vi-VN" dirty="0" smtClean="0">
                <a:latin typeface="Calibri" pitchFamily="34" charset="0"/>
                <a:cs typeface="Calibri" pitchFamily="34" charset="0"/>
              </a:rPr>
              <a:t>: </a:t>
            </a:r>
            <a:r>
              <a:rPr lang="ro-MO" dirty="0" smtClean="0">
                <a:latin typeface="Calibri" pitchFamily="34" charset="0"/>
                <a:cs typeface="Calibri" pitchFamily="34" charset="0"/>
              </a:rPr>
              <a:t>obligatorii, necesare sau eficiente</a:t>
            </a:r>
            <a:endParaRPr lang="vi-VN" dirty="0" smtClean="0">
              <a:latin typeface="Calibri" pitchFamily="34" charset="0"/>
              <a:cs typeface="Calibri" pitchFamily="34" charset="0"/>
            </a:endParaRPr>
          </a:p>
          <a:p>
            <a:r>
              <a:rPr lang="vi-VN" b="1" dirty="0" smtClean="0">
                <a:latin typeface="Calibri" pitchFamily="34" charset="0"/>
                <a:cs typeface="Calibri" pitchFamily="34" charset="0"/>
              </a:rPr>
              <a:t>Categoria D</a:t>
            </a:r>
            <a:r>
              <a:rPr lang="vi-VN" dirty="0" smtClean="0">
                <a:latin typeface="Calibri" pitchFamily="34" charset="0"/>
                <a:cs typeface="Calibri" pitchFamily="34" charset="0"/>
              </a:rPr>
              <a:t>: </a:t>
            </a:r>
            <a:r>
              <a:rPr lang="ro-MO" dirty="0" smtClean="0">
                <a:latin typeface="Calibri" pitchFamily="34" charset="0"/>
                <a:cs typeface="Calibri" pitchFamily="34" charset="0"/>
              </a:rPr>
              <a:t>obligatorii, necesare sau eficiente</a:t>
            </a:r>
          </a:p>
          <a:p>
            <a:r>
              <a:rPr lang="vi-VN" b="1" dirty="0" smtClean="0">
                <a:latin typeface="Calibri" pitchFamily="34" charset="0"/>
                <a:cs typeface="Calibri" pitchFamily="34" charset="0"/>
              </a:rPr>
              <a:t>Categoria E</a:t>
            </a:r>
            <a:r>
              <a:rPr lang="vi-VN" dirty="0" smtClean="0">
                <a:latin typeface="Calibri" pitchFamily="34" charset="0"/>
                <a:cs typeface="Calibri" pitchFamily="34" charset="0"/>
              </a:rPr>
              <a:t>: </a:t>
            </a:r>
            <a:r>
              <a:rPr lang="ro-MO" dirty="0" smtClean="0">
                <a:latin typeface="Calibri" pitchFamily="34" charset="0"/>
                <a:cs typeface="Calibri" pitchFamily="34" charset="0"/>
              </a:rPr>
              <a:t>obligatorii, necesare sau eficiente</a:t>
            </a:r>
            <a:endParaRPr lang="vi-VN" dirty="0" smtClean="0">
              <a:latin typeface="Calibri" pitchFamily="34" charset="0"/>
              <a:cs typeface="Calibri" pitchFamily="34" charset="0"/>
            </a:endParaRPr>
          </a:p>
          <a:p>
            <a:r>
              <a:rPr lang="vi-VN" b="1" dirty="0" smtClean="0">
                <a:latin typeface="Calibri" pitchFamily="34" charset="0"/>
                <a:cs typeface="Calibri" pitchFamily="34" charset="0"/>
              </a:rPr>
              <a:t>Categoria F</a:t>
            </a:r>
            <a:r>
              <a:rPr lang="vi-VN" dirty="0" smtClean="0">
                <a:latin typeface="Calibri" pitchFamily="34" charset="0"/>
                <a:cs typeface="Calibri" pitchFamily="34" charset="0"/>
              </a:rPr>
              <a:t>: </a:t>
            </a:r>
            <a:r>
              <a:rPr lang="ro-MO" dirty="0" smtClean="0">
                <a:latin typeface="Calibri" pitchFamily="34" charset="0"/>
                <a:cs typeface="Calibri" pitchFamily="34" charset="0"/>
              </a:rPr>
              <a:t>obligatorii, necesare sau eficiente</a:t>
            </a:r>
            <a:endParaRPr lang="vi-VN" dirty="0" smtClean="0">
              <a:latin typeface="Calibri" pitchFamily="34" charset="0"/>
              <a:cs typeface="Calibri" pitchFamily="34" charset="0"/>
            </a:endParaRPr>
          </a:p>
          <a:p>
            <a:r>
              <a:rPr lang="vi-VN" b="1" dirty="0" smtClean="0">
                <a:latin typeface="Calibri" pitchFamily="34" charset="0"/>
                <a:cs typeface="Calibri" pitchFamily="34" charset="0"/>
              </a:rPr>
              <a:t>Categoria G</a:t>
            </a:r>
            <a:r>
              <a:rPr lang="vi-VN" dirty="0" smtClean="0">
                <a:latin typeface="Calibri" pitchFamily="34" charset="0"/>
                <a:cs typeface="Calibri" pitchFamily="34" charset="0"/>
              </a:rPr>
              <a:t>:</a:t>
            </a:r>
            <a:r>
              <a:rPr lang="ro-MO" dirty="0" smtClean="0">
                <a:latin typeface="Calibri" pitchFamily="34" charset="0"/>
                <a:cs typeface="Calibri" pitchFamily="34" charset="0"/>
              </a:rPr>
              <a:t> obligatorii</a:t>
            </a:r>
            <a:endParaRPr lang="vi-VN" dirty="0" smtClean="0">
              <a:latin typeface="Calibri" pitchFamily="34" charset="0"/>
              <a:cs typeface="Calibri" pitchFamily="34" charset="0"/>
            </a:endParaRPr>
          </a:p>
          <a:p>
            <a:r>
              <a:rPr lang="vi-VN" b="1" dirty="0" smtClean="0">
                <a:latin typeface="Calibri" pitchFamily="34" charset="0"/>
                <a:cs typeface="Calibri" pitchFamily="34" charset="0"/>
              </a:rPr>
              <a:t>Categoria H</a:t>
            </a:r>
            <a:r>
              <a:rPr lang="vi-VN" dirty="0" smtClean="0">
                <a:latin typeface="Calibri" pitchFamily="34" charset="0"/>
                <a:cs typeface="Calibri" pitchFamily="34" charset="0"/>
              </a:rPr>
              <a:t>: </a:t>
            </a:r>
            <a:r>
              <a:rPr lang="ro-MO" dirty="0" smtClean="0">
                <a:latin typeface="Calibri" pitchFamily="34" charset="0"/>
                <a:cs typeface="Calibri" pitchFamily="34" charset="0"/>
              </a:rPr>
              <a:t>obligatorii, necesare sau eficiente</a:t>
            </a:r>
          </a:p>
          <a:p>
            <a:pPr>
              <a:buNone/>
            </a:pPr>
            <a:endParaRPr lang="ro-MO" dirty="0" smtClean="0">
              <a:latin typeface="Calibri" pitchFamily="34" charset="0"/>
              <a:cs typeface="Calibri" pitchFamily="34" charset="0"/>
            </a:endParaRPr>
          </a:p>
          <a:p>
            <a:pPr algn="just"/>
            <a:r>
              <a:rPr lang="vi-VN" dirty="0">
                <a:latin typeface="Calibri" pitchFamily="34" charset="0"/>
                <a:cs typeface="Calibri" pitchFamily="34" charset="0"/>
              </a:rPr>
              <a:t>Proiectele de investiţii realizarea cărora duce exclusiv la reducerea consumului tehnologic şi </a:t>
            </a:r>
            <a:r>
              <a:rPr lang="en-GB" dirty="0" smtClean="0">
                <a:latin typeface="Calibri" pitchFamily="34" charset="0"/>
                <a:cs typeface="Calibri" pitchFamily="34" charset="0"/>
              </a:rPr>
              <a:t>a </a:t>
            </a:r>
            <a:r>
              <a:rPr lang="vi-VN" dirty="0" smtClean="0">
                <a:latin typeface="Calibri" pitchFamily="34" charset="0"/>
                <a:cs typeface="Calibri" pitchFamily="34" charset="0"/>
              </a:rPr>
              <a:t>pierderilor </a:t>
            </a:r>
            <a:r>
              <a:rPr lang="vi-VN" dirty="0">
                <a:latin typeface="Calibri" pitchFamily="34" charset="0"/>
                <a:cs typeface="Calibri" pitchFamily="34" charset="0"/>
              </a:rPr>
              <a:t>de apă în reţele se includ în planul anual de investiţii după ce se demonstrează că investiţiile respective sunt </a:t>
            </a:r>
            <a:r>
              <a:rPr lang="vi-VN" b="1" dirty="0">
                <a:latin typeface="Calibri" pitchFamily="34" charset="0"/>
                <a:cs typeface="Calibri" pitchFamily="34" charset="0"/>
              </a:rPr>
              <a:t>investiţii eficiente</a:t>
            </a:r>
            <a:r>
              <a:rPr lang="vi-VN" dirty="0">
                <a:latin typeface="Calibri" pitchFamily="34" charset="0"/>
                <a:cs typeface="Calibri" pitchFamily="34" charset="0"/>
              </a:rPr>
              <a:t>.</a:t>
            </a:r>
            <a:endParaRPr lang="vi-VN" dirty="0" smtClean="0">
              <a:latin typeface="Calibri" pitchFamily="34" charset="0"/>
              <a:cs typeface="Calibri"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ro-MO" b="1" dirty="0" smtClean="0"/>
              <a:t>Aprobarea PI</a:t>
            </a:r>
            <a:endParaRPr lang="ru-RU" b="1" dirty="0"/>
          </a:p>
        </p:txBody>
      </p:sp>
      <p:sp>
        <p:nvSpPr>
          <p:cNvPr id="8" name="Содержимое 7"/>
          <p:cNvSpPr>
            <a:spLocks noGrp="1"/>
          </p:cNvSpPr>
          <p:nvPr>
            <p:ph idx="1"/>
          </p:nvPr>
        </p:nvSpPr>
        <p:spPr>
          <a:xfrm>
            <a:off x="457200" y="1600200"/>
            <a:ext cx="8229600" cy="4925144"/>
          </a:xfrm>
        </p:spPr>
        <p:txBody>
          <a:bodyPr>
            <a:normAutofit fontScale="77500" lnSpcReduction="20000"/>
          </a:bodyPr>
          <a:lstStyle/>
          <a:p>
            <a:r>
              <a:rPr lang="vi-VN" dirty="0" smtClean="0">
                <a:latin typeface="Calibri" pitchFamily="34" charset="0"/>
                <a:cs typeface="Calibri" pitchFamily="34" charset="0"/>
              </a:rPr>
              <a:t>P</a:t>
            </a:r>
            <a:r>
              <a:rPr lang="ro-MO" dirty="0" smtClean="0">
                <a:latin typeface="Calibri" pitchFamily="34" charset="0"/>
                <a:cs typeface="Calibri" pitchFamily="34" charset="0"/>
              </a:rPr>
              <a:t>I</a:t>
            </a:r>
            <a:r>
              <a:rPr lang="vi-VN" dirty="0" smtClean="0">
                <a:latin typeface="Calibri" pitchFamily="34" charset="0"/>
                <a:cs typeface="Calibri" pitchFamily="34" charset="0"/>
              </a:rPr>
              <a:t> </a:t>
            </a:r>
            <a:r>
              <a:rPr lang="vi-VN" dirty="0">
                <a:latin typeface="Calibri" pitchFamily="34" charset="0"/>
                <a:cs typeface="Calibri" pitchFamily="34" charset="0"/>
              </a:rPr>
              <a:t>pentru anul calendaristic următor se examinează şi se aprobă de autoritatea competentă sau de către Agenție nu mai tîrziu de 31 </a:t>
            </a:r>
            <a:r>
              <a:rPr lang="vi-VN" dirty="0" smtClean="0">
                <a:latin typeface="Calibri" pitchFamily="34" charset="0"/>
                <a:cs typeface="Calibri" pitchFamily="34" charset="0"/>
              </a:rPr>
              <a:t>decembrie.</a:t>
            </a:r>
            <a:endParaRPr lang="ro-MO" dirty="0" smtClean="0">
              <a:latin typeface="Calibri" pitchFamily="34" charset="0"/>
              <a:cs typeface="Calibri" pitchFamily="34" charset="0"/>
            </a:endParaRPr>
          </a:p>
          <a:p>
            <a:pPr>
              <a:buNone/>
            </a:pPr>
            <a:endParaRPr lang="ro-MO" dirty="0" smtClean="0">
              <a:latin typeface="Calibri" pitchFamily="34" charset="0"/>
              <a:cs typeface="Calibri" pitchFamily="34" charset="0"/>
            </a:endParaRPr>
          </a:p>
          <a:p>
            <a:r>
              <a:rPr lang="ro-MO" dirty="0" smtClean="0">
                <a:latin typeface="Calibri" pitchFamily="34" charset="0"/>
                <a:cs typeface="Calibri" pitchFamily="34" charset="0"/>
              </a:rPr>
              <a:t>PI nu se aprobă și nu se acceptă în cazul </a:t>
            </a:r>
            <a:r>
              <a:rPr lang="ro-MO" dirty="0" smtClean="0">
                <a:latin typeface="Calibri" pitchFamily="34" charset="0"/>
                <a:cs typeface="Calibri" pitchFamily="34" charset="0"/>
              </a:rPr>
              <a:t>c</a:t>
            </a:r>
            <a:r>
              <a:rPr lang="ro-MD" dirty="0" smtClean="0">
                <a:latin typeface="Calibri" pitchFamily="34" charset="0"/>
                <a:cs typeface="Calibri" pitchFamily="34" charset="0"/>
              </a:rPr>
              <a:t>â</a:t>
            </a:r>
            <a:r>
              <a:rPr lang="ro-MO" dirty="0" smtClean="0">
                <a:latin typeface="Calibri" pitchFamily="34" charset="0"/>
                <a:cs typeface="Calibri" pitchFamily="34" charset="0"/>
              </a:rPr>
              <a:t>nd</a:t>
            </a:r>
            <a:r>
              <a:rPr lang="ro-MO" dirty="0" smtClean="0">
                <a:latin typeface="Calibri" pitchFamily="34" charset="0"/>
                <a:cs typeface="Calibri" pitchFamily="34" charset="0"/>
              </a:rPr>
              <a:t>:</a:t>
            </a:r>
          </a:p>
          <a:p>
            <a:pPr>
              <a:buFontTx/>
              <a:buChar char="-"/>
            </a:pPr>
            <a:r>
              <a:rPr lang="ro-MO" i="1" dirty="0" smtClean="0">
                <a:latin typeface="Calibri" pitchFamily="34" charset="0"/>
                <a:cs typeface="Calibri" pitchFamily="34" charset="0"/>
              </a:rPr>
              <a:t>Nu corespunde cerințelor Regulamentului;</a:t>
            </a:r>
          </a:p>
          <a:p>
            <a:pPr>
              <a:buFontTx/>
              <a:buChar char="-"/>
            </a:pPr>
            <a:r>
              <a:rPr lang="ro-MO" i="1" dirty="0" smtClean="0">
                <a:latin typeface="Calibri" pitchFamily="34" charset="0"/>
                <a:cs typeface="Calibri" pitchFamily="34" charset="0"/>
              </a:rPr>
              <a:t>Nu țin de activitatea reglementată;</a:t>
            </a:r>
          </a:p>
          <a:p>
            <a:pPr>
              <a:buFontTx/>
              <a:buChar char="-"/>
            </a:pPr>
            <a:r>
              <a:rPr lang="ro-MO" i="1" dirty="0" smtClean="0">
                <a:latin typeface="Calibri" pitchFamily="34" charset="0"/>
                <a:cs typeface="Calibri" pitchFamily="34" charset="0"/>
              </a:rPr>
              <a:t>Țin de procurări sau lucrări care trebuie să fie atribuite la cheltuieli;</a:t>
            </a:r>
          </a:p>
          <a:p>
            <a:pPr>
              <a:buFontTx/>
              <a:buChar char="-"/>
            </a:pPr>
            <a:r>
              <a:rPr lang="ro-MO" i="1" dirty="0" smtClean="0">
                <a:latin typeface="Calibri" pitchFamily="34" charset="0"/>
                <a:cs typeface="Calibri" pitchFamily="34" charset="0"/>
              </a:rPr>
              <a:t>Trebuie să fie </a:t>
            </a:r>
            <a:r>
              <a:rPr lang="ro-MO" i="1" dirty="0" smtClean="0">
                <a:latin typeface="Calibri" pitchFamily="34" charset="0"/>
                <a:cs typeface="Calibri" pitchFamily="34" charset="0"/>
              </a:rPr>
              <a:t>recuperate </a:t>
            </a:r>
            <a:r>
              <a:rPr lang="ro-MO" i="1" dirty="0" smtClean="0">
                <a:latin typeface="Calibri" pitchFamily="34" charset="0"/>
                <a:cs typeface="Calibri" pitchFamily="34" charset="0"/>
              </a:rPr>
              <a:t>prin companiile de asigurare, deciziile instanțelor de judecată; </a:t>
            </a:r>
          </a:p>
          <a:p>
            <a:pPr>
              <a:buFontTx/>
              <a:buChar char="-"/>
            </a:pPr>
            <a:r>
              <a:rPr lang="ro-MO" i="1" dirty="0" smtClean="0">
                <a:latin typeface="Calibri" pitchFamily="34" charset="0"/>
                <a:cs typeface="Calibri" pitchFamily="34" charset="0"/>
              </a:rPr>
              <a:t>Nu sunt necesare, sunt neargumentate, nu dau avantaj economic cuantificat și duc doar la majorarea tarifelor.</a:t>
            </a: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ro-MO" b="1" dirty="0" smtClean="0"/>
              <a:t>Aprobarea PI</a:t>
            </a:r>
            <a:endParaRPr lang="ru-RU" b="1" dirty="0"/>
          </a:p>
        </p:txBody>
      </p:sp>
      <p:sp>
        <p:nvSpPr>
          <p:cNvPr id="8" name="Содержимое 7"/>
          <p:cNvSpPr>
            <a:spLocks noGrp="1"/>
          </p:cNvSpPr>
          <p:nvPr>
            <p:ph idx="1"/>
          </p:nvPr>
        </p:nvSpPr>
        <p:spPr>
          <a:xfrm>
            <a:off x="457200" y="1600200"/>
            <a:ext cx="8229600" cy="4925144"/>
          </a:xfrm>
        </p:spPr>
        <p:txBody>
          <a:bodyPr>
            <a:normAutofit fontScale="77500" lnSpcReduction="20000"/>
          </a:bodyPr>
          <a:lstStyle/>
          <a:p>
            <a:pPr algn="just"/>
            <a:r>
              <a:rPr lang="vi-VN" dirty="0" smtClean="0">
                <a:latin typeface="Calibri" pitchFamily="34" charset="0"/>
                <a:cs typeface="Calibri" pitchFamily="34" charset="0"/>
              </a:rPr>
              <a:t>P</a:t>
            </a:r>
            <a:r>
              <a:rPr lang="ro-MO" dirty="0" smtClean="0">
                <a:latin typeface="Calibri" pitchFamily="34" charset="0"/>
                <a:cs typeface="Calibri" pitchFamily="34" charset="0"/>
              </a:rPr>
              <a:t>I</a:t>
            </a:r>
            <a:r>
              <a:rPr lang="vi-VN" dirty="0" smtClean="0">
                <a:latin typeface="Calibri" pitchFamily="34" charset="0"/>
                <a:cs typeface="Calibri" pitchFamily="34" charset="0"/>
              </a:rPr>
              <a:t>, </a:t>
            </a:r>
            <a:r>
              <a:rPr lang="vi-VN" dirty="0">
                <a:latin typeface="Calibri" pitchFamily="34" charset="0"/>
                <a:cs typeface="Calibri" pitchFamily="34" charset="0"/>
              </a:rPr>
              <a:t>transmis Agenției spre examinare, se aprobă/avizează, pe categoriile de investiţii </a:t>
            </a:r>
            <a:r>
              <a:rPr lang="vi-VN" dirty="0" smtClean="0">
                <a:solidFill>
                  <a:srgbClr val="FF0000"/>
                </a:solidFill>
                <a:latin typeface="Calibri" pitchFamily="34" charset="0"/>
                <a:cs typeface="Calibri" pitchFamily="34" charset="0"/>
              </a:rPr>
              <a:t>conform</a:t>
            </a:r>
            <a:r>
              <a:rPr lang="vi-VN" dirty="0" smtClean="0">
                <a:latin typeface="Calibri" pitchFamily="34" charset="0"/>
                <a:cs typeface="Calibri" pitchFamily="34" charset="0"/>
              </a:rPr>
              <a:t>, </a:t>
            </a:r>
            <a:r>
              <a:rPr lang="vi-VN" dirty="0">
                <a:latin typeface="Calibri" pitchFamily="34" charset="0"/>
                <a:cs typeface="Calibri" pitchFamily="34" charset="0"/>
              </a:rPr>
              <a:t>prin Hotărârea Consiliului de Administraţie al Agenției, care se publică pe pagina web oficială a </a:t>
            </a:r>
            <a:r>
              <a:rPr lang="vi-VN" dirty="0" smtClean="0">
                <a:latin typeface="Calibri" pitchFamily="34" charset="0"/>
                <a:cs typeface="Calibri" pitchFamily="34" charset="0"/>
              </a:rPr>
              <a:t>Agenţiei </a:t>
            </a:r>
            <a:r>
              <a:rPr lang="ro-MO" dirty="0" smtClean="0">
                <a:latin typeface="Calibri" pitchFamily="34" charset="0"/>
                <a:cs typeface="Calibri" pitchFamily="34" charset="0"/>
              </a:rPr>
              <a:t>și</a:t>
            </a:r>
            <a:r>
              <a:rPr lang="vi-VN" dirty="0" smtClean="0">
                <a:latin typeface="Calibri" pitchFamily="34" charset="0"/>
                <a:cs typeface="Calibri" pitchFamily="34" charset="0"/>
              </a:rPr>
              <a:t> </a:t>
            </a:r>
            <a:r>
              <a:rPr lang="vi-VN" dirty="0">
                <a:latin typeface="Calibri" pitchFamily="34" charset="0"/>
                <a:cs typeface="Calibri" pitchFamily="34" charset="0"/>
              </a:rPr>
              <a:t>se expediază operatorului în termen de 10 zile lucrătoare după </a:t>
            </a:r>
            <a:r>
              <a:rPr lang="vi-VN" dirty="0" smtClean="0">
                <a:latin typeface="Calibri" pitchFamily="34" charset="0"/>
                <a:cs typeface="Calibri" pitchFamily="34" charset="0"/>
              </a:rPr>
              <a:t>aprobare.</a:t>
            </a:r>
            <a:endParaRPr lang="ro-MO" dirty="0" smtClean="0">
              <a:latin typeface="Calibri" pitchFamily="34" charset="0"/>
              <a:cs typeface="Calibri" pitchFamily="34" charset="0"/>
            </a:endParaRPr>
          </a:p>
          <a:p>
            <a:pPr algn="just"/>
            <a:endParaRPr lang="ro-MO" dirty="0" smtClean="0">
              <a:latin typeface="Calibri" pitchFamily="34" charset="0"/>
              <a:cs typeface="Calibri" pitchFamily="34" charset="0"/>
            </a:endParaRPr>
          </a:p>
          <a:p>
            <a:pPr algn="just"/>
            <a:r>
              <a:rPr lang="vi-VN" dirty="0">
                <a:latin typeface="Calibri" pitchFamily="34" charset="0"/>
                <a:cs typeface="Calibri" pitchFamily="34" charset="0"/>
              </a:rPr>
              <a:t>Operatorul este obligat să publice pe pagina web oficială, în termen de 10 zile din momentul recepţionării, planul anual de investiţii detaliat pe proiecte de investiţii ce urmează a fi realizat în anul respectiv, după adoptarea Hotărârii Consiliului de administraţie al Agenţiei, iar în cazul aprobării planului de investiții de către autoritatea publică locală, - în termen de 10 zile din data aprobării.</a:t>
            </a:r>
            <a:endParaRPr lang="ro-MO" dirty="0" smtClean="0">
              <a:latin typeface="Calibri" pitchFamily="34" charset="0"/>
              <a:cs typeface="Calibri"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ro-MO" b="1" dirty="0" smtClean="0"/>
              <a:t>Modificarea PI</a:t>
            </a:r>
            <a:endParaRPr lang="ru-RU" b="1" dirty="0"/>
          </a:p>
        </p:txBody>
      </p:sp>
      <p:sp>
        <p:nvSpPr>
          <p:cNvPr id="8" name="Содержимое 7"/>
          <p:cNvSpPr>
            <a:spLocks noGrp="1"/>
          </p:cNvSpPr>
          <p:nvPr>
            <p:ph idx="1"/>
          </p:nvPr>
        </p:nvSpPr>
        <p:spPr/>
        <p:txBody>
          <a:bodyPr>
            <a:noAutofit/>
          </a:bodyPr>
          <a:lstStyle/>
          <a:p>
            <a:pPr algn="just"/>
            <a:r>
              <a:rPr lang="vi-VN" sz="2400" dirty="0">
                <a:latin typeface="Calibri" pitchFamily="34" charset="0"/>
                <a:cs typeface="Calibri" pitchFamily="34" charset="0"/>
              </a:rPr>
              <a:t>În decursul anului modificările în </a:t>
            </a:r>
            <a:r>
              <a:rPr lang="vi-VN" sz="2400" dirty="0" smtClean="0">
                <a:latin typeface="Calibri" pitchFamily="34" charset="0"/>
                <a:cs typeface="Calibri" pitchFamily="34" charset="0"/>
              </a:rPr>
              <a:t>P</a:t>
            </a:r>
            <a:r>
              <a:rPr lang="ro-MO" sz="2400" dirty="0" smtClean="0">
                <a:latin typeface="Calibri" pitchFamily="34" charset="0"/>
                <a:cs typeface="Calibri" pitchFamily="34" charset="0"/>
              </a:rPr>
              <a:t>I</a:t>
            </a:r>
            <a:r>
              <a:rPr lang="vi-VN" sz="2400" dirty="0" smtClean="0">
                <a:latin typeface="Calibri" pitchFamily="34" charset="0"/>
                <a:cs typeface="Calibri" pitchFamily="34" charset="0"/>
              </a:rPr>
              <a:t> </a:t>
            </a:r>
            <a:r>
              <a:rPr lang="vi-VN" sz="2400" dirty="0">
                <a:latin typeface="Calibri" pitchFamily="34" charset="0"/>
                <a:cs typeface="Calibri" pitchFamily="34" charset="0"/>
              </a:rPr>
              <a:t>aprobat/avizat se solicită de către operator în scris la autoritatea competentă care a aprobat/avizat </a:t>
            </a:r>
            <a:r>
              <a:rPr lang="vi-VN" sz="2400" dirty="0" smtClean="0">
                <a:latin typeface="Calibri" pitchFamily="34" charset="0"/>
                <a:cs typeface="Calibri" pitchFamily="34" charset="0"/>
              </a:rPr>
              <a:t>P</a:t>
            </a:r>
            <a:r>
              <a:rPr lang="ro-MO" sz="2400" dirty="0" smtClean="0">
                <a:latin typeface="Calibri" pitchFamily="34" charset="0"/>
                <a:cs typeface="Calibri" pitchFamily="34" charset="0"/>
              </a:rPr>
              <a:t>I</a:t>
            </a:r>
            <a:r>
              <a:rPr lang="vi-VN" sz="2400" dirty="0" smtClean="0">
                <a:latin typeface="Calibri" pitchFamily="34" charset="0"/>
                <a:cs typeface="Calibri" pitchFamily="34" charset="0"/>
              </a:rPr>
              <a:t>. </a:t>
            </a:r>
            <a:endParaRPr lang="ro-MO" sz="2400" dirty="0" smtClean="0">
              <a:latin typeface="Calibri" pitchFamily="34" charset="0"/>
              <a:cs typeface="Calibri" pitchFamily="34" charset="0"/>
            </a:endParaRPr>
          </a:p>
          <a:p>
            <a:pPr algn="just"/>
            <a:r>
              <a:rPr lang="vi-VN" sz="2400" dirty="0" smtClean="0">
                <a:latin typeface="Calibri" pitchFamily="34" charset="0"/>
                <a:cs typeface="Calibri" pitchFamily="34" charset="0"/>
              </a:rPr>
              <a:t>Pentru </a:t>
            </a:r>
            <a:r>
              <a:rPr lang="vi-VN" sz="2400" dirty="0">
                <a:latin typeface="Calibri" pitchFamily="34" charset="0"/>
                <a:cs typeface="Calibri" pitchFamily="34" charset="0"/>
              </a:rPr>
              <a:t>modificarea </a:t>
            </a:r>
            <a:r>
              <a:rPr lang="vi-VN" sz="2400" dirty="0" smtClean="0">
                <a:latin typeface="Calibri" pitchFamily="34" charset="0"/>
                <a:cs typeface="Calibri" pitchFamily="34" charset="0"/>
              </a:rPr>
              <a:t>P</a:t>
            </a:r>
            <a:r>
              <a:rPr lang="ro-MO" sz="2400" dirty="0" smtClean="0">
                <a:latin typeface="Calibri" pitchFamily="34" charset="0"/>
                <a:cs typeface="Calibri" pitchFamily="34" charset="0"/>
              </a:rPr>
              <a:t>I</a:t>
            </a:r>
            <a:r>
              <a:rPr lang="vi-VN" sz="2400" dirty="0" smtClean="0">
                <a:latin typeface="Calibri" pitchFamily="34" charset="0"/>
                <a:cs typeface="Calibri" pitchFamily="34" charset="0"/>
              </a:rPr>
              <a:t> </a:t>
            </a:r>
            <a:r>
              <a:rPr lang="vi-VN" sz="2400" dirty="0">
                <a:latin typeface="Calibri" pitchFamily="34" charset="0"/>
                <a:cs typeface="Calibri" pitchFamily="34" charset="0"/>
              </a:rPr>
              <a:t>operatorul prezintă </a:t>
            </a:r>
            <a:r>
              <a:rPr lang="vi-VN" sz="2400" dirty="0" smtClean="0">
                <a:latin typeface="Calibri" pitchFamily="34" charset="0"/>
                <a:cs typeface="Calibri" pitchFamily="34" charset="0"/>
              </a:rPr>
              <a:t>solicitarea </a:t>
            </a:r>
            <a:r>
              <a:rPr lang="vi-VN" sz="2400" dirty="0">
                <a:latin typeface="Calibri" pitchFamily="34" charset="0"/>
                <a:cs typeface="Calibri" pitchFamily="34" charset="0"/>
              </a:rPr>
              <a:t>de modificare cu argumentările privind necesitatea modificărilor solicitate şi obiectivele care vor fi atinse în urma acestor modificări. </a:t>
            </a:r>
            <a:endParaRPr lang="ro-MO" sz="2400" dirty="0" smtClean="0">
              <a:latin typeface="Calibri" pitchFamily="34" charset="0"/>
              <a:cs typeface="Calibri" pitchFamily="34" charset="0"/>
            </a:endParaRPr>
          </a:p>
          <a:p>
            <a:pPr algn="just"/>
            <a:r>
              <a:rPr lang="vi-VN" sz="2400" dirty="0" smtClean="0">
                <a:latin typeface="Calibri" pitchFamily="34" charset="0"/>
                <a:cs typeface="Calibri" pitchFamily="34" charset="0"/>
              </a:rPr>
              <a:t>Autoritatea </a:t>
            </a:r>
            <a:r>
              <a:rPr lang="vi-VN" sz="2400" dirty="0">
                <a:latin typeface="Calibri" pitchFamily="34" charset="0"/>
                <a:cs typeface="Calibri" pitchFamily="34" charset="0"/>
              </a:rPr>
              <a:t>competentă examinează şi, în termen de 30 zile lucrătoare de la primirea solicitării, acceptă sau respinge modificările la </a:t>
            </a:r>
            <a:r>
              <a:rPr lang="vi-VN" sz="2400" dirty="0" smtClean="0">
                <a:latin typeface="Calibri" pitchFamily="34" charset="0"/>
                <a:cs typeface="Calibri" pitchFamily="34" charset="0"/>
              </a:rPr>
              <a:t>P</a:t>
            </a:r>
            <a:r>
              <a:rPr lang="ro-MO" sz="2400" dirty="0" smtClean="0">
                <a:latin typeface="Calibri" pitchFamily="34" charset="0"/>
                <a:cs typeface="Calibri" pitchFamily="34" charset="0"/>
              </a:rPr>
              <a:t>I</a:t>
            </a:r>
            <a:r>
              <a:rPr lang="vi-VN" sz="2400" dirty="0" smtClean="0">
                <a:latin typeface="Calibri" pitchFamily="34" charset="0"/>
                <a:cs typeface="Calibri" pitchFamily="34" charset="0"/>
              </a:rPr>
              <a:t>. </a:t>
            </a:r>
            <a:endParaRPr lang="ro-MO" sz="2400" dirty="0" smtClean="0">
              <a:latin typeface="Calibri" pitchFamily="34" charset="0"/>
              <a:cs typeface="Calibri" pitchFamily="34" charset="0"/>
            </a:endParaRPr>
          </a:p>
          <a:p>
            <a:pPr algn="just"/>
            <a:r>
              <a:rPr lang="vi-VN" sz="2400" dirty="0" smtClean="0">
                <a:latin typeface="Calibri" pitchFamily="34" charset="0"/>
                <a:cs typeface="Calibri" pitchFamily="34" charset="0"/>
              </a:rPr>
              <a:t>Operatorul</a:t>
            </a:r>
            <a:r>
              <a:rPr lang="vi-VN" sz="2400" dirty="0">
                <a:latin typeface="Calibri" pitchFamily="34" charset="0"/>
                <a:cs typeface="Calibri" pitchFamily="34" charset="0"/>
              </a:rPr>
              <a:t>, pe parcursul anului, este în drept să depună </a:t>
            </a:r>
            <a:r>
              <a:rPr lang="vi-VN" sz="2400" b="1" dirty="0">
                <a:latin typeface="Calibri" pitchFamily="34" charset="0"/>
                <a:cs typeface="Calibri" pitchFamily="34" charset="0"/>
              </a:rPr>
              <a:t>nu mai mult de patru solicitări</a:t>
            </a:r>
            <a:r>
              <a:rPr lang="vi-VN" sz="2400" dirty="0">
                <a:latin typeface="Calibri" pitchFamily="34" charset="0"/>
                <a:cs typeface="Calibri" pitchFamily="34" charset="0"/>
              </a:rPr>
              <a:t> de modificare a </a:t>
            </a:r>
            <a:r>
              <a:rPr lang="vi-VN" sz="2400" dirty="0" smtClean="0">
                <a:latin typeface="Calibri" pitchFamily="34" charset="0"/>
                <a:cs typeface="Calibri" pitchFamily="34" charset="0"/>
              </a:rPr>
              <a:t>P</a:t>
            </a:r>
            <a:r>
              <a:rPr lang="ro-MO" sz="2400" dirty="0" smtClean="0">
                <a:latin typeface="Calibri" pitchFamily="34" charset="0"/>
                <a:cs typeface="Calibri" pitchFamily="34" charset="0"/>
              </a:rPr>
              <a:t>I</a:t>
            </a:r>
            <a:r>
              <a:rPr lang="vi-VN" sz="2400" dirty="0" smtClean="0">
                <a:latin typeface="Calibri" pitchFamily="34" charset="0"/>
                <a:cs typeface="Calibri" pitchFamily="34" charset="0"/>
              </a:rPr>
              <a:t> </a:t>
            </a:r>
            <a:r>
              <a:rPr lang="vi-VN" sz="2400" dirty="0">
                <a:latin typeface="Calibri" pitchFamily="34" charset="0"/>
                <a:cs typeface="Calibri" pitchFamily="34" charset="0"/>
              </a:rPr>
              <a:t>aprobat/avizat, dar nu mai tîrziu de 31 octombrie a anului de </a:t>
            </a:r>
            <a:r>
              <a:rPr lang="vi-VN" sz="2400" dirty="0" smtClean="0">
                <a:latin typeface="Calibri" pitchFamily="34" charset="0"/>
                <a:cs typeface="Calibri" pitchFamily="34" charset="0"/>
              </a:rPr>
              <a:t>gestiune</a:t>
            </a:r>
            <a:r>
              <a:rPr lang="vi-VN" sz="2400" dirty="0">
                <a:latin typeface="Calibri" pitchFamily="34" charset="0"/>
                <a:cs typeface="Calibri" pitchFamily="34" charset="0"/>
              </a:rPr>
              <a:t>.</a:t>
            </a:r>
            <a:endParaRPr lang="ro-MO" sz="2400" dirty="0" smtClean="0">
              <a:latin typeface="Calibri" pitchFamily="34" charset="0"/>
              <a:cs typeface="Calibri"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ro-MO" b="1" dirty="0" smtClean="0"/>
              <a:t>Cuprinsul prezentării </a:t>
            </a:r>
            <a:endParaRPr lang="ru-RU" b="1" dirty="0"/>
          </a:p>
        </p:txBody>
      </p:sp>
      <p:sp>
        <p:nvSpPr>
          <p:cNvPr id="8" name="Содержимое 7"/>
          <p:cNvSpPr>
            <a:spLocks noGrp="1"/>
          </p:cNvSpPr>
          <p:nvPr>
            <p:ph idx="1"/>
          </p:nvPr>
        </p:nvSpPr>
        <p:spPr/>
        <p:txBody>
          <a:bodyPr>
            <a:normAutofit/>
          </a:bodyPr>
          <a:lstStyle/>
          <a:p>
            <a:r>
              <a:rPr lang="ro-MO" dirty="0" smtClean="0"/>
              <a:t>Baza legală de elaborare a Regulamentului</a:t>
            </a:r>
          </a:p>
          <a:p>
            <a:r>
              <a:rPr lang="ro-MO" dirty="0" smtClean="0"/>
              <a:t>Scopul și domeniul de aplicare</a:t>
            </a:r>
          </a:p>
          <a:p>
            <a:r>
              <a:rPr lang="ro-MO" dirty="0" smtClean="0"/>
              <a:t>Dispoziții generale</a:t>
            </a:r>
          </a:p>
          <a:p>
            <a:r>
              <a:rPr lang="ro-MO" dirty="0" smtClean="0"/>
              <a:t>Clasificarea investițiilor</a:t>
            </a:r>
          </a:p>
          <a:p>
            <a:r>
              <a:rPr lang="ro-MO" dirty="0" smtClean="0"/>
              <a:t>Procedurile de planificare și de prezentare a planului anual de investiții (PI)</a:t>
            </a:r>
          </a:p>
          <a:p>
            <a:r>
              <a:rPr lang="ro-MO" dirty="0" smtClean="0"/>
              <a:t>Evaluarea proiectelor de investiții</a:t>
            </a:r>
          </a:p>
          <a:p>
            <a:endParaRPr lang="ru-RU" dirty="0"/>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ro-MO" b="1" dirty="0" smtClean="0"/>
              <a:t>Raportul privind </a:t>
            </a:r>
            <a:br>
              <a:rPr lang="ro-MO" b="1" dirty="0" smtClean="0"/>
            </a:br>
            <a:r>
              <a:rPr lang="ro-MO" b="1" dirty="0" smtClean="0"/>
              <a:t>realizarea PI</a:t>
            </a:r>
            <a:endParaRPr lang="ru-RU" b="1" dirty="0"/>
          </a:p>
        </p:txBody>
      </p:sp>
      <p:sp>
        <p:nvSpPr>
          <p:cNvPr id="8" name="Содержимое 7"/>
          <p:cNvSpPr>
            <a:spLocks noGrp="1"/>
          </p:cNvSpPr>
          <p:nvPr>
            <p:ph idx="1"/>
          </p:nvPr>
        </p:nvSpPr>
        <p:spPr/>
        <p:txBody>
          <a:bodyPr>
            <a:normAutofit fontScale="92500" lnSpcReduction="10000"/>
          </a:bodyPr>
          <a:lstStyle/>
          <a:p>
            <a:pPr algn="just"/>
            <a:r>
              <a:rPr lang="vi-VN" b="1" dirty="0">
                <a:solidFill>
                  <a:srgbClr val="C00000"/>
                </a:solidFill>
                <a:latin typeface="Calibri" pitchFamily="34" charset="0"/>
                <a:cs typeface="Calibri" pitchFamily="34" charset="0"/>
              </a:rPr>
              <a:t>Până la 1 martie </a:t>
            </a:r>
            <a:r>
              <a:rPr lang="vi-VN" dirty="0">
                <a:latin typeface="Calibri" pitchFamily="34" charset="0"/>
                <a:cs typeface="Calibri" pitchFamily="34" charset="0"/>
              </a:rPr>
              <a:t>a fiecărui an de gestiune, operatorul prezintă autorităţii competente Raportul privind realizarea </a:t>
            </a:r>
            <a:r>
              <a:rPr lang="vi-VN" dirty="0" smtClean="0">
                <a:latin typeface="Calibri" pitchFamily="34" charset="0"/>
                <a:cs typeface="Calibri" pitchFamily="34" charset="0"/>
              </a:rPr>
              <a:t>P</a:t>
            </a:r>
            <a:r>
              <a:rPr lang="ro-MO" dirty="0" smtClean="0">
                <a:latin typeface="Calibri" pitchFamily="34" charset="0"/>
                <a:cs typeface="Calibri" pitchFamily="34" charset="0"/>
              </a:rPr>
              <a:t>I</a:t>
            </a:r>
            <a:r>
              <a:rPr lang="vi-VN" dirty="0" smtClean="0">
                <a:latin typeface="Calibri" pitchFamily="34" charset="0"/>
                <a:cs typeface="Calibri" pitchFamily="34" charset="0"/>
              </a:rPr>
              <a:t>, </a:t>
            </a:r>
            <a:r>
              <a:rPr lang="vi-VN" dirty="0">
                <a:latin typeface="Calibri" pitchFamily="34" charset="0"/>
                <a:cs typeface="Calibri" pitchFamily="34" charset="0"/>
              </a:rPr>
              <a:t>aprobat/avizat de către Agenție, pentru anul precedent</a:t>
            </a:r>
            <a:r>
              <a:rPr lang="vi-VN" dirty="0" smtClean="0">
                <a:latin typeface="Calibri" pitchFamily="34" charset="0"/>
                <a:cs typeface="Calibri" pitchFamily="34" charset="0"/>
              </a:rPr>
              <a:t>.</a:t>
            </a:r>
            <a:endParaRPr lang="ro-MO" dirty="0" smtClean="0">
              <a:latin typeface="Calibri" pitchFamily="34" charset="0"/>
              <a:cs typeface="Calibri" pitchFamily="34" charset="0"/>
            </a:endParaRPr>
          </a:p>
          <a:p>
            <a:pPr algn="just">
              <a:buNone/>
            </a:pPr>
            <a:endParaRPr lang="ro-MO" dirty="0" smtClean="0">
              <a:latin typeface="Calibri" pitchFamily="34" charset="0"/>
              <a:cs typeface="Calibri" pitchFamily="34" charset="0"/>
            </a:endParaRPr>
          </a:p>
          <a:p>
            <a:pPr algn="just"/>
            <a:r>
              <a:rPr lang="vi-VN" dirty="0">
                <a:latin typeface="Calibri" pitchFamily="34" charset="0"/>
                <a:cs typeface="Calibri" pitchFamily="34" charset="0"/>
              </a:rPr>
              <a:t>În Raport se reflectă investiţiile conform </a:t>
            </a:r>
            <a:r>
              <a:rPr lang="vi-VN" dirty="0" smtClean="0">
                <a:latin typeface="Calibri" pitchFamily="34" charset="0"/>
                <a:cs typeface="Calibri" pitchFamily="34" charset="0"/>
              </a:rPr>
              <a:t>P</a:t>
            </a:r>
            <a:r>
              <a:rPr lang="ro-MO" dirty="0" smtClean="0">
                <a:latin typeface="Calibri" pitchFamily="34" charset="0"/>
                <a:cs typeface="Calibri" pitchFamily="34" charset="0"/>
              </a:rPr>
              <a:t>I</a:t>
            </a:r>
            <a:r>
              <a:rPr lang="vi-VN" dirty="0" smtClean="0">
                <a:latin typeface="Calibri" pitchFamily="34" charset="0"/>
                <a:cs typeface="Calibri" pitchFamily="34" charset="0"/>
              </a:rPr>
              <a:t> </a:t>
            </a:r>
            <a:r>
              <a:rPr lang="vi-VN" dirty="0">
                <a:latin typeface="Calibri" pitchFamily="34" charset="0"/>
                <a:cs typeface="Calibri" pitchFamily="34" charset="0"/>
              </a:rPr>
              <a:t>şi cele efectiv date în exploatare, valoarea acestora, durata de funcţionare utilă, amortizarea reflectată în evidenţa contabilă, amortizarea anuală şi obiectivele atinse.</a:t>
            </a:r>
            <a:endParaRPr lang="ro-MO" dirty="0" smtClean="0">
              <a:latin typeface="Calibri" pitchFamily="34" charset="0"/>
              <a:cs typeface="Calibri"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ro-MO" b="1" dirty="0" smtClean="0"/>
              <a:t>Raportul privind </a:t>
            </a:r>
            <a:br>
              <a:rPr lang="ro-MO" b="1" dirty="0" smtClean="0"/>
            </a:br>
            <a:r>
              <a:rPr lang="ro-MO" b="1" dirty="0" smtClean="0"/>
              <a:t>realizarea PI</a:t>
            </a:r>
            <a:endParaRPr lang="ru-RU" b="1" dirty="0"/>
          </a:p>
        </p:txBody>
      </p:sp>
      <p:sp>
        <p:nvSpPr>
          <p:cNvPr id="8" name="Содержимое 7"/>
          <p:cNvSpPr>
            <a:spLocks noGrp="1"/>
          </p:cNvSpPr>
          <p:nvPr>
            <p:ph idx="1"/>
          </p:nvPr>
        </p:nvSpPr>
        <p:spPr>
          <a:xfrm>
            <a:off x="457200" y="1600200"/>
            <a:ext cx="8229600" cy="4925144"/>
          </a:xfrm>
        </p:spPr>
        <p:txBody>
          <a:bodyPr>
            <a:normAutofit fontScale="62500" lnSpcReduction="20000"/>
          </a:bodyPr>
          <a:lstStyle/>
          <a:p>
            <a:r>
              <a:rPr lang="vi-VN" sz="4000" dirty="0">
                <a:latin typeface="Calibri" pitchFamily="34" charset="0"/>
                <a:cs typeface="Calibri" pitchFamily="34" charset="0"/>
              </a:rPr>
              <a:t>Pentru fiecare obiect de </a:t>
            </a:r>
            <a:r>
              <a:rPr lang="vi-VN" sz="4000" dirty="0" smtClean="0">
                <a:latin typeface="Calibri" pitchFamily="34" charset="0"/>
                <a:cs typeface="Calibri" pitchFamily="34" charset="0"/>
              </a:rPr>
              <a:t>investiţii</a:t>
            </a:r>
            <a:r>
              <a:rPr lang="ro-MO" sz="4000" dirty="0" smtClean="0">
                <a:latin typeface="Calibri" pitchFamily="34" charset="0"/>
                <a:cs typeface="Calibri" pitchFamily="34" charset="0"/>
              </a:rPr>
              <a:t> se</a:t>
            </a:r>
            <a:r>
              <a:rPr lang="vi-VN" sz="4000" dirty="0" smtClean="0">
                <a:latin typeface="Calibri" pitchFamily="34" charset="0"/>
                <a:cs typeface="Calibri" pitchFamily="34" charset="0"/>
              </a:rPr>
              <a:t> prezintă </a:t>
            </a:r>
            <a:r>
              <a:rPr lang="vi-VN" sz="4000" dirty="0">
                <a:latin typeface="Calibri" pitchFamily="34" charset="0"/>
                <a:cs typeface="Calibri" pitchFamily="34" charset="0"/>
              </a:rPr>
              <a:t>următoarele informaţii şi date</a:t>
            </a:r>
            <a:r>
              <a:rPr lang="vi-VN" sz="4000" dirty="0" smtClean="0">
                <a:latin typeface="Calibri" pitchFamily="34" charset="0"/>
                <a:cs typeface="Calibri" pitchFamily="34" charset="0"/>
              </a:rPr>
              <a:t>:</a:t>
            </a:r>
            <a:endParaRPr lang="ro-MO" sz="4000" dirty="0" smtClean="0">
              <a:latin typeface="Calibri" pitchFamily="34" charset="0"/>
              <a:cs typeface="Calibri" pitchFamily="34" charset="0"/>
            </a:endParaRPr>
          </a:p>
          <a:p>
            <a:pPr>
              <a:buNone/>
            </a:pPr>
            <a:r>
              <a:rPr lang="vi-VN" i="1" dirty="0">
                <a:latin typeface="Calibri" pitchFamily="34" charset="0"/>
                <a:cs typeface="Calibri" pitchFamily="34" charset="0"/>
              </a:rPr>
              <a:t>a) categoria de investiţii, denumirea şi caracteristicile proiectelor de investiţii;</a:t>
            </a:r>
          </a:p>
          <a:p>
            <a:pPr>
              <a:buNone/>
            </a:pPr>
            <a:r>
              <a:rPr lang="vi-VN" i="1" dirty="0">
                <a:latin typeface="Calibri" pitchFamily="34" charset="0"/>
                <a:cs typeface="Calibri" pitchFamily="34" charset="0"/>
              </a:rPr>
              <a:t>b) numărul de inventar;</a:t>
            </a:r>
          </a:p>
          <a:p>
            <a:pPr>
              <a:buNone/>
            </a:pPr>
            <a:r>
              <a:rPr lang="vi-VN" i="1" dirty="0">
                <a:latin typeface="Calibri" pitchFamily="34" charset="0"/>
                <a:cs typeface="Calibri" pitchFamily="34" charset="0"/>
              </a:rPr>
              <a:t>c) amplasarea proiectului de investiţii, raionul, localitatea;</a:t>
            </a:r>
          </a:p>
          <a:p>
            <a:pPr>
              <a:buNone/>
            </a:pPr>
            <a:r>
              <a:rPr lang="vi-VN" i="1" dirty="0">
                <a:latin typeface="Calibri" pitchFamily="34" charset="0"/>
                <a:cs typeface="Calibri" pitchFamily="34" charset="0"/>
              </a:rPr>
              <a:t>d) partea proiectului multianual de investiţii nefinalizată efectuată până la 31 decembrie a anului (t-1): cantitate; valoarea proiectului de investiţii, mii lei (fără TVA);</a:t>
            </a:r>
          </a:p>
          <a:p>
            <a:pPr>
              <a:buNone/>
            </a:pPr>
            <a:r>
              <a:rPr lang="vi-VN" i="1" dirty="0">
                <a:latin typeface="Calibri" pitchFamily="34" charset="0"/>
                <a:cs typeface="Calibri" pitchFamily="34" charset="0"/>
              </a:rPr>
              <a:t>e)  obiectivele şi rezultatele proiectului de investiţii criteriul de evaluare; inclus în plan şi realizat;</a:t>
            </a:r>
          </a:p>
          <a:p>
            <a:pPr>
              <a:buNone/>
            </a:pPr>
            <a:r>
              <a:rPr lang="vi-VN" i="1" dirty="0">
                <a:latin typeface="Calibri" pitchFamily="34" charset="0"/>
                <a:cs typeface="Calibri" pitchFamily="34" charset="0"/>
              </a:rPr>
              <a:t>f)  investiţii efectuate în anul (t) în proiectul de investiţii: cantitatea – inclusă în plan şi realizată; valoarea – inclusă în plan şi realizată, mii lei (fără TVA);</a:t>
            </a:r>
          </a:p>
          <a:p>
            <a:pPr>
              <a:buNone/>
            </a:pPr>
            <a:r>
              <a:rPr lang="vi-VN" i="1" dirty="0">
                <a:latin typeface="Calibri" pitchFamily="34" charset="0"/>
                <a:cs typeface="Calibri" pitchFamily="34" charset="0"/>
              </a:rPr>
              <a:t>g) obiectul de investiţii (puse în funcţiune): cantitatea – inclusă în plan şi realizată; valoarea proiectului de investiţii – inclusă în plan şi realizată, mii lei (fără TVA); durata de utilizare, ani; numărul documentului, data, luna, anul recepţiei/dării în exploatare/punerii în funcţiune, numerele de inventar ale componentelor obiectului de investiţii (în detalii);</a:t>
            </a:r>
          </a:p>
          <a:p>
            <a:pPr>
              <a:buNone/>
            </a:pPr>
            <a:endParaRPr lang="ro-MO" dirty="0" smtClean="0">
              <a:latin typeface="Calibri" pitchFamily="34" charset="0"/>
              <a:cs typeface="Calibri"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ro-MO" b="1" dirty="0" smtClean="0"/>
              <a:t>Raportul privind </a:t>
            </a:r>
            <a:br>
              <a:rPr lang="ro-MO" b="1" dirty="0" smtClean="0"/>
            </a:br>
            <a:r>
              <a:rPr lang="ro-MO" b="1" dirty="0" smtClean="0"/>
              <a:t>realizarea PI</a:t>
            </a:r>
            <a:endParaRPr lang="ru-RU" b="1" dirty="0"/>
          </a:p>
        </p:txBody>
      </p:sp>
      <p:sp>
        <p:nvSpPr>
          <p:cNvPr id="8" name="Содержимое 7"/>
          <p:cNvSpPr>
            <a:spLocks noGrp="1"/>
          </p:cNvSpPr>
          <p:nvPr>
            <p:ph idx="1"/>
          </p:nvPr>
        </p:nvSpPr>
        <p:spPr>
          <a:xfrm>
            <a:off x="457200" y="1600200"/>
            <a:ext cx="8229600" cy="4925144"/>
          </a:xfrm>
        </p:spPr>
        <p:txBody>
          <a:bodyPr>
            <a:normAutofit fontScale="70000" lnSpcReduction="20000"/>
          </a:bodyPr>
          <a:lstStyle/>
          <a:p>
            <a:pPr algn="just">
              <a:buNone/>
            </a:pPr>
            <a:r>
              <a:rPr lang="vi-VN" i="1" dirty="0">
                <a:latin typeface="Calibri" pitchFamily="34" charset="0"/>
                <a:cs typeface="Calibri" pitchFamily="34" charset="0"/>
              </a:rPr>
              <a:t>h)  durata utilă de funcționare stabilită de operator;</a:t>
            </a:r>
          </a:p>
          <a:p>
            <a:pPr algn="just">
              <a:buNone/>
            </a:pPr>
            <a:r>
              <a:rPr lang="vi-VN" i="1" dirty="0">
                <a:latin typeface="Calibri" pitchFamily="34" charset="0"/>
                <a:cs typeface="Calibri" pitchFamily="34" charset="0"/>
              </a:rPr>
              <a:t>i)  codul și durata utilă de funcționare conform Catalogului mijloacelor fizice și activelor nemateriale;</a:t>
            </a:r>
          </a:p>
          <a:p>
            <a:pPr algn="just">
              <a:buNone/>
            </a:pPr>
            <a:r>
              <a:rPr lang="vi-VN" i="1" dirty="0">
                <a:latin typeface="Calibri" pitchFamily="34" charset="0"/>
                <a:cs typeface="Calibri" pitchFamily="34" charset="0"/>
              </a:rPr>
              <a:t>j) amortizarea anuală, mii lei;</a:t>
            </a:r>
          </a:p>
          <a:p>
            <a:pPr algn="just">
              <a:buNone/>
            </a:pPr>
            <a:r>
              <a:rPr lang="vi-VN" i="1" dirty="0">
                <a:latin typeface="Calibri" pitchFamily="34" charset="0"/>
                <a:cs typeface="Calibri" pitchFamily="34" charset="0"/>
              </a:rPr>
              <a:t>k) costurile de exploatare estimate pentru anul „t” în cazul în care obiectul de investiţii nu s-ar fi implementat – Ex0t, mii lei (pentru obiectele justificate conform criteriului eficienţei);</a:t>
            </a:r>
          </a:p>
          <a:p>
            <a:pPr algn="just">
              <a:buNone/>
            </a:pPr>
            <a:r>
              <a:rPr lang="vi-VN" i="1" dirty="0">
                <a:latin typeface="Calibri" pitchFamily="34" charset="0"/>
                <a:cs typeface="Calibri" pitchFamily="34" charset="0"/>
              </a:rPr>
              <a:t>l) costurile de exploatare estimate pentru anul „t” urmare a implementării obiectului de investiţii – Ex1t , mii lei (pentru obiectele justificate conform criteriului eficienţei);</a:t>
            </a:r>
          </a:p>
          <a:p>
            <a:pPr algn="just">
              <a:buNone/>
            </a:pPr>
            <a:r>
              <a:rPr lang="vi-VN" i="1" dirty="0">
                <a:latin typeface="Calibri" pitchFamily="34" charset="0"/>
                <a:cs typeface="Calibri" pitchFamily="34" charset="0"/>
              </a:rPr>
              <a:t>m)  suma efectelor economice medii anuale estimate de-a lungul duratei de utilizare a obiectului de investiţii, mii lei (pentru obiectele justificate conform criteriului eficienţei</a:t>
            </a:r>
            <a:r>
              <a:rPr lang="vi-VN" i="1" dirty="0" smtClean="0">
                <a:latin typeface="Calibri" pitchFamily="34" charset="0"/>
                <a:cs typeface="Calibri" pitchFamily="34" charset="0"/>
              </a:rPr>
              <a:t>)</a:t>
            </a:r>
            <a:r>
              <a:rPr lang="ro-MO" i="1" dirty="0" smtClean="0">
                <a:latin typeface="Calibri" pitchFamily="34" charset="0"/>
                <a:cs typeface="Calibri" pitchFamily="34" charset="0"/>
              </a:rPr>
              <a:t>,</a:t>
            </a:r>
          </a:p>
          <a:p>
            <a:pPr algn="just">
              <a:buNone/>
            </a:pPr>
            <a:r>
              <a:rPr lang="vi-VN" i="1" dirty="0" smtClean="0">
                <a:latin typeface="Calibri" pitchFamily="34" charset="0"/>
                <a:cs typeface="Calibri" pitchFamily="34" charset="0"/>
              </a:rPr>
              <a:t>k) </a:t>
            </a:r>
            <a:r>
              <a:rPr lang="vi-VN" i="1" dirty="0">
                <a:latin typeface="Calibri" pitchFamily="34" charset="0"/>
                <a:cs typeface="Calibri" pitchFamily="34" charset="0"/>
              </a:rPr>
              <a:t>sursa de finanţare;</a:t>
            </a:r>
          </a:p>
          <a:p>
            <a:pPr algn="just">
              <a:buNone/>
            </a:pPr>
            <a:r>
              <a:rPr lang="vi-VN" i="1" dirty="0">
                <a:latin typeface="Calibri" pitchFamily="34" charset="0"/>
                <a:cs typeface="Calibri" pitchFamily="34" charset="0"/>
              </a:rPr>
              <a:t>l) nota de argumentare privind diferenţele dintre valoarea investiţiei aprobate şi cea efectiv înregistrată.</a:t>
            </a:r>
          </a:p>
          <a:p>
            <a:pPr>
              <a:buNone/>
            </a:pPr>
            <a:endParaRPr lang="vi-VN" i="1" dirty="0">
              <a:latin typeface="Calibri" pitchFamily="34" charset="0"/>
              <a:cs typeface="Calibri" pitchFamily="34" charset="0"/>
            </a:endParaRPr>
          </a:p>
          <a:p>
            <a:pPr>
              <a:buNone/>
            </a:pPr>
            <a:endParaRPr lang="ro-MO" dirty="0" smtClean="0">
              <a:latin typeface="Calibri" pitchFamily="34" charset="0"/>
              <a:cs typeface="Calibri"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ro-MO" b="1" dirty="0" smtClean="0"/>
              <a:t>Raportul privind </a:t>
            </a:r>
            <a:br>
              <a:rPr lang="ro-MO" b="1" dirty="0" smtClean="0"/>
            </a:br>
            <a:r>
              <a:rPr lang="ro-MO" b="1" dirty="0" smtClean="0"/>
              <a:t>realizarea PI</a:t>
            </a:r>
            <a:endParaRPr lang="ru-RU" b="1" dirty="0"/>
          </a:p>
        </p:txBody>
      </p:sp>
      <p:sp>
        <p:nvSpPr>
          <p:cNvPr id="8" name="Содержимое 7"/>
          <p:cNvSpPr>
            <a:spLocks noGrp="1"/>
          </p:cNvSpPr>
          <p:nvPr>
            <p:ph idx="1"/>
          </p:nvPr>
        </p:nvSpPr>
        <p:spPr>
          <a:xfrm>
            <a:off x="457200" y="1600200"/>
            <a:ext cx="8229600" cy="4925144"/>
          </a:xfrm>
        </p:spPr>
        <p:txBody>
          <a:bodyPr>
            <a:normAutofit fontScale="62500" lnSpcReduction="20000"/>
          </a:bodyPr>
          <a:lstStyle/>
          <a:p>
            <a:pPr algn="just"/>
            <a:r>
              <a:rPr lang="vi-VN" sz="4000" dirty="0">
                <a:latin typeface="Calibri" pitchFamily="34" charset="0"/>
                <a:cs typeface="Calibri" pitchFamily="34" charset="0"/>
              </a:rPr>
              <a:t>În situaţia în care valoarea realizată a unei investiţii depăşeşte valoarea aprobată de autoritatea competentă conform </a:t>
            </a:r>
            <a:r>
              <a:rPr lang="vi-VN" sz="4000" dirty="0" smtClean="0">
                <a:latin typeface="Calibri" pitchFamily="34" charset="0"/>
                <a:cs typeface="Calibri" pitchFamily="34" charset="0"/>
              </a:rPr>
              <a:t>P</a:t>
            </a:r>
            <a:r>
              <a:rPr lang="ro-MO" sz="4000" dirty="0" smtClean="0">
                <a:latin typeface="Calibri" pitchFamily="34" charset="0"/>
                <a:cs typeface="Calibri" pitchFamily="34" charset="0"/>
              </a:rPr>
              <a:t>I</a:t>
            </a:r>
            <a:r>
              <a:rPr lang="vi-VN" sz="4000" dirty="0" smtClean="0">
                <a:latin typeface="Calibri" pitchFamily="34" charset="0"/>
                <a:cs typeface="Calibri" pitchFamily="34" charset="0"/>
              </a:rPr>
              <a:t>, </a:t>
            </a:r>
            <a:r>
              <a:rPr lang="vi-VN" sz="4000" dirty="0">
                <a:latin typeface="Calibri" pitchFamily="34" charset="0"/>
                <a:cs typeface="Calibri" pitchFamily="34" charset="0"/>
              </a:rPr>
              <a:t>în scopuri tarifare se recunoaşte valoarea investiţiei aprobate, ţinând cont de </a:t>
            </a:r>
            <a:r>
              <a:rPr lang="vi-VN" sz="4000" b="1" dirty="0">
                <a:solidFill>
                  <a:srgbClr val="FF0000"/>
                </a:solidFill>
                <a:latin typeface="Calibri" pitchFamily="34" charset="0"/>
                <a:cs typeface="Calibri" pitchFamily="34" charset="0"/>
              </a:rPr>
              <a:t>indicele preţului de </a:t>
            </a:r>
            <a:r>
              <a:rPr lang="vi-VN" sz="4000" b="1" dirty="0" smtClean="0">
                <a:solidFill>
                  <a:srgbClr val="FF0000"/>
                </a:solidFill>
                <a:latin typeface="Calibri" pitchFamily="34" charset="0"/>
                <a:cs typeface="Calibri" pitchFamily="34" charset="0"/>
              </a:rPr>
              <a:t>consum</a:t>
            </a:r>
            <a:r>
              <a:rPr lang="ro-MD" sz="4000" b="1" dirty="0">
                <a:solidFill>
                  <a:srgbClr val="FF0000"/>
                </a:solidFill>
                <a:latin typeface="Calibri" pitchFamily="34" charset="0"/>
                <a:cs typeface="Calibri" pitchFamily="34" charset="0"/>
              </a:rPr>
              <a:t> </a:t>
            </a:r>
            <a:r>
              <a:rPr lang="ro-MD" sz="4000" b="1" dirty="0" smtClean="0">
                <a:solidFill>
                  <a:srgbClr val="FF0000"/>
                </a:solidFill>
                <a:latin typeface="Calibri" pitchFamily="34" charset="0"/>
                <a:cs typeface="Calibri" pitchFamily="34" charset="0"/>
              </a:rPr>
              <a:t>(IPC)</a:t>
            </a:r>
            <a:r>
              <a:rPr lang="vi-VN" sz="4000" dirty="0" smtClean="0">
                <a:solidFill>
                  <a:srgbClr val="FF0000"/>
                </a:solidFill>
                <a:latin typeface="Calibri" pitchFamily="34" charset="0"/>
                <a:cs typeface="Calibri" pitchFamily="34" charset="0"/>
              </a:rPr>
              <a:t> </a:t>
            </a:r>
            <a:r>
              <a:rPr lang="vi-VN" sz="4000" dirty="0">
                <a:latin typeface="Calibri" pitchFamily="34" charset="0"/>
                <a:cs typeface="Calibri" pitchFamily="34" charset="0"/>
              </a:rPr>
              <a:t>pentru Republica Moldova în anul respectiv. </a:t>
            </a:r>
            <a:endParaRPr lang="ro-MO" sz="4000" dirty="0" smtClean="0">
              <a:latin typeface="Calibri" pitchFamily="34" charset="0"/>
              <a:cs typeface="Calibri" pitchFamily="34" charset="0"/>
            </a:endParaRPr>
          </a:p>
          <a:p>
            <a:pPr algn="just">
              <a:buNone/>
            </a:pPr>
            <a:endParaRPr lang="ro-MO" sz="4000" dirty="0" smtClean="0">
              <a:latin typeface="Calibri" pitchFamily="34" charset="0"/>
              <a:cs typeface="Calibri" pitchFamily="34" charset="0"/>
            </a:endParaRPr>
          </a:p>
          <a:p>
            <a:pPr algn="just"/>
            <a:r>
              <a:rPr lang="vi-VN" sz="4000" b="1" dirty="0" smtClean="0">
                <a:latin typeface="Calibri" pitchFamily="34" charset="0"/>
                <a:cs typeface="Calibri" pitchFamily="34" charset="0"/>
              </a:rPr>
              <a:t>Pentru </a:t>
            </a:r>
            <a:r>
              <a:rPr lang="vi-VN" sz="4000" b="1" dirty="0">
                <a:latin typeface="Calibri" pitchFamily="34" charset="0"/>
                <a:cs typeface="Calibri" pitchFamily="34" charset="0"/>
              </a:rPr>
              <a:t>proiectele de investiții din categoriile A și B autoritatea competentă este în drept să recunoască majorarea valorii aprobate a investiției într-un proiect </a:t>
            </a:r>
            <a:r>
              <a:rPr lang="ro-MO" sz="4000" b="1" dirty="0" smtClean="0">
                <a:latin typeface="Calibri" pitchFamily="34" charset="0"/>
                <a:cs typeface="Calibri" pitchFamily="34" charset="0"/>
              </a:rPr>
              <a:t>maxim cu </a:t>
            </a:r>
            <a:r>
              <a:rPr lang="ro-MO" sz="4000" b="1" dirty="0" smtClean="0">
                <a:solidFill>
                  <a:srgbClr val="C00000"/>
                </a:solidFill>
                <a:latin typeface="Calibri" pitchFamily="34" charset="0"/>
                <a:cs typeface="Calibri" pitchFamily="34" charset="0"/>
              </a:rPr>
              <a:t>15%</a:t>
            </a:r>
            <a:r>
              <a:rPr lang="ro-MO" sz="4000" b="1" dirty="0" smtClean="0">
                <a:latin typeface="Calibri" pitchFamily="34" charset="0"/>
                <a:cs typeface="Calibri" pitchFamily="34" charset="0"/>
              </a:rPr>
              <a:t> </a:t>
            </a:r>
            <a:r>
              <a:rPr lang="vi-VN" sz="4000" dirty="0" smtClean="0">
                <a:latin typeface="Calibri" pitchFamily="34" charset="0"/>
                <a:cs typeface="Calibri" pitchFamily="34" charset="0"/>
              </a:rPr>
              <a:t>din valoarea inițial planificată și inclusă în</a:t>
            </a:r>
            <a:r>
              <a:rPr lang="ro-MO" sz="4000" dirty="0" smtClean="0">
                <a:latin typeface="Calibri" pitchFamily="34" charset="0"/>
                <a:cs typeface="Calibri" pitchFamily="34" charset="0"/>
              </a:rPr>
              <a:t> PI aprobat atunci când </a:t>
            </a:r>
            <a:r>
              <a:rPr lang="vi-VN" sz="4000" dirty="0" smtClean="0">
                <a:latin typeface="Calibri" pitchFamily="34" charset="0"/>
                <a:cs typeface="Calibri" pitchFamily="34" charset="0"/>
              </a:rPr>
              <a:t>operatorul </a:t>
            </a:r>
            <a:r>
              <a:rPr lang="vi-VN" sz="4000" dirty="0">
                <a:latin typeface="Calibri" pitchFamily="34" charset="0"/>
                <a:cs typeface="Calibri" pitchFamily="34" charset="0"/>
              </a:rPr>
              <a:t>prezintă documente/probe care ar justifica majorarea valorii bunurilor/ lucrărilor necesare executării proiectului. </a:t>
            </a:r>
            <a:endParaRPr lang="ro-MO" sz="4000" dirty="0" smtClean="0">
              <a:latin typeface="Calibri" pitchFamily="34" charset="0"/>
              <a:cs typeface="Calibri"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ro-MO" b="1" dirty="0" smtClean="0"/>
              <a:t>Raportul privind </a:t>
            </a:r>
            <a:br>
              <a:rPr lang="ro-MO" b="1" dirty="0" smtClean="0"/>
            </a:br>
            <a:r>
              <a:rPr lang="ro-MO" b="1" dirty="0" smtClean="0"/>
              <a:t>realizarea PI</a:t>
            </a:r>
            <a:endParaRPr lang="ru-RU" b="1" dirty="0"/>
          </a:p>
        </p:txBody>
      </p:sp>
      <p:sp>
        <p:nvSpPr>
          <p:cNvPr id="8" name="Содержимое 7"/>
          <p:cNvSpPr>
            <a:spLocks noGrp="1"/>
          </p:cNvSpPr>
          <p:nvPr>
            <p:ph idx="1"/>
          </p:nvPr>
        </p:nvSpPr>
        <p:spPr>
          <a:xfrm>
            <a:off x="457200" y="1600200"/>
            <a:ext cx="8229600" cy="5069160"/>
          </a:xfrm>
        </p:spPr>
        <p:txBody>
          <a:bodyPr>
            <a:noAutofit/>
          </a:bodyPr>
          <a:lstStyle/>
          <a:p>
            <a:pPr algn="just"/>
            <a:r>
              <a:rPr lang="en-US" sz="2200" dirty="0" err="1" smtClean="0"/>
              <a:t>Investiţiile</a:t>
            </a:r>
            <a:r>
              <a:rPr lang="en-US" sz="2200" dirty="0" smtClean="0"/>
              <a:t> </a:t>
            </a:r>
            <a:r>
              <a:rPr lang="en-US" sz="2200" dirty="0" err="1" smtClean="0"/>
              <a:t>efectuate</a:t>
            </a:r>
            <a:r>
              <a:rPr lang="en-US" sz="2200" dirty="0" smtClean="0"/>
              <a:t> </a:t>
            </a:r>
            <a:r>
              <a:rPr lang="en-US" sz="2200" dirty="0" err="1" smtClean="0"/>
              <a:t>în</a:t>
            </a:r>
            <a:r>
              <a:rPr lang="en-US" sz="2200" dirty="0" smtClean="0"/>
              <a:t> </a:t>
            </a:r>
            <a:r>
              <a:rPr lang="en-US" sz="2200" dirty="0" err="1" smtClean="0"/>
              <a:t>conformitate</a:t>
            </a:r>
            <a:r>
              <a:rPr lang="en-US" sz="2200" dirty="0" smtClean="0"/>
              <a:t> cu </a:t>
            </a:r>
            <a:r>
              <a:rPr lang="en-US" sz="2200" dirty="0" err="1" smtClean="0"/>
              <a:t>Planul</a:t>
            </a:r>
            <a:r>
              <a:rPr lang="en-US" sz="2200" dirty="0" smtClean="0"/>
              <a:t> </a:t>
            </a:r>
            <a:r>
              <a:rPr lang="en-US" sz="2200" dirty="0" err="1" smtClean="0"/>
              <a:t>anual</a:t>
            </a:r>
            <a:r>
              <a:rPr lang="en-US" sz="2200" dirty="0" smtClean="0"/>
              <a:t> de </a:t>
            </a:r>
            <a:r>
              <a:rPr lang="en-US" sz="2200" dirty="0" err="1" smtClean="0"/>
              <a:t>investiţii</a:t>
            </a:r>
            <a:r>
              <a:rPr lang="en-US" sz="2200" dirty="0" smtClean="0"/>
              <a:t> </a:t>
            </a:r>
            <a:r>
              <a:rPr lang="en-US" sz="2200" dirty="0" err="1" smtClean="0"/>
              <a:t>aprobat</a:t>
            </a:r>
            <a:r>
              <a:rPr lang="en-US" sz="2200" dirty="0" smtClean="0"/>
              <a:t> se </a:t>
            </a:r>
            <a:r>
              <a:rPr lang="en-US" sz="2200" dirty="0" err="1" smtClean="0"/>
              <a:t>includ</a:t>
            </a:r>
            <a:r>
              <a:rPr lang="en-US" sz="2200" dirty="0" smtClean="0"/>
              <a:t> la </a:t>
            </a:r>
            <a:r>
              <a:rPr lang="en-US" sz="2200" dirty="0" err="1" smtClean="0"/>
              <a:t>determinarea</a:t>
            </a:r>
            <a:r>
              <a:rPr lang="en-US" sz="2200" dirty="0" smtClean="0"/>
              <a:t> </a:t>
            </a:r>
            <a:r>
              <a:rPr lang="en-US" sz="2200" dirty="0" err="1" smtClean="0"/>
              <a:t>tarifelor</a:t>
            </a:r>
            <a:r>
              <a:rPr lang="ro-MO" sz="2200" dirty="0" smtClean="0"/>
              <a:t>.</a:t>
            </a:r>
          </a:p>
          <a:p>
            <a:pPr algn="just"/>
            <a:endParaRPr lang="ro-MO" sz="800" dirty="0" smtClean="0">
              <a:cs typeface="Calibri" pitchFamily="34" charset="0"/>
            </a:endParaRPr>
          </a:p>
          <a:p>
            <a:pPr algn="just"/>
            <a:r>
              <a:rPr lang="vi-VN" sz="2200" b="1" dirty="0" smtClean="0">
                <a:solidFill>
                  <a:srgbClr val="C00000"/>
                </a:solidFill>
                <a:latin typeface="Calibri" pitchFamily="34" charset="0"/>
                <a:cs typeface="Calibri" pitchFamily="34" charset="0"/>
              </a:rPr>
              <a:t>Autoritatea </a:t>
            </a:r>
            <a:r>
              <a:rPr lang="vi-VN" sz="2200" b="1" dirty="0" smtClean="0">
                <a:solidFill>
                  <a:srgbClr val="C00000"/>
                </a:solidFill>
                <a:latin typeface="Calibri" pitchFamily="34" charset="0"/>
                <a:cs typeface="Calibri" pitchFamily="34" charset="0"/>
              </a:rPr>
              <a:t>competentă nu aprobă, în scopul recuperării prin tarif, investițiile efectuate de operator care nu sunt conforme P</a:t>
            </a:r>
            <a:r>
              <a:rPr lang="ro-MO" sz="2200" b="1" dirty="0" smtClean="0">
                <a:solidFill>
                  <a:srgbClr val="C00000"/>
                </a:solidFill>
                <a:latin typeface="Calibri" pitchFamily="34" charset="0"/>
                <a:cs typeface="Calibri" pitchFamily="34" charset="0"/>
              </a:rPr>
              <a:t>I</a:t>
            </a:r>
            <a:r>
              <a:rPr lang="vi-VN" sz="2200" b="1" dirty="0" smtClean="0">
                <a:solidFill>
                  <a:srgbClr val="C00000"/>
                </a:solidFill>
                <a:latin typeface="Calibri" pitchFamily="34" charset="0"/>
                <a:cs typeface="Calibri" pitchFamily="34" charset="0"/>
              </a:rPr>
              <a:t> aprobat</a:t>
            </a:r>
            <a:r>
              <a:rPr lang="vi-VN" sz="2200" dirty="0" smtClean="0">
                <a:latin typeface="Calibri" pitchFamily="34" charset="0"/>
                <a:cs typeface="Calibri" pitchFamily="34" charset="0"/>
              </a:rPr>
              <a:t>.</a:t>
            </a:r>
            <a:endParaRPr lang="ro-MO" sz="2200" dirty="0" smtClean="0">
              <a:latin typeface="Calibri" pitchFamily="34" charset="0"/>
              <a:cs typeface="Calibri" pitchFamily="34" charset="0"/>
            </a:endParaRPr>
          </a:p>
          <a:p>
            <a:pPr algn="just"/>
            <a:endParaRPr lang="ro-MO" sz="800" dirty="0" smtClean="0">
              <a:cs typeface="Calibri" pitchFamily="34" charset="0"/>
            </a:endParaRPr>
          </a:p>
          <a:p>
            <a:pPr algn="just"/>
            <a:r>
              <a:rPr lang="vi-VN" sz="2200" dirty="0" smtClean="0">
                <a:latin typeface="Calibri" pitchFamily="34" charset="0"/>
                <a:cs typeface="Calibri" pitchFamily="34" charset="0"/>
              </a:rPr>
              <a:t>Obiectele de investiţi realizate pentru restabilirea sistemului public de alimentare cu apă și de canalizare, deteriorat în urma calamităţilor naturale, pentru executarea prescripţiilor organelor abilitate, cât şi pentru soluţionarea petiţiilor consumatorilor în condiţiile şi termenele stabilite de reglementările sectoriale se includ separat în Raportul privind realizarea P</a:t>
            </a:r>
            <a:r>
              <a:rPr lang="ro-MO" sz="2200" dirty="0" smtClean="0">
                <a:latin typeface="Calibri" pitchFamily="34" charset="0"/>
                <a:cs typeface="Calibri" pitchFamily="34" charset="0"/>
              </a:rPr>
              <a:t>I</a:t>
            </a:r>
            <a:r>
              <a:rPr lang="vi-VN" sz="2200" dirty="0" smtClean="0">
                <a:latin typeface="Calibri" pitchFamily="34" charset="0"/>
                <a:cs typeface="Calibri" pitchFamily="34" charset="0"/>
              </a:rPr>
              <a:t>. Realizarea acestor investiţii se justifică separat de către operator, indicând zonele geografice şi timpul când au avut loc calamităţile naturale respective şi prezentând justificările necesare.</a:t>
            </a:r>
            <a:endParaRPr lang="ro-MO" sz="2200" dirty="0" smtClean="0">
              <a:latin typeface="Calibri" pitchFamily="34" charset="0"/>
              <a:cs typeface="Calibri"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ro-MO" b="1" dirty="0" smtClean="0"/>
              <a:t>Dispoziții finale</a:t>
            </a:r>
            <a:endParaRPr lang="ru-RU" b="1" dirty="0"/>
          </a:p>
        </p:txBody>
      </p:sp>
      <p:sp>
        <p:nvSpPr>
          <p:cNvPr id="8" name="Содержимое 7"/>
          <p:cNvSpPr>
            <a:spLocks noGrp="1"/>
          </p:cNvSpPr>
          <p:nvPr>
            <p:ph idx="1"/>
          </p:nvPr>
        </p:nvSpPr>
        <p:spPr>
          <a:xfrm>
            <a:off x="457200" y="1600200"/>
            <a:ext cx="8229600" cy="4997152"/>
          </a:xfrm>
        </p:spPr>
        <p:txBody>
          <a:bodyPr>
            <a:normAutofit fontScale="77500" lnSpcReduction="20000"/>
          </a:bodyPr>
          <a:lstStyle/>
          <a:p>
            <a:r>
              <a:rPr lang="vi-VN" dirty="0">
                <a:latin typeface="Calibri" pitchFamily="34" charset="0"/>
                <a:cs typeface="Calibri" pitchFamily="34" charset="0"/>
              </a:rPr>
              <a:t>Proiectele de investiţii, incluse în </a:t>
            </a:r>
            <a:r>
              <a:rPr lang="vi-VN" dirty="0" smtClean="0">
                <a:latin typeface="Calibri" pitchFamily="34" charset="0"/>
                <a:cs typeface="Calibri" pitchFamily="34" charset="0"/>
              </a:rPr>
              <a:t>P</a:t>
            </a:r>
            <a:r>
              <a:rPr lang="ro-MO" dirty="0" smtClean="0">
                <a:latin typeface="Calibri" pitchFamily="34" charset="0"/>
                <a:cs typeface="Calibri" pitchFamily="34" charset="0"/>
              </a:rPr>
              <a:t>I</a:t>
            </a:r>
            <a:r>
              <a:rPr lang="vi-VN" dirty="0" smtClean="0">
                <a:latin typeface="Calibri" pitchFamily="34" charset="0"/>
                <a:cs typeface="Calibri" pitchFamily="34" charset="0"/>
              </a:rPr>
              <a:t>, </a:t>
            </a:r>
            <a:r>
              <a:rPr lang="vi-VN" dirty="0">
                <a:latin typeface="Calibri" pitchFamily="34" charset="0"/>
                <a:cs typeface="Calibri" pitchFamily="34" charset="0"/>
              </a:rPr>
              <a:t>aprobat/avizat de autoritatea competentă, care nu au fost realizate, urmează a fi incluse în Planul anual de investiţii pentru anul calendaristic următor, dar nu mai mult de doi ani consecutiv, cu excepţia investiţiilor din categoriile A şi B. </a:t>
            </a:r>
            <a:endParaRPr lang="ro-MO" dirty="0" smtClean="0">
              <a:latin typeface="Calibri" pitchFamily="34" charset="0"/>
              <a:cs typeface="Calibri" pitchFamily="34" charset="0"/>
            </a:endParaRPr>
          </a:p>
          <a:p>
            <a:endParaRPr lang="ro-MO" dirty="0" smtClean="0">
              <a:latin typeface="Calibri" pitchFamily="34" charset="0"/>
              <a:cs typeface="Calibri" pitchFamily="34" charset="0"/>
            </a:endParaRPr>
          </a:p>
          <a:p>
            <a:r>
              <a:rPr lang="vi-VN" dirty="0">
                <a:latin typeface="Calibri" pitchFamily="34" charset="0"/>
                <a:cs typeface="Calibri" pitchFamily="34" charset="0"/>
              </a:rPr>
              <a:t>Cheltuielile operatorului, pentru lucrările de restabilire a obiectelor deteriorate de terţe părţi, nu se califică ca investiţii şi urmează a fi recuperate benevol de partea terţă sau prin adresarea operatorului în instanţa de judecată</a:t>
            </a:r>
            <a:r>
              <a:rPr lang="vi-VN" dirty="0" smtClean="0">
                <a:latin typeface="Calibri" pitchFamily="34" charset="0"/>
                <a:cs typeface="Calibri" pitchFamily="34" charset="0"/>
              </a:rPr>
              <a:t>.</a:t>
            </a:r>
            <a:endParaRPr lang="ro-MO" dirty="0" smtClean="0">
              <a:latin typeface="Calibri" pitchFamily="34" charset="0"/>
              <a:cs typeface="Calibri" pitchFamily="34" charset="0"/>
            </a:endParaRPr>
          </a:p>
          <a:p>
            <a:endParaRPr lang="ro-MO" dirty="0" smtClean="0">
              <a:latin typeface="Calibri" pitchFamily="34" charset="0"/>
              <a:cs typeface="Calibri" pitchFamily="34" charset="0"/>
            </a:endParaRPr>
          </a:p>
          <a:p>
            <a:r>
              <a:rPr lang="vi-VN" dirty="0">
                <a:latin typeface="Calibri" pitchFamily="34" charset="0"/>
                <a:cs typeface="Calibri" pitchFamily="34" charset="0"/>
              </a:rPr>
              <a:t>Investițiile în contoare, vane și hidranți, valoarea cărora se atribuie la obiecte de mică valoare și de scurtă durată, cad sub incidența prezentului Regulament fiind parte integră a investițiilor corespunzător Categoriilor </a:t>
            </a:r>
            <a:r>
              <a:rPr lang="ro-MO" dirty="0" smtClean="0">
                <a:latin typeface="Calibri" pitchFamily="34" charset="0"/>
                <a:cs typeface="Calibri" pitchFamily="34" charset="0"/>
              </a:rPr>
              <a:t>D</a:t>
            </a:r>
            <a:r>
              <a:rPr lang="vi-VN" dirty="0" smtClean="0">
                <a:latin typeface="Calibri" pitchFamily="34" charset="0"/>
                <a:cs typeface="Calibri" pitchFamily="34" charset="0"/>
              </a:rPr>
              <a:t> </a:t>
            </a:r>
            <a:r>
              <a:rPr lang="vi-VN" dirty="0">
                <a:latin typeface="Calibri" pitchFamily="34" charset="0"/>
                <a:cs typeface="Calibri" pitchFamily="34" charset="0"/>
              </a:rPr>
              <a:t>și </a:t>
            </a:r>
            <a:r>
              <a:rPr lang="ro-MO" dirty="0" smtClean="0">
                <a:latin typeface="Calibri" pitchFamily="34" charset="0"/>
                <a:cs typeface="Calibri" pitchFamily="34" charset="0"/>
              </a:rPr>
              <a:t>B</a:t>
            </a:r>
            <a:r>
              <a:rPr lang="vi-VN" dirty="0" smtClean="0">
                <a:latin typeface="Calibri" pitchFamily="34" charset="0"/>
                <a:cs typeface="Calibri" pitchFamily="34" charset="0"/>
              </a:rPr>
              <a:t>.</a:t>
            </a:r>
            <a:r>
              <a:rPr lang="vi-VN" dirty="0">
                <a:latin typeface="Calibri" pitchFamily="34" charset="0"/>
                <a:cs typeface="Calibri" pitchFamily="34" charset="0"/>
              </a:rPr>
              <a:t> </a:t>
            </a:r>
            <a:endParaRPr lang="ro-MO" dirty="0" smtClean="0">
              <a:latin typeface="Calibri" pitchFamily="34" charset="0"/>
              <a:cs typeface="Calibri"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endParaRPr lang="ru-RU" b="1" dirty="0"/>
          </a:p>
        </p:txBody>
      </p:sp>
      <p:sp>
        <p:nvSpPr>
          <p:cNvPr id="8" name="Содержимое 7"/>
          <p:cNvSpPr>
            <a:spLocks noGrp="1"/>
          </p:cNvSpPr>
          <p:nvPr>
            <p:ph idx="1"/>
          </p:nvPr>
        </p:nvSpPr>
        <p:spPr>
          <a:xfrm>
            <a:off x="440056" y="1556792"/>
            <a:ext cx="8229600" cy="4997152"/>
          </a:xfrm>
        </p:spPr>
        <p:txBody>
          <a:bodyPr>
            <a:normAutofit/>
          </a:bodyPr>
          <a:lstStyle/>
          <a:p>
            <a:pPr algn="ctr">
              <a:buNone/>
            </a:pPr>
            <a:endParaRPr lang="ro-MO" dirty="0" smtClean="0">
              <a:latin typeface="Calibri" pitchFamily="34" charset="0"/>
              <a:cs typeface="Calibri" pitchFamily="34" charset="0"/>
            </a:endParaRPr>
          </a:p>
          <a:p>
            <a:pPr algn="ctr">
              <a:buNone/>
            </a:pPr>
            <a:endParaRPr lang="ro-MO" sz="4000" b="1" i="1" dirty="0" smtClean="0">
              <a:latin typeface="Calibri" pitchFamily="34" charset="0"/>
              <a:cs typeface="Calibri" pitchFamily="34" charset="0"/>
            </a:endParaRPr>
          </a:p>
          <a:p>
            <a:pPr algn="ctr">
              <a:buNone/>
            </a:pPr>
            <a:r>
              <a:rPr lang="ro-MO" sz="4000" b="1" i="1" dirty="0" smtClean="0">
                <a:latin typeface="Calibri" pitchFamily="34" charset="0"/>
                <a:cs typeface="Calibri" pitchFamily="34" charset="0"/>
              </a:rPr>
              <a:t>Mulțumesc pentru atenție</a:t>
            </a:r>
          </a:p>
          <a:p>
            <a:pPr algn="ctr">
              <a:buNone/>
            </a:pPr>
            <a:endParaRPr lang="ro-MO" sz="4000" b="1" i="1" dirty="0">
              <a:latin typeface="Calibri" pitchFamily="34" charset="0"/>
              <a:cs typeface="Calibri" pitchFamily="34" charset="0"/>
            </a:endParaRPr>
          </a:p>
          <a:p>
            <a:pPr algn="r">
              <a:buNone/>
            </a:pPr>
            <a:endParaRPr lang="ro-MO" sz="2400" dirty="0" smtClean="0">
              <a:latin typeface="Calibri" pitchFamily="34" charset="0"/>
              <a:cs typeface="Calibri" pitchFamily="34" charset="0"/>
              <a:hlinkClick r:id="rId2"/>
            </a:endParaRPr>
          </a:p>
          <a:p>
            <a:pPr algn="r">
              <a:buNone/>
            </a:pPr>
            <a:endParaRPr lang="ro-MO" sz="2400" dirty="0">
              <a:latin typeface="Calibri" pitchFamily="34" charset="0"/>
              <a:cs typeface="Calibri" pitchFamily="34" charset="0"/>
              <a:hlinkClick r:id="rId2"/>
            </a:endParaRPr>
          </a:p>
          <a:p>
            <a:pPr algn="r">
              <a:buNone/>
            </a:pPr>
            <a:r>
              <a:rPr lang="ro-MO" sz="2400" dirty="0" smtClean="0">
                <a:latin typeface="Calibri" pitchFamily="34" charset="0"/>
                <a:cs typeface="Calibri" pitchFamily="34" charset="0"/>
                <a:hlinkClick r:id="rId2"/>
              </a:rPr>
              <a:t>www.anre.md</a:t>
            </a:r>
            <a:endParaRPr lang="ro-MO" sz="2400" dirty="0" smtClean="0">
              <a:latin typeface="Calibri" pitchFamily="34" charset="0"/>
              <a:cs typeface="Calibri" pitchFamily="34" charset="0"/>
            </a:endParaRPr>
          </a:p>
          <a:p>
            <a:pPr algn="r">
              <a:buNone/>
            </a:pPr>
            <a:r>
              <a:rPr lang="ro-MO" sz="2400" dirty="0" smtClean="0">
                <a:latin typeface="Calibri" pitchFamily="34" charset="0"/>
                <a:cs typeface="Calibri" pitchFamily="34" charset="0"/>
              </a:rPr>
              <a:t>vrata@anre.md</a:t>
            </a:r>
            <a:endParaRPr lang="vi-VN" sz="2400" dirty="0">
              <a:latin typeface="Calibri" pitchFamily="34" charset="0"/>
              <a:cs typeface="Calibri" pitchFamily="34" charset="0"/>
            </a:endParaRPr>
          </a:p>
        </p:txBody>
      </p:sp>
      <p:pic>
        <p:nvPicPr>
          <p:cNvPr id="9" name="Picture 2"/>
          <p:cNvPicPr>
            <a:picLocks noChangeAspect="1" noChangeArrowheads="1"/>
          </p:cNvPicPr>
          <p:nvPr/>
        </p:nvPicPr>
        <p:blipFill>
          <a:blip r:embed="rId3" cstate="print"/>
          <a:srcRect/>
          <a:stretch>
            <a:fillRect/>
          </a:stretch>
        </p:blipFill>
        <p:spPr bwMode="auto">
          <a:xfrm>
            <a:off x="467544" y="260648"/>
            <a:ext cx="981075" cy="1143000"/>
          </a:xfrm>
          <a:prstGeom prst="rect">
            <a:avLst/>
          </a:prstGeom>
          <a:noFill/>
          <a:ln w="9525">
            <a:noFill/>
            <a:miter lim="800000"/>
            <a:headEnd/>
            <a:tailEnd/>
          </a:ln>
        </p:spPr>
      </p:pic>
      <p:graphicFrame>
        <p:nvGraphicFramePr>
          <p:cNvPr id="2" name="Table 1"/>
          <p:cNvGraphicFramePr>
            <a:graphicFrameLocks noGrp="1"/>
          </p:cNvGraphicFramePr>
          <p:nvPr>
            <p:extLst>
              <p:ext uri="{D42A27DB-BD31-4B8C-83A1-F6EECF244321}">
                <p14:modId xmlns:p14="http://schemas.microsoft.com/office/powerpoint/2010/main" val="2875567689"/>
              </p:ext>
            </p:extLst>
          </p:nvPr>
        </p:nvGraphicFramePr>
        <p:xfrm>
          <a:off x="1835697" y="332656"/>
          <a:ext cx="6851104" cy="1040116"/>
        </p:xfrm>
        <a:graphic>
          <a:graphicData uri="http://schemas.openxmlformats.org/drawingml/2006/table">
            <a:tbl>
              <a:tblPr firstRow="1" firstCol="1" bandRow="1">
                <a:tableStyleId>{5C22544A-7EE6-4342-B048-85BDC9FD1C3A}</a:tableStyleId>
              </a:tblPr>
              <a:tblGrid>
                <a:gridCol w="6851104">
                  <a:extLst>
                    <a:ext uri="{9D8B030D-6E8A-4147-A177-3AD203B41FA5}">
                      <a16:colId xmlns:a16="http://schemas.microsoft.com/office/drawing/2014/main" val="4245980377"/>
                    </a:ext>
                  </a:extLst>
                </a:gridCol>
              </a:tblGrid>
              <a:tr h="187117">
                <a:tc>
                  <a:txBody>
                    <a:bodyPr/>
                    <a:lstStyle/>
                    <a:p>
                      <a:pPr indent="194310">
                        <a:lnSpc>
                          <a:spcPct val="105000"/>
                        </a:lnSpc>
                        <a:spcAft>
                          <a:spcPts val="0"/>
                        </a:spcAft>
                        <a:tabLst>
                          <a:tab pos="2969895" algn="ctr"/>
                          <a:tab pos="5940425" algn="r"/>
                        </a:tabLst>
                      </a:pPr>
                      <a:r>
                        <a:rPr lang="ro-RO" sz="1200" dirty="0" smtClean="0">
                          <a:solidFill>
                            <a:schemeClr val="accent1">
                              <a:lumMod val="75000"/>
                            </a:schemeClr>
                          </a:solidFill>
                          <a:effectLst/>
                        </a:rPr>
                        <a:t>Republica </a:t>
                      </a:r>
                      <a:r>
                        <a:rPr lang="ro-RO" sz="1200" dirty="0">
                          <a:solidFill>
                            <a:schemeClr val="accent1">
                              <a:lumMod val="75000"/>
                            </a:schemeClr>
                          </a:solidFill>
                          <a:effectLst/>
                        </a:rPr>
                        <a:t>Moldova</a:t>
                      </a:r>
                      <a:endParaRPr lang="ru-RU" sz="1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7780" marT="0" marB="0" anchor="ctr">
                    <a:solidFill>
                      <a:schemeClr val="bg1"/>
                    </a:solidFill>
                  </a:tcPr>
                </a:tc>
                <a:extLst>
                  <a:ext uri="{0D108BD9-81ED-4DB2-BD59-A6C34878D82A}">
                    <a16:rowId xmlns:a16="http://schemas.microsoft.com/office/drawing/2014/main" val="3823377500"/>
                  </a:ext>
                </a:extLst>
              </a:tr>
              <a:tr h="310344">
                <a:tc>
                  <a:txBody>
                    <a:bodyPr/>
                    <a:lstStyle/>
                    <a:p>
                      <a:pPr>
                        <a:lnSpc>
                          <a:spcPct val="105000"/>
                        </a:lnSpc>
                        <a:spcAft>
                          <a:spcPts val="0"/>
                        </a:spcAft>
                        <a:tabLst>
                          <a:tab pos="2969895" algn="ctr"/>
                          <a:tab pos="5940425" algn="r"/>
                        </a:tabLst>
                      </a:pPr>
                      <a:r>
                        <a:rPr lang="ro-RO" sz="1200" dirty="0" smtClean="0">
                          <a:solidFill>
                            <a:schemeClr val="accent1">
                              <a:lumMod val="75000"/>
                            </a:schemeClr>
                          </a:solidFill>
                          <a:effectLst/>
                        </a:rPr>
                        <a:t>     Agenția </a:t>
                      </a:r>
                      <a:r>
                        <a:rPr lang="ro-RO" sz="1200" dirty="0" err="1" smtClean="0">
                          <a:solidFill>
                            <a:schemeClr val="accent1">
                              <a:lumMod val="75000"/>
                            </a:schemeClr>
                          </a:solidFill>
                          <a:effectLst/>
                        </a:rPr>
                        <a:t>Naționa</a:t>
                      </a:r>
                      <a:r>
                        <a:rPr lang="ro-RO" sz="1200" dirty="0" smtClean="0">
                          <a:solidFill>
                            <a:schemeClr val="accent1">
                              <a:lumMod val="75000"/>
                            </a:schemeClr>
                          </a:solidFill>
                          <a:effectLst/>
                        </a:rPr>
                        <a:t> </a:t>
                      </a:r>
                      <a:r>
                        <a:rPr lang="ro-RO" sz="1200" dirty="0">
                          <a:solidFill>
                            <a:schemeClr val="accent1">
                              <a:lumMod val="75000"/>
                            </a:schemeClr>
                          </a:solidFill>
                        </a:rPr>
                        <a:t>pentru</a:t>
                      </a:r>
                      <a:r>
                        <a:rPr lang="ro-RO" sz="1200" dirty="0">
                          <a:solidFill>
                            <a:schemeClr val="accent1">
                              <a:lumMod val="75000"/>
                            </a:schemeClr>
                          </a:solidFill>
                          <a:effectLst/>
                        </a:rPr>
                        <a:t> Reglementare în Energetică</a:t>
                      </a:r>
                      <a:endParaRPr lang="ru-RU" sz="1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7780" marT="0" marB="0" anchor="b">
                    <a:solidFill>
                      <a:schemeClr val="bg1"/>
                    </a:solidFill>
                  </a:tcPr>
                </a:tc>
                <a:extLst>
                  <a:ext uri="{0D108BD9-81ED-4DB2-BD59-A6C34878D82A}">
                    <a16:rowId xmlns:a16="http://schemas.microsoft.com/office/drawing/2014/main" val="2941967891"/>
                  </a:ext>
                </a:extLst>
              </a:tr>
              <a:tr h="345724">
                <a:tc>
                  <a:txBody>
                    <a:bodyPr/>
                    <a:lstStyle/>
                    <a:p>
                      <a:pPr>
                        <a:lnSpc>
                          <a:spcPct val="105000"/>
                        </a:lnSpc>
                        <a:spcAft>
                          <a:spcPts val="0"/>
                        </a:spcAft>
                        <a:tabLst>
                          <a:tab pos="2969895" algn="ctr"/>
                          <a:tab pos="5940425" algn="r"/>
                        </a:tabLst>
                      </a:pPr>
                      <a:r>
                        <a:rPr lang="ro-RO" sz="1200" dirty="0" smtClean="0">
                          <a:solidFill>
                            <a:schemeClr val="accent1">
                              <a:lumMod val="75000"/>
                            </a:schemeClr>
                          </a:solidFill>
                          <a:effectLst/>
                        </a:rPr>
                        <a:t>     ANRE</a:t>
                      </a:r>
                      <a:endParaRPr lang="ru-RU" sz="1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7780" marT="0" marB="0">
                    <a:solidFill>
                      <a:schemeClr val="bg1"/>
                    </a:solidFill>
                  </a:tcPr>
                </a:tc>
                <a:extLst>
                  <a:ext uri="{0D108BD9-81ED-4DB2-BD59-A6C34878D82A}">
                    <a16:rowId xmlns:a16="http://schemas.microsoft.com/office/drawing/2014/main" val="2529375433"/>
                  </a:ext>
                </a:extLst>
              </a:tr>
              <a:tr h="185495">
                <a:tc>
                  <a:txBody>
                    <a:bodyPr/>
                    <a:lstStyle/>
                    <a:p>
                      <a:pPr>
                        <a:lnSpc>
                          <a:spcPct val="105000"/>
                        </a:lnSpc>
                        <a:spcAft>
                          <a:spcPts val="0"/>
                        </a:spcAft>
                        <a:tabLst>
                          <a:tab pos="2969895" algn="ctr"/>
                          <a:tab pos="5940425" algn="r"/>
                        </a:tabLst>
                      </a:pPr>
                      <a:r>
                        <a:rPr lang="ro-RO" sz="1200" dirty="0" smtClean="0">
                          <a:solidFill>
                            <a:schemeClr val="accent1">
                              <a:lumMod val="75000"/>
                            </a:schemeClr>
                          </a:solidFill>
                          <a:effectLst/>
                        </a:rPr>
                        <a:t>      str</a:t>
                      </a:r>
                      <a:r>
                        <a:rPr lang="ro-RO" sz="1200" dirty="0">
                          <a:solidFill>
                            <a:schemeClr val="accent1">
                              <a:lumMod val="75000"/>
                            </a:schemeClr>
                          </a:solidFill>
                          <a:effectLst/>
                        </a:rPr>
                        <a:t>. Alexandr Pușkin 52/A, MD 2005 Chișinău, Tel: 022 852 901, </a:t>
                      </a:r>
                      <a:r>
                        <a:rPr lang="ro-RO" sz="1200" u="sng" dirty="0">
                          <a:solidFill>
                            <a:schemeClr val="accent1">
                              <a:lumMod val="75000"/>
                            </a:schemeClr>
                          </a:solidFill>
                          <a:effectLst/>
                          <a:hlinkClick r:id="rId4"/>
                        </a:rPr>
                        <a:t>anre@anre.md</a:t>
                      </a:r>
                      <a:r>
                        <a:rPr lang="ro-RO" sz="1200" u="sng" dirty="0">
                          <a:solidFill>
                            <a:schemeClr val="accent1">
                              <a:lumMod val="75000"/>
                            </a:schemeClr>
                          </a:solidFill>
                          <a:effectLst/>
                        </a:rPr>
                        <a:t>, </a:t>
                      </a:r>
                      <a:r>
                        <a:rPr lang="ro-RO" sz="1200" u="sng" dirty="0">
                          <a:solidFill>
                            <a:schemeClr val="accent1">
                              <a:lumMod val="75000"/>
                            </a:schemeClr>
                          </a:solidFill>
                          <a:effectLst/>
                          <a:hlinkClick r:id="rId2"/>
                        </a:rPr>
                        <a:t>http://www.anre.md</a:t>
                      </a:r>
                      <a:endParaRPr lang="ru-RU" sz="12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17780" marT="0" marB="0">
                    <a:solidFill>
                      <a:schemeClr val="bg1"/>
                    </a:solidFill>
                  </a:tcPr>
                </a:tc>
                <a:extLst>
                  <a:ext uri="{0D108BD9-81ED-4DB2-BD59-A6C34878D82A}">
                    <a16:rowId xmlns:a16="http://schemas.microsoft.com/office/drawing/2014/main" val="3913203277"/>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ro-MO" b="1" dirty="0" smtClean="0"/>
              <a:t>Cuprinsul prezentării </a:t>
            </a:r>
            <a:endParaRPr lang="ru-RU" b="1" dirty="0"/>
          </a:p>
        </p:txBody>
      </p:sp>
      <p:sp>
        <p:nvSpPr>
          <p:cNvPr id="8" name="Содержимое 7"/>
          <p:cNvSpPr>
            <a:spLocks noGrp="1"/>
          </p:cNvSpPr>
          <p:nvPr>
            <p:ph idx="1"/>
          </p:nvPr>
        </p:nvSpPr>
        <p:spPr/>
        <p:txBody>
          <a:bodyPr>
            <a:normAutofit/>
          </a:bodyPr>
          <a:lstStyle/>
          <a:p>
            <a:endParaRPr lang="ro-MO" dirty="0" smtClean="0"/>
          </a:p>
          <a:p>
            <a:r>
              <a:rPr lang="ro-MO" dirty="0" smtClean="0"/>
              <a:t>Aprobarea planului anual de investiții </a:t>
            </a:r>
          </a:p>
          <a:p>
            <a:r>
              <a:rPr lang="ro-MO" dirty="0" smtClean="0"/>
              <a:t>Modificarea planului anual de investiții</a:t>
            </a:r>
          </a:p>
          <a:p>
            <a:r>
              <a:rPr lang="ro-MO" dirty="0" smtClean="0"/>
              <a:t>Raportul </a:t>
            </a:r>
            <a:r>
              <a:rPr lang="ro-MO" dirty="0" smtClean="0"/>
              <a:t>privind realizarea </a:t>
            </a:r>
            <a:r>
              <a:rPr lang="ro-MO" dirty="0" smtClean="0"/>
              <a:t>planului anual de investiții</a:t>
            </a:r>
          </a:p>
          <a:p>
            <a:r>
              <a:rPr lang="ro-MO" dirty="0" smtClean="0"/>
              <a:t>Dispoziții finale</a:t>
            </a:r>
          </a:p>
          <a:p>
            <a:endParaRPr lang="ru-RU" dirty="0"/>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ro-MO" b="1" dirty="0" smtClean="0"/>
              <a:t>Baza legală</a:t>
            </a:r>
            <a:endParaRPr lang="ru-RU" b="1" dirty="0"/>
          </a:p>
        </p:txBody>
      </p:sp>
      <p:sp>
        <p:nvSpPr>
          <p:cNvPr id="8" name="Содержимое 7"/>
          <p:cNvSpPr>
            <a:spLocks noGrp="1"/>
          </p:cNvSpPr>
          <p:nvPr>
            <p:ph idx="1"/>
          </p:nvPr>
        </p:nvSpPr>
        <p:spPr/>
        <p:txBody>
          <a:bodyPr>
            <a:normAutofit lnSpcReduction="10000"/>
          </a:bodyPr>
          <a:lstStyle/>
          <a:p>
            <a:pPr algn="just"/>
            <a:r>
              <a:rPr lang="ro-MO" dirty="0" smtClean="0">
                <a:latin typeface="Calibri" pitchFamily="34" charset="0"/>
                <a:cs typeface="Calibri" pitchFamily="34" charset="0"/>
              </a:rPr>
              <a:t>În baza </a:t>
            </a:r>
            <a:r>
              <a:rPr lang="vi-VN" dirty="0" smtClean="0">
                <a:latin typeface="Calibri" pitchFamily="34" charset="0"/>
                <a:cs typeface="Calibri" pitchFamily="34" charset="0"/>
              </a:rPr>
              <a:t>Art.7 </a:t>
            </a:r>
            <a:r>
              <a:rPr lang="vi-VN" dirty="0">
                <a:latin typeface="Calibri" pitchFamily="34" charset="0"/>
                <a:cs typeface="Calibri" pitchFamily="34" charset="0"/>
              </a:rPr>
              <a:t>al.(2), lit.g</a:t>
            </a:r>
            <a:r>
              <a:rPr lang="vi-VN" baseline="30000" dirty="0">
                <a:latin typeface="Calibri" pitchFamily="34" charset="0"/>
                <a:cs typeface="Calibri" pitchFamily="34" charset="0"/>
              </a:rPr>
              <a:t>3</a:t>
            </a:r>
            <a:r>
              <a:rPr lang="vi-VN" dirty="0">
                <a:latin typeface="Calibri" pitchFamily="34" charset="0"/>
                <a:cs typeface="Calibri" pitchFamily="34" charset="0"/>
              </a:rPr>
              <a:t>) </a:t>
            </a:r>
            <a:r>
              <a:rPr lang="ro-MO" dirty="0" smtClean="0">
                <a:latin typeface="Calibri" pitchFamily="34" charset="0"/>
                <a:cs typeface="Calibri" pitchFamily="34" charset="0"/>
              </a:rPr>
              <a:t>din Legea nr. 303 din 13.12.2013 privind </a:t>
            </a:r>
            <a:r>
              <a:rPr lang="ro-MO" dirty="0" smtClean="0">
                <a:latin typeface="Calibri" pitchFamily="34" charset="0"/>
                <a:cs typeface="Calibri" pitchFamily="34" charset="0"/>
              </a:rPr>
              <a:t>serviciul </a:t>
            </a:r>
            <a:r>
              <a:rPr lang="ro-MO" dirty="0" smtClean="0">
                <a:latin typeface="Calibri" pitchFamily="34" charset="0"/>
                <a:cs typeface="Calibri" pitchFamily="34" charset="0"/>
              </a:rPr>
              <a:t>public de alimentare cu apă și de canalizare, modificată</a:t>
            </a:r>
            <a:r>
              <a:rPr lang="vi-VN" dirty="0" smtClean="0">
                <a:latin typeface="Calibri" pitchFamily="34" charset="0"/>
                <a:cs typeface="Calibri" pitchFamily="34" charset="0"/>
              </a:rPr>
              <a:t> </a:t>
            </a:r>
            <a:r>
              <a:rPr lang="vi-VN" dirty="0">
                <a:latin typeface="Calibri" pitchFamily="34" charset="0"/>
                <a:cs typeface="Calibri" pitchFamily="34" charset="0"/>
              </a:rPr>
              <a:t>prin </a:t>
            </a:r>
            <a:r>
              <a:rPr lang="vi-VN" dirty="0" smtClean="0">
                <a:latin typeface="Calibri" pitchFamily="34" charset="0"/>
                <a:cs typeface="Calibri" pitchFamily="34" charset="0"/>
              </a:rPr>
              <a:t>L</a:t>
            </a:r>
            <a:r>
              <a:rPr lang="ro-MO" dirty="0" smtClean="0">
                <a:latin typeface="Calibri" pitchFamily="34" charset="0"/>
                <a:cs typeface="Calibri" pitchFamily="34" charset="0"/>
              </a:rPr>
              <a:t>egea nr.</a:t>
            </a:r>
            <a:r>
              <a:rPr lang="vi-VN" dirty="0" smtClean="0">
                <a:latin typeface="Calibri" pitchFamily="34" charset="0"/>
                <a:cs typeface="Calibri" pitchFamily="34" charset="0"/>
              </a:rPr>
              <a:t>322 </a:t>
            </a:r>
            <a:r>
              <a:rPr lang="vi-VN" dirty="0">
                <a:latin typeface="Calibri" pitchFamily="34" charset="0"/>
                <a:cs typeface="Calibri" pitchFamily="34" charset="0"/>
              </a:rPr>
              <a:t>din </a:t>
            </a:r>
            <a:r>
              <a:rPr lang="vi-VN" dirty="0" smtClean="0">
                <a:latin typeface="Calibri" pitchFamily="34" charset="0"/>
                <a:cs typeface="Calibri" pitchFamily="34" charset="0"/>
              </a:rPr>
              <a:t>30.11.</a:t>
            </a:r>
            <a:r>
              <a:rPr lang="ro-MO" dirty="0" smtClean="0">
                <a:latin typeface="Calibri" pitchFamily="34" charset="0"/>
                <a:cs typeface="Calibri" pitchFamily="34" charset="0"/>
              </a:rPr>
              <a:t>20</a:t>
            </a:r>
            <a:r>
              <a:rPr lang="vi-VN" dirty="0" smtClean="0">
                <a:latin typeface="Calibri" pitchFamily="34" charset="0"/>
                <a:cs typeface="Calibri" pitchFamily="34" charset="0"/>
              </a:rPr>
              <a:t>18</a:t>
            </a:r>
            <a:r>
              <a:rPr lang="vi-VN" dirty="0">
                <a:latin typeface="Calibri" pitchFamily="34" charset="0"/>
                <a:cs typeface="Calibri" pitchFamily="34" charset="0"/>
              </a:rPr>
              <a:t>, </a:t>
            </a:r>
            <a:r>
              <a:rPr lang="ro-MO" dirty="0" smtClean="0">
                <a:latin typeface="Calibri" pitchFamily="34" charset="0"/>
                <a:cs typeface="Calibri" pitchFamily="34" charset="0"/>
              </a:rPr>
              <a:t>(</a:t>
            </a:r>
            <a:r>
              <a:rPr lang="vi-VN" dirty="0" smtClean="0">
                <a:latin typeface="Calibri" pitchFamily="34" charset="0"/>
                <a:cs typeface="Calibri" pitchFamily="34" charset="0"/>
              </a:rPr>
              <a:t>M</a:t>
            </a:r>
            <a:r>
              <a:rPr lang="ro-MO" dirty="0" smtClean="0">
                <a:latin typeface="Calibri" pitchFamily="34" charset="0"/>
                <a:cs typeface="Calibri" pitchFamily="34" charset="0"/>
              </a:rPr>
              <a:t>onitorul </a:t>
            </a:r>
            <a:r>
              <a:rPr lang="vi-VN" dirty="0" smtClean="0">
                <a:latin typeface="Calibri" pitchFamily="34" charset="0"/>
                <a:cs typeface="Calibri" pitchFamily="34" charset="0"/>
              </a:rPr>
              <a:t>O</a:t>
            </a:r>
            <a:r>
              <a:rPr lang="ro-MO" dirty="0" smtClean="0">
                <a:latin typeface="Calibri" pitchFamily="34" charset="0"/>
                <a:cs typeface="Calibri" pitchFamily="34" charset="0"/>
              </a:rPr>
              <a:t>ficial nr.</a:t>
            </a:r>
            <a:r>
              <a:rPr lang="vi-VN" dirty="0" smtClean="0">
                <a:latin typeface="Calibri" pitchFamily="34" charset="0"/>
                <a:cs typeface="Calibri" pitchFamily="34" charset="0"/>
              </a:rPr>
              <a:t>86-92/08.03.19 </a:t>
            </a:r>
            <a:r>
              <a:rPr lang="vi-VN" dirty="0">
                <a:latin typeface="Calibri" pitchFamily="34" charset="0"/>
                <a:cs typeface="Calibri" pitchFamily="34" charset="0"/>
              </a:rPr>
              <a:t>art.142; în vigoare </a:t>
            </a:r>
            <a:r>
              <a:rPr lang="vi-VN" dirty="0" smtClean="0">
                <a:latin typeface="Calibri" pitchFamily="34" charset="0"/>
                <a:cs typeface="Calibri" pitchFamily="34" charset="0"/>
              </a:rPr>
              <a:t>08.03.19</a:t>
            </a:r>
            <a:r>
              <a:rPr lang="ro-MO" dirty="0" smtClean="0">
                <a:latin typeface="Calibri" pitchFamily="34" charset="0"/>
                <a:cs typeface="Calibri" pitchFamily="34" charset="0"/>
              </a:rPr>
              <a:t>) ANRE a elaborat </a:t>
            </a:r>
            <a:r>
              <a:rPr lang="ro-MO" b="1" dirty="0" smtClean="0">
                <a:solidFill>
                  <a:srgbClr val="C00000"/>
                </a:solidFill>
                <a:latin typeface="Calibri" pitchFamily="34" charset="0"/>
                <a:cs typeface="Calibri" pitchFamily="34" charset="0"/>
              </a:rPr>
              <a:t>Regulamentul privind principiile de efectuare a investițiilor în sectorul de alimentare cu apă și de canalizare</a:t>
            </a:r>
            <a:r>
              <a:rPr lang="ro-MO" dirty="0" smtClean="0">
                <a:latin typeface="Calibri" pitchFamily="34" charset="0"/>
                <a:cs typeface="Calibri" pitchFamily="34" charset="0"/>
              </a:rPr>
              <a:t>, aprobat prin Hotărârea ANRE nr.357/2019 din 27.09.2019</a:t>
            </a:r>
            <a:endParaRPr lang="ru-RU" dirty="0">
              <a:latin typeface="Calibri" pitchFamily="34" charset="0"/>
              <a:cs typeface="Calibri"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pPr algn="r"/>
            <a:r>
              <a:rPr lang="ro-MO" b="1" dirty="0" smtClean="0"/>
              <a:t>Scopul și domeniul de aplicare</a:t>
            </a:r>
            <a:endParaRPr lang="ru-RU" b="1" dirty="0"/>
          </a:p>
        </p:txBody>
      </p:sp>
      <p:sp>
        <p:nvSpPr>
          <p:cNvPr id="8" name="Содержимое 7"/>
          <p:cNvSpPr>
            <a:spLocks noGrp="1"/>
          </p:cNvSpPr>
          <p:nvPr>
            <p:ph idx="1"/>
          </p:nvPr>
        </p:nvSpPr>
        <p:spPr/>
        <p:txBody>
          <a:bodyPr>
            <a:normAutofit fontScale="92500"/>
          </a:bodyPr>
          <a:lstStyle/>
          <a:p>
            <a:r>
              <a:rPr lang="ro-MO" dirty="0" smtClean="0"/>
              <a:t>Regulamentul are drept scop stabilirea:</a:t>
            </a:r>
          </a:p>
          <a:p>
            <a:pPr>
              <a:buFontTx/>
              <a:buChar char="-"/>
            </a:pPr>
            <a:r>
              <a:rPr lang="ro-MO" i="1" dirty="0" smtClean="0"/>
              <a:t>Termenelor </a:t>
            </a:r>
            <a:r>
              <a:rPr lang="ro-MO" i="1" dirty="0" smtClean="0"/>
              <a:t>de prezentare și aprobare a PI;</a:t>
            </a:r>
          </a:p>
          <a:p>
            <a:pPr>
              <a:buFontTx/>
              <a:buChar char="-"/>
            </a:pPr>
            <a:r>
              <a:rPr lang="ro-MO" i="1" dirty="0" smtClean="0"/>
              <a:t>Categoriilor și criteriilor de evaluare a investițiilor;</a:t>
            </a:r>
          </a:p>
          <a:p>
            <a:pPr>
              <a:buFontTx/>
              <a:buChar char="-"/>
            </a:pPr>
            <a:r>
              <a:rPr lang="ro-MO" i="1" dirty="0" smtClean="0"/>
              <a:t>Procedurilor de planificare, prezentare, aprobare și modificare  a PI;</a:t>
            </a:r>
          </a:p>
          <a:p>
            <a:pPr>
              <a:buFontTx/>
              <a:buChar char="-"/>
            </a:pPr>
            <a:r>
              <a:rPr lang="ro-MO" i="1" dirty="0" smtClean="0"/>
              <a:t>Cerințelor față de raportul privind realizarea PI;</a:t>
            </a:r>
          </a:p>
          <a:p>
            <a:pPr>
              <a:buFontTx/>
              <a:buChar char="-"/>
            </a:pPr>
            <a:r>
              <a:rPr lang="ro-MO" i="1" dirty="0" smtClean="0"/>
              <a:t>Modului de acceptare în scopuri tarifare a investițiilor realizate.</a:t>
            </a: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pPr algn="r"/>
            <a:r>
              <a:rPr lang="ro-MO" b="1" dirty="0" smtClean="0"/>
              <a:t>Scopul și domeniul de aplicare</a:t>
            </a:r>
            <a:endParaRPr lang="ru-RU" b="1" dirty="0"/>
          </a:p>
        </p:txBody>
      </p:sp>
      <p:sp>
        <p:nvSpPr>
          <p:cNvPr id="8" name="Содержимое 7"/>
          <p:cNvSpPr>
            <a:spLocks noGrp="1"/>
          </p:cNvSpPr>
          <p:nvPr>
            <p:ph idx="1"/>
          </p:nvPr>
        </p:nvSpPr>
        <p:spPr/>
        <p:txBody>
          <a:bodyPr>
            <a:normAutofit fontScale="92500" lnSpcReduction="10000"/>
          </a:bodyPr>
          <a:lstStyle/>
          <a:p>
            <a:pPr algn="just"/>
            <a:r>
              <a:rPr lang="ro-MO" dirty="0" smtClean="0"/>
              <a:t>Regulamentul se extinde asupra operatorilor care furnizează/prestează serviciul public de alimentare cu apă potabilă, apă tehnologică, de canalizare și epurare a apelor uzate și a serviciului pentru producerea și transportarea apei în vederea redistribuirii.</a:t>
            </a:r>
          </a:p>
          <a:p>
            <a:pPr algn="just">
              <a:buNone/>
            </a:pPr>
            <a:endParaRPr lang="ro-MO" dirty="0" smtClean="0"/>
          </a:p>
          <a:p>
            <a:pPr algn="just"/>
            <a:r>
              <a:rPr lang="ro-MO" dirty="0" smtClean="0"/>
              <a:t>PI se aprobă de autoritatea publică abilitată să aprobe tarifele pentru serviciul public de alimentare cu apă și de canalizare. </a:t>
            </a: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ro-MO" b="1" dirty="0" smtClean="0"/>
              <a:t>Dispoziții generale</a:t>
            </a:r>
            <a:endParaRPr lang="ru-RU" b="1" dirty="0"/>
          </a:p>
        </p:txBody>
      </p:sp>
      <p:sp>
        <p:nvSpPr>
          <p:cNvPr id="8" name="Содержимое 7"/>
          <p:cNvSpPr>
            <a:spLocks noGrp="1"/>
          </p:cNvSpPr>
          <p:nvPr>
            <p:ph idx="1"/>
          </p:nvPr>
        </p:nvSpPr>
        <p:spPr>
          <a:xfrm>
            <a:off x="457200" y="1600200"/>
            <a:ext cx="8229600" cy="4925144"/>
          </a:xfrm>
        </p:spPr>
        <p:txBody>
          <a:bodyPr>
            <a:normAutofit fontScale="70000" lnSpcReduction="20000"/>
          </a:bodyPr>
          <a:lstStyle/>
          <a:p>
            <a:pPr algn="just"/>
            <a:r>
              <a:rPr lang="vi-VN" b="1" i="1" dirty="0">
                <a:latin typeface="Calibri" pitchFamily="34" charset="0"/>
                <a:cs typeface="Calibri" pitchFamily="34" charset="0"/>
              </a:rPr>
              <a:t>investiţie eficientă</a:t>
            </a:r>
            <a:r>
              <a:rPr lang="vi-VN" i="1" dirty="0">
                <a:latin typeface="Calibri" pitchFamily="34" charset="0"/>
                <a:cs typeface="Calibri" pitchFamily="34" charset="0"/>
              </a:rPr>
              <a:t> </a:t>
            </a:r>
            <a:r>
              <a:rPr lang="vi-VN" dirty="0">
                <a:latin typeface="Calibri" pitchFamily="34" charset="0"/>
                <a:cs typeface="Calibri" pitchFamily="34" charset="0"/>
              </a:rPr>
              <a:t>– investiţie care contribuie la reducerea cheltuielilor necesare de a fi incluse la calcularea tarifelor reglementate. Se consideră investiţie eficientă, investiţia pentru care suma efectelor economice medii anuale, estimate de-a lungul duratei de utilizare a obiectului de investiţii, este mai mare decât valoarea totală a investiţiei</a:t>
            </a:r>
            <a:r>
              <a:rPr lang="vi-VN" dirty="0" smtClean="0">
                <a:latin typeface="Calibri" pitchFamily="34" charset="0"/>
                <a:cs typeface="Calibri" pitchFamily="34" charset="0"/>
              </a:rPr>
              <a:t>;</a:t>
            </a:r>
            <a:endParaRPr lang="ro-MO" dirty="0" smtClean="0">
              <a:latin typeface="Calibri" pitchFamily="34" charset="0"/>
              <a:cs typeface="Calibri" pitchFamily="34" charset="0"/>
            </a:endParaRPr>
          </a:p>
          <a:p>
            <a:endParaRPr lang="vi-VN" dirty="0">
              <a:latin typeface="Calibri" pitchFamily="34" charset="0"/>
              <a:cs typeface="Calibri" pitchFamily="34" charset="0"/>
            </a:endParaRPr>
          </a:p>
          <a:p>
            <a:pPr algn="just"/>
            <a:r>
              <a:rPr lang="vi-VN" b="1" i="1" dirty="0">
                <a:latin typeface="Calibri" pitchFamily="34" charset="0"/>
                <a:cs typeface="Calibri" pitchFamily="34" charset="0"/>
              </a:rPr>
              <a:t>investiţie obligatorie</a:t>
            </a:r>
            <a:r>
              <a:rPr lang="vi-VN" i="1" dirty="0">
                <a:latin typeface="Calibri" pitchFamily="34" charset="0"/>
                <a:cs typeface="Calibri" pitchFamily="34" charset="0"/>
              </a:rPr>
              <a:t> </a:t>
            </a:r>
            <a:r>
              <a:rPr lang="vi-VN" dirty="0">
                <a:latin typeface="Calibri" pitchFamily="34" charset="0"/>
                <a:cs typeface="Calibri" pitchFamily="34" charset="0"/>
              </a:rPr>
              <a:t>– investiţie care se realizează de către operator în scopul executării prevederilor legii</a:t>
            </a:r>
            <a:r>
              <a:rPr lang="vi-VN" dirty="0" smtClean="0">
                <a:latin typeface="Calibri" pitchFamily="34" charset="0"/>
                <a:cs typeface="Calibri" pitchFamily="34" charset="0"/>
              </a:rPr>
              <a:t>;</a:t>
            </a:r>
            <a:endParaRPr lang="ro-MO" dirty="0" smtClean="0">
              <a:latin typeface="Calibri" pitchFamily="34" charset="0"/>
              <a:cs typeface="Calibri" pitchFamily="34" charset="0"/>
            </a:endParaRPr>
          </a:p>
          <a:p>
            <a:pPr algn="just"/>
            <a:endParaRPr lang="vi-VN" dirty="0">
              <a:latin typeface="Calibri" pitchFamily="34" charset="0"/>
              <a:cs typeface="Calibri" pitchFamily="34" charset="0"/>
            </a:endParaRPr>
          </a:p>
          <a:p>
            <a:pPr algn="just"/>
            <a:r>
              <a:rPr lang="vi-VN" b="1" i="1" dirty="0">
                <a:latin typeface="Calibri" pitchFamily="34" charset="0"/>
                <a:cs typeface="Calibri" pitchFamily="34" charset="0"/>
              </a:rPr>
              <a:t>investiţie necesară</a:t>
            </a:r>
            <a:r>
              <a:rPr lang="vi-VN" i="1" dirty="0">
                <a:latin typeface="Calibri" pitchFamily="34" charset="0"/>
                <a:cs typeface="Calibri" pitchFamily="34" charset="0"/>
              </a:rPr>
              <a:t> </a:t>
            </a:r>
            <a:r>
              <a:rPr lang="vi-VN" dirty="0">
                <a:latin typeface="Calibri" pitchFamily="34" charset="0"/>
                <a:cs typeface="Calibri" pitchFamily="34" charset="0"/>
              </a:rPr>
              <a:t>– investiţie realizată în scopul asigurării funcţionării fiabile şi în condiţii de securitate a sistemului public de alimentare cu apă și de canalizare şi asigurării calităţii şi continuităţii furnizării/prestării serviciului public de alimentare cu apă și de canalizare</a:t>
            </a:r>
            <a:r>
              <a:rPr lang="vi-VN" dirty="0" smtClean="0">
                <a:latin typeface="Calibri" pitchFamily="34" charset="0"/>
                <a:cs typeface="Calibri" pitchFamily="34" charset="0"/>
              </a:rPr>
              <a:t>;</a:t>
            </a:r>
            <a:endParaRPr lang="vi-VN" dirty="0">
              <a:latin typeface="Calibri" pitchFamily="34" charset="0"/>
              <a:cs typeface="Calibri"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ro-MO" b="1" dirty="0" smtClean="0"/>
              <a:t>Dispoziții generale</a:t>
            </a:r>
            <a:endParaRPr lang="ru-RU" b="1" dirty="0"/>
          </a:p>
        </p:txBody>
      </p:sp>
      <p:sp>
        <p:nvSpPr>
          <p:cNvPr id="8" name="Содержимое 7"/>
          <p:cNvSpPr>
            <a:spLocks noGrp="1"/>
          </p:cNvSpPr>
          <p:nvPr>
            <p:ph idx="1"/>
          </p:nvPr>
        </p:nvSpPr>
        <p:spPr/>
        <p:txBody>
          <a:bodyPr>
            <a:normAutofit/>
          </a:bodyPr>
          <a:lstStyle/>
          <a:p>
            <a:pPr algn="just"/>
            <a:r>
              <a:rPr lang="ro-MO" dirty="0" smtClean="0"/>
              <a:t>PI se elaborează de către operatori ținând cont de principiul </a:t>
            </a:r>
            <a:r>
              <a:rPr lang="it-IT" dirty="0" smtClean="0"/>
              <a:t>eficienţei </a:t>
            </a:r>
            <a:r>
              <a:rPr lang="it-IT" dirty="0"/>
              <a:t>maxime la cheltuieli </a:t>
            </a:r>
            <a:r>
              <a:rPr lang="it-IT" dirty="0" smtClean="0"/>
              <a:t>minime</a:t>
            </a:r>
            <a:r>
              <a:rPr lang="ro-MO" dirty="0" smtClean="0"/>
              <a:t> și de programele și planurile de dezvoltare ale autorităților administrației publice locale.</a:t>
            </a:r>
          </a:p>
          <a:p>
            <a:pPr algn="just"/>
            <a:endParaRPr lang="ro-MO" dirty="0" smtClean="0"/>
          </a:p>
          <a:p>
            <a:pPr algn="just"/>
            <a:r>
              <a:rPr lang="ro-MO" dirty="0" smtClean="0"/>
              <a:t>PI cuprinde doar investiții obligatorii, necesare sau eficiente.</a:t>
            </a: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ro-MO" b="1" dirty="0" smtClean="0"/>
              <a:t>Clasificarea investițiilor</a:t>
            </a:r>
            <a:endParaRPr lang="ru-RU" b="1" dirty="0"/>
          </a:p>
        </p:txBody>
      </p:sp>
      <p:sp>
        <p:nvSpPr>
          <p:cNvPr id="8" name="Содержимое 7"/>
          <p:cNvSpPr>
            <a:spLocks noGrp="1"/>
          </p:cNvSpPr>
          <p:nvPr>
            <p:ph idx="1"/>
          </p:nvPr>
        </p:nvSpPr>
        <p:spPr>
          <a:xfrm>
            <a:off x="457200" y="1600200"/>
            <a:ext cx="8229600" cy="4349080"/>
          </a:xfrm>
        </p:spPr>
        <p:txBody>
          <a:bodyPr>
            <a:normAutofit fontScale="70000" lnSpcReduction="20000"/>
          </a:bodyPr>
          <a:lstStyle/>
          <a:p>
            <a:r>
              <a:rPr lang="vi-VN" b="1" dirty="0">
                <a:latin typeface="Calibri" pitchFamily="34" charset="0"/>
                <a:cs typeface="Calibri" pitchFamily="34" charset="0"/>
              </a:rPr>
              <a:t>Categoria A:</a:t>
            </a:r>
            <a:r>
              <a:rPr lang="vi-VN" dirty="0">
                <a:latin typeface="Calibri" pitchFamily="34" charset="0"/>
                <a:cs typeface="Calibri" pitchFamily="34" charset="0"/>
              </a:rPr>
              <a:t> Investiţii în construcţia de noi reţele şi noi instalații;</a:t>
            </a:r>
          </a:p>
          <a:p>
            <a:r>
              <a:rPr lang="vi-VN" b="1" dirty="0">
                <a:latin typeface="Calibri" pitchFamily="34" charset="0"/>
                <a:cs typeface="Calibri" pitchFamily="34" charset="0"/>
              </a:rPr>
              <a:t>Categoria B</a:t>
            </a:r>
            <a:r>
              <a:rPr lang="vi-VN" dirty="0">
                <a:latin typeface="Calibri" pitchFamily="34" charset="0"/>
                <a:cs typeface="Calibri" pitchFamily="34" charset="0"/>
              </a:rPr>
              <a:t>: Investiţii în reţele şi capacităţi de producere existente (reconstrucţie, modernizare şi retehnologizare, efectuarea reparaţiilor capitale a reţelelor și a instalaţiilor capitalizate);</a:t>
            </a:r>
          </a:p>
          <a:p>
            <a:r>
              <a:rPr lang="vi-VN" b="1" dirty="0">
                <a:latin typeface="Calibri" pitchFamily="34" charset="0"/>
                <a:cs typeface="Calibri" pitchFamily="34" charset="0"/>
              </a:rPr>
              <a:t>Categoria C</a:t>
            </a:r>
            <a:r>
              <a:rPr lang="vi-VN" dirty="0">
                <a:latin typeface="Calibri" pitchFamily="34" charset="0"/>
                <a:cs typeface="Calibri" pitchFamily="34" charset="0"/>
              </a:rPr>
              <a:t>: Investiţii în mijloace de transport, maşini, mecanisme, utilaje mecanice;</a:t>
            </a:r>
          </a:p>
          <a:p>
            <a:r>
              <a:rPr lang="vi-VN" b="1" dirty="0">
                <a:latin typeface="Calibri" pitchFamily="34" charset="0"/>
                <a:cs typeface="Calibri" pitchFamily="34" charset="0"/>
              </a:rPr>
              <a:t>Categoria D</a:t>
            </a:r>
            <a:r>
              <a:rPr lang="vi-VN" dirty="0">
                <a:latin typeface="Calibri" pitchFamily="34" charset="0"/>
                <a:cs typeface="Calibri" pitchFamily="34" charset="0"/>
              </a:rPr>
              <a:t>: Investiţii în echipamente de măsurare, aparate de control şi diagnostică, inclusiv aferente reţelelor;</a:t>
            </a:r>
          </a:p>
          <a:p>
            <a:r>
              <a:rPr lang="vi-VN" b="1" dirty="0">
                <a:latin typeface="Calibri" pitchFamily="34" charset="0"/>
                <a:cs typeface="Calibri" pitchFamily="34" charset="0"/>
              </a:rPr>
              <a:t>Categoria E</a:t>
            </a:r>
            <a:r>
              <a:rPr lang="vi-VN" dirty="0">
                <a:latin typeface="Calibri" pitchFamily="34" charset="0"/>
                <a:cs typeface="Calibri" pitchFamily="34" charset="0"/>
              </a:rPr>
              <a:t>: Investiţii în clădiri şi construcţii, inclusiv aferente reţelelor;</a:t>
            </a:r>
          </a:p>
          <a:p>
            <a:r>
              <a:rPr lang="vi-VN" b="1" dirty="0">
                <a:latin typeface="Calibri" pitchFamily="34" charset="0"/>
                <a:cs typeface="Calibri" pitchFamily="34" charset="0"/>
              </a:rPr>
              <a:t>Categoria F</a:t>
            </a:r>
            <a:r>
              <a:rPr lang="vi-VN" dirty="0">
                <a:latin typeface="Calibri" pitchFamily="34" charset="0"/>
                <a:cs typeface="Calibri" pitchFamily="34" charset="0"/>
              </a:rPr>
              <a:t>: Investiţii în tehnică de calcul, telecomunicaţii;</a:t>
            </a:r>
          </a:p>
          <a:p>
            <a:r>
              <a:rPr lang="vi-VN" b="1" dirty="0">
                <a:latin typeface="Calibri" pitchFamily="34" charset="0"/>
                <a:cs typeface="Calibri" pitchFamily="34" charset="0"/>
              </a:rPr>
              <a:t>Categoria G</a:t>
            </a:r>
            <a:r>
              <a:rPr lang="vi-VN" dirty="0">
                <a:latin typeface="Calibri" pitchFamily="34" charset="0"/>
                <a:cs typeface="Calibri" pitchFamily="34" charset="0"/>
              </a:rPr>
              <a:t>: Investiţii în imobilizări necorporale (programe, licenţe etc.);</a:t>
            </a:r>
          </a:p>
          <a:p>
            <a:r>
              <a:rPr lang="vi-VN" b="1" dirty="0">
                <a:latin typeface="Calibri" pitchFamily="34" charset="0"/>
                <a:cs typeface="Calibri" pitchFamily="34" charset="0"/>
              </a:rPr>
              <a:t>Categoria H</a:t>
            </a:r>
            <a:r>
              <a:rPr lang="vi-VN" dirty="0">
                <a:latin typeface="Calibri" pitchFamily="34" charset="0"/>
                <a:cs typeface="Calibri" pitchFamily="34" charset="0"/>
              </a:rPr>
              <a:t>: Alte investiţii legate de activitatea </a:t>
            </a:r>
            <a:r>
              <a:rPr lang="vi-VN" dirty="0" smtClean="0">
                <a:latin typeface="Calibri" pitchFamily="34" charset="0"/>
                <a:cs typeface="Calibri" pitchFamily="34" charset="0"/>
              </a:rPr>
              <a:t>licenţiată</a:t>
            </a:r>
            <a:r>
              <a:rPr lang="ro-MO" dirty="0" smtClean="0">
                <a:latin typeface="Calibri" pitchFamily="34" charset="0"/>
                <a:cs typeface="Calibri" pitchFamily="34" charset="0"/>
              </a:rPr>
              <a:t>.</a:t>
            </a:r>
            <a:endParaRPr lang="vi-VN" dirty="0">
              <a:latin typeface="Calibri" pitchFamily="34" charset="0"/>
              <a:cs typeface="Calibri" pitchFamily="34" charset="0"/>
            </a:endParaRPr>
          </a:p>
        </p:txBody>
      </p:sp>
      <p:pic>
        <p:nvPicPr>
          <p:cNvPr id="9" name="Picture 2"/>
          <p:cNvPicPr>
            <a:picLocks noChangeAspect="1" noChangeArrowheads="1"/>
          </p:cNvPicPr>
          <p:nvPr/>
        </p:nvPicPr>
        <p:blipFill>
          <a:blip r:embed="rId2" cstate="print"/>
          <a:srcRect/>
          <a:stretch>
            <a:fillRect/>
          </a:stretch>
        </p:blipFill>
        <p:spPr bwMode="auto">
          <a:xfrm>
            <a:off x="467544" y="260648"/>
            <a:ext cx="98107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967</TotalTime>
  <Words>2469</Words>
  <Application>Microsoft Office PowerPoint</Application>
  <PresentationFormat>On-screen Show (4:3)</PresentationFormat>
  <Paragraphs>185</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Cambria Math</vt:lpstr>
      <vt:lpstr>Times New Roman</vt:lpstr>
      <vt:lpstr>Тема Office</vt:lpstr>
      <vt:lpstr>          Agenția Națională pentru Reglementare în Energetică</vt:lpstr>
      <vt:lpstr>Cuprinsul prezentării </vt:lpstr>
      <vt:lpstr>Cuprinsul prezentării </vt:lpstr>
      <vt:lpstr>Baza legală</vt:lpstr>
      <vt:lpstr>Scopul și domeniul de aplicare</vt:lpstr>
      <vt:lpstr>Scopul și domeniul de aplicare</vt:lpstr>
      <vt:lpstr>Dispoziții generale</vt:lpstr>
      <vt:lpstr>Dispoziții generale</vt:lpstr>
      <vt:lpstr>Clasificarea investițiilor</vt:lpstr>
      <vt:lpstr>Procedurile de planificare  și de prezentare a PI</vt:lpstr>
      <vt:lpstr>Procedurile de planificare  și de prezentare a PI</vt:lpstr>
      <vt:lpstr>Procedurile de planificare  și de prezentare a PI</vt:lpstr>
      <vt:lpstr>Procedurile de planificare  și de prezentare a PI</vt:lpstr>
      <vt:lpstr>Procedurile de planificare  și de prezentare a PI</vt:lpstr>
      <vt:lpstr>Evaluarea proiectelor  de investiții</vt:lpstr>
      <vt:lpstr>Evaluarea proiectelor  de investiții</vt:lpstr>
      <vt:lpstr>Aprobarea PI</vt:lpstr>
      <vt:lpstr>Aprobarea PI</vt:lpstr>
      <vt:lpstr>Modificarea PI</vt:lpstr>
      <vt:lpstr>Raportul privind  realizarea PI</vt:lpstr>
      <vt:lpstr>Raportul privind  realizarea PI</vt:lpstr>
      <vt:lpstr>Raportul privind  realizarea PI</vt:lpstr>
      <vt:lpstr>Raportul privind  realizarea PI</vt:lpstr>
      <vt:lpstr>Raportul privind  realizarea PI</vt:lpstr>
      <vt:lpstr>Dispoziții finale</vt:lpstr>
      <vt:lpstr>PowerPoint Presentation</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Agenția Națională pentru Reglementare în Energetică</dc:title>
  <dc:creator>lnv201</dc:creator>
  <cp:lastModifiedBy>Andrei Sula</cp:lastModifiedBy>
  <cp:revision>28</cp:revision>
  <dcterms:created xsi:type="dcterms:W3CDTF">2020-04-27T05:59:44Z</dcterms:created>
  <dcterms:modified xsi:type="dcterms:W3CDTF">2020-06-01T12:22:05Z</dcterms:modified>
</cp:coreProperties>
</file>