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</p:sldMasterIdLst>
  <p:notesMasterIdLst>
    <p:notesMasterId r:id="rId14"/>
  </p:notesMasterIdLst>
  <p:handoutMasterIdLst>
    <p:handoutMasterId r:id="rId15"/>
  </p:handoutMasterIdLst>
  <p:sldIdLst>
    <p:sldId id="280" r:id="rId2"/>
    <p:sldId id="295" r:id="rId3"/>
    <p:sldId id="296" r:id="rId4"/>
    <p:sldId id="297" r:id="rId5"/>
    <p:sldId id="298" r:id="rId6"/>
    <p:sldId id="300" r:id="rId7"/>
    <p:sldId id="301" r:id="rId8"/>
    <p:sldId id="302" r:id="rId9"/>
    <p:sldId id="303" r:id="rId10"/>
    <p:sldId id="304" r:id="rId11"/>
    <p:sldId id="305" r:id="rId12"/>
    <p:sldId id="299" r:id="rId13"/>
  </p:sldIdLst>
  <p:sldSz cx="9144000" cy="6858000" type="screen4x3"/>
  <p:notesSz cx="6735763" cy="98663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8">
          <p15:clr>
            <a:srgbClr val="A4A3A4"/>
          </p15:clr>
        </p15:guide>
        <p15:guide id="2" orient="horz" pos="388">
          <p15:clr>
            <a:srgbClr val="A4A3A4"/>
          </p15:clr>
        </p15:guide>
        <p15:guide id="3" pos="288">
          <p15:clr>
            <a:srgbClr val="A4A3A4"/>
          </p15:clr>
        </p15:guide>
        <p15:guide id="4" pos="10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Bohantova" initials="LB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F2E"/>
    <a:srgbClr val="6E6452"/>
    <a:srgbClr val="E5DBA1"/>
    <a:srgbClr val="BABA93"/>
    <a:srgbClr val="BABB93"/>
    <a:srgbClr val="DEDEAF"/>
    <a:srgbClr val="999999"/>
    <a:srgbClr val="D9D9D9"/>
    <a:srgbClr val="CCCCCC"/>
    <a:srgbClr val="C8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5730" autoAdjust="0"/>
  </p:normalViewPr>
  <p:slideViewPr>
    <p:cSldViewPr snapToGrid="0">
      <p:cViewPr varScale="1">
        <p:scale>
          <a:sx n="56" d="100"/>
          <a:sy n="56" d="100"/>
        </p:scale>
        <p:origin x="90" y="240"/>
      </p:cViewPr>
      <p:guideLst>
        <p:guide orient="horz" pos="658"/>
        <p:guide orient="horz" pos="388"/>
        <p:guide pos="288"/>
        <p:guide pos="10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-4140" y="-102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47F930EC-4FD0-431B-BB9B-47DE359CDF6F}" type="slidenum">
              <a:rPr lang="de-DE">
                <a:latin typeface="Arial Narrow" pitchFamily="34" charset="0"/>
              </a:rPr>
              <a:pPr/>
              <a:t>‹#›</a:t>
            </a:fld>
            <a:endParaRPr lang="de-DE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227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696"/>
            <a:ext cx="4939560" cy="4439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Klicken Sie, um die Formate des Vorlagentextes zu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fld id="{276F4F92-661F-4424-ADED-7D3829A4203F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1600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2453010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1335835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2052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</a:t>
            </a:r>
            <a:br>
              <a:rPr lang="en-GB" noProof="0" dirty="0" smtClean="0"/>
            </a:br>
            <a:r>
              <a:rPr lang="en-GB" noProof="0" dirty="0" smtClean="0"/>
              <a:t>to add image</a:t>
            </a:r>
          </a:p>
        </p:txBody>
      </p:sp>
    </p:spTree>
    <p:extLst>
      <p:ext uri="{BB962C8B-B14F-4D97-AF65-F5344CB8AC3E}">
        <p14:creationId xmlns:p14="http://schemas.microsoft.com/office/powerpoint/2010/main" val="581427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großes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3348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</a:t>
            </a:r>
            <a:br>
              <a:rPr lang="en-GB" noProof="0" dirty="0" smtClean="0"/>
            </a:br>
            <a:r>
              <a:rPr lang="en-GB" noProof="0" dirty="0" smtClean="0"/>
              <a:t>to add image</a:t>
            </a:r>
          </a:p>
        </p:txBody>
      </p:sp>
    </p:spTree>
    <p:extLst>
      <p:ext uri="{BB962C8B-B14F-4D97-AF65-F5344CB8AC3E}">
        <p14:creationId xmlns:p14="http://schemas.microsoft.com/office/powerpoint/2010/main" val="180162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679155" y="6581001"/>
            <a:ext cx="1295400" cy="246221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0F9A5078-6F60-49E2-B50D-11C30D454C38}" type="datetime1">
              <a:rPr lang="en-GB" smtClean="0"/>
              <a:pPr/>
              <a:t>06/12/2017</a:t>
            </a:fld>
            <a:endParaRPr lang="en-GB" dirty="0" smtClean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4241795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679155" y="6581001"/>
            <a:ext cx="1295400" cy="246221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0F9A5078-6F60-49E2-B50D-11C30D454C38}" type="datetime1">
              <a:rPr lang="en-GB" smtClean="0"/>
              <a:pPr/>
              <a:t>06/12/2017</a:t>
            </a:fld>
            <a:endParaRPr lang="en-GB" dirty="0" smtClean="0"/>
          </a:p>
        </p:txBody>
      </p:sp>
      <p:sp>
        <p:nvSpPr>
          <p:cNvPr id="9" name="Inhaltsplatzhalter 2"/>
          <p:cNvSpPr>
            <a:spLocks noGrp="1"/>
          </p:cNvSpPr>
          <p:nvPr>
            <p:ph idx="1" hasCustomPrompt="1"/>
          </p:nvPr>
        </p:nvSpPr>
        <p:spPr>
          <a:xfrm>
            <a:off x="683999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</p:spTree>
    <p:extLst>
      <p:ext uri="{BB962C8B-B14F-4D97-AF65-F5344CB8AC3E}">
        <p14:creationId xmlns:p14="http://schemas.microsoft.com/office/powerpoint/2010/main" val="9934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810"/>
            <a:ext cx="9144000" cy="1115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Grafik 8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9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000" y="2447999"/>
            <a:ext cx="7776000" cy="38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703687" y="6581001"/>
            <a:ext cx="92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 sz="1000" b="0" noProof="0" dirty="0" smtClean="0">
                <a:solidFill>
                  <a:srgbClr val="6E6452"/>
                </a:solidFill>
                <a:latin typeface="Arial Narrow" pitchFamily="34" charset="0"/>
              </a:rPr>
              <a:t>Page </a:t>
            </a:r>
            <a:fld id="{327115CA-E6A4-425F-BB4F-A64D48743A27}" type="slidenum">
              <a:rPr lang="en-GB" sz="1000" b="0" noProof="0" smtClean="0">
                <a:solidFill>
                  <a:srgbClr val="6E6452"/>
                </a:solidFill>
                <a:latin typeface="Arial Narrow" pitchFamily="34" charset="0"/>
              </a:rPr>
              <a:pPr/>
              <a:t>‹#›</a:t>
            </a:fld>
            <a:endParaRPr lang="en-GB" sz="1000" b="0" noProof="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776" y="6581001"/>
            <a:ext cx="34184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 b="1" spc="70" baseline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155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57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4000" y="1483200"/>
            <a:ext cx="7776000" cy="61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here to add title</a:t>
            </a:r>
            <a:endParaRPr lang="de-DE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8" r:id="rId2"/>
    <p:sldLayoutId id="2147483709" r:id="rId3"/>
    <p:sldLayoutId id="2147483714" r:id="rId4"/>
    <p:sldLayoutId id="2147483710" r:id="rId5"/>
    <p:sldLayoutId id="2147483711" r:id="rId6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60000" indent="-360000" algn="l" rtl="0" eaLnBrk="1" fontAlgn="base" hangingPunct="1">
        <a:spcBef>
          <a:spcPts val="400"/>
        </a:spcBef>
        <a:spcAft>
          <a:spcPts val="800"/>
        </a:spcAft>
        <a:buClr>
          <a:srgbClr val="C80F0F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  <a:ea typeface="+mn-ea"/>
          <a:cs typeface="+mn-cs"/>
        </a:defRPr>
      </a:lvl1pPr>
      <a:lvl2pPr marL="7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2pPr>
      <a:lvl3pPr marL="10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3pPr>
      <a:lvl4pPr marL="14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4pPr>
      <a:lvl5pPr marL="180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12" Type="http://schemas.openxmlformats.org/officeDocument/2006/relationships/hyperlink" Target="http://www.ifcaac.amac.md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Учебный курс для сотрудников операторов «Водоканала</a:t>
            </a:r>
            <a:r>
              <a:rPr lang="ru-RU" b="1" dirty="0" smtClean="0">
                <a:solidFill>
                  <a:srgbClr val="002060"/>
                </a:solidFill>
              </a:rPr>
              <a:t>»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ro-RO" dirty="0" smtClean="0">
                <a:solidFill>
                  <a:srgbClr val="002060"/>
                </a:solidFill>
              </a:rPr>
              <a:t/>
            </a:r>
            <a:br>
              <a:rPr lang="ro-RO" dirty="0" smtClean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Модуль 13: Актуальные проблемы учета и налогообложения транспортных средств и механизмов. Налоговые изменения в Республике Молдова на </a:t>
            </a:r>
            <a:r>
              <a:rPr lang="ru-RU" b="1" dirty="0" smtClean="0">
                <a:solidFill>
                  <a:srgbClr val="FF0000"/>
                </a:solidFill>
              </a:rPr>
              <a:t>2017 </a:t>
            </a:r>
            <a:r>
              <a:rPr lang="ru-RU" b="1" dirty="0">
                <a:solidFill>
                  <a:srgbClr val="FF0000"/>
                </a:solidFill>
              </a:rPr>
              <a:t>год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ru-RU" altLang="en-US" sz="2000" b="1" dirty="0">
                <a:solidFill>
                  <a:srgbClr val="FF0000"/>
                </a:solidFill>
              </a:rPr>
              <a:t>Сессия 5 </a:t>
            </a:r>
            <a:r>
              <a:rPr lang="en-US" altLang="en-US" b="1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en-US" b="1" dirty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учета операций, связанных с лизингом </a:t>
            </a:r>
            <a:r>
              <a:rPr lang="ru-RU" altLang="en-US" b="1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транспортного </a:t>
            </a:r>
            <a:r>
              <a:rPr lang="ru-RU" altLang="en-US" b="1" dirty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и </a:t>
            </a:r>
            <a:r>
              <a:rPr lang="ru-RU" altLang="en-US" b="1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механизмов</a:t>
            </a:r>
            <a:r>
              <a:rPr lang="en-US" altLang="en-US" b="1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b="1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800" b="1" i="1" dirty="0">
                <a:solidFill>
                  <a:srgbClr val="002060"/>
                </a:solidFill>
              </a:rPr>
              <a:t>Expert conf. univ. dr. </a:t>
            </a:r>
            <a:r>
              <a:rPr lang="en-US" sz="1800" b="1" i="1" dirty="0">
                <a:solidFill>
                  <a:srgbClr val="002060"/>
                </a:solidFill>
              </a:rPr>
              <a:t>Margareta V</a:t>
            </a:r>
            <a:r>
              <a:rPr lang="ro-RO" sz="1800" b="1" i="1" dirty="0">
                <a:solidFill>
                  <a:srgbClr val="002060"/>
                </a:solidFill>
              </a:rPr>
              <a:t>îrcolici</a:t>
            </a:r>
            <a:r>
              <a:rPr lang="ro-RO" sz="1800" b="1" dirty="0">
                <a:solidFill>
                  <a:srgbClr val="002060"/>
                </a:solidFill>
              </a:rPr>
              <a:t/>
            </a:r>
            <a:br>
              <a:rPr lang="ro-RO" sz="1800" b="1" dirty="0">
                <a:solidFill>
                  <a:srgbClr val="002060"/>
                </a:solidFill>
              </a:rPr>
            </a:br>
            <a:r>
              <a:rPr lang="en-US" sz="1800" b="1" i="1" dirty="0">
                <a:solidFill>
                  <a:srgbClr val="002060"/>
                </a:solidFill>
              </a:rPr>
              <a:t>lector superior </a:t>
            </a:r>
            <a:r>
              <a:rPr lang="en-US" sz="1800" b="1" dirty="0">
                <a:solidFill>
                  <a:srgbClr val="002060"/>
                </a:solidFill>
              </a:rPr>
              <a:t>Lidia </a:t>
            </a:r>
            <a:r>
              <a:rPr lang="en-US" sz="1800" b="1" dirty="0" err="1">
                <a:solidFill>
                  <a:srgbClr val="002060"/>
                </a:solidFill>
              </a:rPr>
              <a:t>Surdu</a:t>
            </a:r>
            <a:r>
              <a:rPr lang="ro-RO" sz="1600" b="1">
                <a:solidFill>
                  <a:srgbClr val="002060"/>
                </a:solidFill>
              </a:rPr>
              <a:t/>
            </a:r>
            <a:br>
              <a:rPr lang="ro-RO" sz="1600" b="1">
                <a:solidFill>
                  <a:srgbClr val="002060"/>
                </a:solidFill>
              </a:rPr>
            </a:br>
            <a:r>
              <a:rPr lang="it-IT" sz="1800" b="1" i="1" dirty="0">
                <a:solidFill>
                  <a:srgbClr val="002060"/>
                </a:solidFill>
              </a:rPr>
              <a:t/>
            </a:r>
            <a:br>
              <a:rPr lang="it-IT" sz="1800" b="1" i="1" dirty="0">
                <a:solidFill>
                  <a:srgbClr val="002060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>28-29-30 </a:t>
            </a:r>
            <a:r>
              <a:rPr lang="ru-RU" sz="1600" b="1" dirty="0">
                <a:solidFill>
                  <a:srgbClr val="002060"/>
                </a:solidFill>
              </a:rPr>
              <a:t>ноябрь</a:t>
            </a:r>
            <a:r>
              <a:rPr lang="ro-RO" sz="1600" b="1" dirty="0" smtClean="0">
                <a:solidFill>
                  <a:srgbClr val="002060"/>
                </a:solidFill>
              </a:rPr>
              <a:t> 2017, </a:t>
            </a:r>
            <a:r>
              <a:rPr lang="ru-RU" sz="1600" b="1" dirty="0">
                <a:solidFill>
                  <a:srgbClr val="002060"/>
                </a:solidFill>
              </a:rPr>
              <a:t>Кишинев</a:t>
            </a:r>
            <a:endParaRPr lang="ro-RO" sz="16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84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3852" y="2296785"/>
            <a:ext cx="8839199" cy="351826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ru-RU" dirty="0" smtClean="0">
                <a:solidFill>
                  <a:schemeClr val="tx1"/>
                </a:solidFill>
              </a:rPr>
              <a:t>Отражение стоимости работ по ремонту средств принятых в лизинг</a:t>
            </a:r>
            <a:r>
              <a:rPr lang="ro-RO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как текущих расходов отчетного периода</a:t>
            </a:r>
            <a:r>
              <a:rPr lang="ro-RO" dirty="0" smtClean="0">
                <a:solidFill>
                  <a:schemeClr val="tx1"/>
                </a:solidFill>
              </a:rPr>
              <a:t>: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b="1" i="1" dirty="0">
                <a:solidFill>
                  <a:schemeClr val="tx1"/>
                </a:solidFill>
              </a:rPr>
              <a:t>Dt 711 Ct 261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4. </a:t>
            </a:r>
            <a:r>
              <a:rPr lang="ru-RU" dirty="0" smtClean="0">
                <a:solidFill>
                  <a:schemeClr val="tx1"/>
                </a:solidFill>
              </a:rPr>
              <a:t>Капитализация затрат по ремонту средств, принятых в лизинг</a:t>
            </a:r>
            <a:r>
              <a:rPr lang="ro-RO" dirty="0" smtClean="0">
                <a:solidFill>
                  <a:schemeClr val="tx1"/>
                </a:solidFill>
              </a:rPr>
              <a:t>: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b="1" i="1" dirty="0">
                <a:solidFill>
                  <a:schemeClr val="tx1"/>
                </a:solidFill>
              </a:rPr>
              <a:t>Dt 123 Ct 261.</a:t>
            </a: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4043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3852" y="2296785"/>
            <a:ext cx="8839199" cy="3518262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Что показывает практика оператора</a:t>
            </a:r>
            <a:r>
              <a:rPr lang="en-US" b="1" dirty="0" smtClean="0">
                <a:solidFill>
                  <a:srgbClr val="002060"/>
                </a:solidFill>
              </a:rPr>
              <a:t>: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1.</a:t>
            </a: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en-US" sz="2000" i="1" dirty="0" smtClean="0">
                <a:solidFill>
                  <a:schemeClr val="tx1"/>
                </a:solidFill>
              </a:rPr>
              <a:t/>
            </a:r>
            <a:br>
              <a:rPr lang="en-US" sz="2000" i="1" dirty="0" smtClean="0">
                <a:solidFill>
                  <a:schemeClr val="tx1"/>
                </a:solidFill>
              </a:rPr>
            </a:br>
            <a:r>
              <a:rPr lang="en-US" sz="2000" i="1" dirty="0" smtClean="0">
                <a:solidFill>
                  <a:schemeClr val="tx1"/>
                </a:solidFill>
              </a:rPr>
              <a:t>2.</a:t>
            </a:r>
            <a:r>
              <a:rPr lang="ru-RU" sz="2000" i="1" smtClean="0">
                <a:solidFill>
                  <a:schemeClr val="tx1"/>
                </a:solidFill>
              </a:rPr>
              <a:t/>
            </a:r>
            <a:br>
              <a:rPr lang="ru-RU" sz="2000" i="1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3.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o-RO" sz="20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659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" name="Fußzeilenplatzhalter 2"/>
          <p:cNvSpPr txBox="1">
            <a:spLocks/>
          </p:cNvSpPr>
          <p:nvPr/>
        </p:nvSpPr>
        <p:spPr bwMode="auto">
          <a:xfrm>
            <a:off x="2862263" y="6581775"/>
            <a:ext cx="34194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000" b="1" kern="1200" spc="70" baseline="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mtClean="0"/>
              <a:t>XXX</a:t>
            </a:r>
            <a:endParaRPr lang="de-DE"/>
          </a:p>
        </p:txBody>
      </p:sp>
      <p:sp>
        <p:nvSpPr>
          <p:cNvPr id="15" name="Datumsplatzhalter 3"/>
          <p:cNvSpPr txBox="1">
            <a:spLocks/>
          </p:cNvSpPr>
          <p:nvPr/>
        </p:nvSpPr>
        <p:spPr bwMode="auto">
          <a:xfrm>
            <a:off x="679450" y="6581775"/>
            <a:ext cx="1295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A768533-9F5A-4A96-B8F6-9A95114E0856}" type="datetime1">
              <a:rPr lang="en-GB" smtClean="0">
                <a:cs typeface="Arial" charset="0"/>
              </a:rPr>
              <a:pPr/>
              <a:t>06/12/2017</a:t>
            </a:fld>
            <a:endParaRPr lang="de-DE">
              <a:cs typeface="Arial" charset="0"/>
            </a:endParaRPr>
          </a:p>
        </p:txBody>
      </p:sp>
      <p:sp>
        <p:nvSpPr>
          <p:cNvPr id="16" name="Inhaltsplatzhalter 8"/>
          <p:cNvSpPr txBox="1">
            <a:spLocks/>
          </p:cNvSpPr>
          <p:nvPr/>
        </p:nvSpPr>
        <p:spPr>
          <a:xfrm>
            <a:off x="2433908" y="1620411"/>
            <a:ext cx="6262254" cy="2074863"/>
          </a:xfrm>
          <a:prstGeom prst="rect">
            <a:avLst/>
          </a:prstGeom>
        </p:spPr>
        <p:txBody>
          <a:bodyPr/>
          <a:lstStyle/>
          <a:p>
            <a:pPr algn="ctr">
              <a:spcAft>
                <a:spcPts val="600"/>
              </a:spcAft>
            </a:pPr>
            <a:endParaRPr lang="en-US" sz="2000" dirty="0">
              <a:solidFill>
                <a:srgbClr val="534B3E"/>
              </a:solidFill>
            </a:endParaRPr>
          </a:p>
          <a:p>
            <a:pPr algn="ctr">
              <a:spcAft>
                <a:spcPts val="600"/>
              </a:spcAft>
            </a:pPr>
            <a:endParaRPr lang="en-US" sz="2000" dirty="0">
              <a:solidFill>
                <a:srgbClr val="534B3E"/>
              </a:solidFill>
            </a:endParaRPr>
          </a:p>
          <a:p>
            <a:pPr>
              <a:spcAft>
                <a:spcPts val="300"/>
              </a:spcAft>
            </a:pPr>
            <a:r>
              <a:rPr lang="ru-RU" sz="2800" dirty="0">
                <a:solidFill>
                  <a:srgbClr val="534B3E"/>
                </a:solidFill>
              </a:rPr>
              <a:t>Благодарю за внимание.</a:t>
            </a:r>
            <a:endParaRPr lang="en-GB" sz="1000" dirty="0">
              <a:solidFill>
                <a:srgbClr val="534B3E"/>
              </a:solidFill>
            </a:endParaRPr>
          </a:p>
        </p:txBody>
      </p:sp>
      <p:sp>
        <p:nvSpPr>
          <p:cNvPr id="17" name="Textfeld 9"/>
          <p:cNvSpPr txBox="1">
            <a:spLocks noChangeArrowheads="1"/>
          </p:cNvSpPr>
          <p:nvPr/>
        </p:nvSpPr>
        <p:spPr bwMode="auto">
          <a:xfrm>
            <a:off x="427153" y="5399463"/>
            <a:ext cx="1371600" cy="2159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o-RO" sz="800" b="0" dirty="0" smtClean="0">
                <a:solidFill>
                  <a:schemeClr val="tx2">
                    <a:lumMod val="75000"/>
                  </a:schemeClr>
                </a:solidFill>
              </a:rPr>
              <a:t>Proiect co-finanțat de</a:t>
            </a:r>
            <a:endParaRPr lang="en-GB" sz="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8" name="Picture 11" descr="F:\Branding\EU\jaune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1056" y="5624205"/>
            <a:ext cx="13652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1" descr="H:\bn4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46511" y="5590073"/>
            <a:ext cx="1016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258991" y="5624205"/>
            <a:ext cx="1639887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feld 9"/>
          <p:cNvSpPr txBox="1">
            <a:spLocks noChangeArrowheads="1"/>
          </p:cNvSpPr>
          <p:nvPr/>
        </p:nvSpPr>
        <p:spPr bwMode="auto">
          <a:xfrm>
            <a:off x="6898878" y="5383151"/>
            <a:ext cx="1147762" cy="2143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o-RO" sz="800" b="0" dirty="0" smtClean="0">
                <a:solidFill>
                  <a:schemeClr val="tx2">
                    <a:lumMod val="75000"/>
                  </a:schemeClr>
                </a:solidFill>
              </a:rPr>
              <a:t>In cooperare cu</a:t>
            </a:r>
            <a:endParaRPr lang="ro-RO" sz="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2" name="Picture 21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045" y="5540701"/>
            <a:ext cx="1071880" cy="1071880"/>
          </a:xfrm>
          <a:prstGeom prst="rect">
            <a:avLst/>
          </a:prstGeom>
        </p:spPr>
      </p:pic>
      <p:pic>
        <p:nvPicPr>
          <p:cNvPr id="23" name="Picture 22" descr="D:\Users\Desktop\logotype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16" y="5818037"/>
            <a:ext cx="1958975" cy="569595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CasetăText 1"/>
          <p:cNvSpPr txBox="1"/>
          <p:nvPr/>
        </p:nvSpPr>
        <p:spPr>
          <a:xfrm>
            <a:off x="1856306" y="3145976"/>
            <a:ext cx="536191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  <a:hlinkClick r:id="rId12"/>
              </a:rPr>
              <a:t>www.ifcaac.amac.md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ifcaac@fua.utm.md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telefon</a:t>
            </a:r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: (022) 77-38 22</a:t>
            </a:r>
          </a:p>
          <a:p>
            <a:pPr algn="ctr"/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 </a:t>
            </a:r>
          </a:p>
          <a:p>
            <a:pPr algn="ctr"/>
            <a:r>
              <a:rPr lang="ro-RO" sz="1400" b="0" u="sng">
                <a:solidFill>
                  <a:srgbClr val="7030A0"/>
                </a:solidFill>
                <a:latin typeface="+mn-lt"/>
              </a:rPr>
              <a:t>www.amac.md</a:t>
            </a:r>
            <a:r>
              <a:rPr lang="ro-RO" sz="1400" b="0">
                <a:solidFill>
                  <a:srgbClr val="7030A0"/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apacanal@yandex.ru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telefon</a:t>
            </a:r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: (022) 28-84-33</a:t>
            </a:r>
          </a:p>
          <a:p>
            <a:pPr algn="ctr"/>
            <a:endParaRPr lang="ro-RO" sz="8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7373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Цели </a:t>
            </a:r>
            <a:r>
              <a:rPr lang="en-US" sz="3200" b="1" dirty="0" smtClean="0">
                <a:solidFill>
                  <a:srgbClr val="002060"/>
                </a:solidFill>
              </a:rPr>
              <a:t>:</a:t>
            </a:r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800" i="1" dirty="0">
                <a:solidFill>
                  <a:schemeClr val="tx1"/>
                </a:solidFill>
              </a:rPr>
              <a:t>O1.​ </a:t>
            </a:r>
            <a:r>
              <a:rPr lang="ru-RU" sz="2800" i="1" dirty="0">
                <a:solidFill>
                  <a:schemeClr val="tx1"/>
                </a:solidFill>
              </a:rPr>
              <a:t> Документирование и учет операций передачи, получения и возврата транспортных средств и арендованных механизмов</a:t>
            </a:r>
            <a:r>
              <a:rPr lang="en-US" sz="2800" i="1" dirty="0" smtClean="0">
                <a:solidFill>
                  <a:schemeClr val="tx1"/>
                </a:solidFill>
              </a:rPr>
              <a:t>;</a:t>
            </a:r>
            <a:r>
              <a:rPr lang="ru-RU" sz="2800" i="1" dirty="0">
                <a:solidFill>
                  <a:schemeClr val="tx1"/>
                </a:solidFill>
              </a:rPr>
              <a:t/>
            </a:r>
            <a:br>
              <a:rPr lang="ru-RU" sz="2800" i="1" dirty="0">
                <a:solidFill>
                  <a:schemeClr val="tx1"/>
                </a:solidFill>
              </a:rPr>
            </a:br>
            <a:r>
              <a:rPr lang="en-US" sz="2800" i="1" dirty="0">
                <a:solidFill>
                  <a:schemeClr val="tx1"/>
                </a:solidFill>
              </a:rPr>
              <a:t>O2.​ </a:t>
            </a:r>
            <a:r>
              <a:rPr lang="ru-RU" sz="2800" i="1" dirty="0">
                <a:solidFill>
                  <a:schemeClr val="tx1"/>
                </a:solidFill>
              </a:rPr>
              <a:t>Ремонт транспортных средств и механизмов, полученных / переданных в </a:t>
            </a:r>
            <a:r>
              <a:rPr lang="ru-RU" sz="2800" i="1" dirty="0" smtClean="0">
                <a:solidFill>
                  <a:schemeClr val="tx1"/>
                </a:solidFill>
              </a:rPr>
              <a:t>операционный лизинг (аренду)</a:t>
            </a:r>
            <a:r>
              <a:rPr lang="en-US" sz="2800" i="1" dirty="0" smtClean="0">
                <a:solidFill>
                  <a:schemeClr val="tx1"/>
                </a:solidFill>
              </a:rPr>
              <a:t>.</a:t>
            </a:r>
            <a:r>
              <a:rPr lang="ru-RU" sz="1600" i="1" dirty="0"/>
              <a:t/>
            </a:r>
            <a:br>
              <a:rPr lang="ru-RU" sz="1600" i="1" dirty="0"/>
            </a:br>
            <a:endParaRPr lang="ro-RO" sz="16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107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</a:rPr>
              <a:t>Документирование и учет операций передачи, получения и возврата транспортных средств и арендованных механизмов 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Операции, связанные с операционной арендой арендодателя (арендатора), будут учитываться в следующих формулах бухгалтерского учета 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1.</a:t>
            </a:r>
            <a:r>
              <a:rPr lang="ru-RU" dirty="0">
                <a:solidFill>
                  <a:schemeClr val="tx1"/>
                </a:solidFill>
              </a:rPr>
              <a:t> Отражение </a:t>
            </a:r>
            <a:r>
              <a:rPr lang="ru-RU" dirty="0" smtClean="0">
                <a:solidFill>
                  <a:schemeClr val="tx1"/>
                </a:solidFill>
              </a:rPr>
              <a:t>транспортного </a:t>
            </a:r>
            <a:r>
              <a:rPr lang="ru-RU" dirty="0">
                <a:solidFill>
                  <a:schemeClr val="tx1"/>
                </a:solidFill>
              </a:rPr>
              <a:t>средства / передаваемого </a:t>
            </a:r>
            <a:r>
              <a:rPr lang="ru-RU" dirty="0" smtClean="0">
                <a:solidFill>
                  <a:schemeClr val="tx1"/>
                </a:solidFill>
              </a:rPr>
              <a:t>механизма в операционный лизинг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123 </a:t>
            </a:r>
            <a:r>
              <a:rPr lang="en-US" sz="2000" b="1" i="1" dirty="0" smtClean="0">
                <a:solidFill>
                  <a:schemeClr val="tx1"/>
                </a:solidFill>
              </a:rPr>
              <a:t>“</a:t>
            </a:r>
            <a:r>
              <a:rPr lang="ru-RU" sz="2000" b="1" i="1" dirty="0">
                <a:solidFill>
                  <a:schemeClr val="tx1"/>
                </a:solidFill>
              </a:rPr>
              <a:t>Основные средства</a:t>
            </a:r>
            <a:r>
              <a:rPr lang="en-US" sz="2000" b="1" i="1" dirty="0" smtClean="0">
                <a:solidFill>
                  <a:schemeClr val="tx1"/>
                </a:solidFill>
              </a:rPr>
              <a:t>”</a:t>
            </a:r>
            <a:r>
              <a:rPr lang="en-US" sz="2000" b="1" i="1" dirty="0">
                <a:solidFill>
                  <a:schemeClr val="tx1"/>
                </a:solidFill>
              </a:rPr>
              <a:t/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Ct 123 </a:t>
            </a:r>
            <a:r>
              <a:rPr lang="en-US" sz="2000" b="1" i="1" dirty="0" smtClean="0">
                <a:solidFill>
                  <a:schemeClr val="tx1"/>
                </a:solidFill>
              </a:rPr>
              <a:t>“</a:t>
            </a:r>
            <a:r>
              <a:rPr lang="ru-RU" sz="2000" b="1" i="1" dirty="0">
                <a:solidFill>
                  <a:schemeClr val="tx1"/>
                </a:solidFill>
              </a:rPr>
              <a:t>Основные средства, </a:t>
            </a:r>
            <a:r>
              <a:rPr lang="ru-RU" sz="2000" b="1" i="1" dirty="0" smtClean="0">
                <a:solidFill>
                  <a:schemeClr val="tx1"/>
                </a:solidFill>
              </a:rPr>
              <a:t>переданные </a:t>
            </a:r>
            <a:r>
              <a:rPr lang="ru-RU" sz="2000" b="1" i="1" dirty="0">
                <a:solidFill>
                  <a:schemeClr val="tx1"/>
                </a:solidFill>
              </a:rPr>
              <a:t>в </a:t>
            </a:r>
            <a:r>
              <a:rPr lang="ru-RU" sz="2000" b="1" i="1" dirty="0" smtClean="0">
                <a:solidFill>
                  <a:schemeClr val="tx1"/>
                </a:solidFill>
              </a:rPr>
              <a:t>операционный лизинг</a:t>
            </a:r>
            <a:r>
              <a:rPr lang="en-US" sz="2000" b="1" i="1" dirty="0" smtClean="0">
                <a:solidFill>
                  <a:schemeClr val="tx1"/>
                </a:solidFill>
              </a:rPr>
              <a:t>”</a:t>
            </a:r>
            <a:r>
              <a:rPr lang="en-US" sz="2000" b="1" i="1" dirty="0"/>
              <a:t/>
            </a:r>
            <a:br>
              <a:rPr lang="en-US" sz="2000" b="1" i="1" dirty="0"/>
            </a:br>
            <a:endParaRPr lang="ro-RO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541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pPr marL="457200" indent="-457200"/>
            <a:r>
              <a:rPr lang="en-US" sz="2000" dirty="0" smtClean="0">
                <a:solidFill>
                  <a:schemeClr val="tx1"/>
                </a:solidFill>
              </a:rPr>
              <a:t>      2. </a:t>
            </a:r>
            <a:r>
              <a:rPr lang="ru-RU" sz="2000" dirty="0">
                <a:solidFill>
                  <a:schemeClr val="tx1"/>
                </a:solidFill>
              </a:rPr>
              <a:t>Отражение износа транспортного средства / </a:t>
            </a:r>
            <a:r>
              <a:rPr lang="ru-RU" sz="2000" dirty="0" smtClean="0">
                <a:solidFill>
                  <a:schemeClr val="tx1"/>
                </a:solidFill>
              </a:rPr>
              <a:t>механизма переданного в лизинг 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124 Ct </a:t>
            </a:r>
            <a:r>
              <a:rPr lang="en-US" sz="2000" b="1" i="1" dirty="0" smtClean="0">
                <a:solidFill>
                  <a:schemeClr val="tx1"/>
                </a:solidFill>
              </a:rPr>
              <a:t>124</a:t>
            </a:r>
            <a:br>
              <a:rPr lang="en-US" sz="2000" b="1" i="1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3. </a:t>
            </a:r>
            <a:r>
              <a:rPr lang="ru-RU" sz="2000" dirty="0">
                <a:solidFill>
                  <a:schemeClr val="tx1"/>
                </a:solidFill>
              </a:rPr>
              <a:t>Расчет износа транспортного средства </a:t>
            </a:r>
            <a:r>
              <a:rPr lang="ru-RU" sz="2000" dirty="0" smtClean="0">
                <a:solidFill>
                  <a:schemeClr val="tx1"/>
                </a:solidFill>
              </a:rPr>
              <a:t>переданного в лизинг 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714 Ct 124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4. </a:t>
            </a:r>
            <a:r>
              <a:rPr lang="ru-RU" sz="2000" dirty="0">
                <a:solidFill>
                  <a:schemeClr val="tx1"/>
                </a:solidFill>
              </a:rPr>
              <a:t>Расчет </a:t>
            </a:r>
            <a:r>
              <a:rPr lang="ru-RU" sz="2000" dirty="0" smtClean="0">
                <a:solidFill>
                  <a:schemeClr val="tx1"/>
                </a:solidFill>
              </a:rPr>
              <a:t>стоимости </a:t>
            </a:r>
            <a:r>
              <a:rPr lang="ru-RU" sz="2000" dirty="0">
                <a:solidFill>
                  <a:schemeClr val="tx1"/>
                </a:solidFill>
              </a:rPr>
              <a:t>(без учета </a:t>
            </a:r>
            <a:r>
              <a:rPr lang="ru-RU" sz="2000" dirty="0" smtClean="0">
                <a:solidFill>
                  <a:schemeClr val="tx1"/>
                </a:solidFill>
              </a:rPr>
              <a:t>НДС) передачи </a:t>
            </a:r>
            <a:r>
              <a:rPr lang="ru-RU" sz="2000" dirty="0">
                <a:solidFill>
                  <a:schemeClr val="tx1"/>
                </a:solidFill>
              </a:rPr>
              <a:t>в </a:t>
            </a:r>
            <a:r>
              <a:rPr lang="ru-RU" sz="2000" dirty="0" smtClean="0">
                <a:solidFill>
                  <a:schemeClr val="tx1"/>
                </a:solidFill>
              </a:rPr>
              <a:t>оперативный лизинг </a:t>
            </a:r>
            <a:r>
              <a:rPr lang="ru-RU" sz="2000" dirty="0">
                <a:solidFill>
                  <a:schemeClr val="tx1"/>
                </a:solidFill>
              </a:rPr>
              <a:t>транспорта / механизма 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231 Ct 612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i="1" dirty="0" smtClean="0">
                <a:solidFill>
                  <a:schemeClr val="tx1"/>
                </a:solidFill>
              </a:rPr>
              <a:t>5. </a:t>
            </a:r>
            <a:r>
              <a:rPr lang="ru-RU" sz="2000" dirty="0">
                <a:solidFill>
                  <a:schemeClr val="tx1"/>
                </a:solidFill>
              </a:rPr>
              <a:t>Отражение </a:t>
            </a:r>
            <a:r>
              <a:rPr lang="ru-RU" sz="2000" dirty="0" smtClean="0">
                <a:solidFill>
                  <a:schemeClr val="tx1"/>
                </a:solidFill>
              </a:rPr>
              <a:t>НДС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231 Ct </a:t>
            </a:r>
            <a:r>
              <a:rPr lang="en-US" sz="2000" b="1" i="1" dirty="0" smtClean="0">
                <a:solidFill>
                  <a:schemeClr val="tx1"/>
                </a:solidFill>
              </a:rPr>
              <a:t>534</a:t>
            </a:r>
            <a:br>
              <a:rPr lang="en-US" sz="2000" b="1" i="1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6. </a:t>
            </a:r>
            <a:r>
              <a:rPr lang="ru-RU" sz="2000" dirty="0">
                <a:solidFill>
                  <a:schemeClr val="tx1"/>
                </a:solidFill>
              </a:rPr>
              <a:t>Отражение полученного платежа, связанного с оперативным лизингом транспортного средства / механизма, </a:t>
            </a:r>
            <a:r>
              <a:rPr lang="ru-RU" sz="2000" dirty="0" smtClean="0">
                <a:solidFill>
                  <a:schemeClr val="tx1"/>
                </a:solidFill>
              </a:rPr>
              <a:t>сокращенную </a:t>
            </a:r>
            <a:r>
              <a:rPr lang="ru-RU" sz="2000" dirty="0">
                <a:solidFill>
                  <a:schemeClr val="tx1"/>
                </a:solidFill>
              </a:rPr>
              <a:t>на 5% - налог, удержанный у источника выплаты 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242 Ct 231</a:t>
            </a:r>
            <a:r>
              <a:rPr lang="en-US" sz="2000" i="1" dirty="0">
                <a:solidFill>
                  <a:schemeClr val="tx1"/>
                </a:solidFill>
              </a:rPr>
              <a:t/>
            </a:r>
            <a:br>
              <a:rPr lang="en-US" sz="2000" i="1" dirty="0">
                <a:solidFill>
                  <a:schemeClr val="tx1"/>
                </a:solidFill>
              </a:rPr>
            </a:br>
            <a:endParaRPr lang="ro-RO" sz="2000" dirty="0">
              <a:solidFill>
                <a:schemeClr val="tx1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863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308225" y="2296784"/>
            <a:ext cx="8544826" cy="3867709"/>
          </a:xfrm>
        </p:spPr>
        <p:txBody>
          <a:bodyPr/>
          <a:lstStyle/>
          <a:p>
            <a:r>
              <a:rPr lang="en-US" sz="2200" dirty="0" smtClean="0">
                <a:solidFill>
                  <a:schemeClr val="tx1"/>
                </a:solidFill>
              </a:rPr>
              <a:t>7.</a:t>
            </a:r>
            <a:r>
              <a:rPr lang="ru-RU" sz="2200" dirty="0" smtClean="0">
                <a:solidFill>
                  <a:schemeClr val="tx1"/>
                </a:solidFill>
              </a:rPr>
              <a:t>Отражение </a:t>
            </a:r>
            <a:r>
              <a:rPr lang="ru-RU" sz="2200" dirty="0">
                <a:solidFill>
                  <a:schemeClr val="tx1"/>
                </a:solidFill>
              </a:rPr>
              <a:t>подоходного налога </a:t>
            </a:r>
            <a:r>
              <a:rPr lang="ru-RU" sz="2200" dirty="0" smtClean="0">
                <a:solidFill>
                  <a:schemeClr val="tx1"/>
                </a:solidFill>
              </a:rPr>
              <a:t>у источника выплаты </a:t>
            </a:r>
            <a:r>
              <a:rPr lang="ru-RU" sz="2200" dirty="0">
                <a:solidFill>
                  <a:schemeClr val="tx1"/>
                </a:solidFill>
              </a:rPr>
              <a:t>на момент оплаты </a:t>
            </a:r>
            <a:r>
              <a:rPr lang="en-US" sz="2200" dirty="0" smtClean="0">
                <a:solidFill>
                  <a:schemeClr val="tx1"/>
                </a:solidFill>
              </a:rPr>
              <a:t>: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225 Ct 231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8.</a:t>
            </a:r>
            <a:r>
              <a:rPr lang="ru-RU" sz="2200" dirty="0">
                <a:solidFill>
                  <a:schemeClr val="tx1"/>
                </a:solidFill>
              </a:rPr>
              <a:t> Отражение </a:t>
            </a:r>
            <a:r>
              <a:rPr lang="ru-RU" sz="2200" dirty="0" smtClean="0">
                <a:solidFill>
                  <a:schemeClr val="tx1"/>
                </a:solidFill>
              </a:rPr>
              <a:t>стоимости поступления перевода </a:t>
            </a:r>
            <a:r>
              <a:rPr lang="ru-RU" sz="2200" dirty="0">
                <a:solidFill>
                  <a:schemeClr val="tx1"/>
                </a:solidFill>
              </a:rPr>
              <a:t>/ механизма, возвращенного лизингополучателем (</a:t>
            </a:r>
            <a:r>
              <a:rPr lang="ru-RU" sz="2200" dirty="0" smtClean="0">
                <a:solidFill>
                  <a:schemeClr val="tx1"/>
                </a:solidFill>
              </a:rPr>
              <a:t>арендатором), </a:t>
            </a:r>
            <a:r>
              <a:rPr lang="ru-RU" sz="2200" dirty="0">
                <a:solidFill>
                  <a:schemeClr val="tx1"/>
                </a:solidFill>
              </a:rPr>
              <a:t>по истечении срока действия </a:t>
            </a:r>
            <a:r>
              <a:rPr lang="ru-RU" sz="2200" dirty="0" smtClean="0">
                <a:solidFill>
                  <a:schemeClr val="tx1"/>
                </a:solidFill>
              </a:rPr>
              <a:t>операционного лизинга </a:t>
            </a:r>
            <a:r>
              <a:rPr lang="ru-RU" sz="2200" dirty="0">
                <a:solidFill>
                  <a:schemeClr val="tx1"/>
                </a:solidFill>
              </a:rPr>
              <a:t>или </a:t>
            </a:r>
            <a:r>
              <a:rPr lang="ru-RU" sz="2200" dirty="0" smtClean="0">
                <a:solidFill>
                  <a:schemeClr val="tx1"/>
                </a:solidFill>
              </a:rPr>
              <a:t>его </a:t>
            </a:r>
            <a:r>
              <a:rPr lang="ru-RU" sz="2200" dirty="0">
                <a:solidFill>
                  <a:schemeClr val="tx1"/>
                </a:solidFill>
              </a:rPr>
              <a:t>досрочного расторжения</a:t>
            </a:r>
            <a:r>
              <a:rPr lang="en-US" sz="2200" dirty="0" smtClean="0">
                <a:solidFill>
                  <a:schemeClr val="tx1"/>
                </a:solidFill>
              </a:rPr>
              <a:t>: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123 Ct </a:t>
            </a:r>
            <a:r>
              <a:rPr lang="en-US" sz="2200" b="1" i="1" dirty="0" smtClean="0">
                <a:solidFill>
                  <a:schemeClr val="tx1"/>
                </a:solidFill>
              </a:rPr>
              <a:t>123</a:t>
            </a:r>
            <a:br>
              <a:rPr lang="en-US" sz="2200" b="1" i="1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9. </a:t>
            </a:r>
            <a:r>
              <a:rPr lang="ru-RU" sz="2200" dirty="0">
                <a:solidFill>
                  <a:schemeClr val="tx1"/>
                </a:solidFill>
              </a:rPr>
              <a:t>Отражение износа транспортных средств / механизмов, возвращенных арендатором по истечении срока </a:t>
            </a:r>
            <a:r>
              <a:rPr lang="ru-RU" sz="2200" dirty="0" smtClean="0">
                <a:solidFill>
                  <a:schemeClr val="tx1"/>
                </a:solidFill>
              </a:rPr>
              <a:t>лизинга</a:t>
            </a:r>
            <a:r>
              <a:rPr lang="en-US" sz="2200" dirty="0" smtClean="0">
                <a:solidFill>
                  <a:schemeClr val="tx1"/>
                </a:solidFill>
              </a:rPr>
              <a:t>: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124 Ct 124.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1600" b="1" i="1" dirty="0"/>
              <a:t/>
            </a:r>
            <a:br>
              <a:rPr lang="en-US" sz="1600" b="1" i="1" dirty="0"/>
            </a:br>
            <a:endParaRPr lang="ro-RO" sz="16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26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523982" y="2296785"/>
            <a:ext cx="8329069" cy="3518262"/>
          </a:xfrm>
        </p:spPr>
        <p:txBody>
          <a:bodyPr/>
          <a:lstStyle/>
          <a:p>
            <a:r>
              <a:rPr lang="en-US" sz="1600" dirty="0"/>
              <a:t> </a:t>
            </a:r>
            <a:r>
              <a:rPr lang="en-US" sz="1600" dirty="0" smtClean="0"/>
              <a:t>   </a:t>
            </a:r>
            <a:r>
              <a:rPr lang="ru-RU" sz="2200" dirty="0" smtClean="0">
                <a:solidFill>
                  <a:schemeClr val="tx1"/>
                </a:solidFill>
              </a:rPr>
              <a:t>Отражение в учете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лизинговых операций у арендатора отражается</a:t>
            </a:r>
            <a:r>
              <a:rPr lang="en-US" sz="2200" dirty="0" smtClean="0">
                <a:solidFill>
                  <a:schemeClr val="tx1"/>
                </a:solidFill>
              </a:rPr>
              <a:t>: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1. </a:t>
            </a:r>
            <a:r>
              <a:rPr lang="ru-RU" sz="2200" dirty="0" smtClean="0">
                <a:solidFill>
                  <a:schemeClr val="tx1"/>
                </a:solidFill>
              </a:rPr>
              <a:t>Стоимость транспортного средства </a:t>
            </a:r>
            <a:r>
              <a:rPr lang="en-US" sz="2200" dirty="0" smtClean="0">
                <a:solidFill>
                  <a:schemeClr val="tx1"/>
                </a:solidFill>
              </a:rPr>
              <a:t>/ </a:t>
            </a:r>
            <a:r>
              <a:rPr lang="ru-RU" sz="2200" dirty="0" smtClean="0">
                <a:solidFill>
                  <a:schemeClr val="tx1"/>
                </a:solidFill>
              </a:rPr>
              <a:t>механизма,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полученного по контракту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операционного лизинга</a:t>
            </a:r>
            <a:r>
              <a:rPr lang="en-US" sz="2200" dirty="0" smtClean="0">
                <a:solidFill>
                  <a:schemeClr val="tx1"/>
                </a:solidFill>
              </a:rPr>
              <a:t>: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911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b="1" i="1" dirty="0" smtClean="0">
                <a:solidFill>
                  <a:schemeClr val="tx1"/>
                </a:solidFill>
              </a:rPr>
              <a:t>2. </a:t>
            </a:r>
            <a:r>
              <a:rPr lang="ru-RU" sz="2200" dirty="0" smtClean="0">
                <a:solidFill>
                  <a:schemeClr val="tx1"/>
                </a:solidFill>
              </a:rPr>
              <a:t>Расчет задолженности по оплате за получение в операционный лизинг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(</a:t>
            </a:r>
            <a:r>
              <a:rPr lang="en-US" sz="2200" dirty="0" err="1">
                <a:solidFill>
                  <a:schemeClr val="tx1"/>
                </a:solidFill>
              </a:rPr>
              <a:t>fara</a:t>
            </a:r>
            <a:r>
              <a:rPr lang="en-US" sz="2200" dirty="0">
                <a:solidFill>
                  <a:schemeClr val="tx1"/>
                </a:solidFill>
              </a:rPr>
              <a:t> TVA) </a:t>
            </a:r>
            <a:r>
              <a:rPr lang="ru-RU" sz="2200" dirty="0">
                <a:solidFill>
                  <a:schemeClr val="tx1"/>
                </a:solidFill>
              </a:rPr>
              <a:t>транспортного средства </a:t>
            </a:r>
            <a:r>
              <a:rPr lang="en-US" sz="2200" dirty="0">
                <a:solidFill>
                  <a:schemeClr val="tx1"/>
                </a:solidFill>
              </a:rPr>
              <a:t>/ </a:t>
            </a:r>
            <a:r>
              <a:rPr lang="ru-RU" sz="2200" dirty="0" smtClean="0">
                <a:solidFill>
                  <a:schemeClr val="tx1"/>
                </a:solidFill>
              </a:rPr>
              <a:t>механизма</a:t>
            </a:r>
            <a:r>
              <a:rPr lang="en-US" sz="2200" dirty="0" smtClean="0">
                <a:solidFill>
                  <a:schemeClr val="tx1"/>
                </a:solidFill>
              </a:rPr>
              <a:t>: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711 Ct 521, 544</a:t>
            </a:r>
            <a:br>
              <a:rPr lang="en-US" sz="2200" b="1" i="1" dirty="0">
                <a:solidFill>
                  <a:schemeClr val="tx1"/>
                </a:solidFill>
              </a:rPr>
            </a:br>
            <a:endParaRPr lang="ro-RO" sz="2200" b="1" dirty="0">
              <a:solidFill>
                <a:schemeClr val="tx1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9026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3852" y="1792807"/>
            <a:ext cx="8839199" cy="4511722"/>
          </a:xfrm>
        </p:spPr>
        <p:txBody>
          <a:bodyPr/>
          <a:lstStyle/>
          <a:p>
            <a:pPr marL="457200" indent="-457200"/>
            <a:r>
              <a:rPr lang="en-US" sz="1400" dirty="0" smtClean="0"/>
              <a:t>       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3. </a:t>
            </a:r>
            <a:r>
              <a:rPr lang="ru-RU" sz="2000" dirty="0">
                <a:solidFill>
                  <a:schemeClr val="tx1"/>
                </a:solidFill>
              </a:rPr>
              <a:t>Отражение </a:t>
            </a:r>
            <a:r>
              <a:rPr lang="ru-RU" sz="2000" dirty="0" smtClean="0">
                <a:solidFill>
                  <a:schemeClr val="tx1"/>
                </a:solidFill>
              </a:rPr>
              <a:t>затрат, связанных </a:t>
            </a:r>
            <a:r>
              <a:rPr lang="ru-RU" sz="2000" dirty="0">
                <a:solidFill>
                  <a:schemeClr val="tx1"/>
                </a:solidFill>
              </a:rPr>
              <a:t>с поддержанием транспортного средства / механизма, полученного в </a:t>
            </a:r>
            <a:r>
              <a:rPr lang="ru-RU" sz="2000" dirty="0" smtClean="0">
                <a:solidFill>
                  <a:schemeClr val="tx1"/>
                </a:solidFill>
              </a:rPr>
              <a:t>оперативный лизинг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711 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Ct 211, 226,521, 531, 533, 544, etc.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4. </a:t>
            </a:r>
            <a:r>
              <a:rPr lang="ru-RU" sz="2000" dirty="0" smtClean="0">
                <a:solidFill>
                  <a:schemeClr val="tx1"/>
                </a:solidFill>
              </a:rPr>
              <a:t>Зачет </a:t>
            </a:r>
            <a:r>
              <a:rPr lang="ru-RU" sz="2000" dirty="0">
                <a:solidFill>
                  <a:schemeClr val="tx1"/>
                </a:solidFill>
              </a:rPr>
              <a:t>НДС при оплате за объекты, полученные в </a:t>
            </a:r>
            <a:r>
              <a:rPr lang="ru-RU" sz="2000" dirty="0" smtClean="0">
                <a:solidFill>
                  <a:schemeClr val="tx1"/>
                </a:solidFill>
              </a:rPr>
              <a:t>оперативный лизинг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534 Ct 521, 544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5. </a:t>
            </a:r>
            <a:r>
              <a:rPr lang="ru-RU" sz="2000" dirty="0" smtClean="0">
                <a:solidFill>
                  <a:schemeClr val="tx1"/>
                </a:solidFill>
              </a:rPr>
              <a:t>Погашение долга </a:t>
            </a:r>
            <a:r>
              <a:rPr lang="ru-RU" sz="2000" dirty="0">
                <a:solidFill>
                  <a:schemeClr val="tx1"/>
                </a:solidFill>
              </a:rPr>
              <a:t>(уменьшенная на 5% от суммы платежа) предпринимателю, который является арендодателем или (менее 10% от суммы платежа) арендодателю, который не осуществляет предпринимательскую деятельность 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521, 544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Ct 241, 242</a:t>
            </a:r>
            <a:r>
              <a:rPr lang="en-US" sz="2200" b="1" i="1" dirty="0">
                <a:solidFill>
                  <a:schemeClr val="tx1"/>
                </a:solidFill>
              </a:rPr>
              <a:t/>
            </a:r>
            <a:br>
              <a:rPr lang="en-US" sz="2200" b="1" i="1" dirty="0">
                <a:solidFill>
                  <a:schemeClr val="tx1"/>
                </a:solidFill>
              </a:rPr>
            </a:br>
            <a:endParaRPr lang="ro-RO" sz="2200" b="1" dirty="0">
              <a:solidFill>
                <a:schemeClr val="tx1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86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3852" y="2296785"/>
            <a:ext cx="8839199" cy="3518262"/>
          </a:xfrm>
        </p:spPr>
        <p:txBody>
          <a:bodyPr/>
          <a:lstStyle/>
          <a:p>
            <a:pPr marL="457200" indent="-457200"/>
            <a:r>
              <a:rPr lang="en-US" dirty="0" smtClean="0">
                <a:solidFill>
                  <a:schemeClr val="tx1"/>
                </a:solidFill>
              </a:rPr>
              <a:t>     6. </a:t>
            </a:r>
            <a:r>
              <a:rPr lang="ru-RU" dirty="0" smtClean="0">
                <a:solidFill>
                  <a:schemeClr val="tx1"/>
                </a:solidFill>
              </a:rPr>
              <a:t>Отражение </a:t>
            </a:r>
            <a:r>
              <a:rPr lang="ru-RU" dirty="0" err="1" smtClean="0">
                <a:solidFill>
                  <a:schemeClr val="tx1"/>
                </a:solidFill>
              </a:rPr>
              <a:t>подохолного</a:t>
            </a:r>
            <a:r>
              <a:rPr lang="ru-RU" dirty="0" smtClean="0">
                <a:solidFill>
                  <a:schemeClr val="tx1"/>
                </a:solidFill>
              </a:rPr>
              <a:t> налога у источника выплаты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5% </a:t>
            </a:r>
            <a:r>
              <a:rPr lang="ru-RU" dirty="0" smtClean="0">
                <a:solidFill>
                  <a:schemeClr val="tx1"/>
                </a:solidFill>
              </a:rPr>
              <a:t>или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10% </a:t>
            </a:r>
            <a:r>
              <a:rPr lang="ru-RU" dirty="0" smtClean="0">
                <a:solidFill>
                  <a:schemeClr val="tx1"/>
                </a:solidFill>
              </a:rPr>
              <a:t>от суммы выплаты арендодателю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Dt 521, 544</a:t>
            </a:r>
            <a:br>
              <a:rPr lang="en-US" b="1" i="1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Ct 534</a:t>
            </a:r>
            <a:br>
              <a:rPr lang="en-US" b="1" i="1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7. </a:t>
            </a:r>
            <a:r>
              <a:rPr lang="ru-RU" dirty="0" smtClean="0">
                <a:solidFill>
                  <a:schemeClr val="tx1"/>
                </a:solidFill>
              </a:rPr>
              <a:t>Отражение контрактной стоимости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транспортного средства / механизма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подлежащий возврату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по истечению срока операционного лизинга или преждевременного его расторжения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Ct 911.</a:t>
            </a:r>
            <a:br>
              <a:rPr lang="en-US" b="1" i="1" dirty="0">
                <a:solidFill>
                  <a:schemeClr val="tx1"/>
                </a:solidFill>
              </a:rPr>
            </a:br>
            <a:endParaRPr lang="ro-RO" b="1" dirty="0">
              <a:solidFill>
                <a:schemeClr val="tx1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4748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3852" y="2296785"/>
            <a:ext cx="8839199" cy="3518262"/>
          </a:xfrm>
        </p:spPr>
        <p:txBody>
          <a:bodyPr/>
          <a:lstStyle/>
          <a:p>
            <a:r>
              <a:rPr lang="ru-RU" sz="2200" b="1" dirty="0" smtClean="0">
                <a:solidFill>
                  <a:srgbClr val="002060"/>
                </a:solidFill>
              </a:rPr>
              <a:t>Ремонт транспортных </a:t>
            </a:r>
            <a:r>
              <a:rPr lang="ru-RU" sz="2200" b="1" dirty="0" err="1" smtClean="0">
                <a:solidFill>
                  <a:srgbClr val="002060"/>
                </a:solidFill>
              </a:rPr>
              <a:t>средста</a:t>
            </a:r>
            <a:r>
              <a:rPr lang="ru-RU" sz="2200" b="1" dirty="0" smtClean="0">
                <a:solidFill>
                  <a:srgbClr val="002060"/>
                </a:solidFill>
              </a:rPr>
              <a:t> и механизмов </a:t>
            </a:r>
            <a:r>
              <a:rPr lang="ro-RO" sz="2200" b="1" dirty="0" smtClean="0">
                <a:solidFill>
                  <a:srgbClr val="002060"/>
                </a:solidFill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</a:rPr>
              <a:t>полученных</a:t>
            </a:r>
            <a:r>
              <a:rPr lang="ro-RO" sz="2200" b="1" dirty="0" smtClean="0">
                <a:solidFill>
                  <a:srgbClr val="002060"/>
                </a:solidFill>
              </a:rPr>
              <a:t>/</a:t>
            </a:r>
            <a:r>
              <a:rPr lang="ru-RU" sz="2200" b="1" dirty="0" smtClean="0">
                <a:solidFill>
                  <a:srgbClr val="002060"/>
                </a:solidFill>
              </a:rPr>
              <a:t>переданных в лизинг</a:t>
            </a:r>
            <a:r>
              <a:rPr lang="en-US" sz="2200" b="1" dirty="0" smtClean="0">
                <a:solidFill>
                  <a:srgbClr val="002060"/>
                </a:solidFill>
              </a:rPr>
              <a:t>:</a:t>
            </a:r>
            <a:br>
              <a:rPr lang="en-US" sz="2200" b="1" dirty="0" smtClean="0">
                <a:solidFill>
                  <a:srgbClr val="002060"/>
                </a:solidFill>
              </a:rPr>
            </a:br>
            <a:r>
              <a:rPr lang="en-US" sz="2200" b="1" dirty="0">
                <a:solidFill>
                  <a:srgbClr val="002060"/>
                </a:solidFill>
              </a:rPr>
              <a:t/>
            </a:r>
            <a:br>
              <a:rPr lang="en-US" sz="2200" b="1" dirty="0">
                <a:solidFill>
                  <a:srgbClr val="002060"/>
                </a:solidFill>
              </a:rPr>
            </a:br>
            <a:r>
              <a:rPr lang="en-US" sz="2200" b="1" dirty="0" smtClean="0">
                <a:solidFill>
                  <a:srgbClr val="002060"/>
                </a:solidFill>
              </a:rPr>
              <a:t>    </a:t>
            </a:r>
            <a:r>
              <a:rPr lang="ru-RU" sz="2200" dirty="0" smtClean="0">
                <a:solidFill>
                  <a:schemeClr val="tx1"/>
                </a:solidFill>
              </a:rPr>
              <a:t>Стоимость ремонта у арендатора отражается</a:t>
            </a:r>
            <a:r>
              <a:rPr lang="en-US" sz="2200" dirty="0" smtClean="0">
                <a:solidFill>
                  <a:schemeClr val="tx1"/>
                </a:solidFill>
              </a:rPr>
              <a:t>: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1. </a:t>
            </a:r>
            <a:r>
              <a:rPr lang="ru-RU" sz="2200" dirty="0" smtClean="0">
                <a:solidFill>
                  <a:schemeClr val="tx1"/>
                </a:solidFill>
              </a:rPr>
              <a:t>Отражение стоимости </a:t>
            </a:r>
            <a:r>
              <a:rPr lang="en-US" sz="2200" dirty="0" smtClean="0">
                <a:solidFill>
                  <a:schemeClr val="tx1"/>
                </a:solidFill>
              </a:rPr>
              <a:t>(</a:t>
            </a:r>
            <a:r>
              <a:rPr lang="en-US" sz="2200" dirty="0" err="1" smtClean="0">
                <a:solidFill>
                  <a:schemeClr val="tx1"/>
                </a:solidFill>
              </a:rPr>
              <a:t>fara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TVA) </a:t>
            </a:r>
            <a:r>
              <a:rPr lang="ru-RU" sz="2200" dirty="0" smtClean="0">
                <a:solidFill>
                  <a:schemeClr val="tx1"/>
                </a:solidFill>
              </a:rPr>
              <a:t>услуг по ремонту принятых в лизинг</a:t>
            </a:r>
            <a:r>
              <a:rPr lang="en-US" sz="2200" dirty="0" smtClean="0">
                <a:solidFill>
                  <a:schemeClr val="tx1"/>
                </a:solidFill>
              </a:rPr>
              <a:t>: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261 Ct 521, 544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2. </a:t>
            </a:r>
            <a:r>
              <a:rPr lang="ru-RU" sz="2200" dirty="0">
                <a:solidFill>
                  <a:schemeClr val="tx1"/>
                </a:solidFill>
              </a:rPr>
              <a:t>Отражение </a:t>
            </a:r>
            <a:r>
              <a:rPr lang="ru-RU" sz="2200" dirty="0" smtClean="0">
                <a:solidFill>
                  <a:schemeClr val="tx1"/>
                </a:solidFill>
              </a:rPr>
              <a:t>НДС услуг </a:t>
            </a:r>
            <a:r>
              <a:rPr lang="ru-RU" sz="2200" dirty="0">
                <a:solidFill>
                  <a:schemeClr val="tx1"/>
                </a:solidFill>
              </a:rPr>
              <a:t>по ремонту принятых в лизинг </a:t>
            </a:r>
            <a:r>
              <a:rPr lang="en-US" sz="2200" dirty="0" smtClean="0">
                <a:solidFill>
                  <a:schemeClr val="tx1"/>
                </a:solidFill>
              </a:rPr>
              <a:t>: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Dt 534 Ct 521, 544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/>
            </a:r>
            <a:br>
              <a:rPr lang="ro-RO" sz="1600" b="1" dirty="0" smtClean="0">
                <a:solidFill>
                  <a:srgbClr val="002060"/>
                </a:solidFill>
              </a:rPr>
            </a:br>
            <a:endParaRPr lang="ro-RO" sz="16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0182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Z_Banner_Kopfzeile-Ausland (3)">
  <a:themeElements>
    <a:clrScheme name="GIZ">
      <a:dk1>
        <a:srgbClr val="000000"/>
      </a:dk1>
      <a:lt1>
        <a:srgbClr val="FFFFFF"/>
      </a:lt1>
      <a:dk2>
        <a:srgbClr val="6E6452"/>
      </a:dk2>
      <a:lt2>
        <a:srgbClr val="D2CDC8"/>
      </a:lt2>
      <a:accent1>
        <a:srgbClr val="C80F0F"/>
      </a:accent1>
      <a:accent2>
        <a:srgbClr val="4B859F"/>
      </a:accent2>
      <a:accent3>
        <a:srgbClr val="B498BA"/>
      </a:accent3>
      <a:accent4>
        <a:srgbClr val="F3BF49"/>
      </a:accent4>
      <a:accent5>
        <a:srgbClr val="94B322"/>
      </a:accent5>
      <a:accent6>
        <a:srgbClr val="B4E3ED"/>
      </a:accent6>
      <a:hlink>
        <a:srgbClr val="0000FF"/>
      </a:hlink>
      <a:folHlink>
        <a:srgbClr val="800080"/>
      </a:folHlink>
    </a:clrScheme>
    <a:fontScheme name="GIZ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GIZ_Banner_Kopfzeile-Ausland (3)</Template>
  <TotalTime>1762</TotalTime>
  <Words>187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Narrow</vt:lpstr>
      <vt:lpstr>Calibri</vt:lpstr>
      <vt:lpstr>Times New Roman</vt:lpstr>
      <vt:lpstr>GIZ_Banner_Kopfzeile-Ausland (3)</vt:lpstr>
      <vt:lpstr>Учебный курс для сотрудников операторов «Водоканала»  Модуль 13: Актуальные проблемы учета и налогообложения транспортных средств и механизмов. Налоговые изменения в Республике Молдова на 2017 год. Сессия 5 : Особенности учета операций, связанных с лизингом транспортного средства и механизмов  Expert conf. univ. dr. Margareta Vîrcolici lector superior Lidia Surdu  28-29-30 ноябрь 2017, Кишинев</vt:lpstr>
      <vt:lpstr>Цели : O1.​  Документирование и учет операций передачи, получения и возврата транспортных средств и арендованных механизмов; O2.​ Ремонт транспортных средств и механизмов, полученных / переданных в операционный лизинг (аренду). </vt:lpstr>
      <vt:lpstr>Документирование и учет операций передачи, получения и возврата транспортных средств и арендованных механизмов :  Операции, связанные с операционной арендой арендодателя (арендатора), будут учитываться в следующих формулах бухгалтерского учета :       1. Отражение транспортного средства / передаваемого механизма в операционный лизинг: Dt 123 “Основные средства” Ct 123 “Основные средства, переданные в операционный лизинг” </vt:lpstr>
      <vt:lpstr>      2. Отражение износа транспортного средства / механизма переданного в лизинг : Dt 124 Ct 124 3. Расчет износа транспортного средства переданного в лизинг : Dt 714 Ct 124 4. Расчет стоимости (без учета НДС) передачи в оперативный лизинг транспорта / механизма : Dt 231 Ct 612 5. Отражение НДС: Dt 231 Ct 534 6. Отражение полученного платежа, связанного с оперативным лизингом транспортного средства / механизма, сокращенную на 5% - налог, удержанный у источника выплаты : Dt 242 Ct 231 </vt:lpstr>
      <vt:lpstr>7.Отражение подоходного налога у источника выплаты на момент оплаты : Dt 225 Ct 231 8. Отражение стоимости поступления перевода / механизма, возвращенного лизингополучателем (арендатором), по истечении срока действия операционного лизинга или его досрочного расторжения: Dt 123 Ct 123 9. Отражение износа транспортных средств / механизмов, возвращенных арендатором по истечении срока лизинга: Dt 124 Ct 124.  </vt:lpstr>
      <vt:lpstr>    Отражение в учете лизинговых операций у арендатора отражается:  1. Стоимость транспортного средства / механизма, полученного по контракту операционного лизинга: Dt 911 2. Расчет задолженности по оплате за получение в операционный лизинг (fara TVA) транспортного средства / механизма: Dt 711 Ct 521, 544 </vt:lpstr>
      <vt:lpstr>        3. Отражение затрат, связанных с поддержанием транспортного средства / механизма, полученного в оперативный лизинг: Dt 711  Ct 211, 226,521, 531, 533, 544, etc. 4. Зачет НДС при оплате за объекты, полученные в оперативный лизинг: Dt 534 Ct 521, 544 5. Погашение долга (уменьшенная на 5% от суммы платежа) предпринимателю, который является арендодателем или (менее 10% от суммы платежа) арендодателю, который не осуществляет предпринимательскую деятельность : Dt 521, 544 Ct 241, 242 </vt:lpstr>
      <vt:lpstr>     6. Отражение подохолного налога у источника выплаты  5% или 10% от суммы выплаты арендодателю: Dt 521, 544 Ct 534 7. Отражение контрактной стоимости транспортного средства / механизма подлежащий возврату по истечению срока операционного лизинга или преждевременного его расторжения: Ct 911. </vt:lpstr>
      <vt:lpstr>Ремонт транспортных средста и механизмов  полученных/переданных в лизинг:      Стоимость ремонта у арендатора отражается: 1. Отражение стоимости (fara TVA) услуг по ремонту принятых в лизинг: Dt 261 Ct 521, 544 2. Отражение НДС услуг по ремонту принятых в лизинг : Dt 534 Ct 521, 544   </vt:lpstr>
      <vt:lpstr>3. Отражение стоимости работ по ремонту средств принятых в лизинг как текущих расходов отчетного периода: Dt 711 Ct 261 4. Капитализация затрат по ремонту средств, принятых в лизинг: Dt 123 Ct 261.</vt:lpstr>
      <vt:lpstr>Что показывает практика оператора: 1.  2.  3.   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GIZ-Design</dc:creator>
  <cp:keywords>GIZ-Leerfolie</cp:keywords>
  <cp:lastModifiedBy>Admin</cp:lastModifiedBy>
  <cp:revision>165</cp:revision>
  <cp:lastPrinted>2017-06-05T10:38:21Z</cp:lastPrinted>
  <dcterms:created xsi:type="dcterms:W3CDTF">2013-09-05T11:54:56Z</dcterms:created>
  <dcterms:modified xsi:type="dcterms:W3CDTF">2017-12-06T07:48:08Z</dcterms:modified>
</cp:coreProperties>
</file>