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23"/>
  </p:notesMasterIdLst>
  <p:handoutMasterIdLst>
    <p:handoutMasterId r:id="rId124"/>
  </p:handoutMasterIdLst>
  <p:sldIdLst>
    <p:sldId id="407" r:id="rId2"/>
    <p:sldId id="408" r:id="rId3"/>
    <p:sldId id="417" r:id="rId4"/>
    <p:sldId id="418" r:id="rId5"/>
    <p:sldId id="416" r:id="rId6"/>
    <p:sldId id="415" r:id="rId7"/>
    <p:sldId id="414" r:id="rId8"/>
    <p:sldId id="411" r:id="rId9"/>
    <p:sldId id="426" r:id="rId10"/>
    <p:sldId id="425" r:id="rId11"/>
    <p:sldId id="424" r:id="rId12"/>
    <p:sldId id="423" r:id="rId13"/>
    <p:sldId id="422" r:id="rId14"/>
    <p:sldId id="421" r:id="rId15"/>
    <p:sldId id="413" r:id="rId16"/>
    <p:sldId id="412" r:id="rId17"/>
    <p:sldId id="410" r:id="rId18"/>
    <p:sldId id="440" r:id="rId19"/>
    <p:sldId id="439" r:id="rId20"/>
    <p:sldId id="438" r:id="rId21"/>
    <p:sldId id="437" r:id="rId22"/>
    <p:sldId id="436" r:id="rId23"/>
    <p:sldId id="435" r:id="rId24"/>
    <p:sldId id="434" r:id="rId25"/>
    <p:sldId id="433" r:id="rId26"/>
    <p:sldId id="432" r:id="rId27"/>
    <p:sldId id="431" r:id="rId28"/>
    <p:sldId id="430" r:id="rId29"/>
    <p:sldId id="429" r:id="rId30"/>
    <p:sldId id="428" r:id="rId31"/>
    <p:sldId id="531" r:id="rId32"/>
    <p:sldId id="427" r:id="rId33"/>
    <p:sldId id="460" r:id="rId34"/>
    <p:sldId id="459" r:id="rId35"/>
    <p:sldId id="458" r:id="rId36"/>
    <p:sldId id="457" r:id="rId37"/>
    <p:sldId id="456" r:id="rId38"/>
    <p:sldId id="455" r:id="rId39"/>
    <p:sldId id="454" r:id="rId40"/>
    <p:sldId id="453" r:id="rId41"/>
    <p:sldId id="452" r:id="rId42"/>
    <p:sldId id="451" r:id="rId43"/>
    <p:sldId id="450" r:id="rId44"/>
    <p:sldId id="449" r:id="rId45"/>
    <p:sldId id="448" r:id="rId46"/>
    <p:sldId id="447" r:id="rId47"/>
    <p:sldId id="446" r:id="rId48"/>
    <p:sldId id="445" r:id="rId49"/>
    <p:sldId id="444" r:id="rId50"/>
    <p:sldId id="443" r:id="rId51"/>
    <p:sldId id="442" r:id="rId52"/>
    <p:sldId id="441" r:id="rId53"/>
    <p:sldId id="489" r:id="rId54"/>
    <p:sldId id="488" r:id="rId55"/>
    <p:sldId id="487" r:id="rId56"/>
    <p:sldId id="486" r:id="rId57"/>
    <p:sldId id="485" r:id="rId58"/>
    <p:sldId id="484" r:id="rId59"/>
    <p:sldId id="483" r:id="rId60"/>
    <p:sldId id="482" r:id="rId61"/>
    <p:sldId id="533" r:id="rId62"/>
    <p:sldId id="479" r:id="rId63"/>
    <p:sldId id="478" r:id="rId64"/>
    <p:sldId id="477" r:id="rId65"/>
    <p:sldId id="476" r:id="rId66"/>
    <p:sldId id="475" r:id="rId67"/>
    <p:sldId id="474" r:id="rId68"/>
    <p:sldId id="473" r:id="rId69"/>
    <p:sldId id="472" r:id="rId70"/>
    <p:sldId id="471" r:id="rId71"/>
    <p:sldId id="470" r:id="rId72"/>
    <p:sldId id="469" r:id="rId73"/>
    <p:sldId id="468" r:id="rId74"/>
    <p:sldId id="467" r:id="rId75"/>
    <p:sldId id="466" r:id="rId76"/>
    <p:sldId id="465" r:id="rId77"/>
    <p:sldId id="464" r:id="rId78"/>
    <p:sldId id="463" r:id="rId79"/>
    <p:sldId id="462" r:id="rId80"/>
    <p:sldId id="461" r:id="rId81"/>
    <p:sldId id="490" r:id="rId82"/>
    <p:sldId id="506" r:id="rId83"/>
    <p:sldId id="505" r:id="rId84"/>
    <p:sldId id="504" r:id="rId85"/>
    <p:sldId id="503" r:id="rId86"/>
    <p:sldId id="502" r:id="rId87"/>
    <p:sldId id="501" r:id="rId88"/>
    <p:sldId id="500" r:id="rId89"/>
    <p:sldId id="499" r:id="rId90"/>
    <p:sldId id="498" r:id="rId91"/>
    <p:sldId id="497" r:id="rId92"/>
    <p:sldId id="496" r:id="rId93"/>
    <p:sldId id="495" r:id="rId94"/>
    <p:sldId id="494" r:id="rId95"/>
    <p:sldId id="493" r:id="rId96"/>
    <p:sldId id="492" r:id="rId97"/>
    <p:sldId id="491" r:id="rId98"/>
    <p:sldId id="530" r:id="rId99"/>
    <p:sldId id="529" r:id="rId100"/>
    <p:sldId id="528" r:id="rId101"/>
    <p:sldId id="527" r:id="rId102"/>
    <p:sldId id="526" r:id="rId103"/>
    <p:sldId id="525" r:id="rId104"/>
    <p:sldId id="524" r:id="rId105"/>
    <p:sldId id="523" r:id="rId106"/>
    <p:sldId id="522" r:id="rId107"/>
    <p:sldId id="521" r:id="rId108"/>
    <p:sldId id="520" r:id="rId109"/>
    <p:sldId id="519" r:id="rId110"/>
    <p:sldId id="518" r:id="rId111"/>
    <p:sldId id="517" r:id="rId112"/>
    <p:sldId id="516" r:id="rId113"/>
    <p:sldId id="515" r:id="rId114"/>
    <p:sldId id="514" r:id="rId115"/>
    <p:sldId id="513" r:id="rId116"/>
    <p:sldId id="512" r:id="rId117"/>
    <p:sldId id="511" r:id="rId118"/>
    <p:sldId id="510" r:id="rId119"/>
    <p:sldId id="509" r:id="rId120"/>
    <p:sldId id="508" r:id="rId121"/>
    <p:sldId id="406" r:id="rId122"/>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2385" autoAdjust="0"/>
  </p:normalViewPr>
  <p:slideViewPr>
    <p:cSldViewPr snapToGrid="0">
      <p:cViewPr varScale="1">
        <p:scale>
          <a:sx n="86" d="100"/>
          <a:sy n="86" d="100"/>
        </p:scale>
        <p:origin x="-1176" y="-84"/>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17/10/2018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17/10/2018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17/10/2018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17/10/2018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17/10/2018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17/10/2018</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layer</a:t>
            </a:r>
          </a:p>
          <a:p>
            <a:pPr lvl="1"/>
            <a:r>
              <a:rPr lang="en-GB" smtClean="0"/>
              <a:t>Second layer</a:t>
            </a:r>
          </a:p>
          <a:p>
            <a:pPr lvl="2"/>
            <a:r>
              <a:rPr lang="en-GB" smtClean="0"/>
              <a:t>Third layer</a:t>
            </a:r>
          </a:p>
          <a:p>
            <a:pPr lvl="3"/>
            <a:r>
              <a:rPr lang="en-GB"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17/10/2018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here to add title</a:t>
            </a:r>
            <a:endParaRPr lang="de-DE" smtClean="0"/>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timing>
    <p:tnLst>
      <p:par>
        <p:cTn id="1" dur="indefinite" restart="never" nodeType="tmRoot"/>
      </p:par>
    </p:tnLst>
  </p:timing>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jpeg"/><Relationship Id="rId10" Type="http://schemas.openxmlformats.org/officeDocument/2006/relationships/image" Target="../media/image5.png"/><Relationship Id="rId4" Type="http://schemas.openxmlformats.org/officeDocument/2006/relationships/image" Target="../media/image11.jpe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C00000"/>
                </a:solidFill>
              </a:rPr>
              <a:t>Modulul 15:  </a:t>
            </a:r>
            <a:r>
              <a:rPr lang="ro-RO" b="1" dirty="0" smtClean="0">
                <a:solidFill>
                  <a:srgbClr val="002060"/>
                </a:solidFill>
              </a:rPr>
              <a:t>Protecția </a:t>
            </a:r>
            <a:r>
              <a:rPr lang="ro-RO" b="1" dirty="0">
                <a:solidFill>
                  <a:srgbClr val="002060"/>
                </a:solidFill>
              </a:rPr>
              <a:t>muncii în cadrul operatorilor de </a:t>
            </a:r>
            <a:r>
              <a:rPr lang="ro-RO" b="1" dirty="0" smtClean="0">
                <a:solidFill>
                  <a:srgbClr val="002060"/>
                </a:solidFill>
              </a:rPr>
              <a:t>  alimentare </a:t>
            </a:r>
            <a:r>
              <a:rPr lang="ro-RO" b="1" dirty="0">
                <a:solidFill>
                  <a:srgbClr val="002060"/>
                </a:solidFill>
              </a:rPr>
              <a:t>cu apă și de </a:t>
            </a:r>
            <a:r>
              <a:rPr lang="ro-RO" b="1" dirty="0" smtClean="0">
                <a:solidFill>
                  <a:srgbClr val="002060"/>
                </a:solidFill>
              </a:rPr>
              <a:t>canalizare</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altLang="en-US" b="1" dirty="0">
                <a:solidFill>
                  <a:srgbClr val="FF0000"/>
                </a:solidFill>
              </a:rPr>
              <a:t>Sesiunea </a:t>
            </a:r>
            <a:r>
              <a:rPr lang="en-US" altLang="en-US" b="1" dirty="0" smtClean="0">
                <a:solidFill>
                  <a:srgbClr val="FF0000"/>
                </a:solidFill>
              </a:rPr>
              <a:t>4</a:t>
            </a:r>
            <a:r>
              <a:rPr lang="en-US" altLang="en-US" b="1" dirty="0" smtClean="0">
                <a:solidFill>
                  <a:srgbClr val="FF0000"/>
                </a:solidFill>
                <a:latin typeface="+mn-lt"/>
                <a:cs typeface="Times New Roman" panose="02020603050405020304" pitchFamily="18" charset="0"/>
              </a:rPr>
              <a:t>: </a:t>
            </a:r>
            <a:r>
              <a:rPr lang="en-US" altLang="en-US" sz="2800" b="1" dirty="0" err="1" smtClean="0">
                <a:solidFill>
                  <a:srgbClr val="FF0000"/>
                </a:solidFill>
                <a:latin typeface="+mn-lt"/>
                <a:cs typeface="Times New Roman" panose="02020603050405020304" pitchFamily="18" charset="0"/>
              </a:rPr>
              <a:t>Securitatea</a:t>
            </a:r>
            <a:r>
              <a:rPr lang="en-US" altLang="en-US" sz="2800" b="1" dirty="0" smtClean="0">
                <a:solidFill>
                  <a:srgbClr val="FF0000"/>
                </a:solidFill>
                <a:latin typeface="+mn-lt"/>
                <a:cs typeface="Times New Roman" panose="02020603050405020304" pitchFamily="18" charset="0"/>
              </a:rPr>
              <a:t> la </a:t>
            </a:r>
            <a:r>
              <a:rPr lang="en-US" altLang="en-US" sz="2800" b="1" dirty="0" err="1" smtClean="0">
                <a:solidFill>
                  <a:srgbClr val="FF0000"/>
                </a:solidFill>
                <a:latin typeface="+mn-lt"/>
                <a:cs typeface="Times New Roman" panose="02020603050405020304" pitchFamily="18" charset="0"/>
              </a:rPr>
              <a:t>incendiu</a:t>
            </a:r>
            <a:r>
              <a:rPr lang="ro-RO" sz="2800" dirty="0" smtClean="0">
                <a:solidFill>
                  <a:srgbClr val="002060"/>
                </a:solidFill>
                <a:latin typeface="+mn-lt"/>
                <a:cs typeface="Times New Roman" panose="02020603050405020304" pitchFamily="18" charset="0"/>
              </a:rPr>
              <a:t/>
            </a:r>
            <a:br>
              <a:rPr lang="ro-RO" sz="2800" dirty="0" smtClean="0">
                <a:solidFill>
                  <a:srgbClr val="002060"/>
                </a:solidFill>
                <a:latin typeface="+mn-lt"/>
                <a:cs typeface="Times New Roman" panose="02020603050405020304" pitchFamily="18" charset="0"/>
              </a:rPr>
            </a:br>
            <a:r>
              <a:rPr lang="ro-RO" sz="2800" dirty="0">
                <a:solidFill>
                  <a:srgbClr val="000F2E"/>
                </a:solidFill>
                <a:latin typeface="Times New Roman" panose="02020603050405020304" pitchFamily="18" charset="0"/>
                <a:cs typeface="Times New Roman" panose="02020603050405020304" pitchFamily="18" charset="0"/>
              </a:rPr>
              <a:t/>
            </a:r>
            <a:br>
              <a:rPr lang="ro-RO" sz="2800"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a:t>
            </a:r>
            <a:r>
              <a:rPr lang="ro-RO" sz="1800" b="1" i="1" dirty="0">
                <a:solidFill>
                  <a:srgbClr val="002060"/>
                </a:solidFill>
              </a:rPr>
              <a:t>:</a:t>
            </a:r>
            <a:r>
              <a:rPr lang="ro-RO" sz="1800" b="1" i="1" dirty="0" smtClean="0">
                <a:solidFill>
                  <a:srgbClr val="002060"/>
                </a:solidFill>
              </a:rPr>
              <a:t> </a:t>
            </a:r>
            <a:r>
              <a:rPr lang="ro-RO" sz="1800" b="1" i="1" dirty="0" smtClean="0">
                <a:solidFill>
                  <a:srgbClr val="002060"/>
                </a:solidFill>
              </a:rPr>
              <a:t>conf. univ</a:t>
            </a:r>
            <a:r>
              <a:rPr lang="ro-RO" sz="1800" b="1" i="1" dirty="0" smtClean="0">
                <a:solidFill>
                  <a:srgbClr val="002060"/>
                </a:solidFill>
              </a:rPr>
              <a:t>.</a:t>
            </a:r>
            <a:r>
              <a:rPr lang="en-US" sz="1800" b="1" i="1" dirty="0" smtClean="0">
                <a:solidFill>
                  <a:srgbClr val="002060"/>
                </a:solidFill>
              </a:rPr>
              <a:t>,</a:t>
            </a:r>
            <a:r>
              <a:rPr lang="ro-RO" sz="1800" b="1" i="1" dirty="0" smtClean="0">
                <a:solidFill>
                  <a:srgbClr val="002060"/>
                </a:solidFill>
              </a:rPr>
              <a:t> </a:t>
            </a:r>
            <a:r>
              <a:rPr lang="ro-RO" sz="1800" b="1" i="1" dirty="0" smtClean="0">
                <a:solidFill>
                  <a:srgbClr val="002060"/>
                </a:solidFill>
              </a:rPr>
              <a:t>dr. </a:t>
            </a:r>
            <a:r>
              <a:rPr lang="en-US" sz="1800" b="1" i="1" dirty="0" smtClean="0">
                <a:solidFill>
                  <a:srgbClr val="002060"/>
                </a:solidFill>
              </a:rPr>
              <a:t> </a:t>
            </a:r>
            <a:r>
              <a:rPr lang="en-US" sz="1800" b="1" i="1" dirty="0" err="1" smtClean="0">
                <a:solidFill>
                  <a:srgbClr val="002060"/>
                </a:solidFill>
              </a:rPr>
              <a:t>Olaru</a:t>
            </a:r>
            <a:r>
              <a:rPr lang="en-US" sz="1800" b="1" i="1" dirty="0" smtClean="0">
                <a:solidFill>
                  <a:srgbClr val="002060"/>
                </a:solidFill>
              </a:rPr>
              <a:t>  </a:t>
            </a:r>
            <a:r>
              <a:rPr lang="en-US" sz="1800" b="1" i="1" dirty="0" err="1" smtClean="0">
                <a:solidFill>
                  <a:srgbClr val="002060"/>
                </a:solidFill>
              </a:rPr>
              <a:t>Efim</a:t>
            </a:r>
            <a:r>
              <a:rPr lang="en-US" sz="1800" b="1" i="1" dirty="0" smtClean="0">
                <a:solidFill>
                  <a:srgbClr val="002060"/>
                </a:solidFill>
              </a:rPr>
              <a:t/>
            </a:r>
            <a:br>
              <a:rPr lang="en-US" sz="1800" b="1" i="1" dirty="0" smtClean="0">
                <a:solidFill>
                  <a:srgbClr val="002060"/>
                </a:solidFill>
              </a:rPr>
            </a:br>
            <a:r>
              <a:rPr lang="ro-RO" sz="1800" b="1" i="1" dirty="0" smtClean="0">
                <a:solidFill>
                  <a:srgbClr val="002060"/>
                </a:solidFill>
              </a:rPr>
              <a:t>Universitatea </a:t>
            </a:r>
            <a:r>
              <a:rPr lang="ro-RO" sz="1800" b="1" i="1" dirty="0" smtClean="0">
                <a:solidFill>
                  <a:srgbClr val="002060"/>
                </a:solidFill>
              </a:rPr>
              <a:t>Tehnică a Moldovei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16 – 17 – 18 octombrie 2018,  Chișinău</a:t>
            </a:r>
            <a:endParaRPr lang="ro-RO" sz="1600" b="1" dirty="0">
              <a:solidFill>
                <a:srgbClr val="002060"/>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11" name="TextBox 10"/>
          <p:cNvSpPr txBox="1"/>
          <p:nvPr/>
        </p:nvSpPr>
        <p:spPr>
          <a:xfrm>
            <a:off x="787791" y="1598927"/>
            <a:ext cx="7638757" cy="3539430"/>
          </a:xfrm>
          <a:prstGeom prst="rect">
            <a:avLst/>
          </a:prstGeom>
          <a:noFill/>
        </p:spPr>
        <p:txBody>
          <a:bodyPr wrap="square" rtlCol="0">
            <a:spAutoFit/>
          </a:bodyPr>
          <a:lstStyle/>
          <a:p>
            <a:pPr algn="just"/>
            <a:r>
              <a:rPr lang="ro-RO" sz="2800" b="0" dirty="0">
                <a:solidFill>
                  <a:schemeClr val="tx1"/>
                </a:solidFill>
              </a:rPr>
              <a:t>C</a:t>
            </a:r>
            <a:r>
              <a:rPr lang="ro-RO" sz="2800" b="0" baseline="-25000" dirty="0">
                <a:solidFill>
                  <a:schemeClr val="tx1"/>
                </a:solidFill>
              </a:rPr>
              <a:t>1</a:t>
            </a:r>
            <a:r>
              <a:rPr lang="ro-RO" sz="2800" b="0" dirty="0">
                <a:solidFill>
                  <a:schemeClr val="tx1"/>
                </a:solidFill>
              </a:rPr>
              <a:t> – slab combustibile;  </a:t>
            </a:r>
            <a:endParaRPr lang="ru-RU" sz="2800" b="0" dirty="0">
              <a:solidFill>
                <a:schemeClr val="tx1"/>
              </a:solidFill>
            </a:endParaRPr>
          </a:p>
          <a:p>
            <a:pPr algn="just"/>
            <a:r>
              <a:rPr lang="ro-RO" sz="2800" b="0" dirty="0">
                <a:solidFill>
                  <a:schemeClr val="tx1"/>
                </a:solidFill>
              </a:rPr>
              <a:t>C</a:t>
            </a:r>
            <a:r>
              <a:rPr lang="ro-RO" sz="2800" b="0" baseline="-25000" dirty="0">
                <a:solidFill>
                  <a:schemeClr val="tx1"/>
                </a:solidFill>
              </a:rPr>
              <a:t>2</a:t>
            </a:r>
            <a:r>
              <a:rPr lang="ro-RO" sz="2800" b="0" dirty="0">
                <a:solidFill>
                  <a:schemeClr val="tx1"/>
                </a:solidFill>
              </a:rPr>
              <a:t> – moderat combustibile;  </a:t>
            </a:r>
            <a:endParaRPr lang="ru-RU" sz="2800" b="0" dirty="0">
              <a:solidFill>
                <a:schemeClr val="tx1"/>
              </a:solidFill>
            </a:endParaRPr>
          </a:p>
          <a:p>
            <a:pPr algn="just"/>
            <a:r>
              <a:rPr lang="ro-RO" sz="2800" b="0" dirty="0">
                <a:solidFill>
                  <a:schemeClr val="tx1"/>
                </a:solidFill>
              </a:rPr>
              <a:t>C</a:t>
            </a:r>
            <a:r>
              <a:rPr lang="ro-RO" sz="2800" b="0" baseline="-25000" dirty="0">
                <a:solidFill>
                  <a:schemeClr val="tx1"/>
                </a:solidFill>
              </a:rPr>
              <a:t>3</a:t>
            </a:r>
            <a:r>
              <a:rPr lang="ro-RO" sz="2800" b="0" dirty="0">
                <a:solidFill>
                  <a:schemeClr val="tx1"/>
                </a:solidFill>
              </a:rPr>
              <a:t> – normal combustibile;  </a:t>
            </a:r>
            <a:endParaRPr lang="ru-RU" sz="2800" b="0" dirty="0">
              <a:solidFill>
                <a:schemeClr val="tx1"/>
              </a:solidFill>
            </a:endParaRPr>
          </a:p>
          <a:p>
            <a:pPr algn="just"/>
            <a:r>
              <a:rPr lang="ro-RO" sz="2800" b="0" dirty="0">
                <a:solidFill>
                  <a:schemeClr val="tx1"/>
                </a:solidFill>
              </a:rPr>
              <a:t>C</a:t>
            </a:r>
            <a:r>
              <a:rPr lang="ro-RO" sz="2800" b="0" baseline="-25000" dirty="0">
                <a:solidFill>
                  <a:schemeClr val="tx1"/>
                </a:solidFill>
              </a:rPr>
              <a:t>4</a:t>
            </a:r>
            <a:r>
              <a:rPr lang="ro-RO" sz="2800" b="0" dirty="0">
                <a:solidFill>
                  <a:schemeClr val="tx1"/>
                </a:solidFill>
              </a:rPr>
              <a:t> – puternic combustibile.</a:t>
            </a:r>
            <a:endParaRPr lang="ru-RU" sz="2800" b="0" dirty="0">
              <a:solidFill>
                <a:schemeClr val="tx1"/>
              </a:solidFill>
            </a:endParaRPr>
          </a:p>
          <a:p>
            <a:pPr algn="just"/>
            <a:r>
              <a:rPr lang="en-US" sz="2800" b="0" dirty="0" smtClean="0">
                <a:solidFill>
                  <a:schemeClr val="tx1"/>
                </a:solidFill>
              </a:rPr>
              <a:t>	</a:t>
            </a:r>
            <a:r>
              <a:rPr lang="ro-RO" sz="2800" b="0" dirty="0" smtClean="0">
                <a:solidFill>
                  <a:schemeClr val="tx1"/>
                </a:solidFill>
              </a:rPr>
              <a:t>Pentru </a:t>
            </a:r>
            <a:r>
              <a:rPr lang="ro-RO" sz="2800" b="0" dirty="0">
                <a:solidFill>
                  <a:schemeClr val="tx1"/>
                </a:solidFill>
              </a:rPr>
              <a:t>materialele de construcţie incombustibile nu se stabilesc şi nu se normează alţi indici ai pericolului de incendiu</a:t>
            </a:r>
            <a:r>
              <a:rPr lang="ro-RO" sz="2800" b="0" dirty="0" smtClean="0">
                <a:solidFill>
                  <a:schemeClr val="tx1"/>
                </a:solidFill>
              </a:rPr>
              <a:t>.</a:t>
            </a:r>
            <a:endParaRPr lang="ro-RO" sz="2800" b="0" dirty="0" smtClean="0">
              <a:solidFill>
                <a:schemeClr val="tx1"/>
              </a:solidFill>
              <a:latin typeface="Times New Roman" panose="02020603050405020304" pitchFamily="18" charset="0"/>
              <a:cs typeface="Times New Roman" panose="02020603050405020304" pitchFamily="18" charset="0"/>
            </a:endParaRPr>
          </a:p>
          <a:p>
            <a:pPr algn="just"/>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26777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La </a:t>
            </a:r>
            <a:r>
              <a:rPr lang="ro-RO" sz="2400" b="0" dirty="0">
                <a:solidFill>
                  <a:schemeClr val="tx1"/>
                </a:solidFill>
              </a:rPr>
              <a:t>elaborarea planului general al întreprinderii este necesar a determina locul de amplasare al unităţii de pompieri. Depoul de pompieri, de regulă, se amplasează pe sectoare izolate cu acces liber la drumurile publice şi deservesc mai multe întreprinderi. Raza de deservire a depoului de pompieri nu trebuie să depăşească 2,5 km pentru întreprinderile de categoriile A, Б, В1…В4 şi 5 km pentru categoriile Г, Д. Raza de deservire se micşorează cu 40 %, dacă pe teritoriul întreprinderilor clădirile cu gradul III-V de rezistenţă la foc ocupă 50 %  şi mai mult din teritoriul ocupat de construcţii</a:t>
            </a:r>
            <a:r>
              <a:rPr lang="ro-RO" sz="2400" b="0" dirty="0" smtClean="0">
                <a:solidFill>
                  <a:schemeClr val="tx1"/>
                </a:solidFill>
              </a:rPr>
              <a:t>.</a:t>
            </a:r>
            <a:r>
              <a:rPr lang="ro-RO" sz="2300" dirty="0" smtClean="0">
                <a:solidFill>
                  <a:schemeClr val="tx1"/>
                </a:solidFill>
              </a:rPr>
              <a:t>	</a:t>
            </a:r>
            <a:endParaRPr lang="en-US"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471179"/>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39650"/>
          </a:xfrm>
          <a:prstGeom prst="rect">
            <a:avLst/>
          </a:prstGeom>
          <a:noFill/>
        </p:spPr>
        <p:txBody>
          <a:bodyPr wrap="square" rtlCol="0">
            <a:spAutoFit/>
          </a:bodyPr>
          <a:lstStyle/>
          <a:p>
            <a:pPr algn="ctr"/>
            <a:r>
              <a:rPr lang="ro-RO" sz="2800" dirty="0">
                <a:solidFill>
                  <a:schemeClr val="tx1"/>
                </a:solidFill>
              </a:rPr>
              <a:t>Protecţia împotriva incendiilor pe şantierul de construcţie</a:t>
            </a:r>
            <a:endParaRPr lang="ru-RU" sz="2800" dirty="0">
              <a:solidFill>
                <a:schemeClr val="tx1"/>
              </a:solidFill>
            </a:endParaRPr>
          </a:p>
          <a:p>
            <a:pPr algn="ctr"/>
            <a:r>
              <a:rPr lang="ro-RO" sz="2800" dirty="0">
                <a:solidFill>
                  <a:schemeClr val="tx1"/>
                </a:solidFill>
              </a:rPr>
              <a:t> </a:t>
            </a:r>
            <a:endParaRPr lang="ru-RU" sz="2800" dirty="0">
              <a:solidFill>
                <a:schemeClr val="tx1"/>
              </a:solidFill>
            </a:endParaRPr>
          </a:p>
          <a:p>
            <a:pPr algn="ctr"/>
            <a:r>
              <a:rPr lang="ro-RO" sz="2800" i="1" dirty="0" smtClean="0">
                <a:solidFill>
                  <a:schemeClr val="tx1"/>
                </a:solidFill>
              </a:rPr>
              <a:t>Amplasarea </a:t>
            </a:r>
            <a:r>
              <a:rPr lang="ro-RO" sz="2800" i="1" dirty="0">
                <a:solidFill>
                  <a:schemeClr val="tx1"/>
                </a:solidFill>
              </a:rPr>
              <a:t>clădirilor şi instalaţiilor</a:t>
            </a:r>
            <a:endParaRPr lang="ru-RU" sz="2800" dirty="0">
              <a:solidFill>
                <a:schemeClr val="tx1"/>
              </a:solidFill>
            </a:endParaRPr>
          </a:p>
          <a:p>
            <a:r>
              <a:rPr lang="ro-RO" sz="2400" dirty="0"/>
              <a:t> </a:t>
            </a:r>
            <a:endParaRPr lang="ru-RU" sz="2400" dirty="0"/>
          </a:p>
          <a:p>
            <a:pPr algn="just"/>
            <a:r>
              <a:rPr lang="ro-RO" sz="2800" dirty="0" smtClean="0">
                <a:solidFill>
                  <a:schemeClr val="tx1"/>
                </a:solidFill>
              </a:rPr>
              <a:t>	</a:t>
            </a:r>
            <a:r>
              <a:rPr lang="ro-RO" sz="2800" b="0" dirty="0" smtClean="0">
                <a:solidFill>
                  <a:schemeClr val="tx1"/>
                </a:solidFill>
              </a:rPr>
              <a:t>Amplasarea </a:t>
            </a:r>
            <a:r>
              <a:rPr lang="ro-RO" sz="2800" b="0" dirty="0">
                <a:solidFill>
                  <a:schemeClr val="tx1"/>
                </a:solidFill>
              </a:rPr>
              <a:t>obiectului construit, a clădirilor auxiliare, a depozitelor şi a altor instalaţii trebuie să asigure condiţii normale pentru desfăşurarea lucrărilor de construcţii-montaj şi protecţia contra incendiilor</a:t>
            </a:r>
            <a:r>
              <a:rPr lang="ro-RO" sz="2800" b="0" dirty="0" smtClean="0">
                <a:solidFill>
                  <a:schemeClr val="tx1"/>
                </a:solidFill>
              </a:rPr>
              <a:t>.</a:t>
            </a:r>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392916"/>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Pentru </a:t>
            </a:r>
            <a:r>
              <a:rPr lang="ro-RO" sz="2400" b="0" dirty="0">
                <a:solidFill>
                  <a:schemeClr val="tx1"/>
                </a:solidFill>
              </a:rPr>
              <a:t>a asigura protecţia împotriva incendiilor şantierul de construcţii trebuie separat în zone: zona încăperilor administrativ-sociale; zona depozitelor; zona instalaţiilor de transport ce deservesc şantierul; zona atelierelor şi secţiilor; zona lucrărilor de construcţii-montaj cu mijloacele de mecanizare, materialele şi construcţiile necesare.</a:t>
            </a:r>
            <a:endParaRPr lang="ru-RU" sz="2400" b="0" dirty="0">
              <a:solidFill>
                <a:schemeClr val="tx1"/>
              </a:solidFill>
            </a:endParaRPr>
          </a:p>
          <a:p>
            <a:pPr algn="just"/>
            <a:r>
              <a:rPr lang="ro-RO" sz="2400" b="0" dirty="0" smtClean="0">
                <a:solidFill>
                  <a:schemeClr val="tx1"/>
                </a:solidFill>
              </a:rPr>
              <a:t>	Clădirile </a:t>
            </a:r>
            <a:r>
              <a:rPr lang="ro-RO" sz="2400" b="0" dirty="0">
                <a:solidFill>
                  <a:schemeClr val="tx1"/>
                </a:solidFill>
              </a:rPr>
              <a:t>şi instalaţiile în curs de desfăşurare a lucrărilor de construcţii-montaj, precum şi clădirile auxiliare trebuie să fie dotate cu mijloace primare de stingere a incendiilor</a:t>
            </a:r>
            <a:r>
              <a:rPr lang="ro-RO" sz="2400" b="0" dirty="0" smtClean="0">
                <a:solidFill>
                  <a:schemeClr val="tx1"/>
                </a:solidFill>
              </a:rPr>
              <a:t>.</a:t>
            </a:r>
            <a:r>
              <a:rPr lang="ro-RO" sz="2400" dirty="0" smtClean="0">
                <a:solidFill>
                  <a:schemeClr val="tx1"/>
                </a:solidFill>
              </a:rPr>
              <a:t>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983646"/>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24261"/>
          </a:xfrm>
          <a:prstGeom prst="rect">
            <a:avLst/>
          </a:prstGeom>
          <a:noFill/>
        </p:spPr>
        <p:txBody>
          <a:bodyPr wrap="square" rtlCol="0">
            <a:spAutoFit/>
          </a:bodyPr>
          <a:lstStyle/>
          <a:p>
            <a:pPr algn="just"/>
            <a:r>
              <a:rPr lang="ro-RO" sz="2500" dirty="0" smtClean="0">
                <a:solidFill>
                  <a:schemeClr val="tx1"/>
                </a:solidFill>
              </a:rPr>
              <a:t>	</a:t>
            </a:r>
            <a:r>
              <a:rPr lang="ro-RO" sz="2500" b="0" dirty="0" smtClean="0">
                <a:solidFill>
                  <a:schemeClr val="tx1"/>
                </a:solidFill>
              </a:rPr>
              <a:t>Pentru </a:t>
            </a:r>
            <a:r>
              <a:rPr lang="ro-RO" sz="2500" b="0" dirty="0">
                <a:solidFill>
                  <a:schemeClr val="tx1"/>
                </a:solidFill>
              </a:rPr>
              <a:t>a preveni răspândirea focului de la un obiect la altul şi a manevra reuşit tehnica de stins incendiul şi subdiviziunile de pompieri între zone, precum şi între clădiri şi instalaţii aparte, trebuie prevăzute spaţii de protecţie contra incendiilor în conformitate cu cerinţele normelor în vigoare.</a:t>
            </a:r>
            <a:endParaRPr lang="ru-RU" sz="2500" b="0" dirty="0">
              <a:solidFill>
                <a:schemeClr val="tx1"/>
              </a:solidFill>
            </a:endParaRPr>
          </a:p>
          <a:p>
            <a:pPr algn="just"/>
            <a:r>
              <a:rPr lang="ro-RO" sz="2500" b="0" dirty="0">
                <a:solidFill>
                  <a:schemeClr val="tx1"/>
                </a:solidFill>
              </a:rPr>
              <a:t>Pentru a asigura un regim eficient de protecţie contra incendiilor şantierul de construcţie trebuie îngrădit, iar construcţiile şi instalaţiile care nu vor fi utilizate în procesul realizării construcţiilor trebuie demolate</a:t>
            </a:r>
            <a:r>
              <a:rPr lang="ro-RO" sz="2500" b="0" dirty="0" smtClean="0">
                <a:solidFill>
                  <a:schemeClr val="tx1"/>
                </a:solidFill>
              </a:rPr>
              <a:t>.</a:t>
            </a:r>
            <a:r>
              <a:rPr lang="ro-RO" sz="2500" dirty="0" smtClean="0">
                <a:solidFill>
                  <a:schemeClr val="tx1"/>
                </a:solidFill>
              </a:rPr>
              <a:t>	</a:t>
            </a:r>
            <a:endParaRPr lang="en-US"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59126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dirty="0" smtClean="0">
                <a:solidFill>
                  <a:schemeClr val="tx1"/>
                </a:solidFill>
              </a:rPr>
              <a:t>	</a:t>
            </a:r>
            <a:r>
              <a:rPr lang="ro-RO" sz="2600" b="0" dirty="0" smtClean="0">
                <a:solidFill>
                  <a:schemeClr val="tx1"/>
                </a:solidFill>
              </a:rPr>
              <a:t>Toate </a:t>
            </a:r>
            <a:r>
              <a:rPr lang="ro-RO" sz="2600" b="0" dirty="0">
                <a:solidFill>
                  <a:schemeClr val="tx1"/>
                </a:solidFill>
              </a:rPr>
              <a:t>obiectele şantierului de construcţie trebuie amplasate cu considerarea reliefului şi direcţiei vânturilor dominante astfel, ca depozitele de materiale combustibile şi lubrifiante să fie cât mai jos după relief, iar instalaţiile cu foc activ (cazane pentru fiert bitum, cazangerii, fierării etc.) în partea dosită de vânt faţă de stivele de cherestea şi materiale lemnoase.</a:t>
            </a:r>
            <a:endParaRPr lang="ru-RU" sz="2600" b="0" dirty="0">
              <a:solidFill>
                <a:schemeClr val="tx1"/>
              </a:solidFill>
            </a:endParaRPr>
          </a:p>
          <a:p>
            <a:pPr algn="just"/>
            <a:r>
              <a:rPr lang="ro-RO" sz="2600" b="0" dirty="0" smtClean="0">
                <a:solidFill>
                  <a:schemeClr val="tx1"/>
                </a:solidFill>
              </a:rPr>
              <a:t>	Toate </a:t>
            </a:r>
            <a:r>
              <a:rPr lang="ro-RO" sz="2600" b="0" dirty="0">
                <a:solidFill>
                  <a:schemeClr val="tx1"/>
                </a:solidFill>
              </a:rPr>
              <a:t>obiectele auxiliare (depozite, încăperi provizorii, sectoarele lucrărilor de sudare, secţiile de cherestea etc.) trebuie construite pe locurile determinate de planul general de construcţie</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606267"/>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85217" y="1598927"/>
            <a:ext cx="8074152" cy="4493538"/>
          </a:xfrm>
          <a:prstGeom prst="rect">
            <a:avLst/>
          </a:prstGeom>
          <a:noFill/>
        </p:spPr>
        <p:txBody>
          <a:bodyPr wrap="square" rtlCol="0">
            <a:spAutoFit/>
          </a:bodyPr>
          <a:lstStyle/>
          <a:p>
            <a:pPr algn="just"/>
            <a:r>
              <a:rPr lang="ro-RO" sz="2500" dirty="0" smtClean="0">
                <a:solidFill>
                  <a:schemeClr val="tx1"/>
                </a:solidFill>
              </a:rPr>
              <a:t>	</a:t>
            </a:r>
            <a:r>
              <a:rPr lang="ro-RO" sz="2600" b="0" dirty="0" smtClean="0">
                <a:solidFill>
                  <a:schemeClr val="tx1"/>
                </a:solidFill>
              </a:rPr>
              <a:t>Instalaţiile </a:t>
            </a:r>
            <a:r>
              <a:rPr lang="ro-RO" sz="2600" b="0" dirty="0">
                <a:solidFill>
                  <a:schemeClr val="tx1"/>
                </a:solidFill>
              </a:rPr>
              <a:t>provizorii care nu sunt prevăzute în planul general de construcţie nu vor fi executate fără acordul organelor locale de supraveghere şi de combatere a incendiilor.</a:t>
            </a:r>
            <a:endParaRPr lang="ru-RU" sz="2600" b="0" dirty="0">
              <a:solidFill>
                <a:schemeClr val="tx1"/>
              </a:solidFill>
            </a:endParaRPr>
          </a:p>
          <a:p>
            <a:pPr algn="just"/>
            <a:r>
              <a:rPr lang="ro-RO" sz="2600" b="0" dirty="0" smtClean="0">
                <a:solidFill>
                  <a:schemeClr val="tx1"/>
                </a:solidFill>
              </a:rPr>
              <a:t>	Clădirile </a:t>
            </a:r>
            <a:r>
              <a:rPr lang="ro-RO" sz="2600" b="0" dirty="0">
                <a:solidFill>
                  <a:schemeClr val="tx1"/>
                </a:solidFill>
              </a:rPr>
              <a:t>şi instalaţiile provizorii prevăzute de proiectul organizării de şantier (POŞ) trebuie să corespundă cerinţelor de protecţie contra incendiilor.</a:t>
            </a:r>
            <a:endParaRPr lang="ru-RU" sz="2600" b="0" dirty="0">
              <a:solidFill>
                <a:schemeClr val="tx1"/>
              </a:solidFill>
            </a:endParaRPr>
          </a:p>
          <a:p>
            <a:pPr algn="just"/>
            <a:r>
              <a:rPr lang="ro-RO" sz="2600" b="0" dirty="0" smtClean="0">
                <a:solidFill>
                  <a:schemeClr val="tx1"/>
                </a:solidFill>
              </a:rPr>
              <a:t>	Drumurile </a:t>
            </a:r>
            <a:r>
              <a:rPr lang="ro-RO" sz="2600" b="0" dirty="0">
                <a:solidFill>
                  <a:schemeClr val="tx1"/>
                </a:solidFill>
              </a:rPr>
              <a:t>şi căile interioare de acces</a:t>
            </a:r>
            <a:endParaRPr lang="ru-RU" sz="2600" b="0" dirty="0">
              <a:solidFill>
                <a:schemeClr val="tx1"/>
              </a:solidFill>
            </a:endParaRPr>
          </a:p>
          <a:p>
            <a:pPr algn="just"/>
            <a:r>
              <a:rPr lang="ro-RO" sz="2600" b="0" dirty="0" smtClean="0">
                <a:solidFill>
                  <a:schemeClr val="tx1"/>
                </a:solidFill>
              </a:rPr>
              <a:t>	Drumurile </a:t>
            </a:r>
            <a:r>
              <a:rPr lang="ro-RO" sz="2600" b="0" dirty="0">
                <a:solidFill>
                  <a:schemeClr val="tx1"/>
                </a:solidFill>
              </a:rPr>
              <a:t>şi căile interioare de acces ale şantierului de construcţie se execută înainte de începerea lucrărilor ciclului zero</a:t>
            </a:r>
            <a:r>
              <a:rPr lang="ro-RO" sz="2600" b="0" dirty="0" smtClean="0">
                <a:solidFill>
                  <a:schemeClr val="tx1"/>
                </a:solidFill>
              </a:rPr>
              <a:t>.</a:t>
            </a:r>
            <a:r>
              <a:rPr lang="ro-RO" sz="2500" dirty="0" smtClean="0">
                <a:solidFill>
                  <a:schemeClr val="tx1"/>
                </a:solidFill>
              </a:rPr>
              <a:t>	</a:t>
            </a:r>
            <a:endParaRPr lang="en-US"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57603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500" dirty="0" smtClean="0">
                <a:solidFill>
                  <a:schemeClr val="tx1"/>
                </a:solidFill>
              </a:rPr>
              <a:t>	</a:t>
            </a:r>
            <a:r>
              <a:rPr lang="ro-RO" sz="2600" b="0" dirty="0" smtClean="0">
                <a:solidFill>
                  <a:schemeClr val="tx1"/>
                </a:solidFill>
              </a:rPr>
              <a:t>Şantierele </a:t>
            </a:r>
            <a:r>
              <a:rPr lang="ro-RO" sz="2600" b="0" dirty="0">
                <a:solidFill>
                  <a:schemeClr val="tx1"/>
                </a:solidFill>
              </a:rPr>
              <a:t>mari trebuie să aibă prevăzute cel puţin două intrări-ieşiri, pentru a asigura condiţii de concentrare rapidă a forţelor şi mijloacelor de lichidare a incendiilor.</a:t>
            </a:r>
            <a:endParaRPr lang="ru-RU" sz="2600" b="0" dirty="0">
              <a:solidFill>
                <a:schemeClr val="tx1"/>
              </a:solidFill>
            </a:endParaRPr>
          </a:p>
          <a:p>
            <a:pPr algn="just"/>
            <a:r>
              <a:rPr lang="ro-RO" sz="2600" b="0" dirty="0" smtClean="0">
                <a:solidFill>
                  <a:schemeClr val="tx1"/>
                </a:solidFill>
              </a:rPr>
              <a:t>	Drumurile </a:t>
            </a:r>
            <a:r>
              <a:rPr lang="ro-RO" sz="2600" b="0" dirty="0">
                <a:solidFill>
                  <a:schemeClr val="tx1"/>
                </a:solidFill>
              </a:rPr>
              <a:t>şantierului trebuie să fie unite cu drumurile publice şi să aibă dimensiuni şi îmbrăcăminte care să permită circulaţia liberă a transportului şi a tehnicii de stins incendiul în orice anotimp, la orice obiect sau instalaţie, inclusiv la cele provizorii, precum şi la sursele de alimentare cu apă contra incendiilor</a:t>
            </a:r>
            <a:r>
              <a:rPr lang="ro-RO" sz="2600" b="0" dirty="0" smtClean="0">
                <a:solidFill>
                  <a:schemeClr val="tx1"/>
                </a:solidFill>
              </a:rPr>
              <a:t>.</a:t>
            </a:r>
            <a:r>
              <a:rPr lang="ro-RO" sz="2500" dirty="0" smtClean="0">
                <a:solidFill>
                  <a:schemeClr val="tx1"/>
                </a:solidFill>
              </a:rPr>
              <a:t>	</a:t>
            </a:r>
            <a:endParaRPr lang="en-US"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24298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Drumurile </a:t>
            </a:r>
            <a:r>
              <a:rPr lang="ro-RO" sz="2800" b="0" dirty="0">
                <a:solidFill>
                  <a:schemeClr val="tx1"/>
                </a:solidFill>
              </a:rPr>
              <a:t>înfundate trebuie să fie prevăzute cu terenuri de cel puţin (12 x 12) m pentru întoarcerea tehnicii de stins incendiul şi a maşinilor de pompieri.</a:t>
            </a:r>
            <a:endParaRPr lang="ru-RU" sz="2800" b="0" dirty="0">
              <a:solidFill>
                <a:schemeClr val="tx1"/>
              </a:solidFill>
            </a:endParaRPr>
          </a:p>
          <a:p>
            <a:pPr algn="just"/>
            <a:r>
              <a:rPr lang="ro-RO" sz="2800" b="0" dirty="0" smtClean="0">
                <a:solidFill>
                  <a:schemeClr val="tx1"/>
                </a:solidFill>
              </a:rPr>
              <a:t>	Trebuie </a:t>
            </a:r>
            <a:r>
              <a:rPr lang="ro-RO" sz="2800" b="0" dirty="0">
                <a:solidFill>
                  <a:schemeClr val="tx1"/>
                </a:solidFill>
              </a:rPr>
              <a:t>asigurat accesul liber la toate clădirile în curs de construcţie sau exploatare.</a:t>
            </a:r>
            <a:endParaRPr lang="ru-RU" sz="2800" b="0" dirty="0">
              <a:solidFill>
                <a:schemeClr val="tx1"/>
              </a:solidFill>
            </a:endParaRPr>
          </a:p>
          <a:p>
            <a:pPr algn="just"/>
            <a:r>
              <a:rPr lang="ro-RO" sz="2800" b="0" dirty="0" smtClean="0">
                <a:solidFill>
                  <a:schemeClr val="tx1"/>
                </a:solidFill>
              </a:rPr>
              <a:t>	Toate </a:t>
            </a:r>
            <a:r>
              <a:rPr lang="ro-RO" sz="2800" b="0" dirty="0">
                <a:solidFill>
                  <a:schemeClr val="tx1"/>
                </a:solidFill>
              </a:rPr>
              <a:t>drumurile şi căile de acces trebuie să fie libere pentru circulaţie, să se menţină în stare perfectă, iar noaptea trebuie să fie iluminate</a:t>
            </a:r>
            <a:r>
              <a:rPr lang="ro-RO" sz="2800" b="0" dirty="0" smtClean="0">
                <a:solidFill>
                  <a:schemeClr val="tx1"/>
                </a:solidFill>
              </a:rPr>
              <a:t>.	</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1989"/>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dirty="0" smtClean="0">
                <a:solidFill>
                  <a:schemeClr val="tx1"/>
                </a:solidFill>
              </a:rPr>
              <a:t>	</a:t>
            </a:r>
            <a:r>
              <a:rPr lang="ro-RO" sz="2600" b="0" dirty="0" smtClean="0">
                <a:solidFill>
                  <a:schemeClr val="tx1"/>
                </a:solidFill>
              </a:rPr>
              <a:t>Este </a:t>
            </a:r>
            <a:r>
              <a:rPr lang="ro-RO" sz="2600" b="0" dirty="0">
                <a:solidFill>
                  <a:schemeClr val="tx1"/>
                </a:solidFill>
              </a:rPr>
              <a:t>interzisă aglomerarea sau blocarea trecerilor, a pasajelor, a căilor de acces, a intrărilor şi ieşirilor din clădire,  precum şi blocarea accesului la inventarul şi utilajul de stins incendiul, hidrantele de incendiu şi la mijloacele de comunicaţie despre incendiu.</a:t>
            </a:r>
            <a:endParaRPr lang="ru-RU" sz="2600" b="0" dirty="0">
              <a:solidFill>
                <a:schemeClr val="tx1"/>
              </a:solidFill>
            </a:endParaRPr>
          </a:p>
          <a:p>
            <a:pPr algn="just"/>
            <a:r>
              <a:rPr lang="ro-RO" sz="2600" b="0" dirty="0" smtClean="0">
                <a:solidFill>
                  <a:schemeClr val="tx1"/>
                </a:solidFill>
              </a:rPr>
              <a:t>	Păstrarea </a:t>
            </a:r>
            <a:r>
              <a:rPr lang="ro-RO" sz="2600" b="0" dirty="0">
                <a:solidFill>
                  <a:schemeClr val="tx1"/>
                </a:solidFill>
              </a:rPr>
              <a:t>şi depozitarea materialelor cu pericol de incendiu sau  de </a:t>
            </a:r>
            <a:r>
              <a:rPr lang="ro-RO" sz="2600" b="0" dirty="0" smtClean="0">
                <a:solidFill>
                  <a:schemeClr val="tx1"/>
                </a:solidFill>
              </a:rPr>
              <a:t>explozie.</a:t>
            </a:r>
            <a:endParaRPr lang="ru-RU" sz="2600" b="0" dirty="0">
              <a:solidFill>
                <a:schemeClr val="tx1"/>
              </a:solidFill>
            </a:endParaRPr>
          </a:p>
          <a:p>
            <a:pPr algn="just"/>
            <a:r>
              <a:rPr lang="ro-RO" sz="2600" b="0" dirty="0" smtClean="0">
                <a:solidFill>
                  <a:schemeClr val="tx1"/>
                </a:solidFill>
              </a:rPr>
              <a:t>	Lichidele </a:t>
            </a:r>
            <a:r>
              <a:rPr lang="ro-RO" sz="2600" b="0" dirty="0">
                <a:solidFill>
                  <a:schemeClr val="tx1"/>
                </a:solidFill>
              </a:rPr>
              <a:t>uşor inflamabile şi combustibile trebuie păstrate în clădiri executate din materiale incombustibile</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675527"/>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dirty="0" smtClean="0">
                <a:solidFill>
                  <a:schemeClr val="tx1"/>
                </a:solidFill>
              </a:rPr>
              <a:t>	</a:t>
            </a:r>
            <a:r>
              <a:rPr lang="ro-RO" sz="2600" b="0" dirty="0" smtClean="0">
                <a:solidFill>
                  <a:schemeClr val="tx1"/>
                </a:solidFill>
              </a:rPr>
              <a:t>Este </a:t>
            </a:r>
            <a:r>
              <a:rPr lang="ro-RO" sz="2600" b="0" dirty="0">
                <a:solidFill>
                  <a:schemeClr val="tx1"/>
                </a:solidFill>
              </a:rPr>
              <a:t>interzisă păstrarea lichidelor cu temperatura de inflamabilitate mai joasă de 28 °C în subsoluri sau demisoluri.</a:t>
            </a:r>
            <a:endParaRPr lang="ru-RU" sz="2600" b="0" dirty="0">
              <a:solidFill>
                <a:schemeClr val="tx1"/>
              </a:solidFill>
            </a:endParaRPr>
          </a:p>
          <a:p>
            <a:pPr algn="just"/>
            <a:r>
              <a:rPr lang="ro-RO" sz="2600" b="0" dirty="0" smtClean="0">
                <a:solidFill>
                  <a:schemeClr val="tx1"/>
                </a:solidFill>
              </a:rPr>
              <a:t>	Este </a:t>
            </a:r>
            <a:r>
              <a:rPr lang="ro-RO" sz="2600" b="0" dirty="0">
                <a:solidFill>
                  <a:schemeClr val="tx1"/>
                </a:solidFill>
              </a:rPr>
              <a:t>interzisă păstrarea lichidelor uşor inflamabile şi a celor inflamabile în ambalaje deschise.</a:t>
            </a:r>
            <a:endParaRPr lang="ru-RU" sz="2600" b="0" dirty="0">
              <a:solidFill>
                <a:schemeClr val="tx1"/>
              </a:solidFill>
            </a:endParaRPr>
          </a:p>
          <a:p>
            <a:pPr algn="just"/>
            <a:r>
              <a:rPr lang="ro-RO" sz="2600" b="0" dirty="0" smtClean="0">
                <a:solidFill>
                  <a:schemeClr val="tx1"/>
                </a:solidFill>
              </a:rPr>
              <a:t>	Turnarea </a:t>
            </a:r>
            <a:r>
              <a:rPr lang="ro-RO" sz="2600" b="0" dirty="0">
                <a:solidFill>
                  <a:schemeClr val="tx1"/>
                </a:solidFill>
              </a:rPr>
              <a:t>lichidelor uşor inflamabile se admite numai în ambalaje care se închid ermetic, cu ajutorul pompelor, prin pâlnii cu plasă din cupru.</a:t>
            </a:r>
            <a:endParaRPr lang="ru-RU" sz="2600" b="0" dirty="0">
              <a:solidFill>
                <a:schemeClr val="tx1"/>
              </a:solidFill>
            </a:endParaRPr>
          </a:p>
          <a:p>
            <a:pPr algn="just"/>
            <a:r>
              <a:rPr lang="ro-RO" sz="2600" b="0" dirty="0" smtClean="0">
                <a:solidFill>
                  <a:schemeClr val="tx1"/>
                </a:solidFill>
              </a:rPr>
              <a:t>	Este </a:t>
            </a:r>
            <a:r>
              <a:rPr lang="ro-RO" sz="2600" b="0" dirty="0">
                <a:solidFill>
                  <a:schemeClr val="tx1"/>
                </a:solidFill>
              </a:rPr>
              <a:t>interzisă turnarea lichidelor uşor inflamabile cu ajutorul căldărilor (găleţilor).</a:t>
            </a:r>
            <a:endParaRPr lang="ru-RU" sz="2600" b="0" dirty="0">
              <a:solidFill>
                <a:schemeClr val="tx1"/>
              </a:solidFill>
            </a:endParaRPr>
          </a:p>
        </p:txBody>
      </p:sp>
    </p:spTree>
    <p:extLst>
      <p:ext uri="{BB962C8B-B14F-4D97-AF65-F5344CB8AC3E}">
        <p14:creationId xmlns:p14="http://schemas.microsoft.com/office/powerpoint/2010/main" val="17115041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11" name="TextBox 10"/>
          <p:cNvSpPr txBox="1"/>
          <p:nvPr/>
        </p:nvSpPr>
        <p:spPr>
          <a:xfrm>
            <a:off x="787791" y="2029813"/>
            <a:ext cx="7638757" cy="3970318"/>
          </a:xfrm>
          <a:prstGeom prst="rect">
            <a:avLst/>
          </a:prstGeom>
          <a:noFill/>
        </p:spPr>
        <p:txBody>
          <a:bodyPr wrap="square" rtlCol="0" anchor="ctr">
            <a:spAutoFit/>
          </a:bodyPr>
          <a:lstStyle/>
          <a:p>
            <a:pPr algn="just"/>
            <a:r>
              <a:rPr lang="en-US" sz="2800" dirty="0" smtClean="0">
                <a:solidFill>
                  <a:schemeClr val="tx1"/>
                </a:solidFill>
              </a:rPr>
              <a:t>	</a:t>
            </a:r>
            <a:r>
              <a:rPr lang="ro-RO" sz="2800" b="0" dirty="0" smtClean="0">
                <a:solidFill>
                  <a:schemeClr val="tx1"/>
                </a:solidFill>
              </a:rPr>
              <a:t>După </a:t>
            </a:r>
            <a:r>
              <a:rPr lang="ro-RO" sz="2800" b="0" dirty="0">
                <a:solidFill>
                  <a:schemeClr val="tx1"/>
                </a:solidFill>
              </a:rPr>
              <a:t>inflamabilitate materialele de construcţie combustibile se clasifică în trei grupe:</a:t>
            </a:r>
            <a:endParaRPr lang="ru-RU" sz="2800" b="0" dirty="0">
              <a:solidFill>
                <a:schemeClr val="tx1"/>
              </a:solidFill>
            </a:endParaRPr>
          </a:p>
          <a:p>
            <a:pPr algn="just"/>
            <a:r>
              <a:rPr lang="ro-RO" sz="2800" b="0" dirty="0">
                <a:solidFill>
                  <a:schemeClr val="tx1"/>
                </a:solidFill>
              </a:rPr>
              <a:t>In1 – greu inflamabile; </a:t>
            </a:r>
            <a:endParaRPr lang="ru-RU" sz="2800" b="0" dirty="0">
              <a:solidFill>
                <a:schemeClr val="tx1"/>
              </a:solidFill>
            </a:endParaRPr>
          </a:p>
          <a:p>
            <a:pPr algn="just"/>
            <a:r>
              <a:rPr lang="ro-RO" sz="2800" b="0" dirty="0">
                <a:solidFill>
                  <a:schemeClr val="tx1"/>
                </a:solidFill>
              </a:rPr>
              <a:t>In2 – moderat inflamabile; </a:t>
            </a:r>
            <a:endParaRPr lang="ru-RU" sz="2800" b="0" dirty="0">
              <a:solidFill>
                <a:schemeClr val="tx1"/>
              </a:solidFill>
            </a:endParaRPr>
          </a:p>
          <a:p>
            <a:pPr algn="just"/>
            <a:r>
              <a:rPr lang="ro-RO" sz="2800" b="0" dirty="0">
                <a:solidFill>
                  <a:schemeClr val="tx1"/>
                </a:solidFill>
              </a:rPr>
              <a:t>In3 </a:t>
            </a:r>
            <a:r>
              <a:rPr lang="ro-RO" sz="2800" b="0" dirty="0" smtClean="0">
                <a:solidFill>
                  <a:schemeClr val="tx1"/>
                </a:solidFill>
              </a:rPr>
              <a:t>– uşor </a:t>
            </a:r>
            <a:r>
              <a:rPr lang="ro-RO" sz="2800" b="0" dirty="0">
                <a:solidFill>
                  <a:schemeClr val="tx1"/>
                </a:solidFill>
              </a:rPr>
              <a:t>inflamabile.</a:t>
            </a:r>
            <a:endParaRPr lang="ru-RU" sz="2800" b="0" dirty="0">
              <a:solidFill>
                <a:schemeClr val="tx1"/>
              </a:solidFill>
            </a:endParaRPr>
          </a:p>
          <a:p>
            <a:pPr algn="just"/>
            <a:endParaRPr lang="ro-RO" sz="2800" dirty="0">
              <a:solidFill>
                <a:schemeClr val="tx1"/>
              </a:solidFill>
              <a:latin typeface="Times New Roman" panose="02020603050405020304" pitchFamily="18" charset="0"/>
              <a:cs typeface="Times New Roman" panose="02020603050405020304" pitchFamily="18" charset="0"/>
            </a:endParaRPr>
          </a:p>
          <a:p>
            <a:pPr algn="just"/>
            <a:endParaRPr lang="ro-RO" sz="2800" dirty="0" smtClean="0">
              <a:solidFill>
                <a:schemeClr val="tx1"/>
              </a:solidFill>
              <a:latin typeface="Times New Roman" panose="02020603050405020304" pitchFamily="18" charset="0"/>
              <a:cs typeface="Times New Roman" panose="02020603050405020304" pitchFamily="18" charset="0"/>
            </a:endParaRPr>
          </a:p>
          <a:p>
            <a:pPr algn="just"/>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267775"/>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Ambalajele </a:t>
            </a:r>
            <a:r>
              <a:rPr lang="ro-RO" sz="2400" b="0" dirty="0">
                <a:solidFill>
                  <a:schemeClr val="tx1"/>
                </a:solidFill>
              </a:rPr>
              <a:t>goale, în care s-au păstrat lichide uşor inflamabile, trebuie depozitate pe terenuri special amenajate în acest scop.</a:t>
            </a:r>
            <a:endParaRPr lang="ru-RU" sz="2400" b="0" dirty="0">
              <a:solidFill>
                <a:schemeClr val="tx1"/>
              </a:solidFill>
            </a:endParaRPr>
          </a:p>
          <a:p>
            <a:pPr algn="just"/>
            <a:r>
              <a:rPr lang="ro-RO" sz="2400" b="0" dirty="0" smtClean="0">
                <a:solidFill>
                  <a:schemeClr val="tx1"/>
                </a:solidFill>
              </a:rPr>
              <a:t>	Spaţiile </a:t>
            </a:r>
            <a:r>
              <a:rPr lang="ro-RO" sz="2400" b="0" dirty="0">
                <a:solidFill>
                  <a:schemeClr val="tx1"/>
                </a:solidFill>
              </a:rPr>
              <a:t>antiincendii dintre depozitele de lichide inflamabile şi uşor inflamabile se stabilesc în conformitate cu normativele în vigoare.</a:t>
            </a:r>
            <a:endParaRPr lang="ru-RU" sz="2400" b="0" dirty="0">
              <a:solidFill>
                <a:schemeClr val="tx1"/>
              </a:solidFill>
            </a:endParaRPr>
          </a:p>
          <a:p>
            <a:pPr algn="just"/>
            <a:r>
              <a:rPr lang="ro-RO" sz="2400" b="0" dirty="0" smtClean="0">
                <a:solidFill>
                  <a:schemeClr val="tx1"/>
                </a:solidFill>
              </a:rPr>
              <a:t>	Deşeurile </a:t>
            </a:r>
            <a:r>
              <a:rPr lang="ro-RO" sz="2400" b="0" dirty="0">
                <a:solidFill>
                  <a:schemeClr val="tx1"/>
                </a:solidFill>
              </a:rPr>
              <a:t>lemnoase trebuie înlăturate zilnic de la locurile de executare a lucrărilor şi de pe teritoriul construcţiei în locuri special amenajate.</a:t>
            </a:r>
            <a:endParaRPr lang="ru-RU" sz="2400" b="0" dirty="0">
              <a:solidFill>
                <a:schemeClr val="tx1"/>
              </a:solidFill>
            </a:endParaRPr>
          </a:p>
          <a:p>
            <a:pPr algn="just"/>
            <a:r>
              <a:rPr lang="ro-RO" sz="2400" b="0" dirty="0" smtClean="0">
                <a:solidFill>
                  <a:schemeClr val="tx1"/>
                </a:solidFill>
              </a:rPr>
              <a:t>	Locurile </a:t>
            </a:r>
            <a:r>
              <a:rPr lang="ro-RO" sz="2400" b="0" dirty="0">
                <a:solidFill>
                  <a:schemeClr val="tx1"/>
                </a:solidFill>
              </a:rPr>
              <a:t>de depozitare a deşeurilor lemnoase trebuie amenajate la cel puţin 50 m  de la cele mai apropiate clădiri sau de la hotarele depozitelor de cherestea</a:t>
            </a:r>
            <a:r>
              <a:rPr lang="ro-RO" sz="2400" b="0" dirty="0" smtClean="0">
                <a:solidFill>
                  <a:schemeClr val="tx1"/>
                </a:solidFill>
              </a:rPr>
              <a:t>.</a:t>
            </a:r>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387470"/>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dirty="0" smtClean="0">
                <a:solidFill>
                  <a:schemeClr val="tx1"/>
                </a:solidFill>
              </a:rPr>
              <a:t>	</a:t>
            </a:r>
            <a:r>
              <a:rPr lang="ro-RO" sz="2600" b="0" dirty="0" smtClean="0">
                <a:solidFill>
                  <a:schemeClr val="tx1"/>
                </a:solidFill>
              </a:rPr>
              <a:t>Este </a:t>
            </a:r>
            <a:r>
              <a:rPr lang="ro-RO" sz="2600" b="0" dirty="0">
                <a:solidFill>
                  <a:schemeClr val="tx1"/>
                </a:solidFill>
              </a:rPr>
              <a:t>interzisă depozitarea rumeguşului de lemn împreună cu alte deşeuri lemnoase.</a:t>
            </a:r>
            <a:endParaRPr lang="ru-RU" sz="2600" b="0" dirty="0">
              <a:solidFill>
                <a:schemeClr val="tx1"/>
              </a:solidFill>
            </a:endParaRPr>
          </a:p>
          <a:p>
            <a:pPr algn="just"/>
            <a:r>
              <a:rPr lang="ro-RO" sz="2600" b="0" dirty="0">
                <a:solidFill>
                  <a:schemeClr val="tx1"/>
                </a:solidFill>
              </a:rPr>
              <a:t>Deşeurile de altă natură (cârpe, strujitură de metal etc.) se depozitează separat de deşeurile lemnoase.</a:t>
            </a:r>
            <a:endParaRPr lang="ru-RU" sz="2600" b="0" dirty="0">
              <a:solidFill>
                <a:schemeClr val="tx1"/>
              </a:solidFill>
            </a:endParaRPr>
          </a:p>
          <a:p>
            <a:pPr algn="just"/>
            <a:r>
              <a:rPr lang="ro-RO" sz="2600" b="0" dirty="0" smtClean="0">
                <a:solidFill>
                  <a:schemeClr val="tx1"/>
                </a:solidFill>
              </a:rPr>
              <a:t>	Buteliile </a:t>
            </a:r>
            <a:r>
              <a:rPr lang="ro-RO" sz="2600" b="0" dirty="0">
                <a:solidFill>
                  <a:schemeClr val="tx1"/>
                </a:solidFill>
              </a:rPr>
              <a:t>pentru gaze trebuie depozitate în încăperi bine ventilate, în care este exclusă pătrunderea directă a razelor solare.</a:t>
            </a:r>
            <a:endParaRPr lang="ru-RU" sz="2600" b="0" dirty="0">
              <a:solidFill>
                <a:schemeClr val="tx1"/>
              </a:solidFill>
            </a:endParaRPr>
          </a:p>
          <a:p>
            <a:pPr algn="just"/>
            <a:r>
              <a:rPr lang="ro-RO" sz="2600" b="0" dirty="0" smtClean="0">
                <a:solidFill>
                  <a:schemeClr val="tx1"/>
                </a:solidFill>
              </a:rPr>
              <a:t>	Este </a:t>
            </a:r>
            <a:r>
              <a:rPr lang="ro-RO" sz="2600" b="0" dirty="0">
                <a:solidFill>
                  <a:schemeClr val="tx1"/>
                </a:solidFill>
              </a:rPr>
              <a:t>interzisă păstrarea în aceeaşi încăpere a buteliilor cu oxigen şi a buteliilor cu alte gaze inflamabile</a:t>
            </a:r>
            <a:r>
              <a:rPr lang="ro-RO" sz="2600" b="0" dirty="0" smtClean="0">
                <a:solidFill>
                  <a:schemeClr val="tx1"/>
                </a:solidFill>
              </a:rPr>
              <a:t>.</a:t>
            </a:r>
            <a:endParaRPr lang="ru-RU" sz="2600" b="0" dirty="0">
              <a:solidFill>
                <a:schemeClr val="tx1"/>
              </a:solidFill>
            </a:endParaRPr>
          </a:p>
        </p:txBody>
      </p:sp>
    </p:spTree>
    <p:extLst>
      <p:ext uri="{BB962C8B-B14F-4D97-AF65-F5344CB8AC3E}">
        <p14:creationId xmlns:p14="http://schemas.microsoft.com/office/powerpoint/2010/main" val="132143809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55093"/>
          </a:xfrm>
          <a:prstGeom prst="rect">
            <a:avLst/>
          </a:prstGeom>
          <a:noFill/>
        </p:spPr>
        <p:txBody>
          <a:bodyPr wrap="square" rtlCol="0">
            <a:spAutoFit/>
          </a:bodyPr>
          <a:lstStyle/>
          <a:p>
            <a:pPr algn="just"/>
            <a:r>
              <a:rPr lang="ro-RO" sz="2500" dirty="0" smtClean="0">
                <a:solidFill>
                  <a:schemeClr val="tx1"/>
                </a:solidFill>
              </a:rPr>
              <a:t>	</a:t>
            </a:r>
            <a:r>
              <a:rPr lang="ro-RO" sz="2400" b="0" dirty="0" smtClean="0">
                <a:solidFill>
                  <a:schemeClr val="tx1"/>
                </a:solidFill>
              </a:rPr>
              <a:t>Buteliile </a:t>
            </a:r>
            <a:r>
              <a:rPr lang="ro-RO" sz="2400" b="0" dirty="0">
                <a:solidFill>
                  <a:schemeClr val="tx1"/>
                </a:solidFill>
              </a:rPr>
              <a:t>cu gaze depozitate în încăperi trebuie să se afle la cel puţin 1 m de la sobe, calorifere sau de la alte aparate de încălzit şi la cel puţin 5 m de la sursele de căldură cu flacără deschisă.</a:t>
            </a:r>
            <a:endParaRPr lang="ru-RU" sz="2400" b="0" dirty="0">
              <a:solidFill>
                <a:schemeClr val="tx1"/>
              </a:solidFill>
            </a:endParaRPr>
          </a:p>
          <a:p>
            <a:pPr algn="just"/>
            <a:r>
              <a:rPr lang="ro-RO" sz="2400" b="0" dirty="0" smtClean="0">
                <a:solidFill>
                  <a:schemeClr val="tx1"/>
                </a:solidFill>
              </a:rPr>
              <a:t>	Este </a:t>
            </a:r>
            <a:r>
              <a:rPr lang="ro-RO" sz="2400" b="0" dirty="0">
                <a:solidFill>
                  <a:schemeClr val="tx1"/>
                </a:solidFill>
              </a:rPr>
              <a:t>interzisă folosirea încălzitoarelor cu curent electric sau cu foc deschis în încăperile administrative, auxiliare, social-sanitare şi în depozite. Utilizarea încălzitoarelor electrice în anumite încăperi se va coordona cu reprezentantul organului local de protecţie contra incendiului.</a:t>
            </a:r>
            <a:endParaRPr lang="ru-RU" sz="2400" b="0" dirty="0">
              <a:solidFill>
                <a:schemeClr val="tx1"/>
              </a:solidFill>
            </a:endParaRPr>
          </a:p>
          <a:p>
            <a:pPr algn="just"/>
            <a:r>
              <a:rPr lang="ro-RO" sz="2400" b="0" dirty="0" smtClean="0">
                <a:solidFill>
                  <a:schemeClr val="tx1"/>
                </a:solidFill>
              </a:rPr>
              <a:t>	Este </a:t>
            </a:r>
            <a:r>
              <a:rPr lang="ro-RO" sz="2400" b="0" dirty="0">
                <a:solidFill>
                  <a:schemeClr val="tx1"/>
                </a:solidFill>
              </a:rPr>
              <a:t>interzisă aprinderea rugurilor pe teritoriul şantierului de construcţie</a:t>
            </a:r>
            <a:r>
              <a:rPr lang="ro-RO" sz="2400" b="0" dirty="0" smtClean="0">
                <a:solidFill>
                  <a:schemeClr val="tx1"/>
                </a:solidFill>
              </a:rPr>
              <a:t>.</a:t>
            </a:r>
            <a:r>
              <a:rPr lang="ro-RO" sz="2500" dirty="0" smtClean="0">
                <a:solidFill>
                  <a:schemeClr val="tx1"/>
                </a:solidFill>
              </a:rPr>
              <a:t>	</a:t>
            </a:r>
            <a:endParaRPr lang="en-US"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336697"/>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Este </a:t>
            </a:r>
            <a:r>
              <a:rPr lang="ro-RO" sz="2800" b="0" dirty="0">
                <a:solidFill>
                  <a:schemeClr val="tx1"/>
                </a:solidFill>
              </a:rPr>
              <a:t>interzis fumatul şi folosirea focului deschis în locurile de depozitare a lichidelor uşor inflamabile, inflamabile şi greu inflamabile, a răşinelor sintetice şi a altor materiale combustibile.</a:t>
            </a:r>
            <a:endParaRPr lang="ru-RU" sz="2800" b="0" dirty="0">
              <a:solidFill>
                <a:schemeClr val="tx1"/>
              </a:solidFill>
            </a:endParaRPr>
          </a:p>
          <a:p>
            <a:pPr algn="just"/>
            <a:r>
              <a:rPr lang="ro-RO" sz="2800" b="0" dirty="0" smtClean="0">
                <a:solidFill>
                  <a:schemeClr val="tx1"/>
                </a:solidFill>
              </a:rPr>
              <a:t>	Fumatul </a:t>
            </a:r>
            <a:r>
              <a:rPr lang="ro-RO" sz="2800" b="0" dirty="0">
                <a:solidFill>
                  <a:schemeClr val="tx1"/>
                </a:solidFill>
              </a:rPr>
              <a:t>pe teritoriul şantierului este admis numai în locuri special amenajate, dotate cu mijloace de stingere a incendiilor, cu urne şi lăzi cu nisip. Aceste locuri trebuie să fie marcate cu inscripţia “Loc pentru fumat</a:t>
            </a:r>
            <a:r>
              <a:rPr lang="ro-RO" sz="2800" b="0" dirty="0" smtClean="0">
                <a:solidFill>
                  <a:schemeClr val="tx1"/>
                </a:solidFill>
              </a:rPr>
              <a:t>”.</a:t>
            </a:r>
            <a:r>
              <a:rPr lang="ro-RO" sz="2800" dirty="0" smtClean="0">
                <a:solidFill>
                  <a:schemeClr val="tx1"/>
                </a:solidFill>
              </a:rPr>
              <a:t>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702434"/>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ctr"/>
            <a:r>
              <a:rPr lang="ro-RO" sz="2800" i="1" dirty="0">
                <a:solidFill>
                  <a:schemeClr val="tx1"/>
                </a:solidFill>
              </a:rPr>
              <a:t>Alimentarea cu apă pentru stingerea incendiilor</a:t>
            </a:r>
            <a:endParaRPr lang="ru-RU" sz="2800" dirty="0">
              <a:solidFill>
                <a:schemeClr val="tx1"/>
              </a:solidFill>
            </a:endParaRPr>
          </a:p>
          <a:p>
            <a:r>
              <a:rPr lang="ro-RO" sz="2400" dirty="0"/>
              <a:t> </a:t>
            </a:r>
            <a:endParaRPr lang="ru-RU" sz="2400" dirty="0"/>
          </a:p>
          <a:p>
            <a:pPr algn="just"/>
            <a:r>
              <a:rPr lang="ro-RO" sz="2600" dirty="0" smtClean="0">
                <a:solidFill>
                  <a:schemeClr val="tx1"/>
                </a:solidFill>
              </a:rPr>
              <a:t>	</a:t>
            </a:r>
            <a:r>
              <a:rPr lang="ro-RO" sz="2600" b="0" dirty="0" smtClean="0">
                <a:solidFill>
                  <a:schemeClr val="tx1"/>
                </a:solidFill>
              </a:rPr>
              <a:t>În </a:t>
            </a:r>
            <a:r>
              <a:rPr lang="ro-RO" sz="2600" b="0" dirty="0">
                <a:solidFill>
                  <a:schemeClr val="tx1"/>
                </a:solidFill>
              </a:rPr>
              <a:t>proiectul organizării de şantier (POŞ) se va argumenta necesitatea amenajării reţelei exterioare de alimentare cu apă şi instalarea hidrantelor, precum şi crearea bazinelor pentru necesităţi de stingere a incendiilor la etapa iniţială astfel, ca la momentul începerii lucrărilor de bază acestea să poată fi folosite pentru stingerea incendiilor</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341931"/>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dirty="0" smtClean="0">
                <a:solidFill>
                  <a:schemeClr val="tx1"/>
                </a:solidFill>
              </a:rPr>
              <a:t>	</a:t>
            </a:r>
            <a:r>
              <a:rPr lang="ro-RO" sz="2600" b="0" dirty="0" smtClean="0">
                <a:solidFill>
                  <a:schemeClr val="tx1"/>
                </a:solidFill>
              </a:rPr>
              <a:t>Dacă </a:t>
            </a:r>
            <a:r>
              <a:rPr lang="ro-RO" sz="2600" b="0" dirty="0">
                <a:solidFill>
                  <a:schemeClr val="tx1"/>
                </a:solidFill>
              </a:rPr>
              <a:t>amenajarea reţelei permanente de alimentare cu apă nu poate fi finalizată către momentul începerii lucrărilor de bază, iar în apropierea şantierului lipsesc bazine acvatice naturale, trebuie amenajate reţele temporare sau bazine artificiale pentru cazuri de incendiu.</a:t>
            </a:r>
            <a:endParaRPr lang="ru-RU" sz="2600" b="0" dirty="0">
              <a:solidFill>
                <a:schemeClr val="tx1"/>
              </a:solidFill>
            </a:endParaRPr>
          </a:p>
          <a:p>
            <a:pPr algn="just"/>
            <a:r>
              <a:rPr lang="ro-RO" sz="2600" b="0" dirty="0" smtClean="0">
                <a:solidFill>
                  <a:schemeClr val="tx1"/>
                </a:solidFill>
              </a:rPr>
              <a:t>	Bazinele </a:t>
            </a:r>
            <a:r>
              <a:rPr lang="ro-RO" sz="2600" b="0" dirty="0">
                <a:solidFill>
                  <a:schemeClr val="tx1"/>
                </a:solidFill>
              </a:rPr>
              <a:t>temporare pentru stingerea incendiilor, numărul lor şi capacitatea, se determină, conform Regulilor generale de apărare împotriva incendiilor la executarea lucrărilor de construcţii-montaj,</a:t>
            </a:r>
            <a:r>
              <a:rPr lang="ro-RO" sz="2600" dirty="0" smtClean="0">
                <a:solidFill>
                  <a:schemeClr val="tx1"/>
                </a:solidFill>
              </a:rPr>
              <a:t>	</a:t>
            </a: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25738"/>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b="0" dirty="0">
                <a:solidFill>
                  <a:schemeClr val="tx1"/>
                </a:solidFill>
              </a:rPr>
              <a:t>de către conducătorul şantierului, reieşind din dimensiunile şi pericolul de incendiu al construcţiilor obiectului construit, prezenţa unităţii de pompieri, a utilajului şi a echipamentului de intervenţie la incendii.</a:t>
            </a:r>
            <a:endParaRPr lang="ru-RU" sz="2600" b="0" dirty="0">
              <a:solidFill>
                <a:schemeClr val="tx1"/>
              </a:solidFill>
            </a:endParaRPr>
          </a:p>
          <a:p>
            <a:pPr algn="just"/>
            <a:r>
              <a:rPr lang="ro-RO" sz="2600" b="0" dirty="0">
                <a:solidFill>
                  <a:schemeClr val="tx1"/>
                </a:solidFill>
              </a:rPr>
              <a:t>Capacitatea minimă a unui bazin acvatic nu trebuie să fie mai mică de 100 m</a:t>
            </a:r>
            <a:r>
              <a:rPr lang="ro-RO" sz="2600" b="0" baseline="30000" dirty="0">
                <a:solidFill>
                  <a:schemeClr val="tx1"/>
                </a:solidFill>
              </a:rPr>
              <a:t>3</a:t>
            </a:r>
            <a:r>
              <a:rPr lang="ro-RO" sz="2600" b="0" dirty="0">
                <a:solidFill>
                  <a:schemeClr val="tx1"/>
                </a:solidFill>
              </a:rPr>
              <a:t>.</a:t>
            </a:r>
            <a:endParaRPr lang="ru-RU" sz="2600" b="0" dirty="0">
              <a:solidFill>
                <a:schemeClr val="tx1"/>
              </a:solidFill>
            </a:endParaRPr>
          </a:p>
          <a:p>
            <a:pPr algn="just"/>
            <a:r>
              <a:rPr lang="ro-RO" sz="2600" b="0" dirty="0">
                <a:solidFill>
                  <a:schemeClr val="tx1"/>
                </a:solidFill>
              </a:rPr>
              <a:t>Bazinele acvatice trebuie amplasate reieşind din condiţia deservirii obiectivelor în raza a 200 m în cazul autopompelor şi 100…150 m – în cazul motopompelor</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493662"/>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85216" y="1598927"/>
            <a:ext cx="8019287" cy="4708981"/>
          </a:xfrm>
          <a:prstGeom prst="rect">
            <a:avLst/>
          </a:prstGeom>
          <a:noFill/>
        </p:spPr>
        <p:txBody>
          <a:bodyPr wrap="square" rtlCol="0">
            <a:spAutoFit/>
          </a:bodyPr>
          <a:lstStyle/>
          <a:p>
            <a:pPr algn="just"/>
            <a:r>
              <a:rPr lang="ro-RO" sz="2500" dirty="0" smtClean="0">
                <a:solidFill>
                  <a:schemeClr val="tx1"/>
                </a:solidFill>
              </a:rPr>
              <a:t>	</a:t>
            </a:r>
            <a:r>
              <a:rPr lang="ro-RO" sz="2500" b="0" dirty="0" smtClean="0">
                <a:solidFill>
                  <a:schemeClr val="tx1"/>
                </a:solidFill>
              </a:rPr>
              <a:t>Bazinele </a:t>
            </a:r>
            <a:r>
              <a:rPr lang="ro-RO" sz="2500" b="0" dirty="0">
                <a:solidFill>
                  <a:schemeClr val="tx1"/>
                </a:solidFill>
              </a:rPr>
              <a:t>artificiale, amplasate pe teritoriul şantierului, trebuie termoizolate în perioada rece a anului şi trebuie dotate cu căi de acces cu îmbrăcăminte tare şi teren de manevrare cu dimensiunile de (12x12) m.</a:t>
            </a:r>
            <a:endParaRPr lang="ru-RU" sz="2500" b="0" dirty="0">
              <a:solidFill>
                <a:schemeClr val="tx1"/>
              </a:solidFill>
            </a:endParaRPr>
          </a:p>
          <a:p>
            <a:pPr algn="just"/>
            <a:r>
              <a:rPr lang="ro-RO" sz="2500" b="0" dirty="0" smtClean="0">
                <a:solidFill>
                  <a:schemeClr val="tx1"/>
                </a:solidFill>
              </a:rPr>
              <a:t>	Sursele </a:t>
            </a:r>
            <a:r>
              <a:rPr lang="ro-RO" sz="2500" b="0" dirty="0">
                <a:solidFill>
                  <a:schemeClr val="tx1"/>
                </a:solidFill>
              </a:rPr>
              <a:t>de apă folosite pentru stingerea incendiilor trebuie să aibă indicatoare de lumină sau fluorescente.</a:t>
            </a:r>
            <a:endParaRPr lang="ru-RU" sz="2500" b="0" dirty="0">
              <a:solidFill>
                <a:schemeClr val="tx1"/>
              </a:solidFill>
            </a:endParaRPr>
          </a:p>
          <a:p>
            <a:pPr algn="just"/>
            <a:r>
              <a:rPr lang="ro-RO" sz="2500" b="0" dirty="0" smtClean="0">
                <a:solidFill>
                  <a:schemeClr val="tx1"/>
                </a:solidFill>
              </a:rPr>
              <a:t>	Bazinele </a:t>
            </a:r>
            <a:r>
              <a:rPr lang="ro-RO" sz="2500" b="0" dirty="0">
                <a:solidFill>
                  <a:schemeClr val="tx1"/>
                </a:solidFill>
              </a:rPr>
              <a:t>acvatice naturale trebuie folosite pentru scopuri de stingere a incendiilor numai după ce au fost amenajate instalaţii de captare a apei, căi de acces şi terenuri pentru manevrarea automobilelor</a:t>
            </a:r>
            <a:r>
              <a:rPr lang="ro-RO" sz="2500" b="0" dirty="0" smtClean="0">
                <a:solidFill>
                  <a:schemeClr val="tx1"/>
                </a:solidFill>
              </a:rPr>
              <a:t>.</a:t>
            </a:r>
            <a:r>
              <a:rPr lang="ro-RO" sz="2500" dirty="0" smtClean="0">
                <a:solidFill>
                  <a:schemeClr val="tx1"/>
                </a:solidFill>
              </a:rPr>
              <a:t>	</a:t>
            </a:r>
            <a:endParaRPr lang="en-US"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452813"/>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01260"/>
          </a:xfrm>
          <a:prstGeom prst="rect">
            <a:avLst/>
          </a:prstGeom>
          <a:noFill/>
        </p:spPr>
        <p:txBody>
          <a:bodyPr wrap="square" rtlCol="0">
            <a:spAutoFit/>
          </a:bodyPr>
          <a:lstStyle/>
          <a:p>
            <a:pPr algn="ctr"/>
            <a:r>
              <a:rPr lang="ro-RO" sz="2800" i="1" dirty="0">
                <a:solidFill>
                  <a:schemeClr val="tx1"/>
                </a:solidFill>
              </a:rPr>
              <a:t>Mijloace de legătură şi </a:t>
            </a:r>
            <a:r>
              <a:rPr lang="ro-RO" sz="2800" i="1" dirty="0" smtClean="0">
                <a:solidFill>
                  <a:schemeClr val="tx1"/>
                </a:solidFill>
              </a:rPr>
              <a:t>comunicare</a:t>
            </a:r>
            <a:endParaRPr lang="ru-RU" sz="2400" dirty="0"/>
          </a:p>
          <a:p>
            <a:pPr algn="just"/>
            <a:r>
              <a:rPr lang="ro-RO" sz="2500" dirty="0" smtClean="0">
                <a:solidFill>
                  <a:schemeClr val="tx1"/>
                </a:solidFill>
              </a:rPr>
              <a:t>	</a:t>
            </a:r>
          </a:p>
          <a:p>
            <a:pPr algn="just"/>
            <a:r>
              <a:rPr lang="ro-RO" sz="2400" dirty="0" smtClean="0">
                <a:solidFill>
                  <a:schemeClr val="tx1"/>
                </a:solidFill>
              </a:rPr>
              <a:t>	</a:t>
            </a:r>
            <a:r>
              <a:rPr lang="ro-RO" sz="2400" b="0" dirty="0" smtClean="0">
                <a:solidFill>
                  <a:schemeClr val="tx1"/>
                </a:solidFill>
              </a:rPr>
              <a:t>Şantierul </a:t>
            </a:r>
            <a:r>
              <a:rPr lang="ro-RO" sz="2400" b="0" dirty="0">
                <a:solidFill>
                  <a:schemeClr val="tx1"/>
                </a:solidFill>
              </a:rPr>
              <a:t>de construcţie trebuie să fie dotat cu mijloace de legătură telefonică sau radio.</a:t>
            </a:r>
            <a:endParaRPr lang="ru-RU" sz="2400" b="0" dirty="0">
              <a:solidFill>
                <a:schemeClr val="tx1"/>
              </a:solidFill>
            </a:endParaRPr>
          </a:p>
          <a:p>
            <a:pPr algn="just"/>
            <a:r>
              <a:rPr lang="ro-RO" sz="2400" b="0" dirty="0" smtClean="0">
                <a:solidFill>
                  <a:schemeClr val="tx1"/>
                </a:solidFill>
              </a:rPr>
              <a:t>	Pentru </a:t>
            </a:r>
            <a:r>
              <a:rPr lang="ro-RO" sz="2400" b="0" dirty="0">
                <a:solidFill>
                  <a:schemeClr val="tx1"/>
                </a:solidFill>
              </a:rPr>
              <a:t>transmiterea semnalelor de alarmă şantierele de construcţii trebuie dotate cu mijloace de comunicare şi semnalizare despre incendiu.</a:t>
            </a:r>
            <a:endParaRPr lang="ru-RU" sz="2400" b="0" dirty="0">
              <a:solidFill>
                <a:schemeClr val="tx1"/>
              </a:solidFill>
            </a:endParaRPr>
          </a:p>
          <a:p>
            <a:pPr algn="just"/>
            <a:r>
              <a:rPr lang="ro-RO" sz="2400" b="0" dirty="0" smtClean="0">
                <a:solidFill>
                  <a:schemeClr val="tx1"/>
                </a:solidFill>
              </a:rPr>
              <a:t>	Pe </a:t>
            </a:r>
            <a:r>
              <a:rPr lang="ro-RO" sz="2400" b="0" dirty="0">
                <a:solidFill>
                  <a:schemeClr val="tx1"/>
                </a:solidFill>
              </a:rPr>
              <a:t>teritoriul şantierului şi în încăperi trebuie afişate în locuri vizibile semne şi pancarte care indică locul celui mai apropiat telefon. Accesul la aparatul telefonic trebuie să fie asigurat în orice moment al zilei</a:t>
            </a:r>
            <a:r>
              <a:rPr lang="ro-RO" sz="2400" b="0" dirty="0" smtClean="0">
                <a:solidFill>
                  <a:schemeClr val="tx1"/>
                </a:solidFill>
              </a:rPr>
              <a:t>.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234405"/>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539430"/>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Lângă </a:t>
            </a:r>
            <a:r>
              <a:rPr lang="ro-RO" sz="2800" b="0" dirty="0">
                <a:solidFill>
                  <a:schemeClr val="tx1"/>
                </a:solidFill>
              </a:rPr>
              <a:t>aparatul telefonic obligatoriu trebuie să fie afişat numărul  telefonului serviciului de </a:t>
            </a:r>
            <a:r>
              <a:rPr lang="ro-RO" sz="2800" b="0" dirty="0" smtClean="0">
                <a:solidFill>
                  <a:schemeClr val="tx1"/>
                </a:solidFill>
              </a:rPr>
              <a:t>pompieri </a:t>
            </a:r>
            <a:r>
              <a:rPr lang="ro-RO" sz="2800" dirty="0" smtClean="0">
                <a:solidFill>
                  <a:schemeClr val="tx1"/>
                </a:solidFill>
              </a:rPr>
              <a:t>112.</a:t>
            </a:r>
            <a:endParaRPr lang="ru-RU" sz="2800" dirty="0">
              <a:solidFill>
                <a:schemeClr val="tx1"/>
              </a:solidFill>
            </a:endParaRPr>
          </a:p>
          <a:p>
            <a:pPr algn="just"/>
            <a:r>
              <a:rPr lang="ro-RO" sz="2800" b="0" dirty="0" smtClean="0">
                <a:solidFill>
                  <a:schemeClr val="tx1"/>
                </a:solidFill>
              </a:rPr>
              <a:t>	La </a:t>
            </a:r>
            <a:r>
              <a:rPr lang="ro-RO" sz="2800" b="0" dirty="0">
                <a:solidFill>
                  <a:schemeClr val="tx1"/>
                </a:solidFill>
              </a:rPr>
              <a:t>anunţarea unităţii de pompieri despre incendiu este necesar să se transmită clar şi liniştit unde a apărut incendiul, ce fel de obiect arde şi cine a comunicat despre incendiu.</a:t>
            </a:r>
            <a:endParaRPr lang="ru-RU" sz="2800" b="0" dirty="0">
              <a:solidFill>
                <a:schemeClr val="tx1"/>
              </a:solidFill>
            </a:endParaRPr>
          </a:p>
          <a:p>
            <a:pPr algn="just"/>
            <a:r>
              <a:rPr lang="ro-RO" sz="2800" dirty="0" smtClean="0">
                <a:solidFill>
                  <a:schemeClr val="tx1"/>
                </a:solidFill>
              </a:rPr>
              <a:t>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1093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11" name="TextBox 10"/>
          <p:cNvSpPr txBox="1"/>
          <p:nvPr/>
        </p:nvSpPr>
        <p:spPr>
          <a:xfrm>
            <a:off x="787791" y="1598927"/>
            <a:ext cx="7638757" cy="4339650"/>
          </a:xfrm>
          <a:prstGeom prst="rect">
            <a:avLst/>
          </a:prstGeom>
          <a:noFill/>
        </p:spPr>
        <p:txBody>
          <a:bodyPr wrap="square" rtlCol="0">
            <a:spAutoFit/>
          </a:bodyPr>
          <a:lstStyle/>
          <a:p>
            <a:pPr algn="just"/>
            <a:r>
              <a:rPr lang="en-US" sz="2800" dirty="0" smtClean="0">
                <a:solidFill>
                  <a:schemeClr val="tx1"/>
                </a:solidFill>
              </a:rPr>
              <a:t>	</a:t>
            </a:r>
            <a:r>
              <a:rPr lang="ro-RO" sz="2800" dirty="0" smtClean="0">
                <a:solidFill>
                  <a:schemeClr val="tx1"/>
                </a:solidFill>
              </a:rPr>
              <a:t>După </a:t>
            </a:r>
            <a:r>
              <a:rPr lang="ro-RO" sz="2800" dirty="0">
                <a:solidFill>
                  <a:schemeClr val="tx1"/>
                </a:solidFill>
              </a:rPr>
              <a:t>gradul de propagare a flăcării pe suprafaţă, materialele de construcţie se clasifică în patru grupe:</a:t>
            </a:r>
            <a:endParaRPr lang="ru-RU" sz="2800" dirty="0">
              <a:solidFill>
                <a:schemeClr val="tx1"/>
              </a:solidFill>
            </a:endParaRPr>
          </a:p>
          <a:p>
            <a:pPr algn="just"/>
            <a:r>
              <a:rPr lang="ro-RO" sz="2800" dirty="0">
                <a:solidFill>
                  <a:schemeClr val="tx1"/>
                </a:solidFill>
              </a:rPr>
              <a:t>PF1 – nu propagă flacăra;  </a:t>
            </a:r>
            <a:endParaRPr lang="ru-RU" sz="2800" dirty="0">
              <a:solidFill>
                <a:schemeClr val="tx1"/>
              </a:solidFill>
            </a:endParaRPr>
          </a:p>
          <a:p>
            <a:pPr algn="just"/>
            <a:r>
              <a:rPr lang="ro-RO" sz="2800" dirty="0">
                <a:solidFill>
                  <a:schemeClr val="tx1"/>
                </a:solidFill>
              </a:rPr>
              <a:t>PF2 </a:t>
            </a:r>
            <a:r>
              <a:rPr lang="ro-RO" sz="2800" dirty="0" smtClean="0">
                <a:solidFill>
                  <a:schemeClr val="tx1"/>
                </a:solidFill>
              </a:rPr>
              <a:t>– slab </a:t>
            </a:r>
            <a:r>
              <a:rPr lang="ro-RO" sz="2800" dirty="0">
                <a:solidFill>
                  <a:schemeClr val="tx1"/>
                </a:solidFill>
              </a:rPr>
              <a:t>propagă flacăra;  </a:t>
            </a:r>
            <a:endParaRPr lang="ru-RU" sz="2800" dirty="0">
              <a:solidFill>
                <a:schemeClr val="tx1"/>
              </a:solidFill>
            </a:endParaRPr>
          </a:p>
          <a:p>
            <a:pPr algn="just"/>
            <a:r>
              <a:rPr lang="ro-RO" sz="2800" dirty="0">
                <a:solidFill>
                  <a:schemeClr val="tx1"/>
                </a:solidFill>
              </a:rPr>
              <a:t>PF3 – moderat propagă flacăra;  </a:t>
            </a:r>
            <a:endParaRPr lang="ru-RU" sz="2800" dirty="0">
              <a:solidFill>
                <a:schemeClr val="tx1"/>
              </a:solidFill>
            </a:endParaRPr>
          </a:p>
          <a:p>
            <a:pPr algn="just"/>
            <a:r>
              <a:rPr lang="ro-RO" sz="2800" dirty="0">
                <a:solidFill>
                  <a:schemeClr val="tx1"/>
                </a:solidFill>
              </a:rPr>
              <a:t>PF4 – puternic propagă flacăra.</a:t>
            </a:r>
            <a:endParaRPr lang="ru-RU" sz="2800" dirty="0">
              <a:solidFill>
                <a:schemeClr val="tx1"/>
              </a:solidFill>
            </a:endParaRPr>
          </a:p>
          <a:p>
            <a:endParaRPr lang="ro-RO" sz="2000" dirty="0">
              <a:solidFill>
                <a:srgbClr val="000000"/>
              </a:solidFill>
              <a:latin typeface="Times New Roman" panose="02020603050405020304" pitchFamily="18" charset="0"/>
              <a:cs typeface="Times New Roman" panose="02020603050405020304" pitchFamily="18" charset="0"/>
            </a:endParaRPr>
          </a:p>
          <a:p>
            <a:endParaRPr lang="ro-RO" sz="2000" dirty="0" smtClean="0">
              <a:solidFill>
                <a:srgbClr val="000000"/>
              </a:solidFill>
              <a:latin typeface="Times New Roman" panose="02020603050405020304" pitchFamily="18" charset="0"/>
              <a:cs typeface="Times New Roman" panose="02020603050405020304" pitchFamily="18" charset="0"/>
            </a:endParaRPr>
          </a:p>
          <a:p>
            <a:endParaRPr lang="ro-RO" sz="2000" dirty="0">
              <a:solidFill>
                <a:srgbClr val="000000"/>
              </a:solidFill>
              <a:latin typeface="Times New Roman" panose="02020603050405020304" pitchFamily="18" charset="0"/>
              <a:cs typeface="Times New Roman" panose="02020603050405020304" pitchFamily="18" charset="0"/>
            </a:endParaRPr>
          </a:p>
          <a:p>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267775"/>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0" y="1598927"/>
            <a:ext cx="7638757" cy="4401205"/>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Mijloacele </a:t>
            </a:r>
            <a:r>
              <a:rPr lang="ro-RO" sz="2800" b="0" dirty="0">
                <a:solidFill>
                  <a:schemeClr val="tx1"/>
                </a:solidFill>
              </a:rPr>
              <a:t>de comunicare sunt destinate pentru a anunţa personalul şantierului despre incendiu prin lovituri frecvente cu obiecte metalice în metal sau cu sirene electrice sau acustice.  </a:t>
            </a:r>
            <a:endParaRPr lang="ru-RU" sz="2800" b="0" dirty="0">
              <a:solidFill>
                <a:schemeClr val="tx1"/>
              </a:solidFill>
            </a:endParaRPr>
          </a:p>
          <a:p>
            <a:pPr algn="just"/>
            <a:r>
              <a:rPr lang="ro-RO" sz="2800" b="0" dirty="0" smtClean="0">
                <a:solidFill>
                  <a:schemeClr val="tx1"/>
                </a:solidFill>
              </a:rPr>
              <a:t>	La </a:t>
            </a:r>
            <a:r>
              <a:rPr lang="ro-RO" sz="2800" b="0" dirty="0">
                <a:solidFill>
                  <a:schemeClr val="tx1"/>
                </a:solidFill>
              </a:rPr>
              <a:t>transmiterea semnalului despre incendiu personalul muncitor al şantierului trebuie să acţioneze în conformitate cu instrucţiunea de acţiune în caz de incendiu.</a:t>
            </a:r>
            <a:endParaRPr lang="ru-RU" sz="2800" b="0" dirty="0">
              <a:solidFill>
                <a:schemeClr val="tx1"/>
              </a:solidFill>
            </a:endParaRPr>
          </a:p>
          <a:p>
            <a:pPr algn="just"/>
            <a:r>
              <a:rPr lang="ro-RO" sz="2800" b="0" dirty="0" smtClean="0">
                <a:solidFill>
                  <a:schemeClr val="tx1"/>
                </a:solidFill>
              </a:rPr>
              <a:t>	</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300019"/>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t>XXX</a:t>
            </a:r>
          </a:p>
        </p:txBody>
      </p:sp>
      <p:sp>
        <p:nvSpPr>
          <p:cNvPr id="109570" name="Datumsplatzhalter 3"/>
          <p:cNvSpPr>
            <a:spLocks noGrp="1"/>
          </p:cNvSpPr>
          <p:nvPr>
            <p:ph type="dt" sz="quarter" idx="11"/>
          </p:nvPr>
        </p:nvSpPr>
        <p:spPr>
          <a:noFill/>
        </p:spPr>
        <p:txBody>
          <a:bodyPr/>
          <a:lstStyle/>
          <a:p>
            <a:fld id="{1A768533-9F5A-4A96-B8F6-9A95114E0856}" type="datetime1">
              <a:rPr lang="en-GB">
                <a:cs typeface="Arial" charset="0"/>
              </a:rPr>
              <a:pPr/>
              <a:t>17/10/2018</a:t>
            </a:fld>
            <a:endParaRPr lang="de-DE">
              <a:cs typeface="Arial" charset="0"/>
            </a:endParaRPr>
          </a:p>
        </p:txBody>
      </p:sp>
      <p:sp>
        <p:nvSpPr>
          <p:cNvPr id="7" name="Inhaltsplatzhalter 8"/>
          <p:cNvSpPr txBox="1">
            <a:spLocks/>
          </p:cNvSpPr>
          <p:nvPr/>
        </p:nvSpPr>
        <p:spPr>
          <a:xfrm>
            <a:off x="1938529" y="1620411"/>
            <a:ext cx="675763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3200" dirty="0" smtClean="0">
                <a:solidFill>
                  <a:srgbClr val="534B3E"/>
                </a:solidFill>
              </a:rPr>
              <a:t>Vă mulțumim pentru atenție</a:t>
            </a:r>
            <a:endParaRPr lang="en-GB" sz="3200" dirty="0">
              <a:solidFill>
                <a:srgbClr val="534B3E"/>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7"/>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11" name="TextBox 10"/>
          <p:cNvSpPr txBox="1"/>
          <p:nvPr/>
        </p:nvSpPr>
        <p:spPr>
          <a:xfrm>
            <a:off x="787791" y="1598927"/>
            <a:ext cx="7638757" cy="3970318"/>
          </a:xfrm>
          <a:prstGeom prst="rect">
            <a:avLst/>
          </a:prstGeom>
          <a:noFill/>
        </p:spPr>
        <p:txBody>
          <a:bodyPr wrap="square" rtlCol="0">
            <a:spAutoFit/>
          </a:bodyPr>
          <a:lstStyle/>
          <a:p>
            <a:pPr algn="just"/>
            <a:r>
              <a:rPr lang="en-US" sz="2800" dirty="0" smtClean="0">
                <a:solidFill>
                  <a:schemeClr val="tx1"/>
                </a:solidFill>
              </a:rPr>
              <a:t>	</a:t>
            </a:r>
            <a:r>
              <a:rPr lang="ro-RO" sz="2800" dirty="0" smtClean="0">
                <a:solidFill>
                  <a:schemeClr val="tx1"/>
                </a:solidFill>
              </a:rPr>
              <a:t>După </a:t>
            </a:r>
            <a:r>
              <a:rPr lang="ro-RO" sz="2800" dirty="0">
                <a:solidFill>
                  <a:schemeClr val="tx1"/>
                </a:solidFill>
              </a:rPr>
              <a:t>gradul de propagare a </a:t>
            </a:r>
            <a:r>
              <a:rPr lang="ro-RO" sz="2800" dirty="0" smtClean="0">
                <a:solidFill>
                  <a:schemeClr val="tx1"/>
                </a:solidFill>
              </a:rPr>
              <a:t>flăcării pe suprafață, </a:t>
            </a:r>
            <a:r>
              <a:rPr lang="ro-RO" sz="2800" dirty="0">
                <a:solidFill>
                  <a:schemeClr val="tx1"/>
                </a:solidFill>
              </a:rPr>
              <a:t>grupele de materiale de </a:t>
            </a:r>
            <a:r>
              <a:rPr lang="ro-RO" sz="2800" dirty="0" smtClean="0">
                <a:solidFill>
                  <a:schemeClr val="tx1"/>
                </a:solidFill>
              </a:rPr>
              <a:t>construcţie, </a:t>
            </a:r>
            <a:r>
              <a:rPr lang="ro-RO" sz="2800" dirty="0">
                <a:solidFill>
                  <a:schemeClr val="tx1"/>
                </a:solidFill>
              </a:rPr>
              <a:t>se stabilesc pentru straturile superficiale ale acoperişului şi pardoselilor, inclusiv pentru acoperiri-covoare.</a:t>
            </a:r>
            <a:endParaRPr lang="ru-RU" sz="2800" dirty="0">
              <a:solidFill>
                <a:schemeClr val="tx1"/>
              </a:solidFill>
            </a:endParaRPr>
          </a:p>
          <a:p>
            <a:pPr algn="just"/>
            <a:r>
              <a:rPr lang="ro-RO" sz="2800" dirty="0" smtClean="0">
                <a:solidFill>
                  <a:schemeClr val="tx1"/>
                </a:solidFill>
              </a:rPr>
              <a:t>	Pentru </a:t>
            </a:r>
            <a:r>
              <a:rPr lang="ro-RO" sz="2800" dirty="0">
                <a:solidFill>
                  <a:schemeClr val="tx1"/>
                </a:solidFill>
              </a:rPr>
              <a:t>alte materiale de construcţie grupa de propagare a flăcării pe suprafaţă nu se stabileşte şi nu se normează</a:t>
            </a:r>
            <a:r>
              <a:rPr lang="ro-RO" sz="2800" dirty="0" smtClean="0">
                <a:solidFill>
                  <a:schemeClr val="tx1"/>
                </a:solidFill>
              </a:rPr>
              <a:t>.</a:t>
            </a:r>
            <a:endParaRPr lang="ro-RO" sz="2800" dirty="0" smtClean="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2677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en-US" sz="2400" dirty="0" smtClean="0">
                <a:solidFill>
                  <a:schemeClr val="tx1"/>
                </a:solidFill>
              </a:rPr>
              <a:t>	</a:t>
            </a:r>
            <a:r>
              <a:rPr lang="ro-RO" sz="2400" b="0" dirty="0" smtClean="0">
                <a:solidFill>
                  <a:schemeClr val="tx1"/>
                </a:solidFill>
              </a:rPr>
              <a:t>După </a:t>
            </a:r>
            <a:r>
              <a:rPr lang="ro-RO" sz="2400" b="0" dirty="0">
                <a:solidFill>
                  <a:schemeClr val="tx1"/>
                </a:solidFill>
              </a:rPr>
              <a:t>capacitatea fumigenă materialele de construcţie combustibile se clasifică în trei grupe:</a:t>
            </a:r>
            <a:endParaRPr lang="ru-RU" sz="2400" b="0" dirty="0">
              <a:solidFill>
                <a:schemeClr val="tx1"/>
              </a:solidFill>
            </a:endParaRPr>
          </a:p>
          <a:p>
            <a:pPr algn="just"/>
            <a:r>
              <a:rPr lang="ro-RO" sz="2400" b="0" dirty="0">
                <a:solidFill>
                  <a:schemeClr val="tx1"/>
                </a:solidFill>
              </a:rPr>
              <a:t>F1- cu capacitate fumigenă mică; </a:t>
            </a:r>
            <a:endParaRPr lang="ru-RU" sz="2400" b="0" dirty="0">
              <a:solidFill>
                <a:schemeClr val="tx1"/>
              </a:solidFill>
            </a:endParaRPr>
          </a:p>
          <a:p>
            <a:pPr algn="just"/>
            <a:r>
              <a:rPr lang="ro-RO" sz="2400" b="0" dirty="0">
                <a:solidFill>
                  <a:schemeClr val="tx1"/>
                </a:solidFill>
              </a:rPr>
              <a:t>F2- cu capacitate fumigenă moderată; </a:t>
            </a:r>
            <a:endParaRPr lang="ru-RU" sz="2400" b="0" dirty="0">
              <a:solidFill>
                <a:schemeClr val="tx1"/>
              </a:solidFill>
            </a:endParaRPr>
          </a:p>
          <a:p>
            <a:pPr algn="just"/>
            <a:r>
              <a:rPr lang="ro-RO" sz="2400" b="0" dirty="0">
                <a:solidFill>
                  <a:schemeClr val="tx1"/>
                </a:solidFill>
              </a:rPr>
              <a:t>F3- cu capacitate fumigenă înaltă.</a:t>
            </a:r>
            <a:endParaRPr lang="ru-RU" sz="2400" b="0" dirty="0">
              <a:solidFill>
                <a:schemeClr val="tx1"/>
              </a:solidFill>
            </a:endParaRPr>
          </a:p>
          <a:p>
            <a:pPr algn="just"/>
            <a:r>
              <a:rPr lang="ro-RO" sz="2400" b="0" dirty="0">
                <a:solidFill>
                  <a:schemeClr val="tx1"/>
                </a:solidFill>
              </a:rPr>
              <a:t>După toxicitatea produselor de ardere materialele de construcţie combustibile se clasifică în patru grupe:</a:t>
            </a:r>
            <a:endParaRPr lang="ru-RU" sz="2400" b="0" dirty="0">
              <a:solidFill>
                <a:schemeClr val="tx1"/>
              </a:solidFill>
            </a:endParaRPr>
          </a:p>
          <a:p>
            <a:pPr algn="just"/>
            <a:r>
              <a:rPr lang="ro-RO" sz="2400" b="0" dirty="0">
                <a:solidFill>
                  <a:schemeClr val="tx1"/>
                </a:solidFill>
              </a:rPr>
              <a:t>T1 – puţin periculoase;  </a:t>
            </a:r>
            <a:endParaRPr lang="ru-RU" sz="2400" b="0" dirty="0">
              <a:solidFill>
                <a:schemeClr val="tx1"/>
              </a:solidFill>
            </a:endParaRPr>
          </a:p>
          <a:p>
            <a:pPr algn="just"/>
            <a:r>
              <a:rPr lang="ro-RO" sz="2400" b="0" dirty="0">
                <a:solidFill>
                  <a:schemeClr val="tx1"/>
                </a:solidFill>
              </a:rPr>
              <a:t>T2 – moderat periculoase;  </a:t>
            </a:r>
            <a:endParaRPr lang="ru-RU" sz="2400" b="0" dirty="0">
              <a:solidFill>
                <a:schemeClr val="tx1"/>
              </a:solidFill>
            </a:endParaRPr>
          </a:p>
          <a:p>
            <a:pPr algn="just"/>
            <a:r>
              <a:rPr lang="ro-RO" sz="2400" b="0" dirty="0">
                <a:solidFill>
                  <a:schemeClr val="tx1"/>
                </a:solidFill>
              </a:rPr>
              <a:t>T3 – puternic periculoase;  </a:t>
            </a:r>
            <a:endParaRPr lang="ru-RU" sz="2400" b="0" dirty="0">
              <a:solidFill>
                <a:schemeClr val="tx1"/>
              </a:solidFill>
            </a:endParaRPr>
          </a:p>
          <a:p>
            <a:pPr algn="just"/>
            <a:r>
              <a:rPr lang="ro-RO" sz="2400" b="0" dirty="0">
                <a:solidFill>
                  <a:schemeClr val="tx1"/>
                </a:solidFill>
              </a:rPr>
              <a:t>T4 – extrem de periculoase</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2677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785652"/>
          </a:xfrm>
          <a:prstGeom prst="rect">
            <a:avLst/>
          </a:prstGeom>
          <a:noFill/>
        </p:spPr>
        <p:txBody>
          <a:bodyPr wrap="square" rtlCol="0">
            <a:spAutoFit/>
          </a:bodyPr>
          <a:lstStyle/>
          <a:p>
            <a:pPr algn="ctr"/>
            <a:r>
              <a:rPr lang="ro-RO" sz="2400" i="1" dirty="0" smtClean="0">
                <a:solidFill>
                  <a:schemeClr val="tx1"/>
                </a:solidFill>
              </a:rPr>
              <a:t>Proprietăţile </a:t>
            </a:r>
            <a:r>
              <a:rPr lang="ro-RO" sz="2400" i="1" dirty="0">
                <a:solidFill>
                  <a:schemeClr val="tx1"/>
                </a:solidFill>
              </a:rPr>
              <a:t>substanţelor şi materialelor </a:t>
            </a:r>
            <a:r>
              <a:rPr lang="ro-RO" sz="2400" i="1" dirty="0" smtClean="0">
                <a:solidFill>
                  <a:schemeClr val="tx1"/>
                </a:solidFill>
              </a:rPr>
              <a:t>privind</a:t>
            </a:r>
            <a:r>
              <a:rPr lang="en-US" sz="2400" i="1" dirty="0" smtClean="0">
                <a:solidFill>
                  <a:schemeClr val="tx1"/>
                </a:solidFill>
              </a:rPr>
              <a:t> </a:t>
            </a:r>
            <a:r>
              <a:rPr lang="ro-RO" sz="2400" i="1" dirty="0" smtClean="0">
                <a:solidFill>
                  <a:schemeClr val="tx1"/>
                </a:solidFill>
              </a:rPr>
              <a:t>pericolul </a:t>
            </a:r>
            <a:r>
              <a:rPr lang="ro-RO" sz="2400" i="1" dirty="0">
                <a:solidFill>
                  <a:schemeClr val="tx1"/>
                </a:solidFill>
              </a:rPr>
              <a:t>de explozie – incendiu şi de incendiu</a:t>
            </a:r>
            <a:endParaRPr lang="ru-RU" sz="2400" dirty="0">
              <a:solidFill>
                <a:schemeClr val="tx1"/>
              </a:solidFill>
            </a:endParaRPr>
          </a:p>
          <a:p>
            <a:pPr algn="just"/>
            <a:r>
              <a:rPr lang="ro-RO" sz="2400" dirty="0">
                <a:solidFill>
                  <a:schemeClr val="tx1"/>
                </a:solidFill>
              </a:rPr>
              <a:t> </a:t>
            </a:r>
            <a:endParaRPr lang="ru-RU" sz="2400" dirty="0">
              <a:solidFill>
                <a:schemeClr val="tx1"/>
              </a:solidFill>
            </a:endParaRPr>
          </a:p>
          <a:p>
            <a:pPr algn="just"/>
            <a:r>
              <a:rPr lang="en-US" sz="2400" dirty="0" smtClean="0">
                <a:solidFill>
                  <a:schemeClr val="tx1"/>
                </a:solidFill>
              </a:rPr>
              <a:t>	</a:t>
            </a:r>
            <a:r>
              <a:rPr lang="ro-RO" sz="2400" b="0" dirty="0" smtClean="0">
                <a:solidFill>
                  <a:schemeClr val="tx1"/>
                </a:solidFill>
              </a:rPr>
              <a:t>În </a:t>
            </a:r>
            <a:r>
              <a:rPr lang="ro-RO" sz="2400" b="0" dirty="0">
                <a:solidFill>
                  <a:schemeClr val="tx1"/>
                </a:solidFill>
              </a:rPr>
              <a:t>industrie, construcţii şi în alte domenii ale economiei naţionale se folosesc cantităţi mari de substanţe şi materiale combustibile în diferite stări de agregaţie: solidă, lichidă şi gazoasă.</a:t>
            </a:r>
            <a:endParaRPr lang="ru-RU" sz="2400" b="0" dirty="0">
              <a:solidFill>
                <a:schemeClr val="tx1"/>
              </a:solidFill>
            </a:endParaRPr>
          </a:p>
          <a:p>
            <a:pPr algn="just"/>
            <a:r>
              <a:rPr lang="ro-RO" sz="2400" b="0" dirty="0">
                <a:solidFill>
                  <a:schemeClr val="tx1"/>
                </a:solidFill>
              </a:rPr>
              <a:t>Gradul de pericol de incendiu şi explozii al substanţelor şi materialelor combustibile este caracterizat de următorii indici</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2685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lvl="0" algn="just"/>
            <a:r>
              <a:rPr lang="en-US" sz="2800" i="1" dirty="0" smtClean="0">
                <a:solidFill>
                  <a:schemeClr val="tx1"/>
                </a:solidFill>
              </a:rPr>
              <a:t>	- </a:t>
            </a:r>
            <a:r>
              <a:rPr lang="ro-RO" sz="2800" i="1" dirty="0" smtClean="0">
                <a:solidFill>
                  <a:schemeClr val="tx1"/>
                </a:solidFill>
              </a:rPr>
              <a:t>combustibilitate </a:t>
            </a:r>
            <a:r>
              <a:rPr lang="ro-RO" sz="2800" dirty="0">
                <a:solidFill>
                  <a:schemeClr val="tx1"/>
                </a:solidFill>
              </a:rPr>
              <a:t>– </a:t>
            </a:r>
            <a:r>
              <a:rPr lang="ro-RO" sz="2800" b="0" dirty="0">
                <a:solidFill>
                  <a:schemeClr val="tx1"/>
                </a:solidFill>
              </a:rPr>
              <a:t>capacitatea substanţelor şi materialelor de a arde;</a:t>
            </a:r>
            <a:endParaRPr lang="ru-RU" sz="2800" b="0" dirty="0">
              <a:solidFill>
                <a:schemeClr val="tx1"/>
              </a:solidFill>
            </a:endParaRPr>
          </a:p>
          <a:p>
            <a:pPr lvl="0" algn="just"/>
            <a:r>
              <a:rPr lang="en-US" sz="2800" i="1" dirty="0" smtClean="0">
                <a:solidFill>
                  <a:schemeClr val="tx1"/>
                </a:solidFill>
              </a:rPr>
              <a:t>	- </a:t>
            </a:r>
            <a:r>
              <a:rPr lang="ro-RO" sz="2800" i="1" dirty="0" smtClean="0">
                <a:solidFill>
                  <a:schemeClr val="tx1"/>
                </a:solidFill>
              </a:rPr>
              <a:t>temperatura </a:t>
            </a:r>
            <a:r>
              <a:rPr lang="ro-RO" sz="2800" i="1" dirty="0">
                <a:solidFill>
                  <a:schemeClr val="tx1"/>
                </a:solidFill>
              </a:rPr>
              <a:t>izbucnirii (T</a:t>
            </a:r>
            <a:r>
              <a:rPr lang="ro-RO" sz="2800" i="1" baseline="-25000" dirty="0">
                <a:solidFill>
                  <a:schemeClr val="tx1"/>
                </a:solidFill>
              </a:rPr>
              <a:t>izb</a:t>
            </a:r>
            <a:r>
              <a:rPr lang="ro-RO" sz="2800" i="1" dirty="0">
                <a:solidFill>
                  <a:schemeClr val="tx1"/>
                </a:solidFill>
              </a:rPr>
              <a:t>)</a:t>
            </a:r>
            <a:r>
              <a:rPr lang="ro-RO" sz="2800" dirty="0">
                <a:solidFill>
                  <a:schemeClr val="tx1"/>
                </a:solidFill>
              </a:rPr>
              <a:t> – </a:t>
            </a:r>
            <a:r>
              <a:rPr lang="ro-RO" sz="2800" b="0" dirty="0">
                <a:solidFill>
                  <a:schemeClr val="tx1"/>
                </a:solidFill>
              </a:rPr>
              <a:t>temperatura minimală a substanţei combustibile, la care în condiţii speciale de probare deasupra ei se formează vapori sau gaze, capabile să izbucnească de la sursa de aprindere, însă viteza formării lor este insuficientă pentru o ardere stabilă</a:t>
            </a:r>
            <a:r>
              <a:rPr lang="ro-RO" sz="2800" b="0" dirty="0" smtClean="0">
                <a:solidFill>
                  <a:schemeClr val="tx1"/>
                </a:solidFill>
              </a:rPr>
              <a:t>;</a:t>
            </a:r>
          </a:p>
          <a:p>
            <a:pPr lvl="0" algn="just"/>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1763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lvl="0" algn="just"/>
            <a:r>
              <a:rPr lang="en-US" sz="2800" i="1" dirty="0" smtClean="0">
                <a:solidFill>
                  <a:schemeClr val="tx1"/>
                </a:solidFill>
              </a:rPr>
              <a:t>	- </a:t>
            </a:r>
            <a:r>
              <a:rPr lang="ro-RO" sz="2800" i="1" dirty="0" smtClean="0">
                <a:solidFill>
                  <a:schemeClr val="tx1"/>
                </a:solidFill>
              </a:rPr>
              <a:t>temperatura </a:t>
            </a:r>
            <a:r>
              <a:rPr lang="ro-RO" sz="2800" i="1" dirty="0">
                <a:solidFill>
                  <a:schemeClr val="tx1"/>
                </a:solidFill>
              </a:rPr>
              <a:t>aprinderii (T</a:t>
            </a:r>
            <a:r>
              <a:rPr lang="ro-RO" sz="2800" i="1" baseline="-25000" dirty="0">
                <a:solidFill>
                  <a:schemeClr val="tx1"/>
                </a:solidFill>
              </a:rPr>
              <a:t>apr</a:t>
            </a:r>
            <a:r>
              <a:rPr lang="ro-RO" sz="2800" i="1" dirty="0">
                <a:solidFill>
                  <a:schemeClr val="tx1"/>
                </a:solidFill>
              </a:rPr>
              <a:t>)</a:t>
            </a:r>
            <a:r>
              <a:rPr lang="ro-RO" sz="2800" dirty="0">
                <a:solidFill>
                  <a:schemeClr val="tx1"/>
                </a:solidFill>
              </a:rPr>
              <a:t> – </a:t>
            </a:r>
            <a:r>
              <a:rPr lang="ro-RO" sz="2800" b="0" dirty="0">
                <a:solidFill>
                  <a:schemeClr val="tx1"/>
                </a:solidFill>
              </a:rPr>
              <a:t>temperatura minimală a substanţei, la care în condiţii speciale de probare substanţa degajă vapori sau gaze cu o aşa viteză că după aprinderea lor apare arderea stabilă cu flacără;</a:t>
            </a:r>
            <a:endParaRPr lang="ru-RU" sz="2800" b="0" dirty="0">
              <a:solidFill>
                <a:schemeClr val="tx1"/>
              </a:solidFill>
            </a:endParaRPr>
          </a:p>
          <a:p>
            <a:pPr lvl="0" algn="just"/>
            <a:r>
              <a:rPr lang="en-US" sz="2800" i="1" dirty="0" smtClean="0">
                <a:solidFill>
                  <a:schemeClr val="tx1"/>
                </a:solidFill>
              </a:rPr>
              <a:t>	- </a:t>
            </a:r>
            <a:r>
              <a:rPr lang="ro-RO" sz="2800" i="1" dirty="0" smtClean="0">
                <a:solidFill>
                  <a:schemeClr val="tx1"/>
                </a:solidFill>
              </a:rPr>
              <a:t>temperatura </a:t>
            </a:r>
            <a:r>
              <a:rPr lang="ro-RO" sz="2800" i="1" dirty="0">
                <a:solidFill>
                  <a:schemeClr val="tx1"/>
                </a:solidFill>
              </a:rPr>
              <a:t>autoaprinderii (T</a:t>
            </a:r>
            <a:r>
              <a:rPr lang="ro-RO" sz="2800" i="1" baseline="-25000" dirty="0">
                <a:solidFill>
                  <a:schemeClr val="tx1"/>
                </a:solidFill>
              </a:rPr>
              <a:t>aapr</a:t>
            </a:r>
            <a:r>
              <a:rPr lang="ro-RO" sz="2800" i="1" dirty="0">
                <a:solidFill>
                  <a:schemeClr val="tx1"/>
                </a:solidFill>
              </a:rPr>
              <a:t>)</a:t>
            </a:r>
            <a:r>
              <a:rPr lang="ro-RO" sz="2800" dirty="0">
                <a:solidFill>
                  <a:schemeClr val="tx1"/>
                </a:solidFill>
              </a:rPr>
              <a:t> – </a:t>
            </a:r>
            <a:r>
              <a:rPr lang="ro-RO" sz="2800" b="0" dirty="0">
                <a:solidFill>
                  <a:schemeClr val="tx1"/>
                </a:solidFill>
              </a:rPr>
              <a:t>temperatura minimală a substanţei, la care în condiţii speciale de probare are loc creşterea bruscă a reacţiilor exotermice ce duce la apariţia arderii cu flacără</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7486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108543"/>
          </a:xfrm>
          <a:prstGeom prst="rect">
            <a:avLst/>
          </a:prstGeom>
          <a:noFill/>
        </p:spPr>
        <p:txBody>
          <a:bodyPr wrap="square" rtlCol="0">
            <a:spAutoFit/>
          </a:bodyPr>
          <a:lstStyle/>
          <a:p>
            <a:pPr lvl="0" algn="just"/>
            <a:r>
              <a:rPr lang="en-US" sz="2800" i="1" dirty="0" smtClean="0">
                <a:solidFill>
                  <a:schemeClr val="tx1"/>
                </a:solidFill>
              </a:rPr>
              <a:t>	- </a:t>
            </a:r>
            <a:r>
              <a:rPr lang="ro-RO" sz="2800" i="1" dirty="0" smtClean="0">
                <a:solidFill>
                  <a:schemeClr val="tx1"/>
                </a:solidFill>
              </a:rPr>
              <a:t>limita </a:t>
            </a:r>
            <a:r>
              <a:rPr lang="ro-RO" sz="2800" i="1" dirty="0">
                <a:solidFill>
                  <a:schemeClr val="tx1"/>
                </a:solidFill>
              </a:rPr>
              <a:t>de sus de aprindere (explozie)</a:t>
            </a:r>
            <a:r>
              <a:rPr lang="ro-RO" sz="2800" dirty="0">
                <a:solidFill>
                  <a:schemeClr val="tx1"/>
                </a:solidFill>
              </a:rPr>
              <a:t> – </a:t>
            </a:r>
            <a:r>
              <a:rPr lang="ro-RO" sz="2800" b="0" dirty="0">
                <a:solidFill>
                  <a:schemeClr val="tx1"/>
                </a:solidFill>
              </a:rPr>
              <a:t>concentraţia maximală a gazelor şi vaporilor în aer la care este posibilă explozia;</a:t>
            </a:r>
            <a:endParaRPr lang="ru-RU" sz="2800" b="0" dirty="0">
              <a:solidFill>
                <a:schemeClr val="tx1"/>
              </a:solidFill>
            </a:endParaRPr>
          </a:p>
          <a:p>
            <a:pPr lvl="0" algn="just"/>
            <a:r>
              <a:rPr lang="en-US" sz="2800" i="1" dirty="0" smtClean="0">
                <a:solidFill>
                  <a:schemeClr val="tx1"/>
                </a:solidFill>
              </a:rPr>
              <a:t>	- </a:t>
            </a:r>
            <a:r>
              <a:rPr lang="ro-RO" sz="2800" i="1" dirty="0" smtClean="0">
                <a:solidFill>
                  <a:schemeClr val="tx1"/>
                </a:solidFill>
              </a:rPr>
              <a:t>limita </a:t>
            </a:r>
            <a:r>
              <a:rPr lang="ro-RO" sz="2800" i="1" dirty="0">
                <a:solidFill>
                  <a:schemeClr val="tx1"/>
                </a:solidFill>
              </a:rPr>
              <a:t>de jos de aprindere (explozie)</a:t>
            </a:r>
            <a:r>
              <a:rPr lang="ro-RO" sz="2800" dirty="0">
                <a:solidFill>
                  <a:schemeClr val="tx1"/>
                </a:solidFill>
              </a:rPr>
              <a:t> – </a:t>
            </a:r>
            <a:r>
              <a:rPr lang="ro-RO" sz="2800" b="0" dirty="0">
                <a:solidFill>
                  <a:schemeClr val="tx1"/>
                </a:solidFill>
              </a:rPr>
              <a:t>concentraţia minimală a gazelor şi vaporilor în aer mai jos de care explozia este imposibilă</a:t>
            </a:r>
            <a:r>
              <a:rPr lang="ro-RO" sz="2800" b="0" dirty="0" smtClean="0">
                <a:solidFill>
                  <a:schemeClr val="tx1"/>
                </a:solidFill>
              </a:rPr>
              <a:t>;</a:t>
            </a:r>
            <a:endParaRPr lang="ro-RO" sz="2800" b="0" dirty="0" smtClean="0">
              <a:solidFill>
                <a:schemeClr val="tx1"/>
              </a:solidFill>
              <a:latin typeface="Times New Roman" panose="02020603050405020304" pitchFamily="18" charset="0"/>
              <a:cs typeface="Times New Roman" panose="02020603050405020304" pitchFamily="18" charset="0"/>
            </a:endParaRPr>
          </a:p>
          <a:p>
            <a:pPr algn="just"/>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234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32092"/>
          </a:xfrm>
          <a:prstGeom prst="rect">
            <a:avLst/>
          </a:prstGeom>
          <a:noFill/>
        </p:spPr>
        <p:txBody>
          <a:bodyPr wrap="square" rtlCol="0">
            <a:spAutoFit/>
          </a:bodyPr>
          <a:lstStyle/>
          <a:p>
            <a:pPr lvl="0" algn="just"/>
            <a:r>
              <a:rPr lang="en-US" sz="2800" i="1" dirty="0" smtClean="0">
                <a:solidFill>
                  <a:schemeClr val="tx1"/>
                </a:solidFill>
              </a:rPr>
              <a:t>	- </a:t>
            </a:r>
            <a:r>
              <a:rPr lang="ro-RO" sz="2800" i="1" dirty="0" smtClean="0">
                <a:solidFill>
                  <a:schemeClr val="tx1"/>
                </a:solidFill>
              </a:rPr>
              <a:t>explozie </a:t>
            </a:r>
            <a:r>
              <a:rPr lang="ro-RO" sz="2800" dirty="0">
                <a:solidFill>
                  <a:schemeClr val="tx1"/>
                </a:solidFill>
              </a:rPr>
              <a:t>– </a:t>
            </a:r>
            <a:r>
              <a:rPr lang="ro-RO" sz="2800" b="0" dirty="0">
                <a:solidFill>
                  <a:schemeClr val="tx1"/>
                </a:solidFill>
              </a:rPr>
              <a:t>transformare chimică extrem de rapidă, insoţită de degajare de energie şi formarea gazelor comprimate, capabile să efectueze lucru mecanic;</a:t>
            </a:r>
            <a:endParaRPr lang="ru-RU" sz="2800" b="0" dirty="0">
              <a:solidFill>
                <a:schemeClr val="tx1"/>
              </a:solidFill>
            </a:endParaRPr>
          </a:p>
          <a:p>
            <a:pPr lvl="0" algn="just"/>
            <a:r>
              <a:rPr lang="en-US" sz="2800" i="1" dirty="0" smtClean="0">
                <a:solidFill>
                  <a:schemeClr val="tx1"/>
                </a:solidFill>
              </a:rPr>
              <a:t>	- </a:t>
            </a:r>
            <a:r>
              <a:rPr lang="ro-RO" sz="2800" i="1" dirty="0" smtClean="0">
                <a:solidFill>
                  <a:schemeClr val="tx1"/>
                </a:solidFill>
              </a:rPr>
              <a:t>limitele </a:t>
            </a:r>
            <a:r>
              <a:rPr lang="ro-RO" sz="2800" i="1" dirty="0">
                <a:solidFill>
                  <a:schemeClr val="tx1"/>
                </a:solidFill>
              </a:rPr>
              <a:t>de jos şi de sus de răspândire a flăcării (aprinderii) </a:t>
            </a:r>
            <a:r>
              <a:rPr lang="ro-RO" sz="2800" dirty="0">
                <a:solidFill>
                  <a:schemeClr val="tx1"/>
                </a:solidFill>
              </a:rPr>
              <a:t>– </a:t>
            </a:r>
            <a:r>
              <a:rPr lang="ro-RO" sz="2800" b="0" dirty="0">
                <a:solidFill>
                  <a:schemeClr val="tx1"/>
                </a:solidFill>
              </a:rPr>
              <a:t>cantitatea minimală şi maximală a componentului combustibil în amestecul mediului oxidant – substanţa combustibilă, la care este posibilă răspândirea flăcării prin amestec la orice distanţă de sursa de aprindere</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3865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50843" y="1598927"/>
            <a:ext cx="8189729" cy="4939814"/>
          </a:xfrm>
          <a:prstGeom prst="rect">
            <a:avLst/>
          </a:prstGeom>
          <a:noFill/>
        </p:spPr>
        <p:txBody>
          <a:bodyPr wrap="square" rtlCol="0">
            <a:spAutoFit/>
          </a:bodyPr>
          <a:lstStyle/>
          <a:p>
            <a:pPr marL="0" indent="0" algn="ctr" eaLnBrk="1" hangingPunct="1">
              <a:lnSpc>
                <a:spcPct val="90000"/>
              </a:lnSpc>
              <a:buFontTx/>
              <a:buNone/>
            </a:pPr>
            <a:r>
              <a:rPr lang="ro-RO" altLang="ru-RU" sz="3200" i="1" dirty="0">
                <a:solidFill>
                  <a:schemeClr val="tx1"/>
                </a:solidFill>
              </a:rPr>
              <a:t>1. Scopul şi problemele activităţii de profilaxie  a incendiilor</a:t>
            </a:r>
            <a:r>
              <a:rPr lang="ro-RO" altLang="ru-RU" sz="2600" dirty="0">
                <a:solidFill>
                  <a:schemeClr val="tx1"/>
                </a:solidFill>
              </a:rPr>
              <a:t> </a:t>
            </a:r>
            <a:endParaRPr lang="ru-RU" altLang="ru-RU" sz="2600" dirty="0">
              <a:solidFill>
                <a:schemeClr val="tx1"/>
              </a:solidFill>
            </a:endParaRPr>
          </a:p>
          <a:p>
            <a:pPr marL="0" indent="0" algn="just" eaLnBrk="1" hangingPunct="1">
              <a:lnSpc>
                <a:spcPct val="90000"/>
              </a:lnSpc>
              <a:buFontTx/>
              <a:buNone/>
            </a:pPr>
            <a:r>
              <a:rPr lang="en-US" altLang="ru-RU" sz="2600" dirty="0">
                <a:solidFill>
                  <a:schemeClr val="tx1"/>
                </a:solidFill>
              </a:rPr>
              <a:t>	</a:t>
            </a:r>
            <a:r>
              <a:rPr lang="ro-RO" altLang="ru-RU" sz="2600" b="0" dirty="0">
                <a:solidFill>
                  <a:schemeClr val="tx1"/>
                </a:solidFill>
              </a:rPr>
              <a:t>Profilaxia incendiilor este un complex de măsuri tehnico-inginereşti şi organizatorice, îndreptate spre asigurarea protecţiei împotriva incendiilor a obiectivelor din gospodăria naţională.</a:t>
            </a:r>
            <a:endParaRPr lang="ru-RU" altLang="ru-RU" sz="2600" b="0" dirty="0">
              <a:solidFill>
                <a:schemeClr val="tx1"/>
              </a:solidFill>
            </a:endParaRPr>
          </a:p>
          <a:p>
            <a:pPr marL="0" indent="0" algn="just" eaLnBrk="1" hangingPunct="1">
              <a:lnSpc>
                <a:spcPct val="90000"/>
              </a:lnSpc>
              <a:buFontTx/>
              <a:buNone/>
            </a:pPr>
            <a:r>
              <a:rPr lang="en-US" altLang="ru-RU" sz="2600" b="0" dirty="0">
                <a:solidFill>
                  <a:schemeClr val="tx1"/>
                </a:solidFill>
              </a:rPr>
              <a:t>	</a:t>
            </a:r>
            <a:r>
              <a:rPr lang="ro-RO" altLang="ru-RU" sz="2600" b="0" dirty="0">
                <a:solidFill>
                  <a:schemeClr val="tx1"/>
                </a:solidFill>
              </a:rPr>
              <a:t>Scopul activităţii de profilaxie a incendiilor este menţinerea unui nivel înalt de securitate împotriva incendiilor în oraşe, localităţi, locuri de concentrare a bunurilor materiale şi la alte obiective din gospodăria naţională prin stabilirea unui regim exemplar de pază împotriva incendiilor</a:t>
            </a:r>
            <a:r>
              <a:rPr lang="ro-RO" altLang="ru-RU" sz="2600" b="0" dirty="0" smtClean="0">
                <a:solidFill>
                  <a:schemeClr val="tx1"/>
                </a:solidFill>
              </a:rPr>
              <a:t>.</a:t>
            </a:r>
            <a:endParaRPr lang="en-US" altLang="ru-RU" sz="2600" b="0" dirty="0" smtClean="0">
              <a:solidFill>
                <a:schemeClr val="tx1"/>
              </a:solidFill>
            </a:endParaRPr>
          </a:p>
          <a:p>
            <a:pPr marL="0" indent="0" algn="just" eaLnBrk="1" hangingPunct="1">
              <a:lnSpc>
                <a:spcPct val="90000"/>
              </a:lnSpc>
              <a:buFontTx/>
              <a:buNone/>
            </a:pP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6819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lvl="0" algn="just"/>
            <a:r>
              <a:rPr lang="en-US" sz="2800" i="1" dirty="0" smtClean="0">
                <a:solidFill>
                  <a:schemeClr val="tx1"/>
                </a:solidFill>
              </a:rPr>
              <a:t>	- </a:t>
            </a:r>
            <a:r>
              <a:rPr lang="ro-RO" sz="2800" i="1" dirty="0" smtClean="0">
                <a:solidFill>
                  <a:schemeClr val="tx1"/>
                </a:solidFill>
              </a:rPr>
              <a:t>limitele </a:t>
            </a:r>
            <a:r>
              <a:rPr lang="ro-RO" sz="2800" i="1" dirty="0">
                <a:solidFill>
                  <a:schemeClr val="tx1"/>
                </a:solidFill>
              </a:rPr>
              <a:t>termice de propagare a flăcării</a:t>
            </a:r>
            <a:r>
              <a:rPr lang="ro-RO" sz="2800" dirty="0">
                <a:solidFill>
                  <a:schemeClr val="tx1"/>
                </a:solidFill>
              </a:rPr>
              <a:t> – </a:t>
            </a:r>
            <a:r>
              <a:rPr lang="ro-RO" sz="2800" b="0" dirty="0">
                <a:solidFill>
                  <a:schemeClr val="tx1"/>
                </a:solidFill>
              </a:rPr>
              <a:t>temperaturile substanţei, la care vaporii ei saturaţi formează într-un mediu oxidant concret concentraţii egale corespunzător limitei de jos şi de sus a concentraţiei de propagare a flăcării (limita termică de jos şi limita termică de sus);</a:t>
            </a:r>
            <a:endParaRPr lang="ru-RU" sz="2800" b="0" dirty="0">
              <a:solidFill>
                <a:schemeClr val="tx1"/>
              </a:solidFill>
            </a:endParaRPr>
          </a:p>
          <a:p>
            <a:pPr lvl="0" algn="just"/>
            <a:r>
              <a:rPr lang="en-US" sz="2800" i="1" dirty="0" smtClean="0">
                <a:solidFill>
                  <a:schemeClr val="tx1"/>
                </a:solidFill>
              </a:rPr>
              <a:t>	- </a:t>
            </a:r>
            <a:r>
              <a:rPr lang="ro-RO" sz="2800" i="1" dirty="0" smtClean="0">
                <a:solidFill>
                  <a:schemeClr val="tx1"/>
                </a:solidFill>
              </a:rPr>
              <a:t>viteza </a:t>
            </a:r>
            <a:r>
              <a:rPr lang="ro-RO" sz="2800" i="1" dirty="0">
                <a:solidFill>
                  <a:schemeClr val="tx1"/>
                </a:solidFill>
              </a:rPr>
              <a:t>de ardere</a:t>
            </a:r>
            <a:r>
              <a:rPr lang="ro-RO" sz="2800" dirty="0">
                <a:solidFill>
                  <a:schemeClr val="tx1"/>
                </a:solidFill>
              </a:rPr>
              <a:t> – </a:t>
            </a:r>
            <a:r>
              <a:rPr lang="ro-RO" sz="2800" b="0" dirty="0">
                <a:solidFill>
                  <a:schemeClr val="tx1"/>
                </a:solidFill>
              </a:rPr>
              <a:t>cantitatea de combustibil ce arde într-o unitate de timp de pe o unitate de suprafaţă</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4568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70537"/>
          </a:xfrm>
          <a:prstGeom prst="rect">
            <a:avLst/>
          </a:prstGeom>
          <a:noFill/>
        </p:spPr>
        <p:txBody>
          <a:bodyPr wrap="square" rtlCol="0">
            <a:spAutoFit/>
          </a:bodyPr>
          <a:lstStyle/>
          <a:p>
            <a:pPr lvl="0" algn="ctr"/>
            <a:r>
              <a:rPr lang="ro-RO" altLang="ru-RU" sz="2800" i="1" dirty="0" smtClean="0">
                <a:solidFill>
                  <a:schemeClr val="tx1"/>
                </a:solidFill>
                <a:latin typeface="Arial" pitchFamily="34" charset="0"/>
                <a:ea typeface="Times New Roman" pitchFamily="18" charset="0"/>
                <a:cs typeface="Arial" pitchFamily="34" charset="0"/>
              </a:rPr>
              <a:t>Categoriile </a:t>
            </a:r>
            <a:r>
              <a:rPr lang="ro-RO" altLang="ru-RU" sz="2800" i="1" dirty="0">
                <a:solidFill>
                  <a:schemeClr val="tx1"/>
                </a:solidFill>
                <a:latin typeface="Arial" pitchFamily="34" charset="0"/>
                <a:ea typeface="Times New Roman" pitchFamily="18" charset="0"/>
                <a:cs typeface="Arial" pitchFamily="34" charset="0"/>
              </a:rPr>
              <a:t>încăperilor şi industriilor </a:t>
            </a:r>
            <a:r>
              <a:rPr lang="ro-RO" altLang="ru-RU" sz="2800" i="1" dirty="0" smtClean="0">
                <a:solidFill>
                  <a:schemeClr val="tx1"/>
                </a:solidFill>
                <a:latin typeface="Arial" pitchFamily="34" charset="0"/>
                <a:ea typeface="Times New Roman" pitchFamily="18" charset="0"/>
                <a:cs typeface="Arial" pitchFamily="34" charset="0"/>
              </a:rPr>
              <a:t>conform</a:t>
            </a:r>
            <a:r>
              <a:rPr lang="en-US" altLang="ru-RU" sz="2800" i="1" dirty="0" smtClean="0">
                <a:solidFill>
                  <a:schemeClr val="tx1"/>
                </a:solidFill>
                <a:latin typeface="Arial" pitchFamily="34" charset="0"/>
                <a:ea typeface="Times New Roman" pitchFamily="18" charset="0"/>
                <a:cs typeface="Arial" pitchFamily="34" charset="0"/>
              </a:rPr>
              <a:t> </a:t>
            </a:r>
            <a:r>
              <a:rPr lang="ro-RO" altLang="ru-RU" sz="2800" i="1" dirty="0" smtClean="0">
                <a:solidFill>
                  <a:schemeClr val="tx1"/>
                </a:solidFill>
                <a:latin typeface="Arial" pitchFamily="34" charset="0"/>
                <a:ea typeface="Times New Roman" pitchFamily="18" charset="0"/>
                <a:cs typeface="Arial" pitchFamily="34" charset="0"/>
              </a:rPr>
              <a:t>pericolului </a:t>
            </a:r>
            <a:r>
              <a:rPr lang="ro-RO" altLang="ru-RU" sz="2800" i="1" dirty="0">
                <a:solidFill>
                  <a:schemeClr val="tx1"/>
                </a:solidFill>
                <a:latin typeface="Arial" pitchFamily="34" charset="0"/>
                <a:ea typeface="Times New Roman" pitchFamily="18" charset="0"/>
                <a:cs typeface="Arial" pitchFamily="34" charset="0"/>
              </a:rPr>
              <a:t>de explozie-incendiu şi de </a:t>
            </a:r>
            <a:r>
              <a:rPr lang="ro-RO" altLang="ru-RU" sz="2800" i="1" dirty="0" smtClean="0">
                <a:solidFill>
                  <a:schemeClr val="tx1"/>
                </a:solidFill>
                <a:latin typeface="Arial" pitchFamily="34" charset="0"/>
                <a:ea typeface="Times New Roman" pitchFamily="18" charset="0"/>
                <a:cs typeface="Arial" pitchFamily="34" charset="0"/>
              </a:rPr>
              <a:t>incendiu</a:t>
            </a:r>
            <a:endParaRPr lang="en-US" altLang="ru-RU" sz="2800" i="1" dirty="0" smtClean="0">
              <a:solidFill>
                <a:schemeClr val="tx1"/>
              </a:solidFill>
              <a:latin typeface="Arial" pitchFamily="34" charset="0"/>
              <a:ea typeface="Times New Roman" pitchFamily="18" charset="0"/>
              <a:cs typeface="Arial" pitchFamily="34" charset="0"/>
            </a:endParaRPr>
          </a:p>
          <a:p>
            <a:pPr lvl="0" eaLnBrk="0" hangingPunct="0"/>
            <a:endParaRPr lang="en-US" altLang="ru-RU" sz="2000" b="0" i="1" dirty="0">
              <a:solidFill>
                <a:schemeClr val="tx1"/>
              </a:solidFill>
              <a:latin typeface="Arial" pitchFamily="34" charset="0"/>
              <a:cs typeface="Arial" pitchFamily="34" charset="0"/>
            </a:endParaRPr>
          </a:p>
          <a:p>
            <a:pPr algn="ctr"/>
            <a:r>
              <a:rPr lang="en-US" sz="2400" dirty="0" err="1" smtClean="0">
                <a:solidFill>
                  <a:schemeClr val="tx1"/>
                </a:solidFill>
              </a:rPr>
              <a:t>Categoria</a:t>
            </a:r>
            <a:r>
              <a:rPr lang="en-US" sz="2400" dirty="0" smtClean="0">
                <a:solidFill>
                  <a:schemeClr val="tx1"/>
                </a:solidFill>
              </a:rPr>
              <a:t> </a:t>
            </a:r>
            <a:r>
              <a:rPr lang="ro-RO" sz="2400" dirty="0" smtClean="0">
                <a:solidFill>
                  <a:schemeClr val="tx1"/>
                </a:solidFill>
              </a:rPr>
              <a:t>A. Prezintă </a:t>
            </a:r>
            <a:r>
              <a:rPr lang="ro-RO" sz="2400" dirty="0">
                <a:solidFill>
                  <a:schemeClr val="tx1"/>
                </a:solidFill>
              </a:rPr>
              <a:t>pericol de explozie-incendiu şi de </a:t>
            </a:r>
            <a:r>
              <a:rPr lang="ro-RO" sz="2400" dirty="0" smtClean="0">
                <a:solidFill>
                  <a:schemeClr val="tx1"/>
                </a:solidFill>
              </a:rPr>
              <a:t>incendiu</a:t>
            </a:r>
          </a:p>
          <a:p>
            <a:pPr algn="just"/>
            <a:r>
              <a:rPr lang="ro-RO" sz="2400" dirty="0" smtClean="0">
                <a:solidFill>
                  <a:schemeClr val="tx1"/>
                </a:solidFill>
              </a:rPr>
              <a:t>	</a:t>
            </a:r>
            <a:r>
              <a:rPr lang="ro-RO" sz="2400" b="0" dirty="0" smtClean="0">
                <a:solidFill>
                  <a:schemeClr val="tx1"/>
                </a:solidFill>
              </a:rPr>
              <a:t>Gaze </a:t>
            </a:r>
            <a:r>
              <a:rPr lang="ro-RO" sz="2400" b="0" dirty="0">
                <a:solidFill>
                  <a:schemeClr val="tx1"/>
                </a:solidFill>
              </a:rPr>
              <a:t>combustibile, lichide uşor inflamabile cu temperatura de inflamabilitate de maximum   28 °C în aşa cantitate, încât se pot forma amestecuri explozive de vapori, gaze şi aer, la inflamarea cărora suprapresiunea de calcul, dezvoltată de explozie în încăpere, depăşeşte </a:t>
            </a:r>
            <a:r>
              <a:rPr lang="ro-RO" sz="2400" b="0" dirty="0" smtClean="0">
                <a:solidFill>
                  <a:schemeClr val="tx1"/>
                </a:solidFill>
              </a:rPr>
              <a:t>5 </a:t>
            </a:r>
            <a:r>
              <a:rPr lang="ro-RO" sz="2400" b="0" dirty="0">
                <a:solidFill>
                  <a:schemeClr val="tx1"/>
                </a:solidFill>
              </a:rPr>
              <a:t>kPa</a:t>
            </a:r>
            <a:r>
              <a:rPr lang="ro-RO" sz="2400" b="0" dirty="0" smtClean="0">
                <a:solidFill>
                  <a:schemeClr val="tx1"/>
                </a:solidFill>
              </a:rPr>
              <a:t>.</a:t>
            </a:r>
            <a:endParaRPr lang="en-US" altLang="ru-RU" sz="2000" b="0" i="1" dirty="0" smtClean="0">
              <a:solidFill>
                <a:schemeClr val="tx1"/>
              </a:solidFill>
              <a:latin typeface="Arial" pitchFamily="34" charset="0"/>
              <a:cs typeface="Arial" pitchFamily="34" charset="0"/>
            </a:endParaRPr>
          </a:p>
          <a:p>
            <a:pPr lvl="0" eaLnBrk="0" hangingPunct="0"/>
            <a:endParaRPr lang="ru-RU" altLang="ru-RU" sz="8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061196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87825" y="1598926"/>
            <a:ext cx="7638757" cy="3970318"/>
          </a:xfrm>
          <a:prstGeom prst="rect">
            <a:avLst/>
          </a:prstGeom>
          <a:noFill/>
        </p:spPr>
        <p:txBody>
          <a:bodyPr wrap="square" rtlCol="0">
            <a:spAutoFit/>
          </a:bodyPr>
          <a:lstStyle/>
          <a:p>
            <a:pPr algn="just"/>
            <a:endParaRPr lang="ro-RO" sz="2800" dirty="0" smtClean="0">
              <a:solidFill>
                <a:schemeClr val="tx1"/>
              </a:solidFill>
            </a:endParaRPr>
          </a:p>
          <a:p>
            <a:pPr algn="ctr"/>
            <a:r>
              <a:rPr lang="ro-RO" sz="2800" dirty="0" smtClean="0">
                <a:solidFill>
                  <a:schemeClr val="tx1"/>
                </a:solidFill>
              </a:rPr>
              <a:t>Categoria A. Prezintă </a:t>
            </a:r>
            <a:r>
              <a:rPr lang="ro-RO" sz="2800" dirty="0">
                <a:solidFill>
                  <a:schemeClr val="tx1"/>
                </a:solidFill>
              </a:rPr>
              <a:t>pericol de explozie-incendiu şi de incendiu</a:t>
            </a:r>
            <a:endParaRPr lang="ru-RU" sz="2800" dirty="0">
              <a:solidFill>
                <a:schemeClr val="tx1"/>
              </a:solidFill>
            </a:endParaRPr>
          </a:p>
          <a:p>
            <a:pPr algn="just"/>
            <a:endParaRPr lang="ro-RO" sz="2800" dirty="0">
              <a:solidFill>
                <a:schemeClr val="tx1"/>
              </a:solidFill>
            </a:endParaRPr>
          </a:p>
          <a:p>
            <a:pPr algn="just"/>
            <a:r>
              <a:rPr lang="ro-RO" sz="2800" dirty="0" smtClean="0">
                <a:solidFill>
                  <a:schemeClr val="tx1"/>
                </a:solidFill>
              </a:rPr>
              <a:t>	</a:t>
            </a:r>
            <a:r>
              <a:rPr lang="ro-RO" sz="2800" b="0" dirty="0" smtClean="0">
                <a:solidFill>
                  <a:schemeClr val="tx1"/>
                </a:solidFill>
              </a:rPr>
              <a:t>Substanţe </a:t>
            </a:r>
            <a:r>
              <a:rPr lang="ro-RO" sz="2800" b="0" dirty="0">
                <a:solidFill>
                  <a:schemeClr val="tx1"/>
                </a:solidFill>
              </a:rPr>
              <a:t>şi materiale capabile să explodeze şi să ardă la interacţiunea cu apa, oxigenul din aer sau între ele în aşa cantitate, încât suprapresiunea de calcul, dezvoltată de explozie în încăpere, depăşeşte 5 kPa</a:t>
            </a:r>
            <a:r>
              <a:rPr lang="ro-RO" sz="2800" b="0" dirty="0" smtClean="0">
                <a:solidFill>
                  <a:schemeClr val="tx1"/>
                </a:solidFill>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9429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ctr"/>
            <a:r>
              <a:rPr lang="ro-RO" sz="2800" dirty="0" smtClean="0">
                <a:solidFill>
                  <a:schemeClr val="tx1"/>
                </a:solidFill>
              </a:rPr>
              <a:t>Categoria Б. Prezintă </a:t>
            </a:r>
            <a:r>
              <a:rPr lang="ro-RO" sz="2800" dirty="0">
                <a:solidFill>
                  <a:schemeClr val="tx1"/>
                </a:solidFill>
              </a:rPr>
              <a:t>pericol de explozie-incendiu şi de </a:t>
            </a:r>
            <a:r>
              <a:rPr lang="ro-RO" sz="2800" dirty="0" smtClean="0">
                <a:solidFill>
                  <a:schemeClr val="tx1"/>
                </a:solidFill>
              </a:rPr>
              <a:t>incendiu</a:t>
            </a:r>
          </a:p>
          <a:p>
            <a:pPr algn="just"/>
            <a:r>
              <a:rPr lang="ro-RO" sz="2800" dirty="0" smtClean="0">
                <a:solidFill>
                  <a:schemeClr val="tx1"/>
                </a:solidFill>
              </a:rPr>
              <a:t>	</a:t>
            </a:r>
            <a:r>
              <a:rPr lang="ro-RO" sz="2800" b="0" dirty="0" smtClean="0">
                <a:solidFill>
                  <a:schemeClr val="tx1"/>
                </a:solidFill>
              </a:rPr>
              <a:t>Fibre </a:t>
            </a:r>
            <a:r>
              <a:rPr lang="ro-RO" sz="2800" b="0" dirty="0">
                <a:solidFill>
                  <a:schemeClr val="tx1"/>
                </a:solidFill>
              </a:rPr>
              <a:t>sau pulberi combustibile, lichide uşor inflamabile cu temperatura de inflamabilitate peste 28 °C, lichide combustibile în aşa cantitate, încât se pot forma amestecuri explozive de pulberi şi aer sau de vapori cu </a:t>
            </a:r>
            <a:r>
              <a:rPr lang="ro-RO" sz="2800" b="0" dirty="0" smtClean="0">
                <a:solidFill>
                  <a:schemeClr val="tx1"/>
                </a:solidFill>
              </a:rPr>
              <a:t>aerul, </a:t>
            </a:r>
            <a:r>
              <a:rPr lang="ro-RO" sz="2800" b="0" dirty="0">
                <a:solidFill>
                  <a:schemeClr val="tx1"/>
                </a:solidFill>
              </a:rPr>
              <a:t>la inflamarea cărora suprapresiunea de </a:t>
            </a:r>
            <a:r>
              <a:rPr lang="ro-RO" sz="2800" b="0" dirty="0" smtClean="0">
                <a:solidFill>
                  <a:schemeClr val="tx1"/>
                </a:solidFill>
              </a:rPr>
              <a:t>calcul, </a:t>
            </a:r>
            <a:r>
              <a:rPr lang="ro-RO" sz="2800" b="0" dirty="0">
                <a:solidFill>
                  <a:schemeClr val="tx1"/>
                </a:solidFill>
              </a:rPr>
              <a:t>dezvoltată de explozie în încăpere, </a:t>
            </a:r>
            <a:r>
              <a:rPr lang="ro-RO" sz="2800" b="0" dirty="0" smtClean="0">
                <a:solidFill>
                  <a:schemeClr val="tx1"/>
                </a:solidFill>
              </a:rPr>
              <a:t>depăşeşte 5 </a:t>
            </a:r>
            <a:r>
              <a:rPr lang="ro-RO" sz="2800" b="0" dirty="0">
                <a:solidFill>
                  <a:schemeClr val="tx1"/>
                </a:solidFill>
              </a:rPr>
              <a:t>kPa</a:t>
            </a:r>
            <a:r>
              <a:rPr lang="ro-RO" sz="2800" b="0" dirty="0" smtClean="0">
                <a:solidFill>
                  <a:schemeClr val="tx1"/>
                </a:solidFill>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67517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ctr"/>
            <a:r>
              <a:rPr lang="ro-RO" sz="2800" dirty="0" smtClean="0">
                <a:solidFill>
                  <a:schemeClr val="tx1"/>
                </a:solidFill>
              </a:rPr>
              <a:t>Categoria B1 </a:t>
            </a:r>
            <a:r>
              <a:rPr lang="ro-RO" sz="2800" dirty="0">
                <a:solidFill>
                  <a:schemeClr val="tx1"/>
                </a:solidFill>
              </a:rPr>
              <a:t>- </a:t>
            </a:r>
            <a:r>
              <a:rPr lang="ro-RO" sz="2800" dirty="0" smtClean="0">
                <a:solidFill>
                  <a:schemeClr val="tx1"/>
                </a:solidFill>
              </a:rPr>
              <a:t>B4. Prezintă </a:t>
            </a:r>
            <a:r>
              <a:rPr lang="ro-RO" sz="2800" dirty="0">
                <a:solidFill>
                  <a:schemeClr val="tx1"/>
                </a:solidFill>
              </a:rPr>
              <a:t>pericol de </a:t>
            </a:r>
            <a:r>
              <a:rPr lang="ro-RO" sz="2800" dirty="0" smtClean="0">
                <a:solidFill>
                  <a:schemeClr val="tx1"/>
                </a:solidFill>
              </a:rPr>
              <a:t>incendiu</a:t>
            </a:r>
          </a:p>
          <a:p>
            <a:endParaRPr lang="ro-RO" sz="2800" dirty="0" smtClean="0">
              <a:solidFill>
                <a:schemeClr val="tx1"/>
              </a:solidFill>
            </a:endParaRPr>
          </a:p>
          <a:p>
            <a:pPr algn="just"/>
            <a:r>
              <a:rPr lang="ro-RO" sz="2800" dirty="0" smtClean="0">
                <a:solidFill>
                  <a:schemeClr val="tx1"/>
                </a:solidFill>
              </a:rPr>
              <a:t>	</a:t>
            </a:r>
            <a:r>
              <a:rPr lang="ro-RO" sz="2800" b="0" dirty="0" smtClean="0">
                <a:solidFill>
                  <a:schemeClr val="tx1"/>
                </a:solidFill>
              </a:rPr>
              <a:t>Lichide </a:t>
            </a:r>
            <a:r>
              <a:rPr lang="ro-RO" sz="2800" b="0" dirty="0">
                <a:solidFill>
                  <a:schemeClr val="tx1"/>
                </a:solidFill>
              </a:rPr>
              <a:t>combustibile; substanţe şi materiale solide combustibile (inclusiv pulberi şi fibre); substanţe şi materiale capabile, la interacţiunea cu apa, oxigenul din aer sau între ele </a:t>
            </a:r>
            <a:r>
              <a:rPr lang="ro-RO" sz="2800" b="0" dirty="0" smtClean="0">
                <a:solidFill>
                  <a:schemeClr val="tx1"/>
                </a:solidFill>
              </a:rPr>
              <a:t>numai </a:t>
            </a:r>
            <a:r>
              <a:rPr lang="ro-RO" sz="2800" b="0" dirty="0">
                <a:solidFill>
                  <a:schemeClr val="tx1"/>
                </a:solidFill>
              </a:rPr>
              <a:t>să ardă şi </a:t>
            </a:r>
            <a:r>
              <a:rPr lang="ro-RO" sz="2800" b="0" dirty="0" smtClean="0">
                <a:solidFill>
                  <a:schemeClr val="tx1"/>
                </a:solidFill>
              </a:rPr>
              <a:t>condiţia că, </a:t>
            </a:r>
            <a:r>
              <a:rPr lang="ro-RO" sz="2800" b="0" dirty="0">
                <a:solidFill>
                  <a:schemeClr val="tx1"/>
                </a:solidFill>
              </a:rPr>
              <a:t>încăperile în care ele sunt prezente sau manipulate, nu se încadrează în categoriile A şi Б</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9969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970318"/>
          </a:xfrm>
          <a:prstGeom prst="rect">
            <a:avLst/>
          </a:prstGeom>
          <a:noFill/>
        </p:spPr>
        <p:txBody>
          <a:bodyPr wrap="square" rtlCol="0">
            <a:spAutoFit/>
          </a:bodyPr>
          <a:lstStyle/>
          <a:p>
            <a:pPr algn="ctr"/>
            <a:r>
              <a:rPr lang="ro-RO" sz="2800" dirty="0" smtClean="0">
                <a:solidFill>
                  <a:schemeClr val="tx1"/>
                </a:solidFill>
              </a:rPr>
              <a:t>Categoria Г</a:t>
            </a:r>
          </a:p>
          <a:p>
            <a:endParaRPr lang="ro-RO" sz="2800" dirty="0" smtClean="0">
              <a:solidFill>
                <a:schemeClr val="tx1"/>
              </a:solidFill>
            </a:endParaRPr>
          </a:p>
          <a:p>
            <a:pPr algn="just"/>
            <a:r>
              <a:rPr lang="ro-RO" sz="2800" dirty="0" smtClean="0">
                <a:solidFill>
                  <a:schemeClr val="tx1"/>
                </a:solidFill>
              </a:rPr>
              <a:t>	</a:t>
            </a:r>
            <a:r>
              <a:rPr lang="ro-RO" sz="2800" b="0" dirty="0" smtClean="0">
                <a:solidFill>
                  <a:schemeClr val="tx1"/>
                </a:solidFill>
              </a:rPr>
              <a:t>Materiale </a:t>
            </a:r>
            <a:r>
              <a:rPr lang="ro-RO" sz="2800" b="0" dirty="0">
                <a:solidFill>
                  <a:schemeClr val="tx1"/>
                </a:solidFill>
              </a:rPr>
              <a:t>şi substanţe incombustibile în stare fierbinte, incandescentă sau de topire, al căror proces de prelucrare decurge cu degajări de căldură radiantă, flăcări sau scântei; gaze, lichide şi substanţe solide combustibile, care se ard sau se recuperează în calitate de combustibil</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08541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32092"/>
          </a:xfrm>
          <a:prstGeom prst="rect">
            <a:avLst/>
          </a:prstGeom>
          <a:noFill/>
        </p:spPr>
        <p:txBody>
          <a:bodyPr wrap="square" rtlCol="0">
            <a:spAutoFit/>
          </a:bodyPr>
          <a:lstStyle/>
          <a:p>
            <a:pPr algn="ctr"/>
            <a:r>
              <a:rPr lang="ro-RO" sz="2800" dirty="0" smtClean="0">
                <a:solidFill>
                  <a:schemeClr val="tx1"/>
                </a:solidFill>
              </a:rPr>
              <a:t>Categoria Д</a:t>
            </a:r>
          </a:p>
          <a:p>
            <a:pPr algn="ctr"/>
            <a:endParaRPr lang="ro-RO" sz="2800" dirty="0" smtClean="0">
              <a:solidFill>
                <a:schemeClr val="tx1"/>
              </a:solidFill>
            </a:endParaRPr>
          </a:p>
          <a:p>
            <a:pPr algn="just"/>
            <a:r>
              <a:rPr lang="ro-RO" sz="2800" dirty="0" smtClean="0">
                <a:solidFill>
                  <a:schemeClr val="tx1"/>
                </a:solidFill>
              </a:rPr>
              <a:t>	</a:t>
            </a:r>
            <a:r>
              <a:rPr lang="ro-RO" sz="2800" b="0" dirty="0" smtClean="0">
                <a:solidFill>
                  <a:schemeClr val="tx1"/>
                </a:solidFill>
              </a:rPr>
              <a:t>Materiale </a:t>
            </a:r>
            <a:r>
              <a:rPr lang="ro-RO" sz="2800" b="0" dirty="0">
                <a:solidFill>
                  <a:schemeClr val="tx1"/>
                </a:solidFill>
              </a:rPr>
              <a:t>şi substanţe incombustibile în stare rece.</a:t>
            </a:r>
            <a:endParaRPr lang="ro-RO" sz="2800" b="0" dirty="0">
              <a:solidFill>
                <a:schemeClr val="tx1"/>
              </a:solidFill>
              <a:latin typeface="Times New Roman" panose="02020603050405020304" pitchFamily="18" charset="0"/>
              <a:cs typeface="Times New Roman" panose="02020603050405020304" pitchFamily="18" charset="0"/>
            </a:endParaRPr>
          </a:p>
          <a:p>
            <a:pPr algn="just"/>
            <a:endParaRPr lang="ro-RO" sz="2800" dirty="0" smtClean="0">
              <a:solidFill>
                <a:schemeClr val="tx1"/>
              </a:solidFill>
              <a:latin typeface="Times New Roman" panose="02020603050405020304" pitchFamily="18" charset="0"/>
              <a:cs typeface="Times New Roman" panose="02020603050405020304" pitchFamily="18" charset="0"/>
            </a:endParaRPr>
          </a:p>
          <a:p>
            <a:pPr algn="just"/>
            <a:endParaRPr lang="ro-RO" sz="2800" dirty="0" smtClean="0">
              <a:solidFill>
                <a:schemeClr val="tx1"/>
              </a:solidFill>
              <a:latin typeface="Times New Roman" panose="02020603050405020304" pitchFamily="18" charset="0"/>
              <a:cs typeface="Times New Roman" panose="02020603050405020304" pitchFamily="18" charset="0"/>
            </a:endParaRPr>
          </a:p>
          <a:p>
            <a:pPr algn="just"/>
            <a:r>
              <a:rPr lang="ro-RO" sz="2800" dirty="0" smtClean="0">
                <a:solidFill>
                  <a:schemeClr val="tx1"/>
                </a:solidFill>
              </a:rPr>
              <a:t>	NOTĂ </a:t>
            </a:r>
            <a:r>
              <a:rPr lang="ro-RO" sz="2800" dirty="0">
                <a:solidFill>
                  <a:schemeClr val="tx1"/>
                </a:solidFill>
              </a:rPr>
              <a:t>– Divizarea încăperilor în categorii B1-B4 se reglementează prin prevederi speciale.</a:t>
            </a:r>
            <a:endParaRPr lang="ro-RO" sz="2800" dirty="0">
              <a:solidFill>
                <a:schemeClr val="tx1"/>
              </a:solidFill>
              <a:latin typeface="Times New Roman" panose="02020603050405020304" pitchFamily="18" charset="0"/>
              <a:cs typeface="Times New Roman" panose="02020603050405020304" pitchFamily="18" charset="0"/>
            </a:endParaRPr>
          </a:p>
          <a:p>
            <a:pPr algn="just"/>
            <a:endParaRPr lang="ro-RO" sz="2800" dirty="0" smtClean="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52636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278094"/>
          </a:xfrm>
          <a:prstGeom prst="rect">
            <a:avLst/>
          </a:prstGeom>
          <a:noFill/>
        </p:spPr>
        <p:txBody>
          <a:bodyPr wrap="square" rtlCol="0">
            <a:spAutoFit/>
          </a:bodyPr>
          <a:lstStyle/>
          <a:p>
            <a:pPr algn="ctr"/>
            <a:r>
              <a:rPr lang="ro-RO" sz="2000" i="1" dirty="0" smtClean="0">
                <a:solidFill>
                  <a:schemeClr val="tx1"/>
                </a:solidFill>
              </a:rPr>
              <a:t> </a:t>
            </a:r>
            <a:r>
              <a:rPr lang="ro-RO" sz="2800" i="1" dirty="0">
                <a:solidFill>
                  <a:schemeClr val="tx1"/>
                </a:solidFill>
              </a:rPr>
              <a:t>Arderea. Autoaprinderea. Incendiul. Factorii </a:t>
            </a:r>
            <a:r>
              <a:rPr lang="ro-RO" sz="2800" i="1" dirty="0" smtClean="0">
                <a:solidFill>
                  <a:schemeClr val="tx1"/>
                </a:solidFill>
              </a:rPr>
              <a:t>periculoşi ai </a:t>
            </a:r>
            <a:r>
              <a:rPr lang="ro-RO" sz="2800" i="1" dirty="0">
                <a:solidFill>
                  <a:schemeClr val="tx1"/>
                </a:solidFill>
              </a:rPr>
              <a:t>incendiului</a:t>
            </a:r>
            <a:endParaRPr lang="ru-RU" sz="2800" dirty="0">
              <a:solidFill>
                <a:schemeClr val="tx1"/>
              </a:solidFill>
            </a:endParaRPr>
          </a:p>
          <a:p>
            <a:r>
              <a:rPr lang="ro-RO" sz="2800" i="1" dirty="0" smtClean="0">
                <a:solidFill>
                  <a:schemeClr val="tx1"/>
                </a:solidFill>
              </a:rPr>
              <a:t>	</a:t>
            </a:r>
          </a:p>
          <a:p>
            <a:pPr algn="just"/>
            <a:r>
              <a:rPr lang="ro-RO" sz="2800" i="1" dirty="0">
                <a:solidFill>
                  <a:schemeClr val="tx1"/>
                </a:solidFill>
              </a:rPr>
              <a:t>	</a:t>
            </a:r>
            <a:r>
              <a:rPr lang="ro-RO" sz="2800" i="1" dirty="0" smtClean="0">
                <a:solidFill>
                  <a:schemeClr val="tx1"/>
                </a:solidFill>
              </a:rPr>
              <a:t>Ardere</a:t>
            </a:r>
            <a:r>
              <a:rPr lang="ro-RO" sz="2800" dirty="0" smtClean="0">
                <a:solidFill>
                  <a:schemeClr val="tx1"/>
                </a:solidFill>
              </a:rPr>
              <a:t> </a:t>
            </a:r>
            <a:r>
              <a:rPr lang="ro-RO" sz="2800" b="0" dirty="0">
                <a:solidFill>
                  <a:schemeClr val="tx1"/>
                </a:solidFill>
              </a:rPr>
              <a:t>se numeşte reacţia chimică rapidă, însoţită de degajarea unei cantităţi mari de căldură şi, de regulă, de lumină. În dependenţă de viteza procesului arderea se poate desfăşura sub formă de ardere propriu-zisă, explozie şi detonare</a:t>
            </a:r>
            <a:r>
              <a:rPr lang="ro-RO" sz="2800" b="0" dirty="0" smtClean="0">
                <a:solidFill>
                  <a:schemeClr val="tx1"/>
                </a:solidFill>
              </a:rPr>
              <a:t>.</a:t>
            </a:r>
          </a:p>
          <a:p>
            <a:pPr algn="just"/>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6048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32092"/>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Cea </a:t>
            </a:r>
            <a:r>
              <a:rPr lang="ro-RO" sz="2800" b="0" dirty="0">
                <a:solidFill>
                  <a:schemeClr val="tx1"/>
                </a:solidFill>
              </a:rPr>
              <a:t>mai mare viteză a arderii poate fi observată în oxigen curat, cea mai mică – la un conţinut în aer de 14-15 % de oxigen după volum. La micşorarea procentului de oxigen sub valoarea indicată, arderea majorităţii substanţelor se întrerupe. Arderea se desfăşoară cu atât mai repede, cu cât este mai mare suprafaţa specifică a substanţelor; la o amestecare minuţioasă a substanţei combustibile şi oxigenului (oxidantului) viteza de ardere sporeşte</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0892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300" dirty="0" smtClean="0">
                <a:solidFill>
                  <a:schemeClr val="tx1"/>
                </a:solidFill>
              </a:rPr>
              <a:t>	</a:t>
            </a:r>
            <a:r>
              <a:rPr lang="ro-RO" sz="2400" b="0" dirty="0" smtClean="0">
                <a:solidFill>
                  <a:schemeClr val="tx1"/>
                </a:solidFill>
              </a:rPr>
              <a:t>Pentru </a:t>
            </a:r>
            <a:r>
              <a:rPr lang="ro-RO" sz="2400" b="0" dirty="0">
                <a:solidFill>
                  <a:schemeClr val="tx1"/>
                </a:solidFill>
              </a:rPr>
              <a:t>apariţia şi dezvoltarea procesului de ardere sunt necesare, de regulă, substanţa combustibilă, oxidantul şi sursa de aprindere. Arderea se întrerupe dacă este înlăturată oricare din aceste condiţii.</a:t>
            </a:r>
            <a:endParaRPr lang="ru-RU" sz="2400" b="0" dirty="0">
              <a:solidFill>
                <a:schemeClr val="tx1"/>
              </a:solidFill>
            </a:endParaRPr>
          </a:p>
          <a:p>
            <a:pPr algn="just"/>
            <a:r>
              <a:rPr lang="ro-RO" sz="2400" b="0" dirty="0" smtClean="0">
                <a:solidFill>
                  <a:schemeClr val="tx1"/>
                </a:solidFill>
              </a:rPr>
              <a:t>	Pot </a:t>
            </a:r>
            <a:r>
              <a:rPr lang="ro-RO" sz="2400" b="0" dirty="0">
                <a:solidFill>
                  <a:schemeClr val="tx1"/>
                </a:solidFill>
              </a:rPr>
              <a:t>fi deosebite două feluri de ardere: completă (la cantitate suficientă sau surplus de oxigen) şi incompletă (la insuficienţă de oxigen). În acelaşi timp arderea poate fi </a:t>
            </a:r>
            <a:r>
              <a:rPr lang="ro-RO" sz="2400" b="0" i="1" dirty="0">
                <a:solidFill>
                  <a:schemeClr val="tx1"/>
                </a:solidFill>
              </a:rPr>
              <a:t>difuză</a:t>
            </a:r>
            <a:r>
              <a:rPr lang="ro-RO" sz="2400" b="0" dirty="0">
                <a:solidFill>
                  <a:schemeClr val="tx1"/>
                </a:solidFill>
              </a:rPr>
              <a:t> – atunci când oxigenul pătrunde în zona de ardere prin difuzie şi </a:t>
            </a:r>
            <a:r>
              <a:rPr lang="ro-RO" sz="2400" b="0" i="1" dirty="0">
                <a:solidFill>
                  <a:schemeClr val="tx1"/>
                </a:solidFill>
              </a:rPr>
              <a:t>cinetică</a:t>
            </a:r>
            <a:r>
              <a:rPr lang="ro-RO" sz="2400" b="0" dirty="0">
                <a:solidFill>
                  <a:schemeClr val="tx1"/>
                </a:solidFill>
              </a:rPr>
              <a:t> – atunci când combustibilul gazos şi aerul sunt amestecaţi în prealabil. Arderea gazelor este o ardere omogenă, iar a substanţelor lichide sau solide – eterogenă</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2308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72877" y="1598927"/>
            <a:ext cx="8167695" cy="4401205"/>
          </a:xfrm>
          <a:prstGeom prst="rect">
            <a:avLst/>
          </a:prstGeom>
          <a:noFill/>
        </p:spPr>
        <p:txBody>
          <a:bodyPr wrap="square" rtlCol="0">
            <a:spAutoFit/>
          </a:bodyPr>
          <a:lstStyle/>
          <a:p>
            <a:pPr algn="just"/>
            <a:r>
              <a:rPr lang="en-US" altLang="ru-RU" sz="2800" dirty="0" smtClean="0"/>
              <a:t>	</a:t>
            </a:r>
            <a:r>
              <a:rPr lang="ro-RO" altLang="ru-RU" sz="2800" b="0" dirty="0" smtClean="0">
                <a:solidFill>
                  <a:schemeClr val="tx1"/>
                </a:solidFill>
              </a:rPr>
              <a:t>Problemele </a:t>
            </a:r>
            <a:r>
              <a:rPr lang="ro-RO" altLang="ru-RU" sz="2800" b="0" dirty="0">
                <a:solidFill>
                  <a:schemeClr val="tx1"/>
                </a:solidFill>
              </a:rPr>
              <a:t>principale ale activităţii de profilaxie sunt: </a:t>
            </a:r>
            <a:r>
              <a:rPr lang="en-US" altLang="ru-RU" sz="2800" b="0" dirty="0" smtClean="0">
                <a:solidFill>
                  <a:schemeClr val="tx1"/>
                </a:solidFill>
              </a:rPr>
              <a:t>1) </a:t>
            </a:r>
            <a:r>
              <a:rPr lang="ro-RO" altLang="ru-RU" sz="2800" b="0" dirty="0" smtClean="0">
                <a:solidFill>
                  <a:schemeClr val="tx1"/>
                </a:solidFill>
              </a:rPr>
              <a:t>elaborarea </a:t>
            </a:r>
            <a:r>
              <a:rPr lang="ro-RO" altLang="ru-RU" sz="2800" b="0" dirty="0">
                <a:solidFill>
                  <a:schemeClr val="tx1"/>
                </a:solidFill>
              </a:rPr>
              <a:t>şi realizarea măsurilor orientate spre lichidarea cauzelor </a:t>
            </a:r>
            <a:r>
              <a:rPr lang="ro-RO" altLang="ru-RU" sz="2800" b="0" dirty="0" smtClean="0">
                <a:solidFill>
                  <a:schemeClr val="tx1"/>
                </a:solidFill>
              </a:rPr>
              <a:t>care </a:t>
            </a:r>
            <a:r>
              <a:rPr lang="ro-RO" altLang="ru-RU" sz="2800" b="0" dirty="0">
                <a:solidFill>
                  <a:schemeClr val="tx1"/>
                </a:solidFill>
              </a:rPr>
              <a:t>pot provoca incendiile; </a:t>
            </a:r>
            <a:r>
              <a:rPr lang="ro-RO" altLang="ru-RU" sz="2800" b="0" dirty="0" smtClean="0">
                <a:solidFill>
                  <a:schemeClr val="tx1"/>
                </a:solidFill>
              </a:rPr>
              <a:t>2) limitarea </a:t>
            </a:r>
            <a:r>
              <a:rPr lang="ro-RO" altLang="ru-RU" sz="2800" b="0" dirty="0">
                <a:solidFill>
                  <a:schemeClr val="tx1"/>
                </a:solidFill>
              </a:rPr>
              <a:t>în spaţiu a posibilelor incendii şi crearea condiţiilor favorabile de evacuare a oamenilor şi a bunurilor materiale în caz de incendiu; </a:t>
            </a:r>
            <a:r>
              <a:rPr lang="ro-RO" altLang="ru-RU" sz="2800" b="0" dirty="0" smtClean="0">
                <a:solidFill>
                  <a:schemeClr val="tx1"/>
                </a:solidFill>
              </a:rPr>
              <a:t>                 3) asigurarea </a:t>
            </a:r>
            <a:r>
              <a:rPr lang="ro-RO" altLang="ru-RU" sz="2800" b="0" dirty="0">
                <a:solidFill>
                  <a:schemeClr val="tx1"/>
                </a:solidFill>
              </a:rPr>
              <a:t>condiţiilor de descoperire la timp a incendiului apărut, anunţării rapide a serviciului de combatere a incendiilor şi lichidării cu succes a incendiului</a:t>
            </a:r>
            <a:r>
              <a:rPr lang="ro-RO" altLang="ru-RU" sz="2800" b="0" dirty="0" smtClean="0">
                <a:solidFill>
                  <a:schemeClr val="tx1"/>
                </a:solidFill>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264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046988"/>
          </a:xfrm>
          <a:prstGeom prst="rect">
            <a:avLst/>
          </a:prstGeom>
          <a:noFill/>
        </p:spPr>
        <p:txBody>
          <a:bodyPr wrap="square" rtlCol="0">
            <a:spAutoFit/>
          </a:bodyPr>
          <a:lstStyle/>
          <a:p>
            <a:pPr algn="just"/>
            <a:r>
              <a:rPr lang="ro-RO" sz="2400" i="1" dirty="0" smtClean="0">
                <a:solidFill>
                  <a:schemeClr val="tx1"/>
                </a:solidFill>
              </a:rPr>
              <a:t>	Autoaprindere</a:t>
            </a:r>
            <a:r>
              <a:rPr lang="ro-RO" sz="2400" dirty="0" smtClean="0">
                <a:solidFill>
                  <a:schemeClr val="tx1"/>
                </a:solidFill>
              </a:rPr>
              <a:t> </a:t>
            </a:r>
            <a:r>
              <a:rPr lang="ro-RO" sz="2400" dirty="0">
                <a:solidFill>
                  <a:schemeClr val="tx1"/>
                </a:solidFill>
              </a:rPr>
              <a:t>– </a:t>
            </a:r>
            <a:r>
              <a:rPr lang="ro-RO" sz="2400" b="0" dirty="0">
                <a:solidFill>
                  <a:schemeClr val="tx1"/>
                </a:solidFill>
              </a:rPr>
              <a:t>fenomen de declanşare a procesului de ardere prin încălzirea sau autoîncălzirea unei substanţe combustibile până la valoarea temperaturii de autoaprindere specifică, fără a veni în contact direct cu o sursă exterioară de aprindere. După natura proceselor sau reacţiilor ce produc autoîncălzirea se definesc autoaprinderi de natură chimică, fizico-chimică şi biologică.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3942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785652"/>
          </a:xfrm>
          <a:prstGeom prst="rect">
            <a:avLst/>
          </a:prstGeom>
          <a:noFill/>
        </p:spPr>
        <p:txBody>
          <a:bodyPr wrap="square" rtlCol="0">
            <a:spAutoFit/>
          </a:bodyPr>
          <a:lstStyle/>
          <a:p>
            <a:pPr algn="just"/>
            <a:r>
              <a:rPr lang="ro-RO" sz="2400" i="1" dirty="0" smtClean="0">
                <a:solidFill>
                  <a:schemeClr val="tx1"/>
                </a:solidFill>
              </a:rPr>
              <a:t>	</a:t>
            </a:r>
          </a:p>
          <a:p>
            <a:pPr algn="just"/>
            <a:endParaRPr lang="ro-RO" sz="2400" b="0" i="1" dirty="0">
              <a:solidFill>
                <a:schemeClr val="tx1"/>
              </a:solidFill>
            </a:endParaRPr>
          </a:p>
          <a:p>
            <a:pPr algn="just"/>
            <a:endParaRPr lang="ro-RO" sz="2400" b="0" i="1" dirty="0" smtClean="0">
              <a:solidFill>
                <a:schemeClr val="tx1"/>
              </a:solidFill>
            </a:endParaRPr>
          </a:p>
          <a:p>
            <a:pPr algn="just"/>
            <a:r>
              <a:rPr lang="ro-RO" sz="2400" b="0" i="1" dirty="0">
                <a:solidFill>
                  <a:schemeClr val="tx1"/>
                </a:solidFill>
              </a:rPr>
              <a:t>	</a:t>
            </a:r>
            <a:r>
              <a:rPr lang="ro-RO" sz="2400" dirty="0" smtClean="0">
                <a:solidFill>
                  <a:schemeClr val="tx1"/>
                </a:solidFill>
              </a:rPr>
              <a:t>Fenomenul </a:t>
            </a:r>
            <a:r>
              <a:rPr lang="ro-RO" sz="2400" dirty="0">
                <a:solidFill>
                  <a:schemeClr val="tx1"/>
                </a:solidFill>
              </a:rPr>
              <a:t>autoaprinderii prin autoîncălzire generează incendii în stare mascată, apariţia şi dezvoltarea lor fiind favorizată de o serie de factori (umiditate, aerare, prezenţa unor impurităţi, grad de concasare etc</a:t>
            </a:r>
            <a:r>
              <a:rPr lang="ro-RO" sz="2400" dirty="0" smtClean="0">
                <a:solidFill>
                  <a:schemeClr val="tx1"/>
                </a:solidFill>
              </a:rPr>
              <a:t>.).</a:t>
            </a:r>
          </a:p>
          <a:p>
            <a:pPr algn="just"/>
            <a:endParaRPr lang="ro-RO" sz="2400" b="0" dirty="0">
              <a:solidFill>
                <a:schemeClr val="tx1"/>
              </a:solidFill>
              <a:latin typeface="Times New Roman" panose="02020603050405020304" pitchFamily="18" charset="0"/>
              <a:cs typeface="Times New Roman" panose="02020603050405020304" pitchFamily="18" charset="0"/>
            </a:endParaRPr>
          </a:p>
          <a:p>
            <a:pPr algn="just"/>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1044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970318"/>
          </a:xfrm>
          <a:prstGeom prst="rect">
            <a:avLst/>
          </a:prstGeom>
          <a:noFill/>
        </p:spPr>
        <p:txBody>
          <a:bodyPr wrap="square" rtlCol="0">
            <a:spAutoFit/>
          </a:bodyPr>
          <a:lstStyle/>
          <a:p>
            <a:pPr algn="just"/>
            <a:r>
              <a:rPr lang="ro-RO" sz="2800" i="1" dirty="0" smtClean="0">
                <a:solidFill>
                  <a:schemeClr val="tx1"/>
                </a:solidFill>
              </a:rPr>
              <a:t>	Autoaprindere </a:t>
            </a:r>
            <a:r>
              <a:rPr lang="ro-RO" sz="2800" i="1" dirty="0">
                <a:solidFill>
                  <a:schemeClr val="tx1"/>
                </a:solidFill>
              </a:rPr>
              <a:t>de natură biologică</a:t>
            </a:r>
            <a:r>
              <a:rPr lang="ro-RO" sz="2800" dirty="0">
                <a:solidFill>
                  <a:schemeClr val="tx1"/>
                </a:solidFill>
              </a:rPr>
              <a:t> – </a:t>
            </a:r>
            <a:r>
              <a:rPr lang="ro-RO" sz="2800" b="0" dirty="0">
                <a:solidFill>
                  <a:schemeClr val="tx1"/>
                </a:solidFill>
              </a:rPr>
              <a:t>aprinderea unor produse vegetale (furaj, borhot, rumeguş de lemn, tutun, tăiţei de sfeclă etc.) sau a unor produse de natură animală (lână, păr etc.), care, sub influenţa acţiunii microorganismelor, generează reacţii chimice şi/sau fiziologice ce produc cantitatea de căldură necesară declanşării procesului de ardere</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51864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94361" y="1754375"/>
            <a:ext cx="7936992" cy="3970318"/>
          </a:xfrm>
          <a:prstGeom prst="rect">
            <a:avLst/>
          </a:prstGeom>
          <a:noFill/>
        </p:spPr>
        <p:txBody>
          <a:bodyPr wrap="square" rtlCol="0">
            <a:spAutoFit/>
          </a:bodyPr>
          <a:lstStyle/>
          <a:p>
            <a:pPr algn="just"/>
            <a:r>
              <a:rPr lang="ro-RO" sz="2800" i="1" dirty="0" smtClean="0">
                <a:solidFill>
                  <a:schemeClr val="tx1"/>
                </a:solidFill>
              </a:rPr>
              <a:t>	Autoaprindere </a:t>
            </a:r>
            <a:r>
              <a:rPr lang="ro-RO" sz="2800" i="1" dirty="0">
                <a:solidFill>
                  <a:schemeClr val="tx1"/>
                </a:solidFill>
              </a:rPr>
              <a:t>de natură chimică</a:t>
            </a:r>
            <a:r>
              <a:rPr lang="ro-RO" sz="2800" dirty="0">
                <a:solidFill>
                  <a:schemeClr val="tx1"/>
                </a:solidFill>
              </a:rPr>
              <a:t> – </a:t>
            </a:r>
            <a:r>
              <a:rPr lang="ro-RO" sz="2800" b="0" dirty="0">
                <a:solidFill>
                  <a:schemeClr val="tx1"/>
                </a:solidFill>
              </a:rPr>
              <a:t>aprindere spontană a unor substanţe la contactul cu oxigenul din aer, </a:t>
            </a:r>
            <a:r>
              <a:rPr lang="ro-RO" sz="2800" b="0" dirty="0" smtClean="0">
                <a:solidFill>
                  <a:schemeClr val="tx1"/>
                </a:solidFill>
              </a:rPr>
              <a:t>apa </a:t>
            </a:r>
            <a:r>
              <a:rPr lang="ro-RO" sz="2800" b="0" dirty="0">
                <a:solidFill>
                  <a:schemeClr val="tx1"/>
                </a:solidFill>
              </a:rPr>
              <a:t>sau </a:t>
            </a:r>
            <a:r>
              <a:rPr lang="ro-RO" sz="2800" b="0" dirty="0" smtClean="0">
                <a:solidFill>
                  <a:schemeClr val="tx1"/>
                </a:solidFill>
              </a:rPr>
              <a:t>compuşii </a:t>
            </a:r>
            <a:r>
              <a:rPr lang="ro-RO" sz="2800" b="0" dirty="0">
                <a:solidFill>
                  <a:schemeClr val="tx1"/>
                </a:solidFill>
              </a:rPr>
              <a:t>organici, cu care majoritatea substanţelor nu reacţionează în condiţii normale. </a:t>
            </a:r>
            <a:endParaRPr lang="ro-RO" sz="2800" b="0" dirty="0" smtClean="0">
              <a:solidFill>
                <a:schemeClr val="tx1"/>
              </a:solidFill>
            </a:endParaRPr>
          </a:p>
          <a:p>
            <a:pPr algn="just"/>
            <a:r>
              <a:rPr lang="ro-RO" sz="2800" b="0" dirty="0" smtClean="0">
                <a:solidFill>
                  <a:schemeClr val="tx1"/>
                </a:solidFill>
              </a:rPr>
              <a:t>Deosebim </a:t>
            </a:r>
            <a:r>
              <a:rPr lang="ro-RO" sz="2800" b="0" dirty="0">
                <a:solidFill>
                  <a:schemeClr val="tx1"/>
                </a:solidFill>
              </a:rPr>
              <a:t>trei grupe:</a:t>
            </a:r>
            <a:endParaRPr lang="ru-RU" sz="2800" b="0" dirty="0">
              <a:solidFill>
                <a:schemeClr val="tx1"/>
              </a:solidFill>
            </a:endParaRPr>
          </a:p>
          <a:p>
            <a:pPr algn="just"/>
            <a:r>
              <a:rPr lang="ro-RO" sz="2800" b="0" dirty="0" smtClean="0">
                <a:solidFill>
                  <a:schemeClr val="tx1"/>
                </a:solidFill>
              </a:rPr>
              <a:t>	- </a:t>
            </a:r>
            <a:r>
              <a:rPr lang="ro-RO" sz="2800" b="0" dirty="0">
                <a:solidFill>
                  <a:schemeClr val="tx1"/>
                </a:solidFill>
              </a:rPr>
              <a:t>substanţe ce se aprind spontan în contact cu aerul, la temperatură normală (substanţe piroforice) – fosfor, metale alcaline etc</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8454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539430"/>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 </a:t>
            </a:r>
            <a:r>
              <a:rPr lang="ro-RO" sz="2800" b="0" dirty="0">
                <a:solidFill>
                  <a:schemeClr val="tx1"/>
                </a:solidFill>
              </a:rPr>
              <a:t>substanţe care, în condiţii normale, reacţionează violent în contact cu apa (carbura de calciu – carbid, metale alcaline etc.);</a:t>
            </a:r>
            <a:endParaRPr lang="ru-RU" sz="2800" b="0" dirty="0">
              <a:solidFill>
                <a:schemeClr val="tx1"/>
              </a:solidFill>
            </a:endParaRPr>
          </a:p>
          <a:p>
            <a:pPr algn="just"/>
            <a:r>
              <a:rPr lang="ro-RO" sz="2800" b="0" dirty="0" smtClean="0">
                <a:solidFill>
                  <a:schemeClr val="tx1"/>
                </a:solidFill>
              </a:rPr>
              <a:t>	- </a:t>
            </a:r>
            <a:r>
              <a:rPr lang="ro-RO" sz="2800" b="0" dirty="0">
                <a:solidFill>
                  <a:schemeClr val="tx1"/>
                </a:solidFill>
              </a:rPr>
              <a:t>oxidanţi şi peroxizi care se aprind violent în contact cu substanţe organice (cloratul de potasiu în contact cu acidul oxalic, acidul azotic şi sulfuric în contact cu materiale celulozice etc</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67786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539430"/>
          </a:xfrm>
          <a:prstGeom prst="rect">
            <a:avLst/>
          </a:prstGeom>
          <a:noFill/>
        </p:spPr>
        <p:txBody>
          <a:bodyPr wrap="square" rtlCol="0">
            <a:spAutoFit/>
          </a:bodyPr>
          <a:lstStyle/>
          <a:p>
            <a:pPr algn="just"/>
            <a:r>
              <a:rPr lang="ro-RO" sz="2800" i="1" dirty="0" smtClean="0">
                <a:solidFill>
                  <a:schemeClr val="tx1"/>
                </a:solidFill>
              </a:rPr>
              <a:t>	Autoaprindere </a:t>
            </a:r>
            <a:r>
              <a:rPr lang="ro-RO" sz="2800" i="1" dirty="0">
                <a:solidFill>
                  <a:schemeClr val="tx1"/>
                </a:solidFill>
              </a:rPr>
              <a:t>de natură fizico-chimică</a:t>
            </a:r>
            <a:r>
              <a:rPr lang="ro-RO" sz="2800" dirty="0">
                <a:solidFill>
                  <a:schemeClr val="tx1"/>
                </a:solidFill>
              </a:rPr>
              <a:t> – </a:t>
            </a:r>
            <a:r>
              <a:rPr lang="ro-RO" sz="2800" b="0" dirty="0">
                <a:solidFill>
                  <a:schemeClr val="tx1"/>
                </a:solidFill>
              </a:rPr>
              <a:t>aprindere de substanţe combustibile stimulată atât de procese chimice, cât şi de factori de natură fizică (suprafaţă specifică, grad de aerare, izolare termică faţă de mediul exterior, prezenţa unor impurităţi). Exemple tipice: cărbune, azotat de amoniu, uleiuri, bumbac</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4617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970318"/>
          </a:xfrm>
          <a:prstGeom prst="rect">
            <a:avLst/>
          </a:prstGeom>
          <a:noFill/>
        </p:spPr>
        <p:txBody>
          <a:bodyPr wrap="square" rtlCol="0">
            <a:spAutoFit/>
          </a:bodyPr>
          <a:lstStyle/>
          <a:p>
            <a:pPr algn="just"/>
            <a:r>
              <a:rPr lang="ro-RO" sz="2700" i="1" dirty="0" smtClean="0">
                <a:solidFill>
                  <a:schemeClr val="tx1"/>
                </a:solidFill>
              </a:rPr>
              <a:t>	</a:t>
            </a:r>
            <a:r>
              <a:rPr lang="ro-RO" sz="2500" i="1" dirty="0" smtClean="0">
                <a:solidFill>
                  <a:schemeClr val="tx1"/>
                </a:solidFill>
              </a:rPr>
              <a:t>Incendiul </a:t>
            </a:r>
            <a:r>
              <a:rPr lang="ro-RO" sz="2500" b="0" dirty="0">
                <a:solidFill>
                  <a:schemeClr val="tx1"/>
                </a:solidFill>
              </a:rPr>
              <a:t>este arderea necontrolată, care se dezvoltă în timp şi spaţiu, provoacă pagube materiale şi prezintă pericol pentru oameni. </a:t>
            </a:r>
            <a:endParaRPr lang="ro-RO" sz="2500" b="0" dirty="0" smtClean="0">
              <a:solidFill>
                <a:schemeClr val="tx1"/>
              </a:solidFill>
            </a:endParaRPr>
          </a:p>
          <a:p>
            <a:pPr algn="just"/>
            <a:r>
              <a:rPr lang="ro-RO" sz="2500" b="0" dirty="0" smtClean="0">
                <a:solidFill>
                  <a:schemeClr val="tx1"/>
                </a:solidFill>
              </a:rPr>
              <a:t>Factorii </a:t>
            </a:r>
            <a:r>
              <a:rPr lang="ro-RO" sz="2500" b="0" dirty="0">
                <a:solidFill>
                  <a:schemeClr val="tx1"/>
                </a:solidFill>
              </a:rPr>
              <a:t>periculoşi ai </a:t>
            </a:r>
            <a:r>
              <a:rPr lang="ro-RO" sz="2500" b="0" dirty="0" smtClean="0">
                <a:solidFill>
                  <a:schemeClr val="tx1"/>
                </a:solidFill>
              </a:rPr>
              <a:t>incendiului pentru oameni:</a:t>
            </a:r>
            <a:endParaRPr lang="ru-RU" sz="2500" b="0" dirty="0">
              <a:solidFill>
                <a:schemeClr val="tx1"/>
              </a:solidFill>
            </a:endParaRPr>
          </a:p>
          <a:p>
            <a:pPr algn="just"/>
            <a:r>
              <a:rPr lang="ro-RO" sz="2500" b="0" dirty="0" smtClean="0">
                <a:solidFill>
                  <a:schemeClr val="tx1"/>
                </a:solidFill>
              </a:rPr>
              <a:t>	- </a:t>
            </a:r>
            <a:r>
              <a:rPr lang="ro-RO" sz="2500" b="0" dirty="0">
                <a:solidFill>
                  <a:schemeClr val="tx1"/>
                </a:solidFill>
              </a:rPr>
              <a:t>focul deschis şi scânteile;</a:t>
            </a:r>
            <a:endParaRPr lang="ru-RU" sz="2500" b="0" dirty="0">
              <a:solidFill>
                <a:schemeClr val="tx1"/>
              </a:solidFill>
            </a:endParaRPr>
          </a:p>
          <a:p>
            <a:pPr algn="just"/>
            <a:r>
              <a:rPr lang="ro-RO" sz="2500" b="0" dirty="0" smtClean="0">
                <a:solidFill>
                  <a:schemeClr val="tx1"/>
                </a:solidFill>
              </a:rPr>
              <a:t>	- temperatura </a:t>
            </a:r>
            <a:r>
              <a:rPr lang="ro-RO" sz="2500" b="0" dirty="0">
                <a:solidFill>
                  <a:schemeClr val="tx1"/>
                </a:solidFill>
              </a:rPr>
              <a:t>înaltă a mediului înconjurător;</a:t>
            </a:r>
            <a:endParaRPr lang="ru-RU" sz="2500" b="0" dirty="0">
              <a:solidFill>
                <a:schemeClr val="tx1"/>
              </a:solidFill>
            </a:endParaRPr>
          </a:p>
          <a:p>
            <a:pPr algn="just"/>
            <a:r>
              <a:rPr lang="ro-RO" sz="2500" b="0" dirty="0" smtClean="0">
                <a:solidFill>
                  <a:schemeClr val="tx1"/>
                </a:solidFill>
              </a:rPr>
              <a:t>	- </a:t>
            </a:r>
            <a:r>
              <a:rPr lang="ro-RO" sz="2500" b="0" dirty="0">
                <a:solidFill>
                  <a:schemeClr val="tx1"/>
                </a:solidFill>
              </a:rPr>
              <a:t>produsele toxice ale arderii şi fumul;</a:t>
            </a:r>
            <a:endParaRPr lang="ru-RU" sz="2500" b="0" dirty="0">
              <a:solidFill>
                <a:schemeClr val="tx1"/>
              </a:solidFill>
            </a:endParaRPr>
          </a:p>
          <a:p>
            <a:pPr algn="just"/>
            <a:r>
              <a:rPr lang="ro-RO" sz="2500" b="0" dirty="0" smtClean="0">
                <a:solidFill>
                  <a:schemeClr val="tx1"/>
                </a:solidFill>
              </a:rPr>
              <a:t>	- </a:t>
            </a:r>
            <a:r>
              <a:rPr lang="ro-RO" sz="2500" b="0" dirty="0">
                <a:solidFill>
                  <a:schemeClr val="tx1"/>
                </a:solidFill>
              </a:rPr>
              <a:t>concentraţia scăzută a oxigenului;</a:t>
            </a:r>
            <a:endParaRPr lang="ru-RU" sz="2500" b="0" dirty="0">
              <a:solidFill>
                <a:schemeClr val="tx1"/>
              </a:solidFill>
            </a:endParaRPr>
          </a:p>
          <a:p>
            <a:pPr algn="just"/>
            <a:r>
              <a:rPr lang="ro-RO" sz="2500" b="0" dirty="0" smtClean="0">
                <a:solidFill>
                  <a:schemeClr val="tx1"/>
                </a:solidFill>
              </a:rPr>
              <a:t>	- </a:t>
            </a:r>
            <a:r>
              <a:rPr lang="ro-RO" sz="2500" b="0" dirty="0">
                <a:solidFill>
                  <a:schemeClr val="tx1"/>
                </a:solidFill>
              </a:rPr>
              <a:t>prăbuşirea părţilor clădirilor, agregatelor, instalaţiilor, explozia conductelor şi aparatelor etc</a:t>
            </a:r>
            <a:r>
              <a:rPr lang="ro-RO" sz="2500" b="0" dirty="0" smtClean="0">
                <a:solidFill>
                  <a:schemeClr val="tx1"/>
                </a:solidFill>
              </a:rPr>
              <a:t>.</a:t>
            </a:r>
            <a:endParaRPr lang="en-US" sz="27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11855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ctr"/>
            <a:r>
              <a:rPr lang="ro-RO" sz="2800" dirty="0" smtClean="0">
                <a:solidFill>
                  <a:schemeClr val="tx1"/>
                </a:solidFill>
              </a:rPr>
              <a:t>Comportarea la foc a construcţiilor</a:t>
            </a:r>
            <a:endParaRPr lang="ru-RU" sz="2800" dirty="0" smtClean="0">
              <a:solidFill>
                <a:schemeClr val="tx1"/>
              </a:solidFill>
            </a:endParaRPr>
          </a:p>
          <a:p>
            <a:pPr algn="ctr"/>
            <a:r>
              <a:rPr lang="ro-RO" sz="2800" i="1" dirty="0" smtClean="0">
                <a:solidFill>
                  <a:schemeClr val="tx1"/>
                </a:solidFill>
              </a:rPr>
              <a:t>Rezistenţa la foc a elementelor de construcţii</a:t>
            </a:r>
          </a:p>
          <a:p>
            <a:pPr algn="just"/>
            <a:r>
              <a:rPr lang="ro-RO" sz="2400" dirty="0" smtClean="0">
                <a:solidFill>
                  <a:schemeClr val="tx1"/>
                </a:solidFill>
              </a:rPr>
              <a:t>	</a:t>
            </a:r>
            <a:r>
              <a:rPr lang="ro-RO" sz="2400" b="0" dirty="0" smtClean="0">
                <a:solidFill>
                  <a:schemeClr val="tx1"/>
                </a:solidFill>
              </a:rPr>
              <a:t>Prin </a:t>
            </a:r>
            <a:r>
              <a:rPr lang="ro-RO" sz="2400" b="0" dirty="0">
                <a:solidFill>
                  <a:schemeClr val="tx1"/>
                </a:solidFill>
              </a:rPr>
              <a:t>rezistenţă la foc (RF) a elementelor de construcţii se subînţelege capacitatea acestora de a-şi păstra în condiţii de incendiu funcţiile portante sau de împrejmuire şi să se opună propagării focului.</a:t>
            </a:r>
            <a:endParaRPr lang="ru-RU" sz="2400" b="0" dirty="0">
              <a:solidFill>
                <a:schemeClr val="tx1"/>
              </a:solidFill>
            </a:endParaRPr>
          </a:p>
          <a:p>
            <a:pPr algn="just"/>
            <a:r>
              <a:rPr lang="ro-RO" sz="2400" b="0" dirty="0" smtClean="0">
                <a:solidFill>
                  <a:schemeClr val="tx1"/>
                </a:solidFill>
              </a:rPr>
              <a:t>	Rezistenţa </a:t>
            </a:r>
            <a:r>
              <a:rPr lang="ro-RO" sz="2400" b="0" dirty="0">
                <a:solidFill>
                  <a:schemeClr val="tx1"/>
                </a:solidFill>
              </a:rPr>
              <a:t>la foc a elementului de construcţie se caracterizează prin limita de RF şi limita de propagare a focului.</a:t>
            </a:r>
            <a:endParaRPr lang="ru-RU" sz="2400" b="0" dirty="0">
              <a:solidFill>
                <a:schemeClr val="tx1"/>
              </a:solidFill>
            </a:endParaRPr>
          </a:p>
          <a:p>
            <a:endParaRPr lang="ru-RU" sz="2800" dirty="0">
              <a:solidFill>
                <a:schemeClr val="tx1"/>
              </a:solidFill>
            </a:endParaRPr>
          </a:p>
        </p:txBody>
      </p:sp>
    </p:spTree>
    <p:extLst>
      <p:ext uri="{BB962C8B-B14F-4D97-AF65-F5344CB8AC3E}">
        <p14:creationId xmlns:p14="http://schemas.microsoft.com/office/powerpoint/2010/main" val="4044336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ro-RO" sz="2400" dirty="0" smtClean="0">
                <a:solidFill>
                  <a:schemeClr val="tx1"/>
                </a:solidFill>
              </a:rPr>
              <a:t>	Limita </a:t>
            </a:r>
            <a:r>
              <a:rPr lang="ro-RO" sz="2400" dirty="0">
                <a:solidFill>
                  <a:schemeClr val="tx1"/>
                </a:solidFill>
              </a:rPr>
              <a:t>de rezistenţă la foc a elementului de construcţie </a:t>
            </a:r>
            <a:r>
              <a:rPr lang="ro-RO" sz="2400" b="0" dirty="0">
                <a:solidFill>
                  <a:schemeClr val="tx1"/>
                </a:solidFill>
              </a:rPr>
              <a:t>este timpul în ore de la începutul incendiului (probării la foc) până la apariţia criteriilor (semnelor) de intervenţie a limitelor de rezistenţă la foc.</a:t>
            </a:r>
            <a:endParaRPr lang="ru-RU" sz="2400" b="0" dirty="0">
              <a:solidFill>
                <a:schemeClr val="tx1"/>
              </a:solidFill>
            </a:endParaRPr>
          </a:p>
          <a:p>
            <a:pPr algn="just"/>
            <a:r>
              <a:rPr lang="ro-RO" sz="2400" b="0" dirty="0">
                <a:solidFill>
                  <a:schemeClr val="tx1"/>
                </a:solidFill>
              </a:rPr>
              <a:t>S-au constatat patru criterii de intervenţie a limitelor de RF (patru stări–limită a construcţiei după RF):</a:t>
            </a:r>
            <a:endParaRPr lang="ru-RU" sz="2400" b="0" dirty="0">
              <a:solidFill>
                <a:schemeClr val="tx1"/>
              </a:solidFill>
            </a:endParaRPr>
          </a:p>
          <a:p>
            <a:pPr algn="just"/>
            <a:r>
              <a:rPr lang="ro-RO" sz="2400" b="0" dirty="0">
                <a:solidFill>
                  <a:schemeClr val="tx1"/>
                </a:solidFill>
              </a:rPr>
              <a:t>- pierderea capacităţii portante, care se manifestă în prăbuşirea elementului şi a îmbinărilor sau în apariţia unei curburi inadmisibile pentru exploatarea de mai departe a construcţiei</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7372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a:t>
            </a:r>
            <a:r>
              <a:rPr lang="ro-RO" sz="2400" dirty="0" smtClean="0">
                <a:solidFill>
                  <a:schemeClr val="tx1"/>
                </a:solidFill>
              </a:rPr>
              <a:t> </a:t>
            </a:r>
            <a:r>
              <a:rPr lang="ro-RO" sz="2400" b="0" dirty="0">
                <a:solidFill>
                  <a:schemeClr val="tx1"/>
                </a:solidFill>
              </a:rPr>
              <a:t>pierderea capacităţii de împrejmuire (termoizolare), caracterizată de ridicarea temperaturii pe partea neîncălzită a construcţiei în mediu mai mult decât cu </a:t>
            </a:r>
            <a:r>
              <a:rPr lang="ro-RO" sz="2400" b="0" i="1" dirty="0">
                <a:solidFill>
                  <a:schemeClr val="tx1"/>
                </a:solidFill>
              </a:rPr>
              <a:t>160 °C</a:t>
            </a:r>
            <a:r>
              <a:rPr lang="ro-RO" sz="2400" b="0" dirty="0">
                <a:solidFill>
                  <a:schemeClr val="tx1"/>
                </a:solidFill>
              </a:rPr>
              <a:t>, în orice punct al acestei suprafeţe mai mult decât cu </a:t>
            </a:r>
            <a:r>
              <a:rPr lang="ro-RO" sz="2400" b="0" i="1" dirty="0">
                <a:solidFill>
                  <a:schemeClr val="tx1"/>
                </a:solidFill>
              </a:rPr>
              <a:t>190 °C</a:t>
            </a:r>
            <a:r>
              <a:rPr lang="ro-RO" sz="2400" b="0" dirty="0">
                <a:solidFill>
                  <a:schemeClr val="tx1"/>
                </a:solidFill>
              </a:rPr>
              <a:t> comparativ cu temperatura iniţială sau mai mult de </a:t>
            </a:r>
            <a:r>
              <a:rPr lang="ro-RO" sz="2400" b="0" i="1" dirty="0">
                <a:solidFill>
                  <a:schemeClr val="tx1"/>
                </a:solidFill>
              </a:rPr>
              <a:t>220 °C</a:t>
            </a:r>
            <a:r>
              <a:rPr lang="ro-RO" sz="2400" b="0" dirty="0">
                <a:solidFill>
                  <a:schemeClr val="tx1"/>
                </a:solidFill>
              </a:rPr>
              <a:t> indiferent de temperatura iniţială a construcţiei;</a:t>
            </a:r>
            <a:endParaRPr lang="ru-RU" sz="2400" b="0" dirty="0">
              <a:solidFill>
                <a:schemeClr val="tx1"/>
              </a:solidFill>
            </a:endParaRPr>
          </a:p>
          <a:p>
            <a:pPr algn="just"/>
            <a:r>
              <a:rPr lang="ro-RO" sz="2400" b="0" dirty="0" smtClean="0">
                <a:solidFill>
                  <a:schemeClr val="tx1"/>
                </a:solidFill>
              </a:rPr>
              <a:t>	- </a:t>
            </a:r>
            <a:r>
              <a:rPr lang="ro-RO" sz="2400" b="0" dirty="0">
                <a:solidFill>
                  <a:schemeClr val="tx1"/>
                </a:solidFill>
              </a:rPr>
              <a:t>pierderea etanşeităţii elementelor şi construcţiilor împrejmuitoare care se manifestă în apariţia fisurilor şi golurilor perforante, prin care pot pătrunde în încăperile alăturate focul sau fumul şi produsele arderii</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9882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495759" y="1598927"/>
            <a:ext cx="8244813" cy="4493538"/>
          </a:xfrm>
          <a:prstGeom prst="rect">
            <a:avLst/>
          </a:prstGeom>
          <a:noFill/>
        </p:spPr>
        <p:txBody>
          <a:bodyPr wrap="square" rtlCol="0">
            <a:spAutoFit/>
          </a:bodyPr>
          <a:lstStyle/>
          <a:p>
            <a:pPr marL="0" indent="0" algn="just" eaLnBrk="1" hangingPunct="1">
              <a:buFontTx/>
              <a:buNone/>
            </a:pPr>
            <a:r>
              <a:rPr lang="ro-RO" altLang="ru-RU" sz="2600" dirty="0" smtClean="0"/>
              <a:t>	</a:t>
            </a:r>
            <a:r>
              <a:rPr lang="ro-RO" altLang="ru-RU" sz="2600" b="0" dirty="0" smtClean="0">
                <a:solidFill>
                  <a:schemeClr val="tx1"/>
                </a:solidFill>
              </a:rPr>
              <a:t>Activitatea </a:t>
            </a:r>
            <a:r>
              <a:rPr lang="ro-RO" altLang="ru-RU" sz="2600" b="0" dirty="0">
                <a:solidFill>
                  <a:schemeClr val="tx1"/>
                </a:solidFill>
              </a:rPr>
              <a:t>de profilaxie a incendiilor include:</a:t>
            </a:r>
            <a:endParaRPr lang="ru-RU" altLang="ru-RU" sz="2600" b="0" dirty="0">
              <a:solidFill>
                <a:schemeClr val="tx1"/>
              </a:solidFill>
            </a:endParaRPr>
          </a:p>
          <a:p>
            <a:pPr marL="0" indent="0" algn="just" eaLnBrk="1" hangingPunct="1">
              <a:buFontTx/>
              <a:buNone/>
            </a:pPr>
            <a:r>
              <a:rPr lang="en-US" altLang="ru-RU" sz="2600" b="0" dirty="0">
                <a:solidFill>
                  <a:schemeClr val="tx1"/>
                </a:solidFill>
              </a:rPr>
              <a:t>	</a:t>
            </a:r>
            <a:r>
              <a:rPr lang="ro-RO" altLang="ru-RU" sz="2600" b="0" dirty="0" smtClean="0">
                <a:solidFill>
                  <a:schemeClr val="tx1"/>
                </a:solidFill>
              </a:rPr>
              <a:t>- controlul </a:t>
            </a:r>
            <a:r>
              <a:rPr lang="ro-RO" altLang="ru-RU" sz="2600" b="0" dirty="0">
                <a:solidFill>
                  <a:schemeClr val="tx1"/>
                </a:solidFill>
              </a:rPr>
              <a:t>periodic al stării securităţii </a:t>
            </a:r>
            <a:r>
              <a:rPr lang="ro-RO" altLang="ru-RU" sz="2600" b="0" dirty="0" smtClean="0">
                <a:solidFill>
                  <a:schemeClr val="tx1"/>
                </a:solidFill>
              </a:rPr>
              <a:t>la incendiu </a:t>
            </a:r>
            <a:r>
              <a:rPr lang="ro-RO" altLang="ru-RU" sz="2600" b="0" dirty="0">
                <a:solidFill>
                  <a:schemeClr val="tx1"/>
                </a:solidFill>
              </a:rPr>
              <a:t>a obiectivului în ansamblu şi a unor sectoare separate, precum şi asigurarea controlului asupra executării la timp a măsurilor propuse;</a:t>
            </a:r>
            <a:endParaRPr lang="ru-RU" altLang="ru-RU" sz="2600" b="0" dirty="0">
              <a:solidFill>
                <a:schemeClr val="tx1"/>
              </a:solidFill>
            </a:endParaRPr>
          </a:p>
          <a:p>
            <a:pPr algn="just"/>
            <a:r>
              <a:rPr lang="ro-RO" altLang="ru-RU" sz="2600" b="0" dirty="0" smtClean="0">
                <a:solidFill>
                  <a:schemeClr val="tx1"/>
                </a:solidFill>
              </a:rPr>
              <a:t>	- efectuarea </a:t>
            </a:r>
            <a:r>
              <a:rPr lang="ro-RO" altLang="ru-RU" sz="2600" b="0" dirty="0">
                <a:solidFill>
                  <a:schemeClr val="tx1"/>
                </a:solidFill>
              </a:rPr>
              <a:t>reviziilor tehnice </a:t>
            </a:r>
            <a:r>
              <a:rPr lang="ro-RO" altLang="ru-RU" sz="2600" b="0" dirty="0" smtClean="0">
                <a:solidFill>
                  <a:schemeClr val="tx1"/>
                </a:solidFill>
              </a:rPr>
              <a:t>antiincendiu </a:t>
            </a:r>
            <a:r>
              <a:rPr lang="ro-RO" altLang="ru-RU" sz="2600" b="0" dirty="0">
                <a:solidFill>
                  <a:schemeClr val="tx1"/>
                </a:solidFill>
              </a:rPr>
              <a:t>ale obiectivelor de către reprezentanţii organelor Supravegherii de stat a măsurilor contra incendiilor (S.S.M.C.I.) cu înmânarea dispoziţiilor privind neajunsurile depistate şi stabilirea unui control efectiv asupra executării acestor dispoziţii</a:t>
            </a:r>
            <a:r>
              <a:rPr lang="ro-RO" altLang="ru-RU" sz="2600" b="0" dirty="0" smtClean="0">
                <a:solidFill>
                  <a:schemeClr val="tx1"/>
                </a:solidFill>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70357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dirty="0" smtClean="0">
                <a:solidFill>
                  <a:schemeClr val="tx1"/>
                </a:solidFill>
              </a:rPr>
              <a:t>	- </a:t>
            </a:r>
            <a:r>
              <a:rPr lang="ro-RO" sz="2800" b="0" dirty="0">
                <a:solidFill>
                  <a:schemeClr val="tx1"/>
                </a:solidFill>
              </a:rPr>
              <a:t>atingerea valorii temperaturii critice pentru materialul construcţiei – pentru construcţiile protejate cu cămăşi antifoc şi probate fără solicitări.</a:t>
            </a:r>
            <a:endParaRPr lang="ru-RU" sz="2800" b="0" dirty="0">
              <a:solidFill>
                <a:schemeClr val="tx1"/>
              </a:solidFill>
            </a:endParaRPr>
          </a:p>
          <a:p>
            <a:pPr algn="just"/>
            <a:r>
              <a:rPr lang="ro-RO" sz="2800" b="0" dirty="0" smtClean="0">
                <a:solidFill>
                  <a:schemeClr val="tx1"/>
                </a:solidFill>
              </a:rPr>
              <a:t>	Pierderea </a:t>
            </a:r>
            <a:r>
              <a:rPr lang="ro-RO" sz="2800" b="0" dirty="0">
                <a:solidFill>
                  <a:schemeClr val="tx1"/>
                </a:solidFill>
              </a:rPr>
              <a:t>capacităţii de împrejmuire şi a etanşeităţii se iau în consideraţie doar la aprecierea rezistenţei la foc a elementelor împrejmuitoare interioare, deoarece în acest caz există un pericol potenţial de propagare a incendiului în încăperile vecine (alăturate</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02587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6370975"/>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Capacitatea </a:t>
            </a:r>
            <a:r>
              <a:rPr lang="ro-RO" sz="2400" b="0" dirty="0">
                <a:solidFill>
                  <a:schemeClr val="tx1"/>
                </a:solidFill>
              </a:rPr>
              <a:t>elementului de construcţie de a arde şi a propaga focul se caracterizează prin limita de propagare a focului.</a:t>
            </a:r>
            <a:endParaRPr lang="ru-RU" sz="2400" b="0" dirty="0">
              <a:solidFill>
                <a:schemeClr val="tx1"/>
              </a:solidFill>
            </a:endParaRPr>
          </a:p>
          <a:p>
            <a:pPr algn="just"/>
            <a:r>
              <a:rPr lang="ro-RO" sz="2400" b="0" dirty="0">
                <a:solidFill>
                  <a:schemeClr val="tx1"/>
                </a:solidFill>
              </a:rPr>
              <a:t>Criteriu de apreciere a limitei de propagare a focului serveşte dimensiunea (</a:t>
            </a:r>
            <a:r>
              <a:rPr lang="ro-RO" sz="2400" b="0" i="1" dirty="0">
                <a:solidFill>
                  <a:schemeClr val="tx1"/>
                </a:solidFill>
              </a:rPr>
              <a:t>cm</a:t>
            </a:r>
            <a:r>
              <a:rPr lang="ro-RO" sz="2400" b="0" dirty="0">
                <a:solidFill>
                  <a:schemeClr val="tx1"/>
                </a:solidFill>
              </a:rPr>
              <a:t>) afectării de către foc a construcţiei în afara limitelor zonei de încălzire (în timpul probării la foc).</a:t>
            </a:r>
            <a:endParaRPr lang="ru-RU" sz="2400" b="0" dirty="0">
              <a:solidFill>
                <a:schemeClr val="tx1"/>
              </a:solidFill>
            </a:endParaRPr>
          </a:p>
          <a:p>
            <a:pPr algn="just"/>
            <a:r>
              <a:rPr lang="ro-RO" sz="2400" b="0" dirty="0" smtClean="0">
                <a:solidFill>
                  <a:schemeClr val="tx1"/>
                </a:solidFill>
              </a:rPr>
              <a:t>	Valorile </a:t>
            </a:r>
            <a:r>
              <a:rPr lang="ro-RO" sz="2400" b="0" dirty="0">
                <a:solidFill>
                  <a:schemeClr val="tx1"/>
                </a:solidFill>
              </a:rPr>
              <a:t>limitelor de rezistenţă la foc şi propagare a focului pe suprafaţa elementelor de construcţii depinde de tipul construcţiei, valoarea sarcinii, grosimea (dimensiunile secţiunii transversale) construcţiei, materialul din care aceasta este </a:t>
            </a:r>
            <a:r>
              <a:rPr lang="ro-RO" sz="2400" b="0" dirty="0" smtClean="0">
                <a:solidFill>
                  <a:schemeClr val="tx1"/>
                </a:solidFill>
              </a:rPr>
              <a:t>confecţionată.</a:t>
            </a:r>
            <a:endParaRPr lang="ro-RO" sz="2400" b="0" dirty="0">
              <a:solidFill>
                <a:schemeClr val="tx1"/>
              </a:solidFill>
              <a:latin typeface="Times New Roman" panose="02020603050405020304" pitchFamily="18" charset="0"/>
              <a:cs typeface="Times New Roman" panose="02020603050405020304" pitchFamily="18" charset="0"/>
            </a:endParaRPr>
          </a:p>
          <a:p>
            <a:pPr algn="just"/>
            <a:endParaRPr lang="ro-RO" sz="2400" dirty="0" smtClean="0">
              <a:solidFill>
                <a:schemeClr val="tx1"/>
              </a:solidFill>
              <a:latin typeface="Times New Roman" panose="02020603050405020304" pitchFamily="18" charset="0"/>
              <a:cs typeface="Times New Roman" panose="02020603050405020304" pitchFamily="18" charset="0"/>
            </a:endParaRPr>
          </a:p>
          <a:p>
            <a:pPr algn="just"/>
            <a:endParaRPr lang="ro-RO" sz="2400" dirty="0">
              <a:solidFill>
                <a:schemeClr val="tx1"/>
              </a:solidFill>
              <a:latin typeface="Times New Roman" panose="02020603050405020304" pitchFamily="18" charset="0"/>
              <a:cs typeface="Times New Roman" panose="02020603050405020304" pitchFamily="18" charset="0"/>
            </a:endParaRPr>
          </a:p>
          <a:p>
            <a:pPr algn="just"/>
            <a:endParaRPr lang="ro-RO" sz="2400" dirty="0" smtClean="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85841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278094"/>
          </a:xfrm>
          <a:prstGeom prst="rect">
            <a:avLst/>
          </a:prstGeom>
          <a:noFill/>
        </p:spPr>
        <p:txBody>
          <a:bodyPr wrap="square" rtlCol="0">
            <a:spAutoFit/>
          </a:bodyPr>
          <a:lstStyle/>
          <a:p>
            <a:pPr algn="ctr"/>
            <a:r>
              <a:rPr lang="ro-RO" sz="2000" i="1" dirty="0" smtClean="0"/>
              <a:t> </a:t>
            </a:r>
            <a:r>
              <a:rPr lang="ro-RO" sz="2800" i="1" dirty="0">
                <a:solidFill>
                  <a:schemeClr val="tx1"/>
                </a:solidFill>
              </a:rPr>
              <a:t>Ridicarea limitei de rezistenţă la foc a elementelor </a:t>
            </a:r>
            <a:r>
              <a:rPr lang="ro-RO" sz="2800" i="1" dirty="0" smtClean="0">
                <a:solidFill>
                  <a:schemeClr val="tx1"/>
                </a:solidFill>
              </a:rPr>
              <a:t>construcţiilor</a:t>
            </a:r>
            <a:r>
              <a:rPr lang="ro-RO" sz="2800" dirty="0" smtClean="0">
                <a:solidFill>
                  <a:schemeClr val="tx1"/>
                </a:solidFill>
              </a:rPr>
              <a:t> </a:t>
            </a:r>
            <a:endParaRPr lang="ru-RU" sz="2800" dirty="0" smtClean="0">
              <a:solidFill>
                <a:schemeClr val="tx1"/>
              </a:solidFill>
            </a:endParaRPr>
          </a:p>
          <a:p>
            <a:pPr algn="ctr"/>
            <a:r>
              <a:rPr lang="ro-RO" sz="2800" dirty="0" smtClean="0">
                <a:solidFill>
                  <a:schemeClr val="tx1"/>
                </a:solidFill>
              </a:rPr>
              <a:t> </a:t>
            </a:r>
            <a:r>
              <a:rPr lang="ro-RO" sz="2800" dirty="0">
                <a:solidFill>
                  <a:schemeClr val="tx1"/>
                </a:solidFill>
              </a:rPr>
              <a:t>Construcţiile din beton </a:t>
            </a:r>
            <a:r>
              <a:rPr lang="ro-RO" sz="2800" dirty="0" smtClean="0">
                <a:solidFill>
                  <a:schemeClr val="tx1"/>
                </a:solidFill>
              </a:rPr>
              <a:t>armat</a:t>
            </a:r>
          </a:p>
          <a:p>
            <a:endParaRPr lang="ru-RU" sz="2000" dirty="0"/>
          </a:p>
          <a:p>
            <a:pPr algn="just"/>
            <a:r>
              <a:rPr lang="ro-RO" sz="2000" dirty="0" smtClean="0"/>
              <a:t>	</a:t>
            </a:r>
            <a:r>
              <a:rPr lang="ro-RO" sz="2800" b="0" dirty="0" smtClean="0">
                <a:solidFill>
                  <a:schemeClr val="tx1"/>
                </a:solidFill>
              </a:rPr>
              <a:t>Limita </a:t>
            </a:r>
            <a:r>
              <a:rPr lang="ro-RO" sz="2800" b="0" dirty="0">
                <a:solidFill>
                  <a:schemeClr val="tx1"/>
                </a:solidFill>
              </a:rPr>
              <a:t>de RF a construcţiilor din beton armat depinde de dimensiunile secţiunii, grosimea stratului de protecţie a armăturii, tipul, cantitatea şi diametrul armăturii, clasa betonului şi tipul umpluturii, sarcina asupra elementului şi schema de sprijinire</a:t>
            </a:r>
            <a:r>
              <a:rPr lang="ro-RO" sz="2800" b="0" dirty="0" smtClean="0">
                <a:solidFill>
                  <a:schemeClr val="tx1"/>
                </a:solidFill>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0242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0" y="1598927"/>
            <a:ext cx="7638757" cy="4262705"/>
          </a:xfrm>
          <a:prstGeom prst="rect">
            <a:avLst/>
          </a:prstGeom>
          <a:noFill/>
        </p:spPr>
        <p:txBody>
          <a:bodyPr wrap="square" rtlCol="0">
            <a:spAutoFit/>
          </a:bodyPr>
          <a:lstStyle/>
          <a:p>
            <a:pPr algn="just"/>
            <a:r>
              <a:rPr lang="ro-RO" sz="2800" dirty="0" smtClean="0">
                <a:solidFill>
                  <a:schemeClr val="tx1"/>
                </a:solidFill>
              </a:rPr>
              <a:t>	</a:t>
            </a:r>
            <a:r>
              <a:rPr lang="ro-RO" sz="2700" b="0" dirty="0" smtClean="0">
                <a:solidFill>
                  <a:schemeClr val="tx1"/>
                </a:solidFill>
              </a:rPr>
              <a:t>Reieşind </a:t>
            </a:r>
            <a:r>
              <a:rPr lang="ro-RO" sz="2700" b="0" dirty="0">
                <a:solidFill>
                  <a:schemeClr val="tx1"/>
                </a:solidFill>
              </a:rPr>
              <a:t>din cele expuse, ridicarea limitei de RF a elementelor din beton armat se poate efectua prin următoarele procedee:</a:t>
            </a:r>
            <a:endParaRPr lang="ru-RU" sz="2700" b="0" dirty="0">
              <a:solidFill>
                <a:schemeClr val="tx1"/>
              </a:solidFill>
            </a:endParaRPr>
          </a:p>
          <a:p>
            <a:pPr algn="just"/>
            <a:r>
              <a:rPr lang="ro-RO" sz="2700" b="0" dirty="0" smtClean="0">
                <a:solidFill>
                  <a:schemeClr val="tx1"/>
                </a:solidFill>
              </a:rPr>
              <a:t>	a</a:t>
            </a:r>
            <a:r>
              <a:rPr lang="ro-RO" sz="2700" b="0" dirty="0">
                <a:solidFill>
                  <a:schemeClr val="tx1"/>
                </a:solidFill>
              </a:rPr>
              <a:t>) elementele din beton armat ce lucrează la comprimare centrală – mărirea secţiunii transversale, micşorarea sarcinii asupra elementului, folosirea betoanelor cu conductibilitate termică mică, folosirea betoanelor rezistente la foc, tencuirea şi făţuirea cu materiale ce conduc rău căldura</a:t>
            </a:r>
            <a:r>
              <a:rPr lang="ro-RO" sz="27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15193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539430"/>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b</a:t>
            </a:r>
            <a:r>
              <a:rPr lang="ro-RO" sz="2800" b="0" dirty="0">
                <a:solidFill>
                  <a:schemeClr val="tx1"/>
                </a:solidFill>
              </a:rPr>
              <a:t>) elementele din beton armat ce lucrează la încovoiere, întindere sau comprimare necentrală cu excentricitate mare – mărirea stratului de protecţie al armăturii, folosirea armăturii cu temperatura critică sporită, folosirea betoanelor cu conductibilitate termică mică, tencuirea şi făţuirea cu materiale rău conductoare de căldură</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73721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ctr"/>
            <a:r>
              <a:rPr lang="ro-RO" sz="2800" dirty="0" smtClean="0">
                <a:solidFill>
                  <a:schemeClr val="tx1"/>
                </a:solidFill>
              </a:rPr>
              <a:t>Construcţiile </a:t>
            </a:r>
            <a:r>
              <a:rPr lang="ro-RO" sz="2800" dirty="0">
                <a:solidFill>
                  <a:schemeClr val="tx1"/>
                </a:solidFill>
              </a:rPr>
              <a:t>din </a:t>
            </a:r>
            <a:r>
              <a:rPr lang="ro-RO" sz="2800" dirty="0" smtClean="0">
                <a:solidFill>
                  <a:schemeClr val="tx1"/>
                </a:solidFill>
              </a:rPr>
              <a:t>metal</a:t>
            </a:r>
          </a:p>
          <a:p>
            <a:endParaRPr lang="ru-RU" sz="2000" dirty="0"/>
          </a:p>
          <a:p>
            <a:pPr algn="just"/>
            <a:r>
              <a:rPr lang="ro-RO" sz="2400" dirty="0" smtClean="0">
                <a:solidFill>
                  <a:schemeClr val="tx1"/>
                </a:solidFill>
              </a:rPr>
              <a:t>	</a:t>
            </a:r>
            <a:r>
              <a:rPr lang="ro-RO" sz="2400" b="0" dirty="0" smtClean="0">
                <a:solidFill>
                  <a:schemeClr val="tx1"/>
                </a:solidFill>
              </a:rPr>
              <a:t>În </a:t>
            </a:r>
            <a:r>
              <a:rPr lang="ro-RO" sz="2400" b="0" dirty="0">
                <a:solidFill>
                  <a:schemeClr val="tx1"/>
                </a:solidFill>
              </a:rPr>
              <a:t>construcţie au o largă răspândire construcţiile din oţel, fontă, aliaje de aluminiu, prioritatea aparţinând totuşi construcţiilor din oţel. Construcţiile din oţel sunt cu mult mai uşoare şi mai comode de montat decât construcţiile din beton armat cu aceeaşi capacitate portantă. Însă în condiţii de incendiu, sub acţiunea temperaturii înalte, construcţiile din oţel se prăbuşesc foarte des. Distrugerilor deosebite în timpul incendiilor sunt supuse coloanele, grinzile şi fermele din oţel neprotejate de foc. </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5994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dirty="0" smtClean="0">
                <a:solidFill>
                  <a:schemeClr val="tx1"/>
                </a:solidFill>
              </a:rPr>
              <a:t>	</a:t>
            </a:r>
            <a:r>
              <a:rPr lang="ro-RO" sz="2600" b="0" dirty="0" smtClean="0">
                <a:solidFill>
                  <a:schemeClr val="tx1"/>
                </a:solidFill>
              </a:rPr>
              <a:t>Deformarea </a:t>
            </a:r>
            <a:r>
              <a:rPr lang="ro-RO" sz="2600" b="0" dirty="0">
                <a:solidFill>
                  <a:schemeClr val="tx1"/>
                </a:solidFill>
              </a:rPr>
              <a:t>şi pierderea capacităţii portante a coloanelor duce la prăbuşirea acoperişurilor clădirilor, provocând pagube materiale colosale.</a:t>
            </a:r>
            <a:endParaRPr lang="ru-RU" sz="2600" b="0" dirty="0">
              <a:solidFill>
                <a:schemeClr val="tx1"/>
              </a:solidFill>
            </a:endParaRPr>
          </a:p>
          <a:p>
            <a:pPr algn="just"/>
            <a:r>
              <a:rPr lang="ro-RO" sz="2600" b="0" dirty="0" smtClean="0">
                <a:solidFill>
                  <a:schemeClr val="tx1"/>
                </a:solidFill>
              </a:rPr>
              <a:t>	Când </a:t>
            </a:r>
            <a:r>
              <a:rPr lang="ro-RO" sz="2600" b="0" dirty="0">
                <a:solidFill>
                  <a:schemeClr val="tx1"/>
                </a:solidFill>
              </a:rPr>
              <a:t>în clădirea proiectată sunt posibile incendii cu durată mai mare de 15 min, construcţiile din oţel vor fi protejate de influenţa focului şi a temperaturilor înalte. Principalele procedee de ridicare a limitei de RF a elementelor din oţel sunt:</a:t>
            </a:r>
            <a:endParaRPr lang="ru-RU" sz="2600" b="0" dirty="0">
              <a:solidFill>
                <a:schemeClr val="tx1"/>
              </a:solidFill>
            </a:endParaRPr>
          </a:p>
          <a:p>
            <a:pPr lvl="0" algn="just"/>
            <a:r>
              <a:rPr lang="ro-RO" sz="2600" b="0" dirty="0" smtClean="0">
                <a:solidFill>
                  <a:schemeClr val="tx1"/>
                </a:solidFill>
              </a:rPr>
              <a:t>	- făţuirea </a:t>
            </a:r>
            <a:r>
              <a:rPr lang="ro-RO" sz="2600" b="0" dirty="0">
                <a:solidFill>
                  <a:schemeClr val="tx1"/>
                </a:solidFill>
              </a:rPr>
              <a:t>cu materiale incombustibile care conduc rău căldura</a:t>
            </a:r>
            <a:r>
              <a:rPr lang="ro-RO" sz="2600" b="0" dirty="0" smtClean="0">
                <a:solidFill>
                  <a:schemeClr val="tx1"/>
                </a:solidFill>
              </a:rPr>
              <a:t>;</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13256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lvl="0" algn="just"/>
            <a:r>
              <a:rPr lang="ro-RO" sz="2400" dirty="0" smtClean="0">
                <a:solidFill>
                  <a:schemeClr val="tx1"/>
                </a:solidFill>
              </a:rPr>
              <a:t>	</a:t>
            </a:r>
            <a:r>
              <a:rPr lang="ro-RO" sz="2400" b="0" dirty="0" smtClean="0">
                <a:solidFill>
                  <a:schemeClr val="tx1"/>
                </a:solidFill>
              </a:rPr>
              <a:t>- tencuirea </a:t>
            </a:r>
            <a:r>
              <a:rPr lang="ro-RO" sz="2400" b="0" dirty="0">
                <a:solidFill>
                  <a:schemeClr val="tx1"/>
                </a:solidFill>
              </a:rPr>
              <a:t>cu materiale rău conducătoare de căldură (un strat de tencuială cu grosimea de 50 mm ridică limita de RF a coloanei din oţel până la 2 ore);</a:t>
            </a:r>
            <a:endParaRPr lang="ru-RU" sz="2400" b="0" dirty="0">
              <a:solidFill>
                <a:schemeClr val="tx1"/>
              </a:solidFill>
            </a:endParaRPr>
          </a:p>
          <a:p>
            <a:pPr lvl="0" algn="just"/>
            <a:r>
              <a:rPr lang="ro-RO" sz="2400" b="0" dirty="0" smtClean="0">
                <a:solidFill>
                  <a:schemeClr val="tx1"/>
                </a:solidFill>
              </a:rPr>
              <a:t>	- umplerea </a:t>
            </a:r>
            <a:r>
              <a:rPr lang="ro-RO" sz="2400" b="0" dirty="0">
                <a:solidFill>
                  <a:schemeClr val="tx1"/>
                </a:solidFill>
              </a:rPr>
              <a:t>construcţiilor metalice cu apă sau soluţii ce preîntâmpină corozia;</a:t>
            </a:r>
            <a:endParaRPr lang="ru-RU" sz="2400" b="0" dirty="0">
              <a:solidFill>
                <a:schemeClr val="tx1"/>
              </a:solidFill>
            </a:endParaRPr>
          </a:p>
          <a:p>
            <a:pPr lvl="0" algn="just"/>
            <a:r>
              <a:rPr lang="ro-RO" sz="2400" b="0" dirty="0" smtClean="0">
                <a:solidFill>
                  <a:schemeClr val="tx1"/>
                </a:solidFill>
              </a:rPr>
              <a:t>	- aplicarea </a:t>
            </a:r>
            <a:r>
              <a:rPr lang="ro-RO" sz="2400" b="0" dirty="0">
                <a:solidFill>
                  <a:schemeClr val="tx1"/>
                </a:solidFill>
              </a:rPr>
              <a:t>vopselelor şi straturilor de material compoziţional spumant.</a:t>
            </a:r>
            <a:endParaRPr lang="ru-RU" sz="2400" b="0" dirty="0">
              <a:solidFill>
                <a:schemeClr val="tx1"/>
              </a:solidFill>
            </a:endParaRPr>
          </a:p>
          <a:p>
            <a:pPr algn="just"/>
            <a:r>
              <a:rPr lang="ro-RO" sz="2400" b="0" dirty="0" smtClean="0">
                <a:solidFill>
                  <a:schemeClr val="tx1"/>
                </a:solidFill>
              </a:rPr>
              <a:t>	Pentru </a:t>
            </a:r>
            <a:r>
              <a:rPr lang="ro-RO" sz="2400" b="0" dirty="0">
                <a:solidFill>
                  <a:schemeClr val="tx1"/>
                </a:solidFill>
              </a:rPr>
              <a:t>făţuială sunt folosite: betonul uşor, plăcile din beton uşor, cărămida obişnuită sau cu goluri, plăcile din ipsos, azbestocimentul, vata minerală şi sticla fibroasă</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77720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955203"/>
          </a:xfrm>
          <a:prstGeom prst="rect">
            <a:avLst/>
          </a:prstGeom>
          <a:noFill/>
        </p:spPr>
        <p:txBody>
          <a:bodyPr wrap="square" rtlCol="0">
            <a:spAutoFit/>
          </a:bodyPr>
          <a:lstStyle/>
          <a:p>
            <a:pPr algn="ctr"/>
            <a:r>
              <a:rPr lang="ro-RO" sz="2800" dirty="0" smtClean="0">
                <a:solidFill>
                  <a:schemeClr val="tx1"/>
                </a:solidFill>
              </a:rPr>
              <a:t>Construcţiile </a:t>
            </a:r>
            <a:r>
              <a:rPr lang="ro-RO" sz="2800" dirty="0">
                <a:solidFill>
                  <a:schemeClr val="tx1"/>
                </a:solidFill>
              </a:rPr>
              <a:t>din </a:t>
            </a:r>
            <a:r>
              <a:rPr lang="ro-RO" sz="2800" dirty="0" smtClean="0">
                <a:solidFill>
                  <a:schemeClr val="tx1"/>
                </a:solidFill>
              </a:rPr>
              <a:t>lemn</a:t>
            </a:r>
          </a:p>
          <a:p>
            <a:pPr algn="just"/>
            <a:r>
              <a:rPr lang="ro-RO" sz="2000" dirty="0" smtClean="0">
                <a:solidFill>
                  <a:schemeClr val="tx1"/>
                </a:solidFill>
              </a:rPr>
              <a:t>	</a:t>
            </a:r>
            <a:r>
              <a:rPr lang="ro-RO" sz="2400" b="0" dirty="0" smtClean="0">
                <a:solidFill>
                  <a:schemeClr val="tx1"/>
                </a:solidFill>
              </a:rPr>
              <a:t>Lemnul </a:t>
            </a:r>
            <a:r>
              <a:rPr lang="ro-RO" sz="2400" b="0" dirty="0">
                <a:solidFill>
                  <a:schemeClr val="tx1"/>
                </a:solidFill>
              </a:rPr>
              <a:t>este un material combustibil, de aceea construcţiile din lemn trebuie protejate de influenţa focului şi a temperaturii înalte. Ridicarea limitei de RF a construcţiilor din lemn se efectuează prin următoarele procedee:</a:t>
            </a:r>
            <a:endParaRPr lang="ru-RU" sz="2400" b="0" dirty="0">
              <a:solidFill>
                <a:schemeClr val="tx1"/>
              </a:solidFill>
            </a:endParaRPr>
          </a:p>
          <a:p>
            <a:pPr lvl="0" algn="just"/>
            <a:r>
              <a:rPr lang="ro-RO" sz="2400" b="0" dirty="0">
                <a:solidFill>
                  <a:schemeClr val="tx1"/>
                </a:solidFill>
              </a:rPr>
              <a:t>tencuirea cu mortar pe baza lianţilor var-ipsos sau var-ciment asigură protecţia construcţiei de aprindere timp de           15-30 min în dependenţă de grosimea stratului de tencuială;</a:t>
            </a:r>
            <a:endParaRPr lang="ru-RU" sz="2400" b="0" dirty="0">
              <a:solidFill>
                <a:schemeClr val="tx1"/>
              </a:solidFill>
            </a:endParaRPr>
          </a:p>
          <a:p>
            <a:pPr lvl="0" algn="just"/>
            <a:r>
              <a:rPr lang="ro-RO" sz="2400" b="0" dirty="0">
                <a:solidFill>
                  <a:schemeClr val="tx1"/>
                </a:solidFill>
              </a:rPr>
              <a:t>făţuirea cu plăci din ipsos, azbociment, tencuială uscată transformă construcţia din lemn din combustibilă în greu combustibilă</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46791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785652"/>
          </a:xfrm>
          <a:prstGeom prst="rect">
            <a:avLst/>
          </a:prstGeom>
          <a:noFill/>
        </p:spPr>
        <p:txBody>
          <a:bodyPr wrap="square" rtlCol="0">
            <a:spAutoFit/>
          </a:bodyPr>
          <a:lstStyle/>
          <a:p>
            <a:pPr lvl="0" algn="just"/>
            <a:r>
              <a:rPr lang="ro-RO" sz="2400" dirty="0" smtClean="0">
                <a:solidFill>
                  <a:schemeClr val="tx1"/>
                </a:solidFill>
              </a:rPr>
              <a:t>	</a:t>
            </a:r>
            <a:r>
              <a:rPr lang="ro-RO" sz="2400" b="0" dirty="0" smtClean="0">
                <a:solidFill>
                  <a:schemeClr val="tx1"/>
                </a:solidFill>
              </a:rPr>
              <a:t>- îmbibarea </a:t>
            </a:r>
            <a:r>
              <a:rPr lang="ro-RO" sz="2400" b="0" dirty="0">
                <a:solidFill>
                  <a:schemeClr val="tx1"/>
                </a:solidFill>
              </a:rPr>
              <a:t>lemnului cu materiale antipirene în instalaţii speciale (îmbibarea profundă) sau de suprafaţă (când volumul lucrărilor este limitat);</a:t>
            </a:r>
            <a:endParaRPr lang="ru-RU" sz="2400" b="0" dirty="0">
              <a:solidFill>
                <a:schemeClr val="tx1"/>
              </a:solidFill>
            </a:endParaRPr>
          </a:p>
          <a:p>
            <a:pPr lvl="0" algn="just"/>
            <a:r>
              <a:rPr lang="ro-RO" sz="2400" b="0" dirty="0" smtClean="0">
                <a:solidFill>
                  <a:schemeClr val="tx1"/>
                </a:solidFill>
              </a:rPr>
              <a:t>	- muruirea </a:t>
            </a:r>
            <a:r>
              <a:rPr lang="ro-RO" sz="2400" b="0" dirty="0">
                <a:solidFill>
                  <a:schemeClr val="tx1"/>
                </a:solidFill>
              </a:rPr>
              <a:t>construcţiilor din lemn cu compoziţii spumante transformă construcţiile în greu combustibile.</a:t>
            </a:r>
            <a:endParaRPr lang="ru-RU" sz="2400" b="0" dirty="0">
              <a:solidFill>
                <a:schemeClr val="tx1"/>
              </a:solidFill>
            </a:endParaRPr>
          </a:p>
          <a:p>
            <a:pPr algn="just"/>
            <a:r>
              <a:rPr lang="ro-RO" sz="2400" b="0" dirty="0" smtClean="0">
                <a:solidFill>
                  <a:schemeClr val="tx1"/>
                </a:solidFill>
              </a:rPr>
              <a:t>	Învelişurile </a:t>
            </a:r>
            <a:r>
              <a:rPr lang="ro-RO" sz="2400" b="0" dirty="0">
                <a:solidFill>
                  <a:schemeClr val="tx1"/>
                </a:solidFill>
              </a:rPr>
              <a:t>protecţiilor se aplică când umiditatea lemnului nu depăşeşte 20 %. Înainte de aplicarea componentelor protectoare suprafeţele construcţiilor se curăţă de praf, noroi, pete unsuroase, răşini</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3430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583894" y="1598927"/>
            <a:ext cx="8053329" cy="4339650"/>
          </a:xfrm>
          <a:prstGeom prst="rect">
            <a:avLst/>
          </a:prstGeom>
          <a:noFill/>
        </p:spPr>
        <p:txBody>
          <a:bodyPr wrap="square" rtlCol="0">
            <a:spAutoFit/>
          </a:bodyPr>
          <a:lstStyle/>
          <a:p>
            <a:pPr algn="just"/>
            <a:r>
              <a:rPr lang="ro-RO" altLang="ru-RU" sz="2000" dirty="0" smtClean="0"/>
              <a:t>	</a:t>
            </a:r>
            <a:r>
              <a:rPr lang="ro-RO" altLang="ru-RU" sz="2600" b="0" dirty="0" smtClean="0">
                <a:solidFill>
                  <a:schemeClr val="tx1"/>
                </a:solidFill>
              </a:rPr>
              <a:t>-</a:t>
            </a:r>
            <a:r>
              <a:rPr lang="ro-RO" altLang="ru-RU" sz="2600" b="0" dirty="0" smtClean="0"/>
              <a:t> </a:t>
            </a:r>
            <a:r>
              <a:rPr lang="ro-RO" altLang="ru-RU" sz="2500" b="0" dirty="0" smtClean="0">
                <a:solidFill>
                  <a:schemeClr val="tx1"/>
                </a:solidFill>
              </a:rPr>
              <a:t>controlul </a:t>
            </a:r>
            <a:r>
              <a:rPr lang="ro-RO" altLang="ru-RU" sz="2500" b="0" dirty="0">
                <a:solidFill>
                  <a:schemeClr val="tx1"/>
                </a:solidFill>
              </a:rPr>
              <a:t>permanent asupra executării lucrărilor cu pericol de incendiu, respectării regulilor de securitate </a:t>
            </a:r>
            <a:r>
              <a:rPr lang="ro-RO" altLang="ru-RU" sz="2500" b="0" dirty="0" smtClean="0">
                <a:solidFill>
                  <a:schemeClr val="tx1"/>
                </a:solidFill>
              </a:rPr>
              <a:t>la incendiu </a:t>
            </a:r>
            <a:r>
              <a:rPr lang="ro-RO" altLang="ru-RU" sz="2500" b="0" dirty="0">
                <a:solidFill>
                  <a:schemeClr val="tx1"/>
                </a:solidFill>
              </a:rPr>
              <a:t>pe şantierele de construcţie, la reconstruirea şi reutilarea secţiilor, instalaţiilor, atelierelor, depozitelor şi altor încăperi;</a:t>
            </a:r>
            <a:endParaRPr lang="ru-RU" altLang="ru-RU" sz="2500" b="0" dirty="0">
              <a:solidFill>
                <a:schemeClr val="tx1"/>
              </a:solidFill>
            </a:endParaRPr>
          </a:p>
          <a:p>
            <a:pPr algn="just"/>
            <a:r>
              <a:rPr lang="ro-RO" altLang="ru-RU" sz="2500" b="0" dirty="0" smtClean="0">
                <a:solidFill>
                  <a:schemeClr val="tx1"/>
                </a:solidFill>
              </a:rPr>
              <a:t>	- efectuarea </a:t>
            </a:r>
            <a:r>
              <a:rPr lang="ro-RO" altLang="ru-RU" sz="2500" b="0" dirty="0">
                <a:solidFill>
                  <a:schemeClr val="tx1"/>
                </a:solidFill>
              </a:rPr>
              <a:t>instructajelor-discuţii şi instruirii speciale a angajaţilor întreprinderii privind problemele securităţii </a:t>
            </a:r>
            <a:r>
              <a:rPr lang="ro-RO" altLang="ru-RU" sz="2500" b="0" dirty="0" smtClean="0">
                <a:solidFill>
                  <a:schemeClr val="tx1"/>
                </a:solidFill>
              </a:rPr>
              <a:t>la incendiu </a:t>
            </a:r>
            <a:r>
              <a:rPr lang="ro-RO" altLang="ru-RU" sz="2500" b="0" dirty="0">
                <a:solidFill>
                  <a:schemeClr val="tx1"/>
                </a:solidFill>
              </a:rPr>
              <a:t>(acelaşi lucru se referă şi la muncitorii temporar sosiţi de la alte întreprinderi) şi alte măsuri de propagandă şi agitaţie cu privire la combaterea incendiilor</a:t>
            </a:r>
            <a:r>
              <a:rPr lang="ro-RO" altLang="ru-RU" sz="2500" b="0" dirty="0" smtClean="0">
                <a:solidFill>
                  <a:schemeClr val="tx1"/>
                </a:solidFill>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60793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ctr"/>
            <a:r>
              <a:rPr lang="ro-RO" sz="2400" i="1" dirty="0" smtClean="0">
                <a:solidFill>
                  <a:schemeClr val="tx1"/>
                </a:solidFill>
              </a:rPr>
              <a:t>Cauzele </a:t>
            </a:r>
            <a:r>
              <a:rPr lang="ro-RO" sz="2400" i="1" dirty="0">
                <a:solidFill>
                  <a:schemeClr val="tx1"/>
                </a:solidFill>
              </a:rPr>
              <a:t>incendiilor la întreprinderile industriale</a:t>
            </a:r>
            <a:endParaRPr lang="ru-RU" sz="2400" dirty="0">
              <a:solidFill>
                <a:schemeClr val="tx1"/>
              </a:solidFill>
            </a:endParaRPr>
          </a:p>
          <a:p>
            <a:pPr algn="ctr"/>
            <a:r>
              <a:rPr lang="ro-RO" sz="2400" i="1" dirty="0">
                <a:solidFill>
                  <a:schemeClr val="tx1"/>
                </a:solidFill>
              </a:rPr>
              <a:t>şi măsurile de profilaxie a </a:t>
            </a:r>
            <a:r>
              <a:rPr lang="ro-RO" sz="2400" i="1" dirty="0" smtClean="0">
                <a:solidFill>
                  <a:schemeClr val="tx1"/>
                </a:solidFill>
              </a:rPr>
              <a:t>lor</a:t>
            </a:r>
            <a:endParaRPr lang="ru-RU" sz="2000" dirty="0"/>
          </a:p>
          <a:p>
            <a:pPr algn="just"/>
            <a:r>
              <a:rPr lang="ro-RO" sz="2400" dirty="0" smtClean="0">
                <a:solidFill>
                  <a:schemeClr val="tx1"/>
                </a:solidFill>
              </a:rPr>
              <a:t>	</a:t>
            </a:r>
            <a:r>
              <a:rPr lang="ro-RO" sz="2400" b="0" dirty="0" smtClean="0">
                <a:solidFill>
                  <a:schemeClr val="tx1"/>
                </a:solidFill>
              </a:rPr>
              <a:t>Întreprinderile </a:t>
            </a:r>
            <a:r>
              <a:rPr lang="ro-RO" sz="2400" b="0" dirty="0">
                <a:solidFill>
                  <a:schemeClr val="tx1"/>
                </a:solidFill>
              </a:rPr>
              <a:t>industriale posedă un pericol de incendii sporit, deoarece sunt caracterizate de un utilaj de producţie complicat, o cantitate considerabilă de lichide uşor inflamabile şi inflamabile, gaze lichefiate inflamabile, materiale combustibile solide, un număr considerabil de vase şi aparate în care se păstrează produse cu pericol de incendii sub presiune; reţea dezvoltată de conducte cu armătură de închidere-pornire, blocare şi ajustare; un număr mare de instalaţii electrice</a:t>
            </a:r>
            <a:r>
              <a:rPr lang="ro-RO" sz="2400" b="0" dirty="0" smtClean="0">
                <a:solidFill>
                  <a:schemeClr val="tx1"/>
                </a:solidFill>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95461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Cauzele </a:t>
            </a:r>
            <a:r>
              <a:rPr lang="ro-RO" sz="2400" b="0" dirty="0">
                <a:solidFill>
                  <a:schemeClr val="tx1"/>
                </a:solidFill>
              </a:rPr>
              <a:t>incendiilor de caracter tehnic ce apar la întreprinderile industriale şi frecvenţa lor în % este următoarea:</a:t>
            </a:r>
            <a:endParaRPr lang="ru-RU" sz="2400" b="0" dirty="0">
              <a:solidFill>
                <a:schemeClr val="tx1"/>
              </a:solidFill>
            </a:endParaRPr>
          </a:p>
          <a:p>
            <a:pPr lvl="0" algn="just"/>
            <a:r>
              <a:rPr lang="ro-RO" sz="2400" b="0" dirty="0" smtClean="0">
                <a:solidFill>
                  <a:schemeClr val="tx1"/>
                </a:solidFill>
              </a:rPr>
              <a:t>	- încălcarea </a:t>
            </a:r>
            <a:r>
              <a:rPr lang="ro-RO" sz="2400" b="0" dirty="0">
                <a:solidFill>
                  <a:schemeClr val="tx1"/>
                </a:solidFill>
              </a:rPr>
              <a:t>regimului </a:t>
            </a:r>
            <a:r>
              <a:rPr lang="ro-RO" sz="2400" b="0" dirty="0" smtClean="0">
                <a:solidFill>
                  <a:schemeClr val="tx1"/>
                </a:solidFill>
              </a:rPr>
              <a:t>tehnologic</a:t>
            </a:r>
            <a:r>
              <a:rPr lang="ro-RO" sz="2400" b="0" dirty="0">
                <a:solidFill>
                  <a:schemeClr val="tx1"/>
                </a:solidFill>
              </a:rPr>
              <a:t>	</a:t>
            </a:r>
            <a:r>
              <a:rPr lang="ro-RO" sz="2400" b="0" dirty="0" smtClean="0">
                <a:solidFill>
                  <a:schemeClr val="tx1"/>
                </a:solidFill>
              </a:rPr>
              <a:t>	- </a:t>
            </a:r>
            <a:r>
              <a:rPr lang="ro-RO" sz="2400" b="0" dirty="0">
                <a:solidFill>
                  <a:schemeClr val="tx1"/>
                </a:solidFill>
              </a:rPr>
              <a:t>33</a:t>
            </a:r>
            <a:endParaRPr lang="ru-RU" sz="2400" b="0" dirty="0">
              <a:solidFill>
                <a:schemeClr val="tx1"/>
              </a:solidFill>
            </a:endParaRPr>
          </a:p>
          <a:p>
            <a:pPr lvl="0" algn="just"/>
            <a:r>
              <a:rPr lang="ro-RO" sz="2400" b="0" dirty="0" smtClean="0">
                <a:solidFill>
                  <a:schemeClr val="tx1"/>
                </a:solidFill>
              </a:rPr>
              <a:t>	- defectarea </a:t>
            </a:r>
            <a:r>
              <a:rPr lang="ro-RO" sz="2400" b="0" dirty="0">
                <a:solidFill>
                  <a:schemeClr val="tx1"/>
                </a:solidFill>
              </a:rPr>
              <a:t>utilajului </a:t>
            </a:r>
            <a:r>
              <a:rPr lang="ro-RO" sz="2400" b="0" dirty="0" smtClean="0">
                <a:solidFill>
                  <a:schemeClr val="tx1"/>
                </a:solidFill>
              </a:rPr>
              <a:t>electric</a:t>
            </a:r>
            <a:r>
              <a:rPr lang="ro-RO" sz="2400" b="0" dirty="0">
                <a:solidFill>
                  <a:schemeClr val="tx1"/>
                </a:solidFill>
              </a:rPr>
              <a:t>		- 16</a:t>
            </a:r>
            <a:endParaRPr lang="ru-RU" sz="2400" b="0" dirty="0">
              <a:solidFill>
                <a:schemeClr val="tx1"/>
              </a:solidFill>
            </a:endParaRPr>
          </a:p>
          <a:p>
            <a:pPr lvl="0" algn="just"/>
            <a:r>
              <a:rPr lang="ro-RO" sz="2400" b="0" dirty="0" smtClean="0">
                <a:solidFill>
                  <a:schemeClr val="tx1"/>
                </a:solidFill>
              </a:rPr>
              <a:t>	- pregătirea </a:t>
            </a:r>
            <a:r>
              <a:rPr lang="ro-RO" sz="2400" b="0" dirty="0">
                <a:solidFill>
                  <a:schemeClr val="tx1"/>
                </a:solidFill>
              </a:rPr>
              <a:t>neîndestulătoare a utilajului </a:t>
            </a:r>
            <a:endParaRPr lang="ru-RU" sz="2400" b="0" dirty="0">
              <a:solidFill>
                <a:schemeClr val="tx1"/>
              </a:solidFill>
            </a:endParaRPr>
          </a:p>
          <a:p>
            <a:pPr algn="just"/>
            <a:r>
              <a:rPr lang="ro-RO" sz="2400" b="0" dirty="0">
                <a:solidFill>
                  <a:schemeClr val="tx1"/>
                </a:solidFill>
              </a:rPr>
              <a:t>pentru reparaţie					- 13</a:t>
            </a:r>
            <a:endParaRPr lang="ru-RU" sz="2400" b="0" dirty="0">
              <a:solidFill>
                <a:schemeClr val="tx1"/>
              </a:solidFill>
            </a:endParaRPr>
          </a:p>
          <a:p>
            <a:pPr lvl="0" algn="just"/>
            <a:r>
              <a:rPr lang="ro-RO" sz="2400" b="0" dirty="0" smtClean="0">
                <a:solidFill>
                  <a:schemeClr val="tx1"/>
                </a:solidFill>
              </a:rPr>
              <a:t>	- autoaprinderea </a:t>
            </a:r>
            <a:r>
              <a:rPr lang="ro-RO" sz="2400" b="0" dirty="0">
                <a:solidFill>
                  <a:schemeClr val="tx1"/>
                </a:solidFill>
              </a:rPr>
              <a:t>hainelor şi cârpelor îmbibate </a:t>
            </a:r>
            <a:r>
              <a:rPr lang="ro-RO" sz="2400" b="0" dirty="0" smtClean="0">
                <a:solidFill>
                  <a:schemeClr val="tx1"/>
                </a:solidFill>
              </a:rPr>
              <a:t>cu </a:t>
            </a:r>
            <a:r>
              <a:rPr lang="ro-RO" sz="2400" b="0" dirty="0">
                <a:solidFill>
                  <a:schemeClr val="tx1"/>
                </a:solidFill>
              </a:rPr>
              <a:t>ulei şi a altor materiale predispuse spre </a:t>
            </a:r>
            <a:r>
              <a:rPr lang="ro-RO" sz="2400" b="0" dirty="0" smtClean="0">
                <a:solidFill>
                  <a:schemeClr val="tx1"/>
                </a:solidFill>
              </a:rPr>
              <a:t>autoaprindere</a:t>
            </a:r>
            <a:r>
              <a:rPr lang="ro-RO" sz="2400" b="0" dirty="0">
                <a:solidFill>
                  <a:schemeClr val="tx1"/>
                </a:solidFill>
              </a:rPr>
              <a:t>				</a:t>
            </a:r>
            <a:r>
              <a:rPr lang="ro-RO" sz="2400" b="0" dirty="0" smtClean="0">
                <a:solidFill>
                  <a:schemeClr val="tx1"/>
                </a:solidFill>
              </a:rPr>
              <a:t>	- 10</a:t>
            </a:r>
            <a:endParaRPr lang="ro-RO" sz="2400" b="0" dirty="0">
              <a:solidFill>
                <a:schemeClr val="tx1"/>
              </a:solidFill>
              <a:latin typeface="Times New Roman" panose="02020603050405020304" pitchFamily="18" charset="0"/>
              <a:cs typeface="Times New Roman" panose="02020603050405020304" pitchFamily="18" charset="0"/>
            </a:endParaRPr>
          </a:p>
          <a:p>
            <a:pPr algn="just"/>
            <a:endParaRPr lang="ro-RO" sz="2400" dirty="0" smtClean="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901369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970318"/>
          </a:xfrm>
          <a:prstGeom prst="rect">
            <a:avLst/>
          </a:prstGeom>
          <a:noFill/>
        </p:spPr>
        <p:txBody>
          <a:bodyPr wrap="square" rtlCol="0">
            <a:spAutoFit/>
          </a:bodyPr>
          <a:lstStyle/>
          <a:p>
            <a:pPr lvl="0" algn="just"/>
            <a:r>
              <a:rPr lang="ro-RO" sz="2800" dirty="0" smtClean="0">
                <a:solidFill>
                  <a:schemeClr val="tx1"/>
                </a:solidFill>
              </a:rPr>
              <a:t>	</a:t>
            </a:r>
            <a:r>
              <a:rPr lang="ro-RO" sz="2800" b="0" dirty="0" smtClean="0">
                <a:solidFill>
                  <a:schemeClr val="tx1"/>
                </a:solidFill>
              </a:rPr>
              <a:t>- nerespectarea </a:t>
            </a:r>
            <a:r>
              <a:rPr lang="ro-RO" sz="2800" b="0" dirty="0">
                <a:solidFill>
                  <a:schemeClr val="tx1"/>
                </a:solidFill>
              </a:rPr>
              <a:t>graficului de reparaţie, uzarea</a:t>
            </a:r>
            <a:r>
              <a:rPr lang="ro-RO" sz="2800" b="0" dirty="0" smtClean="0">
                <a:solidFill>
                  <a:schemeClr val="tx1"/>
                </a:solidFill>
              </a:rPr>
              <a:t>, şi </a:t>
            </a:r>
            <a:r>
              <a:rPr lang="ro-RO" sz="2800" b="0" dirty="0">
                <a:solidFill>
                  <a:schemeClr val="tx1"/>
                </a:solidFill>
              </a:rPr>
              <a:t>corozia utilajului	</a:t>
            </a:r>
            <a:r>
              <a:rPr lang="ro-RO" sz="2800" b="0" dirty="0" smtClean="0">
                <a:solidFill>
                  <a:schemeClr val="tx1"/>
                </a:solidFill>
              </a:rPr>
              <a:t>     		- 8</a:t>
            </a:r>
            <a:endParaRPr lang="ru-RU" sz="2800" b="0" dirty="0">
              <a:solidFill>
                <a:schemeClr val="tx1"/>
              </a:solidFill>
            </a:endParaRPr>
          </a:p>
          <a:p>
            <a:pPr lvl="0" algn="just"/>
            <a:r>
              <a:rPr lang="ro-RO" sz="2800" b="0" dirty="0" smtClean="0">
                <a:solidFill>
                  <a:schemeClr val="tx1"/>
                </a:solidFill>
              </a:rPr>
              <a:t>	- defecte </a:t>
            </a:r>
            <a:r>
              <a:rPr lang="ro-RO" sz="2800" b="0" dirty="0">
                <a:solidFill>
                  <a:schemeClr val="tx1"/>
                </a:solidFill>
              </a:rPr>
              <a:t>constructive ale </a:t>
            </a:r>
            <a:r>
              <a:rPr lang="ro-RO" sz="2800" b="0" dirty="0" smtClean="0">
                <a:solidFill>
                  <a:schemeClr val="tx1"/>
                </a:solidFill>
              </a:rPr>
              <a:t>utilajului  - </a:t>
            </a:r>
            <a:r>
              <a:rPr lang="ro-RO" sz="2800" b="0" dirty="0">
                <a:solidFill>
                  <a:schemeClr val="tx1"/>
                </a:solidFill>
              </a:rPr>
              <a:t>7</a:t>
            </a:r>
            <a:endParaRPr lang="ru-RU" sz="2800" b="0" dirty="0">
              <a:solidFill>
                <a:schemeClr val="tx1"/>
              </a:solidFill>
            </a:endParaRPr>
          </a:p>
          <a:p>
            <a:pPr lvl="0" algn="just"/>
            <a:r>
              <a:rPr lang="ro-RO" sz="2800" b="0" dirty="0" smtClean="0">
                <a:solidFill>
                  <a:schemeClr val="tx1"/>
                </a:solidFill>
              </a:rPr>
              <a:t>	- defectarea </a:t>
            </a:r>
            <a:r>
              <a:rPr lang="ro-RO" sz="2800" b="0" dirty="0">
                <a:solidFill>
                  <a:schemeClr val="tx1"/>
                </a:solidFill>
              </a:rPr>
              <a:t>armăturii de blocare a aparatelor </a:t>
            </a:r>
            <a:r>
              <a:rPr lang="ro-RO" sz="2800" b="0" dirty="0" smtClean="0">
                <a:solidFill>
                  <a:schemeClr val="tx1"/>
                </a:solidFill>
              </a:rPr>
              <a:t>şi </a:t>
            </a:r>
            <a:r>
              <a:rPr lang="ro-RO" sz="2800" b="0" dirty="0">
                <a:solidFill>
                  <a:schemeClr val="tx1"/>
                </a:solidFill>
              </a:rPr>
              <a:t>conductelor conservate sau în stadiu de reparaţie	</a:t>
            </a:r>
            <a:r>
              <a:rPr lang="ro-RO" sz="2800" b="0" dirty="0" smtClean="0">
                <a:solidFill>
                  <a:schemeClr val="tx1"/>
                </a:solidFill>
              </a:rPr>
              <a:t>                    </a:t>
            </a:r>
            <a:r>
              <a:rPr lang="ro-RO" sz="2800" b="0" dirty="0">
                <a:solidFill>
                  <a:schemeClr val="tx1"/>
                </a:solidFill>
              </a:rPr>
              <a:t>	</a:t>
            </a:r>
            <a:r>
              <a:rPr lang="ro-RO" sz="2800" b="0" dirty="0" smtClean="0">
                <a:solidFill>
                  <a:schemeClr val="tx1"/>
                </a:solidFill>
              </a:rPr>
              <a:t>- </a:t>
            </a:r>
            <a:r>
              <a:rPr lang="ro-RO" sz="2800" b="0" dirty="0">
                <a:solidFill>
                  <a:schemeClr val="tx1"/>
                </a:solidFill>
              </a:rPr>
              <a:t>6</a:t>
            </a:r>
            <a:endParaRPr lang="ru-RU" sz="2800" b="0" dirty="0">
              <a:solidFill>
                <a:schemeClr val="tx1"/>
              </a:solidFill>
            </a:endParaRPr>
          </a:p>
          <a:p>
            <a:pPr lvl="0" algn="just"/>
            <a:r>
              <a:rPr lang="ro-RO" sz="2800" b="0" dirty="0" smtClean="0">
                <a:solidFill>
                  <a:schemeClr val="tx1"/>
                </a:solidFill>
              </a:rPr>
              <a:t>	- scânteile </a:t>
            </a:r>
            <a:r>
              <a:rPr lang="ro-RO" sz="2800" b="0" dirty="0">
                <a:solidFill>
                  <a:schemeClr val="tx1"/>
                </a:solidFill>
              </a:rPr>
              <a:t>în timpul lucrărilor de </a:t>
            </a:r>
            <a:r>
              <a:rPr lang="ro-RO" sz="2800" b="0" dirty="0" smtClean="0">
                <a:solidFill>
                  <a:schemeClr val="tx1"/>
                </a:solidFill>
              </a:rPr>
              <a:t>sudare şi </a:t>
            </a:r>
            <a:r>
              <a:rPr lang="ro-RO" sz="2800" b="0" dirty="0">
                <a:solidFill>
                  <a:schemeClr val="tx1"/>
                </a:solidFill>
              </a:rPr>
              <a:t>cu foc </a:t>
            </a:r>
            <a:r>
              <a:rPr lang="ro-RO" sz="2800" b="0" dirty="0" smtClean="0">
                <a:solidFill>
                  <a:schemeClr val="tx1"/>
                </a:solidFill>
              </a:rPr>
              <a:t>deschis</a:t>
            </a:r>
            <a:r>
              <a:rPr lang="ro-RO" sz="2800" b="0" dirty="0">
                <a:solidFill>
                  <a:schemeClr val="tx1"/>
                </a:solidFill>
              </a:rPr>
              <a:t>			</a:t>
            </a:r>
            <a:r>
              <a:rPr lang="ro-RO" sz="2800" b="0" dirty="0" smtClean="0">
                <a:solidFill>
                  <a:schemeClr val="tx1"/>
                </a:solidFill>
              </a:rPr>
              <a:t>     		- </a:t>
            </a:r>
            <a:r>
              <a:rPr lang="ro-RO" sz="2800" b="0" dirty="0">
                <a:solidFill>
                  <a:schemeClr val="tx1"/>
                </a:solidFill>
              </a:rPr>
              <a:t>4</a:t>
            </a:r>
            <a:endParaRPr lang="ru-RU" sz="2800" b="0" dirty="0">
              <a:solidFill>
                <a:schemeClr val="tx1"/>
              </a:solidFill>
            </a:endParaRPr>
          </a:p>
          <a:p>
            <a:pPr lvl="0" algn="just"/>
            <a:r>
              <a:rPr lang="ro-RO" sz="2800" b="0" dirty="0">
                <a:solidFill>
                  <a:schemeClr val="tx1"/>
                </a:solidFill>
              </a:rPr>
              <a:t>alte cauze						</a:t>
            </a:r>
            <a:r>
              <a:rPr lang="ro-RO" sz="2800" b="0" dirty="0" smtClean="0">
                <a:solidFill>
                  <a:schemeClr val="tx1"/>
                </a:solidFill>
              </a:rPr>
              <a:t>- 3</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72912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algn="just"/>
            <a:r>
              <a:rPr lang="ro-RO" sz="2500" dirty="0" smtClean="0">
                <a:solidFill>
                  <a:schemeClr val="tx1"/>
                </a:solidFill>
              </a:rPr>
              <a:t>	</a:t>
            </a:r>
            <a:r>
              <a:rPr lang="ro-RO" sz="2500" b="0" dirty="0" smtClean="0">
                <a:solidFill>
                  <a:schemeClr val="tx1"/>
                </a:solidFill>
              </a:rPr>
              <a:t>Aceste </a:t>
            </a:r>
            <a:r>
              <a:rPr lang="ro-RO" sz="2500" b="0" dirty="0">
                <a:solidFill>
                  <a:schemeClr val="tx1"/>
                </a:solidFill>
              </a:rPr>
              <a:t>date ne demonstrează că principala cauză a incendiilor la întreprinderile industriale este încălcarea regimului tehnologic, ca urmare a diversităţii considerabile de procese tehnologice, de regulă, extrem de complicate.</a:t>
            </a:r>
            <a:endParaRPr lang="ru-RU" sz="2500" b="0" dirty="0">
              <a:solidFill>
                <a:schemeClr val="tx1"/>
              </a:solidFill>
            </a:endParaRPr>
          </a:p>
          <a:p>
            <a:pPr algn="just"/>
            <a:r>
              <a:rPr lang="ro-RO" sz="2500" b="0" dirty="0" smtClean="0">
                <a:solidFill>
                  <a:schemeClr val="tx1"/>
                </a:solidFill>
              </a:rPr>
              <a:t>	Dificultatea </a:t>
            </a:r>
            <a:r>
              <a:rPr lang="ro-RO" sz="2500" b="0" dirty="0">
                <a:solidFill>
                  <a:schemeClr val="tx1"/>
                </a:solidFill>
              </a:rPr>
              <a:t>protecţiei antiincendiu a întreprinderilor contemporane este agravată şi de dimensiunile lor gigantice, densitatea construcţiilor, mărirea capacităţii depozitelor, folosirea pentru construcţie a elementelor cu greutate scăzută, din metal şi materiale polimerice, care posedă un grad mic de rezistenţă la foc. </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94956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108543"/>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Analiza </a:t>
            </a:r>
            <a:r>
              <a:rPr lang="ro-RO" sz="2800" b="0" dirty="0">
                <a:solidFill>
                  <a:schemeClr val="tx1"/>
                </a:solidFill>
              </a:rPr>
              <a:t>incendiilor mari, înregistrate la întreprinderile industriale a demonstrat, că în timpul incendiilor la aceste întreprinderi se creează o situaţie complicată pentru lichidarea incendiilor, de aceea este necesar a elabora un complex întreg de măsuri, privind protecţia antiincendiu cu caracter </a:t>
            </a:r>
            <a:r>
              <a:rPr lang="ro-RO" sz="2800" b="0" dirty="0" smtClean="0">
                <a:solidFill>
                  <a:schemeClr val="tx1"/>
                </a:solidFill>
              </a:rPr>
              <a:t>diferit.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28032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32092"/>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În </a:t>
            </a:r>
            <a:r>
              <a:rPr lang="ro-RO" sz="2800" b="0" dirty="0">
                <a:solidFill>
                  <a:schemeClr val="tx1"/>
                </a:solidFill>
              </a:rPr>
              <a:t>conformitate cu normele în vigoare, activităţile de asigurare a protecţiei împotriva incendiilor vor fi executate în aşa volum, ca probabilitatea apariţiei incendiilor sau exploziilor pe parcursul anului la orice nod cu pericol de incendiu să nu depăşească 10</a:t>
            </a:r>
            <a:r>
              <a:rPr lang="ro-RO" sz="2800" b="0" baseline="30000" dirty="0">
                <a:solidFill>
                  <a:schemeClr val="tx1"/>
                </a:solidFill>
              </a:rPr>
              <a:t>-6</a:t>
            </a:r>
            <a:r>
              <a:rPr lang="ro-RO" sz="2800" b="0" dirty="0">
                <a:solidFill>
                  <a:schemeClr val="tx1"/>
                </a:solidFill>
              </a:rPr>
              <a:t> (o milionime).</a:t>
            </a:r>
            <a:endParaRPr lang="ru-RU" sz="2800" b="0" dirty="0">
              <a:solidFill>
                <a:schemeClr val="tx1"/>
              </a:solidFill>
            </a:endParaRPr>
          </a:p>
          <a:p>
            <a:pPr algn="just"/>
            <a:r>
              <a:rPr lang="ro-RO" sz="2800" b="0" dirty="0" smtClean="0">
                <a:solidFill>
                  <a:schemeClr val="tx1"/>
                </a:solidFill>
              </a:rPr>
              <a:t>	Măsurile </a:t>
            </a:r>
            <a:r>
              <a:rPr lang="ro-RO" sz="2800" b="0" dirty="0">
                <a:solidFill>
                  <a:schemeClr val="tx1"/>
                </a:solidFill>
              </a:rPr>
              <a:t>de protecţie împotriva incendiilor se împart în următoarele grupe: </a:t>
            </a:r>
            <a:r>
              <a:rPr lang="ro-RO" sz="2800" b="0" i="1" dirty="0">
                <a:solidFill>
                  <a:schemeClr val="tx1"/>
                </a:solidFill>
              </a:rPr>
              <a:t>organizatorice, de exploatare, tehnice şi speciale</a:t>
            </a:r>
            <a:r>
              <a:rPr lang="ro-RO" sz="2800" b="0" i="1"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39107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32092"/>
          </a:xfrm>
          <a:prstGeom prst="rect">
            <a:avLst/>
          </a:prstGeom>
          <a:noFill/>
        </p:spPr>
        <p:txBody>
          <a:bodyPr wrap="square" rtlCol="0">
            <a:spAutoFit/>
          </a:bodyPr>
          <a:lstStyle/>
          <a:p>
            <a:pPr algn="just"/>
            <a:r>
              <a:rPr lang="ro-RO" sz="2800" i="1" dirty="0" smtClean="0">
                <a:solidFill>
                  <a:schemeClr val="tx1"/>
                </a:solidFill>
              </a:rPr>
              <a:t>	Măsurile </a:t>
            </a:r>
            <a:r>
              <a:rPr lang="ro-RO" sz="2800" i="1" dirty="0">
                <a:solidFill>
                  <a:schemeClr val="tx1"/>
                </a:solidFill>
              </a:rPr>
              <a:t>organizatorice:</a:t>
            </a:r>
            <a:r>
              <a:rPr lang="ro-RO" sz="2800" dirty="0">
                <a:solidFill>
                  <a:schemeClr val="tx1"/>
                </a:solidFill>
              </a:rPr>
              <a:t> </a:t>
            </a:r>
            <a:r>
              <a:rPr lang="ro-RO" sz="2800" b="0" dirty="0">
                <a:solidFill>
                  <a:schemeClr val="tx1"/>
                </a:solidFill>
              </a:rPr>
              <a:t>instruirea angajaţilor privind regulile cu privire la securitatea împotriva incendiilor, organizarea lecţiilor, convorbirilor, editarea instrucţiunilor, materialelor ilustrative etc.</a:t>
            </a:r>
            <a:endParaRPr lang="ru-RU" sz="2800" b="0" dirty="0">
              <a:solidFill>
                <a:schemeClr val="tx1"/>
              </a:solidFill>
            </a:endParaRPr>
          </a:p>
          <a:p>
            <a:pPr algn="just"/>
            <a:r>
              <a:rPr lang="ro-RO" sz="2800" dirty="0" smtClean="0">
                <a:solidFill>
                  <a:schemeClr val="tx1"/>
                </a:solidFill>
              </a:rPr>
              <a:t>	Măsurile </a:t>
            </a:r>
            <a:r>
              <a:rPr lang="ro-RO" sz="2800" dirty="0">
                <a:solidFill>
                  <a:schemeClr val="tx1"/>
                </a:solidFill>
              </a:rPr>
              <a:t>de </a:t>
            </a:r>
            <a:r>
              <a:rPr lang="ro-RO" sz="2800" dirty="0" smtClean="0">
                <a:solidFill>
                  <a:schemeClr val="tx1"/>
                </a:solidFill>
              </a:rPr>
              <a:t>exploatare: </a:t>
            </a:r>
            <a:r>
              <a:rPr lang="ro-RO" sz="2800" b="0" dirty="0">
                <a:solidFill>
                  <a:schemeClr val="tx1"/>
                </a:solidFill>
              </a:rPr>
              <a:t>prevăd exploatarea corectă a sistemelor de încălzire, ventilare şi condiţionare a aerului, protecţiei antifulger, utilajului tehnologic şi maşinilor, întreţinerea exemplară a clădirilor, instalaţiilor şi teritoriilor etc</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10475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ro-RO" sz="2400" i="1" dirty="0" smtClean="0">
                <a:solidFill>
                  <a:schemeClr val="tx1"/>
                </a:solidFill>
              </a:rPr>
              <a:t>	Măsurile </a:t>
            </a:r>
            <a:r>
              <a:rPr lang="ro-RO" sz="2400" i="1" dirty="0">
                <a:solidFill>
                  <a:schemeClr val="tx1"/>
                </a:solidFill>
              </a:rPr>
              <a:t>tehnice</a:t>
            </a:r>
            <a:r>
              <a:rPr lang="ro-RO" sz="2400" dirty="0">
                <a:solidFill>
                  <a:schemeClr val="tx1"/>
                </a:solidFill>
              </a:rPr>
              <a:t> – </a:t>
            </a:r>
            <a:r>
              <a:rPr lang="ro-RO" sz="2400" b="0" dirty="0">
                <a:solidFill>
                  <a:schemeClr val="tx1"/>
                </a:solidFill>
              </a:rPr>
              <a:t>respectarea normelor şi regulilor cu privire la securitatea împotriva incendiilor la instalarea sistemelor de încălzire, ventilaţie, condiţionare a aerului, protecţiei antifulger, utilajului tehnologic, precum şi la edificarea clădirilor.</a:t>
            </a:r>
            <a:endParaRPr lang="ru-RU" sz="2400" b="0" dirty="0">
              <a:solidFill>
                <a:schemeClr val="tx1"/>
              </a:solidFill>
            </a:endParaRPr>
          </a:p>
          <a:p>
            <a:pPr algn="just"/>
            <a:r>
              <a:rPr lang="ro-RO" sz="2400" i="1" dirty="0" smtClean="0">
                <a:solidFill>
                  <a:schemeClr val="tx1"/>
                </a:solidFill>
              </a:rPr>
              <a:t>	Măsurile </a:t>
            </a:r>
            <a:r>
              <a:rPr lang="ro-RO" sz="2400" i="1" dirty="0">
                <a:solidFill>
                  <a:schemeClr val="tx1"/>
                </a:solidFill>
              </a:rPr>
              <a:t>speciale</a:t>
            </a:r>
            <a:r>
              <a:rPr lang="ro-RO" sz="2400" dirty="0">
                <a:solidFill>
                  <a:schemeClr val="tx1"/>
                </a:solidFill>
              </a:rPr>
              <a:t> – </a:t>
            </a:r>
            <a:r>
              <a:rPr lang="ro-RO" sz="2400" b="0" dirty="0">
                <a:solidFill>
                  <a:schemeClr val="tx1"/>
                </a:solidFill>
              </a:rPr>
              <a:t>interzicerea sau limitarea folosirii focului deschis în locurile cu pericol de incendiu, fumatului în locurile nestabilite, respectarea obligatorie a normelor şi regulilor la executarea lucrărilor cu substanţe periculoase din punct de vedere exploziv şi incendiar etc</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70054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70427"/>
          </a:xfrm>
          <a:prstGeom prst="rect">
            <a:avLst/>
          </a:prstGeom>
          <a:noFill/>
        </p:spPr>
        <p:txBody>
          <a:bodyPr wrap="square" rtlCol="0">
            <a:spAutoFit/>
          </a:bodyPr>
          <a:lstStyle/>
          <a:p>
            <a:pPr algn="ctr"/>
            <a:r>
              <a:rPr lang="ro-RO" sz="2000" i="1" dirty="0" smtClean="0"/>
              <a:t> </a:t>
            </a:r>
            <a:r>
              <a:rPr lang="ro-RO" sz="2800" i="1" dirty="0">
                <a:solidFill>
                  <a:schemeClr val="tx1"/>
                </a:solidFill>
              </a:rPr>
              <a:t>Procedeele de întrerupere a arderii</a:t>
            </a:r>
            <a:endParaRPr lang="ru-RU" sz="2800" dirty="0">
              <a:solidFill>
                <a:schemeClr val="tx1"/>
              </a:solidFill>
            </a:endParaRPr>
          </a:p>
          <a:p>
            <a:r>
              <a:rPr lang="ro-RO" sz="2000" dirty="0"/>
              <a:t> </a:t>
            </a:r>
            <a:endParaRPr lang="ru-RU" sz="2000" dirty="0"/>
          </a:p>
          <a:p>
            <a:pPr algn="just"/>
            <a:r>
              <a:rPr lang="ro-RO" sz="2300" dirty="0" smtClean="0">
                <a:solidFill>
                  <a:schemeClr val="tx1"/>
                </a:solidFill>
              </a:rPr>
              <a:t>	</a:t>
            </a:r>
            <a:r>
              <a:rPr lang="ro-RO" sz="2300" b="0" dirty="0" smtClean="0">
                <a:solidFill>
                  <a:schemeClr val="tx1"/>
                </a:solidFill>
              </a:rPr>
              <a:t>În </a:t>
            </a:r>
            <a:r>
              <a:rPr lang="ro-RO" sz="2300" b="0" dirty="0">
                <a:solidFill>
                  <a:schemeClr val="tx1"/>
                </a:solidFill>
              </a:rPr>
              <a:t>practica lichidării incendiilor sunt folosite următoarele procedee de întrerupere a arderii:</a:t>
            </a:r>
            <a:endParaRPr lang="ru-RU" sz="2300" b="0" dirty="0">
              <a:solidFill>
                <a:schemeClr val="tx1"/>
              </a:solidFill>
            </a:endParaRPr>
          </a:p>
          <a:p>
            <a:pPr algn="just"/>
            <a:r>
              <a:rPr lang="ro-RO" sz="2300" b="0" dirty="0" smtClean="0">
                <a:solidFill>
                  <a:schemeClr val="tx1"/>
                </a:solidFill>
              </a:rPr>
              <a:t>	a</a:t>
            </a:r>
            <a:r>
              <a:rPr lang="ro-RO" sz="2300" b="0" dirty="0">
                <a:solidFill>
                  <a:schemeClr val="tx1"/>
                </a:solidFill>
              </a:rPr>
              <a:t>) izolarea focarului de ardere de aer sau micşorarea conţinutului de oxigen în spaţiul aerian din zona focarului până la concentraţii insuficiente pentru întreţinerea procesului de ardere (din contul amestecării aerului cu gaze inerte sau vapori de apă);</a:t>
            </a:r>
            <a:endParaRPr lang="ru-RU" sz="2300" b="0" dirty="0">
              <a:solidFill>
                <a:schemeClr val="tx1"/>
              </a:solidFill>
            </a:endParaRPr>
          </a:p>
          <a:p>
            <a:pPr algn="just"/>
            <a:r>
              <a:rPr lang="ro-RO" sz="2300" b="0" dirty="0" smtClean="0">
                <a:solidFill>
                  <a:schemeClr val="tx1"/>
                </a:solidFill>
              </a:rPr>
              <a:t>	b</a:t>
            </a:r>
            <a:r>
              <a:rPr lang="ro-RO" sz="2300" b="0" dirty="0">
                <a:solidFill>
                  <a:schemeClr val="tx1"/>
                </a:solidFill>
              </a:rPr>
              <a:t>) răcirea focarului de ardere mai jos de temperatura critică (temperatura critică – temperatura minimală la care este posibilă arderea</a:t>
            </a:r>
            <a:r>
              <a:rPr lang="ro-RO" sz="2300" b="0" dirty="0" smtClean="0">
                <a:solidFill>
                  <a:schemeClr val="tx1"/>
                </a:solidFill>
              </a:rPr>
              <a:t>);</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72355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93593"/>
          </a:xfrm>
          <a:prstGeom prst="rect">
            <a:avLst/>
          </a:prstGeom>
          <a:noFill/>
        </p:spPr>
        <p:txBody>
          <a:bodyPr wrap="square" rtlCol="0">
            <a:spAutoFit/>
          </a:bodyPr>
          <a:lstStyle/>
          <a:p>
            <a:pPr algn="just"/>
            <a:r>
              <a:rPr lang="ro-RO" sz="2300" dirty="0" smtClean="0">
                <a:solidFill>
                  <a:schemeClr val="tx1"/>
                </a:solidFill>
              </a:rPr>
              <a:t>	</a:t>
            </a:r>
            <a:r>
              <a:rPr lang="ro-RO" sz="2300" b="0" dirty="0" smtClean="0">
                <a:solidFill>
                  <a:schemeClr val="tx1"/>
                </a:solidFill>
              </a:rPr>
              <a:t>c</a:t>
            </a:r>
            <a:r>
              <a:rPr lang="ro-RO" sz="2300" b="0" dirty="0">
                <a:solidFill>
                  <a:schemeClr val="tx1"/>
                </a:solidFill>
              </a:rPr>
              <a:t>) micşorarea intensivă a vitezei reacţiei chimice de oxidare;</a:t>
            </a:r>
            <a:endParaRPr lang="ru-RU" sz="2300" b="0" dirty="0">
              <a:solidFill>
                <a:schemeClr val="tx1"/>
              </a:solidFill>
            </a:endParaRPr>
          </a:p>
          <a:p>
            <a:pPr algn="just"/>
            <a:r>
              <a:rPr lang="ro-RO" sz="2300" b="0" dirty="0" smtClean="0">
                <a:solidFill>
                  <a:schemeClr val="tx1"/>
                </a:solidFill>
              </a:rPr>
              <a:t>	d</a:t>
            </a:r>
            <a:r>
              <a:rPr lang="ro-RO" sz="2300" b="0" dirty="0">
                <a:solidFill>
                  <a:schemeClr val="tx1"/>
                </a:solidFill>
              </a:rPr>
              <a:t>) ruperea mecanică a flăcării cu şuvoi puternic de apă, gaze, prafuri;</a:t>
            </a:r>
            <a:endParaRPr lang="ru-RU" sz="2300" b="0" dirty="0">
              <a:solidFill>
                <a:schemeClr val="tx1"/>
              </a:solidFill>
            </a:endParaRPr>
          </a:p>
          <a:p>
            <a:pPr algn="just"/>
            <a:r>
              <a:rPr lang="ro-RO" sz="2300" b="0" dirty="0" smtClean="0">
                <a:solidFill>
                  <a:schemeClr val="tx1"/>
                </a:solidFill>
              </a:rPr>
              <a:t>	e</a:t>
            </a:r>
            <a:r>
              <a:rPr lang="ro-RO" sz="2300" b="0" dirty="0">
                <a:solidFill>
                  <a:schemeClr val="tx1"/>
                </a:solidFill>
              </a:rPr>
              <a:t>) crearea condiţiilor de barare a focului, adică astfel de condiţii la care flacăra nu se poate răspândi prin canale înguste.</a:t>
            </a:r>
            <a:endParaRPr lang="ru-RU" sz="2300" b="0" dirty="0">
              <a:solidFill>
                <a:schemeClr val="tx1"/>
              </a:solidFill>
            </a:endParaRPr>
          </a:p>
          <a:p>
            <a:pPr algn="just"/>
            <a:r>
              <a:rPr lang="ro-RO" sz="2300" b="0" dirty="0" smtClean="0">
                <a:solidFill>
                  <a:schemeClr val="tx1"/>
                </a:solidFill>
              </a:rPr>
              <a:t>	Mijloacele </a:t>
            </a:r>
            <a:r>
              <a:rPr lang="ro-RO" sz="2300" b="0" dirty="0">
                <a:solidFill>
                  <a:schemeClr val="tx1"/>
                </a:solidFill>
              </a:rPr>
              <a:t>necesare şi accesibile cu care trebuie asigurată orice întreprindere sunt: alimentarea cu apă pentru cazurile de incendiu (prin sau fără conducte), instalaţiile automate şi semiautomate („Sprinkler” şi „Drencer”) de stingere a incendiilor, mijloacele primare de stingere a incendiilor, inventarul pompieresc</a:t>
            </a:r>
            <a:r>
              <a:rPr lang="ro-RO" sz="2300" b="0" dirty="0" smtClean="0">
                <a:solidFill>
                  <a:schemeClr val="tx1"/>
                </a:solidFill>
              </a:rPr>
              <a:t>.</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2370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08981"/>
          </a:xfrm>
          <a:prstGeom prst="rect">
            <a:avLst/>
          </a:prstGeom>
          <a:noFill/>
        </p:spPr>
        <p:txBody>
          <a:bodyPr wrap="square" rtlCol="0">
            <a:spAutoFit/>
          </a:bodyPr>
          <a:lstStyle/>
          <a:p>
            <a:pPr lvl="0" algn="just"/>
            <a:r>
              <a:rPr lang="en-US" sz="2800" dirty="0" smtClean="0"/>
              <a:t>	</a:t>
            </a:r>
            <a:r>
              <a:rPr lang="en-US" sz="2800" b="0" dirty="0" smtClean="0">
                <a:solidFill>
                  <a:schemeClr val="tx1"/>
                </a:solidFill>
              </a:rPr>
              <a:t>- </a:t>
            </a:r>
            <a:r>
              <a:rPr lang="ro-RO" sz="2800" b="0" dirty="0" smtClean="0">
                <a:solidFill>
                  <a:schemeClr val="tx1"/>
                </a:solidFill>
              </a:rPr>
              <a:t>controlul </a:t>
            </a:r>
            <a:r>
              <a:rPr lang="ro-RO" sz="2800" b="0" dirty="0">
                <a:solidFill>
                  <a:schemeClr val="tx1"/>
                </a:solidFill>
              </a:rPr>
              <a:t>stării de funcţionare şi întreţinerii corecte a mijloacelor automate staţionare şi primare de stingere a incendiilor, a sistemelor de alimentare cu apă şi informare despre incendiu;</a:t>
            </a:r>
            <a:endParaRPr lang="ru-RU" sz="2800" b="0" dirty="0">
              <a:solidFill>
                <a:schemeClr val="tx1"/>
              </a:solidFill>
            </a:endParaRPr>
          </a:p>
          <a:p>
            <a:pPr lvl="0" algn="just"/>
            <a:r>
              <a:rPr lang="en-US" sz="2800" b="0" dirty="0" smtClean="0">
                <a:solidFill>
                  <a:schemeClr val="tx1"/>
                </a:solidFill>
              </a:rPr>
              <a:t>	- </a:t>
            </a:r>
            <a:r>
              <a:rPr lang="ro-RO" sz="2800" b="0" dirty="0" smtClean="0">
                <a:solidFill>
                  <a:schemeClr val="tx1"/>
                </a:solidFill>
              </a:rPr>
              <a:t>pregătirea </a:t>
            </a:r>
            <a:r>
              <a:rPr lang="ro-RO" sz="2800" b="0" dirty="0">
                <a:solidFill>
                  <a:schemeClr val="tx1"/>
                </a:solidFill>
              </a:rPr>
              <a:t>personalului formaţiunilor benevole de pompieri (F.B.P.) şi altor formaţiuni pentru efectuarea lucrului profilactic şi stingerea incendiilor şi a focarelor de incendiu</a:t>
            </a:r>
            <a:r>
              <a:rPr lang="ro-RO" sz="2800" b="0" dirty="0" smtClean="0">
                <a:solidFill>
                  <a:schemeClr val="tx1"/>
                </a:solidFill>
              </a:rPr>
              <a:t>;</a:t>
            </a:r>
            <a:endParaRPr lang="en-US" sz="2800" b="0" dirty="0" smtClean="0">
              <a:solidFill>
                <a:schemeClr val="tx1"/>
              </a:solidFill>
            </a:endParaRPr>
          </a:p>
          <a:p>
            <a:pPr lvl="0" algn="just"/>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38154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39650"/>
          </a:xfrm>
          <a:prstGeom prst="rect">
            <a:avLst/>
          </a:prstGeom>
          <a:noFill/>
        </p:spPr>
        <p:txBody>
          <a:bodyPr wrap="square" rtlCol="0">
            <a:spAutoFit/>
          </a:bodyPr>
          <a:lstStyle/>
          <a:p>
            <a:pPr algn="ctr"/>
            <a:r>
              <a:rPr lang="ro-RO" sz="2800" dirty="0" smtClean="0">
                <a:solidFill>
                  <a:schemeClr val="tx1"/>
                </a:solidFill>
              </a:rPr>
              <a:t>Asigurarea </a:t>
            </a:r>
            <a:r>
              <a:rPr lang="ro-RO" sz="2800" dirty="0">
                <a:solidFill>
                  <a:schemeClr val="tx1"/>
                </a:solidFill>
              </a:rPr>
              <a:t>securităţii la </a:t>
            </a:r>
            <a:r>
              <a:rPr lang="ro-RO" sz="2800" dirty="0" smtClean="0">
                <a:solidFill>
                  <a:schemeClr val="tx1"/>
                </a:solidFill>
              </a:rPr>
              <a:t>incendii</a:t>
            </a:r>
            <a:endParaRPr lang="ru-RU" sz="2800" dirty="0">
              <a:solidFill>
                <a:schemeClr val="tx1"/>
              </a:solidFill>
            </a:endParaRPr>
          </a:p>
          <a:p>
            <a:pPr algn="ctr"/>
            <a:endParaRPr lang="ro-RO" sz="2800" i="1" dirty="0" smtClean="0">
              <a:solidFill>
                <a:schemeClr val="tx1"/>
              </a:solidFill>
            </a:endParaRPr>
          </a:p>
          <a:p>
            <a:pPr algn="ctr"/>
            <a:endParaRPr lang="ro-RO" sz="2800" i="1" dirty="0">
              <a:solidFill>
                <a:schemeClr val="tx1"/>
              </a:solidFill>
            </a:endParaRPr>
          </a:p>
          <a:p>
            <a:pPr algn="ctr"/>
            <a:r>
              <a:rPr lang="ro-RO" sz="2800" i="1" dirty="0" smtClean="0">
                <a:solidFill>
                  <a:schemeClr val="tx1"/>
                </a:solidFill>
              </a:rPr>
              <a:t>Mijloacele </a:t>
            </a:r>
            <a:r>
              <a:rPr lang="ro-RO" sz="2800" i="1" dirty="0">
                <a:solidFill>
                  <a:schemeClr val="tx1"/>
                </a:solidFill>
              </a:rPr>
              <a:t>de stingere a incendiilor</a:t>
            </a:r>
            <a:endParaRPr lang="ru-RU" sz="2800" dirty="0">
              <a:solidFill>
                <a:schemeClr val="tx1"/>
              </a:solidFill>
            </a:endParaRPr>
          </a:p>
          <a:p>
            <a:r>
              <a:rPr lang="ro-RO" sz="2000" dirty="0"/>
              <a:t> </a:t>
            </a:r>
            <a:endParaRPr lang="ru-RU" sz="2000" dirty="0"/>
          </a:p>
          <a:p>
            <a:pPr algn="just"/>
            <a:r>
              <a:rPr lang="ro-RO" sz="2400" dirty="0" smtClean="0">
                <a:solidFill>
                  <a:schemeClr val="tx1"/>
                </a:solidFill>
              </a:rPr>
              <a:t>	</a:t>
            </a:r>
            <a:r>
              <a:rPr lang="ro-RO" sz="2400" b="0" dirty="0" smtClean="0">
                <a:solidFill>
                  <a:schemeClr val="tx1"/>
                </a:solidFill>
              </a:rPr>
              <a:t>La </a:t>
            </a:r>
            <a:r>
              <a:rPr lang="ro-RO" sz="2400" b="0" dirty="0">
                <a:solidFill>
                  <a:schemeClr val="tx1"/>
                </a:solidFill>
              </a:rPr>
              <a:t>alegerea mijloacelor şi procedeelor de stingere a incendiului se ţine cont de particularităţile interacţiunii substanţelor ce ard cu substanţele folosite drept mijloc de </a:t>
            </a:r>
            <a:r>
              <a:rPr lang="ro-RO" sz="2400" b="0" dirty="0" smtClean="0">
                <a:solidFill>
                  <a:schemeClr val="tx1"/>
                </a:solidFill>
              </a:rPr>
              <a:t>stingere. </a:t>
            </a:r>
          </a:p>
          <a:p>
            <a:pPr algn="just"/>
            <a:r>
              <a:rPr lang="ro-RO" sz="2400" b="0" dirty="0" smtClean="0">
                <a:solidFill>
                  <a:schemeClr val="tx1"/>
                </a:solidFill>
              </a:rPr>
              <a:t>	</a:t>
            </a:r>
          </a:p>
          <a:p>
            <a:pPr algn="just"/>
            <a:r>
              <a:rPr lang="ro-RO" sz="2400" b="0" dirty="0">
                <a:solidFill>
                  <a:schemeClr val="tx1"/>
                </a:solidFill>
              </a:rPr>
              <a:t>	</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59724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045082996"/>
              </p:ext>
            </p:extLst>
          </p:nvPr>
        </p:nvGraphicFramePr>
        <p:xfrm>
          <a:off x="685795" y="1798982"/>
          <a:ext cx="7827268" cy="4520536"/>
        </p:xfrm>
        <a:graphic>
          <a:graphicData uri="http://schemas.openxmlformats.org/drawingml/2006/table">
            <a:tbl>
              <a:tblPr firstRow="1" bandRow="1">
                <a:tableStyleId>{5C22544A-7EE6-4342-B048-85BDC9FD1C3A}</a:tableStyleId>
              </a:tblPr>
              <a:tblGrid>
                <a:gridCol w="3913634"/>
                <a:gridCol w="3913634"/>
              </a:tblGrid>
              <a:tr h="393090">
                <a:tc>
                  <a:txBody>
                    <a:bodyPr/>
                    <a:lstStyle/>
                    <a:p>
                      <a:pPr algn="ctr"/>
                      <a:r>
                        <a:rPr lang="ro-RO" sz="1800" b="1" kern="1200" dirty="0" smtClean="0">
                          <a:solidFill>
                            <a:schemeClr val="lt1"/>
                          </a:solidFill>
                          <a:effectLst/>
                          <a:latin typeface="+mn-lt"/>
                          <a:ea typeface="+mn-ea"/>
                          <a:cs typeface="+mn-cs"/>
                        </a:rPr>
                        <a:t>Substanţe combustibile</a:t>
                      </a:r>
                      <a:endParaRPr lang="ru-RU" dirty="0"/>
                    </a:p>
                  </a:txBody>
                  <a:tcPr/>
                </a:tc>
                <a:tc>
                  <a:txBody>
                    <a:bodyPr/>
                    <a:lstStyle/>
                    <a:p>
                      <a:pPr algn="ctr"/>
                      <a:r>
                        <a:rPr lang="ro-RO" sz="1800" b="1" kern="1200" dirty="0" smtClean="0">
                          <a:solidFill>
                            <a:schemeClr val="lt1"/>
                          </a:solidFill>
                          <a:effectLst/>
                          <a:latin typeface="+mn-lt"/>
                          <a:ea typeface="+mn-ea"/>
                          <a:cs typeface="+mn-cs"/>
                        </a:rPr>
                        <a:t>Substanţe de stingere</a:t>
                      </a:r>
                      <a:endParaRPr lang="ru-RU" dirty="0"/>
                    </a:p>
                  </a:txBody>
                  <a:tcPr/>
                </a:tc>
              </a:tr>
              <a:tr h="884453">
                <a:tc>
                  <a:txBody>
                    <a:bodyPr/>
                    <a:lstStyle/>
                    <a:p>
                      <a:pPr marL="0" marR="0" algn="just">
                        <a:spcBef>
                          <a:spcPts val="0"/>
                        </a:spcBef>
                        <a:spcAft>
                          <a:spcPts val="0"/>
                        </a:spcAft>
                      </a:pPr>
                      <a:r>
                        <a:rPr lang="ro-RO" sz="1800" dirty="0">
                          <a:effectLst/>
                          <a:latin typeface="Times New Roman"/>
                          <a:ea typeface="Times New Roman"/>
                        </a:rPr>
                        <a:t>Materiale combustibile solide (lemn, hârtie, elastic, mase plastice, articole tehnice, materiale compoziţionale etc.)</a:t>
                      </a:r>
                      <a:endParaRPr lang="ru-RU"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ro-RO" sz="1800" dirty="0">
                          <a:effectLst/>
                          <a:latin typeface="Times New Roman"/>
                          <a:ea typeface="Times New Roman"/>
                        </a:rPr>
                        <a:t>Apa, toate felurile de spume, componente gazoase, prafuri, hladoane</a:t>
                      </a:r>
                      <a:endParaRPr lang="ru-RU" sz="1800" dirty="0">
                        <a:effectLst/>
                        <a:latin typeface="Times New Roman"/>
                        <a:ea typeface="Times New Roman"/>
                      </a:endParaRPr>
                    </a:p>
                  </a:txBody>
                  <a:tcPr marL="68580" marR="68580" marT="0" marB="0"/>
                </a:tc>
              </a:tr>
              <a:tr h="1474088">
                <a:tc>
                  <a:txBody>
                    <a:bodyPr/>
                    <a:lstStyle/>
                    <a:p>
                      <a:pPr marL="0" marR="0" algn="just">
                        <a:spcBef>
                          <a:spcPts val="0"/>
                        </a:spcBef>
                        <a:spcAft>
                          <a:spcPts val="0"/>
                        </a:spcAft>
                      </a:pPr>
                      <a:r>
                        <a:rPr lang="ro-RO" sz="1800" dirty="0">
                          <a:effectLst/>
                          <a:latin typeface="Times New Roman"/>
                          <a:ea typeface="Times New Roman"/>
                        </a:rPr>
                        <a:t>Lichide inflamabile (benzină, benzol, spirturi, lacuri, vopsele etc.) şi materiale solide ce se topesc (stearină, parafină, sticlă organică, cauciuc, polietilenă etc.)</a:t>
                      </a:r>
                      <a:endParaRPr lang="ru-RU"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ro-RO" sz="1800" dirty="0">
                          <a:effectLst/>
                          <a:latin typeface="Times New Roman"/>
                          <a:ea typeface="Times New Roman"/>
                        </a:rPr>
                        <a:t>Apa injectată, toate felurile de spume, componente gazoase, prafuri</a:t>
                      </a:r>
                      <a:endParaRPr lang="ru-RU" sz="1800" dirty="0">
                        <a:effectLst/>
                        <a:latin typeface="Times New Roman"/>
                        <a:ea typeface="Times New Roman"/>
                      </a:endParaRPr>
                    </a:p>
                  </a:txBody>
                  <a:tcPr marL="68580" marR="68580" marT="0" marB="0"/>
                </a:tc>
              </a:tr>
              <a:tr h="589635">
                <a:tc>
                  <a:txBody>
                    <a:bodyPr/>
                    <a:lstStyle/>
                    <a:p>
                      <a:pPr marL="0" marR="0" algn="just">
                        <a:spcBef>
                          <a:spcPts val="0"/>
                        </a:spcBef>
                        <a:spcAft>
                          <a:spcPts val="0"/>
                        </a:spcAft>
                      </a:pPr>
                      <a:r>
                        <a:rPr lang="ro-RO" sz="1800" dirty="0">
                          <a:effectLst/>
                          <a:latin typeface="Times New Roman"/>
                          <a:ea typeface="Times New Roman"/>
                        </a:rPr>
                        <a:t>Gaze inflamabile (hidrogen, acetilenă, hidrocarburi etc.)</a:t>
                      </a:r>
                      <a:endParaRPr lang="ru-RU"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ro-RO" sz="1800" dirty="0">
                          <a:effectLst/>
                          <a:latin typeface="Times New Roman"/>
                          <a:ea typeface="Times New Roman"/>
                        </a:rPr>
                        <a:t>Diluanţi inerţi (prafuri, gaze inerte: azot, bioxid de carbon, argon etc.)</a:t>
                      </a:r>
                      <a:endParaRPr lang="ru-RU" sz="1800" dirty="0">
                        <a:effectLst/>
                        <a:latin typeface="Times New Roman"/>
                        <a:ea typeface="Times New Roman"/>
                      </a:endParaRPr>
                    </a:p>
                  </a:txBody>
                  <a:tcPr marL="68580" marR="68580" marT="0" marB="0"/>
                </a:tc>
              </a:tr>
              <a:tr h="589635">
                <a:tc>
                  <a:txBody>
                    <a:bodyPr/>
                    <a:lstStyle/>
                    <a:p>
                      <a:pPr marL="0" marR="0" algn="just">
                        <a:spcBef>
                          <a:spcPts val="0"/>
                        </a:spcBef>
                        <a:spcAft>
                          <a:spcPts val="0"/>
                        </a:spcAft>
                      </a:pPr>
                      <a:r>
                        <a:rPr lang="ro-RO" sz="1800" dirty="0">
                          <a:effectLst/>
                          <a:latin typeface="Times New Roman"/>
                          <a:ea typeface="Times New Roman"/>
                        </a:rPr>
                        <a:t>Metale bazice (natriul, caliul, calciul, aluminiul, magneziul şi aliajele lor)</a:t>
                      </a:r>
                      <a:endParaRPr lang="ru-RU"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ro-RO" sz="1800" dirty="0">
                          <a:effectLst/>
                          <a:latin typeface="Times New Roman"/>
                          <a:ea typeface="Times New Roman"/>
                        </a:rPr>
                        <a:t>Prafurile stingătoare (aplicate liniştit pe suprafaţa ce arde)</a:t>
                      </a:r>
                      <a:endParaRPr lang="ru-RU" sz="1800" dirty="0">
                        <a:effectLst/>
                        <a:latin typeface="Times New Roman"/>
                        <a:ea typeface="Times New Roman"/>
                      </a:endParaRPr>
                    </a:p>
                  </a:txBody>
                  <a:tcPr marL="68580" marR="68580" marT="0" marB="0"/>
                </a:tc>
              </a:tr>
              <a:tr h="589635">
                <a:tc>
                  <a:txBody>
                    <a:bodyPr/>
                    <a:lstStyle/>
                    <a:p>
                      <a:pPr marL="0" marR="0" algn="just">
                        <a:spcBef>
                          <a:spcPts val="0"/>
                        </a:spcBef>
                        <a:spcAft>
                          <a:spcPts val="0"/>
                        </a:spcAft>
                      </a:pPr>
                      <a:r>
                        <a:rPr lang="ro-RO" sz="1800" dirty="0">
                          <a:effectLst/>
                          <a:latin typeface="Times New Roman"/>
                          <a:ea typeface="Times New Roman"/>
                        </a:rPr>
                        <a:t>Instalaţii electrice ce se află sub tensiune</a:t>
                      </a:r>
                      <a:endParaRPr lang="ru-RU"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ro-RO" sz="1800" dirty="0">
                          <a:effectLst/>
                          <a:latin typeface="Times New Roman"/>
                          <a:ea typeface="Times New Roman"/>
                        </a:rPr>
                        <a:t>Hladoane, prafuri, gaze inerte:  azotul, bioxidul de carbon, argonul etc.</a:t>
                      </a:r>
                      <a:endParaRPr lang="ru-RU"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0968473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dirty="0" smtClean="0">
                <a:solidFill>
                  <a:schemeClr val="tx1"/>
                </a:solidFill>
              </a:rPr>
              <a:t>	Apa</a:t>
            </a:r>
            <a:r>
              <a:rPr lang="ro-RO" sz="2800" b="0" dirty="0" smtClean="0">
                <a:solidFill>
                  <a:schemeClr val="tx1"/>
                </a:solidFill>
              </a:rPr>
              <a:t> </a:t>
            </a:r>
            <a:r>
              <a:rPr lang="ro-RO" sz="2800" b="0" dirty="0">
                <a:solidFill>
                  <a:schemeClr val="tx1"/>
                </a:solidFill>
              </a:rPr>
              <a:t>este principalul şi în acelaşi timp cel mai accesibil şi ieftin mijloc de stingere. Capacitatea ei de stingere este condiţionată de acţiunea de răcire, diluarea mediului de ardere cu vaporii ce se formează la evaporare şi acţiunea mecanică asupra substanţei ce arde (adică ruperea flăcării). Acţiunea de răcire a apei este determinată de mărimile considerabile ale capacităţii termice şi temperaturii de formare a vaporilor. </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87358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Acţiunea </a:t>
            </a:r>
            <a:r>
              <a:rPr lang="ro-RO" sz="2400" b="0" dirty="0">
                <a:solidFill>
                  <a:schemeClr val="tx1"/>
                </a:solidFill>
              </a:rPr>
              <a:t>de diluare ce conduce la micşorarea conţinutului de oxigen în aerul înconjurător este condiţionată de faptul că volumul vaporilor depăşeşte de 1700 ori volumul apei evaporate. </a:t>
            </a:r>
            <a:endParaRPr lang="ru-RU" sz="2400" b="0" dirty="0">
              <a:solidFill>
                <a:schemeClr val="tx1"/>
              </a:solidFill>
            </a:endParaRPr>
          </a:p>
          <a:p>
            <a:pPr algn="just"/>
            <a:r>
              <a:rPr lang="ro-RO" sz="2400" b="0" dirty="0" smtClean="0">
                <a:solidFill>
                  <a:schemeClr val="tx1"/>
                </a:solidFill>
              </a:rPr>
              <a:t>	Ca </a:t>
            </a:r>
            <a:r>
              <a:rPr lang="ro-RO" sz="2400" b="0" dirty="0">
                <a:solidFill>
                  <a:schemeClr val="tx1"/>
                </a:solidFill>
              </a:rPr>
              <a:t>mijloc de stingere apa are următoarele neajunsuri:</a:t>
            </a:r>
            <a:endParaRPr lang="ru-RU" sz="2400" b="0" dirty="0">
              <a:solidFill>
                <a:schemeClr val="tx1"/>
              </a:solidFill>
            </a:endParaRPr>
          </a:p>
          <a:p>
            <a:pPr lvl="0" algn="just"/>
            <a:r>
              <a:rPr lang="ro-RO" sz="2400" b="0" dirty="0" smtClean="0">
                <a:solidFill>
                  <a:schemeClr val="tx1"/>
                </a:solidFill>
              </a:rPr>
              <a:t>	- fluiditate </a:t>
            </a:r>
            <a:r>
              <a:rPr lang="ro-RO" sz="2400" b="0" dirty="0">
                <a:solidFill>
                  <a:schemeClr val="tx1"/>
                </a:solidFill>
              </a:rPr>
              <a:t>mare, ceea ce duce la distrugerea bunurilor materiale ce nu iau parte la procesul de ardere;</a:t>
            </a:r>
            <a:endParaRPr lang="ru-RU" sz="2400" b="0" dirty="0">
              <a:solidFill>
                <a:schemeClr val="tx1"/>
              </a:solidFill>
            </a:endParaRPr>
          </a:p>
          <a:p>
            <a:pPr lvl="0" algn="just"/>
            <a:r>
              <a:rPr lang="ro-RO" sz="2400" b="0" dirty="0" smtClean="0">
                <a:solidFill>
                  <a:schemeClr val="tx1"/>
                </a:solidFill>
              </a:rPr>
              <a:t>	- capacitate </a:t>
            </a:r>
            <a:r>
              <a:rPr lang="ro-RO" sz="2400" b="0" dirty="0">
                <a:solidFill>
                  <a:schemeClr val="tx1"/>
                </a:solidFill>
              </a:rPr>
              <a:t>mică de umezire, ceea ce înrăutăţeşte procesul de stingere a materialelor fibroase, inclusiv a lemnului</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7311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lvl="0" algn="just"/>
            <a:r>
              <a:rPr lang="ro-RO" sz="2400" dirty="0" smtClean="0">
                <a:solidFill>
                  <a:schemeClr val="tx1"/>
                </a:solidFill>
              </a:rPr>
              <a:t>	</a:t>
            </a:r>
            <a:r>
              <a:rPr lang="ro-RO" sz="2400" b="0" dirty="0" smtClean="0">
                <a:solidFill>
                  <a:schemeClr val="tx1"/>
                </a:solidFill>
              </a:rPr>
              <a:t>- apa </a:t>
            </a:r>
            <a:r>
              <a:rPr lang="ro-RO" sz="2400" b="0" dirty="0">
                <a:solidFill>
                  <a:schemeClr val="tx1"/>
                </a:solidFill>
              </a:rPr>
              <a:t>nu poate fi folosită pentru stingerea substanţelor cu care ea reacţionează degajând căldură sau fracţii combustibile;</a:t>
            </a:r>
            <a:endParaRPr lang="ru-RU" sz="2400" b="0" dirty="0">
              <a:solidFill>
                <a:schemeClr val="tx1"/>
              </a:solidFill>
            </a:endParaRPr>
          </a:p>
          <a:p>
            <a:pPr lvl="0" algn="just"/>
            <a:r>
              <a:rPr lang="ro-RO" sz="2400" b="0" dirty="0" smtClean="0">
                <a:solidFill>
                  <a:schemeClr val="tx1"/>
                </a:solidFill>
              </a:rPr>
              <a:t>	- cu </a:t>
            </a:r>
            <a:r>
              <a:rPr lang="ro-RO" sz="2400" b="0" dirty="0">
                <a:solidFill>
                  <a:schemeClr val="tx1"/>
                </a:solidFill>
              </a:rPr>
              <a:t>apă nu se pot stinge lichidele mai uşoare decât apa şi instalaţiile electrice sub tensiune.</a:t>
            </a:r>
            <a:endParaRPr lang="ru-RU" sz="2400" b="0" dirty="0">
              <a:solidFill>
                <a:schemeClr val="tx1"/>
              </a:solidFill>
            </a:endParaRPr>
          </a:p>
          <a:p>
            <a:pPr algn="just"/>
            <a:r>
              <a:rPr lang="ro-RO" sz="2400" b="0" dirty="0" smtClean="0">
                <a:solidFill>
                  <a:schemeClr val="tx1"/>
                </a:solidFill>
              </a:rPr>
              <a:t>	</a:t>
            </a:r>
            <a:r>
              <a:rPr lang="ro-RO" sz="2400" dirty="0" smtClean="0">
                <a:solidFill>
                  <a:schemeClr val="tx1"/>
                </a:solidFill>
              </a:rPr>
              <a:t>Spumele</a:t>
            </a:r>
            <a:r>
              <a:rPr lang="ro-RO" sz="2400" b="0" dirty="0" smtClean="0">
                <a:solidFill>
                  <a:schemeClr val="tx1"/>
                </a:solidFill>
              </a:rPr>
              <a:t> </a:t>
            </a:r>
            <a:r>
              <a:rPr lang="ro-RO" sz="2400" b="0" dirty="0">
                <a:solidFill>
                  <a:schemeClr val="tx1"/>
                </a:solidFill>
              </a:rPr>
              <a:t>se folosesc pentru stingerea substanţelor combustibile lichide şi solide care nu reacţionează cu apa. Proprietăţile de stingere ale spumei sunt determinate de multiplicitate (raportul volumului spumei către volumul fazei lichide), dispersitate, stabilitate, viscozitate. </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19287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Asupra </a:t>
            </a:r>
            <a:r>
              <a:rPr lang="ro-RO" sz="2400" b="0" dirty="0">
                <a:solidFill>
                  <a:schemeClr val="tx1"/>
                </a:solidFill>
              </a:rPr>
              <a:t>acestor proprietăţi ale spumei influenţează, de asemenea, natura substanţei combustibile, condiţiile de desfăşurare a incendiului şi de aplicare a spumei.</a:t>
            </a:r>
            <a:endParaRPr lang="ru-RU" sz="2400" b="0" dirty="0">
              <a:solidFill>
                <a:schemeClr val="tx1"/>
              </a:solidFill>
            </a:endParaRPr>
          </a:p>
          <a:p>
            <a:pPr algn="just"/>
            <a:r>
              <a:rPr lang="ro-RO" sz="2400" b="0" dirty="0" smtClean="0">
                <a:solidFill>
                  <a:schemeClr val="tx1"/>
                </a:solidFill>
              </a:rPr>
              <a:t>	În </a:t>
            </a:r>
            <a:r>
              <a:rPr lang="ro-RO" sz="2400" b="0" dirty="0">
                <a:solidFill>
                  <a:schemeClr val="tx1"/>
                </a:solidFill>
              </a:rPr>
              <a:t>dependenţă de procedeul şi condiţiile de formare, spumele stingătoare se împart în spume </a:t>
            </a:r>
            <a:r>
              <a:rPr lang="ro-RO" sz="2400" b="0" i="1" dirty="0">
                <a:solidFill>
                  <a:schemeClr val="tx1"/>
                </a:solidFill>
              </a:rPr>
              <a:t>chimice şi aeromecanice</a:t>
            </a:r>
            <a:r>
              <a:rPr lang="ro-RO" sz="2400" b="0" dirty="0">
                <a:solidFill>
                  <a:schemeClr val="tx1"/>
                </a:solidFill>
              </a:rPr>
              <a:t>.</a:t>
            </a:r>
            <a:endParaRPr lang="ru-RU" sz="2400" b="0" dirty="0">
              <a:solidFill>
                <a:schemeClr val="tx1"/>
              </a:solidFill>
            </a:endParaRPr>
          </a:p>
          <a:p>
            <a:pPr algn="just"/>
            <a:r>
              <a:rPr lang="ro-RO" sz="2400" b="0" i="1" dirty="0" smtClean="0">
                <a:solidFill>
                  <a:schemeClr val="tx1"/>
                </a:solidFill>
              </a:rPr>
              <a:t>	</a:t>
            </a:r>
            <a:r>
              <a:rPr lang="ro-RO" sz="2400" i="1" dirty="0" smtClean="0">
                <a:solidFill>
                  <a:schemeClr val="tx1"/>
                </a:solidFill>
              </a:rPr>
              <a:t>Spuma </a:t>
            </a:r>
            <a:r>
              <a:rPr lang="ro-RO" sz="2400" i="1" dirty="0">
                <a:solidFill>
                  <a:schemeClr val="tx1"/>
                </a:solidFill>
              </a:rPr>
              <a:t>chimică</a:t>
            </a:r>
            <a:r>
              <a:rPr lang="ro-RO" sz="2400" dirty="0">
                <a:solidFill>
                  <a:schemeClr val="tx1"/>
                </a:solidFill>
              </a:rPr>
              <a:t> </a:t>
            </a:r>
            <a:r>
              <a:rPr lang="ro-RO" sz="2400" b="0" dirty="0">
                <a:solidFill>
                  <a:schemeClr val="tx1"/>
                </a:solidFill>
              </a:rPr>
              <a:t>se formează la interacţiunea soluţiilor de acizi şi baze în prezenţa substanţei ce favorizează formarea spumei şi prezintă prin sine o emulsie concentrată de bioxid de carbon, în soluţie de apă cu săruri minerale în calitate de substanţă spumantă</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08710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i="1" dirty="0" smtClean="0">
                <a:solidFill>
                  <a:schemeClr val="tx1"/>
                </a:solidFill>
              </a:rPr>
              <a:t>	Spuma </a:t>
            </a:r>
            <a:r>
              <a:rPr lang="ro-RO" sz="2800" i="1" dirty="0">
                <a:solidFill>
                  <a:schemeClr val="tx1"/>
                </a:solidFill>
              </a:rPr>
              <a:t>aeromecanică</a:t>
            </a:r>
            <a:r>
              <a:rPr lang="ro-RO" sz="2800" dirty="0">
                <a:solidFill>
                  <a:schemeClr val="tx1"/>
                </a:solidFill>
              </a:rPr>
              <a:t> </a:t>
            </a:r>
            <a:r>
              <a:rPr lang="ro-RO" sz="2800" b="0" dirty="0">
                <a:solidFill>
                  <a:schemeClr val="tx1"/>
                </a:solidFill>
              </a:rPr>
              <a:t>de orice multiplicitate se capătă cu ajutorul aparaturii speciale pentru formarea spumei din soluţii apoase de 3...6 % de spumanţi PO-1D, PO-3A, PO-7AI, SAMPO, TEAS etc. Spuma ce se capătă cu ajutorul spumanţilor PO-IS şi PO-11 este prielnică pentru stingerea lichidelor uşor inflamabile şi inflamabile folosite în condiţii extremale de frig (spirturile, acetona, eterurile etc.) pe care alte spume se distrug</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52005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39650"/>
          </a:xfrm>
          <a:prstGeom prst="rect">
            <a:avLst/>
          </a:prstGeom>
          <a:noFill/>
        </p:spPr>
        <p:txBody>
          <a:bodyPr wrap="square" rtlCol="0">
            <a:spAutoFit/>
          </a:bodyPr>
          <a:lstStyle/>
          <a:p>
            <a:pPr algn="just"/>
            <a:r>
              <a:rPr lang="ro-RO" sz="2600" dirty="0" smtClean="0">
                <a:solidFill>
                  <a:schemeClr val="tx1"/>
                </a:solidFill>
              </a:rPr>
              <a:t>	</a:t>
            </a:r>
            <a:r>
              <a:rPr lang="ro-RO" sz="2500" b="0" dirty="0" smtClean="0">
                <a:solidFill>
                  <a:schemeClr val="tx1"/>
                </a:solidFill>
              </a:rPr>
              <a:t>Spuma </a:t>
            </a:r>
            <a:r>
              <a:rPr lang="ro-RO" sz="2500" b="0" dirty="0">
                <a:solidFill>
                  <a:schemeClr val="tx1"/>
                </a:solidFill>
              </a:rPr>
              <a:t>mecanică poate fi de multiplicitate mică (până la 30), medie (30...200) şi înaltă (mai mare de 200). Spuma de multiplicitate înaltă se pregăteşte în generatoare de spumă speciale în care aerul nu este aspirat, ci refulat sub o anumită presiune.</a:t>
            </a:r>
            <a:endParaRPr lang="ru-RU" sz="2500" b="0" dirty="0">
              <a:solidFill>
                <a:schemeClr val="tx1"/>
              </a:solidFill>
            </a:endParaRPr>
          </a:p>
          <a:p>
            <a:pPr algn="just"/>
            <a:r>
              <a:rPr lang="ro-RO" sz="2500" b="0" dirty="0" smtClean="0">
                <a:solidFill>
                  <a:schemeClr val="tx1"/>
                </a:solidFill>
              </a:rPr>
              <a:t>	Stingerea </a:t>
            </a:r>
            <a:r>
              <a:rPr lang="ro-RO" sz="2500" b="0" dirty="0">
                <a:solidFill>
                  <a:schemeClr val="tx1"/>
                </a:solidFill>
              </a:rPr>
              <a:t>cu gaze inerte. Gazele inerte şi necombustibile (azotul, argonul, heliul, dioxidul de carbon) se amestecă rapid cu vaporii şi gazele combustibile, micşorând concentraţia oxigenului şi favorizând astfel stingerea majorităţii substanţelor</a:t>
            </a:r>
            <a:r>
              <a:rPr lang="ro-RO" sz="2500" b="0" dirty="0" smtClean="0">
                <a:solidFill>
                  <a:schemeClr val="tx1"/>
                </a:solidFill>
              </a:rPr>
              <a:t>.</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37920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dirty="0" smtClean="0">
                <a:solidFill>
                  <a:schemeClr val="tx1"/>
                </a:solidFill>
              </a:rPr>
              <a:t>	Soluţiile </a:t>
            </a:r>
            <a:r>
              <a:rPr lang="ro-RO" sz="2600" dirty="0">
                <a:solidFill>
                  <a:schemeClr val="tx1"/>
                </a:solidFill>
              </a:rPr>
              <a:t>apoase </a:t>
            </a:r>
            <a:r>
              <a:rPr lang="ro-RO" sz="2600" b="0" dirty="0">
                <a:solidFill>
                  <a:schemeClr val="tx1"/>
                </a:solidFill>
              </a:rPr>
              <a:t>de săruri sunt atribuite la mijloacele lichide de stingere. Se folosesc soluţii de bicarbonat de natriu, clorură de calciu etc.</a:t>
            </a:r>
            <a:endParaRPr lang="ru-RU" sz="2600" b="0" dirty="0">
              <a:solidFill>
                <a:schemeClr val="tx1"/>
              </a:solidFill>
            </a:endParaRPr>
          </a:p>
          <a:p>
            <a:pPr algn="just"/>
            <a:r>
              <a:rPr lang="ro-RO" sz="2600" dirty="0" smtClean="0">
                <a:solidFill>
                  <a:schemeClr val="tx1"/>
                </a:solidFill>
              </a:rPr>
              <a:t>	Hidrocarbohalogenii </a:t>
            </a:r>
            <a:r>
              <a:rPr lang="ro-RO" sz="2600" b="0" dirty="0">
                <a:solidFill>
                  <a:schemeClr val="tx1"/>
                </a:solidFill>
              </a:rPr>
              <a:t>au o acţiune de stingere bazată pe frânarea chimică a reacţiei se ardere.</a:t>
            </a:r>
            <a:endParaRPr lang="ru-RU" sz="2600" b="0" dirty="0">
              <a:solidFill>
                <a:schemeClr val="tx1"/>
              </a:solidFill>
            </a:endParaRPr>
          </a:p>
          <a:p>
            <a:pPr algn="just"/>
            <a:r>
              <a:rPr lang="ro-RO" sz="2600" dirty="0" smtClean="0">
                <a:solidFill>
                  <a:schemeClr val="tx1"/>
                </a:solidFill>
              </a:rPr>
              <a:t>	Prafurile (pulberile) stingătoare </a:t>
            </a:r>
            <a:r>
              <a:rPr lang="ro-RO" sz="2600" b="0" dirty="0">
                <a:solidFill>
                  <a:schemeClr val="tx1"/>
                </a:solidFill>
              </a:rPr>
              <a:t>pe bază de săruri neorganice ale metalelor bazice (carbonaţi şi bicarbonaţi de natriu şi calciu etc.) au o răspândire tot mai largă în practica de stingere a incendiilor.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36110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970318"/>
          </a:xfrm>
          <a:prstGeom prst="rect">
            <a:avLst/>
          </a:prstGeom>
          <a:noFill/>
        </p:spPr>
        <p:txBody>
          <a:bodyPr wrap="square" rtlCol="0">
            <a:spAutoFit/>
          </a:bodyPr>
          <a:lstStyle/>
          <a:p>
            <a:pPr algn="just"/>
            <a:r>
              <a:rPr lang="ro-RO" sz="2800" dirty="0" smtClean="0">
                <a:solidFill>
                  <a:schemeClr val="tx1"/>
                </a:solidFill>
              </a:rPr>
              <a:t>	Efectul </a:t>
            </a:r>
            <a:r>
              <a:rPr lang="ro-RO" sz="2800" dirty="0">
                <a:solidFill>
                  <a:schemeClr val="tx1"/>
                </a:solidFill>
              </a:rPr>
              <a:t>de stingere </a:t>
            </a:r>
            <a:r>
              <a:rPr lang="ro-RO" sz="2800" b="0" dirty="0">
                <a:solidFill>
                  <a:schemeClr val="tx1"/>
                </a:solidFill>
              </a:rPr>
              <a:t>la folosirea </a:t>
            </a:r>
            <a:r>
              <a:rPr lang="ro-RO" sz="2800" b="0" dirty="0" smtClean="0">
                <a:solidFill>
                  <a:schemeClr val="tx1"/>
                </a:solidFill>
              </a:rPr>
              <a:t>pulberilor </a:t>
            </a:r>
            <a:r>
              <a:rPr lang="ro-RO" sz="2800" b="0" dirty="0">
                <a:solidFill>
                  <a:schemeClr val="tx1"/>
                </a:solidFill>
              </a:rPr>
              <a:t>este condiţionat de acţiunea complexă a următorilor factori de inhibare a reacţiilor chimice în zona de ardere: răcirea zonei de ardere din contul consumului de căldură pentru încălzirea şi descompunerea particulelor de praf; diluarea mediului de ardere atât cu particulele de praf, cât şi cu produsele descompunerii lui</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8951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62815"/>
          </a:xfrm>
          <a:prstGeom prst="rect">
            <a:avLst/>
          </a:prstGeom>
          <a:noFill/>
        </p:spPr>
        <p:txBody>
          <a:bodyPr wrap="square" rtlCol="0">
            <a:spAutoFit/>
          </a:bodyPr>
          <a:lstStyle/>
          <a:p>
            <a:pPr lvl="0" algn="just"/>
            <a:r>
              <a:rPr lang="en-US" sz="2700" dirty="0" smtClean="0"/>
              <a:t>	</a:t>
            </a:r>
            <a:r>
              <a:rPr lang="en-US" sz="2700" b="0" dirty="0" smtClean="0">
                <a:solidFill>
                  <a:schemeClr val="tx1"/>
                </a:solidFill>
              </a:rPr>
              <a:t>- </a:t>
            </a:r>
            <a:r>
              <a:rPr lang="ro-RO" sz="2700" b="0" dirty="0" smtClean="0">
                <a:solidFill>
                  <a:schemeClr val="tx1"/>
                </a:solidFill>
              </a:rPr>
              <a:t>instalarea </a:t>
            </a:r>
            <a:r>
              <a:rPr lang="ro-RO" sz="2700" b="0" dirty="0">
                <a:solidFill>
                  <a:schemeClr val="tx1"/>
                </a:solidFill>
              </a:rPr>
              <a:t>în secţii, ateliere, depozite etc. a sistemelor automate de protecţie contra incendiilor.</a:t>
            </a:r>
            <a:endParaRPr lang="ru-RU" sz="2700" b="0" dirty="0">
              <a:solidFill>
                <a:schemeClr val="tx1"/>
              </a:solidFill>
            </a:endParaRPr>
          </a:p>
          <a:p>
            <a:pPr algn="just"/>
            <a:r>
              <a:rPr lang="en-US" sz="2700" b="0" dirty="0" smtClean="0">
                <a:solidFill>
                  <a:schemeClr val="tx1"/>
                </a:solidFill>
              </a:rPr>
              <a:t>	</a:t>
            </a:r>
            <a:r>
              <a:rPr lang="ro-RO" sz="2700" b="0" dirty="0" smtClean="0">
                <a:solidFill>
                  <a:schemeClr val="tx1"/>
                </a:solidFill>
              </a:rPr>
              <a:t>Lucrul </a:t>
            </a:r>
            <a:r>
              <a:rPr lang="ro-RO" sz="2700" b="0" dirty="0">
                <a:solidFill>
                  <a:schemeClr val="tx1"/>
                </a:solidFill>
              </a:rPr>
              <a:t>de profilaxie a incendiilor la întreprinderi îl efectuează organele S.S.M.C.I., personalul unităţilor de combatere a incendiilor, comisiile tehnice de combatere a incendiilor, F.B.P., societăţile benevole de combatere a incendiilor, serviciile de tehnica securităţii, precum şi inspectorii netitulari de la organele autoadministrării locale</a:t>
            </a:r>
            <a:r>
              <a:rPr lang="ro-RO" sz="2700" b="0" dirty="0" smtClean="0">
                <a:solidFill>
                  <a:schemeClr val="tx1"/>
                </a:solidFill>
              </a:rPr>
              <a:t>.</a:t>
            </a:r>
            <a:endParaRPr lang="en-US" sz="27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14806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dirty="0" smtClean="0">
                <a:solidFill>
                  <a:schemeClr val="tx1"/>
                </a:solidFill>
              </a:rPr>
              <a:t>	Nisipul </a:t>
            </a:r>
            <a:r>
              <a:rPr lang="ro-RO" sz="2400" dirty="0">
                <a:solidFill>
                  <a:schemeClr val="tx1"/>
                </a:solidFill>
              </a:rPr>
              <a:t>curat, cernut şi uscat </a:t>
            </a:r>
            <a:r>
              <a:rPr lang="ro-RO" sz="2400" b="0" dirty="0">
                <a:solidFill>
                  <a:schemeClr val="tx1"/>
                </a:solidFill>
              </a:rPr>
              <a:t>stinge incendiul în acelaşi mod, precum gazele inerte şi vaporii de apă. La acoperirea obiectelor ce ard cu nisip are loc absorbţia căldurii şi izolarea focarului de oxigenul aerului.</a:t>
            </a:r>
            <a:endParaRPr lang="ru-RU" sz="2400" b="0" dirty="0">
              <a:solidFill>
                <a:schemeClr val="tx1"/>
              </a:solidFill>
            </a:endParaRPr>
          </a:p>
          <a:p>
            <a:pPr algn="just"/>
            <a:r>
              <a:rPr lang="ro-RO" sz="2400" dirty="0" smtClean="0">
                <a:solidFill>
                  <a:schemeClr val="tx1"/>
                </a:solidFill>
              </a:rPr>
              <a:t>	Învelitoarele </a:t>
            </a:r>
            <a:r>
              <a:rPr lang="ro-RO" sz="2400" dirty="0">
                <a:solidFill>
                  <a:schemeClr val="tx1"/>
                </a:solidFill>
              </a:rPr>
              <a:t>(pături din azbest, prelată etc.) </a:t>
            </a:r>
            <a:r>
              <a:rPr lang="ro-RO" sz="2400" b="0" dirty="0">
                <a:solidFill>
                  <a:schemeClr val="tx1"/>
                </a:solidFill>
              </a:rPr>
              <a:t>sunt folosite pentru stingerea suprafeţelor limitate (nu prea mari) şi a hainelor ce ard pe oameni prin izolarea lor de accesul oxigenului din aer. </a:t>
            </a:r>
            <a:r>
              <a:rPr lang="ro-RO" sz="2400" dirty="0" smtClean="0">
                <a:solidFill>
                  <a:schemeClr val="tx1"/>
                </a:solidFill>
              </a:rPr>
              <a:t>	</a:t>
            </a:r>
          </a:p>
          <a:p>
            <a:pPr algn="just"/>
            <a:r>
              <a:rPr lang="ro-RO" sz="2400" dirty="0">
                <a:solidFill>
                  <a:schemeClr val="tx1"/>
                </a:solidFill>
              </a:rPr>
              <a:t>	</a:t>
            </a:r>
            <a:r>
              <a:rPr lang="ro-RO" sz="2400" dirty="0" smtClean="0">
                <a:solidFill>
                  <a:schemeClr val="tx1"/>
                </a:solidFill>
              </a:rPr>
              <a:t>Mijloacele </a:t>
            </a:r>
            <a:r>
              <a:rPr lang="ro-RO" sz="2400" dirty="0">
                <a:solidFill>
                  <a:schemeClr val="tx1"/>
                </a:solidFill>
              </a:rPr>
              <a:t>mecanice (prelata, pâsla, nisipul, pământul) </a:t>
            </a:r>
            <a:r>
              <a:rPr lang="ro-RO" sz="2400" b="0" dirty="0">
                <a:solidFill>
                  <a:schemeClr val="tx1"/>
                </a:solidFill>
              </a:rPr>
              <a:t>se folosesc la stadiul iniţial de ardere, când substanţele combustibile încă n-au dovedit să se încălzească bine</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59110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i="1" dirty="0">
                <a:solidFill>
                  <a:schemeClr val="tx1"/>
                </a:solidFill>
              </a:rPr>
              <a:t>Mijloacele primare de stingere a incendiului</a:t>
            </a:r>
            <a:endParaRPr lang="ru-RU" sz="2800" dirty="0">
              <a:solidFill>
                <a:schemeClr val="tx1"/>
              </a:solidFill>
            </a:endParaRPr>
          </a:p>
          <a:p>
            <a:pPr algn="just"/>
            <a:r>
              <a:rPr lang="ro-RO" sz="2800" dirty="0">
                <a:solidFill>
                  <a:schemeClr val="tx1"/>
                </a:solidFill>
              </a:rPr>
              <a:t> </a:t>
            </a:r>
            <a:endParaRPr lang="ru-RU" sz="2800" dirty="0">
              <a:solidFill>
                <a:schemeClr val="tx1"/>
              </a:solidFill>
            </a:endParaRPr>
          </a:p>
          <a:p>
            <a:pPr algn="just"/>
            <a:r>
              <a:rPr lang="ro-RO" sz="2800" dirty="0" smtClean="0">
                <a:solidFill>
                  <a:schemeClr val="tx1"/>
                </a:solidFill>
              </a:rPr>
              <a:t>	</a:t>
            </a:r>
            <a:r>
              <a:rPr lang="ro-RO" sz="2800" b="0" dirty="0" smtClean="0">
                <a:solidFill>
                  <a:schemeClr val="tx1"/>
                </a:solidFill>
              </a:rPr>
              <a:t>Pentru </a:t>
            </a:r>
            <a:r>
              <a:rPr lang="ro-RO" sz="2800" b="0" dirty="0">
                <a:solidFill>
                  <a:schemeClr val="tx1"/>
                </a:solidFill>
              </a:rPr>
              <a:t>lichidarea focarelor de incendiu la faza iniţială cu forţele angajaţilor toate încăperile de producţie, auxiliare, depozitele, instalaţiile exterioare, precum şi sectoarele cu pericol de incendiu trebuie să fie asigurate cu mijloace primare de stingere a incendiilor, inventar şi scule pompiereşti în conformitate cu cerinţele normelor în vigoare</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91723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24261"/>
          </a:xfrm>
          <a:prstGeom prst="rect">
            <a:avLst/>
          </a:prstGeom>
          <a:noFill/>
        </p:spPr>
        <p:txBody>
          <a:bodyPr wrap="square" rtlCol="0">
            <a:spAutoFit/>
          </a:bodyPr>
          <a:lstStyle/>
          <a:p>
            <a:pPr algn="just"/>
            <a:r>
              <a:rPr lang="ro-RO" sz="2500" dirty="0" smtClean="0">
                <a:solidFill>
                  <a:schemeClr val="tx1"/>
                </a:solidFill>
              </a:rPr>
              <a:t>	</a:t>
            </a:r>
            <a:r>
              <a:rPr lang="ro-RO" sz="2500" b="0" dirty="0" smtClean="0">
                <a:solidFill>
                  <a:schemeClr val="tx1"/>
                </a:solidFill>
              </a:rPr>
              <a:t>Mijloacele </a:t>
            </a:r>
            <a:r>
              <a:rPr lang="ro-RO" sz="2500" b="0" dirty="0">
                <a:solidFill>
                  <a:schemeClr val="tx1"/>
                </a:solidFill>
              </a:rPr>
              <a:t>primare de stingere a incendiilor sunt: hidrantele de incendiu interioare, stingătoarele de mână, pompele de mână, hidromonitoarele, butoaiele cu apă, lăzile cu nisip, învelitoarele din azbest sau prelată, inventarul şi sculele pompiereşti de mână (căldări, topoare, răngi, lopeţi, târnăcoape, căngi, standuri şi panouri pompiereşti etc.).</a:t>
            </a:r>
            <a:endParaRPr lang="ru-RU" sz="2500" b="0" dirty="0">
              <a:solidFill>
                <a:schemeClr val="tx1"/>
              </a:solidFill>
            </a:endParaRPr>
          </a:p>
          <a:p>
            <a:pPr algn="just"/>
            <a:r>
              <a:rPr lang="ro-RO" sz="2500" b="0" dirty="0" smtClean="0">
                <a:solidFill>
                  <a:schemeClr val="tx1"/>
                </a:solidFill>
              </a:rPr>
              <a:t>	Mijloacele </a:t>
            </a:r>
            <a:r>
              <a:rPr lang="ro-RO" sz="2500" b="0" dirty="0">
                <a:solidFill>
                  <a:schemeClr val="tx1"/>
                </a:solidFill>
              </a:rPr>
              <a:t>de stingere a focarelor de incendiu care pot fi folosite cel mai efectiv la faza iniţială a incendiului sunt hidrantele interioare, stingătoarele, învelitoarele, nisipul</a:t>
            </a:r>
            <a:r>
              <a:rPr lang="ro-RO" sz="2500" b="0" dirty="0" smtClean="0">
                <a:solidFill>
                  <a:schemeClr val="tx1"/>
                </a:solidFill>
              </a:rPr>
              <a:t>.</a:t>
            </a:r>
            <a:endParaRPr lang="en-US" sz="25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35571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i="1" dirty="0" smtClean="0">
                <a:solidFill>
                  <a:schemeClr val="tx1"/>
                </a:solidFill>
              </a:rPr>
              <a:t>	Apeductul </a:t>
            </a:r>
            <a:r>
              <a:rPr lang="ro-RO" sz="2400" i="1" dirty="0">
                <a:solidFill>
                  <a:schemeClr val="tx1"/>
                </a:solidFill>
              </a:rPr>
              <a:t>intern de incendiu </a:t>
            </a:r>
            <a:r>
              <a:rPr lang="ro-RO" sz="2400" b="0" dirty="0">
                <a:solidFill>
                  <a:schemeClr val="tx1"/>
                </a:solidFill>
              </a:rPr>
              <a:t>se alimentează de la reţeaua antiincendiu externă. Hidrantele de incendiu interne se amplasează în dulăpioare sau nişe cu uşiţe sticluite în casa scării sau în coridoare la înălţimea de 1,35 m de la nivelul pardoselii. Numărul de hidrante se determină astfel ca jeturile de apă de la hidrantele megieşe să se acopere reciproc din furtunuri cu lungimea de 10 m. Hidrantele de incendiu trebuie să fie dotate cu furtunuri de lungimea de 10-20 m, ţeavă de refulare a apei şi dispozitive de conectare rapidă a furtunurilor. Productivitatea jetului hidrantului de incendiu trebuie să fie nu mai mică de 2,5 </a:t>
            </a:r>
            <a:r>
              <a:rPr lang="ro-RO" sz="2400" b="0" i="1" dirty="0">
                <a:solidFill>
                  <a:schemeClr val="tx1"/>
                </a:solidFill>
              </a:rPr>
              <a:t>l/s</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01792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algn="just"/>
            <a:r>
              <a:rPr lang="ro-RO" sz="2600" dirty="0" smtClean="0">
                <a:solidFill>
                  <a:schemeClr val="tx1"/>
                </a:solidFill>
              </a:rPr>
              <a:t>	</a:t>
            </a:r>
            <a:r>
              <a:rPr lang="ro-RO" sz="2600" b="0" dirty="0" smtClean="0">
                <a:solidFill>
                  <a:schemeClr val="tx1"/>
                </a:solidFill>
              </a:rPr>
              <a:t>Stingătoarele </a:t>
            </a:r>
            <a:r>
              <a:rPr lang="ro-RO" sz="2600" b="0" dirty="0">
                <a:solidFill>
                  <a:schemeClr val="tx1"/>
                </a:solidFill>
              </a:rPr>
              <a:t>sunt destinate pentru stingerea aprinderilor şi incendiilor la faza iniţială de dezvoltare. După tipul substanţei de stingere ele pot fi cu spumă chimică, aeromecanică, cu dioxid de carbon, cu lichid, cu aerosoluri şi cu prafuri. În dependenţă de volum stingătoarele pot fi de capacitate mică (până la 5 </a:t>
            </a:r>
            <a:r>
              <a:rPr lang="ro-RO" sz="2600" b="0" i="1" dirty="0">
                <a:solidFill>
                  <a:schemeClr val="tx1"/>
                </a:solidFill>
              </a:rPr>
              <a:t>l</a:t>
            </a:r>
            <a:r>
              <a:rPr lang="ro-RO" sz="2600" b="0" dirty="0">
                <a:solidFill>
                  <a:schemeClr val="tx1"/>
                </a:solidFill>
              </a:rPr>
              <a:t>), industriale de mână (până la 10 </a:t>
            </a:r>
            <a:r>
              <a:rPr lang="ro-RO" sz="2600" b="0" i="1" dirty="0">
                <a:solidFill>
                  <a:schemeClr val="tx1"/>
                </a:solidFill>
              </a:rPr>
              <a:t>l</a:t>
            </a:r>
            <a:r>
              <a:rPr lang="ro-RO" sz="2600" b="0" dirty="0">
                <a:solidFill>
                  <a:schemeClr val="tx1"/>
                </a:solidFill>
              </a:rPr>
              <a:t>), mobile (peste 10 </a:t>
            </a:r>
            <a:r>
              <a:rPr lang="ro-RO" sz="2600" b="0" i="1" dirty="0">
                <a:solidFill>
                  <a:schemeClr val="tx1"/>
                </a:solidFill>
              </a:rPr>
              <a:t>l</a:t>
            </a:r>
            <a:r>
              <a:rPr lang="ro-RO" sz="2600" b="0" dirty="0">
                <a:solidFill>
                  <a:schemeClr val="tx1"/>
                </a:solidFill>
              </a:rPr>
              <a:t>). Stingătoarele se notează cu litere, care determină tipul lor, şi cu cifre, care indică capacitatea lor în litri</a:t>
            </a:r>
            <a:r>
              <a:rPr lang="ro-RO" sz="2600" b="0" dirty="0" smtClean="0">
                <a:solidFill>
                  <a:schemeClr val="tx1"/>
                </a:solidFill>
              </a:rPr>
              <a:t>.</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46600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ctr"/>
            <a:r>
              <a:rPr lang="ro-RO" sz="2400" i="1" dirty="0">
                <a:solidFill>
                  <a:schemeClr val="tx1"/>
                </a:solidFill>
              </a:rPr>
              <a:t>Mijloacele de comunicare şi semnalizare despre incendiu</a:t>
            </a:r>
            <a:endParaRPr lang="ru-RU" sz="2400" dirty="0">
              <a:solidFill>
                <a:schemeClr val="tx1"/>
              </a:solidFill>
            </a:endParaRPr>
          </a:p>
          <a:p>
            <a:pPr algn="just"/>
            <a:r>
              <a:rPr lang="ro-RO" sz="2400" dirty="0">
                <a:solidFill>
                  <a:schemeClr val="tx1"/>
                </a:solidFill>
              </a:rPr>
              <a:t> </a:t>
            </a:r>
            <a:r>
              <a:rPr lang="ro-RO" sz="2400" dirty="0" smtClean="0">
                <a:solidFill>
                  <a:schemeClr val="tx1"/>
                </a:solidFill>
              </a:rPr>
              <a:t>	</a:t>
            </a:r>
            <a:r>
              <a:rPr lang="ro-RO" sz="2400" b="0" dirty="0" smtClean="0">
                <a:solidFill>
                  <a:schemeClr val="tx1"/>
                </a:solidFill>
              </a:rPr>
              <a:t>Mijloacele </a:t>
            </a:r>
            <a:r>
              <a:rPr lang="ro-RO" sz="2400" b="0" dirty="0">
                <a:solidFill>
                  <a:schemeClr val="tx1"/>
                </a:solidFill>
              </a:rPr>
              <a:t>de comunicare şi semnalizare despre incendiu sunt destinate pentru informarea rapidă şi exactă despre incendiu şi locul apariţiei lui, acţionarea forţelor şi mijloacelor de  stingere a focului, dirijării centralizate cu subdiviziunile de combatere a incendiilor şi conducerea operativă cu lichidarea incendiului. Fiecare obiectiv al economiei naţionale trebuie să fie asigurat cu mijloace sigure de informare sau semnalizare despre apariţia incendiului</a:t>
            </a:r>
            <a:r>
              <a:rPr lang="ro-RO" sz="2400" b="0" dirty="0" smtClean="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56565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970318"/>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Cel </a:t>
            </a:r>
            <a:r>
              <a:rPr lang="ro-RO" sz="2800" b="0" dirty="0">
                <a:solidFill>
                  <a:schemeClr val="tx1"/>
                </a:solidFill>
              </a:rPr>
              <a:t>mai răspândit mijloc de informare sunt legătura telefonică orăşenească sau </a:t>
            </a:r>
            <a:r>
              <a:rPr lang="ro-RO" sz="2800" b="0" dirty="0" smtClean="0">
                <a:solidFill>
                  <a:schemeClr val="tx1"/>
                </a:solidFill>
              </a:rPr>
              <a:t>locală, telefonia mobilă </a:t>
            </a:r>
            <a:r>
              <a:rPr lang="ro-RO" sz="2800" b="0" dirty="0">
                <a:solidFill>
                  <a:schemeClr val="tx1"/>
                </a:solidFill>
              </a:rPr>
              <a:t>(metoda pasivă de control a evenimentelor ce ţin de incendiu), când pentru chemarea echipelor de pompieri se formează numărul </a:t>
            </a:r>
            <a:r>
              <a:rPr lang="ro-RO" sz="2800" dirty="0" smtClean="0">
                <a:solidFill>
                  <a:schemeClr val="tx1"/>
                </a:solidFill>
              </a:rPr>
              <a:t>112</a:t>
            </a:r>
            <a:r>
              <a:rPr lang="ro-RO" sz="2800" b="0" dirty="0" smtClean="0">
                <a:solidFill>
                  <a:schemeClr val="tx1"/>
                </a:solidFill>
              </a:rPr>
              <a:t> (901).</a:t>
            </a:r>
            <a:endParaRPr lang="ru-RU" sz="2800" b="0" dirty="0">
              <a:solidFill>
                <a:schemeClr val="tx1"/>
              </a:solidFill>
            </a:endParaRPr>
          </a:p>
          <a:p>
            <a:pPr algn="just"/>
            <a:r>
              <a:rPr lang="ro-RO" sz="2800" b="0" dirty="0" smtClean="0">
                <a:solidFill>
                  <a:schemeClr val="tx1"/>
                </a:solidFill>
              </a:rPr>
              <a:t>	Sistemele </a:t>
            </a:r>
            <a:r>
              <a:rPr lang="ro-RO" sz="2800" b="0" dirty="0">
                <a:solidFill>
                  <a:schemeClr val="tx1"/>
                </a:solidFill>
              </a:rPr>
              <a:t>de comunicare şi semnalizare de incendiu conform destinaţiei sunt clasificate în modul următor</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49887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970318"/>
          </a:xfrm>
          <a:prstGeom prst="rect">
            <a:avLst/>
          </a:prstGeom>
          <a:noFill/>
        </p:spPr>
        <p:txBody>
          <a:bodyPr wrap="square" rtlCol="0">
            <a:spAutoFit/>
          </a:bodyPr>
          <a:lstStyle/>
          <a:p>
            <a:pPr lvl="0" algn="just"/>
            <a:r>
              <a:rPr lang="ro-RO" sz="2800" dirty="0" smtClean="0">
                <a:solidFill>
                  <a:schemeClr val="tx1"/>
                </a:solidFill>
              </a:rPr>
              <a:t>	semnalizare </a:t>
            </a:r>
            <a:r>
              <a:rPr lang="ro-RO" sz="2800" dirty="0">
                <a:solidFill>
                  <a:schemeClr val="tx1"/>
                </a:solidFill>
              </a:rPr>
              <a:t>de pază contra incendiului– </a:t>
            </a:r>
            <a:r>
              <a:rPr lang="ro-RO" sz="2800" b="0" dirty="0">
                <a:solidFill>
                  <a:schemeClr val="tx1"/>
                </a:solidFill>
              </a:rPr>
              <a:t>anunţă organele serviciului de pompieri (a întreprinderii, oraşului ) despre incendiu şi locul apariţiei acestuia – se asigură automat (cu ajutorul detectoarelor) sau manual prin apăsarea butonului sistemului de semnalizare despre incendiu, precum şi prin sistemul de legătură </a:t>
            </a:r>
            <a:r>
              <a:rPr lang="ro-RO" sz="2800" b="0" dirty="0" smtClean="0">
                <a:solidFill>
                  <a:schemeClr val="tx1"/>
                </a:solidFill>
              </a:rPr>
              <a:t>radiotelefonică sau telefonia mobilă;</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03405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lvl="0" algn="just"/>
            <a:r>
              <a:rPr lang="ro-RO" sz="2600" dirty="0" smtClean="0">
                <a:solidFill>
                  <a:schemeClr val="tx1"/>
                </a:solidFill>
              </a:rPr>
              <a:t>	- comunicaţie </a:t>
            </a:r>
            <a:r>
              <a:rPr lang="ro-RO" sz="2600" dirty="0">
                <a:solidFill>
                  <a:schemeClr val="tx1"/>
                </a:solidFill>
              </a:rPr>
              <a:t>de comandă – </a:t>
            </a:r>
            <a:r>
              <a:rPr lang="ro-RO" sz="2600" b="0" dirty="0">
                <a:solidFill>
                  <a:schemeClr val="tx1"/>
                </a:solidFill>
              </a:rPr>
              <a:t>asigură dirijarea operativă cu unităţile de pompieri şi acţiunea reciprocă cu serviciile orăşeneşti sau locale (poliţia, salvarea, serviciile de alimentare cu apă, energie etc.) – se asigură prin legătură radio sau telefonică;</a:t>
            </a:r>
            <a:endParaRPr lang="ru-RU" sz="2600" b="0" dirty="0">
              <a:solidFill>
                <a:schemeClr val="tx1"/>
              </a:solidFill>
            </a:endParaRPr>
          </a:p>
          <a:p>
            <a:pPr lvl="0" algn="just"/>
            <a:r>
              <a:rPr lang="ro-RO" sz="2600" dirty="0" smtClean="0">
                <a:solidFill>
                  <a:schemeClr val="tx1"/>
                </a:solidFill>
              </a:rPr>
              <a:t>	- radiocomunicaţie operativă -</a:t>
            </a:r>
            <a:r>
              <a:rPr lang="ro-RO" sz="2600" b="0" dirty="0" smtClean="0">
                <a:solidFill>
                  <a:schemeClr val="tx1"/>
                </a:solidFill>
              </a:rPr>
              <a:t> </a:t>
            </a:r>
            <a:r>
              <a:rPr lang="ro-RO" sz="2600" b="0" dirty="0">
                <a:solidFill>
                  <a:schemeClr val="tx1"/>
                </a:solidFill>
              </a:rPr>
              <a:t>asigură dirijarea </a:t>
            </a:r>
            <a:r>
              <a:rPr lang="ro-RO" sz="2600" b="0" dirty="0" smtClean="0">
                <a:solidFill>
                  <a:schemeClr val="tx1"/>
                </a:solidFill>
              </a:rPr>
              <a:t>operativă </a:t>
            </a:r>
            <a:r>
              <a:rPr lang="ro-RO" sz="2600" b="0" dirty="0">
                <a:solidFill>
                  <a:schemeClr val="tx1"/>
                </a:solidFill>
              </a:rPr>
              <a:t>cu echipele de pompieri la locul incendiului – se asigură cu ajutorul staţiilor radio portante şi automobilelor speciale de radiocomunicaţie</a:t>
            </a:r>
            <a:r>
              <a:rPr lang="ro-RO" sz="2600" b="0" dirty="0" smtClean="0">
                <a:solidFill>
                  <a:schemeClr val="tx1"/>
                </a:solidFill>
              </a:rPr>
              <a:t>.</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27223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85871"/>
          </a:xfrm>
          <a:prstGeom prst="rect">
            <a:avLst/>
          </a:prstGeom>
          <a:noFill/>
        </p:spPr>
        <p:txBody>
          <a:bodyPr wrap="square" rtlCol="0">
            <a:spAutoFit/>
          </a:bodyPr>
          <a:lstStyle/>
          <a:p>
            <a:pPr algn="ctr"/>
            <a:r>
              <a:rPr lang="ro-RO" sz="2800" i="1" dirty="0">
                <a:solidFill>
                  <a:schemeClr val="tx1"/>
                </a:solidFill>
              </a:rPr>
              <a:t>Instalaţiile de stingere a incendiilor</a:t>
            </a:r>
            <a:endParaRPr lang="ru-RU" sz="2800" dirty="0">
              <a:solidFill>
                <a:schemeClr val="tx1"/>
              </a:solidFill>
            </a:endParaRPr>
          </a:p>
          <a:p>
            <a:pPr algn="just"/>
            <a:r>
              <a:rPr lang="ro-RO" sz="2000" dirty="0"/>
              <a:t> </a:t>
            </a:r>
            <a:r>
              <a:rPr lang="ro-RO" sz="2400" dirty="0" smtClean="0">
                <a:solidFill>
                  <a:schemeClr val="tx1"/>
                </a:solidFill>
              </a:rPr>
              <a:t>	</a:t>
            </a:r>
            <a:r>
              <a:rPr lang="ro-RO" sz="2400" b="0" dirty="0" smtClean="0">
                <a:solidFill>
                  <a:schemeClr val="tx1"/>
                </a:solidFill>
              </a:rPr>
              <a:t>Instalaţiile </a:t>
            </a:r>
            <a:r>
              <a:rPr lang="ro-RO" sz="2400" b="0" dirty="0">
                <a:solidFill>
                  <a:schemeClr val="tx1"/>
                </a:solidFill>
              </a:rPr>
              <a:t>staţionare de stingere a incendiilor pot fi automate sau manuale cu acţionare de la distanţă. În dependentă de substanţa folosită pentru stingere aceste instalaţii pot fi cu apă, spumă, gaze inerte, vapori de apă, praf, iar în dependenţă de procedeul de stingere şi destinaţie pot fi instalaţii de stingere spaţială (cu gaze inerte sau prafuri, care asigură crearea în încăperile protejate a unui mediu ce nu întreţine arderea) şi de suprafaţă (cu apă, spumă sau praf, destinate pentru influenţa nemijlocită asupra suprafeţelor ce ard). </a:t>
            </a:r>
            <a:endParaRPr 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9135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201565"/>
            <a:ext cx="7638757" cy="6555641"/>
          </a:xfrm>
          <a:prstGeom prst="rect">
            <a:avLst/>
          </a:prstGeom>
          <a:noFill/>
        </p:spPr>
        <p:txBody>
          <a:bodyPr wrap="square" rtlCol="0" anchor="ctr">
            <a:spAutoFit/>
          </a:bodyPr>
          <a:lstStyle/>
          <a:p>
            <a:pPr algn="just"/>
            <a:endParaRPr lang="en-US" sz="3200" dirty="0" smtClean="0">
              <a:solidFill>
                <a:schemeClr val="tx1"/>
              </a:solidFill>
            </a:endParaRPr>
          </a:p>
          <a:p>
            <a:pPr algn="just"/>
            <a:endParaRPr lang="en-US" sz="3200" dirty="0">
              <a:solidFill>
                <a:schemeClr val="tx1"/>
              </a:solidFill>
            </a:endParaRPr>
          </a:p>
          <a:p>
            <a:pPr algn="just"/>
            <a:endParaRPr lang="en-US" sz="3200" dirty="0" smtClean="0">
              <a:solidFill>
                <a:schemeClr val="tx1"/>
              </a:solidFill>
            </a:endParaRPr>
          </a:p>
          <a:p>
            <a:pPr algn="just"/>
            <a:r>
              <a:rPr lang="en-US" sz="3200" dirty="0" smtClean="0">
                <a:solidFill>
                  <a:schemeClr val="tx1"/>
                </a:solidFill>
              </a:rPr>
              <a:t>	</a:t>
            </a:r>
            <a:endParaRPr lang="ro-RO" sz="3200" dirty="0" smtClean="0">
              <a:solidFill>
                <a:schemeClr val="tx1"/>
              </a:solidFill>
            </a:endParaRPr>
          </a:p>
          <a:p>
            <a:pPr algn="just"/>
            <a:r>
              <a:rPr lang="ro-RO" sz="3200" dirty="0">
                <a:solidFill>
                  <a:schemeClr val="tx1"/>
                </a:solidFill>
              </a:rPr>
              <a:t>	</a:t>
            </a:r>
            <a:endParaRPr lang="ro-RO" sz="3200" dirty="0" smtClean="0">
              <a:solidFill>
                <a:schemeClr val="tx1"/>
              </a:solidFill>
            </a:endParaRPr>
          </a:p>
          <a:p>
            <a:pPr algn="just"/>
            <a:r>
              <a:rPr lang="ro-RO" sz="3200" dirty="0">
                <a:solidFill>
                  <a:schemeClr val="tx1"/>
                </a:solidFill>
              </a:rPr>
              <a:t>	</a:t>
            </a:r>
            <a:r>
              <a:rPr lang="ro-RO" sz="3200" dirty="0" smtClean="0">
                <a:solidFill>
                  <a:schemeClr val="tx1"/>
                </a:solidFill>
              </a:rPr>
              <a:t>Metoda </a:t>
            </a:r>
            <a:r>
              <a:rPr lang="ro-RO" sz="3200" dirty="0">
                <a:solidFill>
                  <a:schemeClr val="tx1"/>
                </a:solidFill>
              </a:rPr>
              <a:t>de bază a activităţii de profilaxie a incendiilor – lichidarea imediată a neajunsurilor depistate, iar dacă acest lucru este imposibil – în termenul cel mai scurt</a:t>
            </a:r>
            <a:r>
              <a:rPr lang="ro-RO" sz="3200" dirty="0" smtClean="0">
                <a:solidFill>
                  <a:schemeClr val="tx1"/>
                </a:solidFill>
              </a:rPr>
              <a:t>.</a:t>
            </a:r>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06536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39650"/>
          </a:xfrm>
          <a:prstGeom prst="rect">
            <a:avLst/>
          </a:prstGeom>
          <a:noFill/>
        </p:spPr>
        <p:txBody>
          <a:bodyPr wrap="square" rtlCol="0">
            <a:spAutoFit/>
          </a:bodyPr>
          <a:lstStyle/>
          <a:p>
            <a:pPr algn="just"/>
            <a:r>
              <a:rPr lang="ro-RO" sz="2300" dirty="0" smtClean="0">
                <a:solidFill>
                  <a:schemeClr val="tx1"/>
                </a:solidFill>
              </a:rPr>
              <a:t>	</a:t>
            </a:r>
            <a:r>
              <a:rPr lang="ro-RO" sz="2300" b="0" dirty="0" smtClean="0">
                <a:solidFill>
                  <a:schemeClr val="tx1"/>
                </a:solidFill>
              </a:rPr>
              <a:t>Cea </a:t>
            </a:r>
            <a:r>
              <a:rPr lang="ro-RO" sz="2300" b="0" dirty="0">
                <a:solidFill>
                  <a:schemeClr val="tx1"/>
                </a:solidFill>
              </a:rPr>
              <a:t>mai largă răspândire o au instalaţiile de tipul „Sprinkler” sau „Drencer” cu apă sau spumă. Instalaţiile „Sprinkler” se conectează automat la creşterea temperaturii mediului în încăpere până la o anumită limită. Drept detector serveşte însuşi dispozitivul „Sprinkler” dotat cu un lacăt uşor fuzibil ce se topeşte la creşterea temperaturii, deschizând gaura din conducta cu apă deasupra focarului de incendiu. Instalaţia „Sprinkler” constă dintr-un sistem de conducte magistrale şi de distribuţie, dotate cu dispozitive de stropire normal închise (stropitorul „Sprinkler”). Pe conducta magistrală se instalează dispozitivul de semnalizare şi control</a:t>
            </a:r>
            <a:r>
              <a:rPr lang="ro-RO" sz="2300" b="0" dirty="0" smtClean="0">
                <a:solidFill>
                  <a:schemeClr val="tx1"/>
                </a:solidFill>
              </a:rPr>
              <a:t>.</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42274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În </a:t>
            </a:r>
            <a:r>
              <a:rPr lang="ro-RO" sz="2800" b="0" dirty="0">
                <a:solidFill>
                  <a:schemeClr val="tx1"/>
                </a:solidFill>
              </a:rPr>
              <a:t>dependenţă de regimul termic din încăpere, sistemele „Sprinkler” pot fi cu </a:t>
            </a:r>
            <a:r>
              <a:rPr lang="ro-RO" sz="2800" b="0" i="1" dirty="0">
                <a:solidFill>
                  <a:schemeClr val="tx1"/>
                </a:solidFill>
              </a:rPr>
              <a:t>ap</a:t>
            </a:r>
            <a:r>
              <a:rPr lang="ro-RO" sz="2800" b="0" dirty="0">
                <a:solidFill>
                  <a:schemeClr val="tx1"/>
                </a:solidFill>
              </a:rPr>
              <a:t>ă (dacă temperatura în încăpere pe parcursul anului nu  este mai joasă de 4 °C), cu </a:t>
            </a:r>
            <a:r>
              <a:rPr lang="ro-RO" sz="2800" b="0" i="1" dirty="0">
                <a:solidFill>
                  <a:schemeClr val="tx1"/>
                </a:solidFill>
              </a:rPr>
              <a:t>aer</a:t>
            </a:r>
            <a:r>
              <a:rPr lang="ro-RO" sz="2800" b="0" dirty="0">
                <a:solidFill>
                  <a:schemeClr val="tx1"/>
                </a:solidFill>
              </a:rPr>
              <a:t> (pentru încăperile încălzite, însă în care nu poate fi garantată o temperatură de 4 °C şi mai mult pe parcursul celor mai friguroase 4 luni ale anului), </a:t>
            </a:r>
            <a:r>
              <a:rPr lang="ro-RO" sz="2800" b="0" i="1" dirty="0">
                <a:solidFill>
                  <a:schemeClr val="tx1"/>
                </a:solidFill>
              </a:rPr>
              <a:t>apă-aer</a:t>
            </a:r>
            <a:r>
              <a:rPr lang="ro-RO" sz="2800" b="0" dirty="0">
                <a:solidFill>
                  <a:schemeClr val="tx1"/>
                </a:solidFill>
              </a:rPr>
              <a:t> (pentru încăperi neîncălzite, în care temperatura mai mare de  4 °C se menţine pe parcursul a 8 luni</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59647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355038"/>
          </a:xfrm>
          <a:prstGeom prst="rect">
            <a:avLst/>
          </a:prstGeom>
          <a:noFill/>
        </p:spPr>
        <p:txBody>
          <a:bodyPr wrap="square" rtlCol="0">
            <a:spAutoFit/>
          </a:bodyPr>
          <a:lstStyle/>
          <a:p>
            <a:pPr algn="just"/>
            <a:r>
              <a:rPr lang="ro-RO" sz="2400" dirty="0" smtClean="0">
                <a:solidFill>
                  <a:schemeClr val="tx1"/>
                </a:solidFill>
              </a:rPr>
              <a:t>	</a:t>
            </a:r>
            <a:r>
              <a:rPr lang="ro-RO" sz="2300" b="0" dirty="0" smtClean="0">
                <a:solidFill>
                  <a:schemeClr val="tx1"/>
                </a:solidFill>
              </a:rPr>
              <a:t>Spre </a:t>
            </a:r>
            <a:r>
              <a:rPr lang="ro-RO" sz="2300" b="0" dirty="0">
                <a:solidFill>
                  <a:schemeClr val="tx1"/>
                </a:solidFill>
              </a:rPr>
              <a:t>deosebite de sistemul cu apă, la care toate conductele sunt umplute cu apă în permanenţă, sistemul „Sprinkler” cu aer este umplut cu apă doar până la dispozitivul de semnalizare şi control. Conductele de distribuire, amplasate mai sus de acest dispozitiv, sunt umplute cu aer comprimat cu ajutorul compresorului. În caz de incendiu aerul se elimină din conducte prin stropitoarele ce s-au deschis şi apa umple sistemul, acţionând asupra focarului de incendiu prin aceleaşi stropitoare. Sistemul cu apă-aer este o combinaţie a sistemelor cu apă şi aer. În perioada rece a anului acest sistem este umplut cu aer</a:t>
            </a:r>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89443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Instalaţiile </a:t>
            </a:r>
            <a:r>
              <a:rPr lang="ro-RO" sz="2400" b="0" dirty="0">
                <a:solidFill>
                  <a:schemeClr val="tx1"/>
                </a:solidFill>
              </a:rPr>
              <a:t>„Drencer” după construcţie sunt aproape similare celor „Sprinkler”, cu excepţia că dispozitivele de stropire (drencer) sunt deschise, iar sistemul nu este umplut cu materialul de stingere. Conectarea acestui sistem se efectuează manual sau automat, după primirea semnalului de la detectorul automat de incendiu, cu ajutorul unui nod de acţionare–control instalat pe conducta magistrală. Spre deosebire de sistemul „Sprinkler”, la care sunt acţionate doar stropitoarele instalate deasupra focarului de incendiu, la conectarea sistemului „Drencer” se stropeşte toată suprafaţa încăperii. </a:t>
            </a:r>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70753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Aceste </a:t>
            </a:r>
            <a:r>
              <a:rPr lang="ro-RO" sz="2800" b="0" dirty="0">
                <a:solidFill>
                  <a:schemeClr val="tx1"/>
                </a:solidFill>
              </a:rPr>
              <a:t>instalaţii sunt destinate pentru protecţia încăperilor în care este posibilă răspândirea rapidă a incendiului (încăperi cu cantităţi considerabile de lichide uşor inflamabile).</a:t>
            </a:r>
            <a:endParaRPr lang="ru-RU" sz="2800" b="0" dirty="0">
              <a:solidFill>
                <a:schemeClr val="tx1"/>
              </a:solidFill>
            </a:endParaRPr>
          </a:p>
          <a:p>
            <a:pPr algn="just"/>
            <a:r>
              <a:rPr lang="ro-RO" sz="2800" b="0" dirty="0" smtClean="0">
                <a:solidFill>
                  <a:schemeClr val="tx1"/>
                </a:solidFill>
              </a:rPr>
              <a:t>	De </a:t>
            </a:r>
            <a:r>
              <a:rPr lang="ro-RO" sz="2800" b="0" dirty="0">
                <a:solidFill>
                  <a:schemeClr val="tx1"/>
                </a:solidFill>
              </a:rPr>
              <a:t>regulă, sistemele „Sprinkler” şi „Drencer” folosesc pentru stingere apa, dar pot fi folosite şi pentru aplicarea spumei aeromecanice în rezultatul unor modificări neesenţiale.</a:t>
            </a:r>
            <a:endParaRPr lang="ru-RU" sz="2800" b="0" dirty="0">
              <a:solidFill>
                <a:schemeClr val="tx1"/>
              </a:solidFill>
            </a:endParaRPr>
          </a:p>
        </p:txBody>
      </p:sp>
    </p:spTree>
    <p:extLst>
      <p:ext uri="{BB962C8B-B14F-4D97-AF65-F5344CB8AC3E}">
        <p14:creationId xmlns:p14="http://schemas.microsoft.com/office/powerpoint/2010/main" val="262900967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39595"/>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În </a:t>
            </a:r>
            <a:r>
              <a:rPr lang="ro-RO" sz="2400" b="0" dirty="0">
                <a:solidFill>
                  <a:schemeClr val="tx1"/>
                </a:solidFill>
              </a:rPr>
              <a:t>instalaţiile de stingere spaţială (cu gaze) în calitate de material de stingere este folosit dioxidul de carbon, hladon 114V2 şi amestecul hladon-dioxid de carbon. Sistemul poate fi acţionat automat sau manual. Instalaţiile cu gaze au un şir de priorităţi faţă de alte sisteme: eficacitate mare, stingere rapidă (circa 120 s.), facilitatea automatizării şi nu sunt costisitoare. Prioritatea principală este posibilitatea flegmatizării, adică crearea mediului ce nu întreţine arderea şi preîntâmpină crearea mediului cu pericol de explozie.</a:t>
            </a:r>
            <a:endParaRPr lang="ru-RU" sz="2400" b="0" dirty="0">
              <a:solidFill>
                <a:schemeClr val="tx1"/>
              </a:solidFill>
            </a:endParaRPr>
          </a:p>
          <a:p>
            <a:pPr algn="just"/>
            <a:endParaRPr lang="en-US"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57982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ctr"/>
            <a:r>
              <a:rPr lang="ro-RO" sz="2400" i="1" dirty="0">
                <a:solidFill>
                  <a:schemeClr val="tx1"/>
                </a:solidFill>
              </a:rPr>
              <a:t>Protecţia oamenilor în caz de </a:t>
            </a:r>
            <a:r>
              <a:rPr lang="ro-RO" sz="2400" i="1" dirty="0" smtClean="0">
                <a:solidFill>
                  <a:schemeClr val="tx1"/>
                </a:solidFill>
              </a:rPr>
              <a:t>incendiu</a:t>
            </a:r>
            <a:endParaRPr lang="ru-RU" sz="2400" dirty="0"/>
          </a:p>
          <a:p>
            <a:pPr algn="just"/>
            <a:r>
              <a:rPr lang="ro-RO" sz="2400" dirty="0" smtClean="0">
                <a:solidFill>
                  <a:schemeClr val="tx1"/>
                </a:solidFill>
              </a:rPr>
              <a:t>	</a:t>
            </a:r>
            <a:r>
              <a:rPr lang="ro-RO" sz="2400" b="0" dirty="0" smtClean="0">
                <a:solidFill>
                  <a:schemeClr val="tx1"/>
                </a:solidFill>
              </a:rPr>
              <a:t>Incendiile </a:t>
            </a:r>
            <a:r>
              <a:rPr lang="ro-RO" sz="2400" b="0" dirty="0">
                <a:solidFill>
                  <a:schemeClr val="tx1"/>
                </a:solidFill>
              </a:rPr>
              <a:t>ce au loc la întreprinderile industriale şi în instituţii adesea capătă proporţii considerabile, sunt însoţite de mari pagube materiale, iar uneori şi de victime omeneşti. Factorii de bază sub acţiunea cărora au loc accidentele, otrăvirile, moartea oamenilor, precum şi paguba  materială sunt: focul deschis, scânteile, iradierea termică, temperatura sporită a mediului şi a obiectelor înconjurătoare, produsele toxice ale arderii, fumul, insuficienţa de oxigen, prăbuşirea construcţiilor şi instalaţiilor, explozia conductelor şi aparatelor etc</a:t>
            </a:r>
            <a:r>
              <a:rPr lang="ro-RO" sz="2400" b="0" dirty="0" smtClean="0">
                <a:solidFill>
                  <a:schemeClr val="tx1"/>
                </a:solidFill>
              </a:rPr>
              <a:t>.</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991536"/>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Acţiunea </a:t>
            </a:r>
            <a:r>
              <a:rPr lang="ro-RO" sz="2800" b="0" dirty="0">
                <a:solidFill>
                  <a:schemeClr val="tx1"/>
                </a:solidFill>
              </a:rPr>
              <a:t>nemijlocită a flăcării asupra corpului omului provoacă arsuri. Un pericol sporit îl prezintă aprinderea hainelor, care dacă nu sunt stinse la timp cauzează moartea. Iradierea termică cu o intensitate mai mare de 1,5-2  kW/m</a:t>
            </a:r>
            <a:r>
              <a:rPr lang="ro-RO" sz="2800" b="0" baseline="30000" dirty="0">
                <a:solidFill>
                  <a:schemeClr val="tx1"/>
                </a:solidFill>
              </a:rPr>
              <a:t>2</a:t>
            </a:r>
            <a:r>
              <a:rPr lang="ro-RO" sz="2800" b="0" dirty="0">
                <a:solidFill>
                  <a:schemeClr val="tx1"/>
                </a:solidFill>
              </a:rPr>
              <a:t> provoacă arsuri ale suprafeţelor neprotejate ale corpului, ochilor etc.</a:t>
            </a:r>
            <a:endParaRPr lang="ru-RU" sz="2800" b="0" dirty="0">
              <a:solidFill>
                <a:schemeClr val="tx1"/>
              </a:solidFill>
            </a:endParaRPr>
          </a:p>
          <a:p>
            <a:pPr algn="just"/>
            <a:r>
              <a:rPr lang="ro-RO" sz="2800" b="0" dirty="0" smtClean="0">
                <a:solidFill>
                  <a:schemeClr val="tx1"/>
                </a:solidFill>
              </a:rPr>
              <a:t>	Temperatura </a:t>
            </a:r>
            <a:r>
              <a:rPr lang="ro-RO" sz="2800" b="0" dirty="0">
                <a:solidFill>
                  <a:schemeClr val="tx1"/>
                </a:solidFill>
              </a:rPr>
              <a:t>de 60-70 °C este periculoasă pentru viaţa omului, mai ales în cazul umidităţii sporite</a:t>
            </a:r>
            <a:r>
              <a:rPr lang="ro-RO" sz="2800" b="0" dirty="0" smtClean="0">
                <a:solidFill>
                  <a:schemeClr val="tx1"/>
                </a:solidFill>
              </a:rPr>
              <a:t>.</a:t>
            </a:r>
            <a:r>
              <a:rPr lang="ro-RO" sz="2800" dirty="0" smtClean="0">
                <a:solidFill>
                  <a:schemeClr val="tx1"/>
                </a:solidFill>
              </a:rPr>
              <a:t>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42140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154984"/>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Cauza </a:t>
            </a:r>
            <a:r>
              <a:rPr lang="ro-RO" sz="2400" b="0" dirty="0">
                <a:solidFill>
                  <a:schemeClr val="tx1"/>
                </a:solidFill>
              </a:rPr>
              <a:t>victimelor omeneşti în timpul incendiilor în majoritatea cazurilor sunt produsele toxice ale arderii şi nicidecum focul sau temperatura înaltă.</a:t>
            </a:r>
            <a:endParaRPr lang="ru-RU" sz="2400" b="0" dirty="0">
              <a:solidFill>
                <a:schemeClr val="tx1"/>
              </a:solidFill>
            </a:endParaRPr>
          </a:p>
          <a:p>
            <a:pPr algn="just"/>
            <a:r>
              <a:rPr lang="ro-RO" sz="2400" b="0" dirty="0">
                <a:solidFill>
                  <a:schemeClr val="tx1"/>
                </a:solidFill>
              </a:rPr>
              <a:t>Dioxidul de carbon în concentraţie de 3 - 4,5 % prezintă pericol pentru viaţă, dacă este inhalat timp de 30 min., iar concentraţia de 10 % provoacă moartea momentană.</a:t>
            </a:r>
            <a:endParaRPr lang="ru-RU" sz="2400" b="0" dirty="0">
              <a:solidFill>
                <a:schemeClr val="tx1"/>
              </a:solidFill>
            </a:endParaRPr>
          </a:p>
          <a:p>
            <a:pPr algn="just"/>
            <a:r>
              <a:rPr lang="ro-RO" sz="2400" b="0" dirty="0" smtClean="0">
                <a:solidFill>
                  <a:schemeClr val="tx1"/>
                </a:solidFill>
              </a:rPr>
              <a:t>	Concentraţia </a:t>
            </a:r>
            <a:r>
              <a:rPr lang="ro-RO" sz="2400" b="0" dirty="0">
                <a:solidFill>
                  <a:schemeClr val="tx1"/>
                </a:solidFill>
              </a:rPr>
              <a:t>de 0,5 % CO provoacă moartea peste câteva minute. De regulă, în timpul incendiilor în încăperile închise şi în subsoluri concentraţia oxidului de carbon depăşeşte cu mult concentraţia mortală</a:t>
            </a:r>
            <a:r>
              <a:rPr lang="ro-RO" sz="2400" b="0" dirty="0" smtClean="0">
                <a:solidFill>
                  <a:schemeClr val="tx1"/>
                </a:solidFill>
              </a:rPr>
              <a:t>.</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80139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08927"/>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Cauzele </a:t>
            </a:r>
            <a:r>
              <a:rPr lang="ro-RO" sz="2400" b="0" dirty="0">
                <a:solidFill>
                  <a:schemeClr val="tx1"/>
                </a:solidFill>
              </a:rPr>
              <a:t>victimelor omeneşti în diferite zone ale incendiului sunt:</a:t>
            </a:r>
            <a:endParaRPr lang="ru-RU" sz="2400" b="0" dirty="0">
              <a:solidFill>
                <a:schemeClr val="tx1"/>
              </a:solidFill>
            </a:endParaRPr>
          </a:p>
          <a:p>
            <a:pPr lvl="0" algn="just"/>
            <a:r>
              <a:rPr lang="ro-RO" sz="2400" dirty="0" smtClean="0">
                <a:solidFill>
                  <a:schemeClr val="tx1"/>
                </a:solidFill>
              </a:rPr>
              <a:t>	- în </a:t>
            </a:r>
            <a:r>
              <a:rPr lang="ro-RO" sz="2400" dirty="0">
                <a:solidFill>
                  <a:schemeClr val="tx1"/>
                </a:solidFill>
              </a:rPr>
              <a:t>zona arderii – </a:t>
            </a:r>
            <a:r>
              <a:rPr lang="ro-RO" sz="2400" b="0" dirty="0">
                <a:solidFill>
                  <a:schemeClr val="tx1"/>
                </a:solidFill>
              </a:rPr>
              <a:t>arderea sau supraîncălzirea omului, prăbuşirea construcţiilor şi instalaţiilor;</a:t>
            </a:r>
            <a:endParaRPr lang="ru-RU" sz="2400" b="0" dirty="0">
              <a:solidFill>
                <a:schemeClr val="tx1"/>
              </a:solidFill>
            </a:endParaRPr>
          </a:p>
          <a:p>
            <a:pPr lvl="0" algn="just"/>
            <a:r>
              <a:rPr lang="ro-RO" sz="2400" dirty="0" smtClean="0">
                <a:solidFill>
                  <a:schemeClr val="tx1"/>
                </a:solidFill>
              </a:rPr>
              <a:t>	- în </a:t>
            </a:r>
            <a:r>
              <a:rPr lang="ro-RO" sz="2400" dirty="0">
                <a:solidFill>
                  <a:schemeClr val="tx1"/>
                </a:solidFill>
              </a:rPr>
              <a:t>zona iradierii – </a:t>
            </a:r>
            <a:r>
              <a:rPr lang="ro-RO" sz="2400" b="0" dirty="0">
                <a:solidFill>
                  <a:schemeClr val="tx1"/>
                </a:solidFill>
              </a:rPr>
              <a:t>supraîncălzirea omului;</a:t>
            </a:r>
            <a:endParaRPr lang="ru-RU" sz="2400" b="0" dirty="0">
              <a:solidFill>
                <a:schemeClr val="tx1"/>
              </a:solidFill>
            </a:endParaRPr>
          </a:p>
          <a:p>
            <a:pPr lvl="0" algn="just"/>
            <a:r>
              <a:rPr lang="ro-RO" sz="2400" dirty="0" smtClean="0">
                <a:solidFill>
                  <a:schemeClr val="tx1"/>
                </a:solidFill>
              </a:rPr>
              <a:t>	- în </a:t>
            </a:r>
            <a:r>
              <a:rPr lang="ro-RO" sz="2400" dirty="0">
                <a:solidFill>
                  <a:schemeClr val="tx1"/>
                </a:solidFill>
              </a:rPr>
              <a:t>zona produselor arderii – </a:t>
            </a:r>
            <a:r>
              <a:rPr lang="ro-RO" sz="2400" b="0" dirty="0">
                <a:solidFill>
                  <a:schemeClr val="tx1"/>
                </a:solidFill>
              </a:rPr>
              <a:t>inhalarea produselor toxice, pierderea vizibilităţii şi orientării, asfixia din lipsă de oxigen;</a:t>
            </a:r>
            <a:endParaRPr lang="ru-RU" sz="2400" b="0" dirty="0">
              <a:solidFill>
                <a:schemeClr val="tx1"/>
              </a:solidFill>
            </a:endParaRPr>
          </a:p>
          <a:p>
            <a:pPr lvl="0" algn="just"/>
            <a:r>
              <a:rPr lang="ro-RO" sz="2400" dirty="0" smtClean="0">
                <a:solidFill>
                  <a:schemeClr val="tx1"/>
                </a:solidFill>
              </a:rPr>
              <a:t>	- în </a:t>
            </a:r>
            <a:r>
              <a:rPr lang="ro-RO" sz="2400" dirty="0">
                <a:solidFill>
                  <a:schemeClr val="tx1"/>
                </a:solidFill>
              </a:rPr>
              <a:t>zona exploziei – </a:t>
            </a:r>
            <a:r>
              <a:rPr lang="ro-RO" sz="2400" b="0" dirty="0">
                <a:solidFill>
                  <a:schemeClr val="tx1"/>
                </a:solidFill>
              </a:rPr>
              <a:t>unda percutantă, aruncarea schijelor, aşchiilor, cioburilor şi prăbuşirea construcţiilor.</a:t>
            </a:r>
            <a:endParaRPr lang="ru-RU" sz="2400" b="0" dirty="0">
              <a:solidFill>
                <a:schemeClr val="tx1"/>
              </a:solidFill>
            </a:endParaRPr>
          </a:p>
          <a:p>
            <a:pPr algn="just"/>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3287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1482725"/>
            <a:ext cx="7775575" cy="812419"/>
          </a:xfrm>
        </p:spPr>
        <p:txBody>
          <a:bodyPr/>
          <a:lstStyle/>
          <a:p>
            <a:pPr algn="ctr"/>
            <a:r>
              <a:rPr lang="ro-RO" b="1" i="1" dirty="0">
                <a:solidFill>
                  <a:schemeClr val="tx1"/>
                </a:solidFill>
              </a:rPr>
              <a:t>Clasificarea materialelor şi substanţelor conform combustibilităţii</a:t>
            </a:r>
            <a:endParaRPr lang="ru-RU" dirty="0">
              <a:solidFill>
                <a:schemeClr val="tx1"/>
              </a:solidFill>
            </a:endParaRPr>
          </a:p>
        </p:txBody>
      </p:sp>
      <p:sp>
        <p:nvSpPr>
          <p:cNvPr id="4" name="Объект 3"/>
          <p:cNvSpPr>
            <a:spLocks noGrp="1"/>
          </p:cNvSpPr>
          <p:nvPr>
            <p:ph idx="1"/>
          </p:nvPr>
        </p:nvSpPr>
        <p:spPr>
          <a:xfrm>
            <a:off x="539496" y="2448000"/>
            <a:ext cx="8110728" cy="3816000"/>
          </a:xfrm>
        </p:spPr>
        <p:txBody>
          <a:bodyPr/>
          <a:lstStyle/>
          <a:p>
            <a:pPr marL="0" indent="0" algn="just">
              <a:buNone/>
            </a:pPr>
            <a:r>
              <a:rPr lang="en-US" sz="2400" dirty="0">
                <a:solidFill>
                  <a:schemeClr val="tx1"/>
                </a:solidFill>
              </a:rPr>
              <a:t> </a:t>
            </a:r>
            <a:r>
              <a:rPr lang="en-US" sz="2400" dirty="0" smtClean="0">
                <a:solidFill>
                  <a:schemeClr val="tx1"/>
                </a:solidFill>
              </a:rPr>
              <a:t>       </a:t>
            </a:r>
            <a:r>
              <a:rPr lang="ro-RO" sz="2400" dirty="0" smtClean="0">
                <a:solidFill>
                  <a:schemeClr val="tx1"/>
                </a:solidFill>
              </a:rPr>
              <a:t>Materialele </a:t>
            </a:r>
            <a:r>
              <a:rPr lang="ro-RO" sz="2400" dirty="0">
                <a:solidFill>
                  <a:schemeClr val="tx1"/>
                </a:solidFill>
              </a:rPr>
              <a:t>de construcţie se caracterizează numai după pericolul de incendiu.</a:t>
            </a:r>
            <a:endParaRPr lang="ru-RU" sz="2400" dirty="0">
              <a:solidFill>
                <a:schemeClr val="tx1"/>
              </a:solidFill>
            </a:endParaRPr>
          </a:p>
          <a:p>
            <a:pPr marL="0" indent="0" algn="just">
              <a:buNone/>
            </a:pPr>
            <a:r>
              <a:rPr lang="en-US" sz="2400" dirty="0">
                <a:solidFill>
                  <a:schemeClr val="tx1"/>
                </a:solidFill>
              </a:rPr>
              <a:t> </a:t>
            </a:r>
            <a:r>
              <a:rPr lang="en-US" sz="2400" dirty="0" smtClean="0">
                <a:solidFill>
                  <a:schemeClr val="tx1"/>
                </a:solidFill>
              </a:rPr>
              <a:t>       </a:t>
            </a:r>
            <a:r>
              <a:rPr lang="ro-RO" sz="2400" dirty="0" smtClean="0">
                <a:solidFill>
                  <a:schemeClr val="tx1"/>
                </a:solidFill>
              </a:rPr>
              <a:t>Pericolul </a:t>
            </a:r>
            <a:r>
              <a:rPr lang="ro-RO" sz="2400" dirty="0">
                <a:solidFill>
                  <a:schemeClr val="tx1"/>
                </a:solidFill>
              </a:rPr>
              <a:t>de incendiu al materialelor de construcţie se determină conform următorilor indici: combustibilitatea, inflamabilitatea, propagarea flăcării pe suprafaţă, capacitatea fumigenă şi toxicitatea.</a:t>
            </a:r>
            <a:endParaRPr lang="ru-RU" sz="2400" dirty="0">
              <a:solidFill>
                <a:schemeClr val="tx1"/>
              </a:solidFill>
            </a:endParaRPr>
          </a:p>
          <a:p>
            <a:pPr marL="0" indent="0" algn="just">
              <a:buNone/>
            </a:pPr>
            <a:r>
              <a:rPr lang="en-US" sz="2400" dirty="0" smtClean="0">
                <a:solidFill>
                  <a:schemeClr val="tx1"/>
                </a:solidFill>
              </a:rPr>
              <a:t>        </a:t>
            </a:r>
            <a:r>
              <a:rPr lang="ro-RO" sz="2400" dirty="0" smtClean="0">
                <a:solidFill>
                  <a:schemeClr val="tx1"/>
                </a:solidFill>
              </a:rPr>
              <a:t>Materialele </a:t>
            </a:r>
            <a:r>
              <a:rPr lang="ro-RO" sz="2400" dirty="0">
                <a:solidFill>
                  <a:schemeClr val="tx1"/>
                </a:solidFill>
              </a:rPr>
              <a:t>de construcţie se clasifică în incombustibile – C</a:t>
            </a:r>
            <a:r>
              <a:rPr lang="ro-RO" sz="2400" baseline="-25000" dirty="0">
                <a:solidFill>
                  <a:schemeClr val="tx1"/>
                </a:solidFill>
              </a:rPr>
              <a:t>0</a:t>
            </a:r>
            <a:r>
              <a:rPr lang="ro-RO" sz="2400" dirty="0">
                <a:solidFill>
                  <a:schemeClr val="tx1"/>
                </a:solidFill>
              </a:rPr>
              <a:t> şi combustibile – C. Materialele de construcţie combustibile se clasifică în patru grupe:</a:t>
            </a:r>
            <a:endParaRPr lang="ru-RU" sz="2400" dirty="0">
              <a:solidFill>
                <a:schemeClr val="tx1"/>
              </a:solidFill>
            </a:endParaRPr>
          </a:p>
          <a:p>
            <a:pPr marL="0" indent="0" algn="just">
              <a:buNone/>
            </a:pPr>
            <a:endParaRPr lang="ru-RU" sz="2400" dirty="0"/>
          </a:p>
        </p:txBody>
      </p:sp>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dirty="0" smtClean="0">
              <a:solidFill>
                <a:srgbClr val="002060"/>
              </a:solidFill>
            </a:endParaRPr>
          </a:p>
          <a:p>
            <a:pPr algn="ctr" eaLnBrk="0" hangingPunct="0"/>
            <a:r>
              <a:rPr lang="ro-RO" altLang="ro-RO" sz="900" dirty="0" smtClean="0">
                <a:solidFill>
                  <a:srgbClr val="002060"/>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dirty="0" smtClean="0">
              <a:solidFill>
                <a:srgbClr val="002060"/>
              </a:solidFill>
              <a:latin typeface="Arial" panose="020B0604020202020204" pitchFamily="34" charset="0"/>
            </a:endParaRPr>
          </a:p>
        </p:txBody>
      </p:sp>
    </p:spTree>
    <p:extLst>
      <p:ext uri="{BB962C8B-B14F-4D97-AF65-F5344CB8AC3E}">
        <p14:creationId xmlns:p14="http://schemas.microsoft.com/office/powerpoint/2010/main" val="2328267775"/>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08927"/>
          </a:xfrm>
          <a:prstGeom prst="rect">
            <a:avLst/>
          </a:prstGeom>
          <a:noFill/>
        </p:spPr>
        <p:txBody>
          <a:bodyPr wrap="square" rtlCol="0">
            <a:spAutoFit/>
          </a:bodyPr>
          <a:lstStyle/>
          <a:p>
            <a:pPr algn="just"/>
            <a:r>
              <a:rPr lang="ro-RO" sz="2400" dirty="0" smtClean="0">
                <a:solidFill>
                  <a:schemeClr val="tx1"/>
                </a:solidFill>
              </a:rPr>
              <a:t>	Securitatea </a:t>
            </a:r>
            <a:r>
              <a:rPr lang="ro-RO" sz="2400" dirty="0">
                <a:solidFill>
                  <a:schemeClr val="tx1"/>
                </a:solidFill>
              </a:rPr>
              <a:t>oamenilor în caz de incendiu se asigură prin:</a:t>
            </a:r>
            <a:endParaRPr lang="ru-RU" sz="2400" dirty="0">
              <a:solidFill>
                <a:schemeClr val="tx1"/>
              </a:solidFill>
            </a:endParaRPr>
          </a:p>
          <a:p>
            <a:pPr lvl="0" algn="just"/>
            <a:r>
              <a:rPr lang="ro-RO" sz="2400" dirty="0" smtClean="0">
                <a:solidFill>
                  <a:schemeClr val="tx1"/>
                </a:solidFill>
              </a:rPr>
              <a:t>	</a:t>
            </a:r>
            <a:r>
              <a:rPr lang="ro-RO" sz="2400" b="0" dirty="0" smtClean="0">
                <a:solidFill>
                  <a:schemeClr val="tx1"/>
                </a:solidFill>
              </a:rPr>
              <a:t>- măsuri </a:t>
            </a:r>
            <a:r>
              <a:rPr lang="ro-RO" sz="2400" b="0" dirty="0">
                <a:solidFill>
                  <a:schemeClr val="tx1"/>
                </a:solidFill>
              </a:rPr>
              <a:t>constructive de amenajare a căilor de evacuare, amplasarea raţională a încăperilor;</a:t>
            </a:r>
            <a:endParaRPr lang="ru-RU" sz="2400" b="0" dirty="0">
              <a:solidFill>
                <a:schemeClr val="tx1"/>
              </a:solidFill>
            </a:endParaRPr>
          </a:p>
          <a:p>
            <a:pPr lvl="0" algn="just"/>
            <a:r>
              <a:rPr lang="ro-RO" sz="2400" b="0" dirty="0" smtClean="0">
                <a:solidFill>
                  <a:schemeClr val="tx1"/>
                </a:solidFill>
              </a:rPr>
              <a:t>	- măsuri </a:t>
            </a:r>
            <a:r>
              <a:rPr lang="ro-RO" sz="2400" b="0" dirty="0">
                <a:solidFill>
                  <a:schemeClr val="tx1"/>
                </a:solidFill>
              </a:rPr>
              <a:t>orientate spre limitarea extinderii incendiului şi a produselor arderii (bariere antifoc, sisteme de protecţie antifum, instalaţii automate de stingere etc.);</a:t>
            </a:r>
            <a:endParaRPr lang="ru-RU" sz="2400" b="0" dirty="0">
              <a:solidFill>
                <a:schemeClr val="tx1"/>
              </a:solidFill>
            </a:endParaRPr>
          </a:p>
          <a:p>
            <a:pPr lvl="0" algn="just"/>
            <a:r>
              <a:rPr lang="ro-RO" sz="2400" b="0" dirty="0" smtClean="0">
                <a:solidFill>
                  <a:schemeClr val="tx1"/>
                </a:solidFill>
              </a:rPr>
              <a:t>	- elaborarea </a:t>
            </a:r>
            <a:r>
              <a:rPr lang="ro-RO" sz="2400" b="0" dirty="0">
                <a:solidFill>
                  <a:schemeClr val="tx1"/>
                </a:solidFill>
              </a:rPr>
              <a:t>planurilor de evacuare a oamenilor, instruirea personalului privind regulile de securitate la incendii, îndeosebi comportarea în caz de incendiu;</a:t>
            </a:r>
            <a:endParaRPr lang="ru-RU" sz="2400" b="0" dirty="0">
              <a:solidFill>
                <a:schemeClr val="tx1"/>
              </a:solidFill>
            </a:endParaRPr>
          </a:p>
          <a:p>
            <a:pPr algn="just"/>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49652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78259"/>
          </a:xfrm>
          <a:prstGeom prst="rect">
            <a:avLst/>
          </a:prstGeom>
          <a:noFill/>
        </p:spPr>
        <p:txBody>
          <a:bodyPr wrap="square" rtlCol="0">
            <a:spAutoFit/>
          </a:bodyPr>
          <a:lstStyle/>
          <a:p>
            <a:pPr lvl="0" algn="just"/>
            <a:r>
              <a:rPr lang="ro-RO" sz="2400" dirty="0" smtClean="0">
                <a:solidFill>
                  <a:schemeClr val="tx1"/>
                </a:solidFill>
              </a:rPr>
              <a:t>	</a:t>
            </a:r>
            <a:r>
              <a:rPr lang="ro-RO" sz="2400" b="0" dirty="0" smtClean="0">
                <a:solidFill>
                  <a:schemeClr val="tx1"/>
                </a:solidFill>
              </a:rPr>
              <a:t>- organizarea </a:t>
            </a:r>
            <a:r>
              <a:rPr lang="ro-RO" sz="2400" b="0" dirty="0">
                <a:solidFill>
                  <a:schemeClr val="tx1"/>
                </a:solidFill>
              </a:rPr>
              <a:t>evacuării la timp a oamenilor prin folosirea mijloacelor colective şi individuale de protecţie, precum şi conectarea la timp a mijloacelor de protecţie antifum;</a:t>
            </a:r>
            <a:endParaRPr lang="ru-RU" sz="2400" b="0" dirty="0">
              <a:solidFill>
                <a:schemeClr val="tx1"/>
              </a:solidFill>
            </a:endParaRPr>
          </a:p>
          <a:p>
            <a:pPr lvl="0" algn="just"/>
            <a:r>
              <a:rPr lang="ro-RO" sz="2400" b="0" dirty="0" smtClean="0">
                <a:solidFill>
                  <a:schemeClr val="tx1"/>
                </a:solidFill>
              </a:rPr>
              <a:t>	- menţinerea </a:t>
            </a:r>
            <a:r>
              <a:rPr lang="ro-RO" sz="2400" b="0" dirty="0">
                <a:solidFill>
                  <a:schemeClr val="tx1"/>
                </a:solidFill>
              </a:rPr>
              <a:t>în ordine a utilajului special ce favorizează evacuarea cu succes a personalului în caz de incendiu sau situaţie de avarie (sistemele de informare, iluminare, semnele de securitate etc.);</a:t>
            </a:r>
            <a:endParaRPr lang="ru-RU" sz="2400" b="0" dirty="0">
              <a:solidFill>
                <a:schemeClr val="tx1"/>
              </a:solidFill>
            </a:endParaRPr>
          </a:p>
          <a:p>
            <a:pPr lvl="0" algn="just"/>
            <a:r>
              <a:rPr lang="ro-RO" sz="2400" b="0" dirty="0" smtClean="0">
                <a:solidFill>
                  <a:schemeClr val="tx1"/>
                </a:solidFill>
              </a:rPr>
              <a:t>	- limitarea </a:t>
            </a:r>
            <a:r>
              <a:rPr lang="ro-RO" sz="2400" b="0" dirty="0">
                <a:solidFill>
                  <a:schemeClr val="tx1"/>
                </a:solidFill>
              </a:rPr>
              <a:t>folosirii materialelor combustibile, precum şi a materialelor capabile să răspândească repede arderea pe suprafaţă pentru făţuirea încăperilor prin care trec căile de evacuare;</a:t>
            </a:r>
            <a:endParaRPr lang="ru-RU" sz="2400" b="0" dirty="0">
              <a:solidFill>
                <a:schemeClr val="tx1"/>
              </a:solidFill>
            </a:endParaRPr>
          </a:p>
          <a:p>
            <a:pPr algn="just"/>
            <a:r>
              <a:rPr lang="ro-RO" sz="2300" dirty="0" smtClean="0">
                <a:solidFill>
                  <a:schemeClr val="tx1"/>
                </a:solidFill>
              </a:rPr>
              <a:t>	</a:t>
            </a:r>
            <a:endParaRPr lang="en-US"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80344"/>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539430"/>
          </a:xfrm>
          <a:prstGeom prst="rect">
            <a:avLst/>
          </a:prstGeom>
          <a:noFill/>
        </p:spPr>
        <p:txBody>
          <a:bodyPr wrap="square" rtlCol="0">
            <a:spAutoFit/>
          </a:bodyPr>
          <a:lstStyle/>
          <a:p>
            <a:pPr lvl="0" algn="just"/>
            <a:r>
              <a:rPr lang="ro-RO" sz="2800" dirty="0" smtClean="0">
                <a:solidFill>
                  <a:schemeClr val="tx1"/>
                </a:solidFill>
              </a:rPr>
              <a:t>	</a:t>
            </a:r>
            <a:r>
              <a:rPr lang="ro-RO" sz="2800" b="0" dirty="0" smtClean="0">
                <a:solidFill>
                  <a:schemeClr val="tx1"/>
                </a:solidFill>
              </a:rPr>
              <a:t>- stabilirea </a:t>
            </a:r>
            <a:r>
              <a:rPr lang="ro-RO" sz="2800" b="0" dirty="0">
                <a:solidFill>
                  <a:schemeClr val="tx1"/>
                </a:solidFill>
              </a:rPr>
              <a:t>unui control sistematic din partea administraţiei asupra păstrării şi circulaţiei materialelor şi substanţelor combustibile şi explozive, respectării măsurilor de securitate la executarea lucrărilor cu foc deschis, exploatarea corectă a instalaţiilor electrice.</a:t>
            </a:r>
            <a:endParaRPr lang="ru-RU" sz="2800" b="0" dirty="0">
              <a:solidFill>
                <a:schemeClr val="tx1"/>
              </a:solidFill>
            </a:endParaRPr>
          </a:p>
          <a:p>
            <a:pPr algn="just"/>
            <a:r>
              <a:rPr lang="ro-RO" sz="2800" b="0" dirty="0" smtClean="0">
                <a:solidFill>
                  <a:schemeClr val="tx1"/>
                </a:solidFill>
              </a:rPr>
              <a:t>	</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685458"/>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ctr"/>
            <a:r>
              <a:rPr lang="ro-RO" sz="2400" i="1" dirty="0">
                <a:solidFill>
                  <a:schemeClr val="tx1"/>
                </a:solidFill>
              </a:rPr>
              <a:t>Cerinţe (reguli) de securitate la incendii </a:t>
            </a:r>
            <a:endParaRPr lang="ru-RU" sz="2400" dirty="0">
              <a:solidFill>
                <a:schemeClr val="tx1"/>
              </a:solidFill>
            </a:endParaRPr>
          </a:p>
          <a:p>
            <a:pPr algn="ctr"/>
            <a:r>
              <a:rPr lang="ro-RO" sz="2400" i="1" dirty="0">
                <a:solidFill>
                  <a:schemeClr val="tx1"/>
                </a:solidFill>
              </a:rPr>
              <a:t>la elaborarea planului general al întreprinderii industriale</a:t>
            </a:r>
            <a:endParaRPr lang="ru-RU" sz="2400" dirty="0">
              <a:solidFill>
                <a:schemeClr val="tx1"/>
              </a:solidFill>
            </a:endParaRPr>
          </a:p>
          <a:p>
            <a:r>
              <a:rPr lang="ro-RO" sz="2400" dirty="0"/>
              <a:t> </a:t>
            </a:r>
            <a:endParaRPr lang="ru-RU" sz="2400" dirty="0"/>
          </a:p>
          <a:p>
            <a:pPr algn="just"/>
            <a:r>
              <a:rPr lang="ro-RO" sz="2400" dirty="0" smtClean="0">
                <a:solidFill>
                  <a:schemeClr val="tx1"/>
                </a:solidFill>
              </a:rPr>
              <a:t>	</a:t>
            </a:r>
            <a:r>
              <a:rPr lang="ro-RO" sz="2400" b="0" dirty="0" smtClean="0">
                <a:solidFill>
                  <a:schemeClr val="tx1"/>
                </a:solidFill>
              </a:rPr>
              <a:t>La </a:t>
            </a:r>
            <a:r>
              <a:rPr lang="ro-RO" sz="2400" b="0" dirty="0">
                <a:solidFill>
                  <a:schemeClr val="tx1"/>
                </a:solidFill>
              </a:rPr>
              <a:t>elaborarea planului general al întreprinderilor industriale, pe lângă asigurarea celor mai prielnice condiţii pentru desfăşurarea procesului de producţie la întreprindere, folosirea raţională a terenurilor şi eficacitatea maximală a investiţiilor capitale este necesar:</a:t>
            </a:r>
            <a:endParaRPr lang="ru-RU" sz="2400" b="0" dirty="0">
              <a:solidFill>
                <a:schemeClr val="tx1"/>
              </a:solidFill>
            </a:endParaRPr>
          </a:p>
          <a:p>
            <a:pPr lvl="0" algn="just"/>
            <a:r>
              <a:rPr lang="ro-RO" sz="2400" b="0" dirty="0">
                <a:solidFill>
                  <a:schemeClr val="tx1"/>
                </a:solidFill>
              </a:rPr>
              <a:t>să se asigure distanţe nepericuloase de la graniţele întreprinderilor industriale până la zona locativ-socială</a:t>
            </a:r>
            <a:r>
              <a:rPr lang="ro-RO" sz="2400" b="0" dirty="0" smtClean="0">
                <a:solidFill>
                  <a:schemeClr val="tx1"/>
                </a:solidFill>
              </a:rPr>
              <a:t>;</a:t>
            </a:r>
            <a:r>
              <a:rPr lang="ro-RO" sz="2300" b="0" dirty="0" smtClean="0">
                <a:solidFill>
                  <a:schemeClr val="tx1"/>
                </a:solidFill>
              </a:rPr>
              <a:t>	</a:t>
            </a:r>
            <a:endParaRPr lang="en-US" sz="23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086978"/>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93538"/>
          </a:xfrm>
          <a:prstGeom prst="rect">
            <a:avLst/>
          </a:prstGeom>
          <a:noFill/>
        </p:spPr>
        <p:txBody>
          <a:bodyPr wrap="square" rtlCol="0">
            <a:spAutoFit/>
          </a:bodyPr>
          <a:lstStyle/>
          <a:p>
            <a:pPr lvl="0" algn="just"/>
            <a:r>
              <a:rPr lang="ro-RO" sz="2600" dirty="0" smtClean="0">
                <a:solidFill>
                  <a:schemeClr val="tx1"/>
                </a:solidFill>
              </a:rPr>
              <a:t>	</a:t>
            </a:r>
            <a:r>
              <a:rPr lang="ro-RO" sz="2600" b="0" dirty="0" smtClean="0">
                <a:solidFill>
                  <a:schemeClr val="tx1"/>
                </a:solidFill>
              </a:rPr>
              <a:t>- să </a:t>
            </a:r>
            <a:r>
              <a:rPr lang="ro-RO" sz="2600" b="0" dirty="0">
                <a:solidFill>
                  <a:schemeClr val="tx1"/>
                </a:solidFill>
              </a:rPr>
              <a:t>se respecte spaţiile de securitate împotriva incendiilor dintre clădiri şi instalaţii în conformitate cu normele privind rezistenţa lor la foc;</a:t>
            </a:r>
            <a:endParaRPr lang="ru-RU" sz="2600" b="0" dirty="0">
              <a:solidFill>
                <a:schemeClr val="tx1"/>
              </a:solidFill>
            </a:endParaRPr>
          </a:p>
          <a:p>
            <a:pPr lvl="0" algn="just"/>
            <a:r>
              <a:rPr lang="ro-RO" sz="2600" b="0" dirty="0" smtClean="0">
                <a:solidFill>
                  <a:schemeClr val="tx1"/>
                </a:solidFill>
              </a:rPr>
              <a:t>	- să </a:t>
            </a:r>
            <a:r>
              <a:rPr lang="ro-RO" sz="2600" b="0" dirty="0">
                <a:solidFill>
                  <a:schemeClr val="tx1"/>
                </a:solidFill>
              </a:rPr>
              <a:t>se grupeze în zone aparte clădirile şi instalaţiile înrudite după destinaţia funcţională sau indicele de pericol de incendiu şi explozii;</a:t>
            </a:r>
            <a:endParaRPr lang="ru-RU" sz="2600" b="0" dirty="0">
              <a:solidFill>
                <a:schemeClr val="tx1"/>
              </a:solidFill>
            </a:endParaRPr>
          </a:p>
          <a:p>
            <a:pPr lvl="0" algn="just"/>
            <a:r>
              <a:rPr lang="ro-RO" sz="2600" b="0" dirty="0" smtClean="0">
                <a:solidFill>
                  <a:schemeClr val="tx1"/>
                </a:solidFill>
              </a:rPr>
              <a:t>	- să </a:t>
            </a:r>
            <a:r>
              <a:rPr lang="ro-RO" sz="2600" b="0" dirty="0">
                <a:solidFill>
                  <a:schemeClr val="tx1"/>
                </a:solidFill>
              </a:rPr>
              <a:t>se amplaseze clădirile ţinând cont de relieful localităţii şi direcţia vânturilor dominante;</a:t>
            </a:r>
            <a:endParaRPr lang="ru-RU" sz="2600" b="0" dirty="0">
              <a:solidFill>
                <a:schemeClr val="tx1"/>
              </a:solidFill>
            </a:endParaRPr>
          </a:p>
          <a:p>
            <a:pPr lvl="0" algn="just"/>
            <a:r>
              <a:rPr lang="ro-RO" sz="2600" b="0" dirty="0" smtClean="0">
                <a:solidFill>
                  <a:schemeClr val="tx1"/>
                </a:solidFill>
              </a:rPr>
              <a:t>	- să </a:t>
            </a:r>
            <a:r>
              <a:rPr lang="ro-RO" sz="2600" b="0" dirty="0">
                <a:solidFill>
                  <a:schemeClr val="tx1"/>
                </a:solidFill>
              </a:rPr>
              <a:t>se asigure teritoriul întreprinderii cu drumuri şi un număr suficient de intrări-ieşiri.</a:t>
            </a:r>
            <a:endParaRPr lang="ru-RU" sz="2600" b="0" dirty="0">
              <a:solidFill>
                <a:schemeClr val="tx1"/>
              </a:solidFill>
            </a:endParaRPr>
          </a:p>
        </p:txBody>
      </p:sp>
    </p:spTree>
    <p:extLst>
      <p:ext uri="{BB962C8B-B14F-4D97-AF65-F5344CB8AC3E}">
        <p14:creationId xmlns:p14="http://schemas.microsoft.com/office/powerpoint/2010/main" val="757741297"/>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093428"/>
          </a:xfrm>
          <a:prstGeom prst="rect">
            <a:avLst/>
          </a:prstGeom>
          <a:noFill/>
        </p:spPr>
        <p:txBody>
          <a:bodyPr wrap="square" rtlCol="0">
            <a:spAutoFit/>
          </a:bodyPr>
          <a:lstStyle/>
          <a:p>
            <a:pPr algn="just"/>
            <a:r>
              <a:rPr lang="ro-RO" sz="2600" dirty="0" smtClean="0">
                <a:solidFill>
                  <a:schemeClr val="tx1"/>
                </a:solidFill>
              </a:rPr>
              <a:t>	</a:t>
            </a:r>
            <a:r>
              <a:rPr lang="ro-RO" sz="2600" b="0" dirty="0" smtClean="0">
                <a:solidFill>
                  <a:schemeClr val="tx1"/>
                </a:solidFill>
              </a:rPr>
              <a:t>În </a:t>
            </a:r>
            <a:r>
              <a:rPr lang="ro-RO" sz="2600" b="0" dirty="0">
                <a:solidFill>
                  <a:schemeClr val="tx1"/>
                </a:solidFill>
              </a:rPr>
              <a:t>majoritatea cazurilor distanţa dintre întreprinderile industriale şi zona locativ-socială este dictată de necesitatea creării zonelor sanitare de protecţie care, de regulă, depăşesc ca valoare dimensiunea spaţiilor de securitate la incendiu.</a:t>
            </a:r>
            <a:endParaRPr lang="ru-RU" sz="2600" b="0" dirty="0">
              <a:solidFill>
                <a:schemeClr val="tx1"/>
              </a:solidFill>
            </a:endParaRPr>
          </a:p>
          <a:p>
            <a:pPr algn="just"/>
            <a:r>
              <a:rPr lang="ro-RO" sz="2600" b="0" dirty="0" smtClean="0">
                <a:solidFill>
                  <a:schemeClr val="tx1"/>
                </a:solidFill>
              </a:rPr>
              <a:t>	Zonarea </a:t>
            </a:r>
            <a:r>
              <a:rPr lang="ro-RO" sz="2600" b="0" dirty="0">
                <a:solidFill>
                  <a:schemeClr val="tx1"/>
                </a:solidFill>
              </a:rPr>
              <a:t>funcţionala a teritoriului se înfăptuieşte ţinând cont de legăturile tehnologice, cerinţele de securitate la incendiu şi sanitaro-igienice, traficul de încărcături şi felul de transport, graficul de construcţie a obiectivelor.</a:t>
            </a:r>
            <a:endParaRPr lang="ru-RU" sz="2600" b="0" dirty="0">
              <a:solidFill>
                <a:schemeClr val="tx1"/>
              </a:solidFill>
            </a:endParaRPr>
          </a:p>
        </p:txBody>
      </p:sp>
    </p:spTree>
    <p:extLst>
      <p:ext uri="{BB962C8B-B14F-4D97-AF65-F5344CB8AC3E}">
        <p14:creationId xmlns:p14="http://schemas.microsoft.com/office/powerpoint/2010/main" val="832559017"/>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093428"/>
          </a:xfrm>
          <a:prstGeom prst="rect">
            <a:avLst/>
          </a:prstGeom>
          <a:noFill/>
        </p:spPr>
        <p:txBody>
          <a:bodyPr wrap="square" rtlCol="0">
            <a:spAutoFit/>
          </a:bodyPr>
          <a:lstStyle/>
          <a:p>
            <a:pPr algn="just"/>
            <a:r>
              <a:rPr lang="ro-RO" sz="2600" dirty="0" smtClean="0">
                <a:solidFill>
                  <a:schemeClr val="tx1"/>
                </a:solidFill>
              </a:rPr>
              <a:t>	</a:t>
            </a:r>
            <a:r>
              <a:rPr lang="ro-RO" sz="2600" b="0" dirty="0" smtClean="0">
                <a:solidFill>
                  <a:schemeClr val="tx1"/>
                </a:solidFill>
              </a:rPr>
              <a:t>La </a:t>
            </a:r>
            <a:r>
              <a:rPr lang="ro-RO" sz="2600" b="0" dirty="0">
                <a:solidFill>
                  <a:schemeClr val="tx1"/>
                </a:solidFill>
              </a:rPr>
              <a:t>amplasarea depozitelor de produse petroliere se ţine cont de relieful localităţii. Este interzisă amplasarea acestor depozite pe înălţimi. Pentru a exclude vărsarea şi scurgerea produselor petroliere în caz de avarie, aceste rezervoare se împejmuiesc cu valuri de pământ.</a:t>
            </a:r>
            <a:endParaRPr lang="ru-RU" sz="2600" b="0" dirty="0">
              <a:solidFill>
                <a:schemeClr val="tx1"/>
              </a:solidFill>
            </a:endParaRPr>
          </a:p>
          <a:p>
            <a:pPr algn="just"/>
            <a:r>
              <a:rPr lang="ro-RO" sz="2600" b="0" dirty="0" smtClean="0">
                <a:solidFill>
                  <a:schemeClr val="tx1"/>
                </a:solidFill>
              </a:rPr>
              <a:t>	Întreprinderile </a:t>
            </a:r>
            <a:r>
              <a:rPr lang="ro-RO" sz="2600" b="0" dirty="0">
                <a:solidFill>
                  <a:schemeClr val="tx1"/>
                </a:solidFill>
              </a:rPr>
              <a:t>cu suprafaţa mai mare de 5 ha sau lungimea mai mare de 1000 m vor avea cel puţin două intrări-ieşiri pentru transport, amplasate la o distanţă nu mai mare de 1500 m. </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973070"/>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401205"/>
          </a:xfrm>
          <a:prstGeom prst="rect">
            <a:avLst/>
          </a:prstGeom>
          <a:noFill/>
        </p:spPr>
        <p:txBody>
          <a:bodyPr wrap="square" rtlCol="0">
            <a:spAutoFit/>
          </a:bodyPr>
          <a:lstStyle/>
          <a:p>
            <a:pPr algn="just"/>
            <a:r>
              <a:rPr lang="ro-RO" sz="2800" dirty="0" smtClean="0">
                <a:solidFill>
                  <a:schemeClr val="tx1"/>
                </a:solidFill>
              </a:rPr>
              <a:t>	</a:t>
            </a:r>
            <a:r>
              <a:rPr lang="ro-RO" sz="2800" b="0" dirty="0" smtClean="0">
                <a:solidFill>
                  <a:schemeClr val="tx1"/>
                </a:solidFill>
              </a:rPr>
              <a:t>Drumurile </a:t>
            </a:r>
            <a:r>
              <a:rPr lang="ro-RO" sz="2800" b="0" dirty="0">
                <a:solidFill>
                  <a:schemeClr val="tx1"/>
                </a:solidFill>
              </a:rPr>
              <a:t>pe teritoriul întreprinderii se execută, de regulă, inelare. În cazul drumurilor înfundate acestea vor fi prevăzute cu ocolişuri inelare sau cu teren de intoarcere cu dimensiunea nu mai mică de 12 x 12 m. Distanţa de la marginea părţii carosabile a drumurilor auto până la clădiri şi instalaţii se va afla în limitele 1,5...12 m, în dependenţă de lungimea clădirii şi prezenţa porţilor de intrare în clădire pentru automobile</a:t>
            </a:r>
            <a:r>
              <a:rPr lang="ro-RO" sz="2800" b="0" dirty="0" smtClean="0">
                <a:solidFill>
                  <a:schemeClr val="tx1"/>
                </a:solidFill>
              </a:rPr>
              <a:t>.</a:t>
            </a:r>
            <a:endParaRPr lang="en-US"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912676"/>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93647"/>
          </a:xfrm>
          <a:prstGeom prst="rect">
            <a:avLst/>
          </a:prstGeom>
          <a:noFill/>
        </p:spPr>
        <p:txBody>
          <a:bodyPr wrap="square" rtlCol="0">
            <a:spAutoFit/>
          </a:bodyPr>
          <a:lstStyle/>
          <a:p>
            <a:pPr algn="just"/>
            <a:r>
              <a:rPr lang="ro-RO" sz="2400" dirty="0" smtClean="0">
                <a:solidFill>
                  <a:schemeClr val="tx1"/>
                </a:solidFill>
              </a:rPr>
              <a:t>	</a:t>
            </a:r>
            <a:r>
              <a:rPr lang="ro-RO" sz="2600" b="0" dirty="0" smtClean="0">
                <a:solidFill>
                  <a:schemeClr val="tx1"/>
                </a:solidFill>
              </a:rPr>
              <a:t>Pe </a:t>
            </a:r>
            <a:r>
              <a:rPr lang="ro-RO" sz="2600" b="0" dirty="0">
                <a:solidFill>
                  <a:schemeClr val="tx1"/>
                </a:solidFill>
              </a:rPr>
              <a:t>toată lungimea clădirilor şi instalaţiilor trebuie asigurat accesul autospecialelor de intervenţie: dintr-o parte – la lăţimea clădirii sau instalaţiei până la 18 m şi din două părţi - când lăţimea se află în limitele 18...100 m. La clădirile cu suprafaţa de construcţie mai mare de 10 ha sau lăţimea mai mare de 100 m accesul autospecialelor trebuie asigurat din toate părţile. Dacă din condiţii de producţie drumurile nu sunt necesare, accesul autospecialelor se admite a fi prevăzut pe suprafeţe nivelate cu o lăţime de 3,5 m, întărite cu materiale locale. </a:t>
            </a:r>
            <a:r>
              <a:rPr lang="ro-RO" sz="2600" b="0" dirty="0" smtClean="0">
                <a:solidFill>
                  <a:schemeClr val="tx1"/>
                </a:solidFill>
              </a:rPr>
              <a:t>	</a:t>
            </a:r>
            <a:endParaRPr lang="en-US" sz="2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22483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smtClean="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17/10/2018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524315"/>
          </a:xfrm>
          <a:prstGeom prst="rect">
            <a:avLst/>
          </a:prstGeom>
          <a:noFill/>
        </p:spPr>
        <p:txBody>
          <a:bodyPr wrap="square" rtlCol="0">
            <a:spAutoFit/>
          </a:bodyPr>
          <a:lstStyle/>
          <a:p>
            <a:pPr algn="just"/>
            <a:r>
              <a:rPr lang="ro-RO" sz="2400" dirty="0" smtClean="0">
                <a:solidFill>
                  <a:schemeClr val="tx1"/>
                </a:solidFill>
              </a:rPr>
              <a:t>	</a:t>
            </a:r>
            <a:r>
              <a:rPr lang="ro-RO" sz="2400" b="0" dirty="0" smtClean="0">
                <a:solidFill>
                  <a:schemeClr val="tx1"/>
                </a:solidFill>
              </a:rPr>
              <a:t>Aceste </a:t>
            </a:r>
            <a:r>
              <a:rPr lang="ro-RO" sz="2400" b="0" dirty="0">
                <a:solidFill>
                  <a:schemeClr val="tx1"/>
                </a:solidFill>
              </a:rPr>
              <a:t>fâşii vor avea o mică înclinaţie pentru scurgerea apelor. Nu se prevede accesul autospecialelor către clădirile şi instalaţiile confecţionate din materiale şi construcţii incombustibile şi în care se exclude posibilitatea aprinderilor.</a:t>
            </a:r>
            <a:endParaRPr lang="ru-RU" sz="2400" b="0" dirty="0">
              <a:solidFill>
                <a:schemeClr val="tx1"/>
              </a:solidFill>
            </a:endParaRPr>
          </a:p>
          <a:p>
            <a:pPr algn="just"/>
            <a:r>
              <a:rPr lang="ro-RO" sz="2400" b="0" dirty="0" smtClean="0">
                <a:solidFill>
                  <a:schemeClr val="tx1"/>
                </a:solidFill>
              </a:rPr>
              <a:t>	Distanţa </a:t>
            </a:r>
            <a:r>
              <a:rPr lang="ro-RO" sz="2400" b="0" dirty="0">
                <a:solidFill>
                  <a:schemeClr val="tx1"/>
                </a:solidFill>
              </a:rPr>
              <a:t>maximală de la marginea părţii carosabile sau suprafeţei nivelate, ce asigură accesul autospecialelor, până la pereţii clădirilor cu înălţimea până la 12 m trebuie să fie de 25 m, înălţimea 12...28 m -18 m, înălţimea mai mare de 28 m -10 m. Aceste cerinţe sunt dictate de necesitatea instalării autoscărilor de incendiu</a:t>
            </a:r>
            <a:r>
              <a:rPr lang="ro-RO" sz="2400" b="0" dirty="0" smtClean="0">
                <a:solidFill>
                  <a:schemeClr val="tx1"/>
                </a:solidFill>
              </a:rPr>
              <a:t>.</a:t>
            </a:r>
            <a:r>
              <a:rPr lang="ro-RO" sz="2400" dirty="0" smtClean="0">
                <a:solidFill>
                  <a:schemeClr val="tx1"/>
                </a:solidFill>
              </a:rPr>
              <a:t>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0596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335</TotalTime>
  <Words>912</Words>
  <Application>Microsoft Office PowerPoint</Application>
  <PresentationFormat>Экран (4:3)</PresentationFormat>
  <Paragraphs>974</Paragraphs>
  <Slides>121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121</vt:i4>
      </vt:variant>
    </vt:vector>
  </HeadingPairs>
  <TitlesOfParts>
    <vt:vector size="122" baseType="lpstr">
      <vt:lpstr>GIZ_Banner_Kopfzeile-Ausland (3)</vt:lpstr>
      <vt:lpstr>Curs de instruire pentru angajații operatorilor „Apă-Canal”  Modulul 15:  Protecția muncii în cadrul operatorilor de   alimentare cu apă și de canalizare  Sesiunea 4: Securitatea la incendiu   Expert: conf. univ., dr.  Olaru  Efim Universitatea Tehnică a Moldovei  16 – 17 – 18 octombrie 2018,  Chișinău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Clasificarea materialelor şi substanţelor conform combustibilităţii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PC</cp:lastModifiedBy>
  <cp:revision>301</cp:revision>
  <cp:lastPrinted>2017-07-11T13:18:46Z</cp:lastPrinted>
  <dcterms:created xsi:type="dcterms:W3CDTF">2013-09-05T11:54:56Z</dcterms:created>
  <dcterms:modified xsi:type="dcterms:W3CDTF">2018-10-17T09:20:42Z</dcterms:modified>
</cp:coreProperties>
</file>