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Lst>
  <p:notesMasterIdLst>
    <p:notesMasterId r:id="rId35"/>
  </p:notesMasterIdLst>
  <p:handoutMasterIdLst>
    <p:handoutMasterId r:id="rId36"/>
  </p:handoutMasterIdLst>
  <p:sldIdLst>
    <p:sldId id="276" r:id="rId2"/>
    <p:sldId id="310" r:id="rId3"/>
    <p:sldId id="280" r:id="rId4"/>
    <p:sldId id="293" r:id="rId5"/>
    <p:sldId id="315" r:id="rId6"/>
    <p:sldId id="316" r:id="rId7"/>
    <p:sldId id="318" r:id="rId8"/>
    <p:sldId id="319" r:id="rId9"/>
    <p:sldId id="320" r:id="rId10"/>
    <p:sldId id="324" r:id="rId11"/>
    <p:sldId id="321" r:id="rId12"/>
    <p:sldId id="322" r:id="rId13"/>
    <p:sldId id="323" r:id="rId14"/>
    <p:sldId id="281" r:id="rId15"/>
    <p:sldId id="294" r:id="rId16"/>
    <p:sldId id="326" r:id="rId17"/>
    <p:sldId id="327" r:id="rId18"/>
    <p:sldId id="328" r:id="rId19"/>
    <p:sldId id="325" r:id="rId20"/>
    <p:sldId id="295" r:id="rId21"/>
    <p:sldId id="311" r:id="rId22"/>
    <p:sldId id="313" r:id="rId23"/>
    <p:sldId id="314" r:id="rId24"/>
    <p:sldId id="282" r:id="rId25"/>
    <p:sldId id="283" r:id="rId26"/>
    <p:sldId id="329" r:id="rId27"/>
    <p:sldId id="330" r:id="rId28"/>
    <p:sldId id="284" r:id="rId29"/>
    <p:sldId id="331" r:id="rId30"/>
    <p:sldId id="286" r:id="rId31"/>
    <p:sldId id="308" r:id="rId32"/>
    <p:sldId id="278" r:id="rId33"/>
    <p:sldId id="279" r:id="rId34"/>
  </p:sldIdLst>
  <p:sldSz cx="9144000" cy="6858000" type="screen4x3"/>
  <p:notesSz cx="6797675" cy="9926638"/>
  <p:defaultTex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EFAFB233-063F-42B5-8137-9DF3F51BA10A}">
      <p15:sldGuideLst xmlns:p15="http://schemas.microsoft.com/office/powerpoint/2012/main">
        <p15:guide id="1" orient="horz" pos="658">
          <p15:clr>
            <a:srgbClr val="A4A3A4"/>
          </p15:clr>
        </p15:guide>
        <p15:guide id="2" orient="horz" pos="388">
          <p15:clr>
            <a:srgbClr val="A4A3A4"/>
          </p15:clr>
        </p15:guide>
        <p15:guide id="3" pos="288">
          <p15:clr>
            <a:srgbClr val="A4A3A4"/>
          </p15:clr>
        </p15:guide>
        <p15:guide id="4" pos="1022">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Bohantova" initials="LB"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6452"/>
    <a:srgbClr val="E5DBA1"/>
    <a:srgbClr val="BABA93"/>
    <a:srgbClr val="BABB93"/>
    <a:srgbClr val="DEDEAF"/>
    <a:srgbClr val="999999"/>
    <a:srgbClr val="D9D9D9"/>
    <a:srgbClr val="CCCCCC"/>
    <a:srgbClr val="C80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6433" autoAdjust="0"/>
  </p:normalViewPr>
  <p:slideViewPr>
    <p:cSldViewPr snapToGrid="0">
      <p:cViewPr varScale="1">
        <p:scale>
          <a:sx n="74" d="100"/>
          <a:sy n="74" d="100"/>
        </p:scale>
        <p:origin x="228" y="60"/>
      </p:cViewPr>
      <p:guideLst>
        <p:guide orient="horz" pos="658"/>
        <p:guide orient="horz" pos="388"/>
        <p:guide pos="288"/>
        <p:guide pos="102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3" name="Rectangle 3"/>
          <p:cNvSpPr>
            <a:spLocks noGrp="1" noChangeArrowheads="1"/>
          </p:cNvSpPr>
          <p:nvPr>
            <p:ph type="dt" sz="quarter" idx="1"/>
          </p:nvPr>
        </p:nvSpPr>
        <p:spPr bwMode="auto">
          <a:xfrm>
            <a:off x="3852016"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a:defRPr sz="1200" b="0">
                <a:solidFill>
                  <a:schemeClr val="tx1"/>
                </a:solidFill>
                <a:latin typeface="Times" charset="0"/>
              </a:defRPr>
            </a:lvl1pPr>
          </a:lstStyle>
          <a:p>
            <a:endParaRPr lang="de-DE" dirty="0">
              <a:latin typeface="Arial Narrow" pitchFamily="34" charset="0"/>
            </a:endParaRPr>
          </a:p>
        </p:txBody>
      </p:sp>
      <p:sp>
        <p:nvSpPr>
          <p:cNvPr id="66564" name="Rectangle 4"/>
          <p:cNvSpPr>
            <a:spLocks noGrp="1" noChangeArrowheads="1"/>
          </p:cNvSpPr>
          <p:nvPr>
            <p:ph type="ftr" sz="quarter" idx="2"/>
          </p:nvPr>
        </p:nvSpPr>
        <p:spPr bwMode="auto">
          <a:xfrm>
            <a:off x="0"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5" name="Rectangle 5"/>
          <p:cNvSpPr>
            <a:spLocks noGrp="1" noChangeArrowheads="1"/>
          </p:cNvSpPr>
          <p:nvPr>
            <p:ph type="sldNum" sz="quarter" idx="3"/>
          </p:nvPr>
        </p:nvSpPr>
        <p:spPr bwMode="auto">
          <a:xfrm>
            <a:off x="3852016"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a:defRPr sz="1200" b="0">
                <a:solidFill>
                  <a:schemeClr val="tx1"/>
                </a:solidFill>
                <a:latin typeface="Times" charset="0"/>
              </a:defRPr>
            </a:lvl1pPr>
          </a:lstStyle>
          <a:p>
            <a:fld id="{47F930EC-4FD0-431B-BB9B-47DE359CDF6F}" type="slidenum">
              <a:rPr lang="de-DE">
                <a:latin typeface="Arial Narrow" pitchFamily="34" charset="0"/>
              </a:rPr>
              <a:pPr/>
              <a:t>‹#›</a:t>
            </a:fld>
            <a:endParaRPr lang="de-DE" dirty="0">
              <a:latin typeface="Arial Narrow" pitchFamily="34" charset="0"/>
            </a:endParaRPr>
          </a:p>
        </p:txBody>
      </p:sp>
    </p:spTree>
    <p:extLst>
      <p:ext uri="{BB962C8B-B14F-4D97-AF65-F5344CB8AC3E}">
        <p14:creationId xmlns:p14="http://schemas.microsoft.com/office/powerpoint/2010/main" val="2484227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5" name="Rectangle 3"/>
          <p:cNvSpPr>
            <a:spLocks noGrp="1" noChangeArrowheads="1"/>
          </p:cNvSpPr>
          <p:nvPr>
            <p:ph type="dt" idx="1"/>
          </p:nvPr>
        </p:nvSpPr>
        <p:spPr bwMode="auto">
          <a:xfrm>
            <a:off x="3852016" y="0"/>
            <a:ext cx="2945659" cy="495936"/>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a:defRPr sz="1200" b="0">
                <a:solidFill>
                  <a:schemeClr val="tx1"/>
                </a:solidFill>
                <a:latin typeface="Arial Narrow" pitchFamily="34" charset="0"/>
              </a:defRPr>
            </a:lvl1pPr>
          </a:lstStyle>
          <a:p>
            <a:endParaRPr lang="de-DE" dirty="0"/>
          </a:p>
        </p:txBody>
      </p:sp>
      <p:sp>
        <p:nvSpPr>
          <p:cNvPr id="81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06357" y="4715351"/>
            <a:ext cx="4984962" cy="4466591"/>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8198" name="Rectangle 6"/>
          <p:cNvSpPr>
            <a:spLocks noGrp="1" noChangeArrowheads="1"/>
          </p:cNvSpPr>
          <p:nvPr>
            <p:ph type="ftr" sz="quarter" idx="4"/>
          </p:nvPr>
        </p:nvSpPr>
        <p:spPr bwMode="auto">
          <a:xfrm>
            <a:off x="0"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9" name="Rectangle 7"/>
          <p:cNvSpPr>
            <a:spLocks noGrp="1" noChangeArrowheads="1"/>
          </p:cNvSpPr>
          <p:nvPr>
            <p:ph type="sldNum" sz="quarter" idx="5"/>
          </p:nvPr>
        </p:nvSpPr>
        <p:spPr bwMode="auto">
          <a:xfrm>
            <a:off x="3852016" y="9430702"/>
            <a:ext cx="2945659" cy="495936"/>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a:defRPr sz="1200" b="0">
                <a:solidFill>
                  <a:schemeClr val="tx1"/>
                </a:solidFill>
                <a:latin typeface="Arial Narrow" pitchFamily="34" charset="0"/>
              </a:defRPr>
            </a:lvl1pPr>
          </a:lstStyle>
          <a:p>
            <a:fld id="{276F4F92-661F-4424-ADED-7D3829A4203F}" type="slidenum">
              <a:rPr lang="de-DE" smtClean="0"/>
              <a:pPr/>
              <a:t>‹#›</a:t>
            </a:fld>
            <a:endParaRPr lang="de-DE" dirty="0"/>
          </a:p>
        </p:txBody>
      </p:sp>
    </p:spTree>
    <p:extLst>
      <p:ext uri="{BB962C8B-B14F-4D97-AF65-F5344CB8AC3E}">
        <p14:creationId xmlns:p14="http://schemas.microsoft.com/office/powerpoint/2010/main" val="3201600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Narrow" pitchFamily="34" charset="0"/>
        <a:ea typeface="+mn-ea"/>
        <a:cs typeface="+mn-cs"/>
      </a:defRPr>
    </a:lvl1pPr>
    <a:lvl2pPr marL="457200" algn="l" rtl="0" fontAlgn="base">
      <a:spcBef>
        <a:spcPct val="30000"/>
      </a:spcBef>
      <a:spcAft>
        <a:spcPct val="0"/>
      </a:spcAft>
      <a:defRPr sz="1200" kern="1200">
        <a:solidFill>
          <a:schemeClr val="tx1"/>
        </a:solidFill>
        <a:latin typeface="Arial Narrow" pitchFamily="34" charset="0"/>
        <a:ea typeface="+mn-ea"/>
        <a:cs typeface="+mn-cs"/>
      </a:defRPr>
    </a:lvl2pPr>
    <a:lvl3pPr marL="914400" algn="l" rtl="0" fontAlgn="base">
      <a:spcBef>
        <a:spcPct val="30000"/>
      </a:spcBef>
      <a:spcAft>
        <a:spcPct val="0"/>
      </a:spcAft>
      <a:defRPr sz="1200" kern="1200">
        <a:solidFill>
          <a:schemeClr val="tx1"/>
        </a:solidFill>
        <a:latin typeface="Arial Narrow" pitchFamily="34" charset="0"/>
        <a:ea typeface="+mn-ea"/>
        <a:cs typeface="+mn-cs"/>
      </a:defRPr>
    </a:lvl3pPr>
    <a:lvl4pPr marL="1371600" algn="l" rtl="0" fontAlgn="base">
      <a:spcBef>
        <a:spcPct val="30000"/>
      </a:spcBef>
      <a:spcAft>
        <a:spcPct val="0"/>
      </a:spcAft>
      <a:defRPr sz="1200" kern="1200">
        <a:solidFill>
          <a:schemeClr val="tx1"/>
        </a:solidFill>
        <a:latin typeface="Arial Narrow" pitchFamily="34" charset="0"/>
        <a:ea typeface="+mn-ea"/>
        <a:cs typeface="+mn-cs"/>
      </a:defRPr>
    </a:lvl4pPr>
    <a:lvl5pPr marL="1828800" algn="l" rtl="0" fontAlgn="base">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76F4F92-661F-4424-ADED-7D3829A4203F}" type="slidenum">
              <a:rPr lang="de-DE" smtClean="0"/>
              <a:pPr/>
              <a:t>1</a:t>
            </a:fld>
            <a:endParaRPr lang="de-DE"/>
          </a:p>
        </p:txBody>
      </p:sp>
    </p:spTree>
    <p:extLst>
      <p:ext uri="{BB962C8B-B14F-4D97-AF65-F5344CB8AC3E}">
        <p14:creationId xmlns:p14="http://schemas.microsoft.com/office/powerpoint/2010/main" val="209751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6F4F92-661F-4424-ADED-7D3829A4203F}" type="slidenum">
              <a:rPr lang="de-DE" smtClean="0"/>
              <a:pPr/>
              <a:t>8</a:t>
            </a:fld>
            <a:endParaRPr lang="de-DE" dirty="0"/>
          </a:p>
        </p:txBody>
      </p:sp>
    </p:spTree>
    <p:extLst>
      <p:ext uri="{BB962C8B-B14F-4D97-AF65-F5344CB8AC3E}">
        <p14:creationId xmlns:p14="http://schemas.microsoft.com/office/powerpoint/2010/main" val="4131750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6F4F92-661F-4424-ADED-7D3829A4203F}" type="slidenum">
              <a:rPr lang="de-DE" smtClean="0"/>
              <a:pPr/>
              <a:t>10</a:t>
            </a:fld>
            <a:endParaRPr lang="de-DE" dirty="0"/>
          </a:p>
        </p:txBody>
      </p:sp>
    </p:spTree>
    <p:extLst>
      <p:ext uri="{BB962C8B-B14F-4D97-AF65-F5344CB8AC3E}">
        <p14:creationId xmlns:p14="http://schemas.microsoft.com/office/powerpoint/2010/main" val="978041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2453010258"/>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1335835877"/>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58142785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Click on symbol </a:t>
            </a:r>
            <a:br>
              <a:rPr lang="en-GB" noProof="0" dirty="0" smtClean="0"/>
            </a:br>
            <a:r>
              <a:rPr lang="en-GB" noProof="0" dirty="0" smtClean="0"/>
              <a:t>to add image</a:t>
            </a:r>
          </a:p>
        </p:txBody>
      </p:sp>
    </p:spTree>
    <p:extLst>
      <p:ext uri="{BB962C8B-B14F-4D97-AF65-F5344CB8AC3E}">
        <p14:creationId xmlns:p14="http://schemas.microsoft.com/office/powerpoint/2010/main" val="1801626705"/>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01/11/2017</a:t>
            </a:fld>
            <a:endParaRPr lang="en-GB" dirty="0" smtClean="0"/>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smtClean="0"/>
              <a:t>Click here to add text</a:t>
            </a:r>
          </a:p>
          <a:p>
            <a:pPr lvl="1"/>
            <a:r>
              <a:rPr lang="en-GB" noProof="0" dirty="0" smtClean="0"/>
              <a:t>Second layer</a:t>
            </a:r>
          </a:p>
          <a:p>
            <a:pPr lvl="2"/>
            <a:r>
              <a:rPr lang="en-GB" noProof="0" dirty="0" smtClean="0"/>
              <a:t>Third layer</a:t>
            </a:r>
          </a:p>
          <a:p>
            <a:pPr lvl="3"/>
            <a:r>
              <a:rPr lang="en-GB" noProof="0" dirty="0" smtClean="0"/>
              <a:t>Fourth layer</a:t>
            </a:r>
          </a:p>
        </p:txBody>
      </p:sp>
    </p:spTree>
    <p:extLst>
      <p:ext uri="{BB962C8B-B14F-4D97-AF65-F5344CB8AC3E}">
        <p14:creationId xmlns:p14="http://schemas.microsoft.com/office/powerpoint/2010/main" val="424179538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smtClean="0"/>
              <a:t>Click here to add title</a:t>
            </a:r>
            <a:endParaRPr lang="de-DE" noProof="0" dirty="0"/>
          </a:p>
        </p:txBody>
      </p:sp>
      <p:sp>
        <p:nvSpPr>
          <p:cNvPr id="3" name="Fußzeilenplatzhalter 2"/>
          <p:cNvSpPr>
            <a:spLocks noGrp="1"/>
          </p:cNvSpPr>
          <p:nvPr>
            <p:ph type="ftr" sz="quarter" idx="10"/>
          </p:nvPr>
        </p:nvSpPr>
        <p:spPr/>
        <p:txBody>
          <a:bodyPr/>
          <a:lstStyle>
            <a:lvl1pPr>
              <a:defRPr/>
            </a:lvl1pPr>
          </a:lstStyle>
          <a:p>
            <a:r>
              <a:rPr lang="de-DE" dirty="0" smtClean="0"/>
              <a:t>XXX</a:t>
            </a:r>
            <a:endParaRPr lang="de-DE" dirty="0"/>
          </a:p>
        </p:txBody>
      </p:sp>
      <p:sp>
        <p:nvSpPr>
          <p:cNvPr id="4" name="Datumsplatzhalter 3"/>
          <p:cNvSpPr>
            <a:spLocks noGrp="1"/>
          </p:cNvSpPr>
          <p:nvPr>
            <p:ph type="dt" sz="half" idx="11"/>
          </p:nvPr>
        </p:nvSpPr>
        <p:spPr>
          <a:xfrm>
            <a:off x="679155" y="6581001"/>
            <a:ext cx="1295400" cy="246221"/>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fld id="{0F9A5078-6F60-49E2-B50D-11C30D454C38}" type="datetime1">
              <a:rPr lang="en-GB" smtClean="0"/>
              <a:pPr/>
              <a:t>01/11/2017</a:t>
            </a:fld>
            <a:endParaRPr lang="en-GB" dirty="0" smtClean="0"/>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smtClean="0"/>
              <a:t>First layer</a:t>
            </a:r>
          </a:p>
          <a:p>
            <a:pPr lvl="1"/>
            <a:r>
              <a:rPr lang="en-GB" noProof="0" dirty="0" smtClean="0"/>
              <a:t>Second layer</a:t>
            </a:r>
          </a:p>
          <a:p>
            <a:pPr lvl="2"/>
            <a:r>
              <a:rPr lang="en-GB" noProof="0" dirty="0" smtClean="0"/>
              <a:t>Third layer</a:t>
            </a:r>
          </a:p>
        </p:txBody>
      </p:sp>
    </p:spTree>
    <p:extLst>
      <p:ext uri="{BB962C8B-B14F-4D97-AF65-F5344CB8AC3E}">
        <p14:creationId xmlns:p14="http://schemas.microsoft.com/office/powerpoint/2010/main" val="9934572"/>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 name="Grafik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bwMode="auto">
          <a:xfrm>
            <a:off x="0" y="1810"/>
            <a:ext cx="9144000" cy="1115568"/>
          </a:xfrm>
          <a:prstGeom prst="rect">
            <a:avLst/>
          </a:prstGeom>
          <a:noFill/>
          <a:ln w="9525">
            <a:noFill/>
            <a:miter lim="800000"/>
            <a:headEnd/>
            <a:tailEnd/>
          </a:ln>
        </p:spPr>
      </p:pic>
      <p:pic>
        <p:nvPicPr>
          <p:cNvPr id="20" name="Grafik 8"/>
          <p:cNvPicPr>
            <a:picLocks noChangeAspect="1"/>
          </p:cNvPicPr>
          <p:nvPr/>
        </p:nvPicPr>
        <p:blipFill>
          <a:blip r:embed="rId9"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First layer</a:t>
            </a:r>
          </a:p>
          <a:p>
            <a:pPr lvl="1"/>
            <a:r>
              <a:rPr lang="en-GB" noProof="0" dirty="0" smtClean="0"/>
              <a:t>Second layer</a:t>
            </a:r>
          </a:p>
          <a:p>
            <a:pPr lvl="2"/>
            <a:r>
              <a:rPr lang="en-GB" noProof="0" dirty="0" smtClean="0"/>
              <a:t>Third layer</a:t>
            </a:r>
          </a:p>
          <a:p>
            <a:pPr lvl="3"/>
            <a:r>
              <a:rPr lang="en-GB" noProof="0" dirty="0" smtClean="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noProof="0" dirty="0" smtClean="0">
                <a:solidFill>
                  <a:srgbClr val="6E6452"/>
                </a:solidFill>
                <a:latin typeface="Arial Narrow" pitchFamily="34" charset="0"/>
              </a:rPr>
              <a:t>Page </a:t>
            </a:r>
            <a:fld id="{327115CA-E6A4-425F-BB4F-A64D48743A27}" type="slidenum">
              <a:rPr lang="en-GB" sz="1000" b="0" noProof="0" smtClean="0">
                <a:solidFill>
                  <a:srgbClr val="6E6452"/>
                </a:solidFill>
                <a:latin typeface="Arial Narrow" pitchFamily="34" charset="0"/>
              </a:rPr>
              <a:pPr/>
              <a:t>‹#›</a:t>
            </a:fld>
            <a:endParaRPr lang="en-GB" sz="1000" b="0" noProof="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de-DE" dirty="0" smtClean="0"/>
              <a:t>XXX</a:t>
            </a:r>
            <a:endParaRPr lang="de-DE"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fld id="{0F9A5078-6F60-49E2-B50D-11C30D454C38}" type="datetime1">
              <a:rPr lang="en-GB" noProof="0" smtClean="0"/>
              <a:pPr/>
              <a:t>01/11/2017</a:t>
            </a:fld>
            <a:endParaRPr lang="en-GB" noProof="0" dirty="0"/>
          </a:p>
        </p:txBody>
      </p:sp>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here to add title</a:t>
            </a:r>
            <a:endParaRPr lang="de-DE" noProof="0" dirty="0" smtClean="0"/>
          </a:p>
        </p:txBody>
      </p:sp>
    </p:spTree>
  </p:cSld>
  <p:clrMap bg1="lt1" tx1="dk1" bg2="lt2" tx2="dk2" accent1="accent1" accent2="accent2" accent3="accent3" accent4="accent4" accent5="accent5" accent6="accent6" hlink="hlink" folHlink="folHlink"/>
  <p:sldLayoutIdLst>
    <p:sldLayoutId id="2147483706" r:id="rId1"/>
    <p:sldLayoutId id="2147483708" r:id="rId2"/>
    <p:sldLayoutId id="2147483709" r:id="rId3"/>
    <p:sldLayoutId id="2147483714" r:id="rId4"/>
    <p:sldLayoutId id="2147483710" r:id="rId5"/>
    <p:sldLayoutId id="2147483711" r:id="rId6"/>
  </p:sldLayoutIdLst>
  <p:transition/>
  <p:timing>
    <p:tnLst>
      <p:par>
        <p:cTn id="1" dur="indefinite" restart="never" nodeType="tmRoot"/>
      </p:par>
    </p:tnLst>
  </p:timing>
  <p:hf sldNum="0" hdr="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Microsoft_Word_97_-_2003_Document1.doc"/></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5.png"/><Relationship Id="rId3" Type="http://schemas.openxmlformats.org/officeDocument/2006/relationships/hyperlink" Target="http://www.serviciilocale.md/" TargetMode="External"/><Relationship Id="rId7" Type="http://schemas.openxmlformats.org/officeDocument/2006/relationships/image" Target="../media/image5.png"/><Relationship Id="rId12" Type="http://schemas.openxmlformats.org/officeDocument/2006/relationships/image" Target="../media/image14.png"/><Relationship Id="rId2" Type="http://schemas.openxmlformats.org/officeDocument/2006/relationships/hyperlink" Target="http://www.giz.de/" TargetMode="External"/><Relationship Id="rId1" Type="http://schemas.openxmlformats.org/officeDocument/2006/relationships/slideLayout" Target="../slideLayouts/slideLayout2.xml"/><Relationship Id="rId6" Type="http://schemas.openxmlformats.org/officeDocument/2006/relationships/image" Target="../media/image10.jpeg"/><Relationship Id="rId11" Type="http://schemas.openxmlformats.org/officeDocument/2006/relationships/image" Target="../media/image13.png"/><Relationship Id="rId5" Type="http://schemas.openxmlformats.org/officeDocument/2006/relationships/image" Target="../media/image9.png"/><Relationship Id="rId10" Type="http://schemas.openxmlformats.org/officeDocument/2006/relationships/image" Target="../media/image12.png"/><Relationship Id="rId4" Type="http://schemas.openxmlformats.org/officeDocument/2006/relationships/image" Target="../media/image3.jpeg"/><Relationship Id="rId9"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el 15"/>
          <p:cNvSpPr>
            <a:spLocks noGrp="1"/>
          </p:cNvSpPr>
          <p:nvPr>
            <p:ph type="title"/>
          </p:nvPr>
        </p:nvSpPr>
        <p:spPr>
          <a:xfrm>
            <a:off x="608783" y="1443317"/>
            <a:ext cx="7988286" cy="5118847"/>
          </a:xfrm>
        </p:spPr>
        <p:txBody>
          <a:bodyPr/>
          <a:lstStyle/>
          <a:p>
            <a:pPr algn="ctr"/>
            <a:r>
              <a:rPr lang="ro-RO" b="1" dirty="0" smtClean="0">
                <a:solidFill>
                  <a:srgbClr val="002060"/>
                </a:solidFill>
              </a:rPr>
              <a:t/>
            </a:r>
            <a:br>
              <a:rPr lang="ro-RO" b="1" dirty="0" smtClean="0">
                <a:solidFill>
                  <a:srgbClr val="002060"/>
                </a:solidFill>
              </a:rPr>
            </a:br>
            <a:r>
              <a:rPr lang="ro-RO" b="1" dirty="0" smtClean="0">
                <a:solidFill>
                  <a:srgbClr val="002060"/>
                </a:solidFill>
              </a:rPr>
              <a:t>Curs de instruire pentru angajaţii operatorilor „</a:t>
            </a:r>
            <a:r>
              <a:rPr lang="ro-RO" b="1" dirty="0" err="1" smtClean="0">
                <a:solidFill>
                  <a:srgbClr val="002060"/>
                </a:solidFill>
              </a:rPr>
              <a:t>Apă-Canal</a:t>
            </a:r>
            <a:r>
              <a:rPr lang="ro-RO" b="1" dirty="0" smtClean="0">
                <a:solidFill>
                  <a:srgbClr val="002060"/>
                </a:solidFill>
              </a:rPr>
              <a:t>”</a:t>
            </a:r>
            <a:br>
              <a:rPr lang="ro-RO" b="1" dirty="0" smtClean="0">
                <a:solidFill>
                  <a:srgbClr val="002060"/>
                </a:solidFill>
              </a:rPr>
            </a:br>
            <a:r>
              <a:rPr lang="ro-RO" b="1" dirty="0" smtClean="0">
                <a:solidFill>
                  <a:srgbClr val="002060"/>
                </a:solidFill>
              </a:rPr>
              <a:t/>
            </a:r>
            <a:br>
              <a:rPr lang="ro-RO" b="1" dirty="0" smtClean="0">
                <a:solidFill>
                  <a:srgbClr val="002060"/>
                </a:solidFill>
              </a:rPr>
            </a:br>
            <a:r>
              <a:rPr lang="ro-RO" b="1" dirty="0" smtClean="0">
                <a:solidFill>
                  <a:srgbClr val="002060"/>
                </a:solidFill>
              </a:rPr>
              <a:t>Modulul 10: Rolul operatorilor de servicii publice de alimentare cu apă și de canalizare în procesul de atragere a investițiilor, proiectare, construcție și dare în exploatare a obiectelor de alimentare cu apă și de canalizare</a:t>
            </a:r>
            <a:r>
              <a:rPr lang="ro-RO" b="1" dirty="0" smtClean="0">
                <a:solidFill>
                  <a:srgbClr val="FF0000"/>
                </a:solidFill>
              </a:rPr>
              <a:t/>
            </a:r>
            <a:br>
              <a:rPr lang="ro-RO" b="1" dirty="0" smtClean="0">
                <a:solidFill>
                  <a:srgbClr val="FF0000"/>
                </a:solidFill>
              </a:rPr>
            </a:br>
            <a:r>
              <a:rPr lang="vi-VN" b="1" dirty="0"/>
              <a:t/>
            </a:r>
            <a:br>
              <a:rPr lang="vi-VN" b="1" dirty="0"/>
            </a:br>
            <a:r>
              <a:rPr lang="ro-RO" sz="1400" b="1" dirty="0" smtClean="0">
                <a:solidFill>
                  <a:srgbClr val="002060"/>
                </a:solidFill>
              </a:rPr>
              <a:t>Expert legal/instituțional</a:t>
            </a:r>
            <a:br>
              <a:rPr lang="ro-RO" sz="1400" b="1" dirty="0" smtClean="0">
                <a:solidFill>
                  <a:srgbClr val="002060"/>
                </a:solidFill>
              </a:rPr>
            </a:br>
            <a:r>
              <a:rPr lang="en-US" sz="1400" b="1" dirty="0" smtClean="0">
                <a:solidFill>
                  <a:srgbClr val="002060"/>
                </a:solidFill>
              </a:rPr>
              <a:t>Mihail Mazurean</a:t>
            </a:r>
            <a:r>
              <a:rPr lang="ro-RO" sz="1400" b="1" dirty="0" smtClean="0">
                <a:solidFill>
                  <a:srgbClr val="002060"/>
                </a:solidFill>
              </a:rPr>
              <a:t/>
            </a:r>
            <a:br>
              <a:rPr lang="ro-RO" sz="1400" b="1" dirty="0" smtClean="0">
                <a:solidFill>
                  <a:srgbClr val="002060"/>
                </a:solidFill>
              </a:rPr>
            </a:br>
            <a:r>
              <a:rPr lang="ro-RO" sz="1400" b="1" dirty="0">
                <a:solidFill>
                  <a:srgbClr val="002060"/>
                </a:solidFill>
              </a:rPr>
              <a:t/>
            </a:r>
            <a:br>
              <a:rPr lang="ro-RO" sz="1400" b="1" dirty="0">
                <a:solidFill>
                  <a:srgbClr val="002060"/>
                </a:solidFill>
              </a:rPr>
            </a:br>
            <a:r>
              <a:rPr lang="en-US" sz="1400" b="1" dirty="0" smtClean="0">
                <a:solidFill>
                  <a:srgbClr val="002060"/>
                </a:solidFill>
              </a:rPr>
              <a:t>2</a:t>
            </a:r>
            <a:r>
              <a:rPr lang="en-US" sz="1400" b="1" dirty="0">
                <a:solidFill>
                  <a:srgbClr val="002060"/>
                </a:solidFill>
              </a:rPr>
              <a:t>4</a:t>
            </a:r>
            <a:r>
              <a:rPr lang="ro-RO" sz="1400" b="1" dirty="0" smtClean="0">
                <a:solidFill>
                  <a:srgbClr val="002060"/>
                </a:solidFill>
              </a:rPr>
              <a:t>-2</a:t>
            </a:r>
            <a:r>
              <a:rPr lang="en-US" sz="1400" b="1" dirty="0" smtClean="0">
                <a:solidFill>
                  <a:srgbClr val="002060"/>
                </a:solidFill>
              </a:rPr>
              <a:t>5</a:t>
            </a:r>
            <a:r>
              <a:rPr lang="ro-RO" sz="1400" b="1" dirty="0" smtClean="0">
                <a:solidFill>
                  <a:srgbClr val="002060"/>
                </a:solidFill>
              </a:rPr>
              <a:t>-2</a:t>
            </a:r>
            <a:r>
              <a:rPr lang="en-US" sz="1400" b="1" dirty="0" smtClean="0">
                <a:solidFill>
                  <a:srgbClr val="002060"/>
                </a:solidFill>
              </a:rPr>
              <a:t>6</a:t>
            </a:r>
            <a:r>
              <a:rPr lang="ro-RO" sz="1400" b="1" dirty="0" smtClean="0">
                <a:solidFill>
                  <a:srgbClr val="002060"/>
                </a:solidFill>
              </a:rPr>
              <a:t> </a:t>
            </a:r>
            <a:r>
              <a:rPr lang="en-US" sz="1400" b="1" dirty="0" err="1" smtClean="0">
                <a:solidFill>
                  <a:srgbClr val="002060"/>
                </a:solidFill>
              </a:rPr>
              <a:t>octombrie</a:t>
            </a:r>
            <a:r>
              <a:rPr lang="en-US" sz="1400" b="1" dirty="0" smtClean="0">
                <a:solidFill>
                  <a:srgbClr val="002060"/>
                </a:solidFill>
              </a:rPr>
              <a:t>  201</a:t>
            </a:r>
            <a:r>
              <a:rPr lang="ro-RO" sz="1400" b="1" dirty="0" smtClean="0">
                <a:solidFill>
                  <a:srgbClr val="002060"/>
                </a:solidFill>
              </a:rPr>
              <a:t>7</a:t>
            </a:r>
            <a:r>
              <a:rPr lang="en-US" sz="1400" b="1" dirty="0" smtClean="0">
                <a:solidFill>
                  <a:srgbClr val="002060"/>
                </a:solidFill>
              </a:rPr>
              <a:t>,  </a:t>
            </a:r>
            <a:r>
              <a:rPr lang="ro-RO" sz="1400" b="1" dirty="0" smtClean="0">
                <a:solidFill>
                  <a:srgbClr val="002060"/>
                </a:solidFill>
              </a:rPr>
              <a:t>Chișinău</a:t>
            </a:r>
            <a:endParaRPr lang="de-DE" b="1" dirty="0">
              <a:solidFill>
                <a:srgbClr val="002060"/>
              </a:solidFill>
            </a:endParaRPr>
          </a:p>
        </p:txBody>
      </p:sp>
      <p:sp>
        <p:nvSpPr>
          <p:cNvPr id="3" name="Fußzeilenplatzhalter 2"/>
          <p:cNvSpPr>
            <a:spLocks noGrp="1"/>
          </p:cNvSpPr>
          <p:nvPr>
            <p:ph type="ftr" sz="quarter" idx="10"/>
          </p:nvPr>
        </p:nvSpPr>
        <p:spPr>
          <a:xfrm>
            <a:off x="2862776" y="6581001"/>
            <a:ext cx="3418449" cy="246221"/>
          </a:xfrm>
        </p:spPr>
        <p:txBody>
          <a:bodyPr/>
          <a:lstStyle/>
          <a:p>
            <a:r>
              <a:rPr lang="en-US" dirty="0" smtClean="0">
                <a:solidFill>
                  <a:srgbClr val="002060"/>
                </a:solidFill>
              </a:rPr>
              <a:t>Mihail Mazurean</a:t>
            </a:r>
            <a:endParaRPr lang="en-BZ" dirty="0"/>
          </a:p>
        </p:txBody>
      </p:sp>
      <p:sp>
        <p:nvSpPr>
          <p:cNvPr id="4" name="Datumsplatzhalter 3"/>
          <p:cNvSpPr>
            <a:spLocks noGrp="1"/>
          </p:cNvSpPr>
          <p:nvPr>
            <p:ph type="dt" sz="half" idx="11"/>
          </p:nvPr>
        </p:nvSpPr>
        <p:spPr/>
        <p:txBody>
          <a:bodyPr/>
          <a:lstStyle/>
          <a:p>
            <a:fld id="{0F9A5078-6F60-49E2-B50D-11C30D454C38}" type="datetime1">
              <a:rPr lang="en-GB"/>
              <a:pPr/>
              <a:t>01/11/2017</a:t>
            </a:fld>
            <a:endParaRPr lang="de-DE" dirty="0"/>
          </a:p>
        </p:txBody>
      </p:sp>
      <p:sp>
        <p:nvSpPr>
          <p:cNvPr id="6"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4" name="Picture 2" descr="D:\docs\desktop\ELdZ_Mol_cmyk_ru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2313" y="255588"/>
            <a:ext cx="814387"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Description: C:\Users\Stela\Desktop\Logou nou UTM\Logo_inscript_horizontal (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95638" y="433388"/>
            <a:ext cx="18351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f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03850" y="350837"/>
            <a:ext cx="719138"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ifcaac_logo0200px"/>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4719" y="242372"/>
            <a:ext cx="827602" cy="827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151269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4948" y="495819"/>
            <a:ext cx="7597817" cy="45719"/>
          </a:xfrm>
        </p:spPr>
        <p:txBody>
          <a:bodyPr/>
          <a:lstStyle/>
          <a:p>
            <a:r>
              <a:rPr lang="ro-RO" b="1" dirty="0">
                <a:solidFill>
                  <a:srgbClr val="0070C0"/>
                </a:solidFill>
              </a:rPr>
              <a:t>NU SE CERE AUTORIZAŢIA DE CONSTRUIRE</a:t>
            </a:r>
            <a:r>
              <a:rPr lang="ru-RU" dirty="0">
                <a:solidFill>
                  <a:schemeClr val="accent1">
                    <a:lumMod val="50000"/>
                  </a:schemeClr>
                </a:solidFill>
              </a:rPr>
              <a:t/>
            </a:r>
            <a:br>
              <a:rPr lang="ru-RU" dirty="0">
                <a:solidFill>
                  <a:schemeClr val="accent1">
                    <a:lumMod val="50000"/>
                  </a:schemeClr>
                </a:solidFill>
              </a:rPr>
            </a:br>
            <a:endParaRPr lang="ru-RU" dirty="0"/>
          </a:p>
        </p:txBody>
      </p:sp>
      <p:sp>
        <p:nvSpPr>
          <p:cNvPr id="3" name="Нижний колонтитул 2"/>
          <p:cNvSpPr>
            <a:spLocks noGrp="1"/>
          </p:cNvSpPr>
          <p:nvPr>
            <p:ph type="ftr" sz="quarter" idx="10"/>
          </p:nvPr>
        </p:nvSpPr>
        <p:spPr>
          <a:xfrm>
            <a:off x="2862776" y="6572455"/>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06750" y="1042587"/>
            <a:ext cx="7939044" cy="5537675"/>
          </a:xfrm>
        </p:spPr>
        <p:txBody>
          <a:bodyPr/>
          <a:lstStyle/>
          <a:p>
            <a:r>
              <a:rPr lang="ro-RO" dirty="0" smtClean="0">
                <a:solidFill>
                  <a:schemeClr val="tx1"/>
                </a:solidFill>
              </a:rPr>
              <a:t>Se pot executa fără certificat de urbanism pentru proiectare şi fără autorizaţie de construire</a:t>
            </a:r>
            <a:r>
              <a:rPr lang="en-US" dirty="0" smtClean="0">
                <a:solidFill>
                  <a:schemeClr val="tx1"/>
                </a:solidFill>
              </a:rPr>
              <a:t>, </a:t>
            </a:r>
            <a:r>
              <a:rPr lang="en-US" dirty="0" err="1" smtClean="0">
                <a:solidFill>
                  <a:schemeClr val="tx1"/>
                </a:solidFill>
              </a:rPr>
              <a:t>lucr</a:t>
            </a:r>
            <a:r>
              <a:rPr lang="ro-RO" dirty="0">
                <a:solidFill>
                  <a:schemeClr val="tx1"/>
                </a:solidFill>
              </a:rPr>
              <a:t>ă</a:t>
            </a:r>
            <a:r>
              <a:rPr lang="en-US" dirty="0" smtClean="0">
                <a:solidFill>
                  <a:schemeClr val="tx1"/>
                </a:solidFill>
              </a:rPr>
              <a:t>rile care nu </a:t>
            </a:r>
            <a:r>
              <a:rPr lang="en-US" dirty="0" err="1" smtClean="0">
                <a:solidFill>
                  <a:schemeClr val="tx1"/>
                </a:solidFill>
              </a:rPr>
              <a:t>modific</a:t>
            </a:r>
            <a:r>
              <a:rPr lang="ro-RO" dirty="0" smtClean="0">
                <a:solidFill>
                  <a:schemeClr val="tx1"/>
                </a:solidFill>
              </a:rPr>
              <a:t>ă structura de rezistență: </a:t>
            </a:r>
            <a:br>
              <a:rPr lang="ro-RO" dirty="0" smtClean="0">
                <a:solidFill>
                  <a:schemeClr val="tx1"/>
                </a:solidFill>
              </a:rPr>
            </a:br>
            <a:r>
              <a:rPr lang="ro-RO" dirty="0" smtClean="0">
                <a:solidFill>
                  <a:schemeClr val="tx1"/>
                </a:solidFill>
              </a:rPr>
              <a:t>    a) reparaţii pentru împrejmuiri, acoperişuri, învelitori sau terase;</a:t>
            </a:r>
            <a:br>
              <a:rPr lang="ro-RO" dirty="0" smtClean="0">
                <a:solidFill>
                  <a:schemeClr val="tx1"/>
                </a:solidFill>
              </a:rPr>
            </a:br>
            <a:r>
              <a:rPr lang="ro-RO" dirty="0" smtClean="0">
                <a:solidFill>
                  <a:schemeClr val="tx1"/>
                </a:solidFill>
              </a:rPr>
              <a:t>    b) înlocuiri ale pardoselilor, pieselor de tâmplărie interioare  şi exterioare; </a:t>
            </a:r>
            <a:br>
              <a:rPr lang="ro-RO" dirty="0" smtClean="0">
                <a:solidFill>
                  <a:schemeClr val="tx1"/>
                </a:solidFill>
              </a:rPr>
            </a:br>
            <a:r>
              <a:rPr lang="ro-RO" dirty="0" smtClean="0">
                <a:solidFill>
                  <a:schemeClr val="tx1"/>
                </a:solidFill>
              </a:rPr>
              <a:t>    c) lucrări de finisări interioare;</a:t>
            </a:r>
            <a:br>
              <a:rPr lang="ro-RO" dirty="0" smtClean="0">
                <a:solidFill>
                  <a:schemeClr val="tx1"/>
                </a:solidFill>
              </a:rPr>
            </a:br>
            <a:r>
              <a:rPr lang="ro-RO" dirty="0" smtClean="0">
                <a:solidFill>
                  <a:schemeClr val="tx1"/>
                </a:solidFill>
              </a:rPr>
              <a:t>    d) lucrări de finisări exterioare, dacă nu se modifică elementele de faţadă şi soluţiile cromatice; </a:t>
            </a:r>
            <a:br>
              <a:rPr lang="ro-RO" dirty="0" smtClean="0">
                <a:solidFill>
                  <a:schemeClr val="tx1"/>
                </a:solidFill>
              </a:rPr>
            </a:br>
            <a:r>
              <a:rPr lang="ro-RO" dirty="0" smtClean="0">
                <a:solidFill>
                  <a:schemeClr val="tx1"/>
                </a:solidFill>
              </a:rPr>
              <a:t>    e) înlocuiri sau reparaţii ale sobelor şi altor instalaţii din interiorul clădirilor;</a:t>
            </a:r>
            <a:br>
              <a:rPr lang="ro-RO" dirty="0" smtClean="0">
                <a:solidFill>
                  <a:schemeClr val="tx1"/>
                </a:solidFill>
              </a:rPr>
            </a:br>
            <a:r>
              <a:rPr lang="ro-RO" dirty="0" smtClean="0">
                <a:solidFill>
                  <a:schemeClr val="tx1"/>
                </a:solidFill>
              </a:rPr>
              <a:t>    f) înlocuiri sau reparaţii la branşamente exterioare, aferente construcţiilor, în limitele proprietăţii;</a:t>
            </a:r>
            <a:br>
              <a:rPr lang="ro-RO" dirty="0" smtClean="0">
                <a:solidFill>
                  <a:schemeClr val="tx1"/>
                </a:solidFill>
              </a:rPr>
            </a:br>
            <a:r>
              <a:rPr lang="ro-RO" dirty="0" smtClean="0">
                <a:solidFill>
                  <a:schemeClr val="tx1"/>
                </a:solidFill>
              </a:rPr>
              <a:t>    g) reparaţii curente ale căilor de comunicaţii,</a:t>
            </a:r>
            <a:r>
              <a:rPr lang="ro-MD" dirty="0" smtClean="0">
                <a:solidFill>
                  <a:schemeClr val="tx1"/>
                </a:solidFill>
              </a:rPr>
              <a:t> accese de transport, </a:t>
            </a:r>
            <a:r>
              <a:rPr lang="ro-RO" dirty="0" smtClean="0">
                <a:solidFill>
                  <a:schemeClr val="tx1"/>
                </a:solidFill>
              </a:rPr>
              <a:t>parcări, trotuare şi scări;</a:t>
            </a:r>
            <a:br>
              <a:rPr lang="ro-RO" dirty="0" smtClean="0">
                <a:solidFill>
                  <a:schemeClr val="tx1"/>
                </a:solidFill>
              </a:rPr>
            </a:br>
            <a:r>
              <a:rPr lang="ro-RO" dirty="0" smtClean="0">
                <a:solidFill>
                  <a:schemeClr val="tx1"/>
                </a:solidFill>
              </a:rPr>
              <a:t>    h) lucrări de întreţinere, reparaţii curente ale infrastructurii căilor de comunicaţii, </a:t>
            </a:r>
            <a:r>
              <a:rPr lang="ro-MD" dirty="0" smtClean="0">
                <a:solidFill>
                  <a:schemeClr val="tx1"/>
                </a:solidFill>
              </a:rPr>
              <a:t>cu menţinerea traseelor, funcţiunilor, suprafeţelor şi volumetriei</a:t>
            </a:r>
            <a:r>
              <a:rPr lang="ro-RO" dirty="0" smtClean="0">
                <a:solidFill>
                  <a:schemeClr val="tx1"/>
                </a:solidFill>
              </a:rPr>
              <a:t>; </a:t>
            </a:r>
            <a:br>
              <a:rPr lang="ro-RO" dirty="0" smtClean="0">
                <a:solidFill>
                  <a:schemeClr val="tx1"/>
                </a:solidFill>
              </a:rPr>
            </a:br>
            <a:r>
              <a:rPr lang="ro-RO" dirty="0" smtClean="0">
                <a:solidFill>
                  <a:schemeClr val="tx1"/>
                </a:solidFill>
              </a:rPr>
              <a:t>    i) lucrări funerare subterane şi supraterane în cimitire; </a:t>
            </a:r>
            <a:br>
              <a:rPr lang="ro-RO" dirty="0" smtClean="0">
                <a:solidFill>
                  <a:schemeClr val="tx1"/>
                </a:solidFill>
              </a:rPr>
            </a:br>
            <a:r>
              <a:rPr lang="ro-RO" dirty="0" smtClean="0">
                <a:solidFill>
                  <a:schemeClr val="tx1"/>
                </a:solidFill>
              </a:rPr>
              <a:t>    j) instalarea mobilierului urban;</a:t>
            </a:r>
            <a:br>
              <a:rPr lang="ro-RO" dirty="0" smtClean="0">
                <a:solidFill>
                  <a:schemeClr val="tx1"/>
                </a:solidFill>
              </a:rPr>
            </a:br>
            <a:r>
              <a:rPr lang="ro-RO" dirty="0" smtClean="0">
                <a:solidFill>
                  <a:schemeClr val="tx1"/>
                </a:solidFill>
              </a:rPr>
              <a:t>    k) amenajarea terenului aferent construcţiei existente;</a:t>
            </a:r>
            <a:br>
              <a:rPr lang="ro-RO" dirty="0" smtClean="0">
                <a:solidFill>
                  <a:schemeClr val="tx1"/>
                </a:solidFill>
              </a:rPr>
            </a:br>
            <a:r>
              <a:rPr lang="ro-RO" dirty="0" smtClean="0">
                <a:solidFill>
                  <a:schemeClr val="tx1"/>
                </a:solidFill>
              </a:rPr>
              <a:t>    l) construcţii auxiliare, anexe cu suprafaţa construită de </a:t>
            </a:r>
            <a:r>
              <a:rPr lang="ro-RO" dirty="0" err="1" smtClean="0">
                <a:solidFill>
                  <a:schemeClr val="tx1"/>
                </a:solidFill>
              </a:rPr>
              <a:t>pînă</a:t>
            </a:r>
            <a:r>
              <a:rPr lang="ro-RO" dirty="0" smtClean="0">
                <a:solidFill>
                  <a:schemeClr val="tx1"/>
                </a:solidFill>
              </a:rPr>
              <a:t> la 15 m2 la casele de locuit particulare, amplasate pe terenuri private.</a:t>
            </a:r>
          </a:p>
          <a:p>
            <a:endParaRPr lang="ru-RU"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871671"/>
            <a:ext cx="7776000" cy="367469"/>
          </a:xfrm>
        </p:spPr>
        <p:txBody>
          <a:bodyPr/>
          <a:lstStyle/>
          <a:p>
            <a:r>
              <a:rPr lang="ro-RO" sz="2000" dirty="0" smtClean="0">
                <a:solidFill>
                  <a:srgbClr val="C00000"/>
                </a:solidFill>
              </a:rPr>
              <a:t>2.1 Anunțarea începerii lucrărilor de construcție.</a:t>
            </a:r>
            <a:endParaRPr lang="ru-RU" sz="2000" dirty="0">
              <a:solidFill>
                <a:srgbClr val="C00000"/>
              </a:solidFill>
            </a:endParaRPr>
          </a:p>
        </p:txBody>
      </p:sp>
      <p:sp>
        <p:nvSpPr>
          <p:cNvPr id="3" name="Нижний колонтитул 2"/>
          <p:cNvSpPr>
            <a:spLocks noGrp="1"/>
          </p:cNvSpPr>
          <p:nvPr>
            <p:ph type="ftr" sz="quarter" idx="10"/>
          </p:nvPr>
        </p:nvSpPr>
        <p:spPr>
          <a:xfrm>
            <a:off x="2862776" y="6581001"/>
            <a:ext cx="3418449" cy="553998"/>
          </a:xfrm>
        </p:spPr>
        <p:txBody>
          <a:bodyPr/>
          <a:lstStyle/>
          <a:p>
            <a:r>
              <a:rPr lang="en-US" dirty="0">
                <a:solidFill>
                  <a:srgbClr val="002060"/>
                </a:solidFill>
              </a:rPr>
              <a:t>Mihail Mazurean</a:t>
            </a:r>
            <a:endParaRPr lang="en-BZ" dirty="0"/>
          </a:p>
          <a:p>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316052"/>
            <a:ext cx="7776000" cy="5341122"/>
          </a:xfrm>
        </p:spPr>
        <p:txBody>
          <a:bodyPr/>
          <a:lstStyle/>
          <a:p>
            <a:r>
              <a:rPr lang="pt-BR" dirty="0" err="1" smtClean="0">
                <a:solidFill>
                  <a:schemeClr val="tx1"/>
                </a:solidFill>
              </a:rPr>
              <a:t>Termenul</a:t>
            </a:r>
            <a:r>
              <a:rPr lang="pt-BR" dirty="0" smtClean="0">
                <a:solidFill>
                  <a:schemeClr val="tx1"/>
                </a:solidFill>
              </a:rPr>
              <a:t> de </a:t>
            </a:r>
            <a:r>
              <a:rPr lang="pt-BR" dirty="0" err="1" smtClean="0">
                <a:solidFill>
                  <a:schemeClr val="tx1"/>
                </a:solidFill>
              </a:rPr>
              <a:t>începere</a:t>
            </a:r>
            <a:r>
              <a:rPr lang="pt-BR" dirty="0" smtClean="0">
                <a:solidFill>
                  <a:schemeClr val="tx1"/>
                </a:solidFill>
              </a:rPr>
              <a:t> a </a:t>
            </a:r>
            <a:r>
              <a:rPr lang="pt-BR" dirty="0" err="1" smtClean="0">
                <a:solidFill>
                  <a:schemeClr val="tx1"/>
                </a:solidFill>
              </a:rPr>
              <a:t>lucrărilor</a:t>
            </a:r>
            <a:r>
              <a:rPr lang="pt-BR" dirty="0" smtClean="0">
                <a:solidFill>
                  <a:schemeClr val="tx1"/>
                </a:solidFill>
              </a:rPr>
              <a:t> de </a:t>
            </a:r>
            <a:r>
              <a:rPr lang="pt-BR" dirty="0" err="1" smtClean="0">
                <a:solidFill>
                  <a:schemeClr val="tx1"/>
                </a:solidFill>
              </a:rPr>
              <a:t>construcţie</a:t>
            </a:r>
            <a:r>
              <a:rPr lang="pt-BR" dirty="0" smtClean="0">
                <a:solidFill>
                  <a:schemeClr val="tx1"/>
                </a:solidFill>
              </a:rPr>
              <a:t> şi </a:t>
            </a:r>
            <a:r>
              <a:rPr lang="pt-BR" dirty="0" err="1" smtClean="0">
                <a:solidFill>
                  <a:schemeClr val="tx1"/>
                </a:solidFill>
              </a:rPr>
              <a:t>durata</a:t>
            </a:r>
            <a:r>
              <a:rPr lang="pt-BR" dirty="0" smtClean="0">
                <a:solidFill>
                  <a:schemeClr val="tx1"/>
                </a:solidFill>
              </a:rPr>
              <a:t> </a:t>
            </a:r>
            <a:r>
              <a:rPr lang="pt-BR" dirty="0" err="1" smtClean="0">
                <a:solidFill>
                  <a:schemeClr val="tx1"/>
                </a:solidFill>
              </a:rPr>
              <a:t>executării</a:t>
            </a:r>
            <a:r>
              <a:rPr lang="pt-BR" dirty="0" smtClean="0">
                <a:solidFill>
                  <a:schemeClr val="tx1"/>
                </a:solidFill>
              </a:rPr>
              <a:t> </a:t>
            </a:r>
            <a:br>
              <a:rPr lang="pt-BR" dirty="0" smtClean="0">
                <a:solidFill>
                  <a:schemeClr val="tx1"/>
                </a:solidFill>
              </a:rPr>
            </a:br>
            <a:r>
              <a:rPr lang="pt-BR" dirty="0" smtClean="0">
                <a:solidFill>
                  <a:schemeClr val="tx1"/>
                </a:solidFill>
              </a:rPr>
              <a:t> </a:t>
            </a:r>
            <a:r>
              <a:rPr lang="pt-BR" dirty="0" err="1" smtClean="0">
                <a:solidFill>
                  <a:schemeClr val="tx1"/>
                </a:solidFill>
              </a:rPr>
              <a:t>lucrărilor</a:t>
            </a:r>
            <a:r>
              <a:rPr lang="pt-BR" dirty="0" smtClean="0">
                <a:solidFill>
                  <a:schemeClr val="tx1"/>
                </a:solidFill>
              </a:rPr>
              <a:t> de </a:t>
            </a:r>
            <a:r>
              <a:rPr lang="pt-BR" dirty="0" err="1" smtClean="0">
                <a:solidFill>
                  <a:schemeClr val="tx1"/>
                </a:solidFill>
              </a:rPr>
              <a:t>construcţie</a:t>
            </a:r>
            <a:r>
              <a:rPr lang="ro-RO" dirty="0" smtClean="0">
                <a:solidFill>
                  <a:schemeClr val="tx1"/>
                </a:solidFill>
              </a:rPr>
              <a:t>:</a:t>
            </a:r>
          </a:p>
          <a:p>
            <a:r>
              <a:rPr lang="ro-RO" dirty="0" smtClean="0">
                <a:solidFill>
                  <a:schemeClr val="tx1"/>
                </a:solidFill>
              </a:rPr>
              <a:t>1. </a:t>
            </a:r>
            <a:r>
              <a:rPr lang="vi-VN" dirty="0" smtClean="0">
                <a:solidFill>
                  <a:schemeClr val="tx1"/>
                </a:solidFill>
              </a:rPr>
              <a:t>Emitentul autorizaţiei de construire stabileşte termenul de începere a  lucrărilor de construcţie de pînă la 6 luni din data eliberării acesteia. </a:t>
            </a:r>
            <a:br>
              <a:rPr lang="vi-VN" dirty="0" smtClean="0">
                <a:solidFill>
                  <a:schemeClr val="tx1"/>
                </a:solidFill>
              </a:rPr>
            </a:br>
            <a:r>
              <a:rPr lang="vi-VN" dirty="0" smtClean="0">
                <a:solidFill>
                  <a:schemeClr val="tx1"/>
                </a:solidFill>
              </a:rPr>
              <a:t> </a:t>
            </a:r>
            <a:r>
              <a:rPr lang="ro-RO" dirty="0" smtClean="0">
                <a:solidFill>
                  <a:schemeClr val="tx1"/>
                </a:solidFill>
              </a:rPr>
              <a:t>2.</a:t>
            </a:r>
            <a:r>
              <a:rPr lang="vi-VN" dirty="0" smtClean="0">
                <a:solidFill>
                  <a:schemeClr val="tx1"/>
                </a:solidFill>
              </a:rPr>
              <a:t> Neînceperea lucrărilor în termenul stabilit prin autorizaţia de construire duce la pierderea valabilităţii acesteia, fiind necesară emiterea unei noi autorizaţii în condiţiile prevăzute la art. 12</a:t>
            </a:r>
            <a:r>
              <a:rPr lang="ro-RO" dirty="0" smtClean="0">
                <a:solidFill>
                  <a:schemeClr val="tx1"/>
                </a:solidFill>
              </a:rPr>
              <a:t>. </a:t>
            </a:r>
            <a:r>
              <a:rPr lang="ro-MD" dirty="0" smtClean="0">
                <a:solidFill>
                  <a:schemeClr val="tx1"/>
                </a:solidFill>
              </a:rPr>
              <a:t>Condiţiile de eliberare a autorizaţiei de construire </a:t>
            </a:r>
            <a:r>
              <a:rPr lang="ro-RO" dirty="0" smtClean="0">
                <a:solidFill>
                  <a:schemeClr val="tx1"/>
                </a:solidFill>
              </a:rPr>
              <a:t>din Legea nr.163 din 9 iulie 2010.</a:t>
            </a:r>
            <a:r>
              <a:rPr lang="vi-VN" dirty="0" smtClean="0">
                <a:solidFill>
                  <a:schemeClr val="tx1"/>
                </a:solidFill>
              </a:rPr>
              <a:t> </a:t>
            </a:r>
            <a:br>
              <a:rPr lang="vi-VN" dirty="0" smtClean="0">
                <a:solidFill>
                  <a:schemeClr val="tx1"/>
                </a:solidFill>
              </a:rPr>
            </a:br>
            <a:r>
              <a:rPr lang="vi-VN" dirty="0" smtClean="0">
                <a:solidFill>
                  <a:schemeClr val="tx1"/>
                </a:solidFill>
              </a:rPr>
              <a:t>  </a:t>
            </a:r>
            <a:r>
              <a:rPr lang="ro-RO" dirty="0" smtClean="0">
                <a:solidFill>
                  <a:schemeClr val="tx1"/>
                </a:solidFill>
              </a:rPr>
              <a:t>3.</a:t>
            </a:r>
            <a:r>
              <a:rPr lang="vi-VN" dirty="0" smtClean="0">
                <a:solidFill>
                  <a:schemeClr val="tx1"/>
                </a:solidFill>
              </a:rPr>
              <a:t> </a:t>
            </a:r>
            <a:r>
              <a:rPr lang="ro-RO" dirty="0" smtClean="0">
                <a:solidFill>
                  <a:schemeClr val="tx1"/>
                </a:solidFill>
              </a:rPr>
              <a:t>Î</a:t>
            </a:r>
            <a:r>
              <a:rPr lang="vi-VN" dirty="0" smtClean="0">
                <a:solidFill>
                  <a:schemeClr val="tx1"/>
                </a:solidFill>
              </a:rPr>
              <a:t>n cazuri motivate, dacă lucrările de construcţie nu pot fi începute în termenul stabilit, se poate solicita, cu cel puţin 10 zile lucrătoare înaintea expirării, prelungirea termenului de începere a lucrărilor de construcţie. Prelungirea termenului de începere a lucrărilor de construcţie poate fi efectuată o singură dată pe un termen de pînă la 6 luni.</a:t>
            </a:r>
            <a:br>
              <a:rPr lang="vi-VN" dirty="0" smtClean="0">
                <a:solidFill>
                  <a:schemeClr val="tx1"/>
                </a:solidFill>
              </a:rPr>
            </a:br>
            <a:r>
              <a:rPr lang="vi-VN" dirty="0" smtClean="0">
                <a:solidFill>
                  <a:schemeClr val="tx1"/>
                </a:solidFill>
              </a:rPr>
              <a:t>  </a:t>
            </a:r>
            <a:r>
              <a:rPr lang="ro-RO" dirty="0" smtClean="0">
                <a:solidFill>
                  <a:schemeClr val="tx1"/>
                </a:solidFill>
              </a:rPr>
              <a:t>4.</a:t>
            </a:r>
            <a:r>
              <a:rPr lang="vi-VN" dirty="0" smtClean="0">
                <a:solidFill>
                  <a:schemeClr val="tx1"/>
                </a:solidFill>
              </a:rPr>
              <a:t> În cazul schimbării proprietarului, autorizaţia de construire rămîne valabilă, cu toate drepturile şi obligaţiile ce decurg din ea, fără modificarea obiectului autorizaţiei, iar noul proprietar este obligat să înştiinţeze emitentul care a eliberat  autorizaţia  în cauză despre intrarea sa în posesiune.</a:t>
            </a:r>
            <a:endParaRPr lang="ru-RU" dirty="0">
              <a:solidFill>
                <a:schemeClr val="tx1"/>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91313"/>
            <a:ext cx="7776000" cy="316194"/>
          </a:xfrm>
        </p:spPr>
        <p:txBody>
          <a:bodyPr/>
          <a:lstStyle/>
          <a:p>
            <a:r>
              <a:rPr lang="ro-RO" sz="2000" dirty="0" smtClean="0">
                <a:solidFill>
                  <a:srgbClr val="C00000"/>
                </a:solidFill>
              </a:rPr>
              <a:t>2.1 Anunțarea începerii lucrărilor de construcție.</a:t>
            </a:r>
            <a:endParaRPr lang="ru-RU" sz="2000" dirty="0"/>
          </a:p>
        </p:txBody>
      </p:sp>
      <p:sp>
        <p:nvSpPr>
          <p:cNvPr id="3" name="Нижний колонтитул 2"/>
          <p:cNvSpPr>
            <a:spLocks noGrp="1"/>
          </p:cNvSpPr>
          <p:nvPr>
            <p:ph type="ftr" sz="quarter" idx="10"/>
          </p:nvPr>
        </p:nvSpPr>
        <p:spPr>
          <a:xfrm>
            <a:off x="2862776" y="6581001"/>
            <a:ext cx="3418449" cy="553998"/>
          </a:xfrm>
        </p:spPr>
        <p:txBody>
          <a:bodyPr/>
          <a:lstStyle/>
          <a:p>
            <a:r>
              <a:rPr lang="en-US" dirty="0">
                <a:solidFill>
                  <a:srgbClr val="002060"/>
                </a:solidFill>
              </a:rPr>
              <a:t>Mihail Mazurean</a:t>
            </a:r>
            <a:endParaRPr lang="en-BZ" dirty="0"/>
          </a:p>
          <a:p>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350237"/>
            <a:ext cx="7776000" cy="4913764"/>
          </a:xfrm>
        </p:spPr>
        <p:txBody>
          <a:bodyPr/>
          <a:lstStyle/>
          <a:p>
            <a:endParaRPr lang="ro-RO" dirty="0" smtClean="0"/>
          </a:p>
          <a:p>
            <a:r>
              <a:rPr lang="vi-VN" dirty="0" smtClean="0">
                <a:solidFill>
                  <a:schemeClr val="tx1"/>
                </a:solidFill>
              </a:rPr>
              <a:t>5</a:t>
            </a:r>
            <a:r>
              <a:rPr lang="ro-RO" dirty="0" smtClean="0">
                <a:solidFill>
                  <a:schemeClr val="tx1"/>
                </a:solidFill>
              </a:rPr>
              <a:t>.</a:t>
            </a:r>
            <a:r>
              <a:rPr lang="vi-VN" dirty="0" smtClean="0">
                <a:solidFill>
                  <a:schemeClr val="tx1"/>
                </a:solidFill>
              </a:rPr>
              <a:t> Durata executării lucrărilor se stabileşte în autorizaţia de </a:t>
            </a:r>
            <a:r>
              <a:rPr lang="ro-RO" dirty="0" smtClean="0">
                <a:solidFill>
                  <a:schemeClr val="tx1"/>
                </a:solidFill>
              </a:rPr>
              <a:t>construire</a:t>
            </a:r>
            <a:r>
              <a:rPr lang="vi-VN" dirty="0" smtClean="0">
                <a:solidFill>
                  <a:schemeClr val="tx1"/>
                </a:solidFill>
              </a:rPr>
              <a:t> în baza proiectului de organizare a</a:t>
            </a:r>
            <a:r>
              <a:rPr lang="ro-RO" dirty="0" smtClean="0">
                <a:solidFill>
                  <a:schemeClr val="tx1"/>
                </a:solidFill>
              </a:rPr>
              <a:t> executării</a:t>
            </a:r>
            <a:r>
              <a:rPr lang="vi-VN" dirty="0" smtClean="0">
                <a:solidFill>
                  <a:schemeClr val="tx1"/>
                </a:solidFill>
              </a:rPr>
              <a:t> lucrărilor de</a:t>
            </a:r>
            <a:r>
              <a:rPr lang="ro-RO" dirty="0" smtClean="0">
                <a:solidFill>
                  <a:schemeClr val="tx1"/>
                </a:solidFill>
              </a:rPr>
              <a:t> construcție și documentelor normative</a:t>
            </a:r>
            <a:r>
              <a:rPr lang="vi-VN" dirty="0" smtClean="0">
                <a:solidFill>
                  <a:schemeClr val="tx1"/>
                </a:solidFill>
              </a:rPr>
              <a:t>. În cazul unor motive argumentate, durata executării lucrărilor poate fi prelungită pe un termen </a:t>
            </a:r>
            <a:r>
              <a:rPr lang="ro-RO" dirty="0" smtClean="0">
                <a:solidFill>
                  <a:schemeClr val="tx1"/>
                </a:solidFill>
              </a:rPr>
              <a:t>calculat în funcție de volumul lucrărilor de construcție executat</a:t>
            </a:r>
            <a:r>
              <a:rPr lang="vi-VN" dirty="0" smtClean="0">
                <a:solidFill>
                  <a:schemeClr val="tx1"/>
                </a:solidFill>
              </a:rPr>
              <a:t>.</a:t>
            </a:r>
            <a:br>
              <a:rPr lang="vi-VN" dirty="0" smtClean="0">
                <a:solidFill>
                  <a:schemeClr val="tx1"/>
                </a:solidFill>
              </a:rPr>
            </a:br>
            <a:r>
              <a:rPr lang="ro-RO" dirty="0" smtClean="0">
                <a:solidFill>
                  <a:schemeClr val="tx1"/>
                </a:solidFill>
              </a:rPr>
              <a:t>6.</a:t>
            </a:r>
            <a:r>
              <a:rPr lang="vi-VN" dirty="0" smtClean="0">
                <a:solidFill>
                  <a:schemeClr val="tx1"/>
                </a:solidFill>
              </a:rPr>
              <a:t> Autorizaţia de </a:t>
            </a:r>
            <a:r>
              <a:rPr lang="ro-RO" dirty="0" smtClean="0">
                <a:solidFill>
                  <a:schemeClr val="tx1"/>
                </a:solidFill>
              </a:rPr>
              <a:t>construcție </a:t>
            </a:r>
            <a:r>
              <a:rPr lang="vi-VN" dirty="0" smtClean="0">
                <a:solidFill>
                  <a:schemeClr val="tx1"/>
                </a:solidFill>
              </a:rPr>
              <a:t>se elaborează în </a:t>
            </a:r>
            <a:r>
              <a:rPr lang="ro-RO" dirty="0" smtClean="0">
                <a:solidFill>
                  <a:schemeClr val="tx1"/>
                </a:solidFill>
              </a:rPr>
              <a:t>2</a:t>
            </a:r>
            <a:r>
              <a:rPr lang="vi-VN" dirty="0" smtClean="0">
                <a:solidFill>
                  <a:schemeClr val="tx1"/>
                </a:solidFill>
              </a:rPr>
              <a:t> exemplare. Un exemplar se eliberează solicitantului (beneficiarului), altul se păstrează în arhiva emitentului. </a:t>
            </a:r>
            <a:br>
              <a:rPr lang="vi-VN" dirty="0" smtClean="0">
                <a:solidFill>
                  <a:schemeClr val="tx1"/>
                </a:solidFill>
              </a:rPr>
            </a:br>
            <a:r>
              <a:rPr lang="vi-VN" i="1" dirty="0" smtClean="0">
                <a:solidFill>
                  <a:schemeClr val="tx1"/>
                </a:solidFill>
              </a:rPr>
              <a:t>   </a:t>
            </a:r>
            <a:r>
              <a:rPr lang="vi-VN" dirty="0" smtClean="0">
                <a:solidFill>
                  <a:schemeClr val="tx1"/>
                </a:solidFill>
              </a:rPr>
              <a:t>   </a:t>
            </a:r>
            <a:r>
              <a:rPr lang="vi-VN" b="1" dirty="0" smtClean="0">
                <a:solidFill>
                  <a:schemeClr val="tx1"/>
                </a:solidFill>
              </a:rPr>
              <a:t> </a:t>
            </a:r>
            <a:r>
              <a:rPr lang="vi-VN" dirty="0" smtClean="0">
                <a:solidFill>
                  <a:schemeClr val="tx1"/>
                </a:solidFill>
              </a:rPr>
              <a:t>    </a:t>
            </a:r>
            <a:endParaRPr lang="ro-RO" dirty="0" smtClean="0">
              <a:solidFill>
                <a:schemeClr val="tx1"/>
              </a:solidFill>
            </a:endParaRPr>
          </a:p>
          <a:p>
            <a:r>
              <a:rPr lang="vi-VN" sz="1600" dirty="0" smtClean="0">
                <a:solidFill>
                  <a:schemeClr val="tx1"/>
                </a:solidFill>
              </a:rPr>
              <a:t> </a:t>
            </a:r>
            <a:endParaRPr lang="ru-RU" sz="1600" dirty="0">
              <a:solidFill>
                <a:schemeClr val="tx1"/>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36592"/>
            <a:ext cx="7776000" cy="666572"/>
          </a:xfrm>
        </p:spPr>
        <p:txBody>
          <a:bodyPr/>
          <a:lstStyle/>
          <a:p>
            <a:r>
              <a:rPr lang="ro-RO" sz="1800" dirty="0" smtClean="0">
                <a:solidFill>
                  <a:srgbClr val="C00000"/>
                </a:solidFill>
              </a:rPr>
              <a:t>2.1 Anunțarea începerii lucrărilor de construcție.</a:t>
            </a:r>
            <a:endParaRPr lang="ru-RU" sz="1800" dirty="0"/>
          </a:p>
        </p:txBody>
      </p:sp>
      <p:sp>
        <p:nvSpPr>
          <p:cNvPr id="3" name="Нижний колонтитул 2"/>
          <p:cNvSpPr>
            <a:spLocks noGrp="1"/>
          </p:cNvSpPr>
          <p:nvPr>
            <p:ph type="ftr" sz="quarter" idx="10"/>
          </p:nvPr>
        </p:nvSpPr>
        <p:spPr>
          <a:xfrm>
            <a:off x="2862776" y="6581001"/>
            <a:ext cx="3418449" cy="553998"/>
          </a:xfrm>
        </p:spPr>
        <p:txBody>
          <a:bodyPr/>
          <a:lstStyle/>
          <a:p>
            <a:r>
              <a:rPr lang="en-US" dirty="0">
                <a:solidFill>
                  <a:srgbClr val="002060"/>
                </a:solidFill>
              </a:rPr>
              <a:t>Mihail Mazurean</a:t>
            </a:r>
            <a:endParaRPr lang="en-BZ" dirty="0"/>
          </a:p>
          <a:p>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p:txBody>
          <a:bodyPr/>
          <a:lstStyle/>
          <a:p>
            <a:r>
              <a:rPr lang="ro-RO" dirty="0" smtClean="0"/>
              <a:t> </a:t>
            </a:r>
            <a:r>
              <a:rPr lang="vi-VN" dirty="0" smtClean="0">
                <a:solidFill>
                  <a:schemeClr val="tx1"/>
                </a:solidFill>
              </a:rPr>
              <a:t>Solicitantul (beneficiarul) autorizaţiei de construire/desfiinţare este obligat, în termen de 10 zile lucrătoare pînă la începerea lucrărilor autorizate, să informeze Inspecţia de Stat în Construcţii, precum şi Agenţia de Inspectare şi Restaurare a Monumentelor, în cazul monumentelor de istorie, artă şi arhitectură sau al obiectelor situate în zone construite înscrise în Registrul monumentelor Republicii Moldova ocrotite de stat, prin depunerea declaraţiei (anexa nr. 5</a:t>
            </a:r>
            <a:r>
              <a:rPr lang="ro-RO" dirty="0" smtClean="0">
                <a:solidFill>
                  <a:schemeClr val="tx1"/>
                </a:solidFill>
              </a:rPr>
              <a:t> din Legea 163</a:t>
            </a:r>
            <a:r>
              <a:rPr lang="vi-VN" dirty="0" smtClean="0">
                <a:solidFill>
                  <a:schemeClr val="tx1"/>
                </a:solidFill>
              </a:rPr>
              <a:t>).</a:t>
            </a:r>
            <a:br>
              <a:rPr lang="vi-VN" dirty="0" smtClean="0">
                <a:solidFill>
                  <a:schemeClr val="tx1"/>
                </a:solidFill>
              </a:rPr>
            </a:br>
            <a:r>
              <a:rPr lang="vi-VN" dirty="0" smtClean="0">
                <a:solidFill>
                  <a:schemeClr val="tx1"/>
                </a:solidFill>
              </a:rPr>
              <a:t>  Dacă solicitantul (beneficiarul) nu a prezentat declaraţia în modul şi în termenul stabilit la alin. (1) şi se constată faptul începerii lucrărilor, data începerii lucrărilor se consideră ca fiind ziua următoare datei de emitere a autorizaţiei de construire/desfiinţare.</a:t>
            </a:r>
            <a:endParaRPr lang="ru-RU" dirty="0">
              <a:solidFill>
                <a:schemeClr val="tx1"/>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25496"/>
            <a:ext cx="7776000" cy="45719"/>
          </a:xfrm>
        </p:spPr>
        <p:txBody>
          <a:bodyPr/>
          <a:lstStyle/>
          <a:p>
            <a:pPr algn="ctr"/>
            <a:r>
              <a:rPr lang="it-IT" dirty="0"/>
              <a:t/>
            </a:r>
            <a:br>
              <a:rPr lang="it-IT" dirty="0"/>
            </a:br>
            <a:endParaRPr lang="ru-RU" dirty="0"/>
          </a:p>
        </p:txBody>
      </p:sp>
      <p:sp>
        <p:nvSpPr>
          <p:cNvPr id="3" name="Нижний колонтитул 2"/>
          <p:cNvSpPr>
            <a:spLocks noGrp="1"/>
          </p:cNvSpPr>
          <p:nvPr>
            <p:ph type="ftr" sz="quarter" idx="10"/>
          </p:nvPr>
        </p:nvSpPr>
        <p:spPr>
          <a:xfrm>
            <a:off x="2862776" y="6581001"/>
            <a:ext cx="3418449" cy="553998"/>
          </a:xfrm>
        </p:spPr>
        <p:txBody>
          <a:bodyPr/>
          <a:lstStyle/>
          <a:p>
            <a:r>
              <a:rPr lang="en-US" dirty="0">
                <a:solidFill>
                  <a:srgbClr val="002060"/>
                </a:solidFill>
              </a:rPr>
              <a:t>Mihail Mazurean</a:t>
            </a:r>
            <a:endParaRPr lang="en-BZ" dirty="0"/>
          </a:p>
          <a:p>
            <a:endParaRPr lang="en-BZ" dirty="0" smtClean="0"/>
          </a:p>
          <a:p>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graphicFrame>
        <p:nvGraphicFramePr>
          <p:cNvPr id="1026" name="Object 2"/>
          <p:cNvGraphicFramePr>
            <a:graphicFrameLocks noGrp="1" noChangeAspect="1"/>
          </p:cNvGraphicFramePr>
          <p:nvPr>
            <p:ph idx="1"/>
          </p:nvPr>
        </p:nvGraphicFramePr>
        <p:xfrm>
          <a:off x="2059536" y="1085316"/>
          <a:ext cx="4939470" cy="5298392"/>
        </p:xfrm>
        <a:graphic>
          <a:graphicData uri="http://schemas.openxmlformats.org/presentationml/2006/ole">
            <mc:AlternateContent xmlns:mc="http://schemas.openxmlformats.org/markup-compatibility/2006">
              <mc:Choice xmlns:v="urn:schemas-microsoft-com:vml" Requires="v">
                <p:oleObj spid="_x0000_s1039" name="Document" r:id="rId4" imgW="5952955" imgH="8681358" progId="Word.Document.8">
                  <p:embed/>
                </p:oleObj>
              </mc:Choice>
              <mc:Fallback>
                <p:oleObj name="Document" r:id="rId4" imgW="5952955" imgH="8681358"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9536" y="1085316"/>
                        <a:ext cx="4939470" cy="529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424528085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76770"/>
            <a:ext cx="7776000" cy="700755"/>
          </a:xfrm>
        </p:spPr>
        <p:txBody>
          <a:bodyPr/>
          <a:lstStyle/>
          <a:p>
            <a:pPr algn="ctr"/>
            <a:r>
              <a:rPr lang="vi-VN" sz="2000" dirty="0" smtClean="0">
                <a:solidFill>
                  <a:srgbClr val="C00000"/>
                </a:solidFill>
              </a:rPr>
              <a:t>2.</a:t>
            </a:r>
            <a:r>
              <a:rPr lang="ro-RO" sz="2000" dirty="0" smtClean="0">
                <a:solidFill>
                  <a:srgbClr val="C00000"/>
                </a:solidFill>
              </a:rPr>
              <a:t>2. Contractarea Companiei de construcție</a:t>
            </a:r>
            <a:r>
              <a:rPr lang="ro-RO" dirty="0" smtClean="0">
                <a:solidFill>
                  <a:schemeClr val="tx1"/>
                </a:solidFill>
              </a:rPr>
              <a:t> </a:t>
            </a:r>
            <a:r>
              <a:rPr lang="ro-RO" sz="2000" dirty="0" smtClean="0">
                <a:solidFill>
                  <a:srgbClr val="C00000"/>
                </a:solidFill>
              </a:rPr>
              <a:t>(antreprenorul general). </a:t>
            </a:r>
            <a:r>
              <a:rPr lang="vi-VN" dirty="0" smtClean="0"/>
              <a:t/>
            </a:r>
            <a:br>
              <a:rPr lang="vi-VN" dirty="0" smtClean="0"/>
            </a:br>
            <a:endParaRPr lang="ru-RU" dirty="0">
              <a:solidFill>
                <a:srgbClr val="FF0000"/>
              </a:solidFill>
            </a:endParaRPr>
          </a:p>
        </p:txBody>
      </p:sp>
      <p:sp>
        <p:nvSpPr>
          <p:cNvPr id="3" name="Нижний колонтитул 2"/>
          <p:cNvSpPr>
            <a:spLocks noGrp="1"/>
          </p:cNvSpPr>
          <p:nvPr>
            <p:ph type="ftr" sz="quarter" idx="10"/>
          </p:nvPr>
        </p:nvSpPr>
        <p:spPr>
          <a:xfrm>
            <a:off x="2862776" y="6417893"/>
            <a:ext cx="3418449" cy="553998"/>
          </a:xfrm>
        </p:spPr>
        <p:txBody>
          <a:bodyPr/>
          <a:lstStyle/>
          <a:p>
            <a:endParaRPr lang="en-BZ" dirty="0" smtClean="0"/>
          </a:p>
          <a:p>
            <a:r>
              <a:rPr lang="en-US" dirty="0">
                <a:solidFill>
                  <a:srgbClr val="002060"/>
                </a:solidFill>
              </a:rPr>
              <a:t>Mihail Mazurean</a:t>
            </a:r>
            <a:endParaRPr lang="en-BZ" dirty="0"/>
          </a:p>
          <a:p>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Объект 4"/>
          <p:cNvSpPr>
            <a:spLocks noGrp="1"/>
          </p:cNvSpPr>
          <p:nvPr>
            <p:ph idx="1"/>
          </p:nvPr>
        </p:nvSpPr>
        <p:spPr>
          <a:xfrm>
            <a:off x="683664" y="1794617"/>
            <a:ext cx="7776336" cy="4469383"/>
          </a:xfrm>
        </p:spPr>
        <p:txBody>
          <a:bodyPr/>
          <a:lstStyle/>
          <a:p>
            <a:endParaRPr lang="ro-RO" dirty="0" smtClean="0"/>
          </a:p>
          <a:p>
            <a:pPr algn="ctr"/>
            <a:r>
              <a:rPr lang="vi-VN" dirty="0" smtClean="0">
                <a:solidFill>
                  <a:schemeClr val="tx1"/>
                </a:solidFill>
              </a:rPr>
              <a:t> </a:t>
            </a:r>
            <a:endParaRPr lang="ru-RU" dirty="0">
              <a:solidFill>
                <a:schemeClr val="tx1"/>
              </a:solidFill>
            </a:endParaRPr>
          </a:p>
        </p:txBody>
      </p:sp>
      <p:sp>
        <p:nvSpPr>
          <p:cNvPr id="7" name="Прямоугольник 6"/>
          <p:cNvSpPr/>
          <p:nvPr/>
        </p:nvSpPr>
        <p:spPr>
          <a:xfrm>
            <a:off x="717847" y="1786072"/>
            <a:ext cx="7973226" cy="4247317"/>
          </a:xfrm>
          <a:prstGeom prst="rect">
            <a:avLst/>
          </a:prstGeom>
        </p:spPr>
        <p:txBody>
          <a:bodyPr wrap="square">
            <a:spAutoFit/>
          </a:bodyPr>
          <a:lstStyle/>
          <a:p>
            <a:r>
              <a:rPr lang="vi-VN" sz="1800" b="0" dirty="0" smtClean="0">
                <a:solidFill>
                  <a:schemeClr val="tx1"/>
                </a:solidFill>
              </a:rPr>
              <a:t>Contractul de achiziţii publice poate fi atribuit prin următoarele proceduri</a:t>
            </a:r>
            <a:r>
              <a:rPr lang="ro-RO" sz="1800" b="0" dirty="0" smtClean="0">
                <a:solidFill>
                  <a:schemeClr val="tx1"/>
                </a:solidFill>
              </a:rPr>
              <a:t>  (contractarea companiei de construcție)</a:t>
            </a:r>
            <a:r>
              <a:rPr lang="vi-VN" sz="1800" b="0" dirty="0" smtClean="0">
                <a:solidFill>
                  <a:schemeClr val="tx1"/>
                </a:solidFill>
              </a:rPr>
              <a:t>:</a:t>
            </a:r>
            <a:br>
              <a:rPr lang="vi-VN" sz="1800" b="0" dirty="0" smtClean="0">
                <a:solidFill>
                  <a:schemeClr val="tx1"/>
                </a:solidFill>
              </a:rPr>
            </a:br>
            <a:r>
              <a:rPr lang="vi-VN" sz="1800" b="0" dirty="0" smtClean="0">
                <a:solidFill>
                  <a:schemeClr val="tx1"/>
                </a:solidFill>
              </a:rPr>
              <a:t>    a) licitaţie deschisă (publică);</a:t>
            </a:r>
            <a:br>
              <a:rPr lang="vi-VN" sz="1800" b="0" dirty="0" smtClean="0">
                <a:solidFill>
                  <a:schemeClr val="tx1"/>
                </a:solidFill>
              </a:rPr>
            </a:br>
            <a:r>
              <a:rPr lang="vi-VN" sz="1800" b="0" dirty="0" smtClean="0">
                <a:solidFill>
                  <a:schemeClr val="tx1"/>
                </a:solidFill>
              </a:rPr>
              <a:t>    b) licitaţie limitată;</a:t>
            </a:r>
            <a:br>
              <a:rPr lang="vi-VN" sz="1800" b="0" dirty="0" smtClean="0">
                <a:solidFill>
                  <a:schemeClr val="tx1"/>
                </a:solidFill>
              </a:rPr>
            </a:br>
            <a:r>
              <a:rPr lang="vi-VN" sz="1800" b="0" dirty="0" smtClean="0">
                <a:solidFill>
                  <a:schemeClr val="tx1"/>
                </a:solidFill>
              </a:rPr>
              <a:t>    c) acord-cadru;</a:t>
            </a:r>
            <a:br>
              <a:rPr lang="vi-VN" sz="1800" b="0" dirty="0" smtClean="0">
                <a:solidFill>
                  <a:schemeClr val="tx1"/>
                </a:solidFill>
              </a:rPr>
            </a:br>
            <a:r>
              <a:rPr lang="vi-VN" sz="1800" b="0" dirty="0" smtClean="0">
                <a:solidFill>
                  <a:schemeClr val="tx1"/>
                </a:solidFill>
              </a:rPr>
              <a:t>    d) dialog competitiv;</a:t>
            </a:r>
            <a:br>
              <a:rPr lang="vi-VN" sz="1800" b="0" dirty="0" smtClean="0">
                <a:solidFill>
                  <a:schemeClr val="tx1"/>
                </a:solidFill>
              </a:rPr>
            </a:br>
            <a:r>
              <a:rPr lang="vi-VN" sz="1800" b="0" dirty="0" smtClean="0">
                <a:solidFill>
                  <a:schemeClr val="tx1"/>
                </a:solidFill>
              </a:rPr>
              <a:t>    e) proceduri negociate;</a:t>
            </a:r>
            <a:br>
              <a:rPr lang="vi-VN" sz="1800" b="0" dirty="0" smtClean="0">
                <a:solidFill>
                  <a:schemeClr val="tx1"/>
                </a:solidFill>
              </a:rPr>
            </a:br>
            <a:r>
              <a:rPr lang="vi-VN" sz="1800" b="0" dirty="0" smtClean="0">
                <a:solidFill>
                  <a:schemeClr val="tx1"/>
                </a:solidFill>
              </a:rPr>
              <a:t>    f) achiziţie dintr-o singură sursă;</a:t>
            </a:r>
            <a:br>
              <a:rPr lang="vi-VN" sz="1800" b="0" dirty="0" smtClean="0">
                <a:solidFill>
                  <a:schemeClr val="tx1"/>
                </a:solidFill>
              </a:rPr>
            </a:br>
            <a:r>
              <a:rPr lang="vi-VN" sz="1800" b="0" dirty="0" smtClean="0">
                <a:solidFill>
                  <a:schemeClr val="tx1"/>
                </a:solidFill>
              </a:rPr>
              <a:t>    g) cerere a ofertelor de preţuri;</a:t>
            </a:r>
            <a:br>
              <a:rPr lang="vi-VN" sz="1800" b="0" dirty="0" smtClean="0">
                <a:solidFill>
                  <a:schemeClr val="tx1"/>
                </a:solidFill>
              </a:rPr>
            </a:br>
            <a:r>
              <a:rPr lang="vi-VN" sz="1800" b="0" dirty="0" smtClean="0">
                <a:solidFill>
                  <a:schemeClr val="tx1"/>
                </a:solidFill>
              </a:rPr>
              <a:t>    h) sisteme dinamice de achiziţie;</a:t>
            </a:r>
            <a:br>
              <a:rPr lang="vi-VN" sz="1800" b="0" dirty="0" smtClean="0">
                <a:solidFill>
                  <a:schemeClr val="tx1"/>
                </a:solidFill>
              </a:rPr>
            </a:br>
            <a:r>
              <a:rPr lang="vi-VN" sz="1800" b="0" dirty="0" smtClean="0">
                <a:solidFill>
                  <a:schemeClr val="tx1"/>
                </a:solidFill>
              </a:rPr>
              <a:t>    i) licitaţie electronică;</a:t>
            </a:r>
            <a:br>
              <a:rPr lang="vi-VN" sz="1800" b="0" dirty="0" smtClean="0">
                <a:solidFill>
                  <a:schemeClr val="tx1"/>
                </a:solidFill>
              </a:rPr>
            </a:br>
            <a:r>
              <a:rPr lang="vi-VN" sz="1800" b="0" dirty="0" smtClean="0">
                <a:solidFill>
                  <a:schemeClr val="tx1"/>
                </a:solidFill>
              </a:rPr>
              <a:t>    j) achiziţie în cazul planurilor de construcţie a locuinţelor sociale.</a:t>
            </a:r>
            <a:r>
              <a:rPr lang="vi-VN" sz="1800" b="0" i="1" dirty="0" smtClean="0">
                <a:solidFill>
                  <a:schemeClr val="tx1"/>
                </a:solidFill>
              </a:rPr>
              <a:t/>
            </a:r>
            <a:br>
              <a:rPr lang="vi-VN" sz="1800" b="0" i="1" dirty="0" smtClean="0">
                <a:solidFill>
                  <a:schemeClr val="tx1"/>
                </a:solidFill>
              </a:rPr>
            </a:br>
            <a:r>
              <a:rPr lang="vi-VN" sz="1800" b="0" i="1" dirty="0" smtClean="0">
                <a:solidFill>
                  <a:schemeClr val="tx1"/>
                </a:solidFill>
              </a:rPr>
              <a:t>       </a:t>
            </a:r>
            <a:r>
              <a:rPr lang="vi-VN" sz="1800" b="0" dirty="0" smtClean="0">
                <a:solidFill>
                  <a:schemeClr val="tx1"/>
                </a:solidFill>
              </a:rPr>
              <a:t>  Procedura de bază de atribuire a contractului de achiziţii publice este licitaţia deschisă. Alte proceduri de achiziţie pot fi folosite numai în condiţiile expres stabilite de </a:t>
            </a:r>
            <a:r>
              <a:rPr lang="ro-RO" sz="1800" b="0" dirty="0" smtClean="0">
                <a:solidFill>
                  <a:schemeClr val="tx1"/>
                </a:solidFill>
              </a:rPr>
              <a:t>L</a:t>
            </a:r>
            <a:r>
              <a:rPr lang="vi-VN" sz="1800" b="0" dirty="0" smtClean="0">
                <a:solidFill>
                  <a:schemeClr val="tx1"/>
                </a:solidFill>
              </a:rPr>
              <a:t>ege</a:t>
            </a:r>
            <a:r>
              <a:rPr lang="ro-RO" sz="1800" b="0" dirty="0" smtClean="0">
                <a:solidFill>
                  <a:schemeClr val="tx1"/>
                </a:solidFill>
              </a:rPr>
              <a:t>a</a:t>
            </a:r>
            <a:r>
              <a:rPr lang="ro-MD" sz="1800" dirty="0" smtClean="0">
                <a:solidFill>
                  <a:schemeClr val="tx1"/>
                </a:solidFill>
              </a:rPr>
              <a:t> </a:t>
            </a:r>
            <a:r>
              <a:rPr lang="ro-MD" sz="1800" b="0" dirty="0" smtClean="0">
                <a:solidFill>
                  <a:schemeClr val="tx1"/>
                </a:solidFill>
              </a:rPr>
              <a:t>Nr. 96 din  13.04.2007</a:t>
            </a:r>
            <a:r>
              <a:rPr lang="vi-VN" sz="1800" dirty="0" smtClean="0">
                <a:solidFill>
                  <a:schemeClr val="tx1"/>
                </a:solidFill>
              </a:rPr>
              <a:t> </a:t>
            </a:r>
            <a:r>
              <a:rPr lang="vi-VN" sz="1800" b="0" dirty="0" smtClean="0">
                <a:solidFill>
                  <a:schemeClr val="tx1"/>
                </a:solidFill>
              </a:rPr>
              <a:t>privind achiziţiile publice.</a:t>
            </a:r>
            <a:endParaRPr lang="ru-RU" sz="1800" b="0" dirty="0">
              <a:solidFill>
                <a:schemeClr val="tx1"/>
              </a:solidFill>
            </a:endParaRPr>
          </a:p>
        </p:txBody>
      </p:sp>
    </p:spTree>
    <p:extLst>
      <p:ext uri="{BB962C8B-B14F-4D97-AF65-F5344CB8AC3E}">
        <p14:creationId xmlns:p14="http://schemas.microsoft.com/office/powerpoint/2010/main" val="147018380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34042"/>
            <a:ext cx="7776000" cy="632388"/>
          </a:xfrm>
        </p:spPr>
        <p:txBody>
          <a:bodyPr/>
          <a:lstStyle/>
          <a:p>
            <a:r>
              <a:rPr lang="vi-VN" sz="2000" dirty="0" smtClean="0">
                <a:solidFill>
                  <a:srgbClr val="C00000"/>
                </a:solidFill>
              </a:rPr>
              <a:t>2.</a:t>
            </a:r>
            <a:r>
              <a:rPr lang="ro-RO" sz="2000" dirty="0" smtClean="0">
                <a:solidFill>
                  <a:srgbClr val="C00000"/>
                </a:solidFill>
              </a:rPr>
              <a:t>2. Contractarea Companiei de construcție</a:t>
            </a:r>
            <a:r>
              <a:rPr lang="ro-RO" sz="2000" dirty="0" smtClean="0">
                <a:solidFill>
                  <a:schemeClr val="tx1"/>
                </a:solidFill>
              </a:rPr>
              <a:t> </a:t>
            </a:r>
            <a:r>
              <a:rPr lang="ro-RO" sz="2000" dirty="0" smtClean="0">
                <a:solidFill>
                  <a:srgbClr val="C00000"/>
                </a:solidFill>
              </a:rPr>
              <a:t>(antreprenorul general).</a:t>
            </a:r>
            <a:endParaRPr lang="ru-RU" sz="2000" dirty="0"/>
          </a:p>
        </p:txBody>
      </p:sp>
      <p:sp>
        <p:nvSpPr>
          <p:cNvPr id="3" name="Нижний колонтитул 2"/>
          <p:cNvSpPr>
            <a:spLocks noGrp="1"/>
          </p:cNvSpPr>
          <p:nvPr>
            <p:ph type="ftr" sz="quarter" idx="10"/>
          </p:nvPr>
        </p:nvSpPr>
        <p:spPr>
          <a:xfrm>
            <a:off x="2862776" y="6581001"/>
            <a:ext cx="3418449" cy="553998"/>
          </a:xfrm>
        </p:spPr>
        <p:txBody>
          <a:bodyPr/>
          <a:lstStyle/>
          <a:p>
            <a:r>
              <a:rPr lang="en-US" dirty="0">
                <a:solidFill>
                  <a:srgbClr val="002060"/>
                </a:solidFill>
              </a:rPr>
              <a:t>Mihail Mazurean</a:t>
            </a:r>
            <a:endParaRPr lang="en-BZ" dirty="0"/>
          </a:p>
          <a:p>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512748" y="1666430"/>
            <a:ext cx="8144142" cy="4597570"/>
          </a:xfrm>
        </p:spPr>
        <p:txBody>
          <a:bodyPr/>
          <a:lstStyle/>
          <a:p>
            <a:r>
              <a:rPr lang="ro-RO" dirty="0" smtClean="0"/>
              <a:t>   </a:t>
            </a:r>
            <a:r>
              <a:rPr lang="vi-VN" dirty="0" smtClean="0">
                <a:solidFill>
                  <a:schemeClr val="tx1"/>
                </a:solidFill>
              </a:rPr>
              <a:t>Lucrările care fac obiectul contractelor de achiziţii publice de lucrări sînt prezentate în anexa la Regulament</a:t>
            </a:r>
            <a:r>
              <a:rPr lang="ro-RO" dirty="0" smtClean="0">
                <a:solidFill>
                  <a:schemeClr val="tx1"/>
                </a:solidFill>
              </a:rPr>
              <a:t>ul</a:t>
            </a:r>
            <a:r>
              <a:rPr lang="ro-MD" dirty="0" smtClean="0">
                <a:solidFill>
                  <a:schemeClr val="tx1"/>
                </a:solidFill>
              </a:rPr>
              <a:t> privind achiziţiile publice de lucrări.</a:t>
            </a:r>
            <a:r>
              <a:rPr lang="vi-VN" dirty="0" smtClean="0">
                <a:solidFill>
                  <a:schemeClr val="tx1"/>
                </a:solidFill>
              </a:rPr>
              <a:t> </a:t>
            </a:r>
            <a:br>
              <a:rPr lang="vi-VN" dirty="0" smtClean="0">
                <a:solidFill>
                  <a:schemeClr val="tx1"/>
                </a:solidFill>
              </a:rPr>
            </a:br>
            <a:r>
              <a:rPr lang="vi-VN" dirty="0" smtClean="0">
                <a:solidFill>
                  <a:schemeClr val="tx1"/>
                </a:solidFill>
              </a:rPr>
              <a:t> </a:t>
            </a:r>
            <a:r>
              <a:rPr lang="ro-RO" dirty="0" smtClean="0">
                <a:solidFill>
                  <a:schemeClr val="tx1"/>
                </a:solidFill>
              </a:rPr>
              <a:t>  </a:t>
            </a:r>
            <a:r>
              <a:rPr lang="vi-VN" dirty="0" smtClean="0">
                <a:solidFill>
                  <a:schemeClr val="tx1"/>
                </a:solidFill>
              </a:rPr>
              <a:t>Contractele de lucrări atribuite în scopul realizării unei investiţii sînt considerate contracte de achiziţii publice de lucrări, dacă valoarea estimată a lucrărilor de construcţie-montaj reprezintă cel puţin 20% din valoarea totală estimată a investiţiei respective şi a căror realizare face parte din obiectivul contractului respectiv.</a:t>
            </a:r>
            <a:br>
              <a:rPr lang="vi-VN" dirty="0" smtClean="0">
                <a:solidFill>
                  <a:schemeClr val="tx1"/>
                </a:solidFill>
              </a:rPr>
            </a:br>
            <a:r>
              <a:rPr lang="vi-VN" dirty="0" smtClean="0">
                <a:solidFill>
                  <a:schemeClr val="tx1"/>
                </a:solidFill>
              </a:rPr>
              <a:t>  </a:t>
            </a:r>
            <a:r>
              <a:rPr lang="ro-RO" dirty="0" smtClean="0">
                <a:solidFill>
                  <a:schemeClr val="tx1"/>
                </a:solidFill>
              </a:rPr>
              <a:t> </a:t>
            </a:r>
            <a:r>
              <a:rPr lang="vi-VN" dirty="0" smtClean="0">
                <a:solidFill>
                  <a:schemeClr val="tx1"/>
                </a:solidFill>
              </a:rPr>
              <a:t>În cazul în care obiectul contractului îl constituie realizarea unei investiţii pentru finalizarea căreia sînt necesare executarea unui ansamblu de lucrări de construcţii-montaj şi, după caz, furnizarea de echipamente, instalaţii, utilaje sau alte dotări aferente investiţiei respective, valoarea contractului se determină cu luarea în calcul a valorii totale a investiţiei. Se admite achiziţionarea separată de către autoritatea contractantă a utilajului tehnologic, în cazul în care autoritatea contractantă aduce argumente concludente în acest sens.</a:t>
            </a:r>
            <a:endParaRPr lang="ru-RU" dirty="0">
              <a:solidFill>
                <a:schemeClr val="tx1"/>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42588"/>
            <a:ext cx="7776000" cy="623842"/>
          </a:xfrm>
        </p:spPr>
        <p:txBody>
          <a:bodyPr/>
          <a:lstStyle/>
          <a:p>
            <a:r>
              <a:rPr lang="vi-VN" sz="2000" dirty="0" smtClean="0">
                <a:solidFill>
                  <a:srgbClr val="C00000"/>
                </a:solidFill>
              </a:rPr>
              <a:t>2.</a:t>
            </a:r>
            <a:r>
              <a:rPr lang="ro-RO" sz="2000" dirty="0" smtClean="0">
                <a:solidFill>
                  <a:srgbClr val="C00000"/>
                </a:solidFill>
              </a:rPr>
              <a:t>2. Contractarea Companiei de construcție</a:t>
            </a:r>
            <a:r>
              <a:rPr lang="ro-RO" sz="2000" dirty="0" smtClean="0">
                <a:solidFill>
                  <a:schemeClr val="tx1"/>
                </a:solidFill>
              </a:rPr>
              <a:t> </a:t>
            </a:r>
            <a:r>
              <a:rPr lang="ro-RO" sz="2000" dirty="0" smtClean="0">
                <a:solidFill>
                  <a:srgbClr val="C00000"/>
                </a:solidFill>
              </a:rPr>
              <a:t>(antreprenorul general).</a:t>
            </a:r>
            <a:endParaRPr lang="ru-RU" sz="2000"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3999" y="1692067"/>
            <a:ext cx="7938707" cy="4571933"/>
          </a:xfrm>
        </p:spPr>
        <p:txBody>
          <a:bodyPr/>
          <a:lstStyle/>
          <a:p>
            <a:r>
              <a:rPr lang="ro-RO" dirty="0" smtClean="0"/>
              <a:t>      </a:t>
            </a:r>
          </a:p>
          <a:p>
            <a:r>
              <a:rPr lang="ro-RO" dirty="0" smtClean="0"/>
              <a:t>    </a:t>
            </a:r>
            <a:r>
              <a:rPr lang="vi-VN" dirty="0" smtClean="0">
                <a:solidFill>
                  <a:schemeClr val="tx1"/>
                </a:solidFill>
              </a:rPr>
              <a:t>Autoritatea contractantă are obligaţia să estimeze valoarea contractului de achiziţii publice de lucrări în corespundere cu preţurile medii stabilite în mod curent pe piaţă, cu respectarea prevederilor Regulamentului cu privire la modul de calculare a valorii estimative a contractelor de achiziţii publice şi planificarea acestora, aprobat prin Hotărîrea Guvernului nr.1404 din 10 decembrie 2008. </a:t>
            </a:r>
            <a:br>
              <a:rPr lang="vi-VN" dirty="0" smtClean="0">
                <a:solidFill>
                  <a:schemeClr val="tx1"/>
                </a:solidFill>
              </a:rPr>
            </a:br>
            <a:r>
              <a:rPr lang="vi-VN" dirty="0" smtClean="0">
                <a:solidFill>
                  <a:schemeClr val="tx1"/>
                </a:solidFill>
              </a:rPr>
              <a:t>     Orice operator economic care consideră că, în cadrul procedurilor de achiziţie de lucrări, autoritatea contractantă, prin decizia emisă sau prin procedura de achiziţie aplicată cu încălcarea legii, a vătămat un drept al său recunoscut de lege, în urma cărui fapt el a suportat sau poate suporta prejudicii, are dreptul să conteste decizia sau procedura aplicată de autoritatea contractantă, în modul stabilit de prevederile Legii nr.96-XVI din 13 aprilie 2007 privind achiziţiile publice.</a:t>
            </a:r>
            <a:endParaRPr lang="ru-RU" dirty="0">
              <a:solidFill>
                <a:schemeClr val="tx1"/>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vi-VN" sz="2000" dirty="0" smtClean="0">
                <a:solidFill>
                  <a:srgbClr val="C00000"/>
                </a:solidFill>
              </a:rPr>
              <a:t>2.</a:t>
            </a:r>
            <a:r>
              <a:rPr lang="ro-RO" sz="2000" dirty="0" smtClean="0">
                <a:solidFill>
                  <a:srgbClr val="C00000"/>
                </a:solidFill>
              </a:rPr>
              <a:t>2. Contractarea Companiei de construcție</a:t>
            </a:r>
            <a:r>
              <a:rPr lang="ro-RO" sz="2000" dirty="0" smtClean="0">
                <a:solidFill>
                  <a:schemeClr val="tx1"/>
                </a:solidFill>
              </a:rPr>
              <a:t> </a:t>
            </a:r>
            <a:r>
              <a:rPr lang="ro-RO" sz="2000" dirty="0" smtClean="0">
                <a:solidFill>
                  <a:srgbClr val="C00000"/>
                </a:solidFill>
              </a:rPr>
              <a:t>(antreprenorul general).</a:t>
            </a:r>
            <a:endParaRPr lang="ru-RU" sz="2000"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p:txBody>
          <a:bodyPr/>
          <a:lstStyle/>
          <a:p>
            <a:r>
              <a:rPr lang="ro-RO" dirty="0" smtClean="0"/>
              <a:t>    </a:t>
            </a:r>
            <a:r>
              <a:rPr lang="vi-VN" dirty="0" smtClean="0">
                <a:solidFill>
                  <a:schemeClr val="tx1"/>
                </a:solidFill>
              </a:rPr>
              <a:t>Autoritatea contractantă nu are dreptul să divizeze achiziţia publică de lucrări prin încheierea de contracte separate, în scopul aplicării unei alte proceduri de achiziţie decît procedura care ar fi fost utilizată în</a:t>
            </a:r>
            <a:r>
              <a:rPr lang="ro-RO" dirty="0" smtClean="0">
                <a:solidFill>
                  <a:schemeClr val="tx1"/>
                </a:solidFill>
              </a:rPr>
              <a:t> </a:t>
            </a:r>
            <a:r>
              <a:rPr lang="vi-VN" dirty="0" smtClean="0">
                <a:solidFill>
                  <a:schemeClr val="tx1"/>
                </a:solidFill>
              </a:rPr>
              <a:t>conformitate cu Regulament</a:t>
            </a:r>
            <a:r>
              <a:rPr lang="ro-RO" dirty="0" smtClean="0">
                <a:solidFill>
                  <a:schemeClr val="tx1"/>
                </a:solidFill>
              </a:rPr>
              <a:t>ul</a:t>
            </a:r>
            <a:r>
              <a:rPr lang="ro-MD" dirty="0" smtClean="0">
                <a:solidFill>
                  <a:schemeClr val="tx1"/>
                </a:solidFill>
              </a:rPr>
              <a:t> privind achiziţiile publice de lucrări</a:t>
            </a:r>
            <a:r>
              <a:rPr lang="vi-VN" dirty="0" smtClean="0">
                <a:solidFill>
                  <a:schemeClr val="tx1"/>
                </a:solidFill>
              </a:rPr>
              <a:t>, în cazul în care achiziţia publică de lucrări nu ar fi fost divizată.</a:t>
            </a:r>
            <a:br>
              <a:rPr lang="vi-VN" dirty="0" smtClean="0">
                <a:solidFill>
                  <a:schemeClr val="tx1"/>
                </a:solidFill>
              </a:rPr>
            </a:br>
            <a:r>
              <a:rPr lang="vi-VN" dirty="0" smtClean="0">
                <a:solidFill>
                  <a:schemeClr val="tx1"/>
                </a:solidFill>
              </a:rPr>
              <a:t>     Autoritatea contractantă nu are dreptul să mărească volumul lucrărilor stabilit de contractele încheiate, pentru a evita efectuarea unor noi achiziţii, cu excepţia cazurilor prevăzute de art.53 din Legea nr.96-XVI din 13 aprilie 2007 privind achiziţiile publice şi Regulamentul privind realizarea achiziţiilor publice dintr-o singură sursă, aprobat prin Hotărîrea Guvernului nr.1407 din 10 decembrie 2008.</a:t>
            </a:r>
            <a:endParaRPr lang="ru-RU" dirty="0">
              <a:solidFill>
                <a:schemeClr val="tx1"/>
              </a:solidFil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59679"/>
            <a:ext cx="7776000" cy="623842"/>
          </a:xfrm>
        </p:spPr>
        <p:txBody>
          <a:bodyPr/>
          <a:lstStyle/>
          <a:p>
            <a:r>
              <a:rPr lang="vi-VN" sz="2000" dirty="0" smtClean="0">
                <a:solidFill>
                  <a:srgbClr val="C00000"/>
                </a:solidFill>
              </a:rPr>
              <a:t>2.</a:t>
            </a:r>
            <a:r>
              <a:rPr lang="ro-RO" sz="2000" dirty="0" smtClean="0">
                <a:solidFill>
                  <a:srgbClr val="C00000"/>
                </a:solidFill>
              </a:rPr>
              <a:t>2. Contractarea Companiei de construcție</a:t>
            </a:r>
            <a:r>
              <a:rPr lang="ro-RO" sz="2000" dirty="0" smtClean="0">
                <a:solidFill>
                  <a:schemeClr val="tx1"/>
                </a:solidFill>
              </a:rPr>
              <a:t> </a:t>
            </a:r>
            <a:r>
              <a:rPr lang="ro-RO" sz="2000" dirty="0" smtClean="0">
                <a:solidFill>
                  <a:srgbClr val="C00000"/>
                </a:solidFill>
              </a:rPr>
              <a:t>(antreprenorul general).</a:t>
            </a:r>
            <a:endParaRPr lang="ru-RU" sz="2000"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888621"/>
            <a:ext cx="7776000" cy="4375379"/>
          </a:xfrm>
        </p:spPr>
        <p:txBody>
          <a:bodyPr/>
          <a:lstStyle/>
          <a:p>
            <a:pPr fontAlgn="auto">
              <a:spcAft>
                <a:spcPts val="0"/>
              </a:spcAft>
              <a:defRPr/>
            </a:pPr>
            <a:endParaRPr lang="ro-RO" dirty="0" smtClean="0">
              <a:solidFill>
                <a:schemeClr val="tx1"/>
              </a:solidFill>
            </a:endParaRPr>
          </a:p>
          <a:p>
            <a:pPr fontAlgn="auto">
              <a:spcAft>
                <a:spcPts val="0"/>
              </a:spcAft>
              <a:defRPr/>
            </a:pPr>
            <a:r>
              <a:rPr lang="ro-RO" dirty="0" smtClean="0">
                <a:solidFill>
                  <a:schemeClr val="tx1"/>
                </a:solidFill>
              </a:rPr>
              <a:t>Actele legislative și normative  privind procedura de achiziţii publice pentru contractarea companiei de construcţii sunt:</a:t>
            </a:r>
          </a:p>
          <a:p>
            <a:pPr fontAlgn="auto">
              <a:spcAft>
                <a:spcPts val="0"/>
              </a:spcAft>
              <a:buFont typeface="Arial" pitchFamily="34" charset="0"/>
              <a:buChar char="•"/>
              <a:defRPr/>
            </a:pPr>
            <a:r>
              <a:rPr lang="ro-RO" dirty="0" smtClean="0">
                <a:solidFill>
                  <a:schemeClr val="tx1"/>
                </a:solidFill>
              </a:rPr>
              <a:t> </a:t>
            </a:r>
            <a:r>
              <a:rPr lang="ro-MD" dirty="0" smtClean="0">
                <a:solidFill>
                  <a:schemeClr val="tx1"/>
                </a:solidFill>
              </a:rPr>
              <a:t>Legea Nr. 96 din  13.04.2007 privind achiziţiile publice.</a:t>
            </a:r>
            <a:endParaRPr lang="ru-RU" dirty="0" smtClean="0">
              <a:solidFill>
                <a:schemeClr val="tx1"/>
              </a:solidFill>
            </a:endParaRPr>
          </a:p>
          <a:p>
            <a:pPr fontAlgn="auto">
              <a:spcAft>
                <a:spcPts val="0"/>
              </a:spcAft>
              <a:buFont typeface="Arial" pitchFamily="34" charset="0"/>
              <a:buChar char="•"/>
              <a:defRPr/>
            </a:pPr>
            <a:r>
              <a:rPr lang="en-US" dirty="0" smtClean="0">
                <a:solidFill>
                  <a:schemeClr val="tx1"/>
                </a:solidFill>
              </a:rPr>
              <a:t> </a:t>
            </a:r>
            <a:r>
              <a:rPr lang="ro-MD" dirty="0" smtClean="0">
                <a:solidFill>
                  <a:schemeClr val="tx1"/>
                </a:solidFill>
              </a:rPr>
              <a:t>HG Nr.1407 din 10.12.2008 pentru aprobarea</a:t>
            </a:r>
            <a:r>
              <a:rPr lang="vi-VN" dirty="0" smtClean="0">
                <a:solidFill>
                  <a:schemeClr val="tx1"/>
                </a:solidFill>
              </a:rPr>
              <a:t> Regulamentul</a:t>
            </a:r>
            <a:r>
              <a:rPr lang="ro-RO" dirty="0" smtClean="0">
                <a:solidFill>
                  <a:schemeClr val="tx1"/>
                </a:solidFill>
              </a:rPr>
              <a:t>ui</a:t>
            </a:r>
            <a:r>
              <a:rPr lang="vi-VN" dirty="0" smtClean="0">
                <a:solidFill>
                  <a:schemeClr val="tx1"/>
                </a:solidFill>
              </a:rPr>
              <a:t> privind realizarea achiziţiilor publice dintr-o singură sursă</a:t>
            </a:r>
            <a:endParaRPr lang="ru-RU" dirty="0" smtClean="0">
              <a:solidFill>
                <a:schemeClr val="tx1"/>
              </a:solidFill>
            </a:endParaRPr>
          </a:p>
          <a:p>
            <a:pPr fontAlgn="auto">
              <a:spcAft>
                <a:spcPts val="0"/>
              </a:spcAft>
              <a:buFont typeface="Arial" pitchFamily="34" charset="0"/>
              <a:buChar char="•"/>
              <a:defRPr/>
            </a:pPr>
            <a:r>
              <a:rPr lang="en-US" dirty="0" smtClean="0">
                <a:solidFill>
                  <a:schemeClr val="tx1"/>
                </a:solidFill>
              </a:rPr>
              <a:t> </a:t>
            </a:r>
            <a:r>
              <a:rPr lang="ro-MD" dirty="0" smtClean="0">
                <a:solidFill>
                  <a:schemeClr val="tx1"/>
                </a:solidFill>
              </a:rPr>
              <a:t>HG Nr.834 din 13.09.2010 pentru aprobarea Regulamentului privind achiziţiile publice de lucrări.</a:t>
            </a:r>
            <a:endParaRPr lang="ru-RU" dirty="0" smtClean="0">
              <a:solidFill>
                <a:schemeClr val="tx1"/>
              </a:solidFill>
            </a:endParaRPr>
          </a:p>
          <a:p>
            <a:pPr fontAlgn="auto">
              <a:spcAft>
                <a:spcPts val="0"/>
              </a:spcAft>
              <a:buFont typeface="Arial" pitchFamily="34" charset="0"/>
              <a:buChar char="•"/>
              <a:defRPr/>
            </a:pPr>
            <a:r>
              <a:rPr lang="en-US" dirty="0" smtClean="0">
                <a:solidFill>
                  <a:schemeClr val="tx1"/>
                </a:solidFill>
              </a:rPr>
              <a:t> </a:t>
            </a:r>
            <a:r>
              <a:rPr lang="ro-MD" dirty="0" smtClean="0">
                <a:solidFill>
                  <a:schemeClr val="tx1"/>
                </a:solidFill>
              </a:rPr>
              <a:t>HG Nr.1121 din 10.12.2010  </a:t>
            </a:r>
            <a:r>
              <a:rPr lang="en-US" dirty="0" smtClean="0">
                <a:solidFill>
                  <a:schemeClr val="tx1"/>
                </a:solidFill>
              </a:rPr>
              <a:t>cu </a:t>
            </a:r>
            <a:r>
              <a:rPr lang="ro-RO" dirty="0" smtClean="0">
                <a:solidFill>
                  <a:schemeClr val="tx1"/>
                </a:solidFill>
              </a:rPr>
              <a:t>privire la aprobarea Documentaţiei standard pentru realizarea achiziţiilor publice de lucrări</a:t>
            </a:r>
            <a:endParaRPr lang="ru-RU" dirty="0">
              <a:solidFill>
                <a:schemeClr val="tx1"/>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p:txBody>
          <a:bodyPr/>
          <a:lstStyle/>
          <a:p>
            <a:pPr algn="ctr"/>
            <a:r>
              <a:rPr lang="ro-RO" sz="2400" b="1" dirty="0" smtClean="0">
                <a:solidFill>
                  <a:srgbClr val="C00000"/>
                </a:solidFill>
              </a:rPr>
              <a:t>Sesiunea 2:</a:t>
            </a:r>
          </a:p>
          <a:p>
            <a:pPr algn="ctr"/>
            <a:r>
              <a:rPr lang="ro-RO" sz="2400" b="1" dirty="0" smtClean="0">
                <a:solidFill>
                  <a:srgbClr val="FF0000"/>
                </a:solidFill>
              </a:rPr>
              <a:t/>
            </a:r>
            <a:br>
              <a:rPr lang="ro-RO" sz="2400" b="1" dirty="0" smtClean="0">
                <a:solidFill>
                  <a:srgbClr val="FF0000"/>
                </a:solidFill>
              </a:rPr>
            </a:br>
            <a:r>
              <a:rPr lang="ro-RO" sz="2400" b="1" dirty="0" smtClean="0">
                <a:solidFill>
                  <a:srgbClr val="002060"/>
                </a:solidFill>
              </a:rPr>
              <a:t> Rolul operatorilor de servicii publice de alimentare cu apă și de canalizare în procesul de proiectare a obiectelor de alimentare cu apă și de canalizare</a:t>
            </a:r>
            <a:endParaRPr lang="ru-RU" sz="2400"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41991"/>
            <a:ext cx="7776000" cy="607347"/>
          </a:xfrm>
        </p:spPr>
        <p:txBody>
          <a:bodyPr/>
          <a:lstStyle/>
          <a:p>
            <a:r>
              <a:rPr lang="vi-VN" sz="2000" dirty="0" smtClean="0">
                <a:solidFill>
                  <a:srgbClr val="C00000"/>
                </a:solidFill>
              </a:rPr>
              <a:t>2.</a:t>
            </a:r>
            <a:r>
              <a:rPr lang="ro-RO" sz="2000" dirty="0" smtClean="0">
                <a:solidFill>
                  <a:srgbClr val="C00000"/>
                </a:solidFill>
              </a:rPr>
              <a:t>2. Contractarea Companiei de construcție. (antreprenorul general). </a:t>
            </a:r>
            <a:endParaRPr lang="ru-RU" sz="2000" dirty="0">
              <a:solidFill>
                <a:srgbClr val="C0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Объект 4"/>
          <p:cNvSpPr>
            <a:spLocks noGrp="1"/>
          </p:cNvSpPr>
          <p:nvPr>
            <p:ph idx="1"/>
          </p:nvPr>
        </p:nvSpPr>
        <p:spPr>
          <a:xfrm>
            <a:off x="684000" y="2243470"/>
            <a:ext cx="7776000" cy="4020530"/>
          </a:xfrm>
        </p:spPr>
        <p:txBody>
          <a:bodyPr/>
          <a:lstStyle/>
          <a:p>
            <a:pPr marL="82550" indent="449263" fontAlgn="auto">
              <a:spcAft>
                <a:spcPts val="0"/>
              </a:spcAft>
              <a:defRPr/>
            </a:pPr>
            <a:endParaRPr lang="ro-RO" dirty="0" smtClean="0"/>
          </a:p>
          <a:p>
            <a:pPr marL="82550" indent="449263" fontAlgn="auto">
              <a:spcAft>
                <a:spcPts val="0"/>
              </a:spcAft>
              <a:defRPr/>
            </a:pPr>
            <a:r>
              <a:rPr lang="en-US" dirty="0" smtClean="0">
                <a:solidFill>
                  <a:schemeClr val="tx1"/>
                </a:solidFill>
              </a:rPr>
              <a:t> </a:t>
            </a:r>
            <a:r>
              <a:rPr lang="ro-RO" dirty="0" smtClean="0">
                <a:solidFill>
                  <a:schemeClr val="tx1"/>
                </a:solidFill>
              </a:rPr>
              <a:t>Investitorul (beneficiarul) va urmări suplimentar, ca la încheierea contractului de antrepriză agenţii economici să dispună conform </a:t>
            </a:r>
            <a:r>
              <a:rPr lang="fr-FR" dirty="0" smtClean="0">
                <a:solidFill>
                  <a:schemeClr val="tx1"/>
                </a:solidFill>
              </a:rPr>
              <a:t>Art. 15. </a:t>
            </a:r>
            <a:r>
              <a:rPr lang="fr-FR" dirty="0" err="1" smtClean="0">
                <a:solidFill>
                  <a:schemeClr val="tx1"/>
                </a:solidFill>
              </a:rPr>
              <a:t>din</a:t>
            </a:r>
            <a:r>
              <a:rPr lang="fr-FR" dirty="0" smtClean="0">
                <a:solidFill>
                  <a:schemeClr val="tx1"/>
                </a:solidFill>
              </a:rPr>
              <a:t> </a:t>
            </a:r>
            <a:r>
              <a:rPr lang="en-US" dirty="0" err="1" smtClean="0">
                <a:solidFill>
                  <a:schemeClr val="tx1"/>
                </a:solidFill>
              </a:rPr>
              <a:t>Legea</a:t>
            </a:r>
            <a:r>
              <a:rPr lang="en-US" dirty="0" smtClean="0">
                <a:solidFill>
                  <a:schemeClr val="tx1"/>
                </a:solidFill>
              </a:rPr>
              <a:t> Nr. 721 din  02.02.1996 </a:t>
            </a:r>
            <a:r>
              <a:rPr lang="ro-MD" dirty="0" smtClean="0">
                <a:solidFill>
                  <a:schemeClr val="tx1"/>
                </a:solidFill>
              </a:rPr>
              <a:t>privind calitatea în construcţii:</a:t>
            </a:r>
            <a:endParaRPr lang="ru-RU" dirty="0" smtClean="0">
              <a:solidFill>
                <a:schemeClr val="tx1"/>
              </a:solidFill>
            </a:endParaRPr>
          </a:p>
          <a:p>
            <a:pPr marL="82550" indent="-82550" fontAlgn="auto">
              <a:spcAft>
                <a:spcPts val="0"/>
              </a:spcAft>
              <a:buFont typeface="Arial" pitchFamily="34" charset="0"/>
              <a:buChar char="•"/>
              <a:defRPr/>
            </a:pPr>
            <a:r>
              <a:rPr lang="ro-RO" dirty="0" smtClean="0">
                <a:solidFill>
                  <a:schemeClr val="tx1"/>
                </a:solidFill>
              </a:rPr>
              <a:t> de licenţa respectivă pentru executarea lucrărilor de construcţii; </a:t>
            </a:r>
            <a:endParaRPr lang="ru-RU" dirty="0" smtClean="0">
              <a:solidFill>
                <a:schemeClr val="tx1"/>
              </a:solidFill>
            </a:endParaRPr>
          </a:p>
          <a:p>
            <a:pPr marL="82550" indent="-82550" fontAlgn="auto">
              <a:spcAft>
                <a:spcPts val="0"/>
              </a:spcAft>
              <a:buFont typeface="Arial" pitchFamily="34" charset="0"/>
              <a:buChar char="•"/>
              <a:defRPr/>
            </a:pPr>
            <a:r>
              <a:rPr lang="ro-RO" dirty="0" smtClean="0">
                <a:solidFill>
                  <a:schemeClr val="tx1"/>
                </a:solidFill>
              </a:rPr>
              <a:t> de un sistem intern de dirijare şi asigurare a calităţii;</a:t>
            </a:r>
          </a:p>
          <a:p>
            <a:pPr marL="82550" indent="-82550" fontAlgn="auto">
              <a:spcAft>
                <a:spcPts val="0"/>
              </a:spcAft>
              <a:buFont typeface="Arial" pitchFamily="34" charset="0"/>
              <a:buChar char="•"/>
              <a:defRPr/>
            </a:pPr>
            <a:r>
              <a:rPr lang="ro-RO" dirty="0" smtClean="0">
                <a:solidFill>
                  <a:schemeClr val="tx1"/>
                </a:solidFill>
              </a:rPr>
              <a:t> de specialişti atestaţi în executarea lucrărilor de construcţii diriginţi de şantier atestaţi și </a:t>
            </a:r>
            <a:r>
              <a:rPr lang="vi-VN" dirty="0" smtClean="0">
                <a:solidFill>
                  <a:schemeClr val="tx1"/>
                </a:solidFill>
              </a:rPr>
              <a:t> asigurarea verificării  execuţiei corecte a  lucrărilor de construcţii  prin responsabili tehnici atestaţi sau agenţi economici de consultanţă specializaţi</a:t>
            </a:r>
            <a:r>
              <a:rPr lang="ro-RO" dirty="0" smtClean="0">
                <a:solidFill>
                  <a:schemeClr val="tx1"/>
                </a:solidFill>
              </a:rPr>
              <a:t>.</a:t>
            </a:r>
            <a:endParaRPr lang="ru-RU" dirty="0" smtClean="0">
              <a:solidFill>
                <a:schemeClr val="tx1"/>
              </a:solidFill>
            </a:endParaRPr>
          </a:p>
          <a:p>
            <a:pPr fontAlgn="auto">
              <a:spcAft>
                <a:spcPts val="0"/>
              </a:spcAft>
              <a:defRPr/>
            </a:pPr>
            <a:endParaRPr lang="ru-RU" dirty="0">
              <a:solidFill>
                <a:schemeClr val="tx1"/>
              </a:solidFill>
            </a:endParaRPr>
          </a:p>
        </p:txBody>
      </p:sp>
    </p:spTree>
    <p:extLst>
      <p:ext uri="{BB962C8B-B14F-4D97-AF65-F5344CB8AC3E}">
        <p14:creationId xmlns:p14="http://schemas.microsoft.com/office/powerpoint/2010/main" val="356817833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sz="2000" dirty="0" smtClean="0"/>
              <a:t>Model-tip de contract de antrepriză </a:t>
            </a:r>
            <a:endParaRPr lang="ru-RU" sz="2000"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endParaRPr lang="en-GB" noProof="0" dirty="0"/>
          </a:p>
        </p:txBody>
      </p:sp>
      <p:sp>
        <p:nvSpPr>
          <p:cNvPr id="5" name="Содержимое 4"/>
          <p:cNvSpPr>
            <a:spLocks noGrp="1"/>
          </p:cNvSpPr>
          <p:nvPr>
            <p:ph idx="1"/>
          </p:nvPr>
        </p:nvSpPr>
        <p:spPr>
          <a:xfrm>
            <a:off x="684000" y="2290273"/>
            <a:ext cx="7776000" cy="3802879"/>
          </a:xfrm>
        </p:spPr>
        <p:txBody>
          <a:bodyPr/>
          <a:lstStyle/>
          <a:p>
            <a:r>
              <a:rPr lang="ro-RO" sz="900" b="1" dirty="0" smtClean="0"/>
              <a:t>MODELUL-TIP DE CONTRACT ACHIZIŢII PUBLICE</a:t>
            </a:r>
            <a:r>
              <a:rPr lang="ru-RU" sz="900" dirty="0" smtClean="0"/>
              <a:t> </a:t>
            </a:r>
            <a:r>
              <a:rPr lang="ro-RO" sz="900" b="1" dirty="0" smtClean="0"/>
              <a:t> CONTRACT DE ANTREPRIZĂ</a:t>
            </a:r>
            <a:endParaRPr lang="ru-RU" sz="900" dirty="0" smtClean="0"/>
          </a:p>
          <a:p>
            <a:r>
              <a:rPr lang="ro-RO" sz="900" b="1" dirty="0" smtClean="0"/>
              <a:t> </a:t>
            </a:r>
            <a:r>
              <a:rPr lang="ro-RO" sz="900" dirty="0" smtClean="0"/>
              <a:t>Nr.______ 							</a:t>
            </a:r>
            <a:endParaRPr lang="ru-RU" sz="900" dirty="0" smtClean="0"/>
          </a:p>
          <a:p>
            <a:r>
              <a:rPr lang="ro-RO" sz="900" dirty="0" smtClean="0"/>
              <a:t>Din ____ ____________201_</a:t>
            </a:r>
            <a:endParaRPr lang="ru-RU" sz="900" dirty="0" smtClean="0"/>
          </a:p>
          <a:p>
            <a:r>
              <a:rPr lang="ro-RO" sz="900" b="1" dirty="0" smtClean="0"/>
              <a:t> </a:t>
            </a:r>
            <a:r>
              <a:rPr lang="ro-RO" sz="900" b="1" u="sng" dirty="0" smtClean="0"/>
              <a:t>Articolul 1. PĂRŢILE CONTRACTANTE</a:t>
            </a:r>
            <a:endParaRPr lang="ru-RU" sz="900" dirty="0" smtClean="0"/>
          </a:p>
          <a:p>
            <a:r>
              <a:rPr lang="ro-RO" sz="900" dirty="0" smtClean="0"/>
              <a:t>1.1. Prezentul contract este încheiat</a:t>
            </a:r>
            <a:r>
              <a:rPr lang="ro-RO" sz="900" b="1" dirty="0" smtClean="0"/>
              <a:t> </a:t>
            </a:r>
            <a:r>
              <a:rPr lang="ro-RO" sz="900" dirty="0" smtClean="0"/>
              <a:t>în urma desfăşurării licitaţiei publice nr. ___ din ___ _________201_, publicată în Buletinul Achiziţiilor Publice, nr. __ din __ ________ 201_, între _________________________________________, cu sediul  în _________________________________________________, 	_________________,	</a:t>
            </a:r>
            <a:endParaRPr lang="ru-RU" sz="900" dirty="0" smtClean="0"/>
          </a:p>
          <a:p>
            <a:r>
              <a:rPr lang="ro-RO" sz="900" dirty="0" smtClean="0"/>
              <a:t>(denumirea autorităţii contractante)                                                           (localitatea)</a:t>
            </a:r>
            <a:endParaRPr lang="ru-RU" sz="900" dirty="0" smtClean="0"/>
          </a:p>
          <a:p>
            <a:r>
              <a:rPr lang="ro-RO" sz="900" dirty="0" smtClean="0"/>
              <a:t>str._________________________________ cont, telefon ____________, fax ___________,  e-mail_________________, înregistrat la Camera Înregistrării de Stat, cu                                  nr.______________din ________________ 201_, reprezentat prin  ___________________________________________ ,</a:t>
            </a:r>
            <a:r>
              <a:rPr lang="ro-RO" sz="900" b="1" dirty="0" smtClean="0"/>
              <a:t> </a:t>
            </a:r>
            <a:r>
              <a:rPr lang="ro-RO" sz="900" dirty="0" smtClean="0"/>
              <a:t>în calitate de Beneficiar, pe de o parte,</a:t>
            </a:r>
            <a:endParaRPr lang="ru-RU" sz="900" dirty="0" smtClean="0"/>
          </a:p>
          <a:p>
            <a:r>
              <a:rPr lang="ro-RO" sz="900" dirty="0" smtClean="0"/>
              <a:t>(numele, prenumele şi funcţia conducătorului) şi______________________________________, cu sediul în  ________________________</a:t>
            </a:r>
            <a:endParaRPr lang="ru-RU" sz="900" dirty="0" smtClean="0"/>
          </a:p>
          <a:p>
            <a:r>
              <a:rPr lang="ro-RO" sz="900" dirty="0" smtClean="0"/>
              <a:t>                    (denumirea operatorului economic)                                                            (localitatea)</a:t>
            </a:r>
            <a:endParaRPr lang="ru-RU" sz="900" dirty="0" smtClean="0"/>
          </a:p>
          <a:p>
            <a:r>
              <a:rPr lang="ro-RO" sz="900" dirty="0" smtClean="0"/>
              <a:t>str. ___________________________, telefon __________, fax _____________,                          e-mail_________________________, înregistrat la Camera Înregistrării de Stat, cu                                  nr. ______________din ________________ 201_, autorizat pentru activitatea în construcţii: autorizaţia nr. _____________ din ______________________201_, eliberată de ______________________________________, pe un termen de _____ani, pentru genurile de activitate______________________________________________, reprezentat prin ________________________________________, în calitate de Antreprenor, pe de altă parte.</a:t>
            </a:r>
            <a:endParaRPr lang="ru-RU" sz="900" dirty="0" smtClean="0"/>
          </a:p>
          <a:p>
            <a:r>
              <a:rPr lang="ro-RO" sz="900" dirty="0" smtClean="0"/>
              <a:t>                           (numele şi funcţia conducătorului)</a:t>
            </a:r>
            <a:endParaRPr lang="ru-RU" sz="900" dirty="0" smtClean="0"/>
          </a:p>
          <a:p>
            <a:r>
              <a:rPr lang="ro-RO" sz="900" b="1" dirty="0" smtClean="0"/>
              <a:t> </a:t>
            </a:r>
            <a:endParaRPr lang="ru-RU" sz="900" dirty="0" smtClean="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87865"/>
            <a:ext cx="7776000" cy="974221"/>
          </a:xfrm>
        </p:spPr>
        <p:txBody>
          <a:bodyPr/>
          <a:lstStyle/>
          <a:p>
            <a:r>
              <a:rPr lang="vi-VN" sz="2000" dirty="0" smtClean="0">
                <a:solidFill>
                  <a:srgbClr val="C00000"/>
                </a:solidFill>
              </a:rPr>
              <a:t>2.</a:t>
            </a:r>
            <a:r>
              <a:rPr lang="ro-RO" sz="2000" dirty="0" smtClean="0">
                <a:solidFill>
                  <a:srgbClr val="C00000"/>
                </a:solidFill>
              </a:rPr>
              <a:t>2. Identificarea specialiștilor executanți: Dirigintelui de șantier și Responsabilului tehnic de lucrări</a:t>
            </a:r>
            <a:endParaRPr lang="ru-RU" sz="2000"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endParaRPr lang="en-GB" noProof="0" dirty="0"/>
          </a:p>
        </p:txBody>
      </p:sp>
      <p:sp>
        <p:nvSpPr>
          <p:cNvPr id="5" name="Содержимое 4"/>
          <p:cNvSpPr>
            <a:spLocks noGrp="1"/>
          </p:cNvSpPr>
          <p:nvPr>
            <p:ph idx="1"/>
          </p:nvPr>
        </p:nvSpPr>
        <p:spPr>
          <a:xfrm>
            <a:off x="684000" y="2281727"/>
            <a:ext cx="7776000" cy="3982273"/>
          </a:xfrm>
        </p:spPr>
        <p:txBody>
          <a:bodyPr/>
          <a:lstStyle/>
          <a:p>
            <a:endParaRPr lang="ro-RO" dirty="0" smtClean="0"/>
          </a:p>
          <a:p>
            <a:r>
              <a:rPr lang="ro-RO" dirty="0" smtClean="0">
                <a:solidFill>
                  <a:schemeClr val="tx1"/>
                </a:solidFill>
              </a:rPr>
              <a:t>Execuția oricăror lucrări de construcții și verificarea calității lor, care se efectuează în baza unui proiect verificat, în mod obligatoriu trebuie să se efectueze de către executant prin persoane de specialitate, denumite ”diriginți de șantier”.</a:t>
            </a:r>
          </a:p>
          <a:p>
            <a:r>
              <a:rPr lang="ro-RO" dirty="0" smtClean="0">
                <a:solidFill>
                  <a:schemeClr val="tx1"/>
                </a:solidFill>
              </a:rPr>
              <a:t>Atribuțiile dirigintelui de șantier atestat se execută:</a:t>
            </a:r>
          </a:p>
          <a:p>
            <a:pPr>
              <a:buFontTx/>
              <a:buChar char="-"/>
            </a:pPr>
            <a:r>
              <a:rPr lang="ro-RO" dirty="0" smtClean="0">
                <a:solidFill>
                  <a:schemeClr val="tx1"/>
                </a:solidFill>
              </a:rPr>
              <a:t> în perioada premergătoare începerii execuției;</a:t>
            </a:r>
          </a:p>
          <a:p>
            <a:pPr>
              <a:buFontTx/>
              <a:buChar char="-"/>
            </a:pPr>
            <a:r>
              <a:rPr lang="ro-RO" dirty="0" smtClean="0">
                <a:solidFill>
                  <a:schemeClr val="tx1"/>
                </a:solidFill>
              </a:rPr>
              <a:t> în perioada de execuție a lucrărilor;</a:t>
            </a:r>
          </a:p>
          <a:p>
            <a:pPr>
              <a:buFontTx/>
              <a:buChar char="-"/>
            </a:pPr>
            <a:r>
              <a:rPr lang="ro-RO" dirty="0" smtClean="0">
                <a:solidFill>
                  <a:schemeClr val="tx1"/>
                </a:solidFill>
              </a:rPr>
              <a:t> în perioada de execuție a remedierilor stabilite la recepția lucrărilor;</a:t>
            </a:r>
          </a:p>
          <a:p>
            <a:pPr>
              <a:buFontTx/>
              <a:buChar char="-"/>
            </a:pPr>
            <a:endParaRPr lang="ro-RO" dirty="0" smtClean="0"/>
          </a:p>
          <a:p>
            <a:pPr>
              <a:buFontTx/>
              <a:buChar char="-"/>
            </a:pPr>
            <a:endParaRPr lang="ru-RU"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25496"/>
            <a:ext cx="7776000" cy="931492"/>
          </a:xfrm>
        </p:spPr>
        <p:txBody>
          <a:bodyPr/>
          <a:lstStyle/>
          <a:p>
            <a:r>
              <a:rPr lang="vi-VN" sz="2000" dirty="0" smtClean="0">
                <a:solidFill>
                  <a:srgbClr val="C00000"/>
                </a:solidFill>
              </a:rPr>
              <a:t>2.</a:t>
            </a:r>
            <a:r>
              <a:rPr lang="ro-RO" sz="2000" dirty="0" smtClean="0">
                <a:solidFill>
                  <a:srgbClr val="C00000"/>
                </a:solidFill>
              </a:rPr>
              <a:t>2. Contractarea Companiei de construcție. Identificarea specialiștilor executanți:Dirigintelui de șantier și Responsabilului tehnic de lucrări</a:t>
            </a:r>
            <a:endParaRPr lang="ru-RU" sz="2000"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2059536"/>
            <a:ext cx="7776000" cy="4315628"/>
          </a:xfrm>
        </p:spPr>
        <p:txBody>
          <a:bodyPr/>
          <a:lstStyle/>
          <a:p>
            <a:r>
              <a:rPr lang="ro-RO" dirty="0" smtClean="0">
                <a:solidFill>
                  <a:schemeClr val="tx1"/>
                </a:solidFill>
              </a:rPr>
              <a:t>Execuția oricăror lucrări de construcții și verificarea calității lor, care se efectuează în baza unui proiect verificat și ștampilat trebuie  verificată  în mod obligatoriu de către investitor prin persoane de specialitate denumite ”responsabil tehnici atestați” și dacă este cazul de agenți economici de consultanță specializați.</a:t>
            </a:r>
          </a:p>
          <a:p>
            <a:r>
              <a:rPr lang="ro-RO" dirty="0" smtClean="0">
                <a:solidFill>
                  <a:schemeClr val="tx1"/>
                </a:solidFill>
              </a:rPr>
              <a:t>Atribuțiile responsabilului tehnic atestat se execută:</a:t>
            </a:r>
          </a:p>
          <a:p>
            <a:pPr>
              <a:buFontTx/>
              <a:buChar char="-"/>
            </a:pPr>
            <a:r>
              <a:rPr lang="ro-RO" dirty="0" smtClean="0">
                <a:solidFill>
                  <a:schemeClr val="tx1"/>
                </a:solidFill>
              </a:rPr>
              <a:t> în perioada premergătoare începerii execuției;</a:t>
            </a:r>
          </a:p>
          <a:p>
            <a:pPr>
              <a:buFontTx/>
              <a:buChar char="-"/>
            </a:pPr>
            <a:r>
              <a:rPr lang="ro-RO" dirty="0" smtClean="0">
                <a:solidFill>
                  <a:schemeClr val="tx1"/>
                </a:solidFill>
              </a:rPr>
              <a:t> în perioada de execuție a lucrărilor;</a:t>
            </a:r>
          </a:p>
          <a:p>
            <a:pPr>
              <a:buFontTx/>
              <a:buChar char="-"/>
            </a:pPr>
            <a:r>
              <a:rPr lang="ro-RO" dirty="0" smtClean="0">
                <a:solidFill>
                  <a:schemeClr val="tx1"/>
                </a:solidFill>
              </a:rPr>
              <a:t> la recepția de la terminarea lucrărilor;</a:t>
            </a:r>
          </a:p>
          <a:p>
            <a:pPr>
              <a:buFontTx/>
              <a:buChar char="-"/>
            </a:pPr>
            <a:r>
              <a:rPr lang="ro-RO" dirty="0" smtClean="0">
                <a:solidFill>
                  <a:schemeClr val="tx1"/>
                </a:solidFill>
              </a:rPr>
              <a:t> În perioada de execuție a remedierilor stabilite de comisia de recepție la terminarea lucrărilor;</a:t>
            </a:r>
          </a:p>
          <a:p>
            <a:pPr>
              <a:buFontTx/>
              <a:buChar char="-"/>
            </a:pPr>
            <a:r>
              <a:rPr lang="ro-RO" dirty="0" smtClean="0">
                <a:solidFill>
                  <a:schemeClr val="tx1"/>
                </a:solidFill>
              </a:rPr>
              <a:t> la recepția finală după perioada de garanție.</a:t>
            </a:r>
          </a:p>
          <a:p>
            <a:endParaRPr lang="ru-RU"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25495"/>
            <a:ext cx="7776000" cy="1290415"/>
          </a:xfrm>
        </p:spPr>
        <p:txBody>
          <a:bodyPr/>
          <a:lstStyle/>
          <a:p>
            <a:pPr algn="ctr"/>
            <a:r>
              <a:rPr lang="ro-RO" sz="2000" dirty="0" smtClean="0">
                <a:solidFill>
                  <a:srgbClr val="C00000"/>
                </a:solidFill>
              </a:rPr>
              <a:t>2</a:t>
            </a:r>
            <a:r>
              <a:rPr lang="vi-VN" sz="2000" dirty="0" smtClean="0">
                <a:solidFill>
                  <a:srgbClr val="C00000"/>
                </a:solidFill>
              </a:rPr>
              <a:t>.3.</a:t>
            </a:r>
            <a:r>
              <a:rPr lang="ro-RO" sz="2000" dirty="0" smtClean="0">
                <a:solidFill>
                  <a:srgbClr val="C00000"/>
                </a:solidFill>
              </a:rPr>
              <a:t> Obligațiile investitorului/beneficiarului.</a:t>
            </a:r>
            <a:r>
              <a:rPr lang="en-US" sz="2000" dirty="0" smtClean="0">
                <a:solidFill>
                  <a:srgbClr val="C00000"/>
                </a:solidFill>
              </a:rPr>
              <a:t> </a:t>
            </a:r>
            <a:r>
              <a:rPr lang="ro-RO" sz="2000" dirty="0" smtClean="0">
                <a:solidFill>
                  <a:srgbClr val="C00000"/>
                </a:solidFill>
              </a:rPr>
              <a:t>Predarea terenului pentru construcție Companiei de construcție (antreprenorului). Verificarea execuției calitative a lucrărilor de construcție</a:t>
            </a:r>
            <a:r>
              <a:rPr lang="vi-VN" dirty="0" smtClean="0"/>
              <a:t/>
            </a:r>
            <a:br>
              <a:rPr lang="vi-VN" dirty="0" smtClean="0"/>
            </a:br>
            <a:endParaRPr lang="ru-RU"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Объект 4"/>
          <p:cNvSpPr>
            <a:spLocks noGrp="1"/>
          </p:cNvSpPr>
          <p:nvPr>
            <p:ph idx="1"/>
          </p:nvPr>
        </p:nvSpPr>
        <p:spPr>
          <a:xfrm>
            <a:off x="684000" y="2042445"/>
            <a:ext cx="7776000" cy="4341263"/>
          </a:xfrm>
        </p:spPr>
        <p:txBody>
          <a:bodyPr/>
          <a:lstStyle/>
          <a:p>
            <a:pPr fontAlgn="auto">
              <a:spcAft>
                <a:spcPts val="0"/>
              </a:spcAft>
              <a:tabLst>
                <a:tab pos="82550" algn="l"/>
              </a:tabLst>
              <a:defRPr/>
            </a:pPr>
            <a:r>
              <a:rPr lang="ro-MD" dirty="0" smtClean="0">
                <a:solidFill>
                  <a:schemeClr val="tx1"/>
                </a:solidFill>
              </a:rPr>
              <a:t>Conform Capitolul</a:t>
            </a:r>
            <a:r>
              <a:rPr lang="en-US" dirty="0" smtClean="0">
                <a:solidFill>
                  <a:schemeClr val="tx1"/>
                </a:solidFill>
              </a:rPr>
              <a:t> III, </a:t>
            </a:r>
            <a:r>
              <a:rPr lang="fr-FR" dirty="0" smtClean="0">
                <a:solidFill>
                  <a:schemeClr val="tx1"/>
                </a:solidFill>
              </a:rPr>
              <a:t>Art. 22. </a:t>
            </a:r>
            <a:r>
              <a:rPr lang="ro-RO" dirty="0" smtClean="0">
                <a:solidFill>
                  <a:schemeClr val="tx1"/>
                </a:solidFill>
              </a:rPr>
              <a:t>din Legea </a:t>
            </a:r>
            <a:r>
              <a:rPr lang="en-US" dirty="0" smtClean="0">
                <a:solidFill>
                  <a:schemeClr val="tx1"/>
                </a:solidFill>
              </a:rPr>
              <a:t>Nr. 721 din  02.02.1996 </a:t>
            </a:r>
            <a:r>
              <a:rPr lang="ro-MD" dirty="0" smtClean="0">
                <a:solidFill>
                  <a:schemeClr val="tx1"/>
                </a:solidFill>
              </a:rPr>
              <a:t>privind calitatea în construcţii obligaţiile investitorului sunt următoarele:</a:t>
            </a:r>
          </a:p>
          <a:p>
            <a:pPr fontAlgn="auto">
              <a:spcAft>
                <a:spcPts val="0"/>
              </a:spcAft>
              <a:buFont typeface="Arial" pitchFamily="34" charset="0"/>
              <a:buChar char="•"/>
              <a:tabLst>
                <a:tab pos="82550" algn="l"/>
              </a:tabLst>
              <a:defRPr/>
            </a:pPr>
            <a:r>
              <a:rPr lang="ro-RO" dirty="0" smtClean="0">
                <a:solidFill>
                  <a:schemeClr val="tx1"/>
                </a:solidFill>
              </a:rPr>
              <a:t> </a:t>
            </a:r>
            <a:r>
              <a:rPr lang="pt-BR" dirty="0" smtClean="0"/>
              <a:t> </a:t>
            </a:r>
            <a:r>
              <a:rPr lang="pt-BR" dirty="0" err="1" smtClean="0">
                <a:solidFill>
                  <a:schemeClr val="tx1"/>
                </a:solidFill>
              </a:rPr>
              <a:t>obţinerea</a:t>
            </a:r>
            <a:r>
              <a:rPr lang="pt-BR" dirty="0" smtClean="0">
                <a:solidFill>
                  <a:schemeClr val="tx1"/>
                </a:solidFill>
              </a:rPr>
              <a:t> </a:t>
            </a:r>
            <a:r>
              <a:rPr lang="pt-BR" dirty="0" err="1" smtClean="0">
                <a:solidFill>
                  <a:schemeClr val="tx1"/>
                </a:solidFill>
              </a:rPr>
              <a:t>certificatului</a:t>
            </a:r>
            <a:r>
              <a:rPr lang="pt-BR" dirty="0" smtClean="0">
                <a:solidFill>
                  <a:schemeClr val="tx1"/>
                </a:solidFill>
              </a:rPr>
              <a:t> de </a:t>
            </a:r>
            <a:r>
              <a:rPr lang="pt-BR" dirty="0" err="1" smtClean="0">
                <a:solidFill>
                  <a:schemeClr val="tx1"/>
                </a:solidFill>
              </a:rPr>
              <a:t>urbanism</a:t>
            </a:r>
            <a:r>
              <a:rPr lang="pt-BR" dirty="0" smtClean="0">
                <a:solidFill>
                  <a:schemeClr val="tx1"/>
                </a:solidFill>
              </a:rPr>
              <a:t>, </a:t>
            </a:r>
            <a:r>
              <a:rPr lang="pt-BR" dirty="0" err="1" smtClean="0">
                <a:solidFill>
                  <a:schemeClr val="tx1"/>
                </a:solidFill>
              </a:rPr>
              <a:t>autorizaţiei</a:t>
            </a:r>
            <a:r>
              <a:rPr lang="pt-BR" dirty="0" smtClean="0">
                <a:solidFill>
                  <a:schemeClr val="tx1"/>
                </a:solidFill>
              </a:rPr>
              <a:t> de </a:t>
            </a:r>
            <a:r>
              <a:rPr lang="pt-BR" dirty="0" err="1" smtClean="0">
                <a:solidFill>
                  <a:schemeClr val="tx1"/>
                </a:solidFill>
              </a:rPr>
              <a:t>construire</a:t>
            </a:r>
            <a:r>
              <a:rPr lang="pt-BR" dirty="0" smtClean="0">
                <a:solidFill>
                  <a:schemeClr val="tx1"/>
                </a:solidFill>
              </a:rPr>
              <a:t> şi </a:t>
            </a:r>
            <a:r>
              <a:rPr lang="pt-BR" dirty="0" err="1" smtClean="0">
                <a:solidFill>
                  <a:schemeClr val="tx1"/>
                </a:solidFill>
              </a:rPr>
              <a:t>avizelor</a:t>
            </a:r>
            <a:r>
              <a:rPr lang="pt-BR" dirty="0" smtClean="0">
                <a:solidFill>
                  <a:schemeClr val="tx1"/>
                </a:solidFill>
              </a:rPr>
              <a:t> </a:t>
            </a:r>
            <a:r>
              <a:rPr lang="pt-BR" dirty="0" err="1" smtClean="0">
                <a:solidFill>
                  <a:schemeClr val="tx1"/>
                </a:solidFill>
              </a:rPr>
              <a:t>prevăzute</a:t>
            </a:r>
            <a:r>
              <a:rPr lang="pt-BR" dirty="0" smtClean="0">
                <a:solidFill>
                  <a:schemeClr val="tx1"/>
                </a:solidFill>
              </a:rPr>
              <a:t> de </a:t>
            </a:r>
            <a:r>
              <a:rPr lang="pt-BR" dirty="0" err="1" smtClean="0">
                <a:solidFill>
                  <a:schemeClr val="tx1"/>
                </a:solidFill>
              </a:rPr>
              <a:t>lege</a:t>
            </a:r>
            <a:r>
              <a:rPr lang="pt-BR" dirty="0" smtClean="0">
                <a:solidFill>
                  <a:schemeClr val="tx1"/>
                </a:solidFill>
              </a:rPr>
              <a:t>;</a:t>
            </a:r>
            <a:endParaRPr lang="ro-RO" dirty="0" smtClean="0">
              <a:solidFill>
                <a:schemeClr val="tx1"/>
              </a:solidFill>
            </a:endParaRPr>
          </a:p>
          <a:p>
            <a:pPr fontAlgn="auto">
              <a:spcAft>
                <a:spcPts val="0"/>
              </a:spcAft>
              <a:buFont typeface="Arial" pitchFamily="34" charset="0"/>
              <a:buChar char="•"/>
              <a:tabLst>
                <a:tab pos="82550" algn="l"/>
              </a:tabLst>
              <a:defRPr/>
            </a:pPr>
            <a:r>
              <a:rPr lang="vi-VN" dirty="0" smtClean="0"/>
              <a:t> </a:t>
            </a:r>
            <a:r>
              <a:rPr lang="vi-VN" dirty="0" smtClean="0">
                <a:solidFill>
                  <a:schemeClr val="tx1"/>
                </a:solidFill>
              </a:rPr>
              <a:t>stabilirea nivelului calitativ ce trebuie realizat  prin proiectare şi execuţie pe baza documentelor normative, precum şi a studiilor şi cercetărilor efectuate</a:t>
            </a:r>
            <a:endParaRPr lang="ro-RO" dirty="0" smtClean="0">
              <a:solidFill>
                <a:schemeClr val="tx1"/>
              </a:solidFill>
            </a:endParaRPr>
          </a:p>
          <a:p>
            <a:pPr fontAlgn="auto">
              <a:spcAft>
                <a:spcPts val="0"/>
              </a:spcAft>
              <a:buFont typeface="Arial" pitchFamily="34" charset="0"/>
              <a:buChar char="•"/>
              <a:tabLst>
                <a:tab pos="82550" algn="l"/>
              </a:tabLst>
              <a:defRPr/>
            </a:pPr>
            <a:r>
              <a:rPr lang="ro-RO" dirty="0" smtClean="0">
                <a:solidFill>
                  <a:schemeClr val="tx1"/>
                </a:solidFill>
              </a:rPr>
              <a:t> </a:t>
            </a:r>
            <a:r>
              <a:rPr lang="vi-VN" dirty="0" smtClean="0"/>
              <a:t> </a:t>
            </a:r>
            <a:r>
              <a:rPr lang="vi-VN" dirty="0" smtClean="0">
                <a:solidFill>
                  <a:schemeClr val="tx1"/>
                </a:solidFill>
              </a:rPr>
              <a:t>prezentarea proiectelor pentru verificare şi înlăturarea neregulilor depistate în urma verificării;</a:t>
            </a:r>
            <a:endParaRPr lang="ru-RU" dirty="0" smtClean="0">
              <a:solidFill>
                <a:schemeClr val="tx1"/>
              </a:solidFill>
            </a:endParaRPr>
          </a:p>
          <a:p>
            <a:pPr fontAlgn="auto">
              <a:spcAft>
                <a:spcPts val="0"/>
              </a:spcAft>
              <a:buFont typeface="Arial" pitchFamily="34" charset="0"/>
              <a:buChar char="•"/>
              <a:defRPr/>
            </a:pPr>
            <a:r>
              <a:rPr lang="ro-RO" dirty="0" smtClean="0">
                <a:solidFill>
                  <a:schemeClr val="tx1"/>
                </a:solidFill>
              </a:rPr>
              <a:t> asigură verificarea execuţiei calitative a lucrărilor de construcţii prin responsabili tehnici atestaţi;</a:t>
            </a:r>
            <a:endParaRPr lang="ru-RU" dirty="0" smtClean="0">
              <a:solidFill>
                <a:schemeClr val="tx1"/>
              </a:solidFill>
            </a:endParaRPr>
          </a:p>
          <a:p>
            <a:pPr fontAlgn="auto">
              <a:spcAft>
                <a:spcPts val="0"/>
              </a:spcAft>
              <a:buFont typeface="Arial" pitchFamily="34" charset="0"/>
              <a:buChar char="•"/>
              <a:defRPr/>
            </a:pPr>
            <a:r>
              <a:rPr lang="ro-RO" b="1" dirty="0" smtClean="0">
                <a:solidFill>
                  <a:schemeClr val="tx1"/>
                </a:solidFill>
              </a:rPr>
              <a:t> </a:t>
            </a:r>
            <a:r>
              <a:rPr lang="ro-RO" dirty="0" smtClean="0">
                <a:solidFill>
                  <a:schemeClr val="tx1"/>
                </a:solidFill>
              </a:rPr>
              <a:t>întocmirea cărţii tehnice şi predarea acesteia proprietarului după finalizarea lucrărilor;</a:t>
            </a:r>
            <a:endParaRPr lang="ru-RU" dirty="0" smtClean="0">
              <a:solidFill>
                <a:schemeClr val="tx1"/>
              </a:solidFill>
            </a:endParaRPr>
          </a:p>
          <a:p>
            <a:pPr fontAlgn="auto">
              <a:spcAft>
                <a:spcPts val="0"/>
              </a:spcAft>
              <a:buFont typeface="Arial" pitchFamily="34" charset="0"/>
              <a:buChar char="•"/>
              <a:defRPr/>
            </a:pPr>
            <a:r>
              <a:rPr lang="ro-RO" dirty="0" smtClean="0">
                <a:solidFill>
                  <a:schemeClr val="tx1"/>
                </a:solidFill>
              </a:rPr>
              <a:t> asigură recepţia lucrărilor de construcţii la terminarea lucrărilor;</a:t>
            </a:r>
            <a:endParaRPr lang="ru-RU" dirty="0" smtClean="0">
              <a:solidFill>
                <a:schemeClr val="tx1"/>
              </a:solidFill>
            </a:endParaRPr>
          </a:p>
          <a:p>
            <a:pPr fontAlgn="auto">
              <a:spcAft>
                <a:spcPts val="0"/>
              </a:spcAft>
              <a:buFont typeface="Arial" pitchFamily="34" charset="0"/>
              <a:buChar char="•"/>
              <a:defRPr/>
            </a:pPr>
            <a:endParaRPr lang="ru-RU" dirty="0" smtClean="0">
              <a:solidFill>
                <a:schemeClr val="tx1"/>
              </a:solidFill>
            </a:endParaRPr>
          </a:p>
          <a:p>
            <a:endParaRPr lang="ru-RU" dirty="0">
              <a:solidFill>
                <a:schemeClr val="tx1"/>
              </a:solidFill>
            </a:endParaRPr>
          </a:p>
        </p:txBody>
      </p:sp>
    </p:spTree>
    <p:extLst>
      <p:ext uri="{BB962C8B-B14F-4D97-AF65-F5344CB8AC3E}">
        <p14:creationId xmlns:p14="http://schemas.microsoft.com/office/powerpoint/2010/main" val="72158197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25494"/>
            <a:ext cx="7776000" cy="640935"/>
          </a:xfrm>
        </p:spPr>
        <p:txBody>
          <a:bodyPr/>
          <a:lstStyle/>
          <a:p>
            <a:pPr algn="ctr"/>
            <a:r>
              <a:rPr lang="ro-RO" dirty="0" smtClean="0">
                <a:solidFill>
                  <a:srgbClr val="C00000"/>
                </a:solidFill>
              </a:rPr>
              <a:t> </a:t>
            </a:r>
            <a:r>
              <a:rPr lang="ro-RO" sz="2000" dirty="0" smtClean="0">
                <a:solidFill>
                  <a:srgbClr val="C00000"/>
                </a:solidFill>
              </a:rPr>
              <a:t>2</a:t>
            </a:r>
            <a:r>
              <a:rPr lang="vi-VN" sz="2000" dirty="0" smtClean="0">
                <a:solidFill>
                  <a:srgbClr val="C00000"/>
                </a:solidFill>
              </a:rPr>
              <a:t>.3.</a:t>
            </a:r>
            <a:r>
              <a:rPr lang="ro-RO" sz="2000" dirty="0" smtClean="0">
                <a:solidFill>
                  <a:srgbClr val="C00000"/>
                </a:solidFill>
              </a:rPr>
              <a:t> Obligațiile investitorului/beneficiarului.</a:t>
            </a:r>
            <a:r>
              <a:rPr lang="en-US" sz="2000" dirty="0" smtClean="0">
                <a:solidFill>
                  <a:srgbClr val="C00000"/>
                </a:solidFill>
              </a:rPr>
              <a:t> </a:t>
            </a:r>
            <a:r>
              <a:rPr lang="ro-RO" sz="2000" dirty="0" smtClean="0">
                <a:solidFill>
                  <a:srgbClr val="C00000"/>
                </a:solidFill>
              </a:rPr>
              <a:t>Predarea terenului pentru construcție Companiei de construcție (antreprenorului). </a:t>
            </a:r>
            <a:r>
              <a:rPr lang="vi-VN" sz="2000" dirty="0" smtClean="0">
                <a:solidFill>
                  <a:srgbClr val="FF0000"/>
                </a:solidFill>
              </a:rPr>
              <a:t> </a:t>
            </a:r>
            <a:endParaRPr lang="ru-RU" sz="2000"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Объект 4"/>
          <p:cNvSpPr>
            <a:spLocks noGrp="1"/>
          </p:cNvSpPr>
          <p:nvPr>
            <p:ph idx="1"/>
          </p:nvPr>
        </p:nvSpPr>
        <p:spPr>
          <a:xfrm>
            <a:off x="572567" y="1845892"/>
            <a:ext cx="8212509" cy="4742915"/>
          </a:xfrm>
        </p:spPr>
        <p:txBody>
          <a:bodyPr/>
          <a:lstStyle/>
          <a:p>
            <a:pPr fontAlgn="auto">
              <a:spcAft>
                <a:spcPts val="0"/>
              </a:spcAft>
              <a:buFont typeface="Arial" pitchFamily="34" charset="0"/>
              <a:buChar char="•"/>
              <a:defRPr/>
            </a:pPr>
            <a:r>
              <a:rPr lang="ro-MD" b="1" dirty="0" smtClean="0">
                <a:solidFill>
                  <a:schemeClr val="tx1"/>
                </a:solidFill>
              </a:rPr>
              <a:t> </a:t>
            </a:r>
            <a:r>
              <a:rPr lang="ro-MD" dirty="0" smtClean="0">
                <a:solidFill>
                  <a:schemeClr val="tx1"/>
                </a:solidFill>
              </a:rPr>
              <a:t>soluţionează neconformităţile şi a defectelor apărute pe parcursul executării lucrărilor de construcţie;</a:t>
            </a:r>
            <a:endParaRPr lang="ru-RU" dirty="0" smtClean="0">
              <a:solidFill>
                <a:schemeClr val="tx1"/>
              </a:solidFill>
            </a:endParaRPr>
          </a:p>
          <a:p>
            <a:pPr fontAlgn="auto">
              <a:spcAft>
                <a:spcPts val="0"/>
              </a:spcAft>
              <a:buFont typeface="Arial" pitchFamily="34" charset="0"/>
              <a:buChar char="•"/>
              <a:defRPr/>
            </a:pPr>
            <a:r>
              <a:rPr lang="ro-RO" dirty="0" smtClean="0">
                <a:solidFill>
                  <a:schemeClr val="tx1"/>
                </a:solidFill>
              </a:rPr>
              <a:t> asigură expertizarea construcţiilor de către experţi tehnici atestaţi pentru lucrări de reconstrucţii, modificări, consolidări, </a:t>
            </a:r>
            <a:r>
              <a:rPr lang="ro-RO" dirty="0" err="1" smtClean="0">
                <a:solidFill>
                  <a:schemeClr val="tx1"/>
                </a:solidFill>
              </a:rPr>
              <a:t>etc</a:t>
            </a:r>
            <a:r>
              <a:rPr lang="ro-RO" dirty="0" smtClean="0">
                <a:solidFill>
                  <a:schemeClr val="tx1"/>
                </a:solidFill>
              </a:rPr>
              <a:t>;</a:t>
            </a:r>
          </a:p>
          <a:p>
            <a:pPr fontAlgn="auto">
              <a:spcAft>
                <a:spcPts val="0"/>
              </a:spcAft>
              <a:defRPr/>
            </a:pPr>
            <a:r>
              <a:rPr lang="ro-RO" dirty="0" smtClean="0">
                <a:solidFill>
                  <a:schemeClr val="tx1"/>
                </a:solidFill>
              </a:rPr>
              <a:t> </a:t>
            </a:r>
            <a:r>
              <a:rPr lang="vi-VN" dirty="0" smtClean="0">
                <a:solidFill>
                  <a:schemeClr val="tx1"/>
                </a:solidFill>
              </a:rPr>
              <a:t>În cazul  în care investitorul îşi deleagă atribuţiile altui agent economic, asupra acestuia se extind prevederile prezentei legi</a:t>
            </a:r>
            <a:r>
              <a:rPr lang="ro-RO" dirty="0" smtClean="0">
                <a:solidFill>
                  <a:schemeClr val="tx1"/>
                </a:solidFill>
              </a:rPr>
              <a:t>.</a:t>
            </a:r>
          </a:p>
          <a:p>
            <a:pPr fontAlgn="auto">
              <a:spcAft>
                <a:spcPts val="0"/>
              </a:spcAft>
              <a:defRPr/>
            </a:pPr>
            <a:endParaRPr lang="ro-RO" dirty="0" smtClean="0">
              <a:solidFill>
                <a:schemeClr val="tx1"/>
              </a:solidFill>
            </a:endParaRPr>
          </a:p>
          <a:p>
            <a:pPr fontAlgn="auto">
              <a:spcAft>
                <a:spcPts val="0"/>
              </a:spcAft>
              <a:defRPr/>
            </a:pPr>
            <a:r>
              <a:rPr lang="ro-RO" dirty="0" smtClean="0">
                <a:solidFill>
                  <a:schemeClr val="tx1"/>
                </a:solidFill>
              </a:rPr>
              <a:t>Modul de transmitere a terenurilor </a:t>
            </a:r>
            <a:r>
              <a:rPr lang="en-US" dirty="0" err="1" smtClean="0">
                <a:solidFill>
                  <a:schemeClr val="tx1"/>
                </a:solidFill>
              </a:rPr>
              <a:t>este</a:t>
            </a:r>
            <a:r>
              <a:rPr lang="en-US" dirty="0" smtClean="0">
                <a:solidFill>
                  <a:schemeClr val="tx1"/>
                </a:solidFill>
              </a:rPr>
              <a:t> </a:t>
            </a:r>
            <a:r>
              <a:rPr lang="en-US" dirty="0" err="1" smtClean="0">
                <a:solidFill>
                  <a:schemeClr val="tx1"/>
                </a:solidFill>
              </a:rPr>
              <a:t>prev</a:t>
            </a:r>
            <a:r>
              <a:rPr lang="ro-RO" dirty="0" err="1" smtClean="0">
                <a:solidFill>
                  <a:schemeClr val="tx1"/>
                </a:solidFill>
              </a:rPr>
              <a:t>ăzut</a:t>
            </a:r>
            <a:r>
              <a:rPr lang="ro-RO" dirty="0" smtClean="0">
                <a:solidFill>
                  <a:schemeClr val="tx1"/>
                </a:solidFill>
              </a:rPr>
              <a:t> de </a:t>
            </a:r>
            <a:r>
              <a:rPr lang="ro-RO" dirty="0" err="1" smtClean="0">
                <a:solidFill>
                  <a:schemeClr val="tx1"/>
                </a:solidFill>
              </a:rPr>
              <a:t>Hotărîrea</a:t>
            </a:r>
            <a:r>
              <a:rPr lang="ro-RO" dirty="0" smtClean="0">
                <a:solidFill>
                  <a:schemeClr val="tx1"/>
                </a:solidFill>
              </a:rPr>
              <a:t> Guvernului nr.1170 din 25.06.2016 </a:t>
            </a:r>
            <a:r>
              <a:rPr lang="ro-MD" dirty="0" smtClean="0">
                <a:solidFill>
                  <a:schemeClr val="tx1"/>
                </a:solidFill>
              </a:rPr>
              <a:t>pentru aprobarea Regulamentului cu privire la modul de transmitere, schimbare a destinaţiei şi schimb de terenuri</a:t>
            </a:r>
            <a:r>
              <a:rPr lang="ro-MD" dirty="0" smtClean="0"/>
              <a:t> </a:t>
            </a:r>
            <a:r>
              <a:rPr lang="ro-MD" dirty="0" smtClean="0">
                <a:solidFill>
                  <a:schemeClr val="tx1"/>
                </a:solidFill>
              </a:rPr>
              <a:t>și Codului funciar nr. 828 din 25.12.1991 .</a:t>
            </a:r>
          </a:p>
          <a:p>
            <a:pPr fontAlgn="auto">
              <a:spcAft>
                <a:spcPts val="0"/>
              </a:spcAft>
              <a:defRPr/>
            </a:pPr>
            <a:r>
              <a:rPr lang="vi-VN" dirty="0" smtClean="0">
                <a:solidFill>
                  <a:schemeClr val="tx1"/>
                </a:solidFill>
              </a:rPr>
              <a:t>Pentru transmiterea, schimbarea destinaţiei şi schimbul de terenuri proprietate publică – se perfectează un dosar cu setul de documente specificat în  anexa nr. 1 la Regulament</a:t>
            </a:r>
            <a:r>
              <a:rPr lang="ro-RO" dirty="0" smtClean="0">
                <a:solidFill>
                  <a:schemeClr val="tx1"/>
                </a:solidFill>
              </a:rPr>
              <a:t>ul sus numit</a:t>
            </a:r>
            <a:r>
              <a:rPr lang="vi-VN" dirty="0" smtClean="0">
                <a:solidFill>
                  <a:schemeClr val="tx1"/>
                </a:solidFill>
              </a:rPr>
              <a:t>.</a:t>
            </a:r>
            <a:endParaRPr lang="ro-RO" dirty="0" smtClean="0">
              <a:solidFill>
                <a:schemeClr val="tx1"/>
              </a:solidFill>
            </a:endParaRPr>
          </a:p>
          <a:p>
            <a:pPr fontAlgn="auto">
              <a:spcAft>
                <a:spcPts val="0"/>
              </a:spcAft>
              <a:defRPr/>
            </a:pPr>
            <a:endParaRPr lang="ro-RO" dirty="0" smtClean="0">
              <a:solidFill>
                <a:schemeClr val="tx1"/>
              </a:solidFill>
            </a:endParaRPr>
          </a:p>
          <a:p>
            <a:pPr fontAlgn="auto">
              <a:spcAft>
                <a:spcPts val="0"/>
              </a:spcAft>
              <a:defRPr/>
            </a:pPr>
            <a:endParaRPr lang="ro-RO" dirty="0" smtClean="0">
              <a:solidFill>
                <a:schemeClr val="tx1"/>
              </a:solidFill>
            </a:endParaRPr>
          </a:p>
        </p:txBody>
      </p:sp>
    </p:spTree>
    <p:extLst>
      <p:ext uri="{BB962C8B-B14F-4D97-AF65-F5344CB8AC3E}">
        <p14:creationId xmlns:p14="http://schemas.microsoft.com/office/powerpoint/2010/main" val="227616273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65675"/>
            <a:ext cx="7776000" cy="615297"/>
          </a:xfrm>
        </p:spPr>
        <p:txBody>
          <a:bodyPr/>
          <a:lstStyle/>
          <a:p>
            <a:r>
              <a:rPr lang="en-US" sz="2000" dirty="0" smtClean="0">
                <a:solidFill>
                  <a:srgbClr val="C00000"/>
                </a:solidFill>
              </a:rPr>
              <a:t> </a:t>
            </a:r>
            <a:r>
              <a:rPr lang="ro-RO" sz="2000" dirty="0" smtClean="0">
                <a:solidFill>
                  <a:srgbClr val="C00000"/>
                </a:solidFill>
              </a:rPr>
              <a:t>2.3. Predarea terenului pentru construcție Companiei de construcție (antreprenorului).</a:t>
            </a:r>
            <a:endParaRPr lang="ru-RU" sz="2000"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358923" y="1683520"/>
            <a:ext cx="8520157" cy="4888195"/>
          </a:xfrm>
        </p:spPr>
        <p:txBody>
          <a:bodyPr/>
          <a:lstStyle/>
          <a:p>
            <a:pPr fontAlgn="auto">
              <a:spcAft>
                <a:spcPts val="0"/>
              </a:spcAft>
              <a:defRPr/>
            </a:pPr>
            <a:r>
              <a:rPr lang="vi-VN" dirty="0" smtClean="0">
                <a:solidFill>
                  <a:schemeClr val="tx1"/>
                </a:solidFill>
              </a:rPr>
              <a:t>Perfectarea dosarelor se efectuează, după caz, de către (executorul dosarului):</a:t>
            </a:r>
            <a:endParaRPr lang="ro-RO" dirty="0" smtClean="0">
              <a:solidFill>
                <a:schemeClr val="tx1"/>
              </a:solidFill>
            </a:endParaRPr>
          </a:p>
          <a:p>
            <a:pPr marL="342900" indent="-342900" fontAlgn="auto">
              <a:spcAft>
                <a:spcPts val="0"/>
              </a:spcAft>
              <a:defRPr/>
            </a:pPr>
            <a:r>
              <a:rPr lang="ro-RO" dirty="0" smtClean="0">
                <a:solidFill>
                  <a:schemeClr val="tx1"/>
                </a:solidFill>
              </a:rPr>
              <a:t>1. </a:t>
            </a:r>
            <a:r>
              <a:rPr lang="vi-VN" dirty="0" smtClean="0">
                <a:solidFill>
                  <a:schemeClr val="tx1"/>
                </a:solidFill>
              </a:rPr>
              <a:t>Întreprinderea de Stat „Institutul de Proiectări pentru Organizarea Teritoriului” (pe bază de contract cu persoanele interesate) – pentru terenurile proprietate publică a statului; </a:t>
            </a:r>
            <a:endParaRPr lang="ro-RO" dirty="0" smtClean="0">
              <a:solidFill>
                <a:schemeClr val="tx1"/>
              </a:solidFill>
            </a:endParaRPr>
          </a:p>
          <a:p>
            <a:r>
              <a:rPr lang="vi-VN" dirty="0" smtClean="0">
                <a:solidFill>
                  <a:schemeClr val="tx1"/>
                </a:solidFill>
              </a:rPr>
              <a:t>2</a:t>
            </a:r>
            <a:r>
              <a:rPr lang="ro-RO" dirty="0" smtClean="0">
                <a:solidFill>
                  <a:schemeClr val="tx1"/>
                </a:solidFill>
              </a:rPr>
              <a:t>.</a:t>
            </a:r>
            <a:r>
              <a:rPr lang="vi-VN" dirty="0" smtClean="0">
                <a:solidFill>
                  <a:schemeClr val="tx1"/>
                </a:solidFill>
              </a:rPr>
              <a:t> întreprinderile de stat sau serviciile abilitate din cadrul autorităţilor administraţiei publice locale, inclusiv pe bază de contract cu persoanele interesate – pentru terenurile proprietate publică a unităţilor administrativ-teritoriale; </a:t>
            </a:r>
            <a:br>
              <a:rPr lang="vi-VN" dirty="0" smtClean="0">
                <a:solidFill>
                  <a:schemeClr val="tx1"/>
                </a:solidFill>
              </a:rPr>
            </a:br>
            <a:r>
              <a:rPr lang="vi-VN" dirty="0" smtClean="0">
                <a:solidFill>
                  <a:schemeClr val="tx1"/>
                </a:solidFill>
              </a:rPr>
              <a:t>3</a:t>
            </a:r>
            <a:r>
              <a:rPr lang="ro-RO" dirty="0" smtClean="0">
                <a:solidFill>
                  <a:schemeClr val="tx1"/>
                </a:solidFill>
              </a:rPr>
              <a:t>.</a:t>
            </a:r>
            <a:r>
              <a:rPr lang="vi-VN" dirty="0" smtClean="0">
                <a:solidFill>
                  <a:schemeClr val="tx1"/>
                </a:solidFill>
              </a:rPr>
              <a:t> proprietarii terenurilor, numai cu prezentarea actelor prevăzute la pct. 27 subpct. 2) din Regulament</a:t>
            </a:r>
            <a:r>
              <a:rPr lang="ro-RO" dirty="0" smtClean="0">
                <a:solidFill>
                  <a:schemeClr val="tx1"/>
                </a:solidFill>
              </a:rPr>
              <a:t>ul menționat</a:t>
            </a:r>
            <a:r>
              <a:rPr lang="vi-VN" dirty="0" smtClean="0">
                <a:solidFill>
                  <a:schemeClr val="tx1"/>
                </a:solidFill>
              </a:rPr>
              <a:t> autorităţilor locale pentru aprobarea deciziei privind schimbarea destinaţiei terenurilor agricole – pentru schimbarea destinaţiei terenurilor proprietate privată.</a:t>
            </a:r>
            <a:br>
              <a:rPr lang="vi-VN" dirty="0" smtClean="0">
                <a:solidFill>
                  <a:schemeClr val="tx1"/>
                </a:solidFill>
              </a:rPr>
            </a:br>
            <a:r>
              <a:rPr lang="vi-VN" dirty="0" smtClean="0">
                <a:solidFill>
                  <a:schemeClr val="tx1"/>
                </a:solidFill>
              </a:rPr>
              <a:t>4. Coordonarea dosarelor cu autorităţile  administraţiei publice  centrale şi locale se efectuează de către persoana interesată sau cea specificată în contract. </a:t>
            </a:r>
            <a:br>
              <a:rPr lang="vi-VN" dirty="0" smtClean="0">
                <a:solidFill>
                  <a:schemeClr val="tx1"/>
                </a:solidFill>
              </a:rPr>
            </a:br>
            <a:r>
              <a:rPr lang="vi-VN" dirty="0" smtClean="0">
                <a:solidFill>
                  <a:schemeClr val="tx1"/>
                </a:solidFill>
              </a:rPr>
              <a:t> 5. Autorităţile abilitate examinează şi avizează dosarul în cel mult 10 zile lucrătoare. În caz de neprezentare a avizului în termenul stabilit, acesta se consideră ca fiind pozitiv.</a:t>
            </a:r>
            <a:endParaRPr lang="ro-RO" dirty="0" smtClean="0">
              <a:solidFill>
                <a:schemeClr val="tx1"/>
              </a:solidFill>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36592"/>
            <a:ext cx="7776000" cy="632388"/>
          </a:xfrm>
        </p:spPr>
        <p:txBody>
          <a:bodyPr/>
          <a:lstStyle/>
          <a:p>
            <a:r>
              <a:rPr lang="ro-RO" sz="2000" dirty="0" smtClean="0">
                <a:solidFill>
                  <a:srgbClr val="C00000"/>
                </a:solidFill>
              </a:rPr>
              <a:t>2.3. Predarea terenului pentru construcție Companiei de construcție (antreprenorului).</a:t>
            </a:r>
            <a:endParaRPr lang="ru-RU" sz="2000" dirty="0"/>
          </a:p>
        </p:txBody>
      </p:sp>
      <p:sp>
        <p:nvSpPr>
          <p:cNvPr id="3" name="Нижний колонтитул 2"/>
          <p:cNvSpPr>
            <a:spLocks noGrp="1"/>
          </p:cNvSpPr>
          <p:nvPr>
            <p:ph type="ftr" sz="quarter" idx="10"/>
          </p:nvPr>
        </p:nvSpPr>
        <p:spPr>
          <a:xfrm>
            <a:off x="2862776" y="6511895"/>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2273181"/>
            <a:ext cx="7776000" cy="3990819"/>
          </a:xfrm>
        </p:spPr>
        <p:txBody>
          <a:bodyPr/>
          <a:lstStyle/>
          <a:p>
            <a:endParaRPr lang="ro-RO" dirty="0" smtClean="0">
              <a:solidFill>
                <a:schemeClr val="tx1"/>
              </a:solidFill>
            </a:endParaRPr>
          </a:p>
          <a:p>
            <a:r>
              <a:rPr lang="vi-VN" dirty="0" smtClean="0">
                <a:solidFill>
                  <a:schemeClr val="tx1"/>
                </a:solidFill>
              </a:rPr>
              <a:t>Pentru construcţia obiectivelor industriale, comunale, locative, a căilor ferate şi drumurilor, a liniilor de transport electric, a liniilor de comunicaţii electronice, a conductelor magistrale, precum şi a obiectivelor cu destinaţie agricolă (silvică) se transmit, în primul rînd, terenurile ce nu se folosesc pentru creşterea producţiei agricole (silvice), terenurile cu bonitate scăzută (gradul de evaluare a fertilităţii naturale mai mic de 40)  şi cele neîmpădurite.</a:t>
            </a:r>
            <a:endParaRPr lang="ro-RO" dirty="0" smtClean="0">
              <a:solidFill>
                <a:schemeClr val="tx1"/>
              </a:solidFill>
            </a:endParaRPr>
          </a:p>
          <a:p>
            <a:r>
              <a:rPr lang="ro-RO" dirty="0" smtClean="0">
                <a:solidFill>
                  <a:schemeClr val="tx1"/>
                </a:solidFill>
              </a:rPr>
              <a:t>Obligația  beneficiarului - este </a:t>
            </a:r>
            <a:r>
              <a:rPr lang="vi-VN" dirty="0" smtClean="0">
                <a:solidFill>
                  <a:schemeClr val="tx1"/>
                </a:solidFill>
              </a:rPr>
              <a:t>transmiterea </a:t>
            </a:r>
            <a:r>
              <a:rPr lang="ro-RO" dirty="0" smtClean="0">
                <a:solidFill>
                  <a:schemeClr val="tx1"/>
                </a:solidFill>
              </a:rPr>
              <a:t>antreprenorului </a:t>
            </a:r>
            <a:r>
              <a:rPr lang="vi-VN" dirty="0" smtClean="0">
                <a:solidFill>
                  <a:schemeClr val="tx1"/>
                </a:solidFill>
              </a:rPr>
              <a:t>în natură </a:t>
            </a:r>
            <a:r>
              <a:rPr lang="ro-RO" dirty="0" smtClean="0">
                <a:solidFill>
                  <a:schemeClr val="tx1"/>
                </a:solidFill>
              </a:rPr>
              <a:t>a terenului destinat pentru construcția obiectului, inclusiv cu schema de amplasare a terenului.</a:t>
            </a:r>
          </a:p>
          <a:p>
            <a:endParaRPr lang="ru-RU" dirty="0" smtClean="0">
              <a:solidFill>
                <a:schemeClr val="tx1"/>
              </a:solidFill>
            </a:endParaRPr>
          </a:p>
          <a:p>
            <a:endParaRPr lang="ru-RU"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96412"/>
            <a:ext cx="7776000" cy="589660"/>
          </a:xfrm>
        </p:spPr>
        <p:txBody>
          <a:bodyPr/>
          <a:lstStyle/>
          <a:p>
            <a:pPr algn="ctr"/>
            <a:r>
              <a:rPr lang="ro-RO" sz="2000" b="1" dirty="0" smtClean="0">
                <a:solidFill>
                  <a:srgbClr val="C00000"/>
                </a:solidFill>
              </a:rPr>
              <a:t>2.3. Verificarea execuţiei calitative a lucrărilor de construcţii</a:t>
            </a:r>
            <a:r>
              <a:rPr lang="vi-VN" sz="2000" b="1" dirty="0" smtClean="0">
                <a:solidFill>
                  <a:srgbClr val="C00000"/>
                </a:solidFill>
              </a:rPr>
              <a:t> </a:t>
            </a:r>
            <a:endParaRPr lang="ru-RU" sz="2000" b="1" dirty="0">
              <a:solidFill>
                <a:srgbClr val="C0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Объект 4"/>
          <p:cNvSpPr>
            <a:spLocks noGrp="1"/>
          </p:cNvSpPr>
          <p:nvPr>
            <p:ph idx="1"/>
          </p:nvPr>
        </p:nvSpPr>
        <p:spPr>
          <a:xfrm>
            <a:off x="684000" y="1880075"/>
            <a:ext cx="7776000" cy="4563454"/>
          </a:xfrm>
        </p:spPr>
        <p:txBody>
          <a:bodyPr/>
          <a:lstStyle/>
          <a:p>
            <a:pPr algn="just" fontAlgn="auto">
              <a:spcAft>
                <a:spcPts val="0"/>
              </a:spcAft>
              <a:defRPr/>
            </a:pPr>
            <a:r>
              <a:rPr lang="vi-VN" dirty="0" smtClean="0"/>
              <a:t> </a:t>
            </a:r>
            <a:r>
              <a:rPr lang="ro-MD" dirty="0" smtClean="0">
                <a:solidFill>
                  <a:schemeClr val="tx1"/>
                </a:solidFill>
              </a:rPr>
              <a:t>Capitolul</a:t>
            </a:r>
            <a:r>
              <a:rPr lang="en-US" dirty="0" smtClean="0">
                <a:solidFill>
                  <a:schemeClr val="tx1"/>
                </a:solidFill>
              </a:rPr>
              <a:t> I, </a:t>
            </a:r>
            <a:r>
              <a:rPr lang="fr-FR" dirty="0" smtClean="0">
                <a:solidFill>
                  <a:schemeClr val="tx1"/>
                </a:solidFill>
              </a:rPr>
              <a:t>Art. 6. </a:t>
            </a:r>
            <a:r>
              <a:rPr lang="fr-FR" dirty="0" err="1" smtClean="0">
                <a:solidFill>
                  <a:schemeClr val="tx1"/>
                </a:solidFill>
              </a:rPr>
              <a:t>din</a:t>
            </a:r>
            <a:r>
              <a:rPr lang="fr-FR" dirty="0" smtClean="0">
                <a:solidFill>
                  <a:schemeClr val="tx1"/>
                </a:solidFill>
              </a:rPr>
              <a:t> </a:t>
            </a:r>
            <a:r>
              <a:rPr lang="en-US" dirty="0" err="1" smtClean="0">
                <a:solidFill>
                  <a:schemeClr val="tx1"/>
                </a:solidFill>
              </a:rPr>
              <a:t>Legea</a:t>
            </a:r>
            <a:r>
              <a:rPr lang="en-US" dirty="0" smtClean="0">
                <a:solidFill>
                  <a:schemeClr val="tx1"/>
                </a:solidFill>
              </a:rPr>
              <a:t> Nr. 721 din  02.02.1996 </a:t>
            </a:r>
            <a:r>
              <a:rPr lang="ro-MD" dirty="0" smtClean="0">
                <a:solidFill>
                  <a:schemeClr val="tx1"/>
                </a:solidFill>
              </a:rPr>
              <a:t>privind calitatea în construcţii.</a:t>
            </a:r>
            <a:endParaRPr lang="ru-RU" dirty="0" smtClean="0">
              <a:solidFill>
                <a:schemeClr val="tx1"/>
              </a:solidFill>
            </a:endParaRPr>
          </a:p>
          <a:p>
            <a:pPr algn="just" fontAlgn="auto">
              <a:spcAft>
                <a:spcPts val="0"/>
              </a:spcAft>
              <a:defRPr/>
            </a:pPr>
            <a:r>
              <a:rPr lang="ro-MD" dirty="0" smtClean="0">
                <a:solidFill>
                  <a:schemeClr val="tx1"/>
                </a:solidFill>
              </a:rPr>
              <a:t>Pentru asigurarea calităţii execuţiei lucrărilor de construcţie este obligatorie verificarea acesteia de către responsabili tehnici şi diriginţi de şantier atestaţi.</a:t>
            </a:r>
          </a:p>
          <a:p>
            <a:pPr algn="just" fontAlgn="auto">
              <a:spcAft>
                <a:spcPts val="0"/>
              </a:spcAft>
              <a:defRPr/>
            </a:pPr>
            <a:r>
              <a:rPr lang="ro-MD" dirty="0" smtClean="0">
                <a:solidFill>
                  <a:schemeClr val="tx1"/>
                </a:solidFill>
              </a:rPr>
              <a:t>Verificarea execuţiei construcţiilor are drept  scop asigurarea nivelurilor minime de calitate, care vor întruni în mod obligatoriu următoarele exigenţe esenţiale:</a:t>
            </a:r>
          </a:p>
          <a:p>
            <a:pPr algn="just" fontAlgn="auto">
              <a:spcAft>
                <a:spcPts val="0"/>
              </a:spcAft>
              <a:defRPr/>
            </a:pPr>
            <a:r>
              <a:rPr lang="ro-MD" dirty="0" smtClean="0">
                <a:solidFill>
                  <a:schemeClr val="tx1"/>
                </a:solidFill>
              </a:rPr>
              <a:t>A - rezistenţă şi stabilitate;</a:t>
            </a:r>
          </a:p>
          <a:p>
            <a:pPr algn="just" fontAlgn="auto">
              <a:spcAft>
                <a:spcPts val="0"/>
              </a:spcAft>
              <a:defRPr/>
            </a:pPr>
            <a:r>
              <a:rPr lang="ro-MD" dirty="0" smtClean="0">
                <a:solidFill>
                  <a:schemeClr val="tx1"/>
                </a:solidFill>
              </a:rPr>
              <a:t>B - siguranţă în exploatare;</a:t>
            </a:r>
          </a:p>
          <a:p>
            <a:pPr algn="just" fontAlgn="auto">
              <a:spcAft>
                <a:spcPts val="0"/>
              </a:spcAft>
              <a:defRPr/>
            </a:pPr>
            <a:r>
              <a:rPr lang="ro-MD" dirty="0" smtClean="0">
                <a:solidFill>
                  <a:schemeClr val="tx1"/>
                </a:solidFill>
              </a:rPr>
              <a:t>C - siguranţă la foc;</a:t>
            </a:r>
          </a:p>
          <a:p>
            <a:pPr algn="just" fontAlgn="auto">
              <a:spcAft>
                <a:spcPts val="0"/>
              </a:spcAft>
              <a:defRPr/>
            </a:pPr>
            <a:r>
              <a:rPr lang="ro-MD" dirty="0" smtClean="0">
                <a:solidFill>
                  <a:schemeClr val="tx1"/>
                </a:solidFill>
              </a:rPr>
              <a:t>D - igienă, sănătatea oamenilor, refacerea şi protecţia mediului înconjurător;</a:t>
            </a:r>
          </a:p>
          <a:p>
            <a:pPr algn="just" fontAlgn="auto">
              <a:spcAft>
                <a:spcPts val="0"/>
              </a:spcAft>
              <a:defRPr/>
            </a:pPr>
            <a:r>
              <a:rPr lang="ro-MD" dirty="0" smtClean="0">
                <a:solidFill>
                  <a:schemeClr val="tx1"/>
                </a:solidFill>
              </a:rPr>
              <a:t>E - izolaţie termică, hidrofugă şi economie de energie;</a:t>
            </a:r>
          </a:p>
          <a:p>
            <a:pPr algn="just" fontAlgn="auto">
              <a:spcAft>
                <a:spcPts val="0"/>
              </a:spcAft>
              <a:defRPr/>
            </a:pPr>
            <a:r>
              <a:rPr lang="ro-MD" dirty="0" smtClean="0">
                <a:solidFill>
                  <a:schemeClr val="tx1"/>
                </a:solidFill>
              </a:rPr>
              <a:t>F - protecţie împotriva zgomotului. G- </a:t>
            </a:r>
            <a:r>
              <a:rPr lang="en-US" dirty="0" err="1" smtClean="0">
                <a:solidFill>
                  <a:schemeClr val="tx1"/>
                </a:solidFill>
              </a:rPr>
              <a:t>uteli</a:t>
            </a:r>
            <a:r>
              <a:rPr lang="ro-RO" dirty="0" smtClean="0">
                <a:solidFill>
                  <a:schemeClr val="tx1"/>
                </a:solidFill>
              </a:rPr>
              <a:t>zarea sustenabilă a resurselor naturale</a:t>
            </a:r>
            <a:endParaRPr lang="ru-RU" dirty="0" smtClean="0">
              <a:solidFill>
                <a:schemeClr val="tx1"/>
              </a:solidFill>
            </a:endParaRPr>
          </a:p>
          <a:p>
            <a:endParaRPr lang="ro-RO" dirty="0" smtClean="0"/>
          </a:p>
        </p:txBody>
      </p:sp>
    </p:spTree>
    <p:extLst>
      <p:ext uri="{BB962C8B-B14F-4D97-AF65-F5344CB8AC3E}">
        <p14:creationId xmlns:p14="http://schemas.microsoft.com/office/powerpoint/2010/main" val="215643108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000" dirty="0">
                <a:solidFill>
                  <a:srgbClr val="C00000"/>
                </a:solidFill>
              </a:rPr>
              <a:t>2.3.</a:t>
            </a:r>
            <a:r>
              <a:rPr lang="vi-VN" sz="2000" dirty="0">
                <a:solidFill>
                  <a:schemeClr val="tx1"/>
                </a:solidFill>
              </a:rPr>
              <a:t> </a:t>
            </a:r>
            <a:r>
              <a:rPr lang="ro-RO" sz="2000" b="1" dirty="0">
                <a:solidFill>
                  <a:srgbClr val="C00000"/>
                </a:solidFill>
              </a:rPr>
              <a:t>Verificarea </a:t>
            </a:r>
            <a:r>
              <a:rPr lang="ro-RO" sz="2000" b="1" dirty="0" err="1">
                <a:solidFill>
                  <a:srgbClr val="C00000"/>
                </a:solidFill>
              </a:rPr>
              <a:t>execuţiei</a:t>
            </a:r>
            <a:r>
              <a:rPr lang="ro-RO" sz="2000" b="1" dirty="0">
                <a:solidFill>
                  <a:srgbClr val="C00000"/>
                </a:solidFill>
              </a:rPr>
              <a:t> calitative a lucrărilor de </a:t>
            </a:r>
            <a:r>
              <a:rPr lang="ro-RO" sz="2000" b="1" dirty="0" err="1">
                <a:solidFill>
                  <a:srgbClr val="C00000"/>
                </a:solidFill>
              </a:rPr>
              <a:t>construcţii</a:t>
            </a:r>
            <a:r>
              <a:rPr lang="vi-VN" sz="2000" dirty="0">
                <a:solidFill>
                  <a:srgbClr val="C00000"/>
                </a:solidFill>
              </a:rPr>
              <a:t> </a:t>
            </a:r>
            <a:endParaRPr lang="en-US" sz="2000" dirty="0"/>
          </a:p>
        </p:txBody>
      </p:sp>
      <p:sp>
        <p:nvSpPr>
          <p:cNvPr id="3" name="Footer Placeholder 2"/>
          <p:cNvSpPr>
            <a:spLocks noGrp="1"/>
          </p:cNvSpPr>
          <p:nvPr>
            <p:ph type="ftr" sz="quarter" idx="10"/>
          </p:nvPr>
        </p:nvSpPr>
        <p:spPr/>
        <p:txBody>
          <a:bodyPr/>
          <a:lstStyle/>
          <a:p>
            <a:r>
              <a:rPr lang="de-DE" smtClean="0"/>
              <a:t>XXX</a:t>
            </a:r>
            <a:endParaRPr lang="de-DE" dirty="0"/>
          </a:p>
        </p:txBody>
      </p:sp>
      <p:sp>
        <p:nvSpPr>
          <p:cNvPr id="4" name="Date Placeholder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Content Placeholder 4"/>
          <p:cNvSpPr>
            <a:spLocks noGrp="1"/>
          </p:cNvSpPr>
          <p:nvPr>
            <p:ph idx="1"/>
          </p:nvPr>
        </p:nvSpPr>
        <p:spPr/>
        <p:txBody>
          <a:bodyPr/>
          <a:lstStyle/>
          <a:p>
            <a:r>
              <a:rPr lang="vi-VN" dirty="0">
                <a:solidFill>
                  <a:schemeClr val="tx1"/>
                </a:solidFill>
              </a:rPr>
              <a:t>Obligaţiile privind realizarea şi menţinerea pe întreaga durată de existenţă a construcţiilor, a exigenţelor esenţiale </a:t>
            </a:r>
            <a:r>
              <a:rPr lang="ro-RO" dirty="0">
                <a:solidFill>
                  <a:schemeClr val="tx1"/>
                </a:solidFill>
              </a:rPr>
              <a:t> -</a:t>
            </a:r>
            <a:r>
              <a:rPr lang="vi-VN" dirty="0">
                <a:solidFill>
                  <a:schemeClr val="tx1"/>
                </a:solidFill>
              </a:rPr>
              <a:t> revin factorilor implicaţi în conceperea</a:t>
            </a:r>
            <a:r>
              <a:rPr lang="vi-VN" dirty="0" smtClean="0">
                <a:solidFill>
                  <a:schemeClr val="tx1"/>
                </a:solidFill>
              </a:rPr>
              <a:t>,</a:t>
            </a:r>
            <a:r>
              <a:rPr lang="ro-RO" dirty="0" smtClean="0">
                <a:solidFill>
                  <a:schemeClr val="tx1"/>
                </a:solidFill>
              </a:rPr>
              <a:t> </a:t>
            </a:r>
            <a:r>
              <a:rPr lang="vi-VN" dirty="0" smtClean="0">
                <a:solidFill>
                  <a:schemeClr val="tx1"/>
                </a:solidFill>
              </a:rPr>
              <a:t>proiectarea </a:t>
            </a:r>
            <a:r>
              <a:rPr lang="vi-VN" dirty="0">
                <a:solidFill>
                  <a:schemeClr val="tx1"/>
                </a:solidFill>
              </a:rPr>
              <a:t>execuţia şi exploatarea construcţiilor, precum şi în postutilizarea lor potrivit responsabilităţilor fiecăruia, indiferent de tipul de proprietate a investitorului.</a:t>
            </a:r>
          </a:p>
          <a:p>
            <a:r>
              <a:rPr lang="vi-VN" dirty="0">
                <a:solidFill>
                  <a:schemeClr val="tx1"/>
                </a:solidFill>
              </a:rPr>
              <a:t>     Aceşti factori sînt investitorii, cercetătorii, proiectanţii, verificatorii de proiecte atestați din cadrul instituțiilor autorizate în verificarea proiectelor, fabricanţii şi furnizorii de produse pentru construcţii, executanţii, proprietarii, utilizatorii, responsabilii tehnici, experţii tehnici, diriginţii de şantier, personalul de specialitate din laboratoarele de încercări în construcţii, specialiştii serviciului de control intern al calităţii al agenţilor economici cu activităţi în construcţii, personalul ingineresc al serviciului de gestionare a fondului existent persoane fizice sau juridice, precum şi autorităţile administraţiei publice locale şi asociaţiile profesionale de profil.</a:t>
            </a:r>
          </a:p>
          <a:p>
            <a:endParaRPr lang="en-US" dirty="0"/>
          </a:p>
        </p:txBody>
      </p:sp>
    </p:spTree>
    <p:extLst>
      <p:ext uri="{BB962C8B-B14F-4D97-AF65-F5344CB8AC3E}">
        <p14:creationId xmlns:p14="http://schemas.microsoft.com/office/powerpoint/2010/main" val="188351908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48316"/>
            <a:ext cx="7776000" cy="774488"/>
          </a:xfrm>
        </p:spPr>
        <p:txBody>
          <a:bodyPr/>
          <a:lstStyle/>
          <a:p>
            <a:pPr algn="ctr"/>
            <a:r>
              <a:rPr lang="ro-RO" dirty="0" smtClean="0">
                <a:solidFill>
                  <a:srgbClr val="C00000"/>
                </a:solidFill>
              </a:rPr>
              <a:t>Cuprinsul sesiunii:</a:t>
            </a:r>
            <a:r>
              <a:rPr lang="vi-VN" dirty="0"/>
              <a:t/>
            </a:r>
            <a:br>
              <a:rPr lang="vi-VN" dirty="0"/>
            </a:br>
            <a:r>
              <a:rPr lang="vi-VN" dirty="0"/>
              <a:t/>
            </a:r>
            <a:br>
              <a:rPr lang="vi-VN" dirty="0"/>
            </a:br>
            <a:endParaRPr lang="ru-RU" dirty="0"/>
          </a:p>
        </p:txBody>
      </p:sp>
      <p:sp>
        <p:nvSpPr>
          <p:cNvPr id="3" name="Нижний колонтитул 2"/>
          <p:cNvSpPr>
            <a:spLocks noGrp="1"/>
          </p:cNvSpPr>
          <p:nvPr>
            <p:ph type="ftr" sz="quarter" idx="10"/>
          </p:nvPr>
        </p:nvSpPr>
        <p:spPr>
          <a:xfrm>
            <a:off x="2862776" y="6581001"/>
            <a:ext cx="3418449" cy="246221"/>
          </a:xfrm>
        </p:spPr>
        <p:txBody>
          <a:bodyPr/>
          <a:lstStyle/>
          <a:p>
            <a:r>
              <a:rPr lang="en-US" dirty="0" smtClean="0">
                <a:solidFill>
                  <a:srgbClr val="002060"/>
                </a:solidFill>
              </a:rPr>
              <a:t>Mihail Mazurean</a:t>
            </a:r>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Объект 4"/>
          <p:cNvSpPr>
            <a:spLocks noGrp="1"/>
          </p:cNvSpPr>
          <p:nvPr>
            <p:ph idx="1"/>
          </p:nvPr>
        </p:nvSpPr>
        <p:spPr>
          <a:xfrm>
            <a:off x="684000" y="2303929"/>
            <a:ext cx="7776000" cy="3960071"/>
          </a:xfrm>
        </p:spPr>
        <p:txBody>
          <a:bodyPr/>
          <a:lstStyle/>
          <a:p>
            <a:pPr algn="just"/>
            <a:r>
              <a:rPr lang="ro-RO" sz="2000" dirty="0" smtClean="0">
                <a:solidFill>
                  <a:schemeClr val="tx1"/>
                </a:solidFill>
              </a:rPr>
              <a:t>2</a:t>
            </a:r>
            <a:r>
              <a:rPr lang="vi-VN" sz="2000" dirty="0" smtClean="0">
                <a:solidFill>
                  <a:schemeClr val="tx1"/>
                </a:solidFill>
              </a:rPr>
              <a:t>.1.</a:t>
            </a:r>
            <a:r>
              <a:rPr lang="ro-RO" sz="2000" dirty="0" smtClean="0">
                <a:solidFill>
                  <a:schemeClr val="tx1"/>
                </a:solidFill>
              </a:rPr>
              <a:t> Obținerea Autorizației de construcție. Anunțarea începerii lucrărilor de construcție;</a:t>
            </a:r>
            <a:endParaRPr lang="vi-VN" sz="2000" dirty="0">
              <a:solidFill>
                <a:schemeClr val="tx1"/>
              </a:solidFill>
            </a:endParaRPr>
          </a:p>
          <a:p>
            <a:pPr algn="just"/>
            <a:r>
              <a:rPr lang="vi-VN" sz="2000" dirty="0" smtClean="0">
                <a:solidFill>
                  <a:schemeClr val="tx1"/>
                </a:solidFill>
              </a:rPr>
              <a:t>2.</a:t>
            </a:r>
            <a:r>
              <a:rPr lang="ro-RO" sz="2000" dirty="0" smtClean="0">
                <a:solidFill>
                  <a:schemeClr val="tx1"/>
                </a:solidFill>
              </a:rPr>
              <a:t>2. Contractarea Companiei de construcție. Identificarea specialiștilor executanți: Dirigintelui de șantier și Responsabilului tehnic de lucrări;</a:t>
            </a:r>
            <a:endParaRPr lang="vi-VN" sz="2000" dirty="0">
              <a:solidFill>
                <a:schemeClr val="tx1"/>
              </a:solidFill>
            </a:endParaRPr>
          </a:p>
          <a:p>
            <a:pPr algn="just"/>
            <a:r>
              <a:rPr lang="ro-RO" sz="2000" dirty="0" smtClean="0">
                <a:solidFill>
                  <a:schemeClr val="tx1"/>
                </a:solidFill>
              </a:rPr>
              <a:t>2</a:t>
            </a:r>
            <a:r>
              <a:rPr lang="vi-VN" sz="2000" dirty="0" smtClean="0">
                <a:solidFill>
                  <a:schemeClr val="tx1"/>
                </a:solidFill>
              </a:rPr>
              <a:t>.3.</a:t>
            </a:r>
            <a:r>
              <a:rPr lang="ro-RO" sz="2000" dirty="0" smtClean="0">
                <a:solidFill>
                  <a:schemeClr val="tx1"/>
                </a:solidFill>
              </a:rPr>
              <a:t> Obligațiile investitorului/beneficiarului.</a:t>
            </a:r>
            <a:r>
              <a:rPr lang="en-US" sz="2000" dirty="0" smtClean="0">
                <a:solidFill>
                  <a:schemeClr val="tx1"/>
                </a:solidFill>
              </a:rPr>
              <a:t> </a:t>
            </a:r>
            <a:r>
              <a:rPr lang="ro-RO" sz="2000" dirty="0" smtClean="0">
                <a:solidFill>
                  <a:schemeClr val="tx1"/>
                </a:solidFill>
              </a:rPr>
              <a:t>Predarea terenului pentru construcție Companiei de construcție. Verificarea execuției calitative a lucrărilor de construcție.</a:t>
            </a:r>
            <a:endParaRPr lang="vi-VN" sz="2000" dirty="0">
              <a:solidFill>
                <a:schemeClr val="tx1"/>
              </a:solidFill>
            </a:endParaRPr>
          </a:p>
          <a:p>
            <a:pPr algn="just"/>
            <a:endParaRPr lang="ru-RU" dirty="0"/>
          </a:p>
        </p:txBody>
      </p:sp>
    </p:spTree>
    <p:extLst>
      <p:ext uri="{BB962C8B-B14F-4D97-AF65-F5344CB8AC3E}">
        <p14:creationId xmlns:p14="http://schemas.microsoft.com/office/powerpoint/2010/main" val="833219773"/>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o-RO" sz="2000" b="1" dirty="0" smtClean="0">
                <a:solidFill>
                  <a:srgbClr val="FF0000"/>
                </a:solidFill>
              </a:rPr>
              <a:t>Întrebări de auto-evaluare</a:t>
            </a:r>
            <a:r>
              <a:rPr lang="vi-VN" dirty="0">
                <a:solidFill>
                  <a:srgbClr val="FF0000"/>
                </a:solidFill>
              </a:rPr>
              <a:t/>
            </a:r>
            <a:br>
              <a:rPr lang="vi-VN" dirty="0">
                <a:solidFill>
                  <a:srgbClr val="FF0000"/>
                </a:solidFill>
              </a:rPr>
            </a:br>
            <a:endParaRPr lang="ru-RU"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en-BZ"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Объект 4"/>
          <p:cNvSpPr>
            <a:spLocks noGrp="1"/>
          </p:cNvSpPr>
          <p:nvPr>
            <p:ph idx="1"/>
          </p:nvPr>
        </p:nvSpPr>
        <p:spPr/>
        <p:txBody>
          <a:bodyPr/>
          <a:lstStyle/>
          <a:p>
            <a:endParaRPr lang="ro-RO" dirty="0" smtClean="0">
              <a:solidFill>
                <a:schemeClr val="tx1"/>
              </a:solidFill>
            </a:endParaRPr>
          </a:p>
          <a:p>
            <a:r>
              <a:rPr lang="ro-RO" dirty="0" smtClean="0">
                <a:solidFill>
                  <a:schemeClr val="tx1"/>
                </a:solidFill>
              </a:rPr>
              <a:t>1. Cine primește autorizația de construire și ce date principale include.</a:t>
            </a:r>
          </a:p>
          <a:p>
            <a:r>
              <a:rPr lang="ro-RO" dirty="0" smtClean="0">
                <a:solidFill>
                  <a:schemeClr val="tx1"/>
                </a:solidFill>
              </a:rPr>
              <a:t>2. Ce fel de lucrări se pot executa fără certificat de urbanism pentru proiectare şi fără autorizaţie de construire</a:t>
            </a:r>
            <a:r>
              <a:rPr lang="ro-MD" dirty="0" smtClean="0">
                <a:solidFill>
                  <a:schemeClr val="tx1"/>
                </a:solidFill>
              </a:rPr>
              <a:t>.</a:t>
            </a:r>
            <a:endParaRPr lang="ro-RO" dirty="0" smtClean="0">
              <a:solidFill>
                <a:schemeClr val="tx1"/>
              </a:solidFill>
            </a:endParaRPr>
          </a:p>
          <a:p>
            <a:r>
              <a:rPr lang="ro-RO" dirty="0" smtClean="0">
                <a:solidFill>
                  <a:schemeClr val="tx1"/>
                </a:solidFill>
              </a:rPr>
              <a:t>3. Intre cine se încheie contractul de antrepriză si cu cine încheie contracte antreprenorul.</a:t>
            </a:r>
          </a:p>
          <a:p>
            <a:r>
              <a:rPr lang="ro-RO" dirty="0" smtClean="0">
                <a:solidFill>
                  <a:schemeClr val="tx1"/>
                </a:solidFill>
              </a:rPr>
              <a:t>4.Care sunt obligațiile principale ale investitorului.</a:t>
            </a:r>
          </a:p>
          <a:p>
            <a:endParaRPr lang="ru-RU" dirty="0"/>
          </a:p>
        </p:txBody>
      </p:sp>
    </p:spTree>
    <p:extLst>
      <p:ext uri="{BB962C8B-B14F-4D97-AF65-F5344CB8AC3E}">
        <p14:creationId xmlns:p14="http://schemas.microsoft.com/office/powerpoint/2010/main" val="360255699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59224"/>
            <a:ext cx="7776000" cy="408103"/>
          </a:xfrm>
        </p:spPr>
        <p:txBody>
          <a:bodyPr/>
          <a:lstStyle/>
          <a:p>
            <a:pPr algn="ctr"/>
            <a:r>
              <a:rPr lang="ro-RO" sz="2000" dirty="0" smtClean="0">
                <a:solidFill>
                  <a:srgbClr val="FF0000"/>
                </a:solidFill>
              </a:rPr>
              <a:t>Bibliografie</a:t>
            </a:r>
            <a:endParaRPr lang="ru-RU" sz="2000" dirty="0">
              <a:solidFill>
                <a:srgbClr val="FF0000"/>
              </a:solidFill>
            </a:endParaRPr>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Объект 4"/>
          <p:cNvSpPr>
            <a:spLocks noGrp="1"/>
          </p:cNvSpPr>
          <p:nvPr>
            <p:ph idx="1"/>
          </p:nvPr>
        </p:nvSpPr>
        <p:spPr>
          <a:xfrm>
            <a:off x="683999" y="1401510"/>
            <a:ext cx="7913069" cy="4862491"/>
          </a:xfrm>
        </p:spPr>
        <p:txBody>
          <a:bodyPr/>
          <a:lstStyle/>
          <a:p>
            <a:r>
              <a:rPr lang="ro-RO" sz="1600" dirty="0" smtClean="0">
                <a:solidFill>
                  <a:schemeClr val="tx1"/>
                </a:solidFill>
              </a:rPr>
              <a:t>1. Legea</a:t>
            </a:r>
            <a:r>
              <a:rPr lang="en-US" sz="1600" dirty="0" smtClean="0">
                <a:solidFill>
                  <a:schemeClr val="tx1"/>
                </a:solidFill>
              </a:rPr>
              <a:t> Nr. 721 din  02.02.1996 </a:t>
            </a:r>
            <a:r>
              <a:rPr lang="ro-MD" sz="1600" dirty="0" smtClean="0">
                <a:solidFill>
                  <a:schemeClr val="tx1"/>
                </a:solidFill>
              </a:rPr>
              <a:t>privind calitatea în construcţii.</a:t>
            </a:r>
            <a:endParaRPr lang="ro-RO" sz="1600" dirty="0" smtClean="0">
              <a:solidFill>
                <a:schemeClr val="tx1"/>
              </a:solidFill>
            </a:endParaRPr>
          </a:p>
          <a:p>
            <a:r>
              <a:rPr lang="ro-RO" sz="1600" dirty="0" smtClean="0">
                <a:solidFill>
                  <a:schemeClr val="tx1"/>
                </a:solidFill>
              </a:rPr>
              <a:t>2. Legea nr.163 din 9 iulie 2010 privind autorizarea executării lucrărilor de construcţie.</a:t>
            </a:r>
          </a:p>
          <a:p>
            <a:r>
              <a:rPr lang="ro-RO" sz="1600" dirty="0" smtClean="0">
                <a:solidFill>
                  <a:schemeClr val="tx1"/>
                </a:solidFill>
              </a:rPr>
              <a:t>3. </a:t>
            </a:r>
            <a:r>
              <a:rPr lang="ro-MD" sz="1600" dirty="0" smtClean="0">
                <a:solidFill>
                  <a:schemeClr val="tx1"/>
                </a:solidFill>
              </a:rPr>
              <a:t>HG Nr. 285 din  23.05.1996 cu privire la aprobarea Regulamentului de recepţie a construcţiilor şi instalaţiilor aferente.</a:t>
            </a:r>
          </a:p>
          <a:p>
            <a:r>
              <a:rPr lang="ro-RO" sz="1600" dirty="0" smtClean="0">
                <a:solidFill>
                  <a:schemeClr val="tx1"/>
                </a:solidFill>
              </a:rPr>
              <a:t>4.</a:t>
            </a:r>
            <a:r>
              <a:rPr lang="ro-MD" sz="1600" b="1" dirty="0" smtClean="0">
                <a:solidFill>
                  <a:schemeClr val="tx1"/>
                </a:solidFill>
              </a:rPr>
              <a:t> </a:t>
            </a:r>
            <a:r>
              <a:rPr lang="ro-MD" sz="1600" dirty="0" smtClean="0">
                <a:solidFill>
                  <a:schemeClr val="tx1"/>
                </a:solidFill>
              </a:rPr>
              <a:t>Legea Nr. 96 din  13.04.2007 privind achiziţiile publice.</a:t>
            </a:r>
            <a:endParaRPr lang="vi-VN" sz="1600" dirty="0" smtClean="0">
              <a:solidFill>
                <a:schemeClr val="tx1"/>
              </a:solidFill>
            </a:endParaRPr>
          </a:p>
          <a:p>
            <a:r>
              <a:rPr lang="ro-RO" sz="1600" dirty="0" smtClean="0">
                <a:solidFill>
                  <a:schemeClr val="tx1"/>
                </a:solidFill>
              </a:rPr>
              <a:t>5. </a:t>
            </a:r>
            <a:r>
              <a:rPr lang="ro-MD" sz="1600" dirty="0" smtClean="0">
                <a:solidFill>
                  <a:schemeClr val="tx1"/>
                </a:solidFill>
              </a:rPr>
              <a:t>HG Nr.834 din 13.09.2010 pentru aprobarea Regulamentului privind achiziţiile publice de lucrări.</a:t>
            </a:r>
            <a:endParaRPr lang="ru-RU" sz="1600" dirty="0" smtClean="0">
              <a:solidFill>
                <a:schemeClr val="tx1"/>
              </a:solidFill>
            </a:endParaRPr>
          </a:p>
          <a:p>
            <a:r>
              <a:rPr lang="ro-RO" sz="1600" dirty="0" smtClean="0">
                <a:solidFill>
                  <a:schemeClr val="tx1"/>
                </a:solidFill>
              </a:rPr>
              <a:t>6</a:t>
            </a:r>
            <a:r>
              <a:rPr lang="ro-RO" sz="1600" dirty="0" smtClean="0"/>
              <a:t>. </a:t>
            </a:r>
            <a:r>
              <a:rPr lang="ro-MD" sz="1600" dirty="0" smtClean="0">
                <a:solidFill>
                  <a:schemeClr val="tx1"/>
                </a:solidFill>
              </a:rPr>
              <a:t>HG Nr.1121 din 10.12.2010  </a:t>
            </a:r>
            <a:r>
              <a:rPr lang="en-US" sz="1600" dirty="0" smtClean="0">
                <a:solidFill>
                  <a:schemeClr val="tx1"/>
                </a:solidFill>
              </a:rPr>
              <a:t>cu </a:t>
            </a:r>
            <a:r>
              <a:rPr lang="ro-RO" sz="1600" dirty="0" smtClean="0">
                <a:solidFill>
                  <a:schemeClr val="tx1"/>
                </a:solidFill>
              </a:rPr>
              <a:t>privire la aprobarea Documentaţiei standard pentru realizarea achiziţiilor publice de lucrări.</a:t>
            </a:r>
          </a:p>
          <a:p>
            <a:r>
              <a:rPr lang="ro-RO" sz="1600" dirty="0" smtClean="0">
                <a:solidFill>
                  <a:schemeClr val="tx1"/>
                </a:solidFill>
              </a:rPr>
              <a:t>7. HG nr.1170 din 25.06.2016 </a:t>
            </a:r>
            <a:r>
              <a:rPr lang="ro-MD" sz="1600" dirty="0" smtClean="0">
                <a:solidFill>
                  <a:schemeClr val="tx1"/>
                </a:solidFill>
              </a:rPr>
              <a:t>pentru aprobarea Regulamentului cu privire la modul de transmitere, schimbare a destinaţiei şi schimb de terenuri</a:t>
            </a:r>
            <a:r>
              <a:rPr lang="ro-MD" sz="1600" dirty="0" smtClean="0"/>
              <a:t> </a:t>
            </a:r>
            <a:endParaRPr lang="ro-RO" sz="1600" dirty="0" smtClean="0">
              <a:solidFill>
                <a:schemeClr val="tx1"/>
              </a:solidFill>
            </a:endParaRPr>
          </a:p>
          <a:p>
            <a:r>
              <a:rPr lang="ro-RO" sz="1600" dirty="0" smtClean="0">
                <a:solidFill>
                  <a:schemeClr val="tx1"/>
                </a:solidFill>
              </a:rPr>
              <a:t>8. </a:t>
            </a:r>
            <a:r>
              <a:rPr lang="vi-VN" sz="1600" dirty="0" smtClean="0">
                <a:solidFill>
                  <a:schemeClr val="tx1"/>
                </a:solidFill>
              </a:rPr>
              <a:t>Ordinul Departamentului Arhitecturii şi Construcţiilor nr.65 din 27 mai 1996 cu privire la verificarea execuţiei lucrărilor de construcţii montaj şi atestarea tehnico-profesională a responsabililor tehnici şi diriginţilor de</a:t>
            </a:r>
            <a:r>
              <a:rPr lang="ro-RO" sz="1600" dirty="0" smtClean="0">
                <a:solidFill>
                  <a:schemeClr val="tx1"/>
                </a:solidFill>
              </a:rPr>
              <a:t> șantier. </a:t>
            </a:r>
            <a:r>
              <a:rPr lang="vi-VN" sz="1600" dirty="0" smtClean="0">
                <a:solidFill>
                  <a:schemeClr val="tx1"/>
                </a:solidFill>
              </a:rPr>
              <a:t>                                                                   </a:t>
            </a:r>
            <a:endParaRPr lang="ro-RO" sz="1600" dirty="0" smtClean="0">
              <a:solidFill>
                <a:schemeClr val="tx1"/>
              </a:solidFill>
            </a:endParaRPr>
          </a:p>
        </p:txBody>
      </p:sp>
    </p:spTree>
    <p:extLst>
      <p:ext uri="{BB962C8B-B14F-4D97-AF65-F5344CB8AC3E}">
        <p14:creationId xmlns:p14="http://schemas.microsoft.com/office/powerpoint/2010/main" val="18753630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smtClean="0"/>
              <a:t>Mihail Mazurean</a:t>
            </a:r>
            <a:endParaRPr lang="de-DE" dirty="0"/>
          </a:p>
        </p:txBody>
      </p:sp>
      <p:sp>
        <p:nvSpPr>
          <p:cNvPr id="4" name="Datumsplatzhalter 3"/>
          <p:cNvSpPr>
            <a:spLocks noGrp="1"/>
          </p:cNvSpPr>
          <p:nvPr>
            <p:ph type="dt" sz="half" idx="11"/>
          </p:nvPr>
        </p:nvSpPr>
        <p:spPr/>
        <p:txBody>
          <a:bodyPr/>
          <a:lstStyle/>
          <a:p>
            <a:fld id="{0F9A5078-6F60-49E2-B50D-11C30D454C38}" type="datetime1">
              <a:rPr lang="en-GB"/>
              <a:pPr/>
              <a:t>01/11/2017</a:t>
            </a:fld>
            <a:endParaRPr lang="de-DE" noProof="0" dirty="0"/>
          </a:p>
        </p:txBody>
      </p:sp>
      <p:sp>
        <p:nvSpPr>
          <p:cNvPr id="6" name="Inhaltsplatzhalter 7"/>
          <p:cNvSpPr txBox="1">
            <a:spLocks/>
          </p:cNvSpPr>
          <p:nvPr/>
        </p:nvSpPr>
        <p:spPr>
          <a:xfrm>
            <a:off x="684213" y="2108200"/>
            <a:ext cx="4481512" cy="260985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În calitate de entitate federală</a:t>
            </a:r>
            <a:r>
              <a:rPr lang="en-GB" sz="1050" b="0" dirty="0" smtClean="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GIZ sprijină atingerea obiectivelor Guvernului Germaniei de cooperare internațională și dezvoltare durabilă. </a:t>
            </a:r>
          </a:p>
          <a:p>
            <a:pPr algn="l">
              <a:spcBef>
                <a:spcPts val="0"/>
              </a:spcBef>
              <a:spcAft>
                <a:spcPts val="600"/>
              </a:spcAft>
              <a:defRPr/>
            </a:pPr>
            <a:r>
              <a:rPr lang="ro-RO" sz="1050" dirty="0" smtClean="0">
                <a:solidFill>
                  <a:schemeClr val="tx2">
                    <a:lumMod val="75000"/>
                  </a:schemeClr>
                </a:solidFill>
                <a:latin typeface="Arial" pitchFamily="34" charset="0"/>
                <a:cs typeface="Arial" pitchFamily="34" charset="0"/>
              </a:rPr>
              <a:t>Publicat de</a:t>
            </a:r>
            <a:r>
              <a:rPr lang="en-GB" sz="1050" b="0" dirty="0" smtClean="0">
                <a:solidFill>
                  <a:schemeClr val="tx2">
                    <a:lumMod val="75000"/>
                  </a:schemeClr>
                </a:solidFill>
                <a:latin typeface="Arial" pitchFamily="34" charset="0"/>
                <a:cs typeface="Arial" pitchFamily="34" charset="0"/>
              </a:rPr>
              <a:t/>
            </a:r>
            <a:br>
              <a:rPr lang="en-GB" sz="1050" b="0" dirty="0" smtClean="0">
                <a:solidFill>
                  <a:schemeClr val="tx2">
                    <a:lumMod val="75000"/>
                  </a:schemeClr>
                </a:solidFill>
                <a:latin typeface="Arial" pitchFamily="34" charset="0"/>
                <a:cs typeface="Arial" pitchFamily="34" charset="0"/>
              </a:rPr>
            </a:br>
            <a:r>
              <a:rPr lang="en-GB" sz="1050" b="0" dirty="0" smtClean="0">
                <a:solidFill>
                  <a:schemeClr val="tx2">
                    <a:lumMod val="75000"/>
                  </a:schemeClr>
                </a:solidFill>
                <a:latin typeface="Arial" pitchFamily="34" charset="0"/>
                <a:cs typeface="Arial" pitchFamily="34" charset="0"/>
              </a:rPr>
              <a:t>Deutsche </a:t>
            </a:r>
            <a:r>
              <a:rPr lang="de-DE" sz="1050" b="0" dirty="0" smtClean="0">
                <a:solidFill>
                  <a:schemeClr val="tx2">
                    <a:lumMod val="75000"/>
                  </a:schemeClr>
                </a:solidFill>
                <a:latin typeface="Arial" pitchFamily="34" charset="0"/>
                <a:cs typeface="Arial" pitchFamily="34" charset="0"/>
              </a:rPr>
              <a:t>Gesellschaft für</a:t>
            </a:r>
            <a:br>
              <a:rPr lang="de-DE" sz="1050" b="0" dirty="0" smtClean="0">
                <a:solidFill>
                  <a:schemeClr val="tx2">
                    <a:lumMod val="75000"/>
                  </a:schemeClr>
                </a:solidFill>
                <a:latin typeface="Arial" pitchFamily="34" charset="0"/>
                <a:cs typeface="Arial" pitchFamily="34" charset="0"/>
              </a:rPr>
            </a:br>
            <a:r>
              <a:rPr lang="de-DE" sz="1050" b="0" dirty="0" smtClean="0">
                <a:solidFill>
                  <a:schemeClr val="tx2">
                    <a:lumMod val="75000"/>
                  </a:schemeClr>
                </a:solidFill>
                <a:latin typeface="Arial" pitchFamily="34" charset="0"/>
                <a:cs typeface="Arial" pitchFamily="34" charset="0"/>
              </a:rPr>
              <a:t>Internationale Zusammenarbeit </a:t>
            </a:r>
            <a:r>
              <a:rPr lang="en-GB" sz="1050" b="0" dirty="0" smtClean="0">
                <a:solidFill>
                  <a:schemeClr val="tx2">
                    <a:lumMod val="75000"/>
                  </a:schemeClr>
                </a:solidFill>
                <a:latin typeface="Arial" pitchFamily="34" charset="0"/>
                <a:cs typeface="Arial" pitchFamily="34" charset="0"/>
              </a:rPr>
              <a:t>(GIZ) GmbH</a:t>
            </a:r>
          </a:p>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Oficii înregistrate</a:t>
            </a:r>
            <a:r>
              <a:rPr lang="en-GB" sz="1050" b="0" dirty="0" smtClean="0">
                <a:solidFill>
                  <a:schemeClr val="tx2">
                    <a:lumMod val="75000"/>
                  </a:schemeClr>
                </a:solidFill>
                <a:latin typeface="Arial" pitchFamily="34" charset="0"/>
                <a:cs typeface="Arial" pitchFamily="34" charset="0"/>
              </a:rPr>
              <a:t>, Bonn </a:t>
            </a:r>
            <a:r>
              <a:rPr lang="ro-RO" sz="1050" b="0" dirty="0" smtClean="0">
                <a:solidFill>
                  <a:schemeClr val="tx2">
                    <a:lumMod val="75000"/>
                  </a:schemeClr>
                </a:solidFill>
                <a:latin typeface="Arial" pitchFamily="34" charset="0"/>
                <a:cs typeface="Arial" pitchFamily="34" charset="0"/>
              </a:rPr>
              <a:t>și</a:t>
            </a:r>
            <a:r>
              <a:rPr lang="en-GB" sz="1050" b="0" dirty="0" smtClean="0">
                <a:solidFill>
                  <a:schemeClr val="tx2">
                    <a:lumMod val="75000"/>
                  </a:schemeClr>
                </a:solidFill>
                <a:latin typeface="Arial" pitchFamily="34" charset="0"/>
                <a:cs typeface="Arial" pitchFamily="34" charset="0"/>
              </a:rPr>
              <a:t> Eschborn, German</a:t>
            </a:r>
            <a:r>
              <a:rPr lang="ro-RO" sz="1050" b="0" dirty="0" smtClean="0">
                <a:solidFill>
                  <a:schemeClr val="tx2">
                    <a:lumMod val="75000"/>
                  </a:schemeClr>
                </a:solidFill>
                <a:latin typeface="Arial" pitchFamily="34" charset="0"/>
                <a:cs typeface="Arial" pitchFamily="34" charset="0"/>
              </a:rPr>
              <a:t>ia</a:t>
            </a:r>
            <a:endParaRPr lang="en-GB" sz="1050" b="0" dirty="0" smtClean="0">
              <a:solidFill>
                <a:schemeClr val="tx2">
                  <a:lumMod val="75000"/>
                </a:schemeClr>
              </a:solidFill>
              <a:latin typeface="Arial" pitchFamily="34" charset="0"/>
              <a:cs typeface="Arial" pitchFamily="34" charset="0"/>
            </a:endParaRPr>
          </a:p>
          <a:p>
            <a:pPr algn="l">
              <a:spcBef>
                <a:spcPts val="0"/>
              </a:spcBef>
              <a:spcAft>
                <a:spcPts val="600"/>
              </a:spcAft>
              <a:defRPr/>
            </a:pPr>
            <a:r>
              <a:rPr lang="ro-RO" sz="1050" b="0" dirty="0" smtClean="0">
                <a:solidFill>
                  <a:schemeClr val="tx2">
                    <a:lumMod val="75000"/>
                  </a:schemeClr>
                </a:solidFill>
                <a:latin typeface="Arial" pitchFamily="34" charset="0"/>
                <a:cs typeface="Arial" pitchFamily="34" charset="0"/>
              </a:rPr>
              <a:t>Proiectul ”Modernizarea serviciilor publice locale în Republica Moldova”</a:t>
            </a:r>
          </a:p>
          <a:p>
            <a:pPr algn="l">
              <a:spcBef>
                <a:spcPts val="0"/>
              </a:spcBef>
              <a:spcAft>
                <a:spcPts val="600"/>
              </a:spcAft>
              <a:defRPr/>
            </a:pPr>
            <a:r>
              <a:rPr lang="en-GB" sz="1050" b="0" dirty="0" err="1" smtClean="0">
                <a:solidFill>
                  <a:schemeClr val="tx2">
                    <a:lumMod val="75000"/>
                  </a:schemeClr>
                </a:solidFill>
                <a:latin typeface="Arial" pitchFamily="34" charset="0"/>
                <a:cs typeface="Arial" pitchFamily="34" charset="0"/>
              </a:rPr>
              <a:t>Chișinău</a:t>
            </a:r>
            <a:r>
              <a:rPr lang="en-GB" sz="1050" b="0" dirty="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str. </a:t>
            </a:r>
            <a:r>
              <a:rPr lang="en-GB" sz="1050" b="0" dirty="0" err="1" smtClean="0">
                <a:solidFill>
                  <a:schemeClr val="tx2">
                    <a:lumMod val="75000"/>
                  </a:schemeClr>
                </a:solidFill>
                <a:latin typeface="Arial" pitchFamily="34" charset="0"/>
                <a:cs typeface="Arial" pitchFamily="34" charset="0"/>
              </a:rPr>
              <a:t>Bernardazzi</a:t>
            </a:r>
            <a:r>
              <a:rPr lang="en-GB" sz="1050" b="0" dirty="0" smtClean="0">
                <a:solidFill>
                  <a:schemeClr val="tx2">
                    <a:lumMod val="75000"/>
                  </a:schemeClr>
                </a:solidFill>
                <a:latin typeface="Arial" pitchFamily="34" charset="0"/>
                <a:cs typeface="Arial" pitchFamily="34" charset="0"/>
              </a:rPr>
              <a:t> </a:t>
            </a:r>
            <a:r>
              <a:rPr lang="ro-RO" sz="1050" b="0" dirty="0" smtClean="0">
                <a:solidFill>
                  <a:schemeClr val="tx2">
                    <a:lumMod val="75000"/>
                  </a:schemeClr>
                </a:solidFill>
                <a:latin typeface="Arial" pitchFamily="34" charset="0"/>
                <a:cs typeface="Arial" pitchFamily="34" charset="0"/>
              </a:rPr>
              <a:t>66</a:t>
            </a:r>
            <a:endParaRPr lang="en-GB" sz="1050" b="0" dirty="0">
              <a:solidFill>
                <a:schemeClr val="tx2">
                  <a:lumMod val="75000"/>
                </a:schemeClr>
              </a:solidFill>
              <a:latin typeface="Arial" pitchFamily="34" charset="0"/>
              <a:cs typeface="Arial" pitchFamily="34" charset="0"/>
            </a:endParaRPr>
          </a:p>
          <a:p>
            <a:pPr algn="l">
              <a:spcBef>
                <a:spcPts val="0"/>
              </a:spcBef>
              <a:spcAft>
                <a:spcPts val="600"/>
              </a:spcAft>
              <a:tabLst>
                <a:tab pos="180975" algn="l"/>
              </a:tabLst>
              <a:defRPr/>
            </a:pPr>
            <a:r>
              <a:rPr lang="en-GB" sz="1050" b="0" dirty="0">
                <a:solidFill>
                  <a:schemeClr val="tx2">
                    <a:lumMod val="75000"/>
                  </a:schemeClr>
                </a:solidFill>
                <a:latin typeface="Arial" pitchFamily="34" charset="0"/>
                <a:cs typeface="Arial" pitchFamily="34" charset="0"/>
              </a:rPr>
              <a:t>T  + 373 22 22-83-19</a:t>
            </a:r>
          </a:p>
          <a:p>
            <a:pPr algn="l">
              <a:spcBef>
                <a:spcPts val="0"/>
              </a:spcBef>
              <a:spcAft>
                <a:spcPts val="600"/>
              </a:spcAft>
              <a:tabLst>
                <a:tab pos="180975" algn="l"/>
              </a:tabLst>
              <a:defRPr/>
            </a:pPr>
            <a:r>
              <a:rPr lang="en-GB" sz="1050" b="0" dirty="0">
                <a:solidFill>
                  <a:schemeClr val="tx2">
                    <a:lumMod val="75000"/>
                  </a:schemeClr>
                </a:solidFill>
                <a:latin typeface="Arial" pitchFamily="34" charset="0"/>
                <a:cs typeface="Arial" pitchFamily="34" charset="0"/>
              </a:rPr>
              <a:t>F  + 373 22 </a:t>
            </a:r>
            <a:r>
              <a:rPr lang="en-GB" sz="1050" b="0" dirty="0" smtClean="0">
                <a:solidFill>
                  <a:schemeClr val="tx2">
                    <a:lumMod val="75000"/>
                  </a:schemeClr>
                </a:solidFill>
                <a:latin typeface="Arial" pitchFamily="34" charset="0"/>
                <a:cs typeface="Arial" pitchFamily="34" charset="0"/>
              </a:rPr>
              <a:t>00-02-38</a:t>
            </a:r>
            <a:br>
              <a:rPr lang="en-GB" sz="1050" b="0" dirty="0" smtClean="0">
                <a:solidFill>
                  <a:schemeClr val="tx2">
                    <a:lumMod val="75000"/>
                  </a:schemeClr>
                </a:solidFill>
                <a:latin typeface="Arial" pitchFamily="34" charset="0"/>
                <a:cs typeface="Arial" pitchFamily="34" charset="0"/>
              </a:rPr>
            </a:br>
            <a:r>
              <a:rPr lang="en-GB" sz="1050" b="0" dirty="0" smtClean="0">
                <a:solidFill>
                  <a:schemeClr val="tx2">
                    <a:lumMod val="75000"/>
                  </a:schemeClr>
                </a:solidFill>
                <a:latin typeface="Arial" pitchFamily="34" charset="0"/>
                <a:cs typeface="Arial" pitchFamily="34" charset="0"/>
              </a:rPr>
              <a:t>I	</a:t>
            </a:r>
            <a:r>
              <a:rPr lang="en-GB" sz="1050" b="0" dirty="0" smtClean="0">
                <a:solidFill>
                  <a:schemeClr val="tx2">
                    <a:lumMod val="75000"/>
                  </a:schemeClr>
                </a:solidFill>
                <a:latin typeface="Arial" pitchFamily="34" charset="0"/>
                <a:cs typeface="Arial" pitchFamily="34" charset="0"/>
                <a:hlinkClick r:id="rId2"/>
              </a:rPr>
              <a:t>www.giz.de</a:t>
            </a:r>
            <a:r>
              <a:rPr lang="en-GB" sz="1050" b="0" dirty="0" smtClean="0">
                <a:solidFill>
                  <a:schemeClr val="tx2">
                    <a:lumMod val="75000"/>
                  </a:schemeClr>
                </a:solidFill>
                <a:latin typeface="Arial" pitchFamily="34" charset="0"/>
                <a:cs typeface="Arial" pitchFamily="34" charset="0"/>
              </a:rPr>
              <a:t>, </a:t>
            </a:r>
            <a:r>
              <a:rPr lang="en-GB" sz="1050" b="0" dirty="0" smtClean="0">
                <a:solidFill>
                  <a:schemeClr val="tx2">
                    <a:lumMod val="75000"/>
                  </a:schemeClr>
                </a:solidFill>
                <a:latin typeface="Arial" pitchFamily="34" charset="0"/>
                <a:cs typeface="Arial" pitchFamily="34" charset="0"/>
                <a:hlinkClick r:id="rId3"/>
              </a:rPr>
              <a:t>www.serviciilocale.md</a:t>
            </a:r>
            <a:r>
              <a:rPr lang="en-GB" sz="1050" b="0" dirty="0" smtClean="0">
                <a:solidFill>
                  <a:schemeClr val="tx2">
                    <a:lumMod val="75000"/>
                  </a:schemeClr>
                </a:solidFill>
                <a:latin typeface="Arial" pitchFamily="34" charset="0"/>
                <a:cs typeface="Arial" pitchFamily="34" charset="0"/>
              </a:rPr>
              <a:t> </a:t>
            </a:r>
          </a:p>
          <a:p>
            <a:pPr>
              <a:spcBef>
                <a:spcPts val="0"/>
              </a:spcBef>
              <a:spcAft>
                <a:spcPts val="300"/>
              </a:spcAft>
              <a:defRPr/>
            </a:pPr>
            <a:endParaRPr lang="de-DE" sz="1200" dirty="0" smtClean="0">
              <a:solidFill>
                <a:schemeClr val="tx2">
                  <a:lumMod val="75000"/>
                </a:schemeClr>
              </a:solidFill>
            </a:endParaRPr>
          </a:p>
          <a:p>
            <a:pPr>
              <a:defRPr/>
            </a:pPr>
            <a:endParaRPr lang="de-DE" sz="1200" dirty="0">
              <a:solidFill>
                <a:schemeClr val="tx2">
                  <a:lumMod val="75000"/>
                </a:schemeClr>
              </a:solidFill>
            </a:endParaRPr>
          </a:p>
        </p:txBody>
      </p:sp>
      <p:sp>
        <p:nvSpPr>
          <p:cNvPr id="7" name="Inhaltsplatzhalter 8"/>
          <p:cNvSpPr txBox="1">
            <a:spLocks/>
          </p:cNvSpPr>
          <p:nvPr/>
        </p:nvSpPr>
        <p:spPr>
          <a:xfrm>
            <a:off x="5467350" y="2108200"/>
            <a:ext cx="3005138" cy="3814763"/>
          </a:xfrm>
          <a:prstGeom prst="rect">
            <a:avLst/>
          </a:prstGeom>
        </p:spPr>
        <p:txBody>
          <a:bodyPr vert="horz" lIns="91440" tIns="45720" rIns="91440" bIns="45720" rtlCol="0" anchor="t" anchorCtr="0"/>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Aft>
                <a:spcPts val="600"/>
              </a:spcAft>
              <a:defRPr/>
            </a:pPr>
            <a:r>
              <a:rPr lang="en-GB" sz="1050" b="1" dirty="0" err="1" smtClean="0">
                <a:solidFill>
                  <a:schemeClr val="tx2">
                    <a:lumMod val="75000"/>
                  </a:schemeClr>
                </a:solidFill>
                <a:latin typeface="Arial" pitchFamily="34" charset="0"/>
                <a:cs typeface="Arial" pitchFamily="34" charset="0"/>
              </a:rPr>
              <a:t>Autor</a:t>
            </a:r>
            <a:r>
              <a:rPr lang="ro-RO" sz="1050" b="1" dirty="0" smtClean="0">
                <a:solidFill>
                  <a:schemeClr val="tx2">
                    <a:lumMod val="75000"/>
                  </a:schemeClr>
                </a:solidFill>
                <a:latin typeface="Arial" pitchFamily="34" charset="0"/>
                <a:cs typeface="Arial" pitchFamily="34" charset="0"/>
              </a:rPr>
              <a:t>i</a:t>
            </a:r>
            <a:r>
              <a:rPr lang="ro-RO" sz="1050" dirty="0" smtClean="0">
                <a:solidFill>
                  <a:schemeClr val="tx2">
                    <a:lumMod val="75000"/>
                  </a:schemeClr>
                </a:solidFill>
                <a:latin typeface="Arial" pitchFamily="34" charset="0"/>
                <a:cs typeface="Arial" pitchFamily="34" charset="0"/>
              </a:rPr>
              <a:t>:</a:t>
            </a:r>
          </a:p>
          <a:p>
            <a:pPr algn="l">
              <a:spcAft>
                <a:spcPts val="600"/>
              </a:spcAft>
              <a:defRPr/>
            </a:pPr>
            <a:r>
              <a:rPr lang="en-US" sz="1050" dirty="0" smtClean="0">
                <a:solidFill>
                  <a:schemeClr val="tx2">
                    <a:lumMod val="75000"/>
                  </a:schemeClr>
                </a:solidFill>
                <a:latin typeface="Arial" pitchFamily="34" charset="0"/>
                <a:cs typeface="Arial" pitchFamily="34" charset="0"/>
              </a:rPr>
              <a:t>Mihail Mazurean</a:t>
            </a:r>
            <a:r>
              <a:rPr lang="en-GB" sz="1050" b="1" dirty="0" smtClean="0">
                <a:solidFill>
                  <a:schemeClr val="tx2">
                    <a:lumMod val="75000"/>
                  </a:schemeClr>
                </a:solidFill>
                <a:latin typeface="Arial" pitchFamily="34" charset="0"/>
                <a:cs typeface="Arial" pitchFamily="34" charset="0"/>
              </a:rPr>
              <a:t/>
            </a:r>
            <a:br>
              <a:rPr lang="en-GB" sz="1050" b="1" dirty="0" smtClean="0">
                <a:solidFill>
                  <a:schemeClr val="tx2">
                    <a:lumMod val="75000"/>
                  </a:schemeClr>
                </a:solidFill>
                <a:latin typeface="Arial" pitchFamily="34" charset="0"/>
                <a:cs typeface="Arial" pitchFamily="34" charset="0"/>
              </a:rPr>
            </a:br>
            <a:endParaRPr lang="en-GB" sz="1050" b="0" dirty="0" smtClean="0">
              <a:solidFill>
                <a:schemeClr val="tx2">
                  <a:lumMod val="75000"/>
                </a:schemeClr>
              </a:solidFill>
              <a:latin typeface="Arial" pitchFamily="34" charset="0"/>
              <a:cs typeface="Arial" pitchFamily="34" charset="0"/>
            </a:endParaRPr>
          </a:p>
          <a:p>
            <a:pPr algn="l">
              <a:spcAft>
                <a:spcPts val="300"/>
              </a:spcAft>
              <a:defRPr/>
            </a:pPr>
            <a:endParaRPr lang="en-GB" sz="1050" dirty="0" smtClean="0">
              <a:solidFill>
                <a:schemeClr val="tx2">
                  <a:lumMod val="75000"/>
                </a:schemeClr>
              </a:solidFill>
              <a:latin typeface="Arial" pitchFamily="34" charset="0"/>
              <a:cs typeface="Arial" pitchFamily="34" charset="0"/>
            </a:endParaRPr>
          </a:p>
          <a:p>
            <a:pPr algn="l">
              <a:defRPr/>
            </a:pPr>
            <a:endParaRPr lang="en-GB" sz="1050" dirty="0">
              <a:solidFill>
                <a:schemeClr val="tx2">
                  <a:lumMod val="75000"/>
                </a:schemeClr>
              </a:solidFill>
              <a:latin typeface="Arial" pitchFamily="34" charset="0"/>
              <a:cs typeface="Arial" pitchFamily="34" charset="0"/>
            </a:endParaRPr>
          </a:p>
        </p:txBody>
      </p:sp>
      <p:sp>
        <p:nvSpPr>
          <p:cNvPr id="10" name="Textfeld 9"/>
          <p:cNvSpPr txBox="1">
            <a:spLocks noChangeArrowheads="1"/>
          </p:cNvSpPr>
          <p:nvPr/>
        </p:nvSpPr>
        <p:spPr bwMode="auto">
          <a:xfrm>
            <a:off x="495377" y="4718050"/>
            <a:ext cx="11477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r>
              <a:rPr lang="ro-RO" sz="800" b="0" dirty="0" smtClean="0">
                <a:solidFill>
                  <a:schemeClr val="tx2">
                    <a:lumMod val="75000"/>
                  </a:schemeClr>
                </a:solidFill>
              </a:rPr>
              <a:t>Proiect cofinanțat de </a:t>
            </a:r>
            <a:endParaRPr lang="en-GB" sz="800" b="0" dirty="0">
              <a:solidFill>
                <a:schemeClr val="tx2">
                  <a:lumMod val="75000"/>
                </a:schemeClr>
              </a:solidFill>
            </a:endParaRPr>
          </a:p>
        </p:txBody>
      </p:sp>
      <p:pic>
        <p:nvPicPr>
          <p:cNvPr id="14" name="Picture 2" descr="D:\docs\desktop\ELdZ_Mol_cmyk_ru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sp>
        <p:nvSpPr>
          <p:cNvPr id="18" name="Textfeld 9"/>
          <p:cNvSpPr txBox="1">
            <a:spLocks noChangeArrowheads="1"/>
          </p:cNvSpPr>
          <p:nvPr/>
        </p:nvSpPr>
        <p:spPr bwMode="auto">
          <a:xfrm>
            <a:off x="5530055" y="3305969"/>
            <a:ext cx="114776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200" b="1">
                <a:solidFill>
                  <a:srgbClr val="999999"/>
                </a:solidFill>
                <a:latin typeface="Arial" charset="0"/>
                <a:cs typeface="Arial" charset="0"/>
              </a:defRPr>
            </a:lvl1pPr>
            <a:lvl2pPr marL="742950" indent="-285750" eaLnBrk="0" hangingPunct="0">
              <a:defRPr sz="2200" b="1">
                <a:solidFill>
                  <a:srgbClr val="999999"/>
                </a:solidFill>
                <a:latin typeface="Arial" charset="0"/>
                <a:cs typeface="Arial" charset="0"/>
              </a:defRPr>
            </a:lvl2pPr>
            <a:lvl3pPr marL="1143000" indent="-228600" eaLnBrk="0" hangingPunct="0">
              <a:defRPr sz="2200" b="1">
                <a:solidFill>
                  <a:srgbClr val="999999"/>
                </a:solidFill>
                <a:latin typeface="Arial" charset="0"/>
                <a:cs typeface="Arial" charset="0"/>
              </a:defRPr>
            </a:lvl3pPr>
            <a:lvl4pPr marL="1600200" indent="-228600" eaLnBrk="0" hangingPunct="0">
              <a:defRPr sz="2200" b="1">
                <a:solidFill>
                  <a:srgbClr val="999999"/>
                </a:solidFill>
                <a:latin typeface="Arial" charset="0"/>
                <a:cs typeface="Arial" charset="0"/>
              </a:defRPr>
            </a:lvl4pPr>
            <a:lvl5pPr marL="2057400" indent="-228600" eaLnBrk="0" hangingPunct="0">
              <a:defRPr sz="2200" b="1">
                <a:solidFill>
                  <a:srgbClr val="999999"/>
                </a:solidFill>
                <a:latin typeface="Arial" charset="0"/>
                <a:cs typeface="Arial" charset="0"/>
              </a:defRPr>
            </a:lvl5pPr>
            <a:lvl6pPr marL="2514600" indent="-228600" eaLnBrk="0" fontAlgn="base" hangingPunct="0">
              <a:spcBef>
                <a:spcPct val="0"/>
              </a:spcBef>
              <a:spcAft>
                <a:spcPct val="0"/>
              </a:spcAft>
              <a:defRPr sz="2200" b="1">
                <a:solidFill>
                  <a:srgbClr val="999999"/>
                </a:solidFill>
                <a:latin typeface="Arial" charset="0"/>
                <a:cs typeface="Arial" charset="0"/>
              </a:defRPr>
            </a:lvl6pPr>
            <a:lvl7pPr marL="2971800" indent="-228600" eaLnBrk="0" fontAlgn="base" hangingPunct="0">
              <a:spcBef>
                <a:spcPct val="0"/>
              </a:spcBef>
              <a:spcAft>
                <a:spcPct val="0"/>
              </a:spcAft>
              <a:defRPr sz="2200" b="1">
                <a:solidFill>
                  <a:srgbClr val="999999"/>
                </a:solidFill>
                <a:latin typeface="Arial" charset="0"/>
                <a:cs typeface="Arial" charset="0"/>
              </a:defRPr>
            </a:lvl7pPr>
            <a:lvl8pPr marL="3429000" indent="-228600" eaLnBrk="0" fontAlgn="base" hangingPunct="0">
              <a:spcBef>
                <a:spcPct val="0"/>
              </a:spcBef>
              <a:spcAft>
                <a:spcPct val="0"/>
              </a:spcAft>
              <a:defRPr sz="2200" b="1">
                <a:solidFill>
                  <a:srgbClr val="999999"/>
                </a:solidFill>
                <a:latin typeface="Arial" charset="0"/>
                <a:cs typeface="Arial" charset="0"/>
              </a:defRPr>
            </a:lvl8pPr>
            <a:lvl9pPr marL="3886200" indent="-228600" eaLnBrk="0" fontAlgn="base" hangingPunct="0">
              <a:spcBef>
                <a:spcPct val="0"/>
              </a:spcBef>
              <a:spcAft>
                <a:spcPct val="0"/>
              </a:spcAft>
              <a:defRPr sz="2200" b="1">
                <a:solidFill>
                  <a:srgbClr val="999999"/>
                </a:solidFill>
                <a:latin typeface="Arial" charset="0"/>
                <a:cs typeface="Arial" charset="0"/>
              </a:defRPr>
            </a:lvl9pPr>
          </a:lstStyle>
          <a:p>
            <a:r>
              <a:rPr lang="ro-RO" sz="800" b="0" dirty="0" smtClean="0">
                <a:solidFill>
                  <a:schemeClr val="tx2">
                    <a:lumMod val="75000"/>
                  </a:schemeClr>
                </a:solidFill>
              </a:rPr>
              <a:t>În cooperare cu</a:t>
            </a:r>
            <a:endParaRPr lang="en-GB" sz="800" b="0" dirty="0">
              <a:solidFill>
                <a:schemeClr val="tx2">
                  <a:lumMod val="75000"/>
                </a:schemeClr>
              </a:solidFill>
            </a:endParaRPr>
          </a:p>
        </p:txBody>
      </p:sp>
      <p:pic>
        <p:nvPicPr>
          <p:cNvPr id="2"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14760" y="3529308"/>
            <a:ext cx="847626" cy="85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descr="C:\Users\statia2\Desktop\SDC-Rom_CMYK_hoch_pos.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0846" y="5215306"/>
            <a:ext cx="1984375" cy="115887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C:\Users\Stela\Desktop\Logou nou UTM\Logo_inscript_horizontal (1).pn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51976" y="4559351"/>
            <a:ext cx="2635885" cy="655955"/>
          </a:xfrm>
          <a:prstGeom prst="rect">
            <a:avLst/>
          </a:prstGeom>
          <a:noFill/>
          <a:ln>
            <a:noFill/>
          </a:ln>
        </p:spPr>
      </p:pic>
      <p:pic>
        <p:nvPicPr>
          <p:cNvPr id="16" name="Picture 19" descr="ifcaac_logo0200px"/>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38237" y="3485486"/>
            <a:ext cx="962762" cy="901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8" descr="cfc"/>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35357" y="3529308"/>
            <a:ext cx="833437"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70125" y="5540375"/>
            <a:ext cx="159067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24125" y="5797282"/>
            <a:ext cx="944563"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51300" y="5722938"/>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11317" y="5722592"/>
            <a:ext cx="74612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81564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dirty="0" smtClean="0"/>
              <a:t>Mihail Mazurean</a:t>
            </a:r>
            <a:endParaRPr lang="de-DE" dirty="0"/>
          </a:p>
        </p:txBody>
      </p:sp>
      <p:sp>
        <p:nvSpPr>
          <p:cNvPr id="4" name="Datumsplatzhalter 3"/>
          <p:cNvSpPr>
            <a:spLocks noGrp="1"/>
          </p:cNvSpPr>
          <p:nvPr>
            <p:ph type="dt" sz="half" idx="11"/>
          </p:nvPr>
        </p:nvSpPr>
        <p:spPr/>
        <p:txBody>
          <a:bodyPr/>
          <a:lstStyle/>
          <a:p>
            <a:fld id="{0F9A5078-6F60-49E2-B50D-11C30D454C38}" type="datetime1">
              <a:rPr lang="en-GB"/>
              <a:pPr/>
              <a:t>01/11/2017</a:t>
            </a:fld>
            <a:endParaRPr lang="de-DE" noProof="0" dirty="0"/>
          </a:p>
        </p:txBody>
      </p:sp>
      <p:pic>
        <p:nvPicPr>
          <p:cNvPr id="14" name="Picture 2" descr="D:\docs\desktop\ELdZ_Mol_cmyk_ru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138516" cy="1555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5"/>
          <p:cNvSpPr txBox="1"/>
          <p:nvPr/>
        </p:nvSpPr>
        <p:spPr>
          <a:xfrm>
            <a:off x="7419434" y="314102"/>
            <a:ext cx="1066949" cy="215444"/>
          </a:xfrm>
          <a:prstGeom prst="rect">
            <a:avLst/>
          </a:prstGeom>
          <a:noFill/>
        </p:spPr>
        <p:txBody>
          <a:bodyPr wrap="square" rtlCol="0">
            <a:spAutoFit/>
          </a:bodyPr>
          <a:lstStyle/>
          <a:p>
            <a:r>
              <a:rPr lang="ro-RO" sz="800" b="0" dirty="0" smtClean="0">
                <a:solidFill>
                  <a:schemeClr val="tx1"/>
                </a:solidFill>
                <a:latin typeface="Arial" pitchFamily="34" charset="0"/>
                <a:cs typeface="Arial" pitchFamily="34" charset="0"/>
              </a:rPr>
              <a:t>Implementat de</a:t>
            </a:r>
            <a:endParaRPr lang="en-GB" sz="800" b="0" dirty="0">
              <a:solidFill>
                <a:schemeClr val="tx1"/>
              </a:solidFill>
              <a:latin typeface="Arial" pitchFamily="34" charset="0"/>
              <a:cs typeface="Arial" pitchFamily="34" charset="0"/>
            </a:endParaRPr>
          </a:p>
        </p:txBody>
      </p:sp>
      <p:pic>
        <p:nvPicPr>
          <p:cNvPr id="16" name="Picture 15" descr="Gopa Log MS cmyk RZ"/>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5451" y="2793129"/>
            <a:ext cx="2827336" cy="1144690"/>
          </a:xfrm>
          <a:prstGeom prst="rect">
            <a:avLst/>
          </a:prstGeom>
          <a:noFill/>
        </p:spPr>
      </p:pic>
      <p:sp>
        <p:nvSpPr>
          <p:cNvPr id="19" name="Textfeld 5"/>
          <p:cNvSpPr txBox="1"/>
          <p:nvPr/>
        </p:nvSpPr>
        <p:spPr>
          <a:xfrm>
            <a:off x="5395399" y="2428037"/>
            <a:ext cx="1066949" cy="215444"/>
          </a:xfrm>
          <a:prstGeom prst="rect">
            <a:avLst/>
          </a:prstGeom>
          <a:noFill/>
        </p:spPr>
        <p:txBody>
          <a:bodyPr wrap="square" rtlCol="0">
            <a:spAutoFit/>
          </a:bodyPr>
          <a:lstStyle/>
          <a:p>
            <a:r>
              <a:rPr lang="en-US" sz="800" b="0" dirty="0" smtClean="0">
                <a:solidFill>
                  <a:schemeClr val="tx1"/>
                </a:solidFill>
                <a:latin typeface="Arial" pitchFamily="34" charset="0"/>
                <a:cs typeface="Arial" pitchFamily="34" charset="0"/>
              </a:rPr>
              <a:t>Din </a:t>
            </a:r>
            <a:r>
              <a:rPr lang="en-US" sz="800" b="0" dirty="0" err="1" smtClean="0">
                <a:solidFill>
                  <a:schemeClr val="tx1"/>
                </a:solidFill>
                <a:latin typeface="Arial" pitchFamily="34" charset="0"/>
                <a:cs typeface="Arial" pitchFamily="34" charset="0"/>
              </a:rPr>
              <a:t>numele</a:t>
            </a:r>
            <a:endParaRPr lang="en-GB" sz="800" b="0" dirty="0">
              <a:solidFill>
                <a:schemeClr val="tx1"/>
              </a:solidFill>
              <a:latin typeface="Arial" pitchFamily="34" charset="0"/>
              <a:cs typeface="Arial" pitchFamily="34" charset="0"/>
            </a:endParaRP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5395399" y="2793129"/>
            <a:ext cx="3400425" cy="914400"/>
          </a:xfrm>
          <a:prstGeom prst="rect">
            <a:avLst/>
          </a:prstGeom>
          <a:noFill/>
        </p:spPr>
      </p:pic>
    </p:spTree>
    <p:extLst>
      <p:ext uri="{BB962C8B-B14F-4D97-AF65-F5344CB8AC3E}">
        <p14:creationId xmlns:p14="http://schemas.microsoft.com/office/powerpoint/2010/main" val="173528085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74222"/>
            <a:ext cx="7776000" cy="564022"/>
          </a:xfrm>
        </p:spPr>
        <p:txBody>
          <a:bodyPr/>
          <a:lstStyle/>
          <a:p>
            <a:pPr algn="ctr"/>
            <a:r>
              <a:rPr lang="ro-RO" dirty="0" smtClean="0">
                <a:solidFill>
                  <a:srgbClr val="C00000"/>
                </a:solidFill>
              </a:rPr>
              <a:t>2</a:t>
            </a:r>
            <a:r>
              <a:rPr lang="it-IT" dirty="0" smtClean="0">
                <a:solidFill>
                  <a:srgbClr val="C00000"/>
                </a:solidFill>
              </a:rPr>
              <a:t>.1. </a:t>
            </a:r>
            <a:r>
              <a:rPr lang="ro-RO" sz="2000" dirty="0" smtClean="0">
                <a:solidFill>
                  <a:srgbClr val="C00000"/>
                </a:solidFill>
              </a:rPr>
              <a:t>Obținerea Autorizației de construire. </a:t>
            </a:r>
            <a:r>
              <a:rPr lang="ro-RO" sz="2000" dirty="0" smtClean="0"/>
              <a:t/>
            </a:r>
            <a:br>
              <a:rPr lang="ro-RO" sz="2000" dirty="0" smtClean="0"/>
            </a:br>
            <a:r>
              <a:rPr lang="ro-RO" sz="2000" dirty="0" smtClean="0"/>
              <a:t/>
            </a:r>
            <a:br>
              <a:rPr lang="ro-RO" sz="2000" dirty="0" smtClean="0"/>
            </a:br>
            <a:endParaRPr lang="ru-RU" sz="2000" dirty="0">
              <a:solidFill>
                <a:srgbClr val="FF0000"/>
              </a:solidFill>
            </a:endParaRPr>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Объект 4"/>
          <p:cNvSpPr>
            <a:spLocks noGrp="1"/>
          </p:cNvSpPr>
          <p:nvPr>
            <p:ph idx="1"/>
          </p:nvPr>
        </p:nvSpPr>
        <p:spPr>
          <a:xfrm>
            <a:off x="684000" y="3042302"/>
            <a:ext cx="7776000" cy="3221697"/>
          </a:xfrm>
        </p:spPr>
        <p:txBody>
          <a:bodyPr/>
          <a:lstStyle/>
          <a:p>
            <a:pPr algn="ctr"/>
            <a:r>
              <a:rPr lang="vi-VN" dirty="0" smtClean="0"/>
              <a:t> </a:t>
            </a:r>
            <a:endParaRPr lang="ro-RO" dirty="0" smtClean="0"/>
          </a:p>
        </p:txBody>
      </p:sp>
      <p:sp>
        <p:nvSpPr>
          <p:cNvPr id="7" name="Прямоугольник 6"/>
          <p:cNvSpPr/>
          <p:nvPr/>
        </p:nvSpPr>
        <p:spPr>
          <a:xfrm>
            <a:off x="961402" y="1417473"/>
            <a:ext cx="7221195" cy="5663089"/>
          </a:xfrm>
          <a:prstGeom prst="rect">
            <a:avLst/>
          </a:prstGeom>
        </p:spPr>
        <p:txBody>
          <a:bodyPr wrap="square">
            <a:spAutoFit/>
          </a:bodyPr>
          <a:lstStyle/>
          <a:p>
            <a:pPr algn="just"/>
            <a:r>
              <a:rPr lang="ro-RO" sz="1800" b="0" dirty="0" smtClean="0">
                <a:solidFill>
                  <a:schemeClr val="tx1"/>
                </a:solidFill>
              </a:rPr>
              <a:t>Executarea lucrărilor de construcţie se desfăşoară in baza autorizaţiei de construire. Conform  a</a:t>
            </a:r>
            <a:r>
              <a:rPr lang="fr-FR" sz="1800" b="0" dirty="0" err="1" smtClean="0">
                <a:solidFill>
                  <a:schemeClr val="tx1"/>
                </a:solidFill>
              </a:rPr>
              <a:t>rt</a:t>
            </a:r>
            <a:r>
              <a:rPr lang="fr-FR" sz="1800" b="0" dirty="0" smtClean="0">
                <a:solidFill>
                  <a:schemeClr val="tx1"/>
                </a:solidFill>
              </a:rPr>
              <a:t>. </a:t>
            </a:r>
            <a:r>
              <a:rPr lang="en-US" sz="1800" b="0" dirty="0" smtClean="0">
                <a:solidFill>
                  <a:schemeClr val="tx1"/>
                </a:solidFill>
              </a:rPr>
              <a:t> 24</a:t>
            </a:r>
            <a:r>
              <a:rPr lang="fr-FR" sz="1800" b="0" dirty="0" smtClean="0">
                <a:solidFill>
                  <a:schemeClr val="tx1"/>
                </a:solidFill>
              </a:rPr>
              <a:t>. </a:t>
            </a:r>
            <a:r>
              <a:rPr lang="ro-RO" sz="1800" b="0" dirty="0" smtClean="0">
                <a:solidFill>
                  <a:schemeClr val="tx1"/>
                </a:solidFill>
              </a:rPr>
              <a:t>din Legea </a:t>
            </a:r>
            <a:r>
              <a:rPr lang="en-US" sz="1800" b="0" dirty="0" smtClean="0">
                <a:solidFill>
                  <a:schemeClr val="tx1"/>
                </a:solidFill>
              </a:rPr>
              <a:t>Nr. 721 din  02.02.1996 </a:t>
            </a:r>
            <a:r>
              <a:rPr lang="ro-MD" sz="1800" b="0" dirty="0" smtClean="0">
                <a:solidFill>
                  <a:schemeClr val="tx1"/>
                </a:solidFill>
              </a:rPr>
              <a:t>privind calitatea în construcţii,</a:t>
            </a:r>
            <a:r>
              <a:rPr lang="vi-VN" sz="1800" b="0" dirty="0" smtClean="0">
                <a:solidFill>
                  <a:schemeClr val="tx1"/>
                </a:solidFill>
              </a:rPr>
              <a:t> </a:t>
            </a:r>
            <a:r>
              <a:rPr lang="ro-RO" sz="1800" b="0" dirty="0" smtClean="0">
                <a:solidFill>
                  <a:schemeClr val="tx1"/>
                </a:solidFill>
              </a:rPr>
              <a:t>e</a:t>
            </a:r>
            <a:r>
              <a:rPr lang="vi-VN" sz="1800" b="0" dirty="0" smtClean="0">
                <a:solidFill>
                  <a:schemeClr val="tx1"/>
                </a:solidFill>
              </a:rPr>
              <a:t>xecutanţii lucrărilor de construcţii sînt persoane fizice sau juridice licenţiate în acest domeniu şi răspund de îndeplinirea următoarelor obligaţii principale referitoare la calitatea construcţiilor:</a:t>
            </a:r>
          </a:p>
          <a:p>
            <a:pPr algn="just"/>
            <a:r>
              <a:rPr lang="vi-VN" sz="1800" b="0" dirty="0" smtClean="0">
                <a:solidFill>
                  <a:schemeClr val="tx1"/>
                </a:solidFill>
              </a:rPr>
              <a:t>    a) executarea  lucrărilor de construcţii numai pe baza autorizaţiei obţinute pentru fiecare obiect separat;</a:t>
            </a:r>
          </a:p>
          <a:p>
            <a:pPr algn="just"/>
            <a:r>
              <a:rPr lang="vi-VN" sz="1800" b="0" dirty="0" smtClean="0">
                <a:solidFill>
                  <a:schemeClr val="tx1"/>
                </a:solidFill>
              </a:rPr>
              <a:t> b) sesizarea investitorilor asupra neconformităţilor şi neconcordanţelor constatate în proiecte, în vederea soluţionării;</a:t>
            </a:r>
          </a:p>
          <a:p>
            <a:pPr algn="just"/>
            <a:r>
              <a:rPr lang="vi-VN" sz="1800" b="0" dirty="0" smtClean="0">
                <a:solidFill>
                  <a:schemeClr val="tx1"/>
                </a:solidFill>
              </a:rPr>
              <a:t>  </a:t>
            </a:r>
            <a:r>
              <a:rPr lang="vi-VN" sz="2000" b="0" dirty="0" smtClean="0">
                <a:solidFill>
                  <a:schemeClr val="tx1"/>
                </a:solidFill>
              </a:rPr>
              <a:t>c</a:t>
            </a:r>
            <a:r>
              <a:rPr lang="vi-VN" sz="1800" b="0" dirty="0" smtClean="0">
                <a:solidFill>
                  <a:schemeClr val="tx1"/>
                </a:solidFill>
              </a:rPr>
              <a:t>) începerea execuţiei lucrărilor numai la construcţii autorizate în condiţiile legii şi numai pe baza şi în conformitate cu proiecte verificate de specialişti verificatorii de proiecte atestaţi din cadrul instituţiilor autorizate în verificarea proiectelor;</a:t>
            </a:r>
            <a:br>
              <a:rPr lang="vi-VN" sz="1800" b="0" dirty="0" smtClean="0">
                <a:solidFill>
                  <a:schemeClr val="tx1"/>
                </a:solidFill>
              </a:rPr>
            </a:br>
            <a:r>
              <a:rPr lang="vi-VN" sz="1800" b="0" dirty="0" smtClean="0">
                <a:solidFill>
                  <a:schemeClr val="tx1"/>
                </a:solidFill>
              </a:rPr>
              <a:t>  d) asigurarea nivelului de calitate corespunzător exigenţelor esenţiale printr-un sistem propriu de calitate conceput şi realizat prin personal propriu, cu diriginţi de şantier atestaţi;</a:t>
            </a:r>
          </a:p>
          <a:p>
            <a:pPr marL="0" indent="0" algn="just" eaLnBrk="1" fontAlgn="auto" hangingPunct="1">
              <a:spcAft>
                <a:spcPts val="0"/>
              </a:spcAft>
              <a:buFont typeface="Arial" pitchFamily="34" charset="0"/>
              <a:buNone/>
              <a:defRPr/>
            </a:pPr>
            <a:endParaRPr lang="ro-MD" sz="1800" b="0" dirty="0" smtClean="0">
              <a:solidFill>
                <a:schemeClr val="bg2">
                  <a:lumMod val="50000"/>
                </a:schemeClr>
              </a:solidFill>
            </a:endParaRPr>
          </a:p>
          <a:p>
            <a:pPr marL="0" indent="0" algn="just" eaLnBrk="1" fontAlgn="auto" hangingPunct="1">
              <a:spcAft>
                <a:spcPts val="0"/>
              </a:spcAft>
              <a:buFont typeface="Arial" pitchFamily="34" charset="0"/>
              <a:buNone/>
              <a:defRPr/>
            </a:pPr>
            <a:endParaRPr lang="ro-MD" sz="1800" b="0" dirty="0" smtClean="0">
              <a:solidFill>
                <a:schemeClr val="tx2"/>
              </a:solidFill>
            </a:endParaRPr>
          </a:p>
          <a:p>
            <a:pPr marL="0" indent="0" algn="just" eaLnBrk="1" fontAlgn="auto" hangingPunct="1">
              <a:spcAft>
                <a:spcPts val="0"/>
              </a:spcAft>
              <a:buFont typeface="Arial" pitchFamily="34" charset="0"/>
              <a:buChar char="•"/>
              <a:defRPr/>
            </a:pPr>
            <a:endParaRPr lang="ru-RU" sz="1800" b="0" dirty="0">
              <a:solidFill>
                <a:schemeClr val="tx2"/>
              </a:solidFill>
            </a:endParaRPr>
          </a:p>
        </p:txBody>
      </p:sp>
    </p:spTree>
    <p:extLst>
      <p:ext uri="{BB962C8B-B14F-4D97-AF65-F5344CB8AC3E}">
        <p14:creationId xmlns:p14="http://schemas.microsoft.com/office/powerpoint/2010/main" val="283190463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957129"/>
            <a:ext cx="7776000" cy="384561"/>
          </a:xfrm>
        </p:spPr>
        <p:txBody>
          <a:bodyPr/>
          <a:lstStyle/>
          <a:p>
            <a:r>
              <a:rPr lang="ro-RO" sz="2000" dirty="0" smtClean="0">
                <a:solidFill>
                  <a:srgbClr val="C00000"/>
                </a:solidFill>
              </a:rPr>
              <a:t>2</a:t>
            </a:r>
            <a:r>
              <a:rPr lang="it-IT" sz="2000" dirty="0" smtClean="0">
                <a:solidFill>
                  <a:srgbClr val="C00000"/>
                </a:solidFill>
              </a:rPr>
              <a:t>.1. </a:t>
            </a:r>
            <a:r>
              <a:rPr lang="ro-RO" sz="2000" dirty="0" smtClean="0">
                <a:solidFill>
                  <a:srgbClr val="C00000"/>
                </a:solidFill>
              </a:rPr>
              <a:t>Obținerea Autorizației de construire. </a:t>
            </a:r>
            <a:endParaRPr lang="ru-RU" sz="2000" dirty="0"/>
          </a:p>
        </p:txBody>
      </p:sp>
      <p:sp>
        <p:nvSpPr>
          <p:cNvPr id="4" name="Дата 3"/>
          <p:cNvSpPr>
            <a:spLocks noGrp="1"/>
          </p:cNvSpPr>
          <p:nvPr>
            <p:ph type="dt" sz="half" idx="11"/>
          </p:nvPr>
        </p:nvSpPr>
        <p:spPr>
          <a:xfrm>
            <a:off x="707546" y="6563748"/>
            <a:ext cx="5149789" cy="246221"/>
          </a:xfrm>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264778"/>
            <a:ext cx="7776000" cy="5316223"/>
          </a:xfrm>
        </p:spPr>
        <p:txBody>
          <a:bodyPr/>
          <a:lstStyle/>
          <a:p>
            <a:pPr algn="just"/>
            <a:r>
              <a:rPr lang="vi-VN" dirty="0" smtClean="0"/>
              <a:t> </a:t>
            </a:r>
            <a:r>
              <a:rPr lang="vi-VN" dirty="0" smtClean="0">
                <a:solidFill>
                  <a:schemeClr val="tx1"/>
                </a:solidFill>
              </a:rPr>
              <a:t>e) convocarea factorilor care trebuie să participe la verificarea şi  recepţia lucrărilor ajunse în faze determinante ale execuţiei şi asigurarea condiţiilor necesare efectuării acestora,în scopul obţinerii acordului de continuare a lucrărilor;</a:t>
            </a:r>
          </a:p>
          <a:p>
            <a:pPr algn="just"/>
            <a:r>
              <a:rPr lang="vi-VN" dirty="0" smtClean="0">
                <a:solidFill>
                  <a:schemeClr val="tx1"/>
                </a:solidFill>
              </a:rPr>
              <a:t> f) soluţionarea  neconformităţilor, defectelor şi neconcordanţelor apărute  în  fazele de execuţie, numai pe baza soluţiilor stabilite de proiectant cu acordul investitorului;</a:t>
            </a:r>
          </a:p>
          <a:p>
            <a:pPr algn="just"/>
            <a:r>
              <a:rPr lang="vi-VN" dirty="0" smtClean="0">
                <a:solidFill>
                  <a:schemeClr val="tx1"/>
                </a:solidFill>
              </a:rPr>
              <a:t>  g) utilizarea în execuţia lucrărilor numai a produselor şi procedeelor prevăzute în proiect, certificate sau pentru care există agremente tehnice, care conduc la realizarea exigenţelor esenţiale, precum şi gestionarea probelor-martor; în locuirea produselor şi procedeelor prevăzute în proiect cu altele care îndeplinesc condiţiile precizate numai pe baza soluţiilor stabilite de proiectanţi cu  acordul investitorului;</a:t>
            </a:r>
          </a:p>
          <a:p>
            <a:pPr algn="just"/>
            <a:r>
              <a:rPr lang="vi-VN" dirty="0" smtClean="0">
                <a:solidFill>
                  <a:schemeClr val="tx1"/>
                </a:solidFill>
              </a:rPr>
              <a:t>  h) respectarea proiectelor şi detaliilor de execuţie pentru realizarea nivelului de calitate corespunzător exigenţelor esenţiale;</a:t>
            </a:r>
          </a:p>
          <a:p>
            <a:pPr algn="just"/>
            <a:r>
              <a:rPr lang="vi-VN" dirty="0" smtClean="0">
                <a:solidFill>
                  <a:schemeClr val="tx1"/>
                </a:solidFill>
              </a:rPr>
              <a:t>    i) sesizarea în termen de 24 de ore a Inspecţiei de Stat  în Construcţii  în cazul producerii unor accidente tehnice în timpul execuţiei lucrărilor;</a:t>
            </a:r>
          </a:p>
          <a:p>
            <a:endParaRPr lang="en-BZ" dirty="0"/>
          </a:p>
          <a:p>
            <a:endParaRPr lang="ru-RU"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42587"/>
            <a:ext cx="7776000" cy="350377"/>
          </a:xfrm>
        </p:spPr>
        <p:txBody>
          <a:bodyPr/>
          <a:lstStyle/>
          <a:p>
            <a:r>
              <a:rPr lang="ro-RO" sz="2000" dirty="0" smtClean="0">
                <a:solidFill>
                  <a:srgbClr val="C00000"/>
                </a:solidFill>
              </a:rPr>
              <a:t>2</a:t>
            </a:r>
            <a:r>
              <a:rPr lang="it-IT" sz="2000" dirty="0" smtClean="0">
                <a:solidFill>
                  <a:srgbClr val="C00000"/>
                </a:solidFill>
              </a:rPr>
              <a:t>.1. </a:t>
            </a:r>
            <a:r>
              <a:rPr lang="ro-RO" sz="2000" dirty="0" smtClean="0">
                <a:solidFill>
                  <a:srgbClr val="C00000"/>
                </a:solidFill>
              </a:rPr>
              <a:t>Obținerea Autorizației de construire. </a:t>
            </a:r>
            <a:endParaRPr lang="ru-RU" sz="2000"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a:solidFill>
                  <a:srgbClr val="002060"/>
                </a:solidFill>
              </a:rPr>
              <a:t>Mihail Mazurean</a:t>
            </a:r>
            <a:endParaRPr lang="en-BZ" dirty="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555334"/>
            <a:ext cx="7776000" cy="4708665"/>
          </a:xfrm>
        </p:spPr>
        <p:txBody>
          <a:bodyPr/>
          <a:lstStyle/>
          <a:p>
            <a:r>
              <a:rPr lang="vi-VN" dirty="0" smtClean="0"/>
              <a:t>  j</a:t>
            </a:r>
            <a:r>
              <a:rPr lang="vi-VN" dirty="0" smtClean="0">
                <a:solidFill>
                  <a:schemeClr val="tx1"/>
                </a:solidFill>
              </a:rPr>
              <a:t>) supunerea la  recepţie numai a construcţiilor care corespund cerinţelor de calitate şi pentru care au predat investitorului documentele necesare întocmirii cărţii tehnice a construcţiei;</a:t>
            </a:r>
          </a:p>
          <a:p>
            <a:r>
              <a:rPr lang="vi-VN" dirty="0" smtClean="0">
                <a:solidFill>
                  <a:schemeClr val="tx1"/>
                </a:solidFill>
              </a:rPr>
              <a:t>    k) aducerea la îndeplinire, la termenele stabilite, a măsurilor dispuse  prin  actele de control sau prin documentele de  recepţie a lucrărilor de construcţii;</a:t>
            </a:r>
          </a:p>
          <a:p>
            <a:r>
              <a:rPr lang="vi-VN" dirty="0" smtClean="0">
                <a:solidFill>
                  <a:schemeClr val="tx1"/>
                </a:solidFill>
              </a:rPr>
              <a:t>    l) remedierea pe proprie cheltuială a defectelor calitative apărute din vina lor atît  în perioada de execuţie, cît şi  în perioada de garanţie stabilită conform legislaţiei;</a:t>
            </a:r>
          </a:p>
          <a:p>
            <a:r>
              <a:rPr lang="vi-VN" dirty="0" smtClean="0">
                <a:solidFill>
                  <a:schemeClr val="tx1"/>
                </a:solidFill>
              </a:rPr>
              <a:t>    m) readucerea  terenurilor ocupate temporar la starea lor  iniţială la terminarea execuţiei lucrărilor;</a:t>
            </a:r>
          </a:p>
          <a:p>
            <a:r>
              <a:rPr lang="vi-VN" dirty="0" smtClean="0">
                <a:solidFill>
                  <a:schemeClr val="tx1"/>
                </a:solidFill>
              </a:rPr>
              <a:t>    n) stabilirea răspunderilor tuturor participanţilor la procesul de producţie (factori de răspundere, colaboratori, subcontractanţi) în conformitate cu sistemul </a:t>
            </a:r>
          </a:p>
          <a:p>
            <a:endParaRPr lang="ru-RU"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145136"/>
            <a:ext cx="7776000" cy="358924"/>
          </a:xfrm>
        </p:spPr>
        <p:txBody>
          <a:bodyPr/>
          <a:lstStyle/>
          <a:p>
            <a:r>
              <a:rPr lang="ro-RO" sz="2000" dirty="0" smtClean="0">
                <a:solidFill>
                  <a:srgbClr val="C00000"/>
                </a:solidFill>
              </a:rPr>
              <a:t>2</a:t>
            </a:r>
            <a:r>
              <a:rPr lang="it-IT" sz="2000" dirty="0" smtClean="0">
                <a:solidFill>
                  <a:srgbClr val="C00000"/>
                </a:solidFill>
              </a:rPr>
              <a:t>.1. </a:t>
            </a:r>
            <a:r>
              <a:rPr lang="ro-RO" sz="2000" dirty="0" smtClean="0">
                <a:solidFill>
                  <a:srgbClr val="C00000"/>
                </a:solidFill>
              </a:rPr>
              <a:t>Obținerea Autorizației de construire. </a:t>
            </a:r>
            <a:endParaRPr lang="ru-RU" sz="2000" dirty="0"/>
          </a:p>
        </p:txBody>
      </p:sp>
      <p:sp>
        <p:nvSpPr>
          <p:cNvPr id="3" name="Нижний колонтитул 2"/>
          <p:cNvSpPr>
            <a:spLocks noGrp="1"/>
          </p:cNvSpPr>
          <p:nvPr>
            <p:ph type="ftr" sz="quarter" idx="10"/>
          </p:nvPr>
        </p:nvSpPr>
        <p:spPr>
          <a:xfrm>
            <a:off x="2862776" y="6581001"/>
            <a:ext cx="3418449" cy="400110"/>
          </a:xfrm>
        </p:spPr>
        <p:txBody>
          <a:bodyPr/>
          <a:lstStyle/>
          <a:p>
            <a:r>
              <a:rPr lang="en-US" dirty="0" smtClean="0">
                <a:solidFill>
                  <a:srgbClr val="002060"/>
                </a:solidFill>
              </a:rPr>
              <a:t>Mihail Mazurean</a:t>
            </a:r>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657884"/>
            <a:ext cx="7776000" cy="4606116"/>
          </a:xfrm>
        </p:spPr>
        <p:txBody>
          <a:bodyPr/>
          <a:lstStyle/>
          <a:p>
            <a:r>
              <a:rPr lang="ro-MD" dirty="0" smtClean="0">
                <a:solidFill>
                  <a:schemeClr val="tx1"/>
                </a:solidFill>
              </a:rPr>
              <a:t>Capitolul</a:t>
            </a:r>
            <a:r>
              <a:rPr lang="en-US" dirty="0" smtClean="0">
                <a:solidFill>
                  <a:schemeClr val="tx1"/>
                </a:solidFill>
              </a:rPr>
              <a:t> V </a:t>
            </a:r>
            <a:r>
              <a:rPr lang="ro-RO" dirty="0" smtClean="0">
                <a:solidFill>
                  <a:schemeClr val="tx1"/>
                </a:solidFill>
              </a:rPr>
              <a:t>din Legea nr.163 din 9 iulie 2010 privind autorizarea executării lucrărilor de construcţie prevede, că </a:t>
            </a:r>
            <a:r>
              <a:rPr lang="vi-VN" dirty="0" smtClean="0">
                <a:solidFill>
                  <a:schemeClr val="tx1"/>
                </a:solidFill>
              </a:rPr>
              <a:t>Autorizaţia de construire se emite în baza cererii în care se indică locul amplasării imobilului/terenului, în cel mult 10 zile lucrătoare de la data înregistrării acesteia. La cerere se anexează următoarele documente:</a:t>
            </a:r>
            <a:r>
              <a:rPr lang="en-US" dirty="0" smtClean="0">
                <a:solidFill>
                  <a:schemeClr val="tx1"/>
                </a:solidFill>
              </a:rPr>
              <a:t> a) </a:t>
            </a:r>
            <a:r>
              <a:rPr lang="en-US" dirty="0" err="1" smtClean="0">
                <a:solidFill>
                  <a:schemeClr val="tx1"/>
                </a:solidFill>
              </a:rPr>
              <a:t>extrasul</a:t>
            </a:r>
            <a:r>
              <a:rPr lang="en-US" dirty="0" smtClean="0">
                <a:solidFill>
                  <a:schemeClr val="tx1"/>
                </a:solidFill>
              </a:rPr>
              <a:t> din </a:t>
            </a:r>
            <a:r>
              <a:rPr lang="en-US" dirty="0" err="1" smtClean="0">
                <a:solidFill>
                  <a:schemeClr val="tx1"/>
                </a:solidFill>
              </a:rPr>
              <a:t>registrul</a:t>
            </a:r>
            <a:r>
              <a:rPr lang="en-US" dirty="0" smtClean="0">
                <a:solidFill>
                  <a:schemeClr val="tx1"/>
                </a:solidFill>
              </a:rPr>
              <a:t> </a:t>
            </a:r>
            <a:r>
              <a:rPr lang="en-US" dirty="0" err="1" smtClean="0">
                <a:solidFill>
                  <a:schemeClr val="tx1"/>
                </a:solidFill>
              </a:rPr>
              <a:t>bunurilor</a:t>
            </a:r>
            <a:r>
              <a:rPr lang="en-US" dirty="0" smtClean="0">
                <a:solidFill>
                  <a:schemeClr val="tx1"/>
                </a:solidFill>
              </a:rPr>
              <a:t> </a:t>
            </a:r>
            <a:r>
              <a:rPr lang="en-US" dirty="0" err="1" smtClean="0">
                <a:solidFill>
                  <a:schemeClr val="tx1"/>
                </a:solidFill>
              </a:rPr>
              <a:t>imob</a:t>
            </a:r>
            <a:r>
              <a:rPr lang="en-US" dirty="0" smtClean="0">
                <a:solidFill>
                  <a:schemeClr val="tx1"/>
                </a:solidFill>
              </a:rPr>
              <a:t>.</a:t>
            </a:r>
            <a:r>
              <a:rPr lang="vi-VN" dirty="0" smtClean="0">
                <a:solidFill>
                  <a:schemeClr val="tx1"/>
                </a:solidFill>
              </a:rPr>
              <a:t/>
            </a:r>
            <a:br>
              <a:rPr lang="vi-VN" dirty="0" smtClean="0">
                <a:solidFill>
                  <a:schemeClr val="tx1"/>
                </a:solidFill>
              </a:rPr>
            </a:br>
            <a:r>
              <a:rPr lang="en-US" dirty="0">
                <a:solidFill>
                  <a:schemeClr val="tx1"/>
                </a:solidFill>
              </a:rPr>
              <a:t> </a:t>
            </a:r>
            <a:r>
              <a:rPr lang="en-US" dirty="0" smtClean="0">
                <a:solidFill>
                  <a:schemeClr val="tx1"/>
                </a:solidFill>
              </a:rPr>
              <a:t>  </a:t>
            </a:r>
            <a:r>
              <a:rPr lang="vi-VN" dirty="0" smtClean="0">
                <a:solidFill>
                  <a:schemeClr val="tx1"/>
                </a:solidFill>
              </a:rPr>
              <a:t>b)</a:t>
            </a:r>
            <a:r>
              <a:rPr lang="en-US" dirty="0" smtClean="0">
                <a:solidFill>
                  <a:schemeClr val="tx1"/>
                </a:solidFill>
              </a:rPr>
              <a:t> </a:t>
            </a:r>
            <a:r>
              <a:rPr lang="vi-VN" dirty="0" smtClean="0">
                <a:solidFill>
                  <a:schemeClr val="tx1"/>
                </a:solidFill>
              </a:rPr>
              <a:t>certificatul de urbanism pentru proiectare; </a:t>
            </a:r>
            <a:br>
              <a:rPr lang="vi-VN" dirty="0" smtClean="0">
                <a:solidFill>
                  <a:schemeClr val="tx1"/>
                </a:solidFill>
              </a:rPr>
            </a:br>
            <a:r>
              <a:rPr lang="vi-VN" dirty="0" smtClean="0">
                <a:solidFill>
                  <a:schemeClr val="tx1"/>
                </a:solidFill>
              </a:rPr>
              <a:t>  c) extrasul din documentaţia de proiect în volum de: memoriu explicativ, plan general (plan de situaţie, plan trasare), faţade, soluţii cromatice, proiect de organizare a executării  lucrărilor de construcţie;</a:t>
            </a:r>
            <a:br>
              <a:rPr lang="vi-VN" dirty="0" smtClean="0">
                <a:solidFill>
                  <a:schemeClr val="tx1"/>
                </a:solidFill>
              </a:rPr>
            </a:br>
            <a:r>
              <a:rPr lang="vi-VN" dirty="0" smtClean="0">
                <a:solidFill>
                  <a:schemeClr val="tx1"/>
                </a:solidFill>
              </a:rPr>
              <a:t> </a:t>
            </a:r>
            <a:r>
              <a:rPr lang="en-US" dirty="0" smtClean="0">
                <a:solidFill>
                  <a:schemeClr val="tx1"/>
                </a:solidFill>
              </a:rPr>
              <a:t> </a:t>
            </a:r>
            <a:r>
              <a:rPr lang="vi-VN" dirty="0" smtClean="0">
                <a:solidFill>
                  <a:schemeClr val="tx1"/>
                </a:solidFill>
              </a:rPr>
              <a:t>d) avizele de verificare a documentaţiei de proiect (compartimentele: plan general, arhitectură, rezistenţă) sau raportul unic de verificare a documentaţiei de proiect;</a:t>
            </a:r>
            <a:br>
              <a:rPr lang="vi-VN" dirty="0" smtClean="0">
                <a:solidFill>
                  <a:schemeClr val="tx1"/>
                </a:solidFill>
              </a:rPr>
            </a:br>
            <a:r>
              <a:rPr lang="vi-VN" dirty="0" smtClean="0">
                <a:solidFill>
                  <a:schemeClr val="tx1"/>
                </a:solidFill>
              </a:rPr>
              <a:t> e) buletinul de identitate (pentru persoană fizică) sau certificatul de</a:t>
            </a:r>
            <a:r>
              <a:rPr lang="en-US" dirty="0" smtClean="0">
                <a:solidFill>
                  <a:schemeClr val="tx1"/>
                </a:solidFill>
              </a:rPr>
              <a:t> </a:t>
            </a:r>
            <a:r>
              <a:rPr lang="vi-VN" dirty="0" smtClean="0">
                <a:solidFill>
                  <a:schemeClr val="tx1"/>
                </a:solidFill>
              </a:rPr>
              <a:t>înregistrare (pentru persoană</a:t>
            </a:r>
            <a:r>
              <a:rPr lang="en-US" dirty="0" smtClean="0">
                <a:solidFill>
                  <a:schemeClr val="tx1"/>
                </a:solidFill>
              </a:rPr>
              <a:t> </a:t>
            </a:r>
            <a:r>
              <a:rPr lang="vi-VN" dirty="0" smtClean="0">
                <a:solidFill>
                  <a:schemeClr val="tx1"/>
                </a:solidFill>
              </a:rPr>
              <a:t>juridică); </a:t>
            </a:r>
            <a:br>
              <a:rPr lang="vi-VN" dirty="0" smtClean="0">
                <a:solidFill>
                  <a:schemeClr val="tx1"/>
                </a:solidFill>
              </a:rPr>
            </a:br>
            <a:r>
              <a:rPr lang="vi-VN" dirty="0" smtClean="0">
                <a:solidFill>
                  <a:schemeClr val="tx1"/>
                </a:solidFill>
              </a:rPr>
              <a:t> f) contractul  privind supravegherea de autor, semnat de către solicitant  (beneficiar) şi proiectant;</a:t>
            </a:r>
            <a:endParaRPr lang="ro-RO" dirty="0" smtClean="0">
              <a:solidFill>
                <a:schemeClr val="tx1"/>
              </a:solidFill>
            </a:endParaRPr>
          </a:p>
          <a:p>
            <a:endParaRPr lang="ru-RU"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51133"/>
            <a:ext cx="7776000" cy="376015"/>
          </a:xfrm>
        </p:spPr>
        <p:txBody>
          <a:bodyPr/>
          <a:lstStyle/>
          <a:p>
            <a:r>
              <a:rPr lang="ro-RO" sz="2000" dirty="0" smtClean="0">
                <a:solidFill>
                  <a:srgbClr val="C00000"/>
                </a:solidFill>
              </a:rPr>
              <a:t>2</a:t>
            </a:r>
            <a:r>
              <a:rPr lang="it-IT" sz="2000" dirty="0" smtClean="0">
                <a:solidFill>
                  <a:srgbClr val="C00000"/>
                </a:solidFill>
              </a:rPr>
              <a:t>.1. </a:t>
            </a:r>
            <a:r>
              <a:rPr lang="ro-RO" sz="2000" dirty="0" smtClean="0">
                <a:solidFill>
                  <a:srgbClr val="C00000"/>
                </a:solidFill>
              </a:rPr>
              <a:t>Obținerea Autorizației de construire. </a:t>
            </a:r>
            <a:endParaRPr lang="ru-RU" sz="2000" dirty="0"/>
          </a:p>
        </p:txBody>
      </p:sp>
      <p:sp>
        <p:nvSpPr>
          <p:cNvPr id="3" name="Нижний колонтитул 2"/>
          <p:cNvSpPr>
            <a:spLocks noGrp="1"/>
          </p:cNvSpPr>
          <p:nvPr>
            <p:ph type="ftr" sz="quarter" idx="10"/>
          </p:nvPr>
        </p:nvSpPr>
        <p:spPr>
          <a:xfrm>
            <a:off x="2862776" y="6581001"/>
            <a:ext cx="3418449" cy="553998"/>
          </a:xfrm>
        </p:spPr>
        <p:txBody>
          <a:bodyPr/>
          <a:lstStyle/>
          <a:p>
            <a:r>
              <a:rPr lang="en-US" dirty="0">
                <a:solidFill>
                  <a:srgbClr val="002060"/>
                </a:solidFill>
              </a:rPr>
              <a:t>Mihail Mazurean</a:t>
            </a:r>
            <a:endParaRPr lang="en-BZ" dirty="0"/>
          </a:p>
          <a:p>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512605"/>
            <a:ext cx="7776000" cy="4913831"/>
          </a:xfrm>
        </p:spPr>
        <p:txBody>
          <a:bodyPr/>
          <a:lstStyle/>
          <a:p>
            <a:pPr algn="just"/>
            <a:r>
              <a:rPr lang="vi-VN" dirty="0" smtClean="0">
                <a:solidFill>
                  <a:schemeClr val="tx1"/>
                </a:solidFill>
              </a:rPr>
              <a:t>g) extrasul din procesul-verbal al şedinţei Consiliului Naţional al Monumentelor Istorice de pe lîngă Ministerul Culturii privind avizarea pozitivă a proiectului de execuţie, în cazul proiectării intervenţiilor la monumentele de istorie, artă şi arhitectură sau în zonele construite înscrise în Registrul monumentelor Republicii Moldova ocrotite de stat;</a:t>
            </a:r>
            <a:br>
              <a:rPr lang="vi-VN" dirty="0" smtClean="0">
                <a:solidFill>
                  <a:schemeClr val="tx1"/>
                </a:solidFill>
              </a:rPr>
            </a:br>
            <a:r>
              <a:rPr lang="vi-VN" dirty="0" smtClean="0">
                <a:solidFill>
                  <a:schemeClr val="tx1"/>
                </a:solidFill>
              </a:rPr>
              <a:t>      h) certificatul de descărcare de sarcină arheologică, în cazurile prevăzute la art. 6 alin. (2) şi (3) din Legea nr. 218 din 17 septembrie 2010 privind</a:t>
            </a:r>
            <a:r>
              <a:rPr lang="en-US" dirty="0" smtClean="0">
                <a:solidFill>
                  <a:schemeClr val="tx1"/>
                </a:solidFill>
              </a:rPr>
              <a:t> </a:t>
            </a:r>
            <a:r>
              <a:rPr lang="vi-VN" dirty="0" smtClean="0">
                <a:solidFill>
                  <a:schemeClr val="tx1"/>
                </a:solidFill>
              </a:rPr>
              <a:t>protejarea patrimoniului</a:t>
            </a:r>
            <a:r>
              <a:rPr lang="en-US" dirty="0" smtClean="0">
                <a:solidFill>
                  <a:schemeClr val="tx1"/>
                </a:solidFill>
              </a:rPr>
              <a:t> </a:t>
            </a:r>
            <a:r>
              <a:rPr lang="vi-VN" dirty="0" smtClean="0">
                <a:solidFill>
                  <a:schemeClr val="tx1"/>
                </a:solidFill>
              </a:rPr>
              <a:t>arheologic.</a:t>
            </a:r>
            <a:r>
              <a:rPr lang="en-US" dirty="0">
                <a:solidFill>
                  <a:schemeClr val="tx1"/>
                </a:solidFill>
              </a:rPr>
              <a:t> </a:t>
            </a:r>
            <a:r>
              <a:rPr lang="en-US" dirty="0" smtClean="0">
                <a:solidFill>
                  <a:schemeClr val="tx1"/>
                </a:solidFill>
              </a:rPr>
              <a:t>			   2.</a:t>
            </a:r>
            <a:r>
              <a:rPr lang="vi-VN" dirty="0" smtClean="0">
                <a:solidFill>
                  <a:schemeClr val="tx1"/>
                </a:solidFill>
              </a:rPr>
              <a:t>Solicitarea altor documente decît cele prevăzute </a:t>
            </a:r>
            <a:r>
              <a:rPr lang="ro-RO" dirty="0" smtClean="0">
                <a:solidFill>
                  <a:schemeClr val="tx1"/>
                </a:solidFill>
              </a:rPr>
              <a:t> mai sus</a:t>
            </a:r>
            <a:r>
              <a:rPr lang="vi-VN" dirty="0" smtClean="0">
                <a:solidFill>
                  <a:schemeClr val="tx1"/>
                </a:solidFill>
              </a:rPr>
              <a:t> nu se admite.</a:t>
            </a:r>
            <a:br>
              <a:rPr lang="vi-VN" dirty="0" smtClean="0">
                <a:solidFill>
                  <a:schemeClr val="tx1"/>
                </a:solidFill>
              </a:rPr>
            </a:br>
            <a:r>
              <a:rPr lang="en-US" dirty="0" smtClean="0">
                <a:solidFill>
                  <a:schemeClr val="tx1"/>
                </a:solidFill>
              </a:rPr>
              <a:t>3.</a:t>
            </a:r>
            <a:r>
              <a:rPr lang="vi-VN" dirty="0" smtClean="0">
                <a:solidFill>
                  <a:schemeClr val="tx1"/>
                </a:solidFill>
              </a:rPr>
              <a:t>Documentele prevăzute se prezintă în original şi în copii, cu excepţia documentelor prevăzute la lit. c), care se prezintă doar în original. </a:t>
            </a:r>
            <a:endParaRPr lang="ro-RO" dirty="0" smtClean="0">
              <a:solidFill>
                <a:schemeClr val="tx1"/>
              </a:solidFill>
            </a:endParaRPr>
          </a:p>
          <a:p>
            <a:pPr algn="just"/>
            <a:r>
              <a:rPr lang="vi-VN" dirty="0" smtClean="0">
                <a:solidFill>
                  <a:schemeClr val="tx1"/>
                </a:solidFill>
              </a:rPr>
              <a:t> </a:t>
            </a:r>
            <a:r>
              <a:rPr lang="en-US" dirty="0" smtClean="0">
                <a:solidFill>
                  <a:schemeClr val="tx1"/>
                </a:solidFill>
              </a:rPr>
              <a:t>4.</a:t>
            </a:r>
            <a:r>
              <a:rPr lang="vi-VN" dirty="0" smtClean="0">
                <a:solidFill>
                  <a:schemeClr val="tx1"/>
                </a:solidFill>
              </a:rPr>
              <a:t>După verificarea copiilor de pe documentele prevăzute </a:t>
            </a:r>
            <a:r>
              <a:rPr lang="ro-RO" dirty="0" smtClean="0">
                <a:solidFill>
                  <a:schemeClr val="tx1"/>
                </a:solidFill>
              </a:rPr>
              <a:t> mai sus</a:t>
            </a:r>
            <a:r>
              <a:rPr lang="vi-VN" dirty="0" smtClean="0">
                <a:solidFill>
                  <a:schemeClr val="tx1"/>
                </a:solidFill>
              </a:rPr>
              <a:t>, originalele se restituie</a:t>
            </a:r>
            <a:r>
              <a:rPr lang="en-US" dirty="0">
                <a:solidFill>
                  <a:schemeClr val="tx1"/>
                </a:solidFill>
              </a:rPr>
              <a:t> </a:t>
            </a:r>
            <a:r>
              <a:rPr lang="vi-VN" dirty="0" smtClean="0">
                <a:solidFill>
                  <a:schemeClr val="tx1"/>
                </a:solidFill>
              </a:rPr>
              <a:t>solicitantului (beneficiarului).</a:t>
            </a:r>
            <a:r>
              <a:rPr lang="en-US" dirty="0" smtClean="0">
                <a:solidFill>
                  <a:schemeClr val="tx1"/>
                </a:solidFill>
              </a:rPr>
              <a:t> 			   </a:t>
            </a:r>
            <a:r>
              <a:rPr lang="vi-VN" dirty="0" smtClean="0">
                <a:solidFill>
                  <a:schemeClr val="tx1"/>
                </a:solidFill>
              </a:rPr>
              <a:t>5) În cazul în care nu au fost anexate toate documentele prevăzute </a:t>
            </a:r>
            <a:r>
              <a:rPr lang="ro-RO" dirty="0" smtClean="0">
                <a:solidFill>
                  <a:schemeClr val="tx1"/>
                </a:solidFill>
              </a:rPr>
              <a:t> mai sus</a:t>
            </a:r>
            <a:r>
              <a:rPr lang="vi-VN" dirty="0" smtClean="0">
                <a:solidFill>
                  <a:schemeClr val="tx1"/>
                </a:solidFill>
              </a:rPr>
              <a:t>, emitentul va refuza  primirea setului de documente la momentul depunerii cererii. </a:t>
            </a:r>
            <a:endParaRPr lang="ru-RU" dirty="0">
              <a:solidFill>
                <a:schemeClr val="tx1"/>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000" y="1034042"/>
            <a:ext cx="7776000" cy="341832"/>
          </a:xfrm>
        </p:spPr>
        <p:txBody>
          <a:bodyPr/>
          <a:lstStyle/>
          <a:p>
            <a:r>
              <a:rPr lang="ro-RO" sz="2000" dirty="0" smtClean="0">
                <a:solidFill>
                  <a:srgbClr val="C00000"/>
                </a:solidFill>
              </a:rPr>
              <a:t>2</a:t>
            </a:r>
            <a:r>
              <a:rPr lang="it-IT" sz="2000" dirty="0" smtClean="0">
                <a:solidFill>
                  <a:srgbClr val="C00000"/>
                </a:solidFill>
              </a:rPr>
              <a:t>.1. </a:t>
            </a:r>
            <a:r>
              <a:rPr lang="ro-RO" sz="2000" dirty="0" smtClean="0">
                <a:solidFill>
                  <a:srgbClr val="C00000"/>
                </a:solidFill>
              </a:rPr>
              <a:t>Obținerea Autorizației de construire. </a:t>
            </a:r>
            <a:endParaRPr lang="ru-RU" sz="2000" dirty="0"/>
          </a:p>
        </p:txBody>
      </p:sp>
      <p:sp>
        <p:nvSpPr>
          <p:cNvPr id="3" name="Нижний колонтитул 2"/>
          <p:cNvSpPr>
            <a:spLocks noGrp="1"/>
          </p:cNvSpPr>
          <p:nvPr>
            <p:ph type="ftr" sz="quarter" idx="10"/>
          </p:nvPr>
        </p:nvSpPr>
        <p:spPr>
          <a:xfrm>
            <a:off x="2862776" y="6581001"/>
            <a:ext cx="3418449" cy="553998"/>
          </a:xfrm>
        </p:spPr>
        <p:txBody>
          <a:bodyPr/>
          <a:lstStyle/>
          <a:p>
            <a:r>
              <a:rPr lang="en-US" dirty="0">
                <a:solidFill>
                  <a:srgbClr val="002060"/>
                </a:solidFill>
              </a:rPr>
              <a:t>Mihail Mazurean</a:t>
            </a:r>
            <a:endParaRPr lang="en-BZ" dirty="0"/>
          </a:p>
          <a:p>
            <a:endParaRPr lang="en-BZ" dirty="0" smtClean="0"/>
          </a:p>
          <a:p>
            <a:endParaRPr lang="de-DE" dirty="0"/>
          </a:p>
        </p:txBody>
      </p:sp>
      <p:sp>
        <p:nvSpPr>
          <p:cNvPr id="4" name="Дата 3"/>
          <p:cNvSpPr>
            <a:spLocks noGrp="1"/>
          </p:cNvSpPr>
          <p:nvPr>
            <p:ph type="dt" sz="half" idx="11"/>
          </p:nvPr>
        </p:nvSpPr>
        <p:spPr/>
        <p:txBody>
          <a:bodyPr/>
          <a:lstStyle/>
          <a:p>
            <a:fld id="{0F9A5078-6F60-49E2-B50D-11C30D454C38}" type="datetime1">
              <a:rPr lang="en-GB" noProof="0" smtClean="0"/>
              <a:pPr/>
              <a:t>01/11/2017</a:t>
            </a:fld>
            <a:endParaRPr lang="en-GB" noProof="0" dirty="0"/>
          </a:p>
        </p:txBody>
      </p:sp>
      <p:sp>
        <p:nvSpPr>
          <p:cNvPr id="5" name="Содержимое 4"/>
          <p:cNvSpPr>
            <a:spLocks noGrp="1"/>
          </p:cNvSpPr>
          <p:nvPr>
            <p:ph idx="1"/>
          </p:nvPr>
        </p:nvSpPr>
        <p:spPr>
          <a:xfrm>
            <a:off x="684000" y="1461331"/>
            <a:ext cx="7776000" cy="4802669"/>
          </a:xfrm>
        </p:spPr>
        <p:txBody>
          <a:bodyPr/>
          <a:lstStyle/>
          <a:p>
            <a:r>
              <a:rPr lang="vi-VN" dirty="0" smtClean="0">
                <a:solidFill>
                  <a:schemeClr val="tx1"/>
                </a:solidFill>
              </a:rPr>
              <a:t>Conţinutul autorizaţiei de construire</a:t>
            </a:r>
            <a:br>
              <a:rPr lang="vi-VN" dirty="0" smtClean="0">
                <a:solidFill>
                  <a:schemeClr val="tx1"/>
                </a:solidFill>
              </a:rPr>
            </a:br>
            <a:r>
              <a:rPr lang="vi-VN" dirty="0" smtClean="0">
                <a:solidFill>
                  <a:schemeClr val="tx1"/>
                </a:solidFill>
              </a:rPr>
              <a:t>     Autorizaţia de construire va cuprinde date privind:</a:t>
            </a:r>
            <a:br>
              <a:rPr lang="vi-VN" dirty="0" smtClean="0">
                <a:solidFill>
                  <a:schemeClr val="tx1"/>
                </a:solidFill>
              </a:rPr>
            </a:br>
            <a:r>
              <a:rPr lang="vi-VN" dirty="0" smtClean="0">
                <a:solidFill>
                  <a:schemeClr val="tx1"/>
                </a:solidFill>
              </a:rPr>
              <a:t>    a) locul amplasării imobilului/terenului;</a:t>
            </a:r>
            <a:br>
              <a:rPr lang="vi-VN" dirty="0" smtClean="0">
                <a:solidFill>
                  <a:schemeClr val="tx1"/>
                </a:solidFill>
              </a:rPr>
            </a:br>
            <a:r>
              <a:rPr lang="vi-VN" dirty="0" smtClean="0">
                <a:solidFill>
                  <a:schemeClr val="tx1"/>
                </a:solidFill>
              </a:rPr>
              <a:t>    b) condiţiile speciale de executare a lucrărilor de construcţie;</a:t>
            </a:r>
            <a:br>
              <a:rPr lang="vi-VN" dirty="0" smtClean="0">
                <a:solidFill>
                  <a:schemeClr val="tx1"/>
                </a:solidFill>
              </a:rPr>
            </a:br>
            <a:r>
              <a:rPr lang="vi-VN" dirty="0" smtClean="0">
                <a:solidFill>
                  <a:schemeClr val="tx1"/>
                </a:solidFill>
              </a:rPr>
              <a:t>    c) instituţia de proiectare;</a:t>
            </a:r>
            <a:br>
              <a:rPr lang="vi-VN" dirty="0" smtClean="0">
                <a:solidFill>
                  <a:schemeClr val="tx1"/>
                </a:solidFill>
              </a:rPr>
            </a:br>
            <a:r>
              <a:rPr lang="vi-VN" dirty="0" smtClean="0">
                <a:solidFill>
                  <a:schemeClr val="tx1"/>
                </a:solidFill>
              </a:rPr>
              <a:t>    d) termenul de începere a lucrărilor de construcţie;</a:t>
            </a:r>
            <a:br>
              <a:rPr lang="vi-VN" dirty="0" smtClean="0">
                <a:solidFill>
                  <a:schemeClr val="tx1"/>
                </a:solidFill>
              </a:rPr>
            </a:br>
            <a:r>
              <a:rPr lang="vi-VN" dirty="0" smtClean="0">
                <a:solidFill>
                  <a:schemeClr val="tx1"/>
                </a:solidFill>
              </a:rPr>
              <a:t>    e) durata executării lucrărilor de construcţie.</a:t>
            </a:r>
            <a:br>
              <a:rPr lang="vi-VN" dirty="0" smtClean="0">
                <a:solidFill>
                  <a:schemeClr val="tx1"/>
                </a:solidFill>
              </a:rPr>
            </a:br>
            <a:r>
              <a:rPr lang="vi-VN" dirty="0" smtClean="0">
                <a:solidFill>
                  <a:schemeClr val="tx1"/>
                </a:solidFill>
              </a:rPr>
              <a:t>     Emitentul autorizaţiei de construire poate pune condiţii speciale pentru perioada executării lucrărilor autorizate, ce ţin de:</a:t>
            </a:r>
            <a:br>
              <a:rPr lang="vi-VN" dirty="0" smtClean="0">
                <a:solidFill>
                  <a:schemeClr val="tx1"/>
                </a:solidFill>
              </a:rPr>
            </a:br>
            <a:r>
              <a:rPr lang="vi-VN" dirty="0" smtClean="0">
                <a:solidFill>
                  <a:schemeClr val="tx1"/>
                </a:solidFill>
              </a:rPr>
              <a:t>    a) utilizarea domeniului public (accese în zona şantierului, închideri de drumuri publice, ocupări temporare de spaţii publice, devieri ale circulaţiei auto şi/sau pietonale, executare a unor drumuri provizorii, instalare a unor elemente de publicitate);</a:t>
            </a:r>
            <a:br>
              <a:rPr lang="vi-VN" dirty="0" smtClean="0">
                <a:solidFill>
                  <a:schemeClr val="tx1"/>
                </a:solidFill>
              </a:rPr>
            </a:br>
            <a:r>
              <a:rPr lang="vi-VN" dirty="0" smtClean="0">
                <a:solidFill>
                  <a:schemeClr val="tx1"/>
                </a:solidFill>
              </a:rPr>
              <a:t>    b) protecţia proprietăţilor din vecinătate;</a:t>
            </a:r>
            <a:br>
              <a:rPr lang="vi-VN" dirty="0" smtClean="0">
                <a:solidFill>
                  <a:schemeClr val="tx1"/>
                </a:solidFill>
              </a:rPr>
            </a:br>
            <a:r>
              <a:rPr lang="vi-VN" dirty="0" smtClean="0">
                <a:solidFill>
                  <a:schemeClr val="tx1"/>
                </a:solidFill>
              </a:rPr>
              <a:t>    c) protecţia mediului;</a:t>
            </a:r>
            <a:br>
              <a:rPr lang="vi-VN" dirty="0" smtClean="0">
                <a:solidFill>
                  <a:schemeClr val="tx1"/>
                </a:solidFill>
              </a:rPr>
            </a:br>
            <a:r>
              <a:rPr lang="vi-VN" dirty="0" smtClean="0">
                <a:solidFill>
                  <a:schemeClr val="tx1"/>
                </a:solidFill>
              </a:rPr>
              <a:t>    d) obligativitatea monitorizării şi supravegherii arheologice a lucrărilor de excavare.</a:t>
            </a:r>
            <a:endParaRPr lang="ru-RU" dirty="0">
              <a:solidFill>
                <a:schemeClr val="tx1"/>
              </a:solidFill>
            </a:endParaRPr>
          </a:p>
        </p:txBody>
      </p:sp>
    </p:spTree>
  </p:cSld>
  <p:clrMapOvr>
    <a:masterClrMapping/>
  </p:clrMapOvr>
  <p:transition/>
</p:sld>
</file>

<file path=ppt/theme/theme1.xml><?xml version="1.0" encoding="utf-8"?>
<a:theme xmlns:a="http://schemas.openxmlformats.org/drawingml/2006/main" name="GIZ_Banner_Kopfzeile-Ausland (3)">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GIZ_Banner_Kopfzeile-Ausland (3)</Template>
  <TotalTime>2464</TotalTime>
  <Words>1413</Words>
  <Application>Microsoft Office PowerPoint</Application>
  <PresentationFormat>Экран (4:3)</PresentationFormat>
  <Paragraphs>229</Paragraphs>
  <Slides>33</Slides>
  <Notes>3</Notes>
  <HiddenSlides>0</HiddenSlides>
  <MMClips>0</MMClips>
  <ScaleCrop>false</ScaleCrop>
  <HeadingPairs>
    <vt:vector size="8" baseType="variant">
      <vt:variant>
        <vt:lpstr>Использованные шрифты</vt:lpstr>
      </vt:variant>
      <vt:variant>
        <vt:i4>2</vt:i4>
      </vt:variant>
      <vt:variant>
        <vt:lpstr>Тема</vt:lpstr>
      </vt:variant>
      <vt:variant>
        <vt:i4>1</vt:i4>
      </vt:variant>
      <vt:variant>
        <vt:lpstr>Внедренные серверы OLE</vt:lpstr>
      </vt:variant>
      <vt:variant>
        <vt:i4>1</vt:i4>
      </vt:variant>
      <vt:variant>
        <vt:lpstr>Заголовки слайдов</vt:lpstr>
      </vt:variant>
      <vt:variant>
        <vt:i4>33</vt:i4>
      </vt:variant>
    </vt:vector>
  </HeadingPairs>
  <TitlesOfParts>
    <vt:vector size="37" baseType="lpstr">
      <vt:lpstr>Arial</vt:lpstr>
      <vt:lpstr>Arial Narrow</vt:lpstr>
      <vt:lpstr>GIZ_Banner_Kopfzeile-Ausland (3)</vt:lpstr>
      <vt:lpstr>Document</vt:lpstr>
      <vt:lpstr> Curs de instruire pentru angajaţii operatorilor „Apă-Canal”  Modulul 10: Rolul operatorilor de servicii publice de alimentare cu apă și de canalizare în procesul de atragere a investițiilor, proiectare, construcție și dare în exploatare a obiectelor de alimentare cu apă și de canalizare  Expert legal/instituțional Mihail Mazurean  24-25-26 octombrie  2017,  Chișinău</vt:lpstr>
      <vt:lpstr>Презентация PowerPoint</vt:lpstr>
      <vt:lpstr>Cuprinsul sesiunii:  </vt:lpstr>
      <vt:lpstr>2.1. Obținerea Autorizației de construire.   </vt:lpstr>
      <vt:lpstr>2.1. Obținerea Autorizației de construire. </vt:lpstr>
      <vt:lpstr>2.1. Obținerea Autorizației de construire. </vt:lpstr>
      <vt:lpstr>2.1. Obținerea Autorizației de construire. </vt:lpstr>
      <vt:lpstr>2.1. Obținerea Autorizației de construire. </vt:lpstr>
      <vt:lpstr>2.1. Obținerea Autorizației de construire. </vt:lpstr>
      <vt:lpstr>NU SE CERE AUTORIZAŢIA DE CONSTRUIRE </vt:lpstr>
      <vt:lpstr>2.1 Anunțarea începerii lucrărilor de construcție.</vt:lpstr>
      <vt:lpstr>2.1 Anunțarea începerii lucrărilor de construcție.</vt:lpstr>
      <vt:lpstr>2.1 Anunțarea începerii lucrărilor de construcție.</vt:lpstr>
      <vt:lpstr> </vt:lpstr>
      <vt:lpstr>2.2. Contractarea Companiei de construcție (antreprenorul general).  </vt:lpstr>
      <vt:lpstr>2.2. Contractarea Companiei de construcție (antreprenorul general).</vt:lpstr>
      <vt:lpstr>2.2. Contractarea Companiei de construcție (antreprenorul general).</vt:lpstr>
      <vt:lpstr>2.2. Contractarea Companiei de construcție (antreprenorul general).</vt:lpstr>
      <vt:lpstr>2.2. Contractarea Companiei de construcție (antreprenorul general).</vt:lpstr>
      <vt:lpstr>2.2. Contractarea Companiei de construcție. (antreprenorul general). </vt:lpstr>
      <vt:lpstr>Model-tip de contract de antrepriză </vt:lpstr>
      <vt:lpstr>2.2. Identificarea specialiștilor executanți: Dirigintelui de șantier și Responsabilului tehnic de lucrări</vt:lpstr>
      <vt:lpstr>2.2. Contractarea Companiei de construcție. Identificarea specialiștilor executanți:Dirigintelui de șantier și Responsabilului tehnic de lucrări</vt:lpstr>
      <vt:lpstr>2.3. Obligațiile investitorului/beneficiarului. Predarea terenului pentru construcție Companiei de construcție (antreprenorului). Verificarea execuției calitative a lucrărilor de construcție </vt:lpstr>
      <vt:lpstr> 2.3. Obligațiile investitorului/beneficiarului. Predarea terenului pentru construcție Companiei de construcție (antreprenorului).  </vt:lpstr>
      <vt:lpstr> 2.3. Predarea terenului pentru construcție Companiei de construcție (antreprenorului).</vt:lpstr>
      <vt:lpstr>2.3. Predarea terenului pentru construcție Companiei de construcție (antreprenorului).</vt:lpstr>
      <vt:lpstr>2.3. Verificarea execuţiei calitative a lucrărilor de construcţii </vt:lpstr>
      <vt:lpstr>2.3. Verificarea execuţiei calitative a lucrărilor de construcţii </vt:lpstr>
      <vt:lpstr>Întrebări de auto-evaluare </vt:lpstr>
      <vt:lpstr>Bibliografie</vt:lpstr>
      <vt:lpstr>Презентация PowerPoint</vt:lpstr>
      <vt:lpstr>Презентация PowerPoint</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GIZ-Design</dc:creator>
  <cp:keywords>GIZ-Leerfolie</cp:keywords>
  <cp:lastModifiedBy>Anticamera</cp:lastModifiedBy>
  <cp:revision>248</cp:revision>
  <cp:lastPrinted>2012-07-19T10:16:59Z</cp:lastPrinted>
  <dcterms:created xsi:type="dcterms:W3CDTF">2013-09-05T11:54:56Z</dcterms:created>
  <dcterms:modified xsi:type="dcterms:W3CDTF">2017-11-01T08:11:41Z</dcterms:modified>
</cp:coreProperties>
</file>