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4"/>
  </p:sldMasterIdLst>
  <p:notesMasterIdLst>
    <p:notesMasterId r:id="rId25"/>
  </p:notesMasterIdLst>
  <p:handoutMasterIdLst>
    <p:handoutMasterId r:id="rId26"/>
  </p:handoutMasterIdLst>
  <p:sldIdLst>
    <p:sldId id="276" r:id="rId5"/>
    <p:sldId id="407" r:id="rId6"/>
    <p:sldId id="408" r:id="rId7"/>
    <p:sldId id="409" r:id="rId8"/>
    <p:sldId id="410" r:id="rId9"/>
    <p:sldId id="412" r:id="rId10"/>
    <p:sldId id="411" r:id="rId11"/>
    <p:sldId id="420" r:id="rId12"/>
    <p:sldId id="426" r:id="rId13"/>
    <p:sldId id="424" r:id="rId14"/>
    <p:sldId id="425" r:id="rId15"/>
    <p:sldId id="422" r:id="rId16"/>
    <p:sldId id="413" r:id="rId17"/>
    <p:sldId id="417" r:id="rId18"/>
    <p:sldId id="416" r:id="rId19"/>
    <p:sldId id="418" r:id="rId20"/>
    <p:sldId id="419" r:id="rId21"/>
    <p:sldId id="414" r:id="rId22"/>
    <p:sldId id="415" r:id="rId23"/>
    <p:sldId id="423" r:id="rId24"/>
  </p:sldIdLst>
  <p:sldSz cx="9144000" cy="6858000" type="screen4x3"/>
  <p:notesSz cx="6858000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Bohantova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0E0E"/>
    <a:srgbClr val="990000"/>
    <a:srgbClr val="317F51"/>
    <a:srgbClr val="2A0783"/>
    <a:srgbClr val="6E6452"/>
    <a:srgbClr val="E5DBA1"/>
    <a:srgbClr val="BABA93"/>
    <a:srgbClr val="BABB93"/>
    <a:srgbClr val="DEDEAF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2385" autoAdjust="0"/>
  </p:normalViewPr>
  <p:slideViewPr>
    <p:cSldViewPr snapToGrid="0">
      <p:cViewPr varScale="1">
        <p:scale>
          <a:sx n="68" d="100"/>
          <a:sy n="68" d="100"/>
        </p:scale>
        <p:origin x="1344" y="54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2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453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453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4BBF79D3-D540-4A1F-9847-1559C7AB9D71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9918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453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508" y="4714876"/>
            <a:ext cx="5028986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 smtClean="0"/>
              <a:t>Klicken Sie, um die Formate des Vorlagentextes zu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453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smtClean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FCC8D018-2849-4367-944E-648FA90DDE54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01759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4338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9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EDE548-DF9B-4E76-ACA4-911F7D69B6F5}" type="slidenum">
              <a:rPr lang="de-DE">
                <a:cs typeface="Arial" charset="0"/>
              </a:rPr>
              <a:pPr/>
              <a:t>1</a:t>
            </a:fld>
            <a:endParaRPr lang="de-DE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205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A5A60-FFC1-4DD6-B034-06B726499F40}" type="datetime1">
              <a:rPr lang="en-GB"/>
              <a:pPr>
                <a:defRPr/>
              </a:pPr>
              <a:t>16/09/2019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7B01B-C2E8-4CD6-B726-44287C896096}" type="datetime1">
              <a:rPr lang="en-GB"/>
              <a:pPr>
                <a:defRPr/>
              </a:pPr>
              <a:t>16/09/2019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GB" noProof="0" dirty="0" smtClean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1188A-33A2-4652-B861-6B898985BDA5}" type="datetime1">
              <a:rPr lang="en-GB"/>
              <a:pPr>
                <a:defRPr/>
              </a:pPr>
              <a:t>16/09/2019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GB" noProof="0" dirty="0" smtClean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31B3F-98C9-477F-8A19-E86B62010671}" type="datetime1">
              <a:rPr lang="en-GB"/>
              <a:pPr>
                <a:defRPr/>
              </a:pPr>
              <a:t>16/09/2019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D77F8-03E1-499A-AFE8-B8E68698775C}" type="datetime1">
              <a:rPr lang="en-GB"/>
              <a:pPr>
                <a:defRPr/>
              </a:pPr>
              <a:t>16/09/2019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D8158-1737-45DB-8ECC-2C3A89813773}" type="datetime1">
              <a:rPr lang="en-GB"/>
              <a:pPr>
                <a:defRPr/>
              </a:pPr>
              <a:t>16/09/2019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ik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588"/>
            <a:ext cx="91440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Grafik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2447925"/>
            <a:ext cx="77755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First layer</a:t>
            </a:r>
          </a:p>
          <a:p>
            <a:pPr lvl="1"/>
            <a:r>
              <a:rPr lang="en-GB" smtClean="0"/>
              <a:t>Second layer</a:t>
            </a:r>
          </a:p>
          <a:p>
            <a:pPr lvl="2"/>
            <a:r>
              <a:rPr lang="en-GB" smtClean="0"/>
              <a:t>Third layer</a:t>
            </a:r>
          </a:p>
          <a:p>
            <a:pPr lvl="3"/>
            <a:r>
              <a:rPr lang="en-GB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4138" y="6581775"/>
            <a:ext cx="9271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b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9BC64416-FE4D-4747-9892-1848A6515E88}" type="slidenum">
              <a:rPr lang="en-GB" sz="1000" b="0" smtClean="0">
                <a:solidFill>
                  <a:srgbClr val="6E6452"/>
                </a:solidFill>
                <a:latin typeface="Arial Narrow" pitchFamily="34" charset="0"/>
              </a:rPr>
              <a:pPr>
                <a:defRPr/>
              </a:pPr>
              <a:t>‹#›</a:t>
            </a:fld>
            <a:endParaRPr lang="en-GB" sz="1000" b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263" y="6581775"/>
            <a:ext cx="34194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 eaLnBrk="0" hangingPunct="0">
              <a:defRPr sz="1000" b="1" spc="70" baseline="0" dirty="0">
                <a:solidFill>
                  <a:srgbClr val="6E6452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000" b="0" smtClean="0">
                <a:solidFill>
                  <a:srgbClr val="6E6452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6CC72D31-0A1F-4446-B251-5763FDFFC8B0}" type="datetime1">
              <a:rPr lang="en-GB"/>
              <a:pPr>
                <a:defRPr/>
              </a:pPr>
              <a:t>16/09/2019</a:t>
            </a:fld>
            <a:endParaRPr lang="en-GB" dirty="0"/>
          </a:p>
        </p:txBody>
      </p:sp>
      <p:sp>
        <p:nvSpPr>
          <p:cNvPr id="1032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82725"/>
            <a:ext cx="77755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here to add title</a:t>
            </a:r>
            <a:endParaRPr lang="de-DE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9" r:id="rId2"/>
    <p:sldLayoutId id="2147483698" r:id="rId3"/>
    <p:sldLayoutId id="2147483697" r:id="rId4"/>
    <p:sldLayoutId id="2147483696" r:id="rId5"/>
    <p:sldLayoutId id="2147483695" r:id="rId6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58775" indent="-358775" algn="l" rtl="0" fontAlgn="base">
        <a:spcBef>
          <a:spcPts val="400"/>
        </a:spcBef>
        <a:spcAft>
          <a:spcPts val="800"/>
        </a:spcAft>
        <a:buClr>
          <a:srgbClr val="C80F0F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  <a:ea typeface="+mn-ea"/>
          <a:cs typeface="+mn-cs"/>
        </a:defRPr>
      </a:lvl1pPr>
      <a:lvl2pPr marL="719138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2pPr>
      <a:lvl3pPr marL="1079500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3pPr>
      <a:lvl4pPr marL="1439863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4pPr>
      <a:lvl5pPr marL="1798638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g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12" Type="http://schemas.openxmlformats.org/officeDocument/2006/relationships/image" Target="../media/image3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32.jpeg"/><Relationship Id="rId5" Type="http://schemas.openxmlformats.org/officeDocument/2006/relationships/image" Target="../media/image11.png"/><Relationship Id="rId15" Type="http://schemas.openxmlformats.org/officeDocument/2006/relationships/image" Target="../media/image36.jpeg"/><Relationship Id="rId10" Type="http://schemas.openxmlformats.org/officeDocument/2006/relationships/image" Target="../media/image31.jpeg"/><Relationship Id="rId4" Type="http://schemas.openxmlformats.org/officeDocument/2006/relationships/image" Target="../media/image10.png"/><Relationship Id="rId9" Type="http://schemas.openxmlformats.org/officeDocument/2006/relationships/image" Target="../media/image30.jpeg"/><Relationship Id="rId1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9.png"/><Relationship Id="rId7" Type="http://schemas.openxmlformats.org/officeDocument/2006/relationships/image" Target="../media/image37.jpg"/><Relationship Id="rId12" Type="http://schemas.openxmlformats.org/officeDocument/2006/relationships/image" Target="../media/image4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41.jpeg"/><Relationship Id="rId5" Type="http://schemas.openxmlformats.org/officeDocument/2006/relationships/image" Target="../media/image11.png"/><Relationship Id="rId10" Type="http://schemas.openxmlformats.org/officeDocument/2006/relationships/image" Target="../media/image40.jpg"/><Relationship Id="rId4" Type="http://schemas.openxmlformats.org/officeDocument/2006/relationships/image" Target="../media/image10.png"/><Relationship Id="rId9" Type="http://schemas.openxmlformats.org/officeDocument/2006/relationships/image" Target="../media/image3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://www.serviciilocale.md/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://www.giz.d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44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9.png"/><Relationship Id="rId7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png"/><Relationship Id="rId7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el 15"/>
          <p:cNvSpPr>
            <a:spLocks noGrp="1"/>
          </p:cNvSpPr>
          <p:nvPr>
            <p:ph type="title"/>
          </p:nvPr>
        </p:nvSpPr>
        <p:spPr>
          <a:xfrm>
            <a:off x="299545" y="1879451"/>
            <a:ext cx="8562132" cy="2808971"/>
          </a:xfrm>
        </p:spPr>
        <p:txBody>
          <a:bodyPr/>
          <a:lstStyle/>
          <a:p>
            <a:pPr algn="ctr"/>
            <a:r>
              <a:rPr lang="ro-RO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Instruirea personalului în cadrul IFCAAC</a:t>
            </a:r>
            <a:r>
              <a:rPr lang="ro-RO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Institutului </a:t>
            </a:r>
            <a:r>
              <a:rPr lang="ro-RO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Formare Continuă în </a:t>
            </a:r>
            <a:r>
              <a:rPr lang="ro-RO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domeniul </a:t>
            </a:r>
            <a:r>
              <a:rPr lang="ro-RO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Alimentării cu Apă și </a:t>
            </a:r>
            <a:r>
              <a:rPr lang="ro-RO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Canalizării </a:t>
            </a:r>
            <a:br>
              <a:rPr lang="ro-RO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 membrii </a:t>
            </a:r>
            <a:br>
              <a:rPr lang="ro-RO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Asociației ”Moldova Apă-Canal”</a:t>
            </a:r>
          </a:p>
        </p:txBody>
      </p:sp>
      <p:sp>
        <p:nvSpPr>
          <p:cNvPr id="11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Implementat de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Picture 11" descr="F:\Branding\EU\ja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 descr="H:\bn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33648" y="5563206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feld 9"/>
          <p:cNvSpPr txBox="1">
            <a:spLocks noChangeArrowheads="1"/>
          </p:cNvSpPr>
          <p:nvPr/>
        </p:nvSpPr>
        <p:spPr bwMode="auto">
          <a:xfrm>
            <a:off x="6947027" y="5409892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În cooperare cu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Textfeld 9"/>
          <p:cNvSpPr txBox="1">
            <a:spLocks noChangeArrowheads="1"/>
          </p:cNvSpPr>
          <p:nvPr/>
        </p:nvSpPr>
        <p:spPr bwMode="auto">
          <a:xfrm>
            <a:off x="427152" y="5399463"/>
            <a:ext cx="6683585" cy="215900"/>
          </a:xfrm>
          <a:prstGeom prst="rect">
            <a:avLst/>
          </a:prstGeom>
          <a:noFill/>
          <a:ln w="3175"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" name="Picture 1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349" y="5507413"/>
            <a:ext cx="1071880" cy="1071880"/>
          </a:xfrm>
          <a:prstGeom prst="rect">
            <a:avLst/>
          </a:prstGeom>
        </p:spPr>
      </p:pic>
      <p:pic>
        <p:nvPicPr>
          <p:cNvPr id="14" name="Picture 13" descr="D:\Users\Desktop\logotyp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64" y="5850359"/>
            <a:ext cx="1958975" cy="569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ifcaac_logo0200px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fc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5863" y="1697096"/>
            <a:ext cx="8091578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o-MD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Module de instruire anul </a:t>
            </a:r>
            <a:r>
              <a:rPr lang="ro-MD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2018</a:t>
            </a:r>
            <a:r>
              <a:rPr lang="ro-MD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13: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Problemele actuale de contabilitate și impozitare a mijloacelor de transport și a mecanismelor. Modificările fiscale în Republica Moldova pentru anul 2017.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14: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Acte legislative și normative în domeniul alimentării cu apă și de canalizare.</a:t>
            </a:r>
            <a:endParaRPr lang="en-US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15: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Protecția muncii în cadrul operatorilor de alimentare cu apă și de canalizare.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0147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9842" y="1584062"/>
            <a:ext cx="8396091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o-MD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Module de instruire anul </a:t>
            </a:r>
            <a:r>
              <a:rPr lang="ro-MD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2019</a:t>
            </a:r>
            <a:r>
              <a:rPr lang="ro-MD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o-RO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2A:</a:t>
            </a:r>
            <a:r>
              <a:rPr lang="ro-RO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Managementul și exploatarea rețelelor de alimentare cu apă și canalizare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o-RO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16:</a:t>
            </a:r>
            <a:r>
              <a:rPr lang="ro-RO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Managementul energetic și automatizarea proceselor în sistemele de alimentare cu apă și de canalizare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o-RO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17:</a:t>
            </a:r>
            <a:r>
              <a:rPr lang="ro-RO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Managementul și exploatarea stațiilor de epurare a apelor uzate și stațiilor de tratare a apei naturale.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710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itel 15"/>
          <p:cNvSpPr>
            <a:spLocks noGrp="1"/>
          </p:cNvSpPr>
          <p:nvPr>
            <p:ph type="title"/>
          </p:nvPr>
        </p:nvSpPr>
        <p:spPr>
          <a:xfrm>
            <a:off x="838631" y="1837960"/>
            <a:ext cx="7776000" cy="698939"/>
          </a:xfrm>
        </p:spPr>
        <p:txBody>
          <a:bodyPr>
            <a:normAutofit fontScale="90000"/>
          </a:bodyPr>
          <a:lstStyle/>
          <a:p>
            <a:pPr algn="ctr"/>
            <a:r>
              <a:rPr lang="ro-RO" sz="3200" b="1" dirty="0" smtClean="0">
                <a:solidFill>
                  <a:srgbClr val="B60E0E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Beneficiarii </a:t>
            </a:r>
            <a:r>
              <a:rPr lang="ro-RO" sz="3200" b="1" dirty="0">
                <a:solidFill>
                  <a:srgbClr val="B60E0E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sesiunilor de instruire:</a:t>
            </a:r>
            <a:r>
              <a:rPr lang="ro-RO" sz="3200" b="1" dirty="0">
                <a:solidFill>
                  <a:srgbClr val="B60E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o-RO" sz="3200" b="1" dirty="0">
                <a:solidFill>
                  <a:srgbClr val="B60E0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3200" b="1" dirty="0">
                <a:solidFill>
                  <a:srgbClr val="B60E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o-RO" sz="3200" b="1" dirty="0">
                <a:solidFill>
                  <a:srgbClr val="B60E0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3200" b="1" dirty="0">
              <a:solidFill>
                <a:srgbClr val="B60E0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5270" y="2536899"/>
            <a:ext cx="76328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sz="2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reprezentanții </a:t>
            </a:r>
            <a:r>
              <a:rPr lang="ro-RO" sz="26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Întreprinderilor </a:t>
            </a:r>
            <a:r>
              <a:rPr lang="ro-RO" sz="2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 </a:t>
            </a:r>
            <a:r>
              <a:rPr lang="ro-RO" sz="26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prestare a serviciului de alimentare </a:t>
            </a:r>
            <a:r>
              <a:rPr lang="ro-RO" sz="2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 apă și de canalizare </a:t>
            </a:r>
            <a:r>
              <a:rPr lang="en-US" sz="2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urban</a:t>
            </a:r>
            <a:r>
              <a:rPr lang="ro-RO" sz="2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</a:t>
            </a:r>
            <a:r>
              <a:rPr lang="en-US" sz="2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ro-RO" sz="2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și</a:t>
            </a:r>
            <a:r>
              <a:rPr lang="en-US" sz="2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rurali</a:t>
            </a:r>
            <a:endParaRPr lang="ro-RO" sz="2600" b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ro-RO" sz="2600" b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6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repre</a:t>
            </a:r>
            <a:r>
              <a:rPr lang="ro-RO" sz="26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zentanți</a:t>
            </a:r>
            <a:r>
              <a:rPr lang="ro-RO" sz="2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ai </a:t>
            </a:r>
            <a:r>
              <a:rPr lang="ro-RO" sz="26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Autorităților </a:t>
            </a:r>
            <a:r>
              <a:rPr lang="ro-RO" sz="2600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ro-RO" sz="26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ublice </a:t>
            </a:r>
            <a:r>
              <a:rPr lang="ro-RO" sz="2600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</a:t>
            </a:r>
            <a:r>
              <a:rPr lang="ro-RO" sz="26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ocale</a:t>
            </a:r>
            <a:endParaRPr lang="ro-RO" sz="2600" b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o-RO" sz="2600" b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sz="2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reprezentanti ai Agențiilor pentru Dezvoltare Regională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o-RO" sz="2600" b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o-RO" sz="2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reprezentanți ai Autoritățile Publice Centrale</a:t>
            </a:r>
            <a:endParaRPr lang="en-BZ" sz="2600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6001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Диаграмма 1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948" y="1675497"/>
            <a:ext cx="7017326" cy="466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6879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4" name="Диаграмма 1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1677167"/>
            <a:ext cx="7597031" cy="4562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1016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Диаграмма 1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861" y="1653073"/>
            <a:ext cx="6921499" cy="476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424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" y="3146257"/>
            <a:ext cx="2245494" cy="348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6" t="25584" r="26427" b="29328"/>
          <a:stretch/>
        </p:blipFill>
        <p:spPr bwMode="auto">
          <a:xfrm>
            <a:off x="4569984" y="4932315"/>
            <a:ext cx="2218744" cy="1634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2140475" y="1779250"/>
            <a:ext cx="4853522" cy="791503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ro-RO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FORMATORI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4" t="24811" r="31284" b="24701"/>
          <a:stretch/>
        </p:blipFill>
        <p:spPr bwMode="auto">
          <a:xfrm>
            <a:off x="2331793" y="3154407"/>
            <a:ext cx="2164912" cy="1689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288" y="3154407"/>
            <a:ext cx="2130167" cy="15976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4" b="2205"/>
          <a:stretch/>
        </p:blipFill>
        <p:spPr>
          <a:xfrm>
            <a:off x="6865010" y="4932315"/>
            <a:ext cx="2140445" cy="163474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492" y="3154407"/>
            <a:ext cx="2255754" cy="16918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078" y="4932315"/>
            <a:ext cx="2187633" cy="16386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10" y="1409918"/>
            <a:ext cx="2173957" cy="16283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" t="3962" r="3126" b="3936"/>
          <a:stretch/>
        </p:blipFill>
        <p:spPr>
          <a:xfrm>
            <a:off x="95528" y="1413612"/>
            <a:ext cx="2189020" cy="162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39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962" y="1825109"/>
            <a:ext cx="2888421" cy="21608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7" y="1825109"/>
            <a:ext cx="2882991" cy="21608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0" y="4035517"/>
            <a:ext cx="2938557" cy="220253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04" y="1888380"/>
            <a:ext cx="2882992" cy="216088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80" y="4122642"/>
            <a:ext cx="2904908" cy="217868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921" y="4129480"/>
            <a:ext cx="2895791" cy="217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601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itel 15"/>
          <p:cNvSpPr>
            <a:spLocks noGrp="1"/>
          </p:cNvSpPr>
          <p:nvPr>
            <p:ph type="title"/>
          </p:nvPr>
        </p:nvSpPr>
        <p:spPr>
          <a:xfrm>
            <a:off x="519841" y="1665258"/>
            <a:ext cx="8094789" cy="431574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ro-RO" sz="3100" b="1" dirty="0" smtClean="0">
                <a:solidFill>
                  <a:srgbClr val="B60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CONCLUZI</a:t>
            </a:r>
            <a:r>
              <a:rPr lang="en-US" sz="3100" b="1" dirty="0" smtClean="0">
                <a:solidFill>
                  <a:srgbClr val="B60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o-RO" sz="3100" b="1" dirty="0" smtClean="0">
                <a:solidFill>
                  <a:srgbClr val="B60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o-RO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Instruirile </a:t>
            </a:r>
            <a:r>
              <a:rPr lang="ro-RO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 grup organizate de IFCAAC (UTM) și AMAC, în cooperare cu GIZ vor contribui la creșterea ponderii personalului calificat al operatorilor </a:t>
            </a:r>
            <a:r>
              <a:rPr lang="en-GB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o-RO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Apă – Canal” din R.Moldova, fiind totodată și un criteriu important pentru eliberarea licențelor din domeniul Alimentării cu Apă și </a:t>
            </a:r>
            <a:r>
              <a:rPr lang="ro-RO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Canalizare</a:t>
            </a:r>
            <a:r>
              <a:rPr lang="en-GB" sz="27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en-GB" sz="27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4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4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200" b="1" dirty="0">
                <a:solidFill>
                  <a:srgbClr val="002060"/>
                </a:solidFill>
                <a:latin typeface="Cambria" panose="02040503050406030204" pitchFamily="18" charset="0"/>
              </a:rPr>
              <a:t/>
            </a:r>
            <a:br>
              <a:rPr lang="ro-RO" sz="2200" b="1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o-RO" sz="2200" b="1" dirty="0">
                <a:solidFill>
                  <a:srgbClr val="002060"/>
                </a:solidFill>
                <a:latin typeface="Cambria" panose="02040503050406030204" pitchFamily="18" charset="0"/>
              </a:rPr>
              <a:t/>
            </a:r>
            <a:br>
              <a:rPr lang="ro-RO" sz="2200" b="1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endParaRPr lang="de-DE" sz="22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0671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16" y="1553445"/>
            <a:ext cx="8978624" cy="505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89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01980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" t="10277" r="16013" b="14791"/>
          <a:stretch/>
        </p:blipFill>
        <p:spPr>
          <a:xfrm>
            <a:off x="407195" y="1359574"/>
            <a:ext cx="4164798" cy="26687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" t="-301" b="3987"/>
          <a:stretch/>
        </p:blipFill>
        <p:spPr>
          <a:xfrm>
            <a:off x="415635" y="4097142"/>
            <a:ext cx="4156357" cy="26777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5" r="4369" b="14065"/>
          <a:stretch/>
        </p:blipFill>
        <p:spPr>
          <a:xfrm>
            <a:off x="4844272" y="1359574"/>
            <a:ext cx="3936361" cy="551054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 bwMode="auto">
          <a:xfrm>
            <a:off x="4959927" y="1981200"/>
            <a:ext cx="3820706" cy="720436"/>
          </a:xfrm>
          <a:prstGeom prst="rect">
            <a:avLst/>
          </a:prstGeom>
          <a:solidFill>
            <a:srgbClr val="B60E0E">
              <a:alpha val="12941"/>
            </a:srgbClr>
          </a:solidFill>
          <a:ln w="9525" cap="flat" cmpd="sng" algn="ctr">
            <a:solidFill>
              <a:srgbClr val="990000">
                <a:alpha val="3922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o-RO" sz="2200" b="1" i="0" u="none" strike="noStrike" cap="none" normalizeH="0" baseline="0" smtClean="0">
              <a:ln>
                <a:noFill/>
              </a:ln>
              <a:solidFill>
                <a:srgbClr val="999999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6167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XXX</a:t>
            </a:r>
          </a:p>
        </p:txBody>
      </p:sp>
      <p:sp>
        <p:nvSpPr>
          <p:cNvPr id="109570" name="Datumsplatzhalter 3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6" name="Inhaltsplatzhalter 7"/>
          <p:cNvSpPr txBox="1">
            <a:spLocks/>
          </p:cNvSpPr>
          <p:nvPr/>
        </p:nvSpPr>
        <p:spPr>
          <a:xfrm>
            <a:off x="684213" y="2108200"/>
            <a:ext cx="4481512" cy="26098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As a federal enterprise, GIZ supports the German Government in achieving its objectives in the field of international cooperation for sustainable development.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Published by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/>
            </a:r>
            <a:b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Deutsche </a:t>
            </a:r>
            <a:r>
              <a:rPr lang="de-DE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Gesellschaft für</a:t>
            </a:r>
            <a:br>
              <a:rPr lang="de-DE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de-DE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Internationale Zusammenarbeit 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(GIZ) GmbH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Registered offices, Bonn and Eschborn, Germany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‘Modernization of Local Public Services in </a:t>
            </a:r>
            <a:r>
              <a:rPr lang="en-GB" sz="1050" b="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the 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Republic of Moldova’ Project</a:t>
            </a:r>
            <a:b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en-GB" sz="1050" b="0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Chișinau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, 66 </a:t>
            </a:r>
            <a:r>
              <a:rPr lang="en-GB" sz="1050" b="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Bernardazzi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GB" sz="1050" b="0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st.</a:t>
            </a:r>
            <a:endParaRPr lang="en-GB" sz="1050" b="0" dirty="0" smtClean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  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+ 373 22 22-83-19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tabLst>
                <a:tab pos="180975" algn="l"/>
              </a:tabLs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F  + 373 22 00-02-38</a:t>
            </a:r>
            <a:b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I	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  <a:hlinkClick r:id="rId2"/>
              </a:rPr>
              <a:t>www.giz.de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, 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  <a:hlinkClick r:id="rId3"/>
              </a:rPr>
              <a:t>www.serviciilocale.md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Inhaltsplatzhalter 8"/>
          <p:cNvSpPr txBox="1">
            <a:spLocks/>
          </p:cNvSpPr>
          <p:nvPr/>
        </p:nvSpPr>
        <p:spPr>
          <a:xfrm>
            <a:off x="5467350" y="2108200"/>
            <a:ext cx="3425825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r>
              <a:rPr lang="ro-RO" sz="2800" dirty="0" smtClean="0">
                <a:solidFill>
                  <a:srgbClr val="002060"/>
                </a:solidFill>
              </a:rPr>
              <a:t>Vă mulțumim pentru atenție</a:t>
            </a:r>
            <a:endParaRPr lang="en-GB" sz="2800" dirty="0">
              <a:solidFill>
                <a:srgbClr val="002060"/>
              </a:solidFill>
            </a:endParaRPr>
          </a:p>
          <a:p>
            <a:endParaRPr lang="en-GB" sz="1000" dirty="0">
              <a:solidFill>
                <a:srgbClr val="534B3E"/>
              </a:solidFill>
            </a:endParaRPr>
          </a:p>
        </p:txBody>
      </p:sp>
      <p:pic>
        <p:nvPicPr>
          <p:cNvPr id="109575" name="Picture 2" descr="D:\docs\desktop\ELdZ_Mol_cmyk_rum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rcRect t="11669"/>
          <a:stretch/>
        </p:blipFill>
        <p:spPr bwMode="auto">
          <a:xfrm>
            <a:off x="0" y="-8792"/>
            <a:ext cx="2138363" cy="137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Implementat de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Textfeld 9"/>
          <p:cNvSpPr txBox="1">
            <a:spLocks noChangeArrowheads="1"/>
          </p:cNvSpPr>
          <p:nvPr/>
        </p:nvSpPr>
        <p:spPr bwMode="auto">
          <a:xfrm>
            <a:off x="427153" y="5399463"/>
            <a:ext cx="13716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3" name="Picture 11" descr="F:\Branding\EU\jaun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1" descr="H:\bn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46511" y="5590073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feld 9"/>
          <p:cNvSpPr txBox="1">
            <a:spLocks noChangeArrowheads="1"/>
          </p:cNvSpPr>
          <p:nvPr/>
        </p:nvSpPr>
        <p:spPr bwMode="auto">
          <a:xfrm>
            <a:off x="6898878" y="5383151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In cooperare cu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" name="Picture 1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45" y="5540701"/>
            <a:ext cx="1071880" cy="1071880"/>
          </a:xfrm>
          <a:prstGeom prst="rect">
            <a:avLst/>
          </a:prstGeom>
        </p:spPr>
      </p:pic>
      <p:pic>
        <p:nvPicPr>
          <p:cNvPr id="17" name="Picture 16" descr="D:\Users\Desktop\logotype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6" y="5818037"/>
            <a:ext cx="1958975" cy="569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25545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79450" y="1073345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84470" y="1872714"/>
            <a:ext cx="589726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a) </a:t>
            </a:r>
            <a:r>
              <a:rPr kumimoji="0" lang="ro-RO" sz="28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pregătirea resurselor umane </a:t>
            </a:r>
            <a:r>
              <a:rPr kumimoji="0" lang="ro-RO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calificate 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pentru domeniul alimentarii cu apa </a:t>
            </a:r>
            <a:r>
              <a:rPr kumimoji="0" lang="ro-RO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şi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canalizare; </a:t>
            </a:r>
            <a:endParaRPr kumimoji="0" lang="ro-RO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d) actualizarea cunoștințelor </a:t>
            </a:r>
            <a:r>
              <a:rPr kumimoji="0" lang="ro-RO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şi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ro-RO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perfecționarea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pregătirii profesionale 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 ocupația de bază, precum </a:t>
            </a:r>
            <a:r>
              <a:rPr kumimoji="0" lang="ro-RO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şi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 ocupații 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nrudite; </a:t>
            </a:r>
            <a:endParaRPr kumimoji="0" lang="ro-RO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e) </a:t>
            </a:r>
            <a:r>
              <a:rPr kumimoji="0" lang="ro-RO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recalificarea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determinata de restructurarea ramurii, de mobilitatea sociala sau de modificări ale capacității de munca; </a:t>
            </a:r>
            <a:endParaRPr kumimoji="0" lang="ro-RO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670" y="2082052"/>
            <a:ext cx="2523171" cy="1682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734" y="4461164"/>
            <a:ext cx="2192108" cy="18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83792" y="1442677"/>
            <a:ext cx="6021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o-RO" sz="2800" kern="0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Obiectivele principale ale </a:t>
            </a:r>
            <a:r>
              <a:rPr lang="en-US" sz="2800" kern="0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IFCAAC</a:t>
            </a:r>
            <a:r>
              <a:rPr lang="ro-RO" sz="2800" kern="0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lang="ro-RO" sz="2800" b="0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258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itel 15"/>
          <p:cNvSpPr>
            <a:spLocks noGrp="1"/>
          </p:cNvSpPr>
          <p:nvPr>
            <p:ph type="title"/>
          </p:nvPr>
        </p:nvSpPr>
        <p:spPr>
          <a:xfrm>
            <a:off x="34880" y="1714349"/>
            <a:ext cx="8935962" cy="2259667"/>
          </a:xfrm>
        </p:spPr>
        <p:txBody>
          <a:bodyPr>
            <a:noAutofit/>
          </a:bodyPr>
          <a:lstStyle/>
          <a:p>
            <a:pPr algn="ctr"/>
            <a:r>
              <a:rPr lang="ro-RO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Programul Național </a:t>
            </a:r>
            <a:br>
              <a:rPr lang="ro-RO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ro-RO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Creștere a Capacităților </a:t>
            </a:r>
            <a:r>
              <a:rPr lang="ro-RO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Operatorilor in </a:t>
            </a:r>
            <a:r>
              <a:rPr lang="ro-RO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domeniul  Alimentării cu Apă și de Canalizare</a:t>
            </a:r>
            <a:endParaRPr lang="de-DE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505" y="4012210"/>
            <a:ext cx="2709336" cy="20320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967" y="4497134"/>
            <a:ext cx="2949699" cy="196289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0" y="4012210"/>
            <a:ext cx="2947069" cy="196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84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itel 15"/>
          <p:cNvSpPr>
            <a:spLocks noGrp="1"/>
          </p:cNvSpPr>
          <p:nvPr>
            <p:ph type="title"/>
          </p:nvPr>
        </p:nvSpPr>
        <p:spPr>
          <a:xfrm>
            <a:off x="364265" y="2089331"/>
            <a:ext cx="8405937" cy="2348189"/>
          </a:xfrm>
        </p:spPr>
        <p:txBody>
          <a:bodyPr>
            <a:normAutofit/>
          </a:bodyPr>
          <a:lstStyle/>
          <a:p>
            <a:pPr algn="just"/>
            <a:r>
              <a:rPr lang="ro-RO" sz="28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Asigurarea consolidării și dezvoltării capacităților </a:t>
            </a:r>
            <a:r>
              <a:rPr lang="ro-RO" sz="28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 administrare și exploatare tehnică a sistemelor de AAC, </a:t>
            </a:r>
            <a:r>
              <a:rPr lang="ro-RO" sz="28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ale </a:t>
            </a:r>
            <a:r>
              <a:rPr lang="en-US" sz="2800" b="1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reprezentan</a:t>
            </a:r>
            <a:r>
              <a:rPr lang="ro-RO" sz="2800" b="1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ților</a:t>
            </a:r>
            <a:r>
              <a:rPr lang="ro-RO" sz="28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ro-RO" sz="28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Operatorilor </a:t>
            </a:r>
            <a:r>
              <a:rPr lang="ro-RO" sz="28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urbani și rurali </a:t>
            </a:r>
            <a:r>
              <a:rPr lang="ro-RO" sz="28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 prestează servicii</a:t>
            </a:r>
            <a:endParaRPr lang="de-DE" sz="2800" b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6447" y="4302993"/>
            <a:ext cx="2773160" cy="20798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042" y="4397066"/>
            <a:ext cx="2968365" cy="22262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" t="7491"/>
          <a:stretch/>
        </p:blipFill>
        <p:spPr>
          <a:xfrm>
            <a:off x="81621" y="4302993"/>
            <a:ext cx="3132381" cy="20765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86374" y="1493937"/>
            <a:ext cx="41617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2800" kern="0" dirty="0">
                <a:solidFill>
                  <a:srgbClr val="B60E0E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Obiectivul Programului:</a:t>
            </a:r>
            <a:endParaRPr lang="ro-RO" dirty="0">
              <a:solidFill>
                <a:srgbClr val="B60E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499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5" descr="C:\Users\statia2\Desktop\modules jpg\modul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4520"/>
            <a:ext cx="8697835" cy="425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4"/>
          <p:cNvSpPr/>
          <p:nvPr/>
        </p:nvSpPr>
        <p:spPr>
          <a:xfrm rot="720000">
            <a:off x="3450110" y="3676178"/>
            <a:ext cx="1146083" cy="1051183"/>
          </a:xfrm>
          <a:prstGeom prst="rect">
            <a:avLst/>
          </a:prstGeom>
          <a:scene3d>
            <a:camera prst="orthographicFront"/>
            <a:lightRig rig="flat" dir="t"/>
          </a:scene3d>
          <a:sp3d z="-1905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195" tIns="36195" rIns="36195" bIns="36195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900" dirty="0">
                <a:solidFill>
                  <a:schemeClr val="bg1"/>
                </a:solidFill>
              </a:rPr>
              <a:t>6 </a:t>
            </a:r>
            <a:endParaRPr lang="ro-RO" sz="1900" dirty="0" smtClean="0">
              <a:solidFill>
                <a:schemeClr val="bg1"/>
              </a:solidFill>
            </a:endParaRP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o-RO" sz="1900" dirty="0" smtClean="0">
                <a:solidFill>
                  <a:schemeClr val="bg1"/>
                </a:solidFill>
              </a:rPr>
              <a:t>M</a:t>
            </a:r>
            <a:r>
              <a:rPr lang="en-US" sz="1900" dirty="0" err="1">
                <a:solidFill>
                  <a:schemeClr val="bg1"/>
                </a:solidFill>
              </a:rPr>
              <a:t>odule</a:t>
            </a:r>
            <a:r>
              <a:rPr lang="ro-RO" sz="1900" dirty="0">
                <a:solidFill>
                  <a:schemeClr val="bg1"/>
                </a:solidFill>
              </a:rPr>
              <a:t> de instruire</a:t>
            </a:r>
          </a:p>
        </p:txBody>
      </p:sp>
      <p:sp>
        <p:nvSpPr>
          <p:cNvPr id="16" name="TextBox 15"/>
          <p:cNvSpPr txBox="1"/>
          <p:nvPr/>
        </p:nvSpPr>
        <p:spPr>
          <a:xfrm rot="720000">
            <a:off x="3535781" y="2669551"/>
            <a:ext cx="1487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2015</a:t>
            </a:r>
            <a:endParaRPr lang="ro-RO" sz="2000" dirty="0">
              <a:solidFill>
                <a:schemeClr val="accent1"/>
              </a:solidFill>
            </a:endParaRPr>
          </a:p>
        </p:txBody>
      </p:sp>
      <p:sp>
        <p:nvSpPr>
          <p:cNvPr id="17" name="Rounded Rectangle 4"/>
          <p:cNvSpPr/>
          <p:nvPr/>
        </p:nvSpPr>
        <p:spPr>
          <a:xfrm rot="720000">
            <a:off x="5209903" y="3714303"/>
            <a:ext cx="1212401" cy="1334215"/>
          </a:xfrm>
          <a:prstGeom prst="rect">
            <a:avLst/>
          </a:prstGeom>
          <a:scene3d>
            <a:camera prst="orthographicFront"/>
            <a:lightRig rig="flat" dir="t"/>
          </a:scene3d>
          <a:sp3d z="-1905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195" tIns="36195" rIns="36195" bIns="36195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o-RO" sz="1900" dirty="0">
                <a:solidFill>
                  <a:srgbClr val="002060"/>
                </a:solidFill>
              </a:rPr>
              <a:t>6</a:t>
            </a:r>
            <a:endParaRPr lang="en-US" sz="1900" dirty="0">
              <a:solidFill>
                <a:srgbClr val="002060"/>
              </a:solidFill>
            </a:endParaRP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o-RO" sz="1900" dirty="0">
                <a:solidFill>
                  <a:srgbClr val="002060"/>
                </a:solidFill>
              </a:rPr>
              <a:t>M</a:t>
            </a:r>
            <a:r>
              <a:rPr lang="en-US" sz="1900" dirty="0" err="1" smtClean="0">
                <a:solidFill>
                  <a:srgbClr val="002060"/>
                </a:solidFill>
              </a:rPr>
              <a:t>odule</a:t>
            </a:r>
            <a:r>
              <a:rPr lang="ro-RO" sz="1900" dirty="0" smtClean="0">
                <a:solidFill>
                  <a:srgbClr val="002060"/>
                </a:solidFill>
              </a:rPr>
              <a:t> </a:t>
            </a:r>
            <a:r>
              <a:rPr lang="ro-RO" sz="1900" dirty="0">
                <a:solidFill>
                  <a:srgbClr val="002060"/>
                </a:solidFill>
              </a:rPr>
              <a:t>de instruire</a:t>
            </a:r>
          </a:p>
        </p:txBody>
      </p:sp>
      <p:sp>
        <p:nvSpPr>
          <p:cNvPr id="18" name="Rounded Rectangle 4"/>
          <p:cNvSpPr/>
          <p:nvPr/>
        </p:nvSpPr>
        <p:spPr>
          <a:xfrm rot="720000">
            <a:off x="6392995" y="4060606"/>
            <a:ext cx="1706277" cy="1304013"/>
          </a:xfrm>
          <a:prstGeom prst="rect">
            <a:avLst/>
          </a:prstGeom>
          <a:scene3d>
            <a:camera prst="orthographicFront"/>
            <a:lightRig rig="flat" dir="t"/>
          </a:scene3d>
          <a:sp3d z="-1905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195" tIns="36195" rIns="36195" bIns="36195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o-RO" sz="2000" dirty="0" smtClean="0">
                <a:solidFill>
                  <a:srgbClr val="317F51"/>
                </a:solidFill>
              </a:rPr>
              <a:t>5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000" dirty="0" smtClean="0">
                <a:solidFill>
                  <a:srgbClr val="317F51"/>
                </a:solidFill>
              </a:rPr>
              <a:t> </a:t>
            </a:r>
            <a:r>
              <a:rPr lang="ro-RO" sz="2000" dirty="0">
                <a:solidFill>
                  <a:srgbClr val="317F51"/>
                </a:solidFill>
              </a:rPr>
              <a:t>M</a:t>
            </a:r>
            <a:r>
              <a:rPr lang="en-US" sz="2000" dirty="0" err="1">
                <a:solidFill>
                  <a:srgbClr val="317F51"/>
                </a:solidFill>
              </a:rPr>
              <a:t>odule</a:t>
            </a:r>
            <a:r>
              <a:rPr lang="ro-RO" sz="2000" dirty="0">
                <a:solidFill>
                  <a:srgbClr val="317F51"/>
                </a:solidFill>
              </a:rPr>
              <a:t> </a:t>
            </a:r>
            <a:endParaRPr lang="ro-RO" sz="2000" dirty="0" smtClean="0">
              <a:solidFill>
                <a:srgbClr val="317F51"/>
              </a:solidFill>
            </a:endParaRP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o-RO" sz="2000" dirty="0" smtClean="0">
                <a:solidFill>
                  <a:srgbClr val="317F51"/>
                </a:solidFill>
              </a:rPr>
              <a:t>de 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o-RO" sz="2000" dirty="0" smtClean="0">
                <a:solidFill>
                  <a:srgbClr val="317F51"/>
                </a:solidFill>
              </a:rPr>
              <a:t>instruire</a:t>
            </a:r>
            <a:endParaRPr lang="ro-RO" sz="2000" dirty="0">
              <a:solidFill>
                <a:srgbClr val="317F5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720000">
            <a:off x="6680827" y="3092998"/>
            <a:ext cx="1510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317F51"/>
                </a:solidFill>
              </a:rPr>
              <a:t>201</a:t>
            </a:r>
            <a:r>
              <a:rPr lang="ro-RO" sz="2000" dirty="0" smtClean="0">
                <a:solidFill>
                  <a:srgbClr val="317F51"/>
                </a:solidFill>
              </a:rPr>
              <a:t>8</a:t>
            </a:r>
            <a:r>
              <a:rPr lang="en-US" sz="2000" dirty="0" smtClean="0">
                <a:solidFill>
                  <a:srgbClr val="317F51"/>
                </a:solidFill>
              </a:rPr>
              <a:t>-201</a:t>
            </a:r>
            <a:r>
              <a:rPr lang="ro-RO" sz="2000" dirty="0" smtClean="0">
                <a:solidFill>
                  <a:srgbClr val="317F51"/>
                </a:solidFill>
              </a:rPr>
              <a:t>9</a:t>
            </a:r>
            <a:endParaRPr lang="ro-RO" sz="2000" dirty="0">
              <a:solidFill>
                <a:srgbClr val="317F5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720000">
            <a:off x="5149196" y="2835167"/>
            <a:ext cx="1533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2016</a:t>
            </a:r>
            <a:r>
              <a:rPr lang="ro-RO" sz="2000" dirty="0" smtClean="0">
                <a:solidFill>
                  <a:srgbClr val="002060"/>
                </a:solidFill>
              </a:rPr>
              <a:t>-2017</a:t>
            </a:r>
            <a:endParaRPr lang="ro-RO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7124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6288" y="1991883"/>
            <a:ext cx="852864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o-MD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Module de instruire anul </a:t>
            </a:r>
            <a:r>
              <a:rPr lang="ro-MD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r>
              <a:rPr lang="ro-MD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1: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Managementul clienților și relațiile publice</a:t>
            </a:r>
            <a:b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2: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Managementul rețelelor de alimentare cu apă și de canalizare</a:t>
            </a:r>
            <a:b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3: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Managementul financiar. Determinarea, aprobarea și aplicarea tarifelor de alimentare cu apă și de canalizare pentru consumatori </a:t>
            </a:r>
            <a:b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4: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Managementul calității apei și apelor uzate</a:t>
            </a:r>
            <a:b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5: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Planificarea strategică. Indicatori de calitate a serviciului public</a:t>
            </a:r>
            <a:b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6: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Managementul proiectelor de investiții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3656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2565" y="1714349"/>
            <a:ext cx="8396091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o-MD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Module de instruire anul </a:t>
            </a:r>
            <a:r>
              <a:rPr lang="ro-MD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2016</a:t>
            </a:r>
            <a:r>
              <a:rPr lang="ro-MD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o-RO" sz="1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7: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Legislația națională și internațională în domeniul serviciilor abonați pentru Operatorii ”Apă – Canal”</a:t>
            </a:r>
            <a:b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8: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Aspecte tehnice în funcționarea direcțiilor Relații cu clienții pentru Operatorii ”Apă – Canal”</a:t>
            </a:r>
            <a:b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9: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Contractarea privind furnizarea/prestarea serviciului public de alimentare cu apă și canalizare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965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 smtClean="0"/>
              <a:t>DH</a:t>
            </a:r>
            <a:endParaRPr lang="de-DE" b="0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16/09/2019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 smtClean="0">
                <a:solidFill>
                  <a:srgbClr val="6E6452">
                    <a:lumMod val="75000"/>
                  </a:srgbClr>
                </a:solidFill>
              </a:rPr>
              <a:t>Implementat de</a:t>
            </a:r>
            <a:endParaRPr lang="ro-RO" sz="800" b="0" dirty="0">
              <a:solidFill>
                <a:srgbClr val="6E6452">
                  <a:lumMod val="75000"/>
                </a:srgb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218540" y="278945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fcaac_logo0200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8" y="308762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92" y="379102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61" y="494436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92" y="399262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19842" y="1119553"/>
            <a:ext cx="8094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9701" y="1653073"/>
            <a:ext cx="8235069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o-MD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Module de instruire anul </a:t>
            </a:r>
            <a:r>
              <a:rPr lang="ro-MD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r>
              <a:rPr lang="ro-MD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10: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Accesarea investițiilor și acțiunile elaborării și implementării unui proiect de execuție</a:t>
            </a:r>
            <a:b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11: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Procedurile de achiziție a bunurilor, lucrărilor și serviciilor utilizate în activitatea titularilor de licențe din sectorul apă și canalizare</a:t>
            </a:r>
            <a:b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Modulul 12:</a:t>
            </a:r>
            <a:r>
              <a:rPr lang="ro-RO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Managementul resurselor umane din cadrul operatorilor serviciilor de alimentare cu apă și canalizare.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170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<p:properties xmlns:p="http://schemas.microsoft.com/office/2006/metadata/properties" xmlns:xsi="http://www.w3.org/2001/XMLSchema-instance" xmlns:pc="http://schemas.microsoft.com/office/infopath/2007/PartnerControls"><documentManagement><Component xmlns="1aa55a0b-0a67-4782-a065-6eba4e0e353c">Template</Component><Expert xmlns="$ListId:STM Documents;" xsi:nil="true"/><_Status_ROOT xmlns="http://schemas.microsoft.com/sharepoint/v3/fields">Not Started</_Status_ROOT><Mission0 xmlns="7d6d0431-8c56-415f-8486-bab1e8b5c9af">63</Mission0></documentManagement></p:properties>
</file>

<file path=customXml/item2.xml><?xml version="1.0" encoding="utf-8"?><ct:contentTypeSchema ct:_="" ma:_="" ma:contentTypeName="Document" ma:contentTypeID="0x0101004969C18DB407E842A4AB9792F7B9E390" ma:contentTypeVersion="2" ma:contentTypeDescription="Create a new document." ma:contentTypeScope="" ma:versionID="5488f31937291764415c795c80949f4d" xmlns:ct="http://schemas.microsoft.com/office/2006/metadata/contentType" xmlns:ma="http://schemas.microsoft.com/office/2006/metadata/properties/metaAttributes">
<xsd:schema targetNamespace="http://schemas.microsoft.com/office/2006/metadata/properties" ma:root="true" ma:fieldsID="24777cb04497979614b6e160e49707af" ns2:_="" ns3:_="" ns4:_="" ns5:_="" xmlns:xsd="http://www.w3.org/2001/XMLSchema" xmlns:xs="http://www.w3.org/2001/XMLSchema" xmlns:p="http://schemas.microsoft.com/office/2006/metadata/properties" xmlns:ns2="$ListId:STM Documents;" xmlns:ns3="http://schemas.microsoft.com/sharepoint/v3/fields" xmlns:ns4="7d6d0431-8c56-415f-8486-bab1e8b5c9af" xmlns:ns5="1aa55a0b-0a67-4782-a065-6eba4e0e353c">
<xsd:import namespace="$ListId:STM Documents;"/>
<xsd:import namespace="http://schemas.microsoft.com/sharepoint/v3/fields"/>
<xsd:import namespace="7d6d0431-8c56-415f-8486-bab1e8b5c9af"/>
<xsd:import namespace="1aa55a0b-0a67-4782-a065-6eba4e0e353c"/>
<xsd:element name="properties">
<xsd:complexType>
<xsd:sequence>
<xsd:element name="documentManagement">
<xsd:complexType>
<xsd:all>
<xsd:element ref="ns2:Expert" minOccurs="0"/>
<xsd:element ref="ns3:_Status_ROOT" minOccurs="0"/>
<xsd:element ref="ns4:Mission0" minOccurs="0"/>
<xsd:element ref="ns5:Component" minOccurs="0"/>
</xsd:all>
</xsd:complexType>
</xsd:element>
</xsd:sequence>
</xsd:complexType>
</xsd:element>
</xsd:schema>
<xsd:schema targetNamespace="$ListId:STM Documents;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Expert" ma:index="8" nillable="true" ma:displayName="Expert" ma:list="{2d634400-cc7e-42b4-beae-410770132a8a}" ma:internalName="Expert" ma:readOnly="false" ma:showField="LinkTitleNoMenu" ma:web="309313e6-067f-4a27-beec-ca2e92e8bd09">
<xsd:simpleType>
<xsd:restriction base="dms:Lookup"/>
</xsd:simpleType>
</xsd:element>
</xsd:schema>
<xsd:schema targetNamespace="http://schemas.microsoft.com/sharepoint/v3/fields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_Status_ROOT" ma:index="9" nillable="true" ma:displayName="Status" ma:default="Not Started" ma:format="Dropdown" ma:internalName="_Status" ma:readOnly="false">
<xsd:simpleType>
<xsd:union memberTypes="dms:Text">
<xsd:simpleType>
<xsd:restriction base="dms:Choice">
<xsd:enumeration value="Not Started"/>
<xsd:enumeration value="Draft"/>
<xsd:enumeration value="Reviewed"/>
<xsd:enumeration value="Scheduled"/>
<xsd:enumeration value="Published"/>
<xsd:enumeration value="Final"/>
<xsd:enumeration value="Expired"/>
</xsd:restriction>
</xsd:simpleType>
</xsd:union>
</xsd:simpleType>
</xsd:element>
</xsd:schema>
<xsd:schema targetNamespace="7d6d0431-8c56-415f-8486-bab1e8b5c9af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Mission0" ma:index="11" nillable="true" ma:displayName="Mission" ma:list="{d0bd396e-2761-4ee8-bac1-29eb655abb3e}" ma:internalName="Mission0" ma:readOnly="false" ma:showField="Title" ma:web="309313e6-067f-4a27-beec-ca2e92e8bd09">
<xsd:simpleType>
<xsd:restriction base="dms:Lookup"/>
</xsd:simpleType>
</xsd:element>
</xsd:schema>
<xsd:schema targetNamespace="1aa55a0b-0a67-4782-a065-6eba4e0e353c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Component" ma:index="12" nillable="true" ma:displayName="Category" ma:format="Dropdown" ma:internalName="Component" ma:readOnly="false">
<xsd:simpleType>
<xsd:restriction base="dms:Choice">
<xsd:enumeration value="Template"/>
<xsd:enumeration value="Journal"/>
<xsd:enumeration value="Project Monitoring (ProMo)"/>
<xsd:enumeration value="Manuals and Procedures"/>
<xsd:enumeration value="General Information"/>
<xsd:enumeration value="Report"/>
<xsd:enumeration value="STE Monitoring"/>
</xsd:restriction>
</xsd:simpleType>
</xsd:element>
</xsd:schema>
<xsd:schema targetNamespace="http://schemas.openxmlformats.org/package/2006/metadata/core-properties" elementFormDefault="qualified" attributeFormDefault="unqualified" blockDefault="#all"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>
<xsd:import namespace="http://purl.org/dc/elements/1.1/" schemaLocation="http://dublincore.org/schemas/xmls/qdc/2003/04/02/dc.xsd"/>
<xsd:import namespace="http://purl.org/dc/terms/" schemaLocation="http://dublincore.org/schemas/xmls/qdc/2003/04/02/dcterms.xsd"/>
<xsd:element name="coreProperties" type="CT_coreProperties"/>
<xsd:complexType name="CT_coreProperties">
<xsd:all>
<xsd:element ref="dc:creator" minOccurs="0" maxOccurs="1"/>
<xsd:element ref="dcterms:created" minOccurs="0" maxOccurs="1"/>
<xsd:element ref="dc:identifier" minOccurs="0" maxOccurs="1"/>
<xsd:element name="contentType" minOccurs="0" maxOccurs="1" type="xsd:string" ma:index="0" ma:displayName="Content Type"/>
<xsd:element ref="dc:title" minOccurs="0" maxOccurs="1" ma:index="4" ma:displayName="Title"/>
<xsd:element ref="dc:subject" minOccurs="0" maxOccurs="1"/>
<xsd:element ref="dc:description" minOccurs="0" maxOccurs="1" ma:index="10" ma:displayName="Comments"/>
<xsd:element name="keywords" minOccurs="0" maxOccurs="1" type="xsd:string"/>
<xsd:element ref="dc:language" minOccurs="0" maxOccurs="1"/>
<xsd:element name="category" minOccurs="0" maxOccurs="1" type="xsd:string"/>
<xsd:element name="version" minOccurs="0" maxOccurs="1" type="xsd:string"/>
<xsd:element name="revision" minOccurs="0" maxOccurs="1" type="xsd:string">
<xsd:annotation>
<xsd:documentation>
                        This value indicates the number of saves or revisions. The application is responsible for updating this value after each revision.
                    </xsd:documentation>
</xsd:annotation>
</xsd:element>
<xsd:element name="lastModifiedBy" minOccurs="0" maxOccurs="1" type="xsd:string"/>
<xsd:element ref="dcterms:modified" minOccurs="0" maxOccurs="1"/>
<xsd:element name="contentStatus" minOccurs="0" maxOccurs="1" type="xsd:string"/>
</xsd:all>
</xsd:complexType>
</xsd:schema>
<xs:schema targetNamespace="http://schemas.microsoft.com/office/infopath/2007/PartnerControls" elementFormDefault="qualified" attributeFormDefault="unqualified" xmlns:pc="http://schemas.microsoft.com/office/infopath/2007/PartnerControls" xmlns:xs="http://www.w3.org/2001/XMLSchema">
<xs:element name="Person">
<xs:complexType>
<xs:sequence>
<xs:element ref="pc:DisplayName" minOccurs="0"></xs:element>
<xs:element ref="pc:AccountId" minOccurs="0"></xs:element>
<xs:element ref="pc:AccountType" minOccurs="0"></xs:element>
</xs:sequence>
</xs:complexType>
</xs:element>
<xs:element name="DisplayName" type="xs:string"></xs:element>
<xs:element name="AccountId" type="xs:string"></xs:element>
<xs:element name="AccountType" type="xs:string"></xs:element>
<xs:element name="BDCAssociatedEntity">
<xs:complexType>
<xs:sequence>
<xs:element ref="pc:BDCEntity" minOccurs="0" maxOccurs="unbounded"></xs:element>
</xs:sequence>
<xs:attribute ref="pc:EntityNamespace"></xs:attribute>
<xs:attribute ref="pc:EntityName"></xs:attribute>
<xs:attribute ref="pc:SystemInstanceName"></xs:attribute>
<xs:attribute ref="pc:AssociationName"></xs:attribute>
</xs:complexType>
</xs:element>
<xs:attribute name="EntityNamespace" type="xs:string"></xs:attribute>
<xs:attribute name="EntityName" type="xs:string"></xs:attribute>
<xs:attribute name="SystemInstanceName" type="xs:string"></xs:attribute>
<xs:attribute name="AssociationName" type="xs:string"></xs:attribute>
<xs:element name="BDCEntity">
<xs:complexType>
<xs:sequence>
<xs:element ref="pc:EntityDisplayName" minOccurs="0"></xs:element>
<xs:element ref="pc:EntityInstanceReference" minOccurs="0"></xs:element>
<xs:element ref="pc:EntityId1" minOccurs="0"></xs:element>
<xs:element ref="pc:EntityId2" minOccurs="0"></xs:element>
<xs:element ref="pc:EntityId3" minOccurs="0"></xs:element>
<xs:element ref="pc:EntityId4" minOccurs="0"></xs:element>
<xs:element ref="pc:EntityId5" minOccurs="0"></xs:element>
</xs:sequence>
</xs:complexType>
</xs:element>
<xs:element name="EntityDisplayName" type="xs:string"></xs:element>
<xs:element name="EntityInstanceReference" type="xs:string"></xs:element>
<xs:element name="EntityId1" type="xs:string"></xs:element>
<xs:element name="EntityId2" type="xs:string"></xs:element>
<xs:element name="EntityId3" type="xs:string"></xs:element>
<xs:element name="EntityId4" type="xs:string"></xs:element>
<xs:element name="EntityId5" type="xs:string"></xs:element>
<xs:element name="Terms">
<xs:complexType>
<xs:sequence>
<xs:element ref="pc:TermInfo" minOccurs="0" maxOccurs="unbounded"></xs:element>
</xs:sequence>
</xs:complexType>
</xs:element>
<xs:element name="TermInfo">
<xs:complexType>
<xs:sequence>
<xs:element ref="pc:TermName" minOccurs="0"></xs:element>
<xs:element ref="pc:TermId" minOccurs="0"></xs:element>
</xs:sequence>
</xs:complexType>
</xs:element>
<xs:element name="TermName" type="xs:string"></xs:element>
<xs:element name="TermId" type="xs:string"></xs:element>
</xs:schema>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4D7CAE-31D5-409C-B240-FC3B4476D657}">
  <ds:schemaRefs>
    <ds:schemaRef ds:uri="7d6d0431-8c56-415f-8486-bab1e8b5c9af"/>
    <ds:schemaRef ds:uri="http://schemas.microsoft.com/office/2006/documentManagement/types"/>
    <ds:schemaRef ds:uri="http://schemas.microsoft.com/office/2006/metadata/properties"/>
    <ds:schemaRef ds:uri="http://schemas.microsoft.com/sharepoint/v3/fields"/>
    <ds:schemaRef ds:uri="$ListId:STM Documents;"/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1aa55a0b-0a67-4782-a065-6eba4e0e353c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100233F-CD43-410A-86E5-C212646C1E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$ListId:STM Documents;"/>
    <ds:schemaRef ds:uri="http://schemas.microsoft.com/sharepoint/v3/fields"/>
    <ds:schemaRef ds:uri="7d6d0431-8c56-415f-8486-bab1e8b5c9af"/>
    <ds:schemaRef ds:uri="1aa55a0b-0a67-4782-a065-6eba4e0e35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868908-F866-4559-9390-0357994B92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532</TotalTime>
  <Words>653</Words>
  <Application>Microsoft Office PowerPoint</Application>
  <PresentationFormat>On-screen Show (4:3)</PresentationFormat>
  <Paragraphs>160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Arial Narrow</vt:lpstr>
      <vt:lpstr>Calibri</vt:lpstr>
      <vt:lpstr>Cambria</vt:lpstr>
      <vt:lpstr>Courier New</vt:lpstr>
      <vt:lpstr>Times New Roman</vt:lpstr>
      <vt:lpstr>GIZ_Banner_Kopfzeile-Ausland (3)</vt:lpstr>
      <vt:lpstr>Instruirea personalului în cadrul IFCAAC  Institutului de Formare Continuă în domeniul Alimentării cu Apă și Canalizării  pentru membrii  Asociației ”Moldova Apă-Canal”</vt:lpstr>
      <vt:lpstr>PowerPoint Presentation</vt:lpstr>
      <vt:lpstr>PowerPoint Presentation</vt:lpstr>
      <vt:lpstr>Programul Național  de Creștere a Capacităților Operatorilor in domeniul  Alimentării cu Apă și de Canalizare</vt:lpstr>
      <vt:lpstr>       Asigurarea consolidării și dezvoltării capacităților de administrare și exploatare tehnică a sistemelor de AAC, ale reprezentanților Operatorilor urbani și rurali ce prestează servicii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Beneficiarii sesiunilor de instruire: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CONCLUZIE: Instruirile în grup organizate de IFCAAC (UTM) și AMAC, în cooperare cu GIZ vor contribui la creșterea ponderii personalului calificat al operatorilor  ”Apă – Canal” din R.Moldova, fiind totodată și un criteriu important pentru eliberarea licențelor din domeniul Alimentării cu Apă și Canalizare    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dc:description/>
  <cp:lastModifiedBy>Admin</cp:lastModifiedBy>
  <cp:revision>300</cp:revision>
  <cp:lastPrinted>2017-07-11T13:18:46Z</cp:lastPrinted>
  <dcterms:created xsi:type="dcterms:W3CDTF">2013-09-05T11:54:56Z</dcterms:created>
  <dcterms:modified xsi:type="dcterms:W3CDTF">2019-09-16T21:12:55Z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0x0101004969C18DB407E842A4AB9792F7B9E390</vt:lpwstr>
  </property>
  <property fmtid="{D5CDD505-2E9C-101B-9397-08002B2CF9AE}" pid="3" name="xd_ProgID">
    <vt:lpwstr/>
  </property>
  <property fmtid="{D5CDD505-2E9C-101B-9397-08002B2CF9AE}" pid="4" name="Approval Status">
    <vt:lpwstr/>
  </property>
  <property fmtid="{D5CDD505-2E9C-101B-9397-08002B2CF9AE}" pid="5" name="Invoide Status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</Properties>
</file>