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11"/>
  </p:notesMasterIdLst>
  <p:handoutMasterIdLst>
    <p:handoutMasterId r:id="rId12"/>
  </p:handoutMasterIdLst>
  <p:sldIdLst>
    <p:sldId id="280" r:id="rId2"/>
    <p:sldId id="295" r:id="rId3"/>
    <p:sldId id="296" r:id="rId4"/>
    <p:sldId id="297" r:id="rId5"/>
    <p:sldId id="298" r:id="rId6"/>
    <p:sldId id="300" r:id="rId7"/>
    <p:sldId id="301" r:id="rId8"/>
    <p:sldId id="302" r:id="rId9"/>
    <p:sldId id="299" r:id="rId10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ohantova" initials="L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30" autoAdjust="0"/>
  </p:normalViewPr>
  <p:slideViewPr>
    <p:cSldViewPr snapToGrid="0">
      <p:cViewPr varScale="1">
        <p:scale>
          <a:sx n="56" d="100"/>
          <a:sy n="56" d="100"/>
        </p:scale>
        <p:origin x="90" y="240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696"/>
            <a:ext cx="4939560" cy="443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06/12/2017</a:t>
            </a:fld>
            <a:endParaRPr lang="en-GB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06/12/2017</a:t>
            </a:fld>
            <a:endParaRPr lang="en-GB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hyperlink" Target="http://www.ifcaac.amac.m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Учебный курс для сотрудников операторов «Водоканала»</a:t>
            </a: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Модуль 13: </a:t>
            </a:r>
            <a:r>
              <a:rPr lang="ru-RU" b="1" dirty="0">
                <a:solidFill>
                  <a:schemeClr val="tx1"/>
                </a:solidFill>
              </a:rPr>
              <a:t>Актуальные проблемы учета и налогообложения транспортных средств и механизмов. Налоговые изменения в Республике Молдова на 2017 год.</a:t>
            </a:r>
            <a:r>
              <a:rPr lang="ro-RO" b="1" dirty="0" smtClean="0">
                <a:solidFill>
                  <a:schemeClr val="tx1"/>
                </a:solidFill>
              </a:rPr>
              <a:t/>
            </a:r>
            <a:br>
              <a:rPr lang="ro-RO" b="1" dirty="0" smtClean="0">
                <a:solidFill>
                  <a:schemeClr val="tx1"/>
                </a:solidFill>
              </a:rPr>
            </a:br>
            <a:r>
              <a:rPr lang="ru-RU" altLang="en-US" sz="2000" b="1" dirty="0">
                <a:solidFill>
                  <a:srgbClr val="FF0000"/>
                </a:solidFill>
              </a:rPr>
              <a:t>Сессия 6 </a:t>
            </a:r>
            <a:r>
              <a:rPr lang="en-US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en-US" b="1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затрат и расходов </a:t>
            </a:r>
            <a:r>
              <a:rPr lang="ru-RU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эксплуатации и страховании </a:t>
            </a:r>
            <a:r>
              <a:rPr lang="ru-RU" altLang="en-US" b="1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 и механизмов</a:t>
            </a:r>
            <a: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 smtClean="0">
                <a:solidFill>
                  <a:srgbClr val="000F2E"/>
                </a:solidFill>
              </a:rPr>
              <a:t/>
            </a:r>
            <a:br>
              <a:rPr lang="ro-RO" b="1" dirty="0" smtClean="0">
                <a:solidFill>
                  <a:srgbClr val="000F2E"/>
                </a:solidFill>
              </a:rPr>
            </a:br>
            <a:r>
              <a:rPr lang="en-US" b="1" dirty="0" smtClean="0">
                <a:solidFill>
                  <a:srgbClr val="000F2E"/>
                </a:solidFill>
              </a:rPr>
              <a:t/>
            </a:r>
            <a:br>
              <a:rPr lang="en-US" b="1" dirty="0" smtClean="0">
                <a:solidFill>
                  <a:srgbClr val="000F2E"/>
                </a:solidFill>
              </a:rPr>
            </a:br>
            <a:r>
              <a:rPr lang="ro-RO" sz="1800" b="1" i="1" dirty="0">
                <a:solidFill>
                  <a:srgbClr val="002060"/>
                </a:solidFill>
              </a:rPr>
              <a:t>Expert conf. univ. dr. </a:t>
            </a:r>
            <a:r>
              <a:rPr lang="en-US" sz="1800" b="1" i="1" dirty="0">
                <a:solidFill>
                  <a:srgbClr val="002060"/>
                </a:solidFill>
              </a:rPr>
              <a:t>Margareta V</a:t>
            </a:r>
            <a:r>
              <a:rPr lang="ro-RO" sz="1800" b="1" i="1" dirty="0">
                <a:solidFill>
                  <a:srgbClr val="002060"/>
                </a:solidFill>
              </a:rPr>
              <a:t>îrcolici</a:t>
            </a:r>
            <a:r>
              <a:rPr lang="ro-RO" sz="1800" b="1" dirty="0">
                <a:solidFill>
                  <a:srgbClr val="002060"/>
                </a:solidFill>
              </a:rPr>
              <a:t/>
            </a:r>
            <a:br>
              <a:rPr lang="ro-RO" sz="1800" b="1" dirty="0">
                <a:solidFill>
                  <a:srgbClr val="002060"/>
                </a:solidFill>
              </a:rPr>
            </a:br>
            <a:r>
              <a:rPr lang="en-US" sz="1800" b="1" i="1" dirty="0">
                <a:solidFill>
                  <a:srgbClr val="002060"/>
                </a:solidFill>
              </a:rPr>
              <a:t>lector superior </a:t>
            </a:r>
            <a:r>
              <a:rPr lang="en-US" sz="1800" b="1" dirty="0">
                <a:solidFill>
                  <a:srgbClr val="002060"/>
                </a:solidFill>
              </a:rPr>
              <a:t>Lidia </a:t>
            </a:r>
            <a:r>
              <a:rPr lang="en-US" sz="1800" b="1" dirty="0" err="1">
                <a:solidFill>
                  <a:srgbClr val="002060"/>
                </a:solidFill>
              </a:rPr>
              <a:t>Surdu</a:t>
            </a:r>
            <a:r>
              <a:rPr lang="ro-RO" sz="1600" b="1">
                <a:solidFill>
                  <a:srgbClr val="002060"/>
                </a:solidFill>
              </a:rPr>
              <a:t/>
            </a:r>
            <a:br>
              <a:rPr lang="ro-RO" sz="1600" b="1">
                <a:solidFill>
                  <a:srgbClr val="002060"/>
                </a:solidFill>
              </a:rPr>
            </a:br>
            <a:r>
              <a:rPr lang="ro-RO" sz="1800" b="1" dirty="0" smtClean="0">
                <a:solidFill>
                  <a:srgbClr val="002060"/>
                </a:solidFill>
              </a:rPr>
              <a:t/>
            </a:r>
            <a:br>
              <a:rPr lang="ro-RO" sz="18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28-29-30 </a:t>
            </a:r>
            <a:r>
              <a:rPr lang="ru-RU" sz="1600" b="1" dirty="0">
                <a:solidFill>
                  <a:srgbClr val="002060"/>
                </a:solidFill>
              </a:rPr>
              <a:t>ноябрь</a:t>
            </a:r>
            <a:r>
              <a:rPr lang="ro-RO" sz="1600" b="1" dirty="0" smtClean="0">
                <a:solidFill>
                  <a:srgbClr val="002060"/>
                </a:solidFill>
              </a:rPr>
              <a:t> 2017, </a:t>
            </a:r>
            <a:r>
              <a:rPr lang="ru-RU" sz="1600" b="1" dirty="0">
                <a:solidFill>
                  <a:srgbClr val="002060"/>
                </a:solidFill>
              </a:rPr>
              <a:t>Кишинев</a:t>
            </a: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-85343" y="1845308"/>
            <a:ext cx="9073284" cy="4416167"/>
          </a:xfrm>
        </p:spPr>
        <p:txBody>
          <a:bodyPr/>
          <a:lstStyle/>
          <a:p>
            <a:pPr marL="82296" indent="0"/>
            <a:r>
              <a:rPr lang="ru-RU" sz="2800" b="1" dirty="0" smtClean="0">
                <a:solidFill>
                  <a:srgbClr val="002060"/>
                </a:solidFill>
              </a:rPr>
              <a:t>Цели 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/>
            </a:r>
            <a:br>
              <a:rPr lang="en-US" sz="2500" b="1" dirty="0" smtClean="0">
                <a:solidFill>
                  <a:srgbClr val="002060"/>
                </a:solidFill>
              </a:rPr>
            </a:br>
            <a:r>
              <a:rPr lang="en-US" sz="2500" b="1" i="1" dirty="0">
                <a:solidFill>
                  <a:schemeClr val="tx1"/>
                </a:solidFill>
              </a:rPr>
              <a:t>O1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-</a:t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Учет </a:t>
            </a:r>
            <a:r>
              <a:rPr lang="ru-RU" sz="2500" dirty="0">
                <a:solidFill>
                  <a:schemeClr val="tx1"/>
                </a:solidFill>
              </a:rPr>
              <a:t>затрат на </a:t>
            </a:r>
            <a:r>
              <a:rPr lang="ru-RU" sz="2500" dirty="0" smtClean="0">
                <a:solidFill>
                  <a:schemeClr val="tx1"/>
                </a:solidFill>
              </a:rPr>
              <a:t>содержание, техническое обслуживание и </a:t>
            </a:r>
            <a:r>
              <a:rPr lang="ru-RU" sz="2500" dirty="0">
                <a:solidFill>
                  <a:schemeClr val="tx1"/>
                </a:solidFill>
              </a:rPr>
              <a:t>ремонт транспортных средств и механизмов</a:t>
            </a:r>
            <a:r>
              <a:rPr lang="en-US" sz="2500" dirty="0" smtClean="0">
                <a:solidFill>
                  <a:schemeClr val="tx1"/>
                </a:solidFill>
              </a:rPr>
              <a:t>;</a:t>
            </a:r>
            <a:r>
              <a:rPr lang="en-US" sz="2500" dirty="0">
                <a:solidFill>
                  <a:schemeClr val="tx1"/>
                </a:solidFill>
              </a:rPr>
              <a:t/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b="1" i="1" dirty="0">
                <a:solidFill>
                  <a:schemeClr val="tx1"/>
                </a:solidFill>
              </a:rPr>
              <a:t>O2 </a:t>
            </a:r>
            <a:r>
              <a:rPr lang="en-US" sz="2500" i="1" dirty="0">
                <a:solidFill>
                  <a:schemeClr val="tx1"/>
                </a:solidFill>
              </a:rPr>
              <a:t>-</a:t>
            </a:r>
            <a:r>
              <a:rPr lang="en-US" sz="2500" b="1" i="1" dirty="0" smtClean="0">
                <a:solidFill>
                  <a:schemeClr val="tx1"/>
                </a:solidFill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 Учет затрат </a:t>
            </a:r>
            <a:r>
              <a:rPr lang="ru-RU" sz="2500" dirty="0">
                <a:solidFill>
                  <a:schemeClr val="tx1"/>
                </a:solidFill>
              </a:rPr>
              <a:t>на модернизацию транспортных режимов и механизмов</a:t>
            </a:r>
            <a:r>
              <a:rPr lang="en-US" sz="2500" dirty="0" smtClean="0">
                <a:solidFill>
                  <a:schemeClr val="tx1"/>
                </a:solidFill>
              </a:rPr>
              <a:t>;</a:t>
            </a:r>
            <a:r>
              <a:rPr lang="en-US" sz="2500" dirty="0">
                <a:solidFill>
                  <a:schemeClr val="tx1"/>
                </a:solidFill>
              </a:rPr>
              <a:t/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b="1" i="1" dirty="0">
                <a:solidFill>
                  <a:schemeClr val="tx1"/>
                </a:solidFill>
              </a:rPr>
              <a:t>O3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-</a:t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Учет </a:t>
            </a:r>
            <a:r>
              <a:rPr lang="ru-RU" sz="2500" dirty="0">
                <a:solidFill>
                  <a:schemeClr val="tx1"/>
                </a:solidFill>
              </a:rPr>
              <a:t>расходов </a:t>
            </a:r>
            <a:r>
              <a:rPr lang="ru-RU" sz="2500" dirty="0" smtClean="0">
                <a:solidFill>
                  <a:schemeClr val="tx1"/>
                </a:solidFill>
              </a:rPr>
              <a:t>по страхованию транспорта и </a:t>
            </a:r>
            <a:r>
              <a:rPr lang="ru-RU" sz="2500" dirty="0">
                <a:solidFill>
                  <a:schemeClr val="tx1"/>
                </a:solidFill>
              </a:rPr>
              <a:t>механизмов</a:t>
            </a:r>
            <a:r>
              <a:rPr lang="en-US" sz="2500" dirty="0" smtClean="0">
                <a:solidFill>
                  <a:schemeClr val="tx1"/>
                </a:solidFill>
              </a:rPr>
              <a:t>.</a:t>
            </a:r>
            <a:r>
              <a:rPr lang="ru-RU" sz="2500" dirty="0">
                <a:solidFill>
                  <a:schemeClr val="tx1"/>
                </a:solidFill>
              </a:rPr>
              <a:t/>
            </a:r>
            <a:br>
              <a:rPr lang="ru-RU" sz="2500" dirty="0">
                <a:solidFill>
                  <a:schemeClr val="tx1"/>
                </a:solidFill>
              </a:rPr>
            </a:br>
            <a:r>
              <a:rPr lang="ru-RU" sz="2500" dirty="0"/>
              <a:t/>
            </a:r>
            <a:br>
              <a:rPr lang="ru-RU" sz="2500" dirty="0"/>
            </a:br>
            <a:endParaRPr lang="ro-RO" sz="25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0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marL="82296"/>
            <a:r>
              <a:rPr lang="ru-RU" sz="2500" b="1" dirty="0">
                <a:solidFill>
                  <a:srgbClr val="002060"/>
                </a:solidFill>
              </a:rPr>
              <a:t>Учет затрат на </a:t>
            </a:r>
            <a:r>
              <a:rPr lang="ru-RU" sz="2500" b="1" dirty="0" smtClean="0">
                <a:solidFill>
                  <a:srgbClr val="002060"/>
                </a:solidFill>
              </a:rPr>
              <a:t>содержание, техническое обслуживание и </a:t>
            </a:r>
            <a:r>
              <a:rPr lang="ru-RU" sz="2500" b="1" dirty="0">
                <a:solidFill>
                  <a:srgbClr val="002060"/>
                </a:solidFill>
              </a:rPr>
              <a:t>ремонт транспортных средств и механизмов </a:t>
            </a:r>
            <a:r>
              <a:rPr lang="en-US" sz="2500" b="1" dirty="0" smtClean="0">
                <a:solidFill>
                  <a:srgbClr val="002060"/>
                </a:solidFill>
              </a:rPr>
              <a:t>:</a:t>
            </a:r>
            <a:r>
              <a:rPr lang="en-US" sz="2500" b="1" dirty="0">
                <a:solidFill>
                  <a:srgbClr val="002060"/>
                </a:solidFill>
              </a:rPr>
              <a:t/>
            </a:r>
            <a:br>
              <a:rPr lang="en-US" sz="2500" b="1" dirty="0">
                <a:solidFill>
                  <a:srgbClr val="002060"/>
                </a:solidFill>
              </a:rPr>
            </a:br>
            <a:r>
              <a:rPr lang="ru-RU" sz="2500" b="1" dirty="0" smtClean="0">
                <a:solidFill>
                  <a:srgbClr val="002060"/>
                </a:solidFill>
              </a:rPr>
              <a:t>	</a:t>
            </a:r>
            <a:br>
              <a:rPr lang="ru-RU" sz="2500" b="1" dirty="0" smtClean="0">
                <a:solidFill>
                  <a:srgbClr val="002060"/>
                </a:solidFill>
              </a:rPr>
            </a:br>
            <a:r>
              <a:rPr lang="ru-RU" sz="2500" b="1" dirty="0">
                <a:solidFill>
                  <a:srgbClr val="002060"/>
                </a:solidFill>
              </a:rPr>
              <a:t>	</a:t>
            </a:r>
            <a:r>
              <a:rPr lang="ru-RU" sz="2500" dirty="0" smtClean="0">
                <a:solidFill>
                  <a:schemeClr val="tx1"/>
                </a:solidFill>
              </a:rPr>
              <a:t>на основании </a:t>
            </a:r>
            <a:r>
              <a:rPr lang="ru-RU" sz="2500" dirty="0">
                <a:solidFill>
                  <a:schemeClr val="tx1"/>
                </a:solidFill>
              </a:rPr>
              <a:t>первичных документов </a:t>
            </a:r>
            <a:r>
              <a:rPr lang="ru-RU" sz="2500" dirty="0" smtClean="0">
                <a:solidFill>
                  <a:schemeClr val="tx1"/>
                </a:solidFill>
              </a:rPr>
              <a:t>выполненных работ в данных целях</a:t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	могут </a:t>
            </a:r>
            <a:r>
              <a:rPr lang="ru-RU" sz="2500" dirty="0">
                <a:solidFill>
                  <a:schemeClr val="tx1"/>
                </a:solidFill>
              </a:rPr>
              <a:t>выполняться третьей стороной или могут выполняться </a:t>
            </a:r>
            <a:r>
              <a:rPr lang="ru-RU" sz="2500" dirty="0" smtClean="0">
                <a:solidFill>
                  <a:schemeClr val="tx1"/>
                </a:solidFill>
              </a:rPr>
              <a:t>самой компанией. </a:t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>
                <a:solidFill>
                  <a:schemeClr val="tx1"/>
                </a:solidFill>
              </a:rPr>
              <a:t/>
            </a:r>
            <a:br>
              <a:rPr lang="ru-RU" sz="2500" dirty="0">
                <a:solidFill>
                  <a:schemeClr val="tx1"/>
                </a:solidFill>
              </a:rPr>
            </a:br>
            <a:r>
              <a:rPr lang="ru-RU" sz="2500" i="1" dirty="0" smtClean="0">
                <a:solidFill>
                  <a:schemeClr val="tx1"/>
                </a:solidFill>
              </a:rPr>
              <a:t>В данной отрасли преобладают:</a:t>
            </a:r>
            <a:br>
              <a:rPr lang="ru-RU" sz="2500" i="1" dirty="0" smtClean="0">
                <a:solidFill>
                  <a:schemeClr val="tx1"/>
                </a:solidFill>
              </a:rPr>
            </a:br>
            <a:r>
              <a:rPr lang="ru-RU" sz="2500" dirty="0">
                <a:solidFill>
                  <a:schemeClr val="tx1"/>
                </a:solidFill>
              </a:rPr>
              <a:t>	</a:t>
            </a: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>
                <a:solidFill>
                  <a:schemeClr val="tx1"/>
                </a:solidFill>
              </a:rPr>
              <a:t>	</a:t>
            </a:r>
            <a:endParaRPr lang="ro-RO" sz="2500" b="1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4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marL="82296" indent="0"/>
            <a:r>
              <a:rPr lang="en-US" sz="2000" dirty="0" smtClean="0">
                <a:solidFill>
                  <a:schemeClr val="tx1"/>
                </a:solidFill>
              </a:rPr>
              <a:t>a. </a:t>
            </a:r>
            <a:r>
              <a:rPr lang="ru-RU" sz="2000" dirty="0">
                <a:solidFill>
                  <a:schemeClr val="tx1"/>
                </a:solidFill>
              </a:rPr>
              <a:t>Учет работ по техническому обслуживанию / ремонту, выполненных третьим </a:t>
            </a:r>
            <a:r>
              <a:rPr lang="ru-RU" sz="2000" dirty="0" smtClean="0">
                <a:solidFill>
                  <a:schemeClr val="tx1"/>
                </a:solidFill>
              </a:rPr>
              <a:t>лицом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7114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5211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стоимости услуг, оказанных без НДС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5344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5211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по НДС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b. </a:t>
            </a:r>
            <a:r>
              <a:rPr lang="ru-RU" sz="2000" dirty="0">
                <a:solidFill>
                  <a:schemeClr val="tx1"/>
                </a:solidFill>
              </a:rPr>
              <a:t>Учет работ по техническому обслуживанию / ремонту, выполненных </a:t>
            </a:r>
            <a:r>
              <a:rPr lang="ru-RU" sz="2000" dirty="0" smtClean="0">
                <a:solidFill>
                  <a:schemeClr val="tx1"/>
                </a:solidFill>
              </a:rPr>
              <a:t>собственными силами  отражается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Dt 812</a:t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Ct 211, 5311, 5332, 5342, etc</a:t>
            </a:r>
            <a:r>
              <a:rPr lang="it-IT" sz="2000" b="1" i="1" dirty="0" smtClean="0">
                <a:solidFill>
                  <a:schemeClr val="tx1"/>
                </a:solidFill>
              </a:rPr>
              <a:t>.</a:t>
            </a:r>
            <a:r>
              <a:rPr lang="it-IT" sz="2000" b="1" i="1" dirty="0">
                <a:solidFill>
                  <a:schemeClr val="tx1"/>
                </a:solidFill>
              </a:rPr>
              <a:t/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Dt 7113</a:t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Ct 812</a:t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/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/>
              <a:t>  </a:t>
            </a:r>
            <a:r>
              <a:rPr lang="en-US" sz="1600" dirty="0"/>
              <a:t/>
            </a:r>
            <a:br>
              <a:rPr lang="en-US" sz="1600" dirty="0"/>
            </a:br>
            <a:endParaRPr lang="ru-RU" sz="160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8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24357" y="1594884"/>
            <a:ext cx="8839199" cy="4774018"/>
          </a:xfrm>
        </p:spPr>
        <p:txBody>
          <a:bodyPr/>
          <a:lstStyle/>
          <a:p>
            <a:r>
              <a:rPr lang="ru-RU" sz="2500" b="1" dirty="0" smtClean="0">
                <a:solidFill>
                  <a:srgbClr val="002060"/>
                </a:solidFill>
              </a:rPr>
              <a:t>Капитализация затрат </a:t>
            </a:r>
            <a:r>
              <a:rPr lang="ru-RU" sz="2500" b="1" dirty="0">
                <a:solidFill>
                  <a:srgbClr val="002060"/>
                </a:solidFill>
              </a:rPr>
              <a:t>на модернизацию транспортных </a:t>
            </a:r>
            <a:r>
              <a:rPr lang="ru-RU" sz="2500" b="1" dirty="0" smtClean="0">
                <a:solidFill>
                  <a:srgbClr val="002060"/>
                </a:solidFill>
              </a:rPr>
              <a:t>средств </a:t>
            </a:r>
            <a:r>
              <a:rPr lang="ru-RU" sz="2500" b="1" dirty="0">
                <a:solidFill>
                  <a:srgbClr val="002060"/>
                </a:solidFill>
              </a:rPr>
              <a:t>и механизмов </a:t>
            </a:r>
            <a:r>
              <a:rPr lang="en-US" sz="2500" b="1" dirty="0" smtClean="0">
                <a:solidFill>
                  <a:srgbClr val="002060"/>
                </a:solidFill>
              </a:rPr>
              <a:t>:</a:t>
            </a:r>
            <a:br>
              <a:rPr lang="en-US" sz="2500" b="1" dirty="0" smtClean="0">
                <a:solidFill>
                  <a:srgbClr val="002060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Согласно </a:t>
            </a:r>
            <a:r>
              <a:rPr lang="ru-RU" sz="2200" dirty="0" smtClean="0">
                <a:solidFill>
                  <a:schemeClr val="tx1"/>
                </a:solidFill>
              </a:rPr>
              <a:t>НСБУ</a:t>
            </a:r>
            <a:r>
              <a:rPr lang="it-IT" sz="2000" dirty="0">
                <a:solidFill>
                  <a:schemeClr val="tx1"/>
                </a:solidFill>
              </a:rPr>
              <a:t> “IMOBILIZĂRI NECORPORALE ŞI CORPORALE”</a:t>
            </a:r>
            <a:r>
              <a:rPr lang="ru-RU" sz="2200" dirty="0" smtClean="0">
                <a:solidFill>
                  <a:schemeClr val="tx1"/>
                </a:solidFill>
              </a:rPr>
              <a:t>, затраты </a:t>
            </a:r>
            <a:r>
              <a:rPr lang="ru-RU" sz="2200" dirty="0">
                <a:solidFill>
                  <a:schemeClr val="tx1"/>
                </a:solidFill>
              </a:rPr>
              <a:t>могут быть понесены при ремонте или </a:t>
            </a:r>
            <a:r>
              <a:rPr lang="ru-RU" sz="2200" dirty="0" smtClean="0">
                <a:solidFill>
                  <a:schemeClr val="tx1"/>
                </a:solidFill>
              </a:rPr>
              <a:t>модернизации </a:t>
            </a:r>
            <a:r>
              <a:rPr lang="ru-RU" sz="2200" dirty="0">
                <a:solidFill>
                  <a:schemeClr val="tx1"/>
                </a:solidFill>
              </a:rPr>
              <a:t>материальных активов с целью улучшения его первоначальных характеристик и, соответственно, увеличения ожидаемых экономических выгод от использования объекта. В частности, увеличение </a:t>
            </a:r>
            <a:r>
              <a:rPr lang="ru-RU" sz="2200" dirty="0" smtClean="0">
                <a:solidFill>
                  <a:schemeClr val="tx1"/>
                </a:solidFill>
              </a:rPr>
              <a:t>экономической выгоды </a:t>
            </a:r>
            <a:r>
              <a:rPr lang="ru-RU" sz="2200" dirty="0">
                <a:solidFill>
                  <a:schemeClr val="tx1"/>
                </a:solidFill>
              </a:rPr>
              <a:t>может быть результатом: </a:t>
            </a:r>
            <a:r>
              <a:rPr lang="ru-RU" sz="2200" dirty="0" smtClean="0">
                <a:solidFill>
                  <a:schemeClr val="tx1"/>
                </a:solidFill>
              </a:rPr>
              <a:t>1.продления </a:t>
            </a:r>
            <a:r>
              <a:rPr lang="ru-RU" sz="2200" dirty="0">
                <a:solidFill>
                  <a:schemeClr val="tx1"/>
                </a:solidFill>
              </a:rPr>
              <a:t>срока использования </a:t>
            </a:r>
            <a:r>
              <a:rPr lang="ru-RU" sz="2200" dirty="0" smtClean="0">
                <a:solidFill>
                  <a:schemeClr val="tx1"/>
                </a:solidFill>
              </a:rPr>
              <a:t>объекта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2.увеличения </a:t>
            </a:r>
            <a:r>
              <a:rPr lang="ru-RU" sz="2200" dirty="0">
                <a:solidFill>
                  <a:schemeClr val="tx1"/>
                </a:solidFill>
              </a:rPr>
              <a:t>производственных мощностей, поверхности или других особенностей объекта,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3.существенного </a:t>
            </a:r>
            <a:r>
              <a:rPr lang="ru-RU" sz="2200" dirty="0">
                <a:solidFill>
                  <a:schemeClr val="tx1"/>
                </a:solidFill>
              </a:rPr>
              <a:t>улучшения качества выпускаемой продукции (оказанных услуг)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o-RO" sz="2200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26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256032" y="1616150"/>
            <a:ext cx="8158107" cy="49135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4.увеличит </a:t>
            </a:r>
            <a:r>
              <a:rPr lang="ru-RU" dirty="0">
                <a:solidFill>
                  <a:schemeClr val="tx1"/>
                </a:solidFill>
              </a:rPr>
              <a:t>интервалы между заменами компонентов в </a:t>
            </a:r>
            <a:r>
              <a:rPr lang="ru-RU" dirty="0" smtClean="0">
                <a:solidFill>
                  <a:schemeClr val="tx1"/>
                </a:solidFill>
              </a:rPr>
              <a:t>продолжительности </a:t>
            </a:r>
            <a:r>
              <a:rPr lang="ru-RU" dirty="0">
                <a:solidFill>
                  <a:schemeClr val="tx1"/>
                </a:solidFill>
              </a:rPr>
              <a:t>использования объекта, создавая компоненты, которые больше не нужно заменять в течение срока службы объекта,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5.значительное уменьшение </a:t>
            </a:r>
            <a:r>
              <a:rPr lang="ru-RU" dirty="0">
                <a:solidFill>
                  <a:schemeClr val="tx1"/>
                </a:solidFill>
              </a:rPr>
              <a:t>первоначальных </a:t>
            </a:r>
            <a:r>
              <a:rPr lang="ru-RU" dirty="0" smtClean="0">
                <a:solidFill>
                  <a:schemeClr val="tx1"/>
                </a:solidFill>
              </a:rPr>
              <a:t>расходов по эксплуатации </a:t>
            </a:r>
            <a:r>
              <a:rPr lang="ru-RU" dirty="0">
                <a:solidFill>
                  <a:schemeClr val="tx1"/>
                </a:solidFill>
              </a:rPr>
              <a:t>и т. д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таких случаях последующие затраты капитализируются путем добавления их к балансовой стоимости этого </a:t>
            </a:r>
            <a:r>
              <a:rPr lang="ru-RU" b="1" dirty="0" smtClean="0">
                <a:solidFill>
                  <a:schemeClr val="tx1"/>
                </a:solidFill>
              </a:rPr>
              <a:t>объекта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vi-VN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Специфика:</a:t>
            </a:r>
            <a:r>
              <a:rPr lang="vi-VN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….</a:t>
            </a:r>
            <a:endParaRPr lang="ro-RO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5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12165" y="1820924"/>
            <a:ext cx="8839199" cy="4416167"/>
          </a:xfrm>
        </p:spPr>
        <p:txBody>
          <a:bodyPr/>
          <a:lstStyle/>
          <a:p>
            <a:pPr marL="82296" indent="0"/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Стоимость модернизации / ремонта капитализируется и учитывается как увеличение материальных активов (стоимость транспортных средств) и сокращение расходов, связанных с ремонтом и / или стоимостью вспомогательной деятельности, следующим образом </a:t>
            </a:r>
            <a:r>
              <a:rPr lang="vi-VN" sz="2200" dirty="0" smtClean="0">
                <a:solidFill>
                  <a:schemeClr val="tx1"/>
                </a:solidFill>
              </a:rPr>
              <a:t>:</a:t>
            </a:r>
            <a:r>
              <a:rPr lang="vi-VN" sz="2200" dirty="0">
                <a:solidFill>
                  <a:schemeClr val="tx1"/>
                </a:solidFill>
              </a:rPr>
              <a:t/>
            </a:r>
            <a:br>
              <a:rPr lang="vi-VN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  a. </a:t>
            </a:r>
            <a:r>
              <a:rPr lang="en-US" sz="2200" b="1" i="1" dirty="0" smtClean="0">
                <a:solidFill>
                  <a:schemeClr val="tx1"/>
                </a:solidFill>
              </a:rPr>
              <a:t>Dt </a:t>
            </a:r>
            <a:r>
              <a:rPr lang="en-US" sz="2200" b="1" i="1" dirty="0">
                <a:solidFill>
                  <a:schemeClr val="tx1"/>
                </a:solidFill>
              </a:rPr>
              <a:t>123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   </a:t>
            </a:r>
            <a:r>
              <a:rPr lang="en-US" sz="2200" b="1" i="1" dirty="0" smtClean="0">
                <a:solidFill>
                  <a:schemeClr val="tx1"/>
                </a:solidFill>
              </a:rPr>
              <a:t>    Dt </a:t>
            </a:r>
            <a:r>
              <a:rPr lang="en-US" sz="2200" b="1" i="1" dirty="0">
                <a:solidFill>
                  <a:schemeClr val="tx1"/>
                </a:solidFill>
              </a:rPr>
              <a:t>5343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    </a:t>
            </a:r>
            <a:r>
              <a:rPr lang="en-US" sz="2200" b="1" i="1" dirty="0" smtClean="0">
                <a:solidFill>
                  <a:schemeClr val="tx1"/>
                </a:solidFill>
              </a:rPr>
              <a:t>   Ct </a:t>
            </a:r>
            <a:r>
              <a:rPr lang="en-US" sz="2200" b="1" i="1" dirty="0">
                <a:solidFill>
                  <a:schemeClr val="tx1"/>
                </a:solidFill>
              </a:rPr>
              <a:t>5211 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 smtClean="0">
                <a:solidFill>
                  <a:schemeClr val="tx1"/>
                </a:solidFill>
              </a:rPr>
              <a:t>по </a:t>
            </a:r>
            <a:r>
              <a:rPr lang="ru-RU" sz="2200" dirty="0">
                <a:solidFill>
                  <a:schemeClr val="tx1"/>
                </a:solidFill>
              </a:rPr>
              <a:t>стоимости ремонтных услуг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  b. </a:t>
            </a:r>
            <a:r>
              <a:rPr lang="it-IT" sz="2200" b="1" i="1" dirty="0" smtClean="0">
                <a:solidFill>
                  <a:schemeClr val="tx1"/>
                </a:solidFill>
              </a:rPr>
              <a:t>Dt </a:t>
            </a:r>
            <a:r>
              <a:rPr lang="it-IT" sz="2200" b="1" i="1" dirty="0">
                <a:solidFill>
                  <a:schemeClr val="tx1"/>
                </a:solidFill>
              </a:rPr>
              <a:t>812</a:t>
            </a:r>
            <a:br>
              <a:rPr lang="it-IT" sz="2200" b="1" i="1" dirty="0">
                <a:solidFill>
                  <a:schemeClr val="tx1"/>
                </a:solidFill>
              </a:rPr>
            </a:br>
            <a:r>
              <a:rPr lang="it-IT" sz="2200" b="1" i="1" dirty="0">
                <a:solidFill>
                  <a:schemeClr val="tx1"/>
                </a:solidFill>
              </a:rPr>
              <a:t>   </a:t>
            </a:r>
            <a:r>
              <a:rPr lang="it-IT" sz="2200" b="1" i="1" dirty="0" smtClean="0">
                <a:solidFill>
                  <a:schemeClr val="tx1"/>
                </a:solidFill>
              </a:rPr>
              <a:t>    Ct </a:t>
            </a:r>
            <a:r>
              <a:rPr lang="it-IT" sz="2200" b="1" i="1" dirty="0">
                <a:solidFill>
                  <a:schemeClr val="tx1"/>
                </a:solidFill>
              </a:rPr>
              <a:t>211, 5311, 5332, 5342, etc.</a:t>
            </a:r>
            <a:br>
              <a:rPr lang="it-IT" sz="2200" b="1" i="1" dirty="0">
                <a:solidFill>
                  <a:schemeClr val="tx1"/>
                </a:solidFill>
              </a:rPr>
            </a:br>
            <a:r>
              <a:rPr lang="it-IT" sz="2200" b="1" i="1" dirty="0" smtClean="0">
                <a:solidFill>
                  <a:schemeClr val="tx1"/>
                </a:solidFill>
              </a:rPr>
              <a:t>       </a:t>
            </a:r>
            <a:r>
              <a:rPr lang="en-US" sz="2200" b="1" i="1" dirty="0" smtClean="0">
                <a:solidFill>
                  <a:schemeClr val="tx1"/>
                </a:solidFill>
              </a:rPr>
              <a:t>Dt </a:t>
            </a:r>
            <a:r>
              <a:rPr lang="en-US" sz="2200" b="1" i="1" dirty="0">
                <a:solidFill>
                  <a:schemeClr val="tx1"/>
                </a:solidFill>
              </a:rPr>
              <a:t>123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 smtClean="0">
                <a:solidFill>
                  <a:schemeClr val="tx1"/>
                </a:solidFill>
              </a:rPr>
              <a:t>      </a:t>
            </a:r>
            <a:r>
              <a:rPr lang="ru-RU" sz="2200" b="1" i="1" dirty="0" smtClean="0">
                <a:solidFill>
                  <a:schemeClr val="tx1"/>
                </a:solidFill>
              </a:rPr>
              <a:t> </a:t>
            </a:r>
            <a:r>
              <a:rPr lang="en-US" sz="2200" b="1" i="1" dirty="0" smtClean="0">
                <a:solidFill>
                  <a:schemeClr val="tx1"/>
                </a:solidFill>
              </a:rPr>
              <a:t>Ct </a:t>
            </a:r>
            <a:r>
              <a:rPr lang="en-US" sz="2200" b="1" i="1" dirty="0">
                <a:solidFill>
                  <a:schemeClr val="tx1"/>
                </a:solidFill>
              </a:rPr>
              <a:t>812    </a:t>
            </a:r>
            <a:r>
              <a:rPr lang="en-US" sz="2200" b="1" i="1" dirty="0" smtClean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по стоимости расходов </a:t>
            </a:r>
            <a:r>
              <a:rPr lang="ru-RU" sz="1600" dirty="0" smtClean="0">
                <a:solidFill>
                  <a:schemeClr val="tx1"/>
                </a:solidFill>
              </a:rPr>
              <a:t>вспомогательной деятельности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o-RO" sz="2200" b="1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0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605516"/>
            <a:ext cx="8839199" cy="4655959"/>
          </a:xfrm>
        </p:spPr>
        <p:txBody>
          <a:bodyPr/>
          <a:lstStyle/>
          <a:p>
            <a:pPr marL="82296" indent="0"/>
            <a:r>
              <a:rPr lang="ru-RU" sz="2800" b="1" dirty="0">
                <a:solidFill>
                  <a:srgbClr val="002060"/>
                </a:solidFill>
              </a:rPr>
              <a:t>Учет расходов и механизмов </a:t>
            </a:r>
            <a:r>
              <a:rPr lang="ru-RU" sz="2800" b="1" dirty="0" smtClean="0">
                <a:solidFill>
                  <a:srgbClr val="002060"/>
                </a:solidFill>
              </a:rPr>
              <a:t>по страхованию транспортного средства и механизмов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300" dirty="0" smtClean="0">
                <a:solidFill>
                  <a:schemeClr val="tx1"/>
                </a:solidFill>
              </a:rPr>
              <a:t>Учет </a:t>
            </a:r>
            <a:r>
              <a:rPr lang="ru-RU" sz="2300" dirty="0">
                <a:solidFill>
                  <a:schemeClr val="tx1"/>
                </a:solidFill>
              </a:rPr>
              <a:t>расходов на страхование транспорта и </a:t>
            </a:r>
            <a:r>
              <a:rPr lang="ru-RU" sz="2300" dirty="0" smtClean="0">
                <a:solidFill>
                  <a:schemeClr val="tx1"/>
                </a:solidFill>
              </a:rPr>
              <a:t>механизмов ведется отдельно, по каждому ОС (транспортному средству или механизму)</a:t>
            </a:r>
            <a:r>
              <a:rPr lang="en-US" sz="2300" dirty="0" smtClean="0">
                <a:solidFill>
                  <a:schemeClr val="tx1"/>
                </a:solidFill>
              </a:rPr>
              <a:t>:</a:t>
            </a:r>
            <a:r>
              <a:rPr lang="en-US" sz="2300" dirty="0">
                <a:solidFill>
                  <a:schemeClr val="tx1"/>
                </a:solidFill>
              </a:rPr>
              <a:t/>
            </a:r>
            <a:br>
              <a:rPr lang="en-US" sz="2300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Dt 2611</a:t>
            </a:r>
            <a:br>
              <a:rPr lang="en-US" sz="2300" b="1" i="1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Ct 5211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(</a:t>
            </a:r>
            <a:r>
              <a:rPr lang="ru-RU" sz="2300" dirty="0">
                <a:solidFill>
                  <a:schemeClr val="tx1"/>
                </a:solidFill>
              </a:rPr>
              <a:t>по стоимости страхового полиса</a:t>
            </a:r>
            <a:r>
              <a:rPr lang="en-US" sz="2300" dirty="0" smtClean="0">
                <a:solidFill>
                  <a:schemeClr val="tx1"/>
                </a:solidFill>
              </a:rPr>
              <a:t>)</a:t>
            </a:r>
            <a:br>
              <a:rPr lang="en-US" sz="2300" dirty="0" smtClean="0">
                <a:solidFill>
                  <a:schemeClr val="tx1"/>
                </a:solidFill>
              </a:rPr>
            </a:b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smtClean="0">
                <a:solidFill>
                  <a:schemeClr val="tx1"/>
                </a:solidFill>
              </a:rPr>
              <a:t>Перевод на текущие расходы </a:t>
            </a:r>
            <a:r>
              <a:rPr lang="ru-RU" sz="2300" dirty="0">
                <a:solidFill>
                  <a:schemeClr val="tx1"/>
                </a:solidFill>
              </a:rPr>
              <a:t>суммы периода </a:t>
            </a:r>
            <a:r>
              <a:rPr lang="ru-RU" sz="2300" dirty="0" smtClean="0">
                <a:solidFill>
                  <a:schemeClr val="tx1"/>
                </a:solidFill>
              </a:rPr>
              <a:t>(</a:t>
            </a:r>
            <a:r>
              <a:rPr lang="ru-RU" sz="2300" dirty="0">
                <a:solidFill>
                  <a:schemeClr val="tx1"/>
                </a:solidFill>
              </a:rPr>
              <a:t>месяц, квартал, год и </a:t>
            </a:r>
            <a:r>
              <a:rPr lang="ru-RU" sz="2300" dirty="0" smtClean="0">
                <a:solidFill>
                  <a:schemeClr val="tx1"/>
                </a:solidFill>
              </a:rPr>
              <a:t>т.д.) </a:t>
            </a:r>
            <a:br>
              <a:rPr lang="ru-RU" sz="2300" dirty="0" smtClean="0">
                <a:solidFill>
                  <a:schemeClr val="tx1"/>
                </a:solidFill>
              </a:rPr>
            </a:br>
            <a:r>
              <a:rPr lang="en-US" sz="2300" b="1" i="1" dirty="0" smtClean="0">
                <a:solidFill>
                  <a:schemeClr val="tx1"/>
                </a:solidFill>
              </a:rPr>
              <a:t>Dt </a:t>
            </a:r>
            <a:r>
              <a:rPr lang="en-US" sz="2300" b="1" i="1" dirty="0">
                <a:solidFill>
                  <a:schemeClr val="tx1"/>
                </a:solidFill>
              </a:rPr>
              <a:t>7113</a:t>
            </a:r>
            <a:br>
              <a:rPr lang="en-US" sz="2300" b="1" i="1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Ct </a:t>
            </a:r>
            <a:r>
              <a:rPr lang="en-US" sz="2300" b="1" i="1" dirty="0" smtClean="0">
                <a:solidFill>
                  <a:schemeClr val="tx1"/>
                </a:solidFill>
              </a:rPr>
              <a:t>2611.</a:t>
            </a:r>
            <a:r>
              <a:rPr lang="ru-RU" sz="2300" b="1" i="1" dirty="0" smtClean="0">
                <a:solidFill>
                  <a:schemeClr val="tx1"/>
                </a:solidFill>
              </a:rPr>
              <a:t/>
            </a:r>
            <a:br>
              <a:rPr lang="ru-RU" sz="2300" b="1" i="1" dirty="0" smtClean="0">
                <a:solidFill>
                  <a:schemeClr val="tx1"/>
                </a:solidFill>
              </a:rPr>
            </a:br>
            <a:r>
              <a:rPr lang="ru-RU" sz="2300" b="1" i="1" smtClean="0">
                <a:solidFill>
                  <a:schemeClr val="tx1"/>
                </a:solidFill>
              </a:rPr>
              <a:t>Специфика отрасли: …….</a:t>
            </a: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en-US" sz="2800" dirty="0"/>
              <a:t/>
            </a:r>
            <a:br>
              <a:rPr lang="en-US" sz="2800" dirty="0"/>
            </a:br>
            <a:endParaRPr lang="ro-RO" sz="28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1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" name="Fußzeilenplatzhalter 2"/>
          <p:cNvSpPr txBox="1">
            <a:spLocks/>
          </p:cNvSpPr>
          <p:nvPr/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pc="70" baseline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/>
              <a:t>XXX</a:t>
            </a:r>
            <a:endParaRPr lang="de-DE"/>
          </a:p>
        </p:txBody>
      </p:sp>
      <p:sp>
        <p:nvSpPr>
          <p:cNvPr id="15" name="Datumsplatzhalter 3"/>
          <p:cNvSpPr txBox="1">
            <a:spLocks/>
          </p:cNvSpPr>
          <p:nvPr/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A768533-9F5A-4A96-B8F6-9A95114E0856}" type="datetime1">
              <a:rPr lang="en-GB" smtClean="0">
                <a:cs typeface="Arial" charset="0"/>
              </a:rPr>
              <a:pPr/>
              <a:t>06/12/2017</a:t>
            </a:fld>
            <a:endParaRPr lang="de-DE">
              <a:cs typeface="Arial" charset="0"/>
            </a:endParaRPr>
          </a:p>
        </p:txBody>
      </p:sp>
      <p:sp>
        <p:nvSpPr>
          <p:cNvPr id="16" name="Inhaltsplatzhalter 8"/>
          <p:cNvSpPr txBox="1">
            <a:spLocks/>
          </p:cNvSpPr>
          <p:nvPr/>
        </p:nvSpPr>
        <p:spPr>
          <a:xfrm>
            <a:off x="2433908" y="1620411"/>
            <a:ext cx="6262254" cy="2074863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>
              <a:spcAft>
                <a:spcPts val="300"/>
              </a:spcAft>
            </a:pPr>
            <a:r>
              <a:rPr lang="ru-RU" sz="2800">
                <a:solidFill>
                  <a:srgbClr val="534B3E"/>
                </a:solidFill>
              </a:rPr>
              <a:t>Благодарю за внимание.</a:t>
            </a:r>
            <a:endParaRPr lang="en-GB" sz="1000" dirty="0">
              <a:solidFill>
                <a:srgbClr val="534B3E"/>
              </a:solidFill>
            </a:endParaRPr>
          </a:p>
        </p:txBody>
      </p:sp>
      <p:sp>
        <p:nvSpPr>
          <p:cNvPr id="17" name="Textfeld 9"/>
          <p:cNvSpPr txBox="1">
            <a:spLocks noChangeArrowheads="1"/>
          </p:cNvSpPr>
          <p:nvPr/>
        </p:nvSpPr>
        <p:spPr bwMode="auto">
          <a:xfrm>
            <a:off x="427153" y="5399463"/>
            <a:ext cx="13716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Proiect co-finanțat de</a:t>
            </a:r>
            <a:endParaRPr lang="en-GB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Picture 11" descr="F:\Branding\EU\jau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056" y="5624205"/>
            <a:ext cx="13652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H:\bn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46511" y="5590073"/>
            <a:ext cx="1016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8991" y="5624205"/>
            <a:ext cx="16398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feld 9"/>
          <p:cNvSpPr txBox="1">
            <a:spLocks noChangeArrowheads="1"/>
          </p:cNvSpPr>
          <p:nvPr/>
        </p:nvSpPr>
        <p:spPr bwMode="auto">
          <a:xfrm>
            <a:off x="6898878" y="5383151"/>
            <a:ext cx="1147762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In cooperare cu</a:t>
            </a:r>
            <a:endParaRPr lang="ro-RO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45" y="5540701"/>
            <a:ext cx="1071880" cy="1071880"/>
          </a:xfrm>
          <a:prstGeom prst="rect">
            <a:avLst/>
          </a:prstGeom>
        </p:spPr>
      </p:pic>
      <p:pic>
        <p:nvPicPr>
          <p:cNvPr id="23" name="Picture 22" descr="D:\Users\Desktop\logotyp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6" y="5818037"/>
            <a:ext cx="19589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asetăText 1"/>
          <p:cNvSpPr txBox="1"/>
          <p:nvPr/>
        </p:nvSpPr>
        <p:spPr>
          <a:xfrm>
            <a:off x="1856306" y="3145976"/>
            <a:ext cx="5361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  <a:hlinkClick r:id="rId12"/>
              </a:rPr>
              <a:t>www.ifcaac.amac.md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ifcaac@fua.utm.md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77-38 22</a:t>
            </a:r>
          </a:p>
          <a:p>
            <a:pPr algn="ctr"/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ro-RO" sz="1400" b="0" u="sng">
                <a:solidFill>
                  <a:srgbClr val="7030A0"/>
                </a:solidFill>
                <a:latin typeface="+mn-lt"/>
              </a:rPr>
              <a:t>www.amac.md</a:t>
            </a:r>
            <a:r>
              <a:rPr lang="ro-RO" sz="1400" b="0">
                <a:solidFill>
                  <a:srgbClr val="7030A0"/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apacanal@yandex.ru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28-84-33</a:t>
            </a:r>
          </a:p>
          <a:p>
            <a:pPr algn="ctr"/>
            <a:endParaRPr lang="ro-RO" sz="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737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1742</TotalTime>
  <Words>164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Times New Roman</vt:lpstr>
      <vt:lpstr>GIZ_Banner_Kopfzeile-Ausland (3)</vt:lpstr>
      <vt:lpstr>Учебный курс для сотрудников операторов «Водоканала» Модуль 13: Актуальные проблемы учета и налогообложения транспортных средств и механизмов. Налоговые изменения в Республике Молдова на 2017 год. Сессия 6 : Учет затрат и расходов при эксплуатации и страховании транспорта и механизмов   Expert conf. univ. dr. Margareta Vîrcolici lector superior Lidia Surdu   28-29-30 ноябрь 2017, Кишинев</vt:lpstr>
      <vt:lpstr>Цели :  O1 - Учет затрат на содержание, техническое обслуживание и ремонт транспортных средств и механизмов; O2 -  Учет затрат на модернизацию транспортных режимов и механизмов; O3 - Учет расходов по страхованию транспорта и механизмов.  </vt:lpstr>
      <vt:lpstr>Учет затрат на содержание, техническое обслуживание и ремонт транспортных средств и механизмов :    на основании первичных документов выполненных работ в данных целях  могут выполняться третьей стороной или могут выполняться самой компанией.   В данной отрасли преобладают:    </vt:lpstr>
      <vt:lpstr>a. Учет работ по техническому обслуживанию / ремонту, выполненных третьим лицом: Dt 7114 Ct 5211 (по стоимости услуг, оказанных без НДС) Dt 5344 Ct 5211 (по НДС)  b. Учет работ по техническому обслуживанию / ремонту, выполненных собственными силами  отражается:   Dt 812   Ct 211, 5311, 5332, 5342, etc.   Dt 7113   Ct 812     </vt:lpstr>
      <vt:lpstr>Капитализация затрат на модернизацию транспортных средств и механизмов :  Согласно НСБУ “IMOBILIZĂRI NECORPORALE ŞI CORPORALE”, затраты могут быть понесены при ремонте или модернизации материальных активов с целью улучшения его первоначальных характеристик и, соответственно, увеличения ожидаемых экономических выгод от использования объекта. В частности, увеличение экономической выгоды может быть результатом: 1.продления срока использования объекта 2.увеличения производственных мощностей, поверхности или других особенностей объекта,  3.существенного улучшения качества выпускаемой продукции (оказанных услуг) </vt:lpstr>
      <vt:lpstr>4.увеличит интервалы между заменами компонентов в продолжительности использования объекта, создавая компоненты, которые больше не нужно заменять в течение срока службы объекта,  5.значительное уменьшение первоначальных расходов по эксплуатации и т. д.   В таких случаях последующие затраты капитализируются путем добавления их к балансовой стоимости этого объекта.     Специфика:  ….</vt:lpstr>
      <vt:lpstr> Стоимость модернизации / ремонта капитализируется и учитывается как увеличение материальных активов (стоимость транспортных средств) и сокращение расходов, связанных с ремонтом и / или стоимостью вспомогательной деятельности, следующим образом :    a. Dt 123        Dt 5343        Ct 5211  (по стоимости ремонтных услуг)    b. Dt 812        Ct 211, 5311, 5332, 5342, etc.        Dt 123        Ct 812      (по стоимости расходов вспомогательной деятельности) </vt:lpstr>
      <vt:lpstr>Учет расходов и механизмов по страхованию транспортного средства и механизмов:  Учет расходов на страхование транспорта и механизмов ведется отдельно, по каждому ОС (транспортному средству или механизму): Dt 2611 Ct 5211 (по стоимости страхового полиса)  Перевод на текущие расходы суммы периода (месяц, квартал, год и т.д.)  Dt 7113 Ct 2611. Специфика отрасли: …….  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Admin</cp:lastModifiedBy>
  <cp:revision>166</cp:revision>
  <cp:lastPrinted>2017-06-05T10:38:21Z</cp:lastPrinted>
  <dcterms:created xsi:type="dcterms:W3CDTF">2013-09-05T11:54:56Z</dcterms:created>
  <dcterms:modified xsi:type="dcterms:W3CDTF">2017-12-06T07:48:27Z</dcterms:modified>
</cp:coreProperties>
</file>