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4"/>
  </p:sldMasterIdLst>
  <p:notesMasterIdLst>
    <p:notesMasterId r:id="rId42"/>
  </p:notesMasterIdLst>
  <p:handoutMasterIdLst>
    <p:handoutMasterId r:id="rId43"/>
  </p:handoutMasterIdLst>
  <p:sldIdLst>
    <p:sldId id="276" r:id="rId5"/>
    <p:sldId id="407" r:id="rId6"/>
    <p:sldId id="421" r:id="rId7"/>
    <p:sldId id="408" r:id="rId8"/>
    <p:sldId id="410" r:id="rId9"/>
    <p:sldId id="419" r:id="rId10"/>
    <p:sldId id="420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23" r:id="rId27"/>
    <p:sldId id="422" r:id="rId28"/>
    <p:sldId id="413" r:id="rId29"/>
    <p:sldId id="414" r:id="rId30"/>
    <p:sldId id="416" r:id="rId31"/>
    <p:sldId id="418" r:id="rId32"/>
    <p:sldId id="443" r:id="rId33"/>
    <p:sldId id="445" r:id="rId34"/>
    <p:sldId id="444" r:id="rId35"/>
    <p:sldId id="412" r:id="rId36"/>
    <p:sldId id="439" r:id="rId37"/>
    <p:sldId id="440" r:id="rId38"/>
    <p:sldId id="441" r:id="rId39"/>
    <p:sldId id="442" r:id="rId40"/>
    <p:sldId id="406" r:id="rId41"/>
  </p:sldIdLst>
  <p:sldSz cx="9144000" cy="6858000" type="screen4x3"/>
  <p:notesSz cx="6858000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Bohantov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452"/>
    <a:srgbClr val="E5DBA1"/>
    <a:srgbClr val="BABA93"/>
    <a:srgbClr val="BABB93"/>
    <a:srgbClr val="DEDEAF"/>
    <a:srgbClr val="999999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2385" autoAdjust="0"/>
  </p:normalViewPr>
  <p:slideViewPr>
    <p:cSldViewPr snapToGrid="0">
      <p:cViewPr varScale="1">
        <p:scale>
          <a:sx n="76" d="100"/>
          <a:sy n="76" d="100"/>
        </p:scale>
        <p:origin x="1661" y="67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În ce măsură sunteți mulțumit/ă de participarea la această instruire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în mare măsură</c:v>
                </c:pt>
                <c:pt idx="1">
                  <c:v>într-o anumita măsură</c:v>
                </c:pt>
                <c:pt idx="2">
                  <c:v>într-o măsură neînsemnată</c:v>
                </c:pt>
                <c:pt idx="3">
                  <c:v>deloc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0.87</c:v>
                </c:pt>
                <c:pt idx="1">
                  <c:v>0.13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3-499D-9AFC-2F6B3AD9A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În ce măsură veți putea să utilizați în activitatea dvs. cunoștințele obținute?</c:v>
                </c:pt>
              </c:strCache>
            </c:strRef>
          </c:tx>
          <c:explosion val="27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în mare măsură</c:v>
                </c:pt>
                <c:pt idx="1">
                  <c:v>într-o anumita măsură</c:v>
                </c:pt>
                <c:pt idx="2">
                  <c:v>într-o măsură neînsemnată</c:v>
                </c:pt>
                <c:pt idx="3">
                  <c:v>deloc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0.54</c:v>
                </c:pt>
                <c:pt idx="1">
                  <c:v>0.47</c:v>
                </c:pt>
                <c:pt idx="2">
                  <c:v>0.01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C5-4DF8-923B-6D0F94539B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În ce măsură sunteți satifăcuți de predarea cursului?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în mare măsură</c:v>
                </c:pt>
                <c:pt idx="1">
                  <c:v>într-o anumita măsură</c:v>
                </c:pt>
                <c:pt idx="2">
                  <c:v>într-o măsură neînsemnată</c:v>
                </c:pt>
                <c:pt idx="3">
                  <c:v>deloc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0.87</c:v>
                </c:pt>
                <c:pt idx="1">
                  <c:v>0.13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9C-44E6-995D-E7DB66E8E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În ce măsură sunteți satifăcuți de metodele de instruire folosite?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în mare măsură</c:v>
                </c:pt>
                <c:pt idx="1">
                  <c:v>într-o anumita măsură</c:v>
                </c:pt>
                <c:pt idx="2">
                  <c:v>într-o măsură neînsemnată</c:v>
                </c:pt>
                <c:pt idx="3">
                  <c:v>deloc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0.82</c:v>
                </c:pt>
                <c:pt idx="1">
                  <c:v>0.18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3E-4281-A30A-F8589FAE3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Ați dori să participați și la alte instruiri? Ce subiecte ați propune?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în mare măsură</c:v>
                </c:pt>
                <c:pt idx="1">
                  <c:v>într-o anumita măsură</c:v>
                </c:pt>
                <c:pt idx="2">
                  <c:v>într-o măsură neînsemnată</c:v>
                </c:pt>
                <c:pt idx="3">
                  <c:v>deloc</c:v>
                </c:pt>
                <c:pt idx="4">
                  <c:v>nu au răspuns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0.79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ED-4FBE-8855-FCE72C731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Sunteți satifăcuți de calitatea traducerii subiectelor?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în mare măsură</c:v>
                </c:pt>
                <c:pt idx="1">
                  <c:v>într-o anumita măsură</c:v>
                </c:pt>
                <c:pt idx="2">
                  <c:v>într-o măsură neînsemnată</c:v>
                </c:pt>
                <c:pt idx="3">
                  <c:v>deloc</c:v>
                </c:pt>
                <c:pt idx="4">
                  <c:v>nu au răspuns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0.45</c:v>
                </c:pt>
                <c:pt idx="1">
                  <c:v>0.21</c:v>
                </c:pt>
                <c:pt idx="2">
                  <c:v>0.04</c:v>
                </c:pt>
                <c:pt idx="3">
                  <c:v>0.01</c:v>
                </c:pt>
                <c:pt idx="4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7-4DD8-83B0-01EAF7830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Sunteți satifăcuți de transport?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în mare măsură</c:v>
                </c:pt>
                <c:pt idx="1">
                  <c:v>într-o anumita măsură</c:v>
                </c:pt>
                <c:pt idx="2">
                  <c:v>într-o măsură neînsemnată</c:v>
                </c:pt>
                <c:pt idx="3">
                  <c:v>deloc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0.92</c:v>
                </c:pt>
                <c:pt idx="1">
                  <c:v>0.08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E9-4842-B0CE-135C5D9F8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Sunteți satifăcuți de calitatea cazării și alimentării?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în mare măsură</c:v>
                </c:pt>
                <c:pt idx="1">
                  <c:v>într-o anumita măsură</c:v>
                </c:pt>
                <c:pt idx="2">
                  <c:v>într-o măsură neînsemnată</c:v>
                </c:pt>
                <c:pt idx="3">
                  <c:v>deloc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0.92</c:v>
                </c:pt>
                <c:pt idx="1">
                  <c:v>0.08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DB-4E5A-9935-B0241E7F9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4BBF79D3-D540-4A1F-9847-1559C7AB9D7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991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508" y="4714876"/>
            <a:ext cx="5028986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Klicken Sie, um die Formate des Vorlagentextes zu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CC8D018-2849-4367-944E-648FA90DDE5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175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433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DE548-DF9B-4E76-ACA4-911F7D69B6F5}" type="slidenum">
              <a:rPr lang="de-DE">
                <a:cs typeface="Arial" charset="0"/>
              </a:rPr>
              <a:pPr/>
              <a:t>1</a:t>
            </a:fld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0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/>
              <a:t>Образец заголовка</a:t>
            </a:r>
            <a:endParaRPr lang="de-DE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A5A60-FFC1-4DD6-B034-06B726499F40}" type="datetime1">
              <a:rPr lang="en-GB"/>
              <a:pPr>
                <a:defRPr/>
              </a:pPr>
              <a:t>17/09/2019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B01B-C2E8-4CD6-B726-44287C896096}" type="datetime1">
              <a:rPr lang="en-GB"/>
              <a:pPr>
                <a:defRPr/>
              </a:pPr>
              <a:t>17/09/2019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1188A-33A2-4652-B861-6B898985BDA5}" type="datetime1">
              <a:rPr lang="en-GB"/>
              <a:pPr>
                <a:defRPr/>
              </a:pPr>
              <a:t>17/09/2019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1B3F-98C9-477F-8A19-E86B62010671}" type="datetime1">
              <a:rPr lang="en-GB"/>
              <a:pPr>
                <a:defRPr/>
              </a:pPr>
              <a:t>17/09/2019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D77F8-03E1-499A-AFE8-B8E68698775C}" type="datetime1">
              <a:rPr lang="en-GB"/>
              <a:pPr>
                <a:defRPr/>
              </a:pPr>
              <a:t>17/09/2019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/>
              <a:t>Образец заголовка</a:t>
            </a:r>
            <a:endParaRPr lang="de-DE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D8158-1737-45DB-8ECC-2C3A89813773}" type="datetime1">
              <a:rPr lang="en-GB"/>
              <a:pPr>
                <a:defRPr/>
              </a:pPr>
              <a:t>17/09/2019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88"/>
            <a:ext cx="91440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Grafi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447925"/>
            <a:ext cx="77755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First layer</a:t>
            </a:r>
          </a:p>
          <a:p>
            <a:pPr lvl="1"/>
            <a:r>
              <a:rPr lang="en-GB"/>
              <a:t>Second layer</a:t>
            </a:r>
          </a:p>
          <a:p>
            <a:pPr lvl="2"/>
            <a:r>
              <a:rPr lang="en-GB"/>
              <a:t>Third layer</a:t>
            </a:r>
          </a:p>
          <a:p>
            <a:pPr lvl="3"/>
            <a:r>
              <a:rPr lang="en-GB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4138" y="6581775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00" b="0" dirty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9BC64416-FE4D-4747-9892-1848A6515E88}" type="slidenum">
              <a:rPr lang="en-GB" sz="1000" b="0" smtClean="0">
                <a:solidFill>
                  <a:srgbClr val="6E6452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en-GB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263" y="6581775"/>
            <a:ext cx="3419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1000" b="1" spc="70" baseline="0" dirty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 b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CC72D31-0A1F-4446-B251-5763FDFFC8B0}" type="datetime1">
              <a:rPr lang="en-GB"/>
              <a:pPr>
                <a:defRPr/>
              </a:pPr>
              <a:t>17/09/2019</a:t>
            </a:fld>
            <a:endParaRPr lang="en-GB" dirty="0"/>
          </a:p>
        </p:txBody>
      </p:sp>
      <p:sp>
        <p:nvSpPr>
          <p:cNvPr id="103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482725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here to add title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58775" indent="-358775" algn="l" rtl="0" fontAlgn="base">
        <a:spcBef>
          <a:spcPts val="400"/>
        </a:spcBef>
        <a:spcAft>
          <a:spcPts val="800"/>
        </a:spcAft>
        <a:buClr>
          <a:srgbClr val="C80F0F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  <a:ea typeface="+mn-ea"/>
          <a:cs typeface="+mn-cs"/>
        </a:defRPr>
      </a:lvl1pPr>
      <a:lvl2pPr marL="7191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2pPr>
      <a:lvl3pPr marL="1079500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3pPr>
      <a:lvl4pPr marL="1439863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4pPr>
      <a:lvl5pPr marL="17986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serviciilocale.md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://www.giz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Inhaltsplatzhalter 16"/>
          <p:cNvSpPr>
            <a:spLocks noGrp="1"/>
          </p:cNvSpPr>
          <p:nvPr>
            <p:ph idx="1"/>
          </p:nvPr>
        </p:nvSpPr>
        <p:spPr>
          <a:xfrm>
            <a:off x="684213" y="2595563"/>
            <a:ext cx="7775575" cy="3668712"/>
          </a:xfrm>
        </p:spPr>
        <p:txBody>
          <a:bodyPr/>
          <a:lstStyle/>
          <a:p>
            <a:pPr algn="ctr"/>
            <a:endParaRPr lang="es-ES" sz="2200" b="1" dirty="0">
              <a:solidFill>
                <a:schemeClr val="tx1"/>
              </a:solidFill>
            </a:endParaRPr>
          </a:p>
          <a:p>
            <a:pPr algn="ctr"/>
            <a:endParaRPr lang="es-E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0535DD-0927-4D1A-B77E-E0F39EE6C641}"/>
              </a:ext>
            </a:extLst>
          </p:cNvPr>
          <p:cNvGrpSpPr/>
          <p:nvPr/>
        </p:nvGrpSpPr>
        <p:grpSpPr>
          <a:xfrm>
            <a:off x="321232" y="91440"/>
            <a:ext cx="8624434" cy="1328738"/>
            <a:chOff x="321232" y="0"/>
            <a:chExt cx="8624434" cy="1328738"/>
          </a:xfrm>
        </p:grpSpPr>
        <p:pic>
          <p:nvPicPr>
            <p:cNvPr id="19" name="Picture 62">
              <a:extLst>
                <a:ext uri="{FF2B5EF4-FFF2-40B4-BE49-F238E27FC236}">
                  <a16:creationId xmlns:a16="http://schemas.microsoft.com/office/drawing/2014/main" id="{E0A478BB-72C2-4BF0-94BC-433D54034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451" y="167752"/>
              <a:ext cx="846138" cy="846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776A6882-15FC-4BB2-BE05-29D22B762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0" t="9557" r="12494" b="5119"/>
            <a:stretch>
              <a:fillRect/>
            </a:stretch>
          </p:blipFill>
          <p:spPr bwMode="auto">
            <a:xfrm>
              <a:off x="7351816" y="0"/>
              <a:ext cx="1593850" cy="132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EB23379B-5E41-40C5-A9C2-8E0724822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32" y="177800"/>
              <a:ext cx="2303462" cy="779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445855-FB1B-413B-9AED-1CF87496C0FF}"/>
              </a:ext>
            </a:extLst>
          </p:cNvPr>
          <p:cNvGrpSpPr/>
          <p:nvPr/>
        </p:nvGrpSpPr>
        <p:grpSpPr>
          <a:xfrm>
            <a:off x="449898" y="5545673"/>
            <a:ext cx="8383616" cy="894407"/>
            <a:chOff x="449898" y="5545673"/>
            <a:chExt cx="8383616" cy="894407"/>
          </a:xfrm>
        </p:grpSpPr>
        <p:pic>
          <p:nvPicPr>
            <p:cNvPr id="24" name="Picture 11">
              <a:extLst>
                <a:ext uri="{FF2B5EF4-FFF2-40B4-BE49-F238E27FC236}">
                  <a16:creationId xmlns:a16="http://schemas.microsoft.com/office/drawing/2014/main" id="{A490A7DD-F062-4D3D-82ED-603116698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98" y="5652829"/>
              <a:ext cx="1901536" cy="787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feld 9">
              <a:extLst>
                <a:ext uri="{FF2B5EF4-FFF2-40B4-BE49-F238E27FC236}">
                  <a16:creationId xmlns:a16="http://schemas.microsoft.com/office/drawing/2014/main" id="{9B376A47-EE5B-4550-A447-C047FB945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640" y="5545673"/>
              <a:ext cx="1385655" cy="2143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o-MD" sz="800" b="0" dirty="0">
                  <a:solidFill>
                    <a:schemeClr val="tx2">
                      <a:lumMod val="75000"/>
                    </a:schemeClr>
                  </a:solidFill>
                </a:rPr>
                <a:t>În parteneriat cu:</a:t>
              </a:r>
              <a:endParaRPr lang="en-GB" sz="800" b="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402733EE-B5BA-4732-BCC9-153DDC472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489" y="5863602"/>
              <a:ext cx="1470025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Inhaltsplatzhalter 16">
            <a:extLst>
              <a:ext uri="{FF2B5EF4-FFF2-40B4-BE49-F238E27FC236}">
                <a16:creationId xmlns:a16="http://schemas.microsoft.com/office/drawing/2014/main" id="{E92A820E-B727-4181-A23A-FE24F414D305}"/>
              </a:ext>
            </a:extLst>
          </p:cNvPr>
          <p:cNvSpPr txBox="1">
            <a:spLocks/>
          </p:cNvSpPr>
          <p:nvPr/>
        </p:nvSpPr>
        <p:spPr bwMode="auto">
          <a:xfrm>
            <a:off x="769365" y="2800932"/>
            <a:ext cx="7859712" cy="80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360000" indent="-360000" algn="l" rtl="0" fontAlgn="base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2pPr>
            <a:lvl3pPr marL="720000" indent="-358775" algn="l" rtl="0" fontAlgn="base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buChar char="•"/>
              <a:tabLst>
                <a:tab pos="2190750" algn="l"/>
              </a:tabLst>
              <a:defRPr sz="1800">
                <a:solidFill>
                  <a:srgbClr val="6E6452"/>
                </a:solidFill>
                <a:latin typeface="+mn-lt"/>
              </a:defRPr>
            </a:lvl3pPr>
            <a:lvl4pPr marL="1080000" indent="-358775" algn="l" rtl="0" fontAlgn="base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4pPr>
            <a:lvl5pPr marL="1440000" indent="-358775" algn="l" rtl="0" fontAlgn="base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5pPr>
            <a:lvl6pPr marL="180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6pPr>
            <a:lvl7pPr marL="216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7pPr>
            <a:lvl8pPr marL="252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8pPr>
            <a:lvl9pPr marL="2880000" indent="-360000" algn="l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2190750" algn="l"/>
              </a:tabLst>
              <a:defRPr sz="1800" baseline="0">
                <a:solidFill>
                  <a:srgbClr val="6E6452"/>
                </a:solidFill>
                <a:latin typeface="+mn-lt"/>
              </a:defRPr>
            </a:lvl9pPr>
          </a:lstStyle>
          <a:p>
            <a:pPr algn="ctr"/>
            <a:r>
              <a:rPr lang="it-IT" sz="2800" b="1" kern="0">
                <a:solidFill>
                  <a:srgbClr val="C00000"/>
                </a:solidFill>
              </a:rPr>
              <a:t>Instruirea personalului la Apavital Iasi</a:t>
            </a:r>
            <a:endParaRPr lang="es-ES" b="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7793995B-0DF6-4D14-B01B-116001A556B5}"/>
              </a:ext>
            </a:extLst>
          </p:cNvPr>
          <p:cNvSpPr txBox="1">
            <a:spLocks/>
          </p:cNvSpPr>
          <p:nvPr/>
        </p:nvSpPr>
        <p:spPr bwMode="auto">
          <a:xfrm>
            <a:off x="1036640" y="3921873"/>
            <a:ext cx="7555859" cy="80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ro-MD" sz="16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Chișinău</a:t>
            </a:r>
            <a:r>
              <a:rPr lang="en-US" sz="16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o-MD" sz="16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17 septembrie 2019</a:t>
            </a:r>
            <a:r>
              <a:rPr lang="en-US" sz="16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endParaRPr lang="ro-MD" sz="1600" i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ro-MD" sz="16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Vicu Grasu, responsabil Resurse Umane </a:t>
            </a:r>
          </a:p>
          <a:p>
            <a:pPr algn="r"/>
            <a:r>
              <a:rPr lang="ro-MD" sz="1600" i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Apavital S.A, Iași, Romania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" y="1085371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127987"/>
              </p:ext>
            </p:extLst>
          </p:nvPr>
        </p:nvGraphicFramePr>
        <p:xfrm>
          <a:off x="191844" y="1540375"/>
          <a:ext cx="3017348" cy="4283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8808">
                <a:tc>
                  <a:txBody>
                    <a:bodyPr/>
                    <a:lstStyle/>
                    <a:p>
                      <a:r>
                        <a:rPr lang="ro-RO" sz="1400" dirty="0"/>
                        <a:t>Managementul Resurselor Umane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528">
                <a:tc>
                  <a:txBody>
                    <a:bodyPr/>
                    <a:lstStyle/>
                    <a:p>
                      <a:r>
                        <a:rPr lang="ro-RO" sz="1100" b="1" dirty="0"/>
                        <a:t>Ziua 1 </a:t>
                      </a:r>
                      <a:r>
                        <a:rPr lang="ro-RO" sz="1100" dirty="0"/>
                        <a:t>– prezentări</a:t>
                      </a:r>
                      <a:r>
                        <a:rPr lang="ro-RO" sz="1100" baseline="0" dirty="0"/>
                        <a:t> în sala CFP Apavital SA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4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2 </a:t>
                      </a:r>
                      <a:r>
                        <a:rPr kumimoji="0" lang="ro-RO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vizite la obiectivele Apavital SA: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Serviciul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Resurse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Umane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9551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 err="1"/>
                        <a:t>Resurse</a:t>
                      </a:r>
                      <a:r>
                        <a:rPr lang="en-US" sz="1100" b="1" dirty="0"/>
                        <a:t> implicate: </a:t>
                      </a:r>
                      <a:endParaRPr lang="ro-RO" sz="11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8 traineri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translatori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Echipamente de traducere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Sală de curs cu dotări multimedia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Mape cu suport de curs și materiale didactice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4 spații de lucru (birouri) vizitate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nopți cazare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coffee-break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6 mese (mic dejun, prânz, cină)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Transport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Diplome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712" y="1549767"/>
            <a:ext cx="2813318" cy="187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712" y="3947745"/>
            <a:ext cx="2813318" cy="187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96" y="1549767"/>
            <a:ext cx="2828465" cy="188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30" y="3947745"/>
            <a:ext cx="2812184" cy="187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41067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172348"/>
              </p:ext>
            </p:extLst>
          </p:nvPr>
        </p:nvGraphicFramePr>
        <p:xfrm>
          <a:off x="191843" y="2166571"/>
          <a:ext cx="4863734" cy="3413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3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133">
                <a:tc>
                  <a:txBody>
                    <a:bodyPr/>
                    <a:lstStyle/>
                    <a:p>
                      <a:r>
                        <a:rPr lang="ro-RO" dirty="0"/>
                        <a:t>Relații cu publicul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vi-VN" sz="1200" dirty="0"/>
                        <a:t>Organizarea Serviciul Marketing Relații cu Publicul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en-US" sz="1200" dirty="0"/>
                        <a:t>Act</a:t>
                      </a:r>
                      <a:r>
                        <a:rPr lang="ro-RO" sz="1200" dirty="0"/>
                        <a:t>i</a:t>
                      </a:r>
                      <a:r>
                        <a:rPr lang="en-US" sz="1200" dirty="0" err="1"/>
                        <a:t>vitatea</a:t>
                      </a:r>
                      <a:r>
                        <a:rPr lang="en-US" sz="1200" dirty="0"/>
                        <a:t> de marketing</a:t>
                      </a:r>
                      <a:r>
                        <a:rPr lang="ro-RO" sz="1200" dirty="0"/>
                        <a:t> și de relații</a:t>
                      </a:r>
                      <a:r>
                        <a:rPr lang="ro-RO" sz="1200" baseline="0" dirty="0"/>
                        <a:t> cu publicul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it-IT" sz="1200" dirty="0"/>
                        <a:t>Strategi</a:t>
                      </a:r>
                      <a:r>
                        <a:rPr lang="ro-RO" sz="1200" dirty="0"/>
                        <a:t>i</a:t>
                      </a:r>
                      <a:r>
                        <a:rPr lang="it-IT" sz="1200" dirty="0"/>
                        <a:t> referitoare la protejarea imaginii </a:t>
                      </a:r>
                      <a:r>
                        <a:rPr lang="ro-RO" sz="1200" dirty="0"/>
                        <a:t>societății</a:t>
                      </a:r>
                      <a:r>
                        <a:rPr lang="it-IT" sz="1200" dirty="0"/>
                        <a:t> </a:t>
                      </a:r>
                      <a:r>
                        <a:rPr lang="ro-RO" sz="1200" dirty="0"/>
                        <a:t>î</a:t>
                      </a:r>
                      <a:r>
                        <a:rPr lang="it-IT" sz="1200" dirty="0"/>
                        <a:t>n relatiile cu stakeholderii interni si externi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en-US" sz="1200" dirty="0" err="1"/>
                        <a:t>Revista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InfoApa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și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pagina</a:t>
                      </a:r>
                      <a:r>
                        <a:rPr lang="en-US" sz="1200" dirty="0"/>
                        <a:t> de </a:t>
                      </a:r>
                      <a:r>
                        <a:rPr lang="en-US" sz="1200" dirty="0" err="1"/>
                        <a:t>facebook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Cuantificarea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consumurilor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facturarea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serviciilor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furnizate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prestate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și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recuperarea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creanțelor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la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utilizatori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estiunea contoarelor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Depășirea concentrațiilor maxim admisibile de</a:t>
                      </a:r>
                    </a:p>
                    <a:p>
                      <a:pPr marL="0" algn="l" defTabSz="914400" rtl="0" eaLnBrk="1" latinLnBrk="0" hangingPunct="1"/>
                      <a:r>
                        <a:rPr lang="vi-V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poluanți în apele uzate deversate de agenții economici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Soluții telematice fără fir bazate pe tehnologia LPWAN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53" y="1562955"/>
            <a:ext cx="3544888" cy="236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54" y="4030754"/>
            <a:ext cx="3544888" cy="236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3265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" y="1085371"/>
            <a:ext cx="9143999" cy="560098"/>
          </a:xfrm>
        </p:spPr>
        <p:txBody>
          <a:bodyPr/>
          <a:lstStyle/>
          <a:p>
            <a:r>
              <a:rPr lang="ro-RO" b="1" dirty="0"/>
              <a:t>Tematici și metode abordate</a:t>
            </a:r>
            <a:br>
              <a:rPr lang="ro-RO" b="1" dirty="0"/>
            </a:br>
            <a:endParaRPr lang="en-GB" b="1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619024"/>
              </p:ext>
            </p:extLst>
          </p:nvPr>
        </p:nvGraphicFramePr>
        <p:xfrm>
          <a:off x="191844" y="1540375"/>
          <a:ext cx="3026142" cy="4703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2187">
                <a:tc>
                  <a:txBody>
                    <a:bodyPr/>
                    <a:lstStyle/>
                    <a:p>
                      <a:r>
                        <a:rPr lang="ro-RO" dirty="0"/>
                        <a:t>Relații cu publicul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462">
                <a:tc>
                  <a:txBody>
                    <a:bodyPr/>
                    <a:lstStyle/>
                    <a:p>
                      <a:r>
                        <a:rPr lang="ro-RO" sz="1100" b="1" dirty="0"/>
                        <a:t>Ziua 1 </a:t>
                      </a:r>
                      <a:r>
                        <a:rPr lang="ro-RO" sz="1100" dirty="0"/>
                        <a:t>– prezentări</a:t>
                      </a:r>
                      <a:r>
                        <a:rPr lang="ro-RO" sz="1100" baseline="0" dirty="0"/>
                        <a:t> în sala CFP Apavital SA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6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2 </a:t>
                      </a:r>
                      <a:r>
                        <a:rPr kumimoji="0" lang="ro-RO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vizite la obiectivele Apavital SA: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Serviciul</a:t>
                      </a:r>
                      <a:r>
                        <a:rPr lang="en-US" sz="1100" dirty="0"/>
                        <a:t> Marketing </a:t>
                      </a:r>
                      <a:r>
                        <a:rPr lang="en-US" sz="1100" dirty="0" err="1"/>
                        <a:t>Relații</a:t>
                      </a:r>
                      <a:r>
                        <a:rPr lang="en-US" sz="1100" dirty="0"/>
                        <a:t> cu </a:t>
                      </a:r>
                      <a:r>
                        <a:rPr lang="en-US" sz="1100" dirty="0" err="1"/>
                        <a:t>Publicul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Serviciului Comercial ZM</a:t>
                      </a:r>
                      <a:r>
                        <a:rPr lang="ro-RO" sz="1100" dirty="0"/>
                        <a:t>I</a:t>
                      </a:r>
                      <a:r>
                        <a:rPr lang="it-IT" sz="1100" dirty="0"/>
                        <a:t>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Atelierul Gestiune Contoare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Serviciul Analiză</a:t>
                      </a:r>
                      <a:r>
                        <a:rPr lang="ro-RO" sz="1100" baseline="0" dirty="0"/>
                        <a:t> Calitate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Biroul Dispecerat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504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 err="1"/>
                        <a:t>Resurse</a:t>
                      </a:r>
                      <a:r>
                        <a:rPr lang="en-US" sz="1100" b="1" dirty="0"/>
                        <a:t> implicate: </a:t>
                      </a:r>
                      <a:endParaRPr lang="ro-RO" sz="11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9 traineri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translatori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Echipamente de traducere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Sală de curs cu dotări multimedia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Mape cu suport de curs și materiale didactice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5 obiective vizitate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nopți cazare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coffee-break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6 mese (mic dejun, prânz, cină)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Transport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Diplome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9" y="1532304"/>
            <a:ext cx="2912210" cy="193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92" y="3995860"/>
            <a:ext cx="2936818" cy="195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14" y="1592629"/>
            <a:ext cx="2809793" cy="187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55" y="3995860"/>
            <a:ext cx="2923503" cy="195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42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401501"/>
              </p:ext>
            </p:extLst>
          </p:nvPr>
        </p:nvGraphicFramePr>
        <p:xfrm>
          <a:off x="191843" y="2166571"/>
          <a:ext cx="4942865" cy="355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2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7228">
                <a:tc>
                  <a:txBody>
                    <a:bodyPr/>
                    <a:lstStyle/>
                    <a:p>
                      <a:r>
                        <a:rPr lang="ro-RO" sz="1400" dirty="0"/>
                        <a:t>Investiții, proiectare, construcție și dare în exploatare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Surse de finantare a investitiilor</a:t>
                      </a:r>
                      <a:r>
                        <a:rPr lang="ro-RO" sz="1200" dirty="0"/>
                        <a:t>și</a:t>
                      </a:r>
                      <a:r>
                        <a:rPr lang="ro-RO" sz="1200" baseline="0" dirty="0"/>
                        <a:t> e</a:t>
                      </a:r>
                      <a:r>
                        <a:rPr lang="vi-VN" sz="1200" dirty="0"/>
                        <a:t>xperiența investițională la SC Apavital 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Planificarea</a:t>
                      </a:r>
                      <a:r>
                        <a:rPr lang="ro-RO" sz="1200" dirty="0"/>
                        <a:t>, monitorizarea și recepția</a:t>
                      </a:r>
                      <a:r>
                        <a:rPr lang="vi-VN" sz="1200" dirty="0"/>
                        <a:t> lucrărilor de investiții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Proiectarea obiectivelor de alimentare cu apă și de canalizare.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Branșarea/Racordarea la sistemul public de alimentare cu apă și de canalizare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4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Calculul ciclului de viata a agregatelor de pompare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87" y="3930501"/>
            <a:ext cx="3547554" cy="236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91" y="1503118"/>
            <a:ext cx="3484345" cy="231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76930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" y="1085371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756500"/>
              </p:ext>
            </p:extLst>
          </p:nvPr>
        </p:nvGraphicFramePr>
        <p:xfrm>
          <a:off x="191844" y="1540375"/>
          <a:ext cx="3026142" cy="4678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2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Investiții, proiectare, construcție și dare în exploatare 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462">
                <a:tc>
                  <a:txBody>
                    <a:bodyPr/>
                    <a:lstStyle/>
                    <a:p>
                      <a:r>
                        <a:rPr lang="ro-RO" sz="1100" b="1" dirty="0"/>
                        <a:t>Ziua 1 </a:t>
                      </a:r>
                      <a:r>
                        <a:rPr lang="ro-RO" sz="1100" dirty="0"/>
                        <a:t>– prezentări</a:t>
                      </a:r>
                      <a:r>
                        <a:rPr lang="ro-RO" sz="1100" baseline="0" dirty="0"/>
                        <a:t> în sala CFP Apavital SA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6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2 </a:t>
                      </a:r>
                      <a:r>
                        <a:rPr kumimoji="0" lang="ro-RO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vizite la obiectivele Apavital SA: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Atelierul</a:t>
                      </a:r>
                      <a:r>
                        <a:rPr lang="ro-RO" sz="1100" baseline="0" dirty="0"/>
                        <a:t> </a:t>
                      </a:r>
                      <a:r>
                        <a:rPr lang="en-US" sz="1100" dirty="0"/>
                        <a:t>de </a:t>
                      </a:r>
                      <a:r>
                        <a:rPr lang="en-US" sz="1100" dirty="0" err="1"/>
                        <a:t>Proiectare</a:t>
                      </a:r>
                      <a:r>
                        <a:rPr lang="en-US" sz="1100" dirty="0"/>
                        <a:t>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Serviciului Investiții</a:t>
                      </a:r>
                      <a:r>
                        <a:rPr lang="ro-RO" sz="1100" dirty="0"/>
                        <a:t> Dezvoltare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Serviciul Tehnic</a:t>
                      </a:r>
                      <a:endParaRPr lang="ro-RO" sz="11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Biroul Avize GIS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504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 err="1"/>
                        <a:t>Resurse</a:t>
                      </a:r>
                      <a:r>
                        <a:rPr lang="en-US" sz="1100" b="1" dirty="0"/>
                        <a:t> implicate: </a:t>
                      </a:r>
                      <a:endParaRPr lang="ro-RO" sz="11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7 traineri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translatori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Echipamente de traducere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Sală de curs cu dotări multimedia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Mape cu suport de curs și materiale didactice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4 obiective vizitate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nopți cazare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coffee-break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6 mese (mic dejun, prânz, cină)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Transport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Diplome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090" y="1551965"/>
            <a:ext cx="2798396" cy="186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45" y="1551965"/>
            <a:ext cx="2798396" cy="186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11" y="3984748"/>
            <a:ext cx="2822575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45" y="3991098"/>
            <a:ext cx="2816225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91954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sp>
        <p:nvSpPr>
          <p:cNvPr id="19" name="Textfeld 5"/>
          <p:cNvSpPr txBox="1">
            <a:spLocks noChangeArrowheads="1"/>
          </p:cNvSpPr>
          <p:nvPr/>
        </p:nvSpPr>
        <p:spPr bwMode="auto">
          <a:xfrm>
            <a:off x="7904041" y="479486"/>
            <a:ext cx="1066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o-RO" sz="800" b="0" dirty="0">
                <a:solidFill>
                  <a:srgbClr val="6E6452">
                    <a:lumMod val="75000"/>
                  </a:srgbClr>
                </a:solidFill>
              </a:rPr>
              <a:t>Implementat de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0376018"/>
              </p:ext>
            </p:extLst>
          </p:nvPr>
        </p:nvGraphicFramePr>
        <p:xfrm>
          <a:off x="191843" y="2166571"/>
          <a:ext cx="4810980" cy="355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0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7228">
                <a:tc>
                  <a:txBody>
                    <a:bodyPr/>
                    <a:lstStyle/>
                    <a:p>
                      <a:r>
                        <a:rPr lang="ro-RO" sz="1400" dirty="0"/>
                        <a:t>Exploatarea stațiilor de pompare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ro-RO" sz="1200" dirty="0"/>
                        <a:t>O</a:t>
                      </a:r>
                      <a:r>
                        <a:rPr lang="vi-VN" sz="1200" dirty="0"/>
                        <a:t>rganiza</a:t>
                      </a:r>
                      <a:r>
                        <a:rPr lang="ro-RO" sz="1200" dirty="0"/>
                        <a:t>rea</a:t>
                      </a:r>
                      <a:r>
                        <a:rPr lang="vi-VN" sz="1200" dirty="0"/>
                        <a:t> serviciului de exploatare a stațiilor de pompare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Planificarea investițiilor, lucrărilor de reparațiilor și întreținere pentru asigurarea funcționalității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Automatizarea proceselor la stațiile de pompare. Sistemele SCADA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pt-BR" sz="1200" dirty="0"/>
                        <a:t>Exploatarea rezervoarelor de apă potabilă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4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Asigurarea cu piese și materiale de rezervă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504" y="1733304"/>
            <a:ext cx="3517960" cy="234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504" y="4250726"/>
            <a:ext cx="3517960" cy="234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50659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991867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465263"/>
              </p:ext>
            </p:extLst>
          </p:nvPr>
        </p:nvGraphicFramePr>
        <p:xfrm>
          <a:off x="191844" y="1406770"/>
          <a:ext cx="3026142" cy="5253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3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Exploatarea stațiilor de pompare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ro-RO" sz="1100" b="1" dirty="0"/>
                        <a:t>Ziua 1 </a:t>
                      </a:r>
                      <a:r>
                        <a:rPr lang="ro-RO" sz="1100" dirty="0"/>
                        <a:t>– prezentări</a:t>
                      </a:r>
                      <a:r>
                        <a:rPr lang="ro-RO" sz="1100" baseline="0" dirty="0"/>
                        <a:t> în sala CFP Apavital SA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1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</a:t>
                      </a:r>
                      <a:r>
                        <a:rPr kumimoji="0" lang="ro-RO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vizite la obiectivele Apavital SA: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o-RO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3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S</a:t>
                      </a:r>
                      <a:r>
                        <a:rPr lang="it-IT" sz="1100" dirty="0"/>
                        <a:t>tația de pompare a apei potabile Aurora</a:t>
                      </a:r>
                      <a:endParaRPr lang="ro-RO" sz="1100" dirty="0"/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Biroului Dispecerat </a:t>
                      </a:r>
                      <a:endParaRPr lang="ro-RO" sz="1100" dirty="0"/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S</a:t>
                      </a:r>
                      <a:r>
                        <a:rPr lang="it-IT" sz="1100" dirty="0"/>
                        <a:t>tația de pompare a apei potabile Mijociu</a:t>
                      </a:r>
                      <a:r>
                        <a:rPr lang="ro-RO" sz="1100" dirty="0"/>
                        <a:t> </a:t>
                      </a:r>
                      <a:r>
                        <a:rPr lang="ro-RO" sz="1100" baseline="0" dirty="0"/>
                        <a:t>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Biroul GIS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Call Center 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67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 err="1"/>
                        <a:t>Resurse</a:t>
                      </a:r>
                      <a:r>
                        <a:rPr lang="en-US" sz="1100" b="1" dirty="0"/>
                        <a:t> implicate: </a:t>
                      </a:r>
                      <a:endParaRPr lang="ro-RO" sz="11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11 traineri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translatori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Echipamente de traducere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Sală de curs cu dotări multimedia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Mape cu suport de curs și materiale didactice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6 obiective vizitate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3 nopți cazare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coffee-break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9 mese (mic dejun, prânz, cină)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Transport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Diplome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728110" y="2417885"/>
            <a:ext cx="271462" cy="259338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 flipV="1">
            <a:off x="728110" y="2660007"/>
            <a:ext cx="271462" cy="24838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36" y="1836461"/>
            <a:ext cx="284638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68" y="1890436"/>
            <a:ext cx="27622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65" y="4693262"/>
            <a:ext cx="284638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55" y="4717074"/>
            <a:ext cx="27987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87822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b="0" dirty="0"/>
              <a:t>DH</a:t>
            </a: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sp>
        <p:nvSpPr>
          <p:cNvPr id="19" name="Textfeld 5"/>
          <p:cNvSpPr txBox="1">
            <a:spLocks noChangeArrowheads="1"/>
          </p:cNvSpPr>
          <p:nvPr/>
        </p:nvSpPr>
        <p:spPr bwMode="auto">
          <a:xfrm>
            <a:off x="7904041" y="479486"/>
            <a:ext cx="1066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o-RO" sz="800" b="0" dirty="0">
                <a:solidFill>
                  <a:srgbClr val="6E6452">
                    <a:lumMod val="75000"/>
                  </a:srgbClr>
                </a:solidFill>
              </a:rPr>
              <a:t>Implementat de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9412452"/>
              </p:ext>
            </p:extLst>
          </p:nvPr>
        </p:nvGraphicFramePr>
        <p:xfrm>
          <a:off x="165466" y="1867633"/>
          <a:ext cx="4767019" cy="402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7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7228">
                <a:tc>
                  <a:txBody>
                    <a:bodyPr/>
                    <a:lstStyle/>
                    <a:p>
                      <a:r>
                        <a:rPr lang="vi-VN" sz="1400" dirty="0"/>
                        <a:t>Securitate și sănătate în muncă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Dezvoltarea organizațională și instituțională națională în domeniul</a:t>
                      </a:r>
                      <a:r>
                        <a:rPr lang="ro-RO" sz="1200" dirty="0"/>
                        <a:t> SSM</a:t>
                      </a:r>
                      <a:endParaRPr lang="vi-VN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ro-RO" sz="1200" dirty="0"/>
                        <a:t>Bazele legislației europene și române în domeniul SSM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ro-RO" sz="1200" dirty="0"/>
                        <a:t>Serviciul intern de prevenire și protecție. Medicina muncii.</a:t>
                      </a:r>
                      <a:r>
                        <a:rPr lang="ro-RO" sz="1200" baseline="0" dirty="0"/>
                        <a:t> Igiena muncii (igiena ocupațională)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Evaluarea riscurilor profesionale la locurile de muncă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4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Comunicarea si cercetarea evenimentelor, înregistrarea și evidența accidentelor de muncă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4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Securitatea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incendiu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vi-V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Securitatea tehnică</a:t>
                      </a:r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Prescripții tehnice ISCIR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09" y="1732817"/>
            <a:ext cx="3560763" cy="23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10" y="4184528"/>
            <a:ext cx="35607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6902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" y="1085371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703348"/>
              </p:ext>
            </p:extLst>
          </p:nvPr>
        </p:nvGraphicFramePr>
        <p:xfrm>
          <a:off x="191844" y="1540375"/>
          <a:ext cx="3026142" cy="4678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2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Securitate și sănătate în muncă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462">
                <a:tc>
                  <a:txBody>
                    <a:bodyPr/>
                    <a:lstStyle/>
                    <a:p>
                      <a:r>
                        <a:rPr lang="ro-RO" sz="1100" b="1" dirty="0"/>
                        <a:t>Ziua 1 </a:t>
                      </a:r>
                      <a:r>
                        <a:rPr lang="ro-RO" sz="1100" dirty="0"/>
                        <a:t>– prezentări</a:t>
                      </a:r>
                      <a:r>
                        <a:rPr lang="ro-RO" sz="1100" baseline="0" dirty="0"/>
                        <a:t> în sala CFP Apavital SA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6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2 </a:t>
                      </a:r>
                      <a:r>
                        <a:rPr kumimoji="0" lang="ro-RO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vizite la obiectivele Apavital SA: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Biroul SSM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Cabinetul medical intern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Punct de lucru mobil (avarie)</a:t>
                      </a:r>
                      <a:endParaRPr lang="ro-RO" sz="11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Șantier de investiții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504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 err="1"/>
                        <a:t>Resurse</a:t>
                      </a:r>
                      <a:r>
                        <a:rPr lang="en-US" sz="1100" b="1" dirty="0"/>
                        <a:t> implicate: </a:t>
                      </a:r>
                      <a:endParaRPr lang="ro-RO" sz="11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9 traineri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translatori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Echipamente de traducere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Sală de curs cu dotări multimedia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Mape cu suport de curs și materiale didactice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4 obiective vizitate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nopți cazare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coffee-break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6 mese (mic dejun, prânz, cină)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Transport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Diplome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92" y="1530961"/>
            <a:ext cx="2899508" cy="19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5" y="1539748"/>
            <a:ext cx="2873131" cy="191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92" y="4161448"/>
            <a:ext cx="2899508" cy="193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73" y="4161448"/>
            <a:ext cx="2901080" cy="193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19487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040910"/>
              </p:ext>
            </p:extLst>
          </p:nvPr>
        </p:nvGraphicFramePr>
        <p:xfrm>
          <a:off x="95128" y="2105026"/>
          <a:ext cx="5206634" cy="356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6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7228">
                <a:tc>
                  <a:txBody>
                    <a:bodyPr/>
                    <a:lstStyle/>
                    <a:p>
                      <a:r>
                        <a:rPr lang="ro-RO" sz="1400" dirty="0"/>
                        <a:t>E</a:t>
                      </a:r>
                      <a:r>
                        <a:rPr lang="vi-VN" sz="1400" dirty="0"/>
                        <a:t>xploatarea rețelelor de alimentare cu apă și de canalizare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ro-RO" sz="1200" dirty="0"/>
                        <a:t>O</a:t>
                      </a:r>
                      <a:r>
                        <a:rPr lang="pt-BR" sz="1200" dirty="0"/>
                        <a:t>rganiza</a:t>
                      </a:r>
                      <a:r>
                        <a:rPr lang="ro-RO" sz="1200" dirty="0"/>
                        <a:t>re</a:t>
                      </a:r>
                      <a:r>
                        <a:rPr lang="pt-BR" sz="1200" dirty="0"/>
                        <a:t>a </a:t>
                      </a:r>
                      <a:r>
                        <a:rPr lang="ro-RO" sz="1200" dirty="0"/>
                        <a:t>s</a:t>
                      </a:r>
                      <a:r>
                        <a:rPr lang="pt-BR" sz="1200" dirty="0"/>
                        <a:t>erviciului de exploatare a rețelelor de apă/canalizare</a:t>
                      </a:r>
                      <a:endParaRPr lang="vi-VN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Planificarea investițiilor, lucrărilor de reparațiilor și întreținere pentru asigurarea funcționării normale a rețelelor de apă/canalizare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pt-BR" sz="1200" dirty="0"/>
                        <a:t>Controlul și stabilirea regimului de funcționare a rețelelor de apă/canalizare. Sistema SCADA pentru rețele de apă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Apa neaducătoare de venit. </a:t>
                      </a:r>
                      <a:endParaRPr lang="ro-RO" sz="1200" dirty="0"/>
                    </a:p>
                    <a:p>
                      <a:r>
                        <a:rPr lang="vi-VN" sz="1200" dirty="0"/>
                        <a:t>Consumurile tehnologice și pierderile de apă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4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Asigurarea cu piese și materiale de rezervă. Necesarul de piese și materiale de rezervă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36" y="1899871"/>
            <a:ext cx="3476747" cy="231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35" y="4215371"/>
            <a:ext cx="3476748" cy="231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98172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095420"/>
            <a:ext cx="9143999" cy="540000"/>
          </a:xfrm>
        </p:spPr>
        <p:txBody>
          <a:bodyPr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PROIECT</a:t>
            </a:r>
            <a:br>
              <a:rPr lang="ro-RO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Consolidarea cadrului institu</a:t>
            </a:r>
            <a:r>
              <a:rPr lang="ro-RO" dirty="0">
                <a:solidFill>
                  <a:schemeClr val="tx1"/>
                </a:solidFill>
              </a:rPr>
              <a:t>ț</a:t>
            </a:r>
            <a:r>
              <a:rPr lang="it-IT" dirty="0">
                <a:solidFill>
                  <a:schemeClr val="tx1"/>
                </a:solidFill>
              </a:rPr>
              <a:t>ional </a:t>
            </a:r>
            <a:r>
              <a:rPr lang="ro-RO" dirty="0">
                <a:solidFill>
                  <a:schemeClr val="tx1"/>
                </a:solidFill>
              </a:rPr>
              <a:t>î</a:t>
            </a:r>
            <a:r>
              <a:rPr lang="it-IT" dirty="0">
                <a:solidFill>
                  <a:schemeClr val="tx1"/>
                </a:solidFill>
              </a:rPr>
              <a:t>n sectorul apei </a:t>
            </a:r>
            <a:r>
              <a:rPr lang="ro-RO" dirty="0">
                <a:solidFill>
                  <a:schemeClr val="tx1"/>
                </a:solidFill>
              </a:rPr>
              <a:t>ș</a:t>
            </a:r>
            <a:r>
              <a:rPr lang="it-IT" dirty="0">
                <a:solidFill>
                  <a:schemeClr val="tx1"/>
                </a:solidFill>
              </a:rPr>
              <a:t>i canaliz</a:t>
            </a:r>
            <a:r>
              <a:rPr lang="ro-RO" dirty="0">
                <a:solidFill>
                  <a:schemeClr val="tx1"/>
                </a:solidFill>
              </a:rPr>
              <a:t>ă</a:t>
            </a:r>
            <a:r>
              <a:rPr lang="it-IT" dirty="0">
                <a:solidFill>
                  <a:schemeClr val="tx1"/>
                </a:solidFill>
              </a:rPr>
              <a:t>rii </a:t>
            </a:r>
            <a:r>
              <a:rPr lang="ro-RO" dirty="0">
                <a:solidFill>
                  <a:schemeClr val="tx1"/>
                </a:solidFill>
              </a:rPr>
              <a:t>î</a:t>
            </a:r>
            <a:r>
              <a:rPr lang="it-IT" dirty="0">
                <a:solidFill>
                  <a:schemeClr val="tx1"/>
                </a:solidFill>
              </a:rPr>
              <a:t>n Republica Moldova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0" y="2294792"/>
            <a:ext cx="9143999" cy="3996836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None/>
              <a:tabLst/>
            </a:pPr>
            <a:endParaRPr lang="ro-RO" sz="2400" b="1" dirty="0">
              <a:solidFill>
                <a:schemeClr val="tx1"/>
              </a:solidFill>
              <a:ea typeface="+mj-ea"/>
              <a:cs typeface="+mj-cs"/>
            </a:endParaRP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None/>
              <a:tabLst/>
            </a:pPr>
            <a:r>
              <a:rPr lang="en-US" sz="2400" b="1" dirty="0">
                <a:solidFill>
                  <a:schemeClr val="tx1"/>
                </a:solidFill>
                <a:ea typeface="+mj-ea"/>
                <a:cs typeface="+mj-cs"/>
              </a:rPr>
              <a:t>P</a:t>
            </a:r>
            <a:r>
              <a:rPr lang="ro-RO" sz="2400" b="1" dirty="0">
                <a:solidFill>
                  <a:schemeClr val="tx1"/>
                </a:solidFill>
                <a:ea typeface="+mj-ea"/>
                <a:cs typeface="+mj-cs"/>
              </a:rPr>
              <a:t>ROGRAM</a:t>
            </a:r>
            <a:r>
              <a:rPr lang="en-US" sz="2400" b="1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endParaRPr lang="ro-RO" sz="2400" b="1" dirty="0">
              <a:solidFill>
                <a:schemeClr val="tx1"/>
              </a:solidFill>
              <a:ea typeface="+mj-ea"/>
              <a:cs typeface="+mj-cs"/>
            </a:endParaRP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None/>
              <a:tabLst/>
            </a:pPr>
            <a:r>
              <a:rPr lang="en-US" sz="2400" dirty="0">
                <a:solidFill>
                  <a:schemeClr val="tx1"/>
                </a:solidFill>
                <a:ea typeface="+mj-ea"/>
                <a:cs typeface="+mj-cs"/>
              </a:rPr>
              <a:t>de </a:t>
            </a:r>
            <a:r>
              <a:rPr lang="ro-RO" sz="2400" dirty="0">
                <a:solidFill>
                  <a:schemeClr val="tx1"/>
                </a:solidFill>
                <a:ea typeface="+mj-ea"/>
                <a:cs typeface="+mj-cs"/>
              </a:rPr>
              <a:t>Instruiri și Schimburi de Experiență 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None/>
              <a:tabLst/>
            </a:pPr>
            <a:r>
              <a:rPr lang="ro-RO" sz="2400" dirty="0">
                <a:solidFill>
                  <a:schemeClr val="tx1"/>
                </a:solidFill>
                <a:ea typeface="+mj-ea"/>
                <a:cs typeface="+mj-cs"/>
              </a:rPr>
              <a:t>a</a:t>
            </a:r>
            <a:r>
              <a:rPr lang="en-US" sz="24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ro-RO" sz="2400" dirty="0">
                <a:solidFill>
                  <a:schemeClr val="tx1"/>
                </a:solidFill>
                <a:ea typeface="+mj-ea"/>
                <a:cs typeface="+mj-cs"/>
              </a:rPr>
              <a:t>Specialiștilor din cadrul Întreprinderilor de Alimentare cu Apă 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None/>
              <a:tabLst/>
            </a:pPr>
            <a:r>
              <a:rPr lang="ro-RO" sz="2400" dirty="0">
                <a:solidFill>
                  <a:schemeClr val="tx1"/>
                </a:solidFill>
                <a:ea typeface="+mj-ea"/>
                <a:cs typeface="+mj-cs"/>
              </a:rPr>
              <a:t>și de Canalizare Membre AMAC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None/>
              <a:tabLst/>
            </a:pPr>
            <a:endParaRPr lang="ro-RO" sz="2400" b="1" dirty="0">
              <a:solidFill>
                <a:schemeClr val="tx1"/>
              </a:solidFill>
              <a:ea typeface="+mj-ea"/>
              <a:cs typeface="+mj-cs"/>
            </a:endParaRP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None/>
              <a:tabLst/>
            </a:pPr>
            <a:r>
              <a:rPr lang="ro-RO" b="1" dirty="0">
                <a:solidFill>
                  <a:schemeClr val="tx1"/>
                </a:solidFill>
              </a:rPr>
              <a:t>CONTRACT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None/>
              <a:tabLst/>
            </a:pPr>
            <a:r>
              <a:rPr lang="it-IT" dirty="0">
                <a:solidFill>
                  <a:schemeClr val="tx1"/>
                </a:solidFill>
              </a:rPr>
              <a:t>Ministerul Agriculturii, Dezvoltarii Regionale si Mediului din Republica Moldova, </a:t>
            </a:r>
            <a:endParaRPr lang="ro-RO" dirty="0">
              <a:solidFill>
                <a:schemeClr val="tx1"/>
              </a:solidFill>
            </a:endParaRP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None/>
              <a:tabLst/>
            </a:pPr>
            <a:r>
              <a:rPr lang="ro-RO" dirty="0">
                <a:solidFill>
                  <a:schemeClr val="tx1"/>
                </a:solidFill>
              </a:rPr>
              <a:t>prin echipa de proiect “P.I. Managementul EMP Durabil POP” 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None/>
              <a:tabLst/>
            </a:pPr>
            <a:r>
              <a:rPr lang="ro-RO" dirty="0">
                <a:solidFill>
                  <a:schemeClr val="tx1"/>
                </a:solidFill>
              </a:rPr>
              <a:t>și SC Apavital SA Iași, România, prin Asociația ACVO.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1678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991867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133273"/>
              </p:ext>
            </p:extLst>
          </p:nvPr>
        </p:nvGraphicFramePr>
        <p:xfrm>
          <a:off x="191844" y="1406770"/>
          <a:ext cx="3026142" cy="5306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3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Exploatarea rețelelor de alimentare cu apă</a:t>
                      </a:r>
                      <a:r>
                        <a:rPr kumimoji="0" lang="ro-RO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vi-V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canalizare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ro-RO" sz="1100" b="1" dirty="0"/>
                        <a:t>Ziua 1 </a:t>
                      </a:r>
                      <a:r>
                        <a:rPr lang="ro-RO" sz="1100" dirty="0"/>
                        <a:t>– prezentări</a:t>
                      </a:r>
                      <a:r>
                        <a:rPr lang="ro-RO" sz="1100" baseline="0" dirty="0"/>
                        <a:t> în sala CFP Apavital SA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1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</a:t>
                      </a:r>
                      <a:r>
                        <a:rPr kumimoji="0" lang="ro-RO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vizite la obiectivele Apavital SA: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o-RO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3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Baza de Producție a Apavital SA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vi-VN" sz="1100" dirty="0"/>
                        <a:t>Lucrare de investiție rețea de alimentare cu apă Podul Jijia</a:t>
                      </a:r>
                      <a:endParaRPr lang="ro-RO" sz="1100" dirty="0"/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Biroului Dispecerat </a:t>
                      </a:r>
                      <a:endParaRPr lang="ro-RO" sz="1100" dirty="0"/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Biroul GIS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Call Center 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67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 err="1"/>
                        <a:t>Resurse</a:t>
                      </a:r>
                      <a:r>
                        <a:rPr lang="en-US" sz="1100" b="1" dirty="0"/>
                        <a:t> implicate: </a:t>
                      </a:r>
                      <a:endParaRPr lang="ro-RO" sz="11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11 traineri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translatori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Echipamente de traducere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Sală de curs cu dotări multimedia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Mape cu suport de curs și materiale didactice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5 obiective vizitate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3 nopți cazare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coffee-break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9 mese (mic dejun, prânz, cină)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Transport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Diplome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728110" y="2417885"/>
            <a:ext cx="271462" cy="259338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 flipV="1">
            <a:off x="728110" y="2660007"/>
            <a:ext cx="271462" cy="24838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35" y="1389473"/>
            <a:ext cx="2890103" cy="192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20" y="1403457"/>
            <a:ext cx="2863878" cy="191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35" y="4463807"/>
            <a:ext cx="2939685" cy="19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43" y="4486960"/>
            <a:ext cx="2906955" cy="19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39628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521577"/>
              </p:ext>
            </p:extLst>
          </p:nvPr>
        </p:nvGraphicFramePr>
        <p:xfrm>
          <a:off x="130297" y="1858841"/>
          <a:ext cx="5461611" cy="4060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1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7228">
                <a:tc>
                  <a:txBody>
                    <a:bodyPr/>
                    <a:lstStyle/>
                    <a:p>
                      <a:r>
                        <a:rPr lang="vi-VN" sz="1400" dirty="0"/>
                        <a:t>Managementul energetic și automatizarea proceselor în sistemele de alimentare cu apă și de canalizare.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ro-RO" sz="1200" dirty="0"/>
                        <a:t>O</a:t>
                      </a:r>
                      <a:r>
                        <a:rPr lang="pt-BR" sz="1200" dirty="0"/>
                        <a:t>rganiza</a:t>
                      </a:r>
                      <a:r>
                        <a:rPr lang="ro-RO" sz="1200" dirty="0"/>
                        <a:t>re</a:t>
                      </a:r>
                      <a:r>
                        <a:rPr lang="pt-BR" sz="1200" dirty="0"/>
                        <a:t>a compartimentelor de exploatare a echipamentelor mecano-energetice, de automatizare și SCADA</a:t>
                      </a:r>
                      <a:endParaRPr lang="vi-VN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pt-BR" sz="1200" dirty="0"/>
                        <a:t>Întreținerea și exploatarea echipamentelor electrice,  de automatizare și SCADA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Securitatea industrială în domeniu energetic</a:t>
                      </a:r>
                      <a:r>
                        <a:rPr lang="ro-RO" sz="1200" dirty="0"/>
                        <a:t>.</a:t>
                      </a:r>
                      <a:r>
                        <a:rPr lang="vi-VN" sz="1200" dirty="0"/>
                        <a:t> Controlul extern în domeniul energetic. Efectuarea auditului energetic; Eficiența energetică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378">
                <a:tc>
                  <a:txBody>
                    <a:bodyPr/>
                    <a:lstStyle/>
                    <a:p>
                      <a:r>
                        <a:rPr lang="vi-VN" sz="1200" dirty="0"/>
                        <a:t>Controlul și stabilirea regimurilor de funcționare a instalațiilor de apă/canalizare. Automatizarea proceselor în sistemele apă/canal. Sistemul SCADA  penru domeniul apă/canalizare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4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Cerințe pentru elaborarea caietelor de sarcini pentru licitațiile de selectare a companiei de creare a sistemelor SCADA 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4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Cerințe pentru contractele de mentenanță a utilajului electro-mecanic cu companii autorizate de producătorii de utilaj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770" y="1706563"/>
            <a:ext cx="331628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070" y="4082928"/>
            <a:ext cx="332898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69338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991867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72584"/>
              </p:ext>
            </p:extLst>
          </p:nvPr>
        </p:nvGraphicFramePr>
        <p:xfrm>
          <a:off x="191844" y="1406770"/>
          <a:ext cx="3026142" cy="5434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3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Managementul energetic și automatizarea proceselor în sistemele de alimentare cu apă și de canalizare.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ro-RO" sz="1100" b="1" dirty="0"/>
                        <a:t>Ziua 1 </a:t>
                      </a:r>
                      <a:r>
                        <a:rPr lang="ro-RO" sz="1100" dirty="0"/>
                        <a:t>– prezentări</a:t>
                      </a:r>
                      <a:r>
                        <a:rPr lang="ro-RO" sz="1100" baseline="0" dirty="0"/>
                        <a:t> în sala CFP Apavital SA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1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</a:t>
                      </a:r>
                      <a:r>
                        <a:rPr kumimoji="0" lang="ro-RO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vizite la obiectivele Apavital SA: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o-RO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3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Stația de tratare a apei potabile Chirița</a:t>
                      </a:r>
                      <a:endParaRPr lang="ro-RO" sz="1100" dirty="0"/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Stația de pompare a apei potabile și rezervoare Aurora</a:t>
                      </a:r>
                      <a:endParaRPr lang="ro-RO" sz="1100" dirty="0"/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Biroului Dispecerat </a:t>
                      </a:r>
                      <a:endParaRPr lang="ro-RO" sz="1100" dirty="0"/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Biroul GIS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Call Center 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67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 err="1"/>
                        <a:t>Resurse</a:t>
                      </a:r>
                      <a:r>
                        <a:rPr lang="en-US" sz="1100" b="1" dirty="0"/>
                        <a:t> implicate: </a:t>
                      </a:r>
                      <a:endParaRPr lang="ro-RO" sz="11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13 traineri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translatori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Echipamente de traducere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Sală de curs cu dotări multimedia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Mape cu suport de curs și materiale didactice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7 obiective vizitate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3 nopți cazare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coffee-break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9 mese (mic dejun, prânz, cină)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Transport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Diplome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728110" y="2417885"/>
            <a:ext cx="271462" cy="259338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 flipV="1">
            <a:off x="728110" y="2660007"/>
            <a:ext cx="271462" cy="24838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78" y="1453174"/>
            <a:ext cx="2859453" cy="190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22" y="1453174"/>
            <a:ext cx="2849232" cy="190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79" y="4784725"/>
            <a:ext cx="2771530" cy="184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89" y="4784725"/>
            <a:ext cx="2753825" cy="183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0674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b="0" dirty="0"/>
              <a:t>DH</a:t>
            </a: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0" y="3543300"/>
            <a:ext cx="7492867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D:\salvari\HR\R. Moldova\2019\8. MODULE de CURS\2. SSM\3. Pachet documente_14-17.04.2019\6_Foto participanti\IMG_75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20" y="586642"/>
            <a:ext cx="5341695" cy="300062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8941917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40000"/>
          </a:xfrm>
        </p:spPr>
        <p:txBody>
          <a:bodyPr/>
          <a:lstStyle/>
          <a:p>
            <a:r>
              <a:rPr lang="en-GB" b="1" dirty="0" err="1">
                <a:solidFill>
                  <a:schemeClr val="tx1"/>
                </a:solidFill>
              </a:rPr>
              <a:t>Evaluarea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instruirii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459" y="1247712"/>
            <a:ext cx="3776132" cy="533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9467" y="2488139"/>
            <a:ext cx="36224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0" dirty="0">
                <a:solidFill>
                  <a:schemeClr val="tx1"/>
                </a:solidFill>
              </a:rPr>
              <a:t>Au </a:t>
            </a:r>
            <a:r>
              <a:rPr lang="fr-FR" sz="1600" b="0" dirty="0" err="1">
                <a:solidFill>
                  <a:schemeClr val="tx1"/>
                </a:solidFill>
              </a:rPr>
              <a:t>fost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aplicate</a:t>
            </a:r>
            <a:r>
              <a:rPr lang="fr-FR" sz="1600" b="0" dirty="0">
                <a:solidFill>
                  <a:schemeClr val="tx1"/>
                </a:solidFill>
              </a:rPr>
              <a:t> un </a:t>
            </a:r>
            <a:r>
              <a:rPr lang="fr-FR" sz="1600" b="0" dirty="0" err="1">
                <a:solidFill>
                  <a:schemeClr val="tx1"/>
                </a:solidFill>
              </a:rPr>
              <a:t>număr</a:t>
            </a:r>
            <a:r>
              <a:rPr lang="fr-FR" sz="1600" b="0" dirty="0">
                <a:solidFill>
                  <a:schemeClr val="tx1"/>
                </a:solidFill>
              </a:rPr>
              <a:t> de 394 de </a:t>
            </a:r>
            <a:r>
              <a:rPr lang="fr-FR" sz="1600" b="0" dirty="0" err="1">
                <a:solidFill>
                  <a:schemeClr val="tx1"/>
                </a:solidFill>
              </a:rPr>
              <a:t>chestionare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ro-RO" sz="1600" b="0" dirty="0">
                <a:solidFill>
                  <a:schemeClr val="tx1"/>
                </a:solidFill>
              </a:rPr>
              <a:t>de</a:t>
            </a:r>
            <a:r>
              <a:rPr lang="fr-FR" sz="1600" b="0" dirty="0">
                <a:solidFill>
                  <a:schemeClr val="tx1"/>
                </a:solidFill>
              </a:rPr>
              <a:t> feedback</a:t>
            </a:r>
            <a:r>
              <a:rPr lang="ro-RO" sz="1600" b="0" dirty="0">
                <a:solidFill>
                  <a:schemeClr val="tx1"/>
                </a:solidFill>
              </a:rPr>
              <a:t>, </a:t>
            </a:r>
            <a:r>
              <a:rPr lang="fr-FR" sz="1600" b="0" dirty="0" err="1">
                <a:solidFill>
                  <a:schemeClr val="tx1"/>
                </a:solidFill>
              </a:rPr>
              <a:t>formulate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în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limba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rusă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și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ro-RO" sz="1600" b="0" dirty="0">
                <a:solidFill>
                  <a:schemeClr val="tx1"/>
                </a:solidFill>
              </a:rPr>
              <a:t>în </a:t>
            </a:r>
            <a:r>
              <a:rPr lang="fr-FR" sz="1600" b="0" dirty="0" err="1">
                <a:solidFill>
                  <a:schemeClr val="tx1"/>
                </a:solidFill>
              </a:rPr>
              <a:t>limba</a:t>
            </a:r>
            <a:r>
              <a:rPr lang="fr-FR" sz="1600" b="0" dirty="0">
                <a:solidFill>
                  <a:schemeClr val="tx1"/>
                </a:solidFill>
              </a:rPr>
              <a:t> </a:t>
            </a:r>
            <a:r>
              <a:rPr lang="fr-FR" sz="1600" b="0" dirty="0" err="1">
                <a:solidFill>
                  <a:schemeClr val="tx1"/>
                </a:solidFill>
              </a:rPr>
              <a:t>română</a:t>
            </a:r>
            <a:r>
              <a:rPr lang="ro-RO" sz="1600" b="0" dirty="0">
                <a:solidFill>
                  <a:schemeClr val="tx1"/>
                </a:solidFill>
              </a:rPr>
              <a:t>.</a:t>
            </a:r>
          </a:p>
          <a:p>
            <a:endParaRPr lang="ro-RO" sz="1600" b="0" dirty="0">
              <a:solidFill>
                <a:schemeClr val="tx1"/>
              </a:solidFill>
            </a:endParaRPr>
          </a:p>
          <a:p>
            <a:r>
              <a:rPr lang="ro-RO" sz="1600" b="0" dirty="0">
                <a:solidFill>
                  <a:schemeClr val="tx1"/>
                </a:solidFill>
              </a:rPr>
              <a:t>Chestionarul a cuprins un set de 8 întrebări cu privire la sondarea percepției participanților asupra calității cursului.</a:t>
            </a:r>
          </a:p>
          <a:p>
            <a:endParaRPr lang="ro-RO" sz="1600" b="0" dirty="0">
              <a:solidFill>
                <a:schemeClr val="tx1"/>
              </a:solidFill>
            </a:endParaRPr>
          </a:p>
          <a:p>
            <a:r>
              <a:rPr lang="ro-RO" sz="1600" b="0" dirty="0">
                <a:solidFill>
                  <a:schemeClr val="tx1"/>
                </a:solidFill>
              </a:rPr>
              <a:t> Au fost centralizate înregistrările cu următoarele rezultate:</a:t>
            </a:r>
            <a:endParaRPr lang="fr-FR" sz="1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6809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Evaluarea instruirii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8000905"/>
              </p:ext>
            </p:extLst>
          </p:nvPr>
        </p:nvGraphicFramePr>
        <p:xfrm>
          <a:off x="0" y="2105026"/>
          <a:ext cx="4508011" cy="3741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350252"/>
              </p:ext>
            </p:extLst>
          </p:nvPr>
        </p:nvGraphicFramePr>
        <p:xfrm>
          <a:off x="4519247" y="2189285"/>
          <a:ext cx="4290646" cy="3719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07284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Evaluarea instruirii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3198606"/>
              </p:ext>
            </p:extLst>
          </p:nvPr>
        </p:nvGraphicFramePr>
        <p:xfrm>
          <a:off x="68752" y="2641356"/>
          <a:ext cx="4617549" cy="304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429416"/>
              </p:ext>
            </p:extLst>
          </p:nvPr>
        </p:nvGraphicFramePr>
        <p:xfrm>
          <a:off x="4455869" y="2597394"/>
          <a:ext cx="4514972" cy="301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739650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Evaluarea instruirii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497572"/>
              </p:ext>
            </p:extLst>
          </p:nvPr>
        </p:nvGraphicFramePr>
        <p:xfrm>
          <a:off x="119735" y="2527056"/>
          <a:ext cx="4037256" cy="3100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531528"/>
              </p:ext>
            </p:extLst>
          </p:nvPr>
        </p:nvGraphicFramePr>
        <p:xfrm>
          <a:off x="4203823" y="2782033"/>
          <a:ext cx="4767018" cy="2959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254208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Evaluarea instruirii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318060"/>
              </p:ext>
            </p:extLst>
          </p:nvPr>
        </p:nvGraphicFramePr>
        <p:xfrm>
          <a:off x="684213" y="2447925"/>
          <a:ext cx="3536095" cy="3223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792293"/>
              </p:ext>
            </p:extLst>
          </p:nvPr>
        </p:nvGraphicFramePr>
        <p:xfrm>
          <a:off x="4726233" y="2475585"/>
          <a:ext cx="3986944" cy="3204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322868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" y="1095420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Follow-up...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100138"/>
            <a:ext cx="6100763" cy="428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10963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0339" y="1355370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Conceptul general al misiunilor de instruire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b="0" dirty="0"/>
              <a:t>DH</a:t>
            </a: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b="1" dirty="0">
                <a:solidFill>
                  <a:schemeClr val="tx1"/>
                </a:solidFill>
              </a:rPr>
              <a:t>Obiectivul principal</a:t>
            </a:r>
            <a:r>
              <a:rPr lang="ro-RO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vi-VN" i="1" dirty="0">
                <a:solidFill>
                  <a:schemeClr val="tx1"/>
                </a:solidFill>
              </a:rPr>
              <a:t>onsolidarea şi dezvoltarea capacităţilor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vi-VN" i="1" dirty="0">
                <a:solidFill>
                  <a:schemeClr val="tx1"/>
                </a:solidFill>
              </a:rPr>
              <a:t>manageriale și operaționale ale participanților, prin accesul la cele mai noi teorii,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vi-VN" i="1" dirty="0">
                <a:solidFill>
                  <a:schemeClr val="tx1"/>
                </a:solidFill>
              </a:rPr>
              <a:t>concepte, modele şi tehnici necesare pentru a gestiona eficient activitatea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vi-VN" i="1" dirty="0">
                <a:solidFill>
                  <a:schemeClr val="tx1"/>
                </a:solidFill>
              </a:rPr>
              <a:t>operatorilor serviciilor de alimentare cu apă și de canalizare, precum și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vi-VN" i="1" dirty="0">
                <a:solidFill>
                  <a:schemeClr val="tx1"/>
                </a:solidFill>
              </a:rPr>
              <a:t>familiarizarea cu experiența europeană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”</a:t>
            </a:r>
          </a:p>
          <a:p>
            <a:pPr marL="0" indent="0">
              <a:buNone/>
            </a:pPr>
            <a:r>
              <a:rPr lang="vi-VN" b="1" dirty="0">
                <a:solidFill>
                  <a:schemeClr val="tx1"/>
                </a:solidFill>
              </a:rPr>
              <a:t>Beneficiarii</a:t>
            </a:r>
            <a:r>
              <a:rPr lang="vi-VN" dirty="0">
                <a:solidFill>
                  <a:schemeClr val="tx1"/>
                </a:solidFill>
              </a:rPr>
              <a:t> sesiunilor de instruire au fost circa </a:t>
            </a:r>
            <a:r>
              <a:rPr lang="en-US" dirty="0">
                <a:solidFill>
                  <a:schemeClr val="tx1"/>
                </a:solidFill>
              </a:rPr>
              <a:t>400</a:t>
            </a:r>
            <a:r>
              <a:rPr lang="vi-VN" dirty="0">
                <a:solidFill>
                  <a:schemeClr val="tx1"/>
                </a:solidFill>
              </a:rPr>
              <a:t> specialiști din cadrul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vi-VN" dirty="0">
                <a:solidFill>
                  <a:schemeClr val="tx1"/>
                </a:solidFill>
              </a:rPr>
              <a:t>operatorilor serviciilor publice de alimentare cu apă și de canalizare, membre 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vi-VN" dirty="0">
                <a:solidFill>
                  <a:schemeClr val="tx1"/>
                </a:solidFill>
              </a:rPr>
              <a:t>AMAC.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</a:rPr>
              <a:t>Domeniu</a:t>
            </a:r>
            <a:r>
              <a:rPr lang="ro-RO" b="1" dirty="0">
                <a:solidFill>
                  <a:schemeClr val="tx1"/>
                </a:solidFill>
              </a:rPr>
              <a:t>l</a:t>
            </a:r>
            <a:r>
              <a:rPr lang="ro-RO" dirty="0">
                <a:solidFill>
                  <a:schemeClr val="tx1"/>
                </a:solidFill>
              </a:rPr>
              <a:t>: </a:t>
            </a:r>
            <a:r>
              <a:rPr lang="pt-BR" dirty="0">
                <a:solidFill>
                  <a:schemeClr val="tx1"/>
                </a:solidFill>
              </a:rPr>
              <a:t>Program de instruiri și schimburi de experiență </a:t>
            </a:r>
            <a:r>
              <a:rPr lang="ro-RO" dirty="0">
                <a:solidFill>
                  <a:schemeClr val="tx1"/>
                </a:solidFill>
              </a:rPr>
              <a:t>a</a:t>
            </a:r>
            <a:r>
              <a:rPr lang="vi-VN" dirty="0">
                <a:solidFill>
                  <a:schemeClr val="tx1"/>
                </a:solidFill>
              </a:rPr>
              <a:t>dresat specialiștilor din </a:t>
            </a:r>
            <a:r>
              <a:rPr lang="ro-RO" dirty="0">
                <a:solidFill>
                  <a:schemeClr val="tx1"/>
                </a:solidFill>
              </a:rPr>
              <a:t>diverse </a:t>
            </a:r>
            <a:r>
              <a:rPr lang="vi-VN" dirty="0">
                <a:solidFill>
                  <a:schemeClr val="tx1"/>
                </a:solidFill>
              </a:rPr>
              <a:t>domeni</a:t>
            </a:r>
            <a:r>
              <a:rPr lang="ro-RO" dirty="0">
                <a:solidFill>
                  <a:schemeClr val="tx1"/>
                </a:solidFill>
              </a:rPr>
              <a:t>i</a:t>
            </a:r>
            <a:r>
              <a:rPr lang="vi-VN" dirty="0">
                <a:solidFill>
                  <a:schemeClr val="tx1"/>
                </a:solidFill>
              </a:rPr>
              <a:t> </a:t>
            </a:r>
            <a:r>
              <a:rPr lang="ro-RO" dirty="0">
                <a:solidFill>
                  <a:schemeClr val="tx1"/>
                </a:solidFill>
              </a:rPr>
              <a:t>de activitate</a:t>
            </a:r>
            <a:r>
              <a:rPr lang="vi-VN" dirty="0">
                <a:solidFill>
                  <a:schemeClr val="tx1"/>
                </a:solidFill>
              </a:rPr>
              <a:t>, în Centrul de Instruire al SC Apavital SA, orașul Iași, România</a:t>
            </a:r>
            <a:r>
              <a:rPr lang="ro-RO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7709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" y="1095420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Follow-up...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08" y="-3412"/>
            <a:ext cx="5730142" cy="667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06537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" y="1095420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Follow-up...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11" y="13493"/>
            <a:ext cx="5956300" cy="669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43563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Oportunități. Planuri de viitor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-1" y="2037039"/>
            <a:ext cx="9143999" cy="4544736"/>
          </a:xfrm>
        </p:spPr>
        <p:txBody>
          <a:bodyPr/>
          <a:lstStyle/>
          <a:p>
            <a:pPr marL="0" indent="0" algn="ctr">
              <a:buNone/>
            </a:pPr>
            <a:r>
              <a:rPr lang="ro-RO" dirty="0"/>
              <a:t>SC Apavital SA manifestă o politică de deschidere față de conceptul de </a:t>
            </a:r>
            <a:r>
              <a:rPr lang="en-US" dirty="0"/>
              <a:t>“</a:t>
            </a:r>
            <a:r>
              <a:rPr lang="ro-RO" i="1" dirty="0"/>
              <a:t>î</a:t>
            </a:r>
            <a:r>
              <a:rPr lang="vi-VN" i="1" dirty="0"/>
              <a:t>nvăţare pe tot parcursul vieţii</a:t>
            </a:r>
            <a:r>
              <a:rPr lang="en-US" i="1" dirty="0"/>
              <a:t>”</a:t>
            </a:r>
            <a:r>
              <a:rPr lang="ro-RO" i="1" dirty="0"/>
              <a:t> </a:t>
            </a:r>
            <a:r>
              <a:rPr lang="en-US" i="1" dirty="0"/>
              <a:t>!</a:t>
            </a:r>
          </a:p>
          <a:p>
            <a:r>
              <a:rPr lang="en-US" i="1" dirty="0"/>
              <a:t>De</a:t>
            </a:r>
            <a:r>
              <a:rPr lang="ro-RO" i="1" dirty="0"/>
              <a:t>ține infrastructura necesară derulării programelor de formare profesională:</a:t>
            </a:r>
          </a:p>
          <a:p>
            <a:pPr lvl="1"/>
            <a:r>
              <a:rPr lang="ro-RO" i="1" dirty="0"/>
              <a:t>Are înființată o asociație –Asociația ACVO- care poate derula astfel de programe;</a:t>
            </a:r>
          </a:p>
          <a:p>
            <a:pPr lvl="1"/>
            <a:r>
              <a:rPr lang="ro-RO" i="1" dirty="0"/>
              <a:t>Centru de Formare Profesională cu săli de curs dotate;</a:t>
            </a:r>
          </a:p>
          <a:p>
            <a:pPr lvl="1"/>
            <a:r>
              <a:rPr lang="ro-RO" i="1" dirty="0"/>
              <a:t>Formatori cu experiență în domeniul </a:t>
            </a:r>
            <a:r>
              <a:rPr lang="vi-VN" i="1" dirty="0"/>
              <a:t>apei potabile și apelor uzate</a:t>
            </a:r>
            <a:r>
              <a:rPr lang="ro-RO" i="1" dirty="0"/>
              <a:t>;</a:t>
            </a:r>
          </a:p>
          <a:p>
            <a:pPr marL="358775" lvl="1">
              <a:buClr>
                <a:srgbClr val="C80F0F"/>
              </a:buClr>
            </a:pPr>
            <a:r>
              <a:rPr lang="ro-RO" i="1" dirty="0">
                <a:ea typeface="+mn-ea"/>
                <a:cs typeface="+mn-cs"/>
              </a:rPr>
              <a:t>Deține autorizări ale Autorității Nationale pentru Calificari, recunoscute de Ministerul Muncii, Familiei, Protectiei Sociale si Persoanelor Varstnice si de catre Ministerul Educatiei Nationale. </a:t>
            </a:r>
          </a:p>
          <a:p>
            <a:endParaRPr lang="en-GB" i="1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9125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707463"/>
              </p:ext>
            </p:extLst>
          </p:nvPr>
        </p:nvGraphicFramePr>
        <p:xfrm>
          <a:off x="0" y="1860917"/>
          <a:ext cx="91440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75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Nr. Crt.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PROGRAME: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Regionalizarea serviciilor</a:t>
                      </a:r>
                      <a:r>
                        <a:rPr lang="ro-RO" baseline="0" dirty="0"/>
                        <a:t> de apă și canalizare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Calitatea apei potabile și apelor uzate. Laboratoare de monitorizare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Reducerea pierderilor de apă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Stații de tratare a apei</a:t>
                      </a:r>
                      <a:r>
                        <a:rPr lang="ro-RO" baseline="0" dirty="0"/>
                        <a:t> potabile și epurarea apei uzate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Managementul proiectelor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Proceduri juridice de recuperare</a:t>
                      </a:r>
                      <a:r>
                        <a:rPr lang="ro-RO" baseline="0" dirty="0"/>
                        <a:t> a debitelor de la clienți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IT@C Soluții de sisteme informatice integrate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Protecția datelor cu caracter personal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Contracte colective de muncă. Salarizare,</a:t>
                      </a:r>
                      <a:r>
                        <a:rPr lang="ro-RO" baseline="0" dirty="0"/>
                        <a:t> drepturi și obligații salariați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Sisteme privind motivarea</a:t>
                      </a:r>
                      <a:r>
                        <a:rPr lang="ro-RO" baseline="0" dirty="0"/>
                        <a:t> și antrenarea salariaților</a:t>
                      </a:r>
                      <a:r>
                        <a:rPr lang="ro-RO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Sisteme de evaluare a performanțelor organizaționale și ale salariaților</a:t>
                      </a:r>
                      <a:r>
                        <a:rPr lang="ro-RO" baseline="0" dirty="0"/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0" y="1365250"/>
            <a:ext cx="9144000" cy="53975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Oportunități. Planuri de viitor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8693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Sistemul de evaluare a performanțelor la SC Apavital 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-1" y="2037039"/>
            <a:ext cx="9143999" cy="454473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57200" y="3241981"/>
            <a:ext cx="39624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o-RO" altLang="en-US" sz="3600" i="1" dirty="0">
                <a:solidFill>
                  <a:prstClr val="black"/>
                </a:solidFill>
                <a:latin typeface="Tw Cen MT" pitchFamily="34" charset="0"/>
                <a:cs typeface="Arial" pitchFamily="34" charset="0"/>
              </a:rPr>
              <a:t>1. Evaluarea performantelor </a:t>
            </a:r>
            <a:r>
              <a:rPr lang="ro-RO" altLang="en-US" sz="3600" i="1" u="sng" dirty="0">
                <a:solidFill>
                  <a:prstClr val="black"/>
                </a:solidFill>
                <a:latin typeface="Tw Cen MT" pitchFamily="34" charset="0"/>
                <a:cs typeface="Arial" pitchFamily="34" charset="0"/>
              </a:rPr>
              <a:t>organizationale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091113" y="3354144"/>
            <a:ext cx="39624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o-RO" altLang="en-US" sz="3600" i="1" dirty="0">
                <a:solidFill>
                  <a:prstClr val="black"/>
                </a:solidFill>
                <a:latin typeface="Tw Cen MT" pitchFamily="34" charset="0"/>
                <a:cs typeface="Arial" pitchFamily="34" charset="0"/>
              </a:rPr>
              <a:t>2. Evaluarea performantelor </a:t>
            </a:r>
            <a:r>
              <a:rPr lang="ro-RO" altLang="en-US" sz="3600" i="1" u="sng" dirty="0">
                <a:solidFill>
                  <a:prstClr val="black"/>
                </a:solidFill>
                <a:latin typeface="Tw Cen MT" pitchFamily="34" charset="0"/>
                <a:cs typeface="Arial" pitchFamily="34" charset="0"/>
              </a:rPr>
              <a:t>personalului</a:t>
            </a:r>
          </a:p>
        </p:txBody>
      </p:sp>
      <p:sp>
        <p:nvSpPr>
          <p:cNvPr id="11" name="Curved Up Arrow 10"/>
          <p:cNvSpPr/>
          <p:nvPr/>
        </p:nvSpPr>
        <p:spPr>
          <a:xfrm rot="10800000">
            <a:off x="2678723" y="2133601"/>
            <a:ext cx="3962400" cy="1066800"/>
          </a:xfrm>
          <a:prstGeom prst="curvedUp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2754923" y="5114193"/>
            <a:ext cx="3962400" cy="1066800"/>
          </a:xfrm>
          <a:prstGeom prst="curvedUp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659923" y="2556974"/>
            <a:ext cx="0" cy="3124200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</a:ln>
          <a:effectLst/>
        </p:spPr>
      </p:cxnSp>
    </p:spTree>
    <p:extLst>
      <p:ext uri="{BB962C8B-B14F-4D97-AF65-F5344CB8AC3E}">
        <p14:creationId xmlns:p14="http://schemas.microsoft.com/office/powerpoint/2010/main" val="2456936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Sistemul de evaluare a performanțelor la SC Apavital SA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-1" y="2037039"/>
            <a:ext cx="9143999" cy="4544736"/>
          </a:xfrm>
        </p:spPr>
        <p:txBody>
          <a:bodyPr/>
          <a:lstStyle/>
          <a:p>
            <a:endParaRPr lang="ro-RO" dirty="0"/>
          </a:p>
          <a:p>
            <a:endParaRPr lang="en-GB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01" y="1850903"/>
            <a:ext cx="6761163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05355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-1" y="2037039"/>
            <a:ext cx="9143999" cy="4544736"/>
          </a:xfrm>
        </p:spPr>
        <p:txBody>
          <a:bodyPr/>
          <a:lstStyle/>
          <a:p>
            <a:endParaRPr lang="ro-RO" dirty="0"/>
          </a:p>
          <a:p>
            <a:endParaRPr lang="en-GB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2" y="678314"/>
            <a:ext cx="892492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7096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Datumsplatzhalt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sp>
        <p:nvSpPr>
          <p:cNvPr id="6" name="Inhaltsplatzhalter 7"/>
          <p:cNvSpPr txBox="1">
            <a:spLocks/>
          </p:cNvSpPr>
          <p:nvPr/>
        </p:nvSpPr>
        <p:spPr>
          <a:xfrm>
            <a:off x="684213" y="2108200"/>
            <a:ext cx="4481512" cy="26098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As a federal enterprise, GIZ supports the German Government in achieving its objectives in the field of international cooperation for sustainable development.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5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Published by</a:t>
            </a:r>
            <a:b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Deutsche </a:t>
            </a:r>
            <a:r>
              <a:rPr lang="de-DE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Gesellschaft für</a:t>
            </a:r>
            <a:br>
              <a:rPr lang="de-DE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de-DE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Internationale Zusammenarbeit </a:t>
            </a: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(GIZ) GmbH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Registered offices, Bonn and Eschborn, Germany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‘Modernization of Local Public Services in the Republic of Moldova’ Project</a:t>
            </a:r>
            <a:b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en-GB" sz="1050" b="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Chișinau</a:t>
            </a: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, 66 </a:t>
            </a:r>
            <a:r>
              <a:rPr lang="en-GB" sz="1050" b="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Bernardazzi</a:t>
            </a: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GB" sz="1050" b="0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st.</a:t>
            </a:r>
            <a:endParaRPr lang="en-GB" sz="1050" b="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  + 373 22 22-83-19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tabLst>
                <a:tab pos="180975" algn="l"/>
              </a:tabLst>
              <a:defRPr/>
            </a:pP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F  + 373 22 00-02-38</a:t>
            </a:r>
            <a:b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	</a:t>
            </a: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  <a:hlinkClick r:id="rId2"/>
              </a:rPr>
              <a:t>www.giz.de</a:t>
            </a: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  <a:hlinkClick r:id="rId3"/>
              </a:rPr>
              <a:t>www.serviciilocale.md</a:t>
            </a:r>
            <a:r>
              <a:rPr lang="en-GB" sz="1050" b="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300"/>
              </a:spcAft>
              <a:defRPr/>
            </a:pPr>
            <a:endParaRPr lang="de-DE" sz="1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  <a:defRPr/>
            </a:pPr>
            <a:endParaRPr lang="de-DE" sz="1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  <a:defRPr/>
            </a:pPr>
            <a:endParaRPr lang="de-DE" sz="1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de-DE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Inhaltsplatzhalter 8"/>
          <p:cNvSpPr txBox="1">
            <a:spLocks/>
          </p:cNvSpPr>
          <p:nvPr/>
        </p:nvSpPr>
        <p:spPr>
          <a:xfrm>
            <a:off x="5467350" y="2108200"/>
            <a:ext cx="3425825" cy="207486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>
              <a:spcAft>
                <a:spcPts val="300"/>
              </a:spcAft>
            </a:pPr>
            <a:r>
              <a:rPr lang="ro-RO" sz="2800" dirty="0">
                <a:solidFill>
                  <a:srgbClr val="534B3E"/>
                </a:solidFill>
              </a:rPr>
              <a:t>Vă mulțumim pentru atenție</a:t>
            </a:r>
            <a:endParaRPr lang="en-GB" sz="2800" dirty="0">
              <a:solidFill>
                <a:srgbClr val="534B3E"/>
              </a:solidFill>
            </a:endParaRPr>
          </a:p>
          <a:p>
            <a:endParaRPr lang="en-GB" sz="1000" dirty="0">
              <a:solidFill>
                <a:srgbClr val="534B3E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550D2E-632E-4476-A4EF-7DD44F592057}"/>
              </a:ext>
            </a:extLst>
          </p:cNvPr>
          <p:cNvGrpSpPr/>
          <p:nvPr/>
        </p:nvGrpSpPr>
        <p:grpSpPr>
          <a:xfrm>
            <a:off x="321232" y="91440"/>
            <a:ext cx="8624434" cy="1328738"/>
            <a:chOff x="321232" y="0"/>
            <a:chExt cx="8624434" cy="1328738"/>
          </a:xfrm>
        </p:grpSpPr>
        <p:pic>
          <p:nvPicPr>
            <p:cNvPr id="18" name="Picture 62">
              <a:extLst>
                <a:ext uri="{FF2B5EF4-FFF2-40B4-BE49-F238E27FC236}">
                  <a16:creationId xmlns:a16="http://schemas.microsoft.com/office/drawing/2014/main" id="{444A55AB-533D-4431-A178-D28581EE9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451" y="167752"/>
              <a:ext cx="846138" cy="846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6D8D37A2-1763-4424-BF64-66F1B2075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0" t="9557" r="12494" b="5119"/>
            <a:stretch>
              <a:fillRect/>
            </a:stretch>
          </p:blipFill>
          <p:spPr bwMode="auto">
            <a:xfrm>
              <a:off x="7351816" y="0"/>
              <a:ext cx="1593850" cy="132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293CCF0D-ED77-48CB-8940-E2E6091AF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32" y="177800"/>
              <a:ext cx="2303462" cy="779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0CADD2-50AE-4B65-9C86-32C877399145}"/>
              </a:ext>
            </a:extLst>
          </p:cNvPr>
          <p:cNvGrpSpPr/>
          <p:nvPr/>
        </p:nvGrpSpPr>
        <p:grpSpPr>
          <a:xfrm>
            <a:off x="449898" y="5545673"/>
            <a:ext cx="8383616" cy="894407"/>
            <a:chOff x="449898" y="5545673"/>
            <a:chExt cx="8383616" cy="894407"/>
          </a:xfrm>
        </p:grpSpPr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DA86AF38-59F3-46BC-B826-419CE2CF2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98" y="5652829"/>
              <a:ext cx="1901536" cy="787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feld 9">
              <a:extLst>
                <a:ext uri="{FF2B5EF4-FFF2-40B4-BE49-F238E27FC236}">
                  <a16:creationId xmlns:a16="http://schemas.microsoft.com/office/drawing/2014/main" id="{DC14202B-D5DA-4957-BAA4-637E5EE4C4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6640" y="5545673"/>
              <a:ext cx="1385655" cy="2143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o-MD" sz="800" b="0" dirty="0">
                  <a:solidFill>
                    <a:schemeClr val="tx2">
                      <a:lumMod val="75000"/>
                    </a:schemeClr>
                  </a:solidFill>
                </a:rPr>
                <a:t>În parteneriat cu:</a:t>
              </a:r>
              <a:endParaRPr lang="en-GB" sz="800" b="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44D31AC1-67D0-4D4F-BB9A-9CC09A65A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489" y="5863602"/>
              <a:ext cx="1470025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2455" y="1275875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Module de instruire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65477" y="1960684"/>
            <a:ext cx="484505" cy="3886200"/>
          </a:xfrm>
          <a:prstGeom prst="up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2018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5" y="5846884"/>
            <a:ext cx="8145067" cy="31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82" y="2703723"/>
            <a:ext cx="2087710" cy="231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23" y="2703723"/>
            <a:ext cx="2122169" cy="235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13" y="2703723"/>
            <a:ext cx="2083190" cy="231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44" y="2703722"/>
            <a:ext cx="2087710" cy="231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824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40000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Module de instruire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65477" y="1960684"/>
            <a:ext cx="484505" cy="3886200"/>
          </a:xfrm>
          <a:prstGeom prst="up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2019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5" y="5846884"/>
            <a:ext cx="8145067" cy="31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82" y="2740177"/>
            <a:ext cx="2061334" cy="228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891" y="2740175"/>
            <a:ext cx="2061335" cy="228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2740176"/>
            <a:ext cx="2061335" cy="228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534" y="2740178"/>
            <a:ext cx="2061333" cy="228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219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619459"/>
              </p:ext>
            </p:extLst>
          </p:nvPr>
        </p:nvGraphicFramePr>
        <p:xfrm>
          <a:off x="-1" y="1028701"/>
          <a:ext cx="5064369" cy="5178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468">
                <a:tc gridSpan="3">
                  <a:txBody>
                    <a:bodyPr/>
                    <a:lstStyle/>
                    <a:p>
                      <a:pPr algn="ctr"/>
                      <a:r>
                        <a:rPr lang="ro-RO" dirty="0"/>
                        <a:t>Profilul participanților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331">
                <a:tc>
                  <a:txBody>
                    <a:bodyPr/>
                    <a:lstStyle/>
                    <a:p>
                      <a:r>
                        <a:rPr lang="ro-RO" sz="1200" dirty="0"/>
                        <a:t>Directori / Vicedirectori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/>
                        <a:t>Operatori marketing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Controlori superiori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68">
                <a:tc>
                  <a:txBody>
                    <a:bodyPr/>
                    <a:lstStyle/>
                    <a:p>
                      <a:r>
                        <a:rPr lang="ro-RO" sz="1200" dirty="0"/>
                        <a:t>Viceprimar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/>
                        <a:t>Ingineri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Energomecanici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68">
                <a:tc>
                  <a:txBody>
                    <a:bodyPr/>
                    <a:lstStyle/>
                    <a:p>
                      <a:r>
                        <a:rPr lang="ro-RO" sz="1200" dirty="0"/>
                        <a:t>Contabili șefi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/>
                        <a:t>Maiștri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Analiști economici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68">
                <a:tc>
                  <a:txBody>
                    <a:bodyPr/>
                    <a:lstStyle/>
                    <a:p>
                      <a:r>
                        <a:rPr lang="ro-RO" sz="1200" dirty="0"/>
                        <a:t>Economiști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/>
                        <a:t>Energeticieni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IT-iști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68">
                <a:tc>
                  <a:txBody>
                    <a:bodyPr/>
                    <a:lstStyle/>
                    <a:p>
                      <a:r>
                        <a:rPr lang="ro-RO" sz="1200" dirty="0"/>
                        <a:t>Specialiști</a:t>
                      </a:r>
                      <a:r>
                        <a:rPr lang="ro-RO" sz="1200" baseline="0" dirty="0"/>
                        <a:t> HR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/>
                        <a:t>Proiectanți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Prof. Universitar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468">
                <a:tc>
                  <a:txBody>
                    <a:bodyPr/>
                    <a:lstStyle/>
                    <a:p>
                      <a:r>
                        <a:rPr lang="ro-RO" sz="1200" dirty="0"/>
                        <a:t>Juriști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/>
                        <a:t>Administratori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Formatori IFCAAC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331">
                <a:tc>
                  <a:txBody>
                    <a:bodyPr/>
                    <a:lstStyle/>
                    <a:p>
                      <a:r>
                        <a:rPr lang="ro-RO" sz="1200" dirty="0"/>
                        <a:t>Ingineri șefi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/>
                        <a:t>Specialiști SSM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Lectori UTM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331">
                <a:tc>
                  <a:txBody>
                    <a:bodyPr/>
                    <a:lstStyle/>
                    <a:p>
                      <a:r>
                        <a:rPr lang="ro-RO" sz="1200" dirty="0"/>
                        <a:t>Șefi secții abonați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/>
                        <a:t>Inspectori personal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Consulanți naționali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6331">
                <a:tc>
                  <a:txBody>
                    <a:bodyPr/>
                    <a:lstStyle/>
                    <a:p>
                      <a:r>
                        <a:rPr lang="ro-RO" sz="1200" dirty="0"/>
                        <a:t>Șefi secții vânzări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/>
                        <a:t>Dispeceri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Reprezentanți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ANR</a:t>
                      </a:r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1682">
                <a:tc>
                  <a:txBody>
                    <a:bodyPr/>
                    <a:lstStyle/>
                    <a:p>
                      <a:r>
                        <a:rPr lang="ro-RO" sz="1200" dirty="0"/>
                        <a:t>Specialiști PR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/>
                        <a:t>Automatiști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o-R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Organizatori AMAC</a:t>
                      </a:r>
                    </a:p>
                    <a:p>
                      <a:pPr marL="0" algn="l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468">
                <a:tc gridSpan="2">
                  <a:txBody>
                    <a:bodyPr/>
                    <a:lstStyle/>
                    <a:p>
                      <a:pPr algn="ctr"/>
                      <a:r>
                        <a:rPr lang="ro-RO" sz="1200" b="1" dirty="0"/>
                        <a:t>TOTAL</a:t>
                      </a:r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b="1" dirty="0"/>
                        <a:t>400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169" y="1535358"/>
            <a:ext cx="4028831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rved Right Arrow 5"/>
          <p:cNvSpPr/>
          <p:nvPr/>
        </p:nvSpPr>
        <p:spPr bwMode="auto">
          <a:xfrm rot="16200000">
            <a:off x="5412913" y="3159585"/>
            <a:ext cx="630556" cy="1397981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41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47" y="3766771"/>
            <a:ext cx="3626094" cy="242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47" y="1253668"/>
            <a:ext cx="3626094" cy="24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136090"/>
              </p:ext>
            </p:extLst>
          </p:nvPr>
        </p:nvGraphicFramePr>
        <p:xfrm>
          <a:off x="140678" y="1999517"/>
          <a:ext cx="5046784" cy="4189064"/>
        </p:xfrm>
        <a:graphic>
          <a:graphicData uri="http://schemas.openxmlformats.org/drawingml/2006/table">
            <a:tbl>
              <a:tblPr firstRow="1" bandRow="1"/>
              <a:tblGrid>
                <a:gridCol w="495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1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100" b="1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Modul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0F0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100" b="1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Financiar contabilitate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0F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120"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1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TEMATICI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1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Organizarea procesului de contabilitate desfășurat în cadrul organizației.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Organizarea procesului financiar desfășurat în cadrul organizației.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Strategia de tarifare -  cadrul legal și metodologii de fundamentare a tarifelor și repartizare a costurilor.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Cuantificarea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consumurilor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facturarea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serviciilor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furnizate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prestate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și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recuperarea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creanțelor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de la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utilizatori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Politica companiei privind personalul, condiții de muncă și dezvoltarea personalului.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729"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100" b="1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METODE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Prezentări powerpoint în sala de curs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Proiecții video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Vizite în teren; demonstrații practice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Studii de caz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Exemple de bune practici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700" dirty="0">
                        <a:effectLst/>
                        <a:latin typeface="Calibri"/>
                      </a:endParaRPr>
                    </a:p>
                  </a:txBody>
                  <a:tcPr marL="62206" marR="62206" marT="31103" marB="3110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8815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" y="1085371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b="0" dirty="0"/>
              <a:t>DH</a:t>
            </a: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8594947"/>
              </p:ext>
            </p:extLst>
          </p:nvPr>
        </p:nvGraphicFramePr>
        <p:xfrm>
          <a:off x="191844" y="1540375"/>
          <a:ext cx="3026142" cy="5271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2187">
                <a:tc>
                  <a:txBody>
                    <a:bodyPr/>
                    <a:lstStyle/>
                    <a:p>
                      <a:r>
                        <a:rPr lang="ro-RO" dirty="0"/>
                        <a:t>Financiar</a:t>
                      </a:r>
                      <a:r>
                        <a:rPr lang="ro-RO" baseline="0" dirty="0"/>
                        <a:t> contabilitate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462">
                <a:tc>
                  <a:txBody>
                    <a:bodyPr/>
                    <a:lstStyle/>
                    <a:p>
                      <a:r>
                        <a:rPr lang="ro-RO" sz="1100" b="1" dirty="0"/>
                        <a:t>Ziua 1 </a:t>
                      </a:r>
                      <a:r>
                        <a:rPr lang="ro-RO" sz="1100" dirty="0"/>
                        <a:t>– prezentări</a:t>
                      </a:r>
                      <a:r>
                        <a:rPr lang="ro-RO" sz="1100" baseline="0" dirty="0"/>
                        <a:t> în sala CFP Apavital SA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Ziua 2 </a:t>
                      </a:r>
                      <a:r>
                        <a:rPr kumimoji="0" lang="ro-RO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vizite la obiectivele Apavital SA: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Serviciului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Contabilitat</a:t>
                      </a:r>
                      <a:r>
                        <a:rPr lang="ro-RO" sz="1100" dirty="0"/>
                        <a:t>e</a:t>
                      </a:r>
                      <a:r>
                        <a:rPr lang="en-US" sz="1100" dirty="0"/>
                        <a:t>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Serviciul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Financiar</a:t>
                      </a:r>
                      <a:r>
                        <a:rPr lang="en-US" sz="1100" dirty="0"/>
                        <a:t>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Serviciul</a:t>
                      </a:r>
                      <a:r>
                        <a:rPr lang="en-US" sz="1100" dirty="0"/>
                        <a:t> Marketing </a:t>
                      </a:r>
                      <a:r>
                        <a:rPr lang="en-US" sz="1100" dirty="0" err="1"/>
                        <a:t>Relații</a:t>
                      </a:r>
                      <a:r>
                        <a:rPr lang="en-US" sz="1100" dirty="0"/>
                        <a:t> cu </a:t>
                      </a:r>
                      <a:r>
                        <a:rPr lang="en-US" sz="1100" dirty="0" err="1"/>
                        <a:t>Publicul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Serviciul</a:t>
                      </a:r>
                      <a:r>
                        <a:rPr lang="en-US" sz="1100" dirty="0"/>
                        <a:t> IT&amp;C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Serviciului Comercial ZM</a:t>
                      </a:r>
                      <a:r>
                        <a:rPr lang="ro-RO" sz="1100" dirty="0"/>
                        <a:t>I</a:t>
                      </a:r>
                      <a:r>
                        <a:rPr lang="it-IT" sz="1100" dirty="0"/>
                        <a:t>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Serviciului Comercial  ZJI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/>
                        <a:t>Atelierul Gestiune Contoare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Birou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Achiziții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Publice</a:t>
                      </a: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504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 err="1"/>
                        <a:t>Resurse</a:t>
                      </a:r>
                      <a:r>
                        <a:rPr lang="en-US" sz="1100" b="1" dirty="0"/>
                        <a:t> implicate: </a:t>
                      </a:r>
                      <a:endParaRPr lang="ro-RO" sz="11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10</a:t>
                      </a:r>
                      <a:r>
                        <a:rPr lang="ro-RO" sz="1100" baseline="0" dirty="0"/>
                        <a:t> traineri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translatori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Echipamente de traducere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Sală de curs cu dotări multimedia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Mape cu suport de curs și materiale didactice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8 obiective vizitate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baseline="0" dirty="0"/>
                        <a:t>2 nopți cazare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coffee-break </a:t>
                      </a:r>
                      <a:endParaRPr lang="ro-RO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6 mese (mic dejun, prânz, cină)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Transport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o-RO" sz="1100" dirty="0"/>
                        <a:t>Diplome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81" y="4079632"/>
            <a:ext cx="3628819" cy="24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91" y="1505438"/>
            <a:ext cx="3668353" cy="244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16" y="1505438"/>
            <a:ext cx="2032854" cy="296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6" y="4575866"/>
            <a:ext cx="2032855" cy="225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06233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65418"/>
            <a:ext cx="9143999" cy="560098"/>
          </a:xfrm>
        </p:spPr>
        <p:txBody>
          <a:bodyPr/>
          <a:lstStyle/>
          <a:p>
            <a:r>
              <a:rPr lang="ro-RO" b="1" dirty="0">
                <a:solidFill>
                  <a:schemeClr val="tx1"/>
                </a:solidFill>
              </a:rPr>
              <a:t>Tematici și metode abordate</a:t>
            </a:r>
            <a:br>
              <a:rPr lang="ro-RO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17/09/2019</a:t>
            </a:fld>
            <a:endParaRPr lang="de-DE">
              <a:cs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337095"/>
              </p:ext>
            </p:extLst>
          </p:nvPr>
        </p:nvGraphicFramePr>
        <p:xfrm>
          <a:off x="191843" y="2166571"/>
          <a:ext cx="4793395" cy="2803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133">
                <a:tc>
                  <a:txBody>
                    <a:bodyPr/>
                    <a:lstStyle/>
                    <a:p>
                      <a:r>
                        <a:rPr lang="ro-RO" sz="1600" dirty="0"/>
                        <a:t>Managementul Resurselor Umane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ro-RO" sz="1200" dirty="0"/>
                        <a:t>C</a:t>
                      </a:r>
                      <a:r>
                        <a:rPr lang="en-US" sz="1200" dirty="0" err="1"/>
                        <a:t>oordonarea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departament</a:t>
                      </a:r>
                      <a:r>
                        <a:rPr lang="ro-RO" sz="1200" dirty="0"/>
                        <a:t>ului </a:t>
                      </a:r>
                      <a:r>
                        <a:rPr lang="en-US" sz="1200" dirty="0"/>
                        <a:t>de </a:t>
                      </a:r>
                      <a:r>
                        <a:rPr lang="en-US" sz="1200" dirty="0" err="1"/>
                        <a:t>resurse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umane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ro-RO" sz="1200" dirty="0"/>
                        <a:t>P</a:t>
                      </a:r>
                      <a:r>
                        <a:rPr lang="vi-VN" sz="1200" dirty="0"/>
                        <a:t>lanificarea strategică a resurselor umane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ro-RO" sz="1200" dirty="0"/>
                        <a:t>R</a:t>
                      </a:r>
                      <a:r>
                        <a:rPr lang="en-US" sz="1200" dirty="0" err="1"/>
                        <a:t>ecrutarea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şi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selecția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resurselor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umane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vi-VN" sz="1200" dirty="0"/>
                        <a:t>Formare</a:t>
                      </a:r>
                      <a:r>
                        <a:rPr lang="ro-RO" sz="1200" dirty="0"/>
                        <a:t>a</a:t>
                      </a:r>
                      <a:r>
                        <a:rPr lang="vi-VN" sz="1200" dirty="0"/>
                        <a:t> </a:t>
                      </a:r>
                      <a:r>
                        <a:rPr lang="ro-RO" sz="1200" dirty="0"/>
                        <a:t>p</a:t>
                      </a:r>
                      <a:r>
                        <a:rPr lang="vi-VN" sz="1200" dirty="0"/>
                        <a:t>rofesională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vi-VN" sz="1200" dirty="0"/>
                        <a:t>Evaluarea profesională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ro-RO" sz="1200" dirty="0"/>
                        <a:t>Sistemul motivațional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133">
                <a:tc>
                  <a:txBody>
                    <a:bodyPr/>
                    <a:lstStyle/>
                    <a:p>
                      <a:r>
                        <a:rPr lang="pt-B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Protecția datelor cu caracter personal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47" y="1491762"/>
            <a:ext cx="3541469" cy="235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47" y="4035059"/>
            <a:ext cx="3524250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03276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<p:properties xmlns:p="http://schemas.microsoft.com/office/2006/metadata/properties" xmlns:xsi="http://www.w3.org/2001/XMLSchema-instance" xmlns:pc="http://schemas.microsoft.com/office/infopath/2007/PartnerControls"><documentManagement><Component xmlns="1aa55a0b-0a67-4782-a065-6eba4e0e353c">Template</Component><Expert xmlns="$ListId:STM Documents;" xsi:nil="true"/><_Status_ROOT xmlns="http://schemas.microsoft.com/sharepoint/v3/fields">Not Started</_Status_ROOT><Mission0 xmlns="7d6d0431-8c56-415f-8486-bab1e8b5c9af">63</Mission0></documentManagement>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<ct:contentTypeSchema ct:_="" ma:_="" ma:contentTypeName="Document" ma:contentTypeID="0x0101004969C18DB407E842A4AB9792F7B9E390" ma:contentTypeVersion="2" ma:contentTypeDescription="Create a new document." ma:contentTypeScope="" ma:versionID="5488f31937291764415c795c80949f4d" xmlns:ct="http://schemas.microsoft.com/office/2006/metadata/contentType" xmlns:ma="http://schemas.microsoft.com/office/2006/metadata/properties/metaAttributes">
<xsd:schema targetNamespace="http://schemas.microsoft.com/office/2006/metadata/properties" ma:root="true" ma:fieldsID="24777cb04497979614b6e160e49707af" ns2:_="" ns3:_="" ns4:_="" ns5:_="" xmlns:xsd="http://www.w3.org/2001/XMLSchema" xmlns:xs="http://www.w3.org/2001/XMLSchema" xmlns:p="http://schemas.microsoft.com/office/2006/metadata/properties" xmlns:ns2="$ListId:STM Documents;" xmlns:ns3="http://schemas.microsoft.com/sharepoint/v3/fields" xmlns:ns4="7d6d0431-8c56-415f-8486-bab1e8b5c9af" xmlns:ns5="1aa55a0b-0a67-4782-a065-6eba4e0e353c">
<xsd:import namespace="$ListId:STM Documents;"/>
<xsd:import namespace="http://schemas.microsoft.com/sharepoint/v3/fields"/>
<xsd:import namespace="7d6d0431-8c56-415f-8486-bab1e8b5c9af"/>
<xsd:import namespace="1aa55a0b-0a67-4782-a065-6eba4e0e353c"/>
<xsd:element name="properties">
<xsd:complexType>
<xsd:sequence>
<xsd:element name="documentManagement">
<xsd:complexType>
<xsd:all>
<xsd:element ref="ns2:Expert" minOccurs="0"/>
<xsd:element ref="ns3:_Status_ROOT" minOccurs="0"/>
<xsd:element ref="ns4:Mission0" minOccurs="0"/>
<xsd:element ref="ns5:Component" minOccurs="0"/>
</xsd:all>
</xsd:complexType>
</xsd:element>
</xsd:sequence>
</xsd:complexType>
</xsd:element>
</xsd:schema>
<xsd:schema targetNamespace="$ListId:STM Documents;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Expert" ma:index="8" nillable="true" ma:displayName="Expert" ma:list="{2d634400-cc7e-42b4-beae-410770132a8a}" ma:internalName="Expert" ma:readOnly="false" ma:showField="LinkTitleNoMenu" ma:web="309313e6-067f-4a27-beec-ca2e92e8bd09">
<xsd:simpleType>
<xsd:restriction base="dms:Lookup"/>
</xsd:simpleType>
</xsd:element>
</xsd:schema>
<xsd:schema targetNamespace="http://schemas.microsoft.com/sharepoint/v3/fields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_Status_ROOT" ma:index="9" nillable="true" ma:displayName="Status" ma:default="Not Started" ma:format="Dropdown" ma:internalName="_Status" ma:readOnly="false">
<xsd:simpleType>
<xsd:union memberTypes="dms:Text">
<xsd:simpleType>
<xsd:restriction base="dms:Choice">
<xsd:enumeration value="Not Started"/>
<xsd:enumeration value="Draft"/>
<xsd:enumeration value="Reviewed"/>
<xsd:enumeration value="Scheduled"/>
<xsd:enumeration value="Published"/>
<xsd:enumeration value="Final"/>
<xsd:enumeration value="Expired"/>
</xsd:restriction>
</xsd:simpleType>
</xsd:union>
</xsd:simpleType>
</xsd:element>
</xsd:schema>
<xsd:schema targetNamespace="7d6d0431-8c56-415f-8486-bab1e8b5c9af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Mission0" ma:index="11" nillable="true" ma:displayName="Mission" ma:list="{d0bd396e-2761-4ee8-bac1-29eb655abb3e}" ma:internalName="Mission0" ma:readOnly="false" ma:showField="Title" ma:web="309313e6-067f-4a27-beec-ca2e92e8bd09">
<xsd:simpleType>
<xsd:restriction base="dms:Lookup"/>
</xsd:simpleType>
</xsd:element>
</xsd:schema>
<xsd:schema targetNamespace="1aa55a0b-0a67-4782-a065-6eba4e0e353c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Component" ma:index="12" nillable="true" ma:displayName="Category" ma:format="Dropdown" ma:internalName="Component" ma:readOnly="false">
<xsd:simpleType>
<xsd:restriction base="dms:Choice">
<xsd:enumeration value="Template"/>
<xsd:enumeration value="Journal"/>
<xsd:enumeration value="Project Monitoring (ProMo)"/>
<xsd:enumeration value="Manuals and Procedures"/>
<xsd:enumeration value="General Information"/>
<xsd:enumeration value="Report"/>
<xsd:enumeration value="STE Monitoring"/>
</xsd:restriction>
</xsd:simpleType>
</xsd:element>
</xsd:schema>
<xsd:schema targetNamespace="http://schemas.openxmlformats.org/package/2006/metadata/core-properties" elementFormDefault="qualified" attributeFormDefault="unqualified" blockDefault="#all"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>
<xsd:import namespace="http://purl.org/dc/elements/1.1/" schemaLocation="http://dublincore.org/schemas/xmls/qdc/2003/04/02/dc.xsd"/>
<xsd:import namespace="http://purl.org/dc/terms/" schemaLocation="http://dublincore.org/schemas/xmls/qdc/2003/04/02/dcterms.xsd"/>
<xsd:element name="coreProperties" type="CT_coreProperties"/>
<xsd:complexType name="CT_coreProperties">
<xsd:all>
<xsd:element ref="dc:creator" minOccurs="0" maxOccurs="1"/>
<xsd:element ref="dcterms:created" minOccurs="0" maxOccurs="1"/>
<xsd:element ref="dc:identifier" minOccurs="0" maxOccurs="1"/>
<xsd:element name="contentType" minOccurs="0" maxOccurs="1" type="xsd:string" ma:index="0" ma:displayName="Content Type"/>
<xsd:element ref="dc:title" minOccurs="0" maxOccurs="1" ma:index="4" ma:displayName="Title"/>
<xsd:element ref="dc:subject" minOccurs="0" maxOccurs="1"/>
<xsd:element ref="dc:description" minOccurs="0" maxOccurs="1" ma:index="10" ma:displayName="Comments"/>
<xsd:element name="keywords" minOccurs="0" maxOccurs="1" type="xsd:string"/>
<xsd:element ref="dc:language" minOccurs="0" maxOccurs="1"/>
<xsd:element name="category" minOccurs="0" maxOccurs="1" type="xsd:string"/>
<xsd:element name="version" minOccurs="0" maxOccurs="1" type="xsd:string"/>
<xsd:element name="revision" minOccurs="0" maxOccurs="1" type="xsd:string">
<xsd:annotation>
<xsd:documentation>
                        This value indicates the number of saves or revisions. The application is responsible for updating this value after each revision.
                    </xsd:documentation>
</xsd:annotation>
</xsd:element>
<xsd:element name="lastModifiedBy" minOccurs="0" maxOccurs="1" type="xsd:string"/>
<xsd:element ref="dcterms:modified" minOccurs="0" maxOccurs="1"/>
<xsd:element name="contentStatus" minOccurs="0" maxOccurs="1" type="xsd:string"/>
</xsd:all>
</xsd:complexType>
</xsd:schema>
<xs:schema targetNamespace="http://schemas.microsoft.com/office/infopath/2007/PartnerControls" elementFormDefault="qualified" attributeFormDefault="unqualified" xmlns:pc="http://schemas.microsoft.com/office/infopath/2007/PartnerControls" xmlns:xs="http://www.w3.org/2001/XMLSchema">
<xs:element name="Person">
<xs:complexType>
<xs:sequence>
<xs:element ref="pc:DisplayName" minOccurs="0"></xs:element>
<xs:element ref="pc:AccountId" minOccurs="0"></xs:element>
<xs:element ref="pc:AccountType" minOccurs="0"></xs:element>
</xs:sequence>
</xs:complexType>
</xs:element>
<xs:element name="DisplayName" type="xs:string"></xs:element>
<xs:element name="AccountId" type="xs:string"></xs:element>
<xs:element name="AccountType" type="xs:string"></xs:element>
<xs:element name="BDCAssociatedEntity">
<xs:complexType>
<xs:sequence>
<xs:element ref="pc:BDCEntity" minOccurs="0" maxOccurs="unbounded"></xs:element>
</xs:sequence>
<xs:attribute ref="pc:EntityNamespace"></xs:attribute>
<xs:attribute ref="pc:EntityName"></xs:attribute>
<xs:attribute ref="pc:SystemInstanceName"></xs:attribute>
<xs:attribute ref="pc:AssociationName"></xs:attribute>
</xs:complexType>
</xs:element>
<xs:attribute name="EntityNamespace" type="xs:string"></xs:attribute>
<xs:attribute name="EntityName" type="xs:string"></xs:attribute>
<xs:attribute name="SystemInstanceName" type="xs:string"></xs:attribute>
<xs:attribute name="AssociationName" type="xs:string"></xs:attribute>
<xs:element name="BDCEntity">
<xs:complexType>
<xs:sequence>
<xs:element ref="pc:EntityDisplayName" minOccurs="0"></xs:element>
<xs:element ref="pc:EntityInstanceReference" minOccurs="0"></xs:element>
<xs:element ref="pc:EntityId1" minOccurs="0"></xs:element>
<xs:element ref="pc:EntityId2" minOccurs="0"></xs:element>
<xs:element ref="pc:EntityId3" minOccurs="0"></xs:element>
<xs:element ref="pc:EntityId4" minOccurs="0"></xs:element>
<xs:element ref="pc:EntityId5" minOccurs="0"></xs:element>
</xs:sequence>
</xs:complexType>
</xs:element>
<xs:element name="EntityDisplayName" type="xs:string"></xs:element>
<xs:element name="EntityInstanceReference" type="xs:string"></xs:element>
<xs:element name="EntityId1" type="xs:string"></xs:element>
<xs:element name="EntityId2" type="xs:string"></xs:element>
<xs:element name="EntityId3" type="xs:string"></xs:element>
<xs:element name="EntityId4" type="xs:string"></xs:element>
<xs:element name="EntityId5" type="xs:string"></xs:element>
<xs:element name="Terms">
<xs:complexType>
<xs:sequence>
<xs:element ref="pc:TermInfo" minOccurs="0" maxOccurs="unbounded"></xs:element>
</xs:sequence>
</xs:complexType>
</xs:element>
<xs:element name="TermInfo">
<xs:complexType>
<xs:sequence>
<xs:element ref="pc:TermName" minOccurs="0"></xs:element>
<xs:element ref="pc:TermId" minOccurs="0"></xs:element>
</xs:sequence>
</xs:complexType>
</xs:element>
<xs:element name="TermName" type="xs:string"></xs:element>
<xs:element name="TermId" type="xs:string"></xs:element>
</xs:schema>
</ct:contentTypeSchema>
</file>

<file path=customXml/itemProps1.xml><?xml version="1.0" encoding="utf-8"?>
<ds:datastoreItem xmlns:ds="http://schemas.openxmlformats.org/officeDocument/2006/customXml" ds:itemID="{554D7CAE-31D5-409C-B240-FC3B4476D657}">
  <ds:schemaRefs>
    <ds:schemaRef ds:uri="1aa55a0b-0a67-4782-a065-6eba4e0e353c"/>
    <ds:schemaRef ds:uri="http://schemas.microsoft.com/office/2006/documentManagement/types"/>
    <ds:schemaRef ds:uri="http://purl.org/dc/terms/"/>
    <ds:schemaRef ds:uri="http://www.w3.org/XML/1998/namespace"/>
    <ds:schemaRef ds:uri="7d6d0431-8c56-415f-8486-bab1e8b5c9af"/>
    <ds:schemaRef ds:uri="http://schemas.microsoft.com/sharepoint/v3/field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$ListId:STM Documents;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4868908-F866-4559-9390-0357994B92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00233F-CD43-410A-86E5-C212646C1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$ListId:STM Documents;"/>
    <ds:schemaRef ds:uri="http://schemas.microsoft.com/sharepoint/v3/fields"/>
    <ds:schemaRef ds:uri="7d6d0431-8c56-415f-8486-bab1e8b5c9af"/>
    <ds:schemaRef ds:uri="1aa55a0b-0a67-4782-a065-6eba4e0e35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1218</TotalTime>
  <Words>2054</Words>
  <Application>Microsoft Office PowerPoint</Application>
  <PresentationFormat>On-screen Show (4:3)</PresentationFormat>
  <Paragraphs>424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Narrow</vt:lpstr>
      <vt:lpstr>Calibri</vt:lpstr>
      <vt:lpstr>Tw Cen MT</vt:lpstr>
      <vt:lpstr>GIZ_Banner_Kopfzeile-Ausland (3)</vt:lpstr>
      <vt:lpstr>PowerPoint Presentation</vt:lpstr>
      <vt:lpstr>PROIECT Consolidarea cadrului instituțional în sectorul apei și canalizării în Republica Moldova </vt:lpstr>
      <vt:lpstr>Conceptul general al misiunilor de instruire</vt:lpstr>
      <vt:lpstr>Module de instruire</vt:lpstr>
      <vt:lpstr>Module de instruire</vt:lpstr>
      <vt:lpstr>PowerPoint Presentation</vt:lpstr>
      <vt:lpstr>Tematici și metode abordate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Tematici și metode abordate </vt:lpstr>
      <vt:lpstr>PowerPoint Presentation</vt:lpstr>
      <vt:lpstr>Evaluarea instruirii</vt:lpstr>
      <vt:lpstr>Evaluarea instruirii</vt:lpstr>
      <vt:lpstr>Evaluarea instruirii</vt:lpstr>
      <vt:lpstr>Evaluarea instruirii</vt:lpstr>
      <vt:lpstr>Evaluarea instruirii</vt:lpstr>
      <vt:lpstr>Follow-up...</vt:lpstr>
      <vt:lpstr>Follow-up...</vt:lpstr>
      <vt:lpstr>Follow-up...</vt:lpstr>
      <vt:lpstr>Oportunități. Planuri de viitor</vt:lpstr>
      <vt:lpstr>Oportunități. Planuri de viitor</vt:lpstr>
      <vt:lpstr>Sistemul de evaluare a performanțelor la SC Apavital SA</vt:lpstr>
      <vt:lpstr>Sistemul de evaluare a performanțelor la SC Apavital SA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GIZ_7</cp:lastModifiedBy>
  <cp:revision>341</cp:revision>
  <cp:lastPrinted>2017-07-11T13:18:46Z</cp:lastPrinted>
  <dcterms:created xsi:type="dcterms:W3CDTF">2013-09-05T11:54:56Z</dcterms:created>
  <dcterms:modified xsi:type="dcterms:W3CDTF">2019-09-17T06:37:32Z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0x0101004969C18DB407E842A4AB9792F7B9E390</vt:lpwstr>
  </property>
  <property fmtid="{D5CDD505-2E9C-101B-9397-08002B2CF9AE}" pid="3" name="xd_ProgID">
    <vt:lpwstr/>
  </property>
  <property fmtid="{D5CDD505-2E9C-101B-9397-08002B2CF9AE}" pid="4" name="Approval Status">
    <vt:lpwstr/>
  </property>
  <property fmtid="{D5CDD505-2E9C-101B-9397-08002B2CF9AE}" pid="5" name="Invoide Statu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