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44"/>
  </p:notesMasterIdLst>
  <p:handoutMasterIdLst>
    <p:handoutMasterId r:id="rId45"/>
  </p:handoutMasterIdLst>
  <p:sldIdLst>
    <p:sldId id="342" r:id="rId2"/>
    <p:sldId id="343" r:id="rId3"/>
    <p:sldId id="290" r:id="rId4"/>
    <p:sldId id="309" r:id="rId5"/>
    <p:sldId id="307" r:id="rId6"/>
    <p:sldId id="308" r:id="rId7"/>
    <p:sldId id="318" r:id="rId8"/>
    <p:sldId id="319" r:id="rId9"/>
    <p:sldId id="320" r:id="rId10"/>
    <p:sldId id="291" r:id="rId11"/>
    <p:sldId id="301" r:id="rId12"/>
    <p:sldId id="292" r:id="rId13"/>
    <p:sldId id="293" r:id="rId14"/>
    <p:sldId id="331" r:id="rId15"/>
    <p:sldId id="300" r:id="rId16"/>
    <p:sldId id="294" r:id="rId17"/>
    <p:sldId id="310" r:id="rId18"/>
    <p:sldId id="297" r:id="rId19"/>
    <p:sldId id="298" r:id="rId20"/>
    <p:sldId id="299" r:id="rId21"/>
    <p:sldId id="323" r:id="rId22"/>
    <p:sldId id="302" r:id="rId23"/>
    <p:sldId id="322" r:id="rId24"/>
    <p:sldId id="328" r:id="rId25"/>
    <p:sldId id="335" r:id="rId26"/>
    <p:sldId id="336" r:id="rId27"/>
    <p:sldId id="304" r:id="rId28"/>
    <p:sldId id="330" r:id="rId29"/>
    <p:sldId id="332" r:id="rId30"/>
    <p:sldId id="326" r:id="rId31"/>
    <p:sldId id="312" r:id="rId32"/>
    <p:sldId id="313" r:id="rId33"/>
    <p:sldId id="314" r:id="rId34"/>
    <p:sldId id="337" r:id="rId35"/>
    <p:sldId id="338" r:id="rId36"/>
    <p:sldId id="339" r:id="rId37"/>
    <p:sldId id="340" r:id="rId38"/>
    <p:sldId id="306" r:id="rId39"/>
    <p:sldId id="333" r:id="rId40"/>
    <p:sldId id="311" r:id="rId41"/>
    <p:sldId id="316" r:id="rId42"/>
    <p:sldId id="317" r:id="rId43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>
      <p:ext uri="{19B8F6BF-5375-455C-9EA6-DF929625EA0E}">
        <p15:presenceInfo xmlns:p15="http://schemas.microsoft.com/office/powerpoint/2012/main" userId="Laura Bohant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4" autoAdjust="0"/>
    <p:restoredTop sz="98003" autoAdjust="0"/>
  </p:normalViewPr>
  <p:slideViewPr>
    <p:cSldViewPr snapToGrid="0">
      <p:cViewPr varScale="1">
        <p:scale>
          <a:sx n="74" d="100"/>
          <a:sy n="74" d="100"/>
        </p:scale>
        <p:origin x="126" y="60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27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1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81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Unse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86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631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413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734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hyperlink" Target="http://www.serviciilocale.md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40.png"/><Relationship Id="rId2" Type="http://schemas.openxmlformats.org/officeDocument/2006/relationships/hyperlink" Target="http://www.giz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.jpeg"/><Relationship Id="rId9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322288" y="1516719"/>
            <a:ext cx="8499423" cy="5711933"/>
          </a:xfrm>
        </p:spPr>
        <p:txBody>
          <a:bodyPr/>
          <a:lstStyle/>
          <a:p>
            <a:pPr algn="ctr"/>
            <a:r>
              <a:rPr lang="ro-RO" sz="1600" b="1" dirty="0" smtClean="0">
                <a:solidFill>
                  <a:srgbClr val="002060"/>
                </a:solidFill>
              </a:rPr>
              <a:t>Curs de instruire pentru angajaţii operatorilor „Apă-Canal”</a:t>
            </a: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C00000"/>
                </a:solidFill>
              </a:rPr>
              <a:t>Modulul 10: </a:t>
            </a:r>
            <a:r>
              <a:rPr lang="ro-RO" b="1" dirty="0" smtClean="0">
                <a:solidFill>
                  <a:srgbClr val="002060"/>
                </a:solidFill>
              </a:rPr>
              <a:t>Rolul operatorilor de servicii publice de alimentare cu apă și de canalizare în procesul de atragere a investițiilor, proiectare, construcție și dare în exploatare a obiectelor de alimentare cu apă și de canalizare</a:t>
            </a:r>
            <a:r>
              <a:rPr lang="ro-RO" b="1" dirty="0" smtClean="0">
                <a:solidFill>
                  <a:srgbClr val="FF0000"/>
                </a:solidFill>
              </a:rPr>
              <a:t/>
            </a:r>
            <a:br>
              <a:rPr lang="ro-RO" b="1" dirty="0" smtClean="0">
                <a:solidFill>
                  <a:srgbClr val="FF000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/>
            </a:r>
            <a:br>
              <a:rPr lang="ro-RO" b="1" dirty="0" smtClean="0">
                <a:solidFill>
                  <a:srgbClr val="FF0000"/>
                </a:solidFill>
              </a:rPr>
            </a:br>
            <a:r>
              <a:rPr lang="ro-RO" altLang="en-US" sz="2000" b="1" dirty="0">
                <a:solidFill>
                  <a:srgbClr val="FF0000"/>
                </a:solidFill>
              </a:rPr>
              <a:t>Sesiunea </a:t>
            </a:r>
            <a:r>
              <a:rPr lang="ro-RO" altLang="en-US" sz="2000" b="1" dirty="0" smtClean="0">
                <a:solidFill>
                  <a:srgbClr val="FF0000"/>
                </a:solidFill>
              </a:rPr>
              <a:t>4</a:t>
            </a:r>
            <a:r>
              <a:rPr lang="ro-RO" altLang="en-US" sz="2000" b="1" dirty="0">
                <a:solidFill>
                  <a:srgbClr val="FF0000"/>
                </a:solidFill>
              </a:rPr>
              <a:t/>
            </a:r>
            <a:br>
              <a:rPr lang="ro-RO" altLang="en-US" sz="2000" b="1" dirty="0">
                <a:solidFill>
                  <a:srgbClr val="FF0000"/>
                </a:solidFill>
              </a:rPr>
            </a:br>
            <a:r>
              <a:rPr lang="ro-RO" altLang="en-US" sz="2000" b="1" dirty="0">
                <a:solidFill>
                  <a:srgbClr val="002060"/>
                </a:solidFill>
              </a:rPr>
              <a:t>Rolul operatorilor de servicii publice de alimentare cu apă </a:t>
            </a:r>
            <a:br>
              <a:rPr lang="ro-RO" altLang="en-US" sz="2000" b="1" dirty="0">
                <a:solidFill>
                  <a:srgbClr val="002060"/>
                </a:solidFill>
              </a:rPr>
            </a:br>
            <a:r>
              <a:rPr lang="ro-RO" altLang="en-US" sz="2000" b="1" dirty="0">
                <a:solidFill>
                  <a:srgbClr val="002060"/>
                </a:solidFill>
              </a:rPr>
              <a:t>și de canalizare </a:t>
            </a:r>
            <a:r>
              <a:rPr lang="ro-RO" altLang="en-US" sz="2000" b="1" dirty="0">
                <a:solidFill>
                  <a:srgbClr val="FF0000"/>
                </a:solidFill>
              </a:rPr>
              <a:t>în procesul de </a:t>
            </a:r>
            <a:r>
              <a:rPr lang="ro-RO" altLang="en-US" sz="2000" b="1" dirty="0" smtClean="0">
                <a:solidFill>
                  <a:srgbClr val="FF0000"/>
                </a:solidFill>
              </a:rPr>
              <a:t>dare în exploatare </a:t>
            </a:r>
            <a:r>
              <a:rPr lang="ro-RO" altLang="en-US" sz="2000" b="1" dirty="0">
                <a:solidFill>
                  <a:srgbClr val="002060"/>
                </a:solidFill>
              </a:rPr>
              <a:t>a obiectivelor de </a:t>
            </a:r>
            <a:br>
              <a:rPr lang="ro-RO" altLang="en-US" sz="2000" b="1" dirty="0">
                <a:solidFill>
                  <a:srgbClr val="002060"/>
                </a:solidFill>
              </a:rPr>
            </a:br>
            <a:r>
              <a:rPr lang="ro-RO" altLang="en-US" sz="2000" b="1" dirty="0">
                <a:solidFill>
                  <a:srgbClr val="002060"/>
                </a:solidFill>
              </a:rPr>
              <a:t>alimentare cu apă şi ce canalizare</a:t>
            </a:r>
            <a:r>
              <a:rPr lang="vi-VN" altLang="en-US" sz="2000" b="1" dirty="0"/>
              <a:t/>
            </a:r>
            <a:br>
              <a:rPr lang="vi-VN" altLang="en-US" sz="2000" b="1" dirty="0"/>
            </a:br>
            <a:r>
              <a:rPr lang="vi-VN" b="1" dirty="0"/>
              <a:t/>
            </a:r>
            <a:br>
              <a:rPr lang="vi-VN" b="1" dirty="0"/>
            </a:br>
            <a:r>
              <a:rPr lang="ro-RO" sz="1600" b="1" i="1" dirty="0" smtClean="0">
                <a:solidFill>
                  <a:srgbClr val="002060"/>
                </a:solidFill>
                <a:latin typeface="+mn-lt"/>
              </a:rPr>
              <a:t>Expert, Mihail CHIPERI</a:t>
            </a:r>
            <a:br>
              <a:rPr lang="ro-RO" sz="1600" b="1" i="1" dirty="0" smtClean="0">
                <a:solidFill>
                  <a:srgbClr val="002060"/>
                </a:solidFill>
                <a:latin typeface="+mn-lt"/>
              </a:rPr>
            </a:br>
            <a:r>
              <a:rPr lang="ro-RO" sz="1400" b="1" dirty="0">
                <a:solidFill>
                  <a:srgbClr val="002060"/>
                </a:solidFill>
              </a:rPr>
              <a:t/>
            </a:r>
            <a:br>
              <a:rPr lang="ro-RO" sz="1400" b="1" dirty="0">
                <a:solidFill>
                  <a:srgbClr val="002060"/>
                </a:solidFill>
              </a:rPr>
            </a:br>
            <a:r>
              <a:rPr lang="en-US" sz="1400" b="1" dirty="0" smtClean="0">
                <a:solidFill>
                  <a:srgbClr val="002060"/>
                </a:solidFill>
              </a:rPr>
              <a:t>2</a:t>
            </a:r>
            <a:r>
              <a:rPr lang="ro-RO" sz="1400" b="1" dirty="0" smtClean="0">
                <a:solidFill>
                  <a:srgbClr val="002060"/>
                </a:solidFill>
              </a:rPr>
              <a:t>0-21-22 iunie</a:t>
            </a:r>
            <a:r>
              <a:rPr lang="en-US" sz="1400" b="1" dirty="0" smtClean="0">
                <a:solidFill>
                  <a:srgbClr val="002060"/>
                </a:solidFill>
              </a:rPr>
              <a:t>  201</a:t>
            </a:r>
            <a:r>
              <a:rPr lang="ro-RO" sz="1400" b="1" dirty="0" smtClean="0">
                <a:solidFill>
                  <a:srgbClr val="002060"/>
                </a:solidFill>
              </a:rPr>
              <a:t>7</a:t>
            </a:r>
            <a:r>
              <a:rPr lang="en-US" sz="1400" b="1" dirty="0" smtClean="0">
                <a:solidFill>
                  <a:srgbClr val="002060"/>
                </a:solidFill>
              </a:rPr>
              <a:t>,  </a:t>
            </a:r>
            <a:r>
              <a:rPr lang="ro-RO" sz="1400" b="1" dirty="0" smtClean="0">
                <a:solidFill>
                  <a:srgbClr val="002060"/>
                </a:solidFill>
              </a:rPr>
              <a:t>Chișinău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01/11/2017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ifcaac_logo02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19" y="242372"/>
            <a:ext cx="827602" cy="82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350837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33388"/>
            <a:ext cx="1835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55588"/>
            <a:ext cx="814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3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555646"/>
            <a:ext cx="7776000" cy="54548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Procesele verbale ce devin ascunse 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smtClean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448000"/>
            <a:ext cx="7759356" cy="3816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1200" dirty="0" smtClean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Procesul-verbal la lucrări ce devin ascunse va conține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-Data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începerii lucărilor,data finalizării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-Genul de lucrări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-Desenele în baza cărora sau executat lucrările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-Materialele folosite la executarea lucrărilor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-Perioada de executare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-Starea timpului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-Încercările de laborator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-Schemele de execuție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o-RO" sz="1400" dirty="0" smtClean="0"/>
          </a:p>
          <a:p>
            <a:endParaRPr lang="ru-RU" sz="1200" dirty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557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01/11/2017</a:t>
            </a:fld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395" y="1555646"/>
            <a:ext cx="7861464" cy="807544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Lucr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ări care se consideră ascunse la rețelele de apă și de canalizare</a:t>
            </a:r>
            <a:endParaRPr lang="de-DE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748145" y="2671947"/>
            <a:ext cx="7837714" cy="35863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Patul șanțului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Pozarea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țevii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amblierea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șanțului.</a:t>
            </a:r>
            <a:endPara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							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i="1" dirty="0" smtClean="0"/>
              <a:t>  </a:t>
            </a:r>
            <a:r>
              <a:rPr lang="ro-RO" sz="1400" i="1" dirty="0" smtClean="0"/>
              <a:t>		</a:t>
            </a:r>
          </a:p>
          <a:p>
            <a:pPr algn="ctr"/>
            <a:endParaRPr lang="ro-RO" sz="1400" i="1" dirty="0" smtClean="0"/>
          </a:p>
          <a:p>
            <a:pPr algn="ctr"/>
            <a:endParaRPr lang="ro-RO" sz="1400" i="1" dirty="0"/>
          </a:p>
          <a:p>
            <a:pPr algn="ctr"/>
            <a:r>
              <a:rPr lang="en-US" sz="1400" i="1" dirty="0" smtClean="0"/>
              <a:t> </a:t>
            </a:r>
            <a:endParaRPr lang="ro-RO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557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1435468"/>
            <a:ext cx="7776000" cy="54548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Verificarea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calit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ății și recepția lucrărilor.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xfrm>
            <a:off x="665018" y="2161310"/>
            <a:ext cx="7913735" cy="4114566"/>
          </a:xfrm>
          <a:ln>
            <a:solidFill>
              <a:schemeClr val="bg1"/>
            </a:solidFill>
          </a:ln>
        </p:spPr>
        <p:txBody>
          <a:bodyPr/>
          <a:lstStyle/>
          <a:p>
            <a:pPr algn="just"/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Verific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calitatății lucrărilor în corespundere cu proiectul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Întocmirea împreună cu specialiștii geotehnicieni și cu executantul de lucrări procese-verbale prin care se va constata 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 terenul de fundație corespunde cu cel indicat în proiect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Întocmirea în comun cu executantul de lucrări,proiectantul și alți factori procese-verbale la recepția lucrărilor ascunse (patul tranșeului,amplasarea țevilor,lucrări de betonare a punctelor de sprijin,compactarea solului, lucrări de armare,izolații hidrofuge,tehnice și anticorpzive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Urmărirea ca toate materialele folosite să fie însoțite de certificate de conformitate,buletine de încercări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Verificarea dacă toate produsele inclusiv și cele noi care se folosesc în construcții să aibă agrimente tehnice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842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555646"/>
            <a:ext cx="7776000" cy="54548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Verificarea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calit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ății și recepția lucrărilor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2"/>
          </p:nvPr>
        </p:nvSpPr>
        <p:spPr>
          <a:xfrm>
            <a:off x="748145" y="2202873"/>
            <a:ext cx="7711855" cy="4061127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20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caz dacă se constată că lucrările se execută cu abateri de la proiect se va sista lucrările se va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cere demolarea sau remediera cu avizul proiectantului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Verifi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carea cantitățiile de lucrări conform proiectului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ărirea ca executantul lucrărilor să întocmească la zi registrele de evidiență a lucrărilor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ărirea ca lucrările să fie continuate numai după executarea recepției a lucrărilor in faze determinante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-Urmărirea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lucr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ările executate supuse recepției să corespundă cerințelor de calitate.</a:t>
            </a:r>
          </a:p>
          <a:p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43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266825"/>
            <a:ext cx="7776000" cy="83430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dirty="0" smtClean="0">
                <a:solidFill>
                  <a:srgbClr val="C00000"/>
                </a:solidFill>
              </a:rPr>
              <a:t>Lucrari de constructie a retelelor </a:t>
            </a:r>
            <a:br>
              <a:rPr lang="ro-RO" dirty="0" smtClean="0">
                <a:solidFill>
                  <a:srgbClr val="C00000"/>
                </a:solidFill>
              </a:rPr>
            </a:br>
            <a:r>
              <a:rPr lang="ro-RO" dirty="0" smtClean="0">
                <a:solidFill>
                  <a:srgbClr val="C00000"/>
                </a:solidFill>
              </a:rPr>
              <a:t>de canalizare executate necalitativ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D:\System\Desktop\FOTOGRAFII!!!!!\2014\APRILIE\12.04.14\PTDC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476500"/>
            <a:ext cx="3800475" cy="389572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ystem\Desktop\FOTO_BERD lucrari\DCIM\149___11\IMG_1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447925"/>
            <a:ext cx="4238626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069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48" y="1401288"/>
            <a:ext cx="7776000" cy="617928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Postutilizarea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Construc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țiilor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pic>
        <p:nvPicPr>
          <p:cNvPr id="10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40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7517" y="2196934"/>
            <a:ext cx="7790213" cy="406706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Regulamentul privind urmărirea comportării în exploatare,intervențiile în timp și postutilizarea construcțiilor,aprobat pri Hotărîrea de Guvern nr.382 din 24.04.1997.Modificat prin H.G.nr.1269 din 20.12.2000.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Prezentul Regulament prevede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ărirea comportării în exploatare a construcțiilor.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-Urmărirea curentă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ărirea specială.</a:t>
            </a:r>
          </a:p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Cu cît mai responsabili vom fi atunci cînd supraveghem lucrările de construcții, cu atît mai suguri vom fi la exploatare și la prestarea serviciului de calitate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64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01287"/>
            <a:ext cx="7776000" cy="938151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dirty="0" smtClean="0"/>
              <a:t>                  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Postutilizarea construcțiilor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12519" y="2446317"/>
            <a:ext cx="7742712" cy="400198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Disființarea construcțiilor se face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cerera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proprietarului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-La cerea APL în cazul cînd construcția a fost executată fără de proiect și fără Autorizație de Construire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Construc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ția numai asigură siguranță în exploatare și numai poate fi reabilitată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Construc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ția prezintă pericol pentru mediul înconjurător.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28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513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716288"/>
            <a:ext cx="7901860" cy="79686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Regulamentl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tehnic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ă a sistemelor de alimentare cu apă și de canalizare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9155" y="2899559"/>
            <a:ext cx="7564582" cy="35208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dirty="0" smtClean="0"/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AuditTehnic-este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complex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acumulare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și perfecționare a cunoștințelor despre sistem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-Rolul Auditului Tehnic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-Planul Auditului Tehnic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-Efectuarea unui Audit Tehnic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-Aplicarea Audituli Tehnic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Preg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ătirea planului de obicei se începe de la sfîrșit,pentru a  determina acțiunele care nesisită de efectuat.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dirty="0" smtClean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966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555646"/>
            <a:ext cx="7776000" cy="831294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b="1" dirty="0" smtClean="0">
                <a:solidFill>
                  <a:srgbClr val="C00000"/>
                </a:solidFill>
              </a:rPr>
              <a:t>        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Pregătirea solicitării de date și informații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95874" y="2565071"/>
            <a:ext cx="7771231" cy="3829558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2400" dirty="0" smtClean="0"/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Conținutul SDI va conține următoarele date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Descriera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sistemului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preceden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economice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Contorizarea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35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374" y="1306286"/>
            <a:ext cx="7759356" cy="761236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și întreținera a sistemelor de alimentare cu apa și de canalizare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24395" y="2327564"/>
            <a:ext cx="7717838" cy="390081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Pentru a exploata  corect și efectiv sistemele de alimentare cu apă și de canalizare necisită ca fiecare operator să dispună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Schema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sistemului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Schema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actualizat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 la zi a rețelelor(pe fiecare cartier,stradă)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Lungimele, diametrele, presiunele maxime în rețele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Aplasamentul tuturor surselor de apă,SP,rezervaore,turnuri.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Date cu privire la conducte ca minimum trebuie să conțină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o-RO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Materialul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modul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conectare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(ex,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flan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șe,sudură, mufe)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Anul instalării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Numărul de scurgeri,numărul de reparații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important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salvate în versia electronică</a:t>
            </a:r>
            <a:r>
              <a:rPr lang="ro-RO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30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16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148316"/>
            <a:ext cx="7776000" cy="774488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C00000"/>
                </a:solidFill>
              </a:rPr>
              <a:t>Cuprinsul sesiunii: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303929"/>
            <a:ext cx="7614873" cy="3960071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o-RO" sz="2000" dirty="0" smtClean="0">
                <a:solidFill>
                  <a:schemeClr val="tx1"/>
                </a:solidFill>
              </a:rPr>
              <a:t>Verificarea calității și recepția lucrărilor ascunse și în faze determinate. Postutilizarea construcțiilor.</a:t>
            </a:r>
          </a:p>
          <a:p>
            <a:pPr marL="342900" indent="-342900" algn="just">
              <a:buAutoNum type="arabicPeriod"/>
            </a:pPr>
            <a:r>
              <a:rPr lang="ro-RO" sz="2000" dirty="0" smtClean="0">
                <a:solidFill>
                  <a:schemeClr val="tx1"/>
                </a:solidFill>
              </a:rPr>
              <a:t>Regulamentul privind exploatarea tehnică a sistemelor de alimentare cu apă și de canalizare. Documentația tehnica.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227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77311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/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întreținera a  sistemelor de alimentare cu apă și canalizare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9143" y="2401726"/>
            <a:ext cx="7694088" cy="3888936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În  baza de date trebuie să conțină următoarele informații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Tipul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echipamentului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ex.pomp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 submersibilă,pompă centrifugă)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Informațiile de pe inscripția montată pe echipament(ex.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resiunea,productivitatea,puterea motorului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ata dării în exploatare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și timpul reparațiilor,capitale,sau curente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ultimele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teste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efectuate</a:t>
            </a:r>
            <a:r>
              <a:rPr lang="en-US" sz="1400" dirty="0" smtClean="0"/>
              <a:t>;</a:t>
            </a:r>
            <a:endParaRPr lang="ru-RU" sz="1400" dirty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28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909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467999"/>
            <a:ext cx="8829675" cy="520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555" cy="14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320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876" y="1555646"/>
            <a:ext cx="7794984" cy="779929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Exploatarea și întreținera sistemelor de alimentare cu apă și de canalizare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0876" y="2837113"/>
            <a:ext cx="7820725" cy="399010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Baza de date a conectărilor,consumătorilor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Numele consumătorilor,adresa inclusiv categoria(casnic,agent economic)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Locul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conect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ării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Parametrii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țin de conectare,lunjimea,diametrul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Date despre contor,locul instalării,Nr.contorului,termenul de verificare a contorului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65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555646"/>
            <a:ext cx="7776000" cy="784871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Exploatarea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o-RO" dirty="0">
                <a:solidFill>
                  <a:srgbClr val="C00000"/>
                </a:solidFill>
              </a:rPr>
              <a:t>și întrețin</a:t>
            </a:r>
            <a:r>
              <a:rPr lang="en-US" dirty="0">
                <a:solidFill>
                  <a:srgbClr val="C00000"/>
                </a:solidFill>
              </a:rPr>
              <a:t>era </a:t>
            </a:r>
            <a:r>
              <a:rPr lang="en-US" dirty="0" err="1">
                <a:solidFill>
                  <a:srgbClr val="C00000"/>
                </a:solidFill>
              </a:rPr>
              <a:t>sistemelor</a:t>
            </a:r>
            <a:r>
              <a:rPr lang="en-US" dirty="0">
                <a:solidFill>
                  <a:srgbClr val="C00000"/>
                </a:solidFill>
              </a:rPr>
              <a:t> de </a:t>
            </a:r>
            <a:r>
              <a:rPr lang="en-US" dirty="0" err="1">
                <a:solidFill>
                  <a:srgbClr val="C00000"/>
                </a:solidFill>
              </a:rPr>
              <a:t>alimentare</a:t>
            </a:r>
            <a:r>
              <a:rPr lang="en-US" dirty="0">
                <a:solidFill>
                  <a:srgbClr val="C00000"/>
                </a:solidFill>
              </a:rPr>
              <a:t> cu </a:t>
            </a:r>
            <a:r>
              <a:rPr lang="en-US" dirty="0" err="1">
                <a:solidFill>
                  <a:srgbClr val="C00000"/>
                </a:solidFill>
              </a:rPr>
              <a:t>ap</a:t>
            </a:r>
            <a:r>
              <a:rPr lang="ro-RO" dirty="0">
                <a:solidFill>
                  <a:srgbClr val="C00000"/>
                </a:solidFill>
              </a:rPr>
              <a:t>ă și de canalizare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9991" y="2552759"/>
            <a:ext cx="7776000" cy="3816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2000" b="1" dirty="0"/>
              <a:t>Pompele</a:t>
            </a:r>
            <a:r>
              <a:rPr lang="en-US" dirty="0"/>
              <a:t>-</a:t>
            </a:r>
            <a:r>
              <a:rPr lang="ro-RO" dirty="0"/>
              <a:t> constituie una din cele mai importante părți ale sistemului,în practică există două probleme majore ce țin de sistemul de pompare</a:t>
            </a:r>
            <a:r>
              <a:rPr lang="en-US" dirty="0"/>
              <a:t>: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sz="2000" b="1" dirty="0" err="1"/>
              <a:t>Turbulen</a:t>
            </a:r>
            <a:r>
              <a:rPr lang="ro-RO" sz="2000" b="1" dirty="0"/>
              <a:t>ța- </a:t>
            </a:r>
            <a:r>
              <a:rPr lang="ro-RO" dirty="0"/>
              <a:t>nivelul redus de apă înainte de țava de absrbție</a:t>
            </a:r>
            <a:r>
              <a:rPr lang="en-US" dirty="0"/>
              <a:t>;</a:t>
            </a:r>
            <a:br>
              <a:rPr lang="en-US" dirty="0"/>
            </a:br>
            <a:r>
              <a:rPr lang="en-US" sz="2000" b="1" dirty="0" err="1" smtClean="0"/>
              <a:t>Cavita</a:t>
            </a:r>
            <a:r>
              <a:rPr lang="ro-RO" sz="2000" b="1" dirty="0"/>
              <a:t>ția </a:t>
            </a:r>
            <a:r>
              <a:rPr lang="ro-RO" dirty="0"/>
              <a:t>– aspirația pompei se află în condiții de vacum ridicat,care pot fi recunosute după ,zgomote,presiune joasă la refulare.</a:t>
            </a:r>
            <a:r>
              <a:rPr lang="en-US" dirty="0"/>
              <a:t>	</a:t>
            </a:r>
            <a:r>
              <a:rPr lang="ro-RO" dirty="0"/>
              <a:t> </a:t>
            </a:r>
            <a:br>
              <a:rPr lang="ro-RO" dirty="0"/>
            </a:br>
            <a:r>
              <a:rPr lang="ro-RO" b="1" dirty="0"/>
              <a:t/>
            </a:r>
            <a:br>
              <a:rPr lang="ro-RO" b="1" dirty="0"/>
            </a:br>
            <a:r>
              <a:rPr lang="ro-RO" b="1" dirty="0"/>
              <a:t>Eficiența sistemului depinde foarte mult de alegerea corectă a puterii pompei</a:t>
            </a:r>
            <a:br>
              <a:rPr lang="ro-RO" b="1" dirty="0"/>
            </a:br>
            <a:endParaRPr lang="ru-RU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122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452045"/>
            <a:ext cx="7776000" cy="89145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err="1"/>
              <a:t>Sta</a:t>
            </a:r>
            <a:r>
              <a:rPr lang="ro-RO" dirty="0"/>
              <a:t>ție de pompare a apei potabilă și de pompare a apelor uzate după optimizarea hidraulică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pic>
        <p:nvPicPr>
          <p:cNvPr id="7" name="Picture 4" descr="D:\Documents\Statia de Epurare_ZUC\Colector sub presiune\IMG_0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64141"/>
            <a:ext cx="3779837" cy="37839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SCN3351"/>
          <p:cNvPicPr>
            <a:picLocks noGrp="1" noChangeAspect="1" noChangeArrowheads="1"/>
          </p:cNvPicPr>
          <p:nvPr>
            <p:ph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447924"/>
            <a:ext cx="3779838" cy="37909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43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09650"/>
            <a:ext cx="8381999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7018" cy="103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473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1085850"/>
            <a:ext cx="8496300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145" cy="10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555646"/>
            <a:ext cx="7722824" cy="77118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dirty="0" smtClean="0"/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Exploatarea sistemelor de alimentre cu apă și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canalizare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5064" y="2339507"/>
            <a:ext cx="7942854" cy="4241494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Sistemul de distribuție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reprezintă 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parte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sistemului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cauze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 cele mai multe probleme,find totodată și cea mai neglijată.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-Rețele construite  în anii 80-90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-Rețele supradimensionate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Lipsa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schemelor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re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țelelor de distribuție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Lipsa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ției despre materialul țevelor.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La elaborarea planurilor de proiectare s-au de reconstrucție necisită de luat în considerație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Costul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exploatare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sistemului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distribu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 este posibil de reconstruit sistemul bazat mai mult pe distribuția apei gravitațional,optimizarea presiunii în rețelele de distribuție.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dirty="0" smtClean="0"/>
              <a:t>             </a:t>
            </a:r>
            <a:endParaRPr lang="ru-RU" sz="2400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778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574026"/>
            <a:ext cx="7776000" cy="63817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Schema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instal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ării nodului de evidență a unui grup comun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pic>
        <p:nvPicPr>
          <p:cNvPr id="7" name="Picture 4" descr="D:\System\Desktop\IMG_2039.JPG"/>
          <p:cNvPicPr>
            <a:picLocks noGrp="1" noChangeAspect="1" noChangeArrowheads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30582"/>
            <a:ext cx="7896225" cy="43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03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83199"/>
            <a:ext cx="7776000" cy="755175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Exploatarea sistemelor de alimentare cu apă și de canalizare </a:t>
            </a:r>
            <a:br>
              <a:rPr lang="ro-RO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765001"/>
            <a:ext cx="7776000" cy="381600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- </a:t>
            </a:r>
            <a:r>
              <a:rPr lang="ro-RO" sz="2000" b="1" dirty="0" smtClean="0"/>
              <a:t>Materialele </a:t>
            </a:r>
            <a:r>
              <a:rPr lang="ro-RO" dirty="0"/>
              <a:t>follosite in practică pentru sistemul de distribuție a apei</a:t>
            </a:r>
            <a:br>
              <a:rPr lang="ro-RO" dirty="0"/>
            </a:br>
            <a:r>
              <a:rPr lang="ro-RO" dirty="0"/>
              <a:t>potabile sunt</a:t>
            </a:r>
            <a:r>
              <a:rPr lang="en-US" dirty="0"/>
              <a:t>: o</a:t>
            </a:r>
            <a:r>
              <a:rPr lang="ro-RO" dirty="0"/>
              <a:t>țel,fontă,polietilenă</a:t>
            </a:r>
            <a:br>
              <a:rPr lang="ro-RO" dirty="0"/>
            </a:br>
            <a:r>
              <a:rPr lang="en-US" dirty="0" smtClean="0"/>
              <a:t>- </a:t>
            </a:r>
            <a:r>
              <a:rPr lang="ro-RO" sz="2000" b="1" dirty="0" smtClean="0"/>
              <a:t>Materialele</a:t>
            </a:r>
            <a:r>
              <a:rPr lang="ro-RO" dirty="0" smtClean="0"/>
              <a:t> </a:t>
            </a:r>
            <a:r>
              <a:rPr lang="ro-RO" dirty="0"/>
              <a:t>pentru țevi neicisită de ales cu o deosăbită atenție înainte de a lua careva decizii referitor la înlocuiri sau la extinderi</a:t>
            </a:r>
            <a:br>
              <a:rPr lang="ro-RO" dirty="0"/>
            </a:br>
            <a:r>
              <a:rPr lang="ro-RO" dirty="0"/>
              <a:t>Necisită de luat în considerație costurile pentru întrețeneri ,durata de exploatare,inclusiv și rezistența hidraulică.Trebuie de luat în considerație  cerințele de instalare țevilor și a conectărilor 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endParaRPr lang="ru-RU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64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800" y="1555646"/>
            <a:ext cx="7854519" cy="1104427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2.CP.A.08.01-96 Verificarea calității și recepția lucrărilor ascunse și în faze  determinante. Postutilizarea construcțiilor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78475" y="2760068"/>
            <a:ext cx="7834184" cy="3884177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AZĂ DETERMINANTĂ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-stadiul fizic la o lucrare de construcție, care nu poate fi prelungită fără recepție și care nu mai poate fi continuată fără acceptul scris al beneficiarului,proiectantului,executantului.</a:t>
            </a:r>
          </a:p>
          <a:p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FAZELE DETERMINANTE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-se stabilesc de proiectant pe specializări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arhitectură,rezistență,instalații.</a:t>
            </a:r>
          </a:p>
          <a:p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FAZELE DETERMINANTE-pot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Trasarea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ției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Verificarea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în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natur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 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terenului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corespundere cu studiul geotehnic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Realizarea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funda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țiilor armate și nearmate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4800" y="2973823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34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00" y="1555646"/>
            <a:ext cx="7776000" cy="618564"/>
          </a:xfrm>
        </p:spPr>
        <p:txBody>
          <a:bodyPr/>
          <a:lstStyle/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Camine din PVC pentru canalizare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System\Desktop\FOTO_BERD lucrari\IUNIE\145___06\IMG_0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4" y="2428875"/>
            <a:ext cx="4201721" cy="40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Documents\Informatie site\2014\Foto_lucrari antrepr\Str.Razesilor_Olimer.JPG"/>
          <p:cNvPicPr>
            <a:picLocks noGrp="1" noChangeAspect="1" noChangeArrowheads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476498"/>
            <a:ext cx="3779838" cy="389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27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999" y="1483200"/>
            <a:ext cx="7787971" cy="775258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b="1" dirty="0" smtClean="0"/>
              <a:t> </a:t>
            </a:r>
            <a:r>
              <a:rPr lang="ro-RO" b="1" dirty="0" smtClean="0">
                <a:solidFill>
                  <a:srgbClr val="C00000"/>
                </a:solidFill>
              </a:rPr>
              <a:t>Exploatarea sistemelor de alimentare cu apă și de canalizare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smtClean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2618" y="2390659"/>
            <a:ext cx="7961681" cy="402301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1600" dirty="0" smtClean="0"/>
              <a:t> </a:t>
            </a:r>
            <a:r>
              <a:rPr lang="ro-RO" sz="2400" b="1" dirty="0" smtClean="0"/>
              <a:t>Contorizarea –</a:t>
            </a:r>
            <a:r>
              <a:rPr lang="ro-RO" b="1" dirty="0" smtClean="0"/>
              <a:t>este foarte importantă pentru administraea corectă,evidiență și o funcționare eficientă a sistemului.</a:t>
            </a:r>
          </a:p>
          <a:p>
            <a:r>
              <a:rPr lang="ro-RO" dirty="0" smtClean="0"/>
              <a:t>Prin contorizare se poate determina</a:t>
            </a:r>
            <a:r>
              <a:rPr lang="en-US" dirty="0" smtClean="0"/>
              <a:t>: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Pierderile</a:t>
            </a:r>
            <a:r>
              <a:rPr lang="en-US" dirty="0" smtClean="0"/>
              <a:t> din </a:t>
            </a:r>
            <a:r>
              <a:rPr lang="en-US" dirty="0" err="1" smtClean="0"/>
              <a:t>sistem</a:t>
            </a:r>
            <a:r>
              <a:rPr lang="en-US" dirty="0" smtClean="0"/>
              <a:t>;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Cantitatea</a:t>
            </a:r>
            <a:r>
              <a:rPr lang="en-US" dirty="0" smtClean="0"/>
              <a:t> de </a:t>
            </a:r>
            <a:r>
              <a:rPr lang="en-US" dirty="0" err="1" smtClean="0"/>
              <a:t>ap</a:t>
            </a:r>
            <a:r>
              <a:rPr lang="ro-RO" dirty="0" smtClean="0"/>
              <a:t>ă dobîndită</a:t>
            </a:r>
            <a:r>
              <a:rPr lang="en-US" dirty="0" smtClean="0"/>
              <a:t>;</a:t>
            </a:r>
          </a:p>
          <a:p>
            <a:r>
              <a:rPr lang="en-US" dirty="0" smtClean="0"/>
              <a:t>-D</a:t>
            </a:r>
            <a:r>
              <a:rPr lang="ro-RO" dirty="0"/>
              <a:t>e</a:t>
            </a:r>
            <a:r>
              <a:rPr lang="en-US" dirty="0" err="1" smtClean="0"/>
              <a:t>terminare</a:t>
            </a:r>
            <a:r>
              <a:rPr lang="ro-RO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capacit</a:t>
            </a:r>
            <a:r>
              <a:rPr lang="ro-RO" dirty="0" smtClean="0"/>
              <a:t>ății pompelor</a:t>
            </a:r>
            <a:r>
              <a:rPr lang="en-US" dirty="0" smtClean="0"/>
              <a:t>;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Evaluarea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ro-RO" dirty="0" smtClean="0"/>
              <a:t>țului a apei</a:t>
            </a:r>
            <a:r>
              <a:rPr lang="en-US" dirty="0" smtClean="0"/>
              <a:t>;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Volumul</a:t>
            </a:r>
            <a:r>
              <a:rPr lang="en-US" dirty="0" smtClean="0"/>
              <a:t> de </a:t>
            </a:r>
            <a:r>
              <a:rPr lang="en-US" dirty="0" err="1" smtClean="0"/>
              <a:t>ap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facturat</a:t>
            </a:r>
            <a:r>
              <a:rPr lang="en-US" dirty="0" smtClean="0"/>
              <a:t>.</a:t>
            </a:r>
          </a:p>
          <a:p>
            <a:r>
              <a:rPr lang="en-US" sz="2000" dirty="0" smtClean="0"/>
              <a:t>Info</a:t>
            </a:r>
            <a:r>
              <a:rPr lang="ro-RO" sz="2000" dirty="0" smtClean="0"/>
              <a:t>r</a:t>
            </a:r>
            <a:r>
              <a:rPr lang="en-US" sz="2000" dirty="0" smtClean="0"/>
              <a:t>ma</a:t>
            </a:r>
            <a:r>
              <a:rPr lang="ro-RO" sz="2000" dirty="0" smtClean="0"/>
              <a:t>țiile obținute prin contorizare vor fi importante pentru gestionarea costurilor.</a:t>
            </a:r>
            <a:endParaRPr lang="en-US" sz="2000" dirty="0" smtClean="0"/>
          </a:p>
          <a:p>
            <a:endParaRPr lang="ro-RO" dirty="0" smtClean="0"/>
          </a:p>
          <a:p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487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851" y="1555646"/>
            <a:ext cx="7790298" cy="80924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sistemelor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alimentare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 și de canalizare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332509" y="2479964"/>
                <a:ext cx="8231942" cy="3985230"/>
              </a:xfrm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ro-RO" b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o-RO" b="1" dirty="0" smtClean="0">
                    <a:latin typeface="Times New Roman" pitchFamily="18" charset="0"/>
                    <a:cs typeface="Times New Roman" pitchFamily="18" charset="0"/>
                  </a:rPr>
                  <a:t>Calitatea apei </a:t>
                </a:r>
              </a:p>
              <a:p>
                <a:pPr marL="0" indent="0">
                  <a:buNone/>
                </a:pPr>
                <a:r>
                  <a:rPr lang="ro-RO" dirty="0" smtClean="0">
                    <a:latin typeface="Times New Roman" pitchFamily="18" charset="0"/>
                    <a:cs typeface="Times New Roman" pitchFamily="18" charset="0"/>
                  </a:rPr>
                  <a:t>Elementele de poluare care pot fi găsite în sursele de apă sunt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Elemente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microbiologice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viru</a:t>
                </a:r>
                <a:r>
                  <a:rPr lang="ro-RO" b="1" dirty="0" smtClean="0">
                    <a:latin typeface="Times New Roman" pitchFamily="18" charset="0"/>
                    <a:cs typeface="Times New Roman" pitchFamily="18" charset="0"/>
                  </a:rPr>
                  <a:t>și </a:t>
                </a:r>
                <a:r>
                  <a:rPr lang="ro-RO" dirty="0" smtClean="0">
                    <a:latin typeface="Times New Roman" pitchFamily="18" charset="0"/>
                    <a:cs typeface="Times New Roman" pitchFamily="18" charset="0"/>
                  </a:rPr>
                  <a:t>de bacterii) provenirea-factorul uman(viceuri,fose,deșeuri)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Elemente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de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contaminare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neorganice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(s</a:t>
                </a:r>
                <a:r>
                  <a:rPr lang="ro-RO" dirty="0" smtClean="0">
                    <a:latin typeface="Times New Roman" pitchFamily="18" charset="0"/>
                    <a:cs typeface="Times New Roman" pitchFamily="18" charset="0"/>
                  </a:rPr>
                  <a:t>ăruri,metale) provinirea-în rezultatul sucrgerilor provocate de inundații, deversarea apelor uzate,din activitatea întreprinderilor industriale. </a:t>
                </a:r>
              </a:p>
              <a:p>
                <a:pPr marL="0" indent="0">
                  <a:buNone/>
                </a:pPr>
                <a:r>
                  <a:rPr lang="ro-RO" dirty="0" smtClean="0">
                    <a:latin typeface="Times New Roman" pitchFamily="18" charset="0"/>
                    <a:cs typeface="Times New Roman" pitchFamily="18" charset="0"/>
                  </a:rPr>
                  <a:t>Cei mai răspîndiți poluanți care se găsesc în sursele de apă subterane sunt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-Cu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Amoniu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o-RO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-Cu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Hidrogenul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Sulfuros</a:t>
                </a: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S)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509" y="2479964"/>
                <a:ext cx="8231942" cy="3985230"/>
              </a:xfrm>
              <a:blipFill rotWithShape="1">
                <a:blip r:embed="rId2"/>
                <a:stretch>
                  <a:fillRect l="-592" t="-61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79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70" y="1819651"/>
            <a:ext cx="7762884" cy="792107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și întreținerea sistemelor de alimentare cu             apă și de canalizare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670" y="2757054"/>
            <a:ext cx="7776000" cy="3493041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Rapoarte tehnice -scopul întocmirii rapoartelor tehnice,elaborarea planurilor de reparații preventive la sistemele de alimentare cu apă și de canalizare,</a:t>
            </a:r>
          </a:p>
          <a:p>
            <a:pPr marL="0" indent="0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Durata păstrării a documentelor tehnice se recomandă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Reg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termin-2ani;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Diagrame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ale sistemului-3ani;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Rapoartele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tehnice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lunare,trimestriale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anuale-4ani.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297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8125"/>
            <a:ext cx="86868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52550"/>
            <a:ext cx="8488829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259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728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95250"/>
            <a:ext cx="8753474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90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745" y="1938610"/>
            <a:ext cx="7790298" cy="79849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sistemelor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alimentre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ă și de canalizare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895600"/>
            <a:ext cx="7776000" cy="33684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ro-RO" sz="2400" dirty="0" smtClean="0"/>
              <a:t>-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Supravegherea tehnică a construcțiilor,</a:t>
            </a:r>
          </a:p>
          <a:p>
            <a:pPr marL="0" indent="0">
              <a:buNone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Darea în exploatare a lucrărilor de construcții,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Obligațiunele inginerului desemnat pentru control și monitorizare a construcțiilor,</a:t>
            </a:r>
          </a:p>
          <a:p>
            <a:pPr marL="0" indent="0">
              <a:buNone/>
            </a:pP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Dreptu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ile inginerului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sz="2000" b="1" dirty="0" smtClean="0"/>
          </a:p>
          <a:p>
            <a:pPr marL="0" indent="0">
              <a:buNone/>
            </a:pPr>
            <a:endParaRPr lang="ro-RO" sz="20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47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550" y="1530075"/>
            <a:ext cx="7791450" cy="4733925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o-RO" b="1" dirty="0" smtClean="0">
                <a:solidFill>
                  <a:sysClr val="windowText" lastClr="000000"/>
                </a:solidFill>
              </a:rPr>
              <a:t>                        </a:t>
            </a:r>
            <a:r>
              <a:rPr lang="ro-RO" b="1" dirty="0" smtClean="0">
                <a:solidFill>
                  <a:srgbClr val="C00000"/>
                </a:solidFill>
              </a:rPr>
              <a:t>Rezumatul sesiunii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b="1" dirty="0" smtClean="0"/>
              <a:t>Întrebări, Discuții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ro-RO" dirty="0" smtClean="0"/>
              <a:t>înseamnă  Faze Determinant</a:t>
            </a:r>
            <a:r>
              <a:rPr lang="en-US" dirty="0" smtClean="0"/>
              <a:t>e</a:t>
            </a:r>
            <a:r>
              <a:rPr lang="ru-RU" dirty="0" smtClean="0"/>
              <a:t>?</a:t>
            </a:r>
            <a:endParaRPr lang="ro-RO" dirty="0" smtClean="0"/>
          </a:p>
          <a:p>
            <a:r>
              <a:rPr lang="ro-RO" dirty="0" smtClean="0"/>
              <a:t>-Ce documente necisită să fie anexate la Procesul-Verbal de recepție a fazelor determinante</a:t>
            </a:r>
            <a:r>
              <a:rPr lang="ru-RU" dirty="0" smtClean="0"/>
              <a:t>?</a:t>
            </a:r>
          </a:p>
          <a:p>
            <a:r>
              <a:rPr lang="ru-RU" dirty="0" smtClean="0"/>
              <a:t>-С</a:t>
            </a:r>
            <a:r>
              <a:rPr lang="ro-RO" dirty="0" smtClean="0"/>
              <a:t>are faze determinante pot avea loc la executarea lucrărilor de construcții a rețelelor exterioare de alimentare cu apă și de canalizare</a:t>
            </a:r>
            <a:r>
              <a:rPr lang="ru-RU" dirty="0" smtClean="0"/>
              <a:t>?</a:t>
            </a:r>
            <a:endParaRPr lang="ro-RO" dirty="0" smtClean="0"/>
          </a:p>
          <a:p>
            <a:r>
              <a:rPr lang="ro-RO" dirty="0" smtClean="0"/>
              <a:t>-Unde și cine indică fazele determinante</a:t>
            </a:r>
            <a:r>
              <a:rPr lang="ru-RU" dirty="0" smtClean="0"/>
              <a:t>?</a:t>
            </a:r>
          </a:p>
          <a:p>
            <a:r>
              <a:rPr lang="ro-RO" dirty="0" smtClean="0"/>
              <a:t>-Cum se păstrează datele istorice la întreprinderea dumneavoasră</a:t>
            </a:r>
            <a:r>
              <a:rPr lang="ru-RU" dirty="0" smtClean="0"/>
              <a:t>?</a:t>
            </a:r>
          </a:p>
          <a:p>
            <a:r>
              <a:rPr lang="ru-RU" dirty="0" smtClean="0"/>
              <a:t>-С</a:t>
            </a:r>
            <a:r>
              <a:rPr lang="ro-RO" dirty="0" smtClean="0"/>
              <a:t>e fel de informație pot oferi contoarele specialiștilor care deservesc sistemele de alimentare cu apă și cel de canalizare</a:t>
            </a:r>
            <a:r>
              <a:rPr lang="ru-RU" dirty="0" smtClean="0"/>
              <a:t>?</a:t>
            </a:r>
            <a:r>
              <a:rPr lang="ro-RO" dirty="0" smtClean="0"/>
              <a:t> </a:t>
            </a:r>
            <a:endParaRPr lang="ru-RU" dirty="0" smtClean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80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930" y="1458487"/>
            <a:ext cx="7776000" cy="617928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FAZELE DETERMINANTE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640355" y="6611779"/>
            <a:ext cx="3418449" cy="246221"/>
          </a:xfrm>
        </p:spPr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7" name="Объект 6"/>
          <p:cNvSpPr>
            <a:spLocks noGrp="1"/>
          </p:cNvSpPr>
          <p:nvPr>
            <p:ph idx="12"/>
          </p:nvPr>
        </p:nvSpPr>
        <p:spPr>
          <a:xfrm>
            <a:off x="681066" y="2289370"/>
            <a:ext cx="7738539" cy="404065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2400" dirty="0" smtClean="0">
                <a:solidFill>
                  <a:schemeClr val="tx1"/>
                </a:solidFill>
                <a:latin typeface="Bernard MT Condensed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ția stîlpilor și pereților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ția plăcilor din beton armat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Construcția sarpantei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Verificarea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 realizarea probelor de presiune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Realizarea probelor la instalațiile electrice.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671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1892" y="1017431"/>
            <a:ext cx="7826594" cy="54864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Bibliografia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o-RO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Regulamentul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tehnic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 a sistemelor de alimentare cu apă și de canalizare aprobat prin ordinul directoului general al Agenției de Dezvoltare Regionale sub Nr.6 din 24.01.2006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Legea Nr.721 din02.02.1996 cu modificări prin legea 153 din 30. 07.2015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Regulamentul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ție a construcțiilor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Nr. 285 din 23.05.1996;</a:t>
            </a:r>
          </a:p>
          <a:p>
            <a:pPr marL="0" indent="0" algn="just">
              <a:buNone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H.G Nr.382 din 24.04.1997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rirea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comportării în exploatare, intervențiile în timp și postutilizarea construcțiilor.</a:t>
            </a:r>
          </a:p>
          <a:p>
            <a:pPr marL="0" indent="0" algn="just">
              <a:buNone/>
            </a:pPr>
            <a:r>
              <a:rPr lang="ro-RO" sz="2400" dirty="0">
                <a:solidFill>
                  <a:srgbClr val="0070C0"/>
                </a:solidFill>
              </a:rPr>
              <a:t> </a:t>
            </a:r>
            <a:endParaRPr lang="ro-RO" sz="2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o-RO" sz="2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733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01/11/2017</a:t>
            </a:fld>
            <a:endParaRPr lang="de-DE" noProof="0" dirty="0"/>
          </a:p>
        </p:txBody>
      </p:sp>
      <p:sp>
        <p:nvSpPr>
          <p:cNvPr id="6" name="Inhaltsplatzhalter 7"/>
          <p:cNvSpPr txBox="1">
            <a:spLocks/>
          </p:cNvSpPr>
          <p:nvPr/>
        </p:nvSpPr>
        <p:spPr>
          <a:xfrm>
            <a:off x="684213" y="2108200"/>
            <a:ext cx="4481512" cy="260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În calitate de entitate federală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GIZ sprijină atingerea obiectivelor Guvernului Germaniei de cooperare internațională și dezvoltare durabilă.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Publicat de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Deutsche </a:t>
            </a:r>
            <a: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Gesellschaft für</a:t>
            </a:r>
            <a:b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Internationale Zusammenarbeit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(GIZ) GmbH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Oficii înregistrate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Bonn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Eschborn, German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endParaRPr lang="en-GB" sz="105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Proiectul ”Modernizarea serviciilor publice locale în Republica Moldova”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Chișinău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str. </a:t>
            </a: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Bernardazzi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GB" sz="105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  + 373 22 22-83-19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  + 373 22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00-02-38</a:t>
            </a:r>
            <a:b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	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www.giz.de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www.serviciilocale.md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5467350" y="2108200"/>
            <a:ext cx="3005138" cy="381476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GB" sz="105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Autor</a:t>
            </a:r>
            <a:r>
              <a:rPr lang="ro-RO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o-RO" sz="10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o-RO" sz="1050" dirty="0"/>
              <a:t>MIHAIL CHIPERI</a:t>
            </a:r>
          </a:p>
          <a:p>
            <a:r>
              <a:rPr lang="ro-RO" sz="1050" dirty="0"/>
              <a:t>Tel: 060102028</a:t>
            </a:r>
          </a:p>
          <a:p>
            <a:r>
              <a:rPr lang="ro-RO" sz="1050" dirty="0"/>
              <a:t>E-mail: mihaichiperi500@gmail.com</a:t>
            </a:r>
            <a:endParaRPr lang="ru-RU" sz="1050" dirty="0"/>
          </a:p>
          <a:p>
            <a:pPr algn="l">
              <a:spcAft>
                <a:spcPts val="300"/>
              </a:spcAft>
              <a:defRPr/>
            </a:pPr>
            <a:endParaRPr lang="en-GB" sz="10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GB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95377" y="4718050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cofinanțat de 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5530055" y="3305969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În cooperare cu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862" y="3589293"/>
            <a:ext cx="847626" cy="85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statia2\Desktop\SDC-Rom_CMYK_hoch_p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6" y="5215306"/>
            <a:ext cx="198437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Stela\Desktop\Logou nou UTM\Logo_inscript_horizontal (1)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88" y="4717412"/>
            <a:ext cx="2635885" cy="65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9" descr="ifcaac_logo0200p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61" y="3536791"/>
            <a:ext cx="972036" cy="9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cf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846" y="3590925"/>
            <a:ext cx="83343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5540375"/>
            <a:ext cx="15906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5797282"/>
            <a:ext cx="94456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57229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17" y="5722592"/>
            <a:ext cx="7461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622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01/11/2017</a:t>
            </a:fld>
            <a:endParaRPr lang="de-DE" noProof="0" dirty="0"/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opa Log MS cmyk R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51" y="2793129"/>
            <a:ext cx="2827336" cy="1144690"/>
          </a:xfrm>
          <a:prstGeom prst="rect">
            <a:avLst/>
          </a:prstGeom>
          <a:noFill/>
        </p:spPr>
      </p:pic>
      <p:sp>
        <p:nvSpPr>
          <p:cNvPr id="19" name="Textfeld 5"/>
          <p:cNvSpPr txBox="1"/>
          <p:nvPr/>
        </p:nvSpPr>
        <p:spPr>
          <a:xfrm>
            <a:off x="5395399" y="2428037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lang="en-US" sz="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numele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399" y="2793129"/>
            <a:ext cx="340042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6813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1483200"/>
            <a:ext cx="7794981" cy="583106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FAZELE DETERMINANTE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6929" y="2273643"/>
            <a:ext cx="7669167" cy="386679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LA FAZELE DETERMINANTE PARTICIPĂ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Inspectorul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inspectoratului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stat 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consruc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Proiectantul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Beneficiarul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investi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ției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Antreprenorul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executantul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lucr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ărilor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Dirigintele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șantier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Responsabilul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tehnic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223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485220"/>
            <a:ext cx="7776000" cy="748879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mentele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înscriu și care se anexează la  </a:t>
            </a:r>
            <a:b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procesul –verbal de recepție la fazele determinante</a:t>
            </a:r>
            <a:r>
              <a:rPr lang="ro-RO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xfrm>
            <a:off x="735106" y="2315688"/>
            <a:ext cx="7672625" cy="4183724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400" dirty="0" smtClean="0">
                <a:solidFill>
                  <a:schemeClr val="tx1"/>
                </a:solidFill>
              </a:rPr>
              <a:t>-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Documentația de proiec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Încercările de laborator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Certificat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conformitate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-Pașapoarte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-Scheme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execu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-Certificate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prelevarea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laborator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verbale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prelevarea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probelor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sudur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Procesul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verbal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trasare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lucr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ărilor de construcție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Registru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procese-verbale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verificare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lucr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ărilor ce devin ascunse.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	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77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88283"/>
            <a:ext cx="7776000" cy="1080654"/>
          </a:xfrm>
        </p:spPr>
        <p:txBody>
          <a:bodyPr/>
          <a:lstStyle/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Pregatirea terenului de  fundatie pentru conducte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Patul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șanțului)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Mihail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pic>
        <p:nvPicPr>
          <p:cNvPr id="1028" name="Picture 4" descr="D:\System\Desktop\FOTOGRAFII!!!!!\2014\IULIE\IMG_1092.JPG"/>
          <p:cNvPicPr>
            <a:picLocks noGrp="1" noChangeAspect="1" noChangeArrowheads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398816"/>
            <a:ext cx="3779838" cy="38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System\Desktop\FOTOGRAFII!!!!!\2014\IULIE\IMG_10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3819"/>
            <a:ext cx="3779837" cy="369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436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Lucrari în faze determinante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System\Desktop\FOTO_BERD lucrari\DCIM\147___08\IMG_1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" y="2410692"/>
            <a:ext cx="3930733" cy="38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Grp="1" noChangeAspect="1" noChangeArrowheads="1"/>
          </p:cNvPicPr>
          <p:nvPr>
            <p:ph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52" y="2493818"/>
            <a:ext cx="3816536" cy="374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133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Lucrari în faze determinante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D:\System\Desktop\Новая папка\DSCN3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81943"/>
            <a:ext cx="3852161" cy="381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System\Desktop\FOTOGRAFII!!!!!\2014\IULIE\IMG_1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52" y="2458192"/>
            <a:ext cx="4013858" cy="38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716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8039</TotalTime>
  <Words>1788</Words>
  <Application>Microsoft Office PowerPoint</Application>
  <PresentationFormat>Экран (4:3)</PresentationFormat>
  <Paragraphs>295</Paragraphs>
  <Slides>42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Arial Narrow</vt:lpstr>
      <vt:lpstr>Bernard MT Condensed</vt:lpstr>
      <vt:lpstr>Cambria Math</vt:lpstr>
      <vt:lpstr>Times New Roman</vt:lpstr>
      <vt:lpstr>GIZ_Banner_Kopfzeile-Ausland (3)</vt:lpstr>
      <vt:lpstr>Curs de instruire pentru angajaţii operatorilor „Apă-Canal”  Modulul 10: Rolul operatorilor de servicii publice de alimentare cu apă și de canalizare în procesul de atragere a investițiilor, proiectare, construcție și dare în exploatare a obiectelor de alimentare cu apă și de canalizare  Sesiunea 4 Rolul operatorilor de servicii publice de alimentare cu apă  și de canalizare în procesul de dare în exploatare a obiectivelor de  alimentare cu apă şi ce canalizare  Expert, Mihail CHIPERI  20-21-22 iunie  2017,  Chișinău</vt:lpstr>
      <vt:lpstr>Cuprinsul sesiunii:  </vt:lpstr>
      <vt:lpstr> 2.CP.A.08.01-96 Verificarea calității și recepția lucrărilor ascunse și în faze  determinante. Postutilizarea construcțiilor</vt:lpstr>
      <vt:lpstr> FAZELE DETERMINANTE</vt:lpstr>
      <vt:lpstr>FAZELE DETERMINANTE </vt:lpstr>
      <vt:lpstr> Documentele ce se înscriu și care se anexează la   procesul –verbal de recepție la fazele determinante. </vt:lpstr>
      <vt:lpstr>Pregatirea terenului de  fundatie pentru conducte `(Patul șanțului)</vt:lpstr>
      <vt:lpstr>Lucrari în faze determinante</vt:lpstr>
      <vt:lpstr>Lucrari în faze determinante </vt:lpstr>
      <vt:lpstr>Procesele verbale ce devin ascunse  </vt:lpstr>
      <vt:lpstr> Lucrări care se consideră ascunse la rețelele de apă și de canalizare</vt:lpstr>
      <vt:lpstr>  Verificarea calității și recepția lucrărilor.</vt:lpstr>
      <vt:lpstr> Verificarea calității și recepția lucrărilor</vt:lpstr>
      <vt:lpstr>Lucrari de constructie a retelelor  de canalizare executate necalitativ</vt:lpstr>
      <vt:lpstr> Postutilizarea Construcțiilor</vt:lpstr>
      <vt:lpstr>                   Postutilizarea construcțiilor </vt:lpstr>
      <vt:lpstr> Regulamentl privind exploatarea tehnică a sistemelor de alimentare cu apă și de canalizare</vt:lpstr>
      <vt:lpstr>        Pregătirea solicitării de date și informații</vt:lpstr>
      <vt:lpstr> Exploatarea și întreținera a sistemelor de alimentare cu apa și de canalizare</vt:lpstr>
      <vt:lpstr> Exploatarea și întreținera a  sistemelor de alimentare cu apă și canalizare    </vt:lpstr>
      <vt:lpstr>Презентация PowerPoint</vt:lpstr>
      <vt:lpstr> Exploatarea și întreținera sistemelor de alimentare cu apă și de canalizare</vt:lpstr>
      <vt:lpstr>Exploatarea și întreținera sistemelor de alimentare cu apă și de canalizare</vt:lpstr>
      <vt:lpstr>Stație de pompare a apei potabilă și de pompare a apelor uzate după optimizarea hidraulică</vt:lpstr>
      <vt:lpstr>Презентация PowerPoint</vt:lpstr>
      <vt:lpstr>Презентация PowerPoint</vt:lpstr>
      <vt:lpstr> Exploatarea sistemelor de alimentre cu apă și de canalizare</vt:lpstr>
      <vt:lpstr>Schema instalării nodului de evidență a unui grup comun</vt:lpstr>
      <vt:lpstr>Exploatarea sistemelor de alimentare cu apă și de canalizare  </vt:lpstr>
      <vt:lpstr>Camine din PVC pentru canalizare</vt:lpstr>
      <vt:lpstr> Exploatarea sistemelor de alimentare cu apă și de canalizare</vt:lpstr>
      <vt:lpstr>Exploatarea sistemelor de alimentare cu apă și de canalizare</vt:lpstr>
      <vt:lpstr> Exploatarea și întreținerea sistemelor de alimentare cu             apă și de canalizare</vt:lpstr>
      <vt:lpstr>Презентация PowerPoint</vt:lpstr>
      <vt:lpstr>Презентация PowerPoint</vt:lpstr>
      <vt:lpstr>Презентация PowerPoint</vt:lpstr>
      <vt:lpstr>Презентация PowerPoint</vt:lpstr>
      <vt:lpstr> Exploatarea sistemelor de alimentre cu apă și de canalizare</vt:lpstr>
      <vt:lpstr>                        Rezumatul sesiunii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363</cp:revision>
  <cp:lastPrinted>2016-10-07T08:42:53Z</cp:lastPrinted>
  <dcterms:created xsi:type="dcterms:W3CDTF">2013-09-05T11:54:56Z</dcterms:created>
  <dcterms:modified xsi:type="dcterms:W3CDTF">2017-11-01T08:18:17Z</dcterms:modified>
</cp:coreProperties>
</file>