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91" r:id="rId1"/>
  </p:sldMasterIdLst>
  <p:notesMasterIdLst>
    <p:notesMasterId r:id="rId33"/>
  </p:notesMasterIdLst>
  <p:handoutMasterIdLst>
    <p:handoutMasterId r:id="rId34"/>
  </p:handoutMasterIdLst>
  <p:sldIdLst>
    <p:sldId id="276" r:id="rId2"/>
    <p:sldId id="412" r:id="rId3"/>
    <p:sldId id="407" r:id="rId4"/>
    <p:sldId id="413" r:id="rId5"/>
    <p:sldId id="414" r:id="rId6"/>
    <p:sldId id="415" r:id="rId7"/>
    <p:sldId id="416" r:id="rId8"/>
    <p:sldId id="446" r:id="rId9"/>
    <p:sldId id="447" r:id="rId10"/>
    <p:sldId id="462" r:id="rId11"/>
    <p:sldId id="448" r:id="rId12"/>
    <p:sldId id="449" r:id="rId13"/>
    <p:sldId id="450" r:id="rId14"/>
    <p:sldId id="451" r:id="rId15"/>
    <p:sldId id="463" r:id="rId16"/>
    <p:sldId id="452" r:id="rId17"/>
    <p:sldId id="453" r:id="rId18"/>
    <p:sldId id="464" r:id="rId19"/>
    <p:sldId id="454" r:id="rId20"/>
    <p:sldId id="411" r:id="rId21"/>
    <p:sldId id="455" r:id="rId22"/>
    <p:sldId id="459" r:id="rId23"/>
    <p:sldId id="456" r:id="rId24"/>
    <p:sldId id="460" r:id="rId25"/>
    <p:sldId id="461" r:id="rId26"/>
    <p:sldId id="457" r:id="rId27"/>
    <p:sldId id="458" r:id="rId28"/>
    <p:sldId id="467" r:id="rId29"/>
    <p:sldId id="444" r:id="rId30"/>
    <p:sldId id="445" r:id="rId31"/>
    <p:sldId id="406" r:id="rId32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4599" autoAdjust="0"/>
  </p:normalViewPr>
  <p:slideViewPr>
    <p:cSldViewPr snapToGrid="0">
      <p:cViewPr>
        <p:scale>
          <a:sx n="60" d="100"/>
          <a:sy n="60" d="100"/>
        </p:scale>
        <p:origin x="1536" y="21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9" tIns="45005" rIns="90009" bIns="450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2" y="0"/>
            <a:ext cx="2918831" cy="49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9" tIns="45005" rIns="90009" bIns="450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023"/>
            <a:ext cx="2918831" cy="49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9" tIns="45005" rIns="90009" bIns="450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4023"/>
            <a:ext cx="2918831" cy="49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9" tIns="45005" rIns="90009" bIns="450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1CDF164F-6051-48D0-86EB-8FBA1D7A342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819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9" tIns="45005" rIns="90009" bIns="450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2" y="0"/>
            <a:ext cx="2918831" cy="49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9" tIns="45005" rIns="90009" bIns="450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223"/>
            <a:ext cx="4939560" cy="444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9" tIns="45005" rIns="90009" bIns="450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Klicken Sie, um die Formate des Vorlagentextes zu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023"/>
            <a:ext cx="2918831" cy="49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9" tIns="45005" rIns="90009" bIns="450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2" y="9374023"/>
            <a:ext cx="2918831" cy="49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9" tIns="45005" rIns="90009" bIns="450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DC180B95-A938-4496-9EE3-0EFB88FD995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956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91867-B18D-4BFE-ADF0-F268DAAE4C1C}" type="slidenum">
              <a:rPr lang="de-DE" smtClean="0">
                <a:cs typeface="Arial" charset="0"/>
              </a:rPr>
              <a:pPr/>
              <a:t>1</a:t>
            </a:fld>
            <a:endParaRPr 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5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80B95-A938-4496-9EE3-0EFB88FD9958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80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80B95-A938-4496-9EE3-0EFB88FD9958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10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80B95-A938-4496-9EE3-0EFB88FD9958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827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355DF-70A2-4162-BD99-0E523A6D8A7D}" type="datetime1">
              <a:rPr lang="en-GB"/>
              <a:pPr>
                <a:defRPr/>
              </a:pPr>
              <a:t>13/10/2020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69959-BF39-4F38-9390-42BBF4250F20}" type="datetime1">
              <a:rPr lang="en-GB"/>
              <a:pPr>
                <a:defRPr/>
              </a:pPr>
              <a:t>13/10/2020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GB" noProof="0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94E8-7B60-4218-B014-7AD504F4173C}" type="datetime1">
              <a:rPr lang="en-GB"/>
              <a:pPr>
                <a:defRPr/>
              </a:pPr>
              <a:t>13/10/2020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GB" noProof="0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2F708-8327-49AB-AC2B-89824E06DC6F}" type="datetime1">
              <a:rPr lang="en-GB"/>
              <a:pPr>
                <a:defRPr/>
              </a:pPr>
              <a:t>13/10/2020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5C821-5864-400F-898F-F84BD414CC2E}" type="datetime1">
              <a:rPr lang="en-GB"/>
              <a:pPr>
                <a:defRPr/>
              </a:pPr>
              <a:t>13/10/2020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5AFDC-918E-47C2-A38E-8004DC3A8DA0}" type="datetime1">
              <a:rPr lang="en-GB"/>
              <a:pPr>
                <a:defRPr/>
              </a:pPr>
              <a:t>13/10/2020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layer</a:t>
            </a:r>
          </a:p>
          <a:p>
            <a:pPr lvl="1"/>
            <a:r>
              <a:rPr lang="en-GB"/>
              <a:t>Second layer</a:t>
            </a:r>
          </a:p>
          <a:p>
            <a:pPr lvl="2"/>
            <a:r>
              <a:rPr lang="en-GB"/>
              <a:t>Third layer</a:t>
            </a:r>
          </a:p>
          <a:p>
            <a:pPr lvl="3"/>
            <a:r>
              <a:rPr lang="en-GB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46C13742-7B4F-46A9-AF19-3D86B16E8C2C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2D62764D-D444-4A16-BD44-3B5A0269EF8B}" type="datetime1">
              <a:rPr lang="en-GB"/>
              <a:pPr>
                <a:defRPr/>
              </a:pPr>
              <a:t>13/10/2020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here to add title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z.de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serviciilocale.md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4075" y="406400"/>
            <a:ext cx="16478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el 15"/>
          <p:cNvSpPr>
            <a:spLocks noGrp="1"/>
          </p:cNvSpPr>
          <p:nvPr>
            <p:ph type="title"/>
          </p:nvPr>
        </p:nvSpPr>
        <p:spPr>
          <a:xfrm>
            <a:off x="679450" y="1505119"/>
            <a:ext cx="7775575" cy="768743"/>
          </a:xfrm>
        </p:spPr>
        <p:txBody>
          <a:bodyPr/>
          <a:lstStyle/>
          <a:p>
            <a:pPr algn="ctr"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Moderniz</a:t>
            </a:r>
            <a:r>
              <a:rPr lang="ro-RO" altLang="en-US" b="1" dirty="0" err="1" smtClean="0">
                <a:solidFill>
                  <a:srgbClr val="C00000"/>
                </a:solidFill>
              </a:rPr>
              <a:t>area</a:t>
            </a:r>
            <a:r>
              <a:rPr lang="ro-RO" altLang="en-US" b="1" dirty="0" smtClean="0">
                <a:solidFill>
                  <a:srgbClr val="C00000"/>
                </a:solidFill>
              </a:rPr>
              <a:t> serviciilor publice in</a:t>
            </a:r>
            <a:r>
              <a:rPr lang="en-US" altLang="en-US" b="1" dirty="0" smtClean="0">
                <a:solidFill>
                  <a:srgbClr val="C00000"/>
                </a:solidFill>
              </a:rPr>
              <a:t> Republic</a:t>
            </a:r>
            <a:r>
              <a:rPr lang="ro-RO" altLang="en-US" b="1" dirty="0" smtClean="0">
                <a:solidFill>
                  <a:srgbClr val="C00000"/>
                </a:solidFill>
              </a:rPr>
              <a:t>a</a:t>
            </a:r>
            <a:r>
              <a:rPr lang="en-US" altLang="en-US" b="1" dirty="0" smtClean="0">
                <a:solidFill>
                  <a:srgbClr val="C00000"/>
                </a:solidFill>
              </a:rPr>
              <a:t>  </a:t>
            </a:r>
            <a:r>
              <a:rPr lang="en-US" altLang="en-US" b="1" dirty="0">
                <a:solidFill>
                  <a:srgbClr val="C00000"/>
                </a:solidFill>
              </a:rPr>
              <a:t>Moldova</a:t>
            </a:r>
            <a:r>
              <a:rPr lang="pt-BR" altLang="en-US" sz="1800" dirty="0">
                <a:solidFill>
                  <a:srgbClr val="000000"/>
                </a:solidFill>
              </a:rPr>
              <a:t/>
            </a:r>
            <a:br>
              <a:rPr lang="pt-BR" altLang="en-US" sz="1800" dirty="0">
                <a:solidFill>
                  <a:srgbClr val="000000"/>
                </a:solidFill>
              </a:rPr>
            </a:br>
            <a:endParaRPr lang="ro-RO" b="1" dirty="0">
              <a:solidFill>
                <a:schemeClr val="accent1"/>
              </a:solidFill>
            </a:endParaRPr>
          </a:p>
        </p:txBody>
      </p: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6511039" y="4716210"/>
            <a:ext cx="23408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o-RO" sz="1600" dirty="0" smtClean="0">
                <a:solidFill>
                  <a:schemeClr val="tx2">
                    <a:lumMod val="75000"/>
                  </a:schemeClr>
                </a:solidFill>
              </a:rPr>
              <a:t>Elaborat:</a:t>
            </a:r>
          </a:p>
          <a:p>
            <a:pPr eaLnBrk="0" hangingPunct="0">
              <a:defRPr/>
            </a:pP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Sergiu RUSU</a:t>
            </a:r>
            <a:endParaRPr lang="ro-RO" sz="1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Eugenia BUSMACHIU</a:t>
            </a:r>
          </a:p>
          <a:p>
            <a:pPr eaLnBrk="0" hangingPunct="0">
              <a:defRPr/>
            </a:pP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51" name="Picture 2" descr="D:\docs\desktop\ELdZ_Mol_cmyk_rum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8"/>
          <a:stretch>
            <a:fillRect/>
          </a:stretch>
        </p:blipFill>
        <p:spPr bwMode="auto">
          <a:xfrm>
            <a:off x="0" y="214313"/>
            <a:ext cx="21383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Imagin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4588" y="5562600"/>
            <a:ext cx="8302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5"/>
          <p:cNvSpPr txBox="1">
            <a:spLocks/>
          </p:cNvSpPr>
          <p:nvPr/>
        </p:nvSpPr>
        <p:spPr bwMode="auto">
          <a:xfrm>
            <a:off x="860889" y="2930746"/>
            <a:ext cx="7775575" cy="178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kern="0" dirty="0">
                <a:solidFill>
                  <a:srgbClr val="0070C0"/>
                </a:solidFill>
              </a:rPr>
              <a:t>Analiza Diagnostic ș</a:t>
            </a:r>
            <a:r>
              <a:rPr lang="ro-RO" kern="0" dirty="0" smtClean="0">
                <a:solidFill>
                  <a:srgbClr val="0070C0"/>
                </a:solidFill>
              </a:rPr>
              <a:t>i </a:t>
            </a:r>
            <a:r>
              <a:rPr lang="ro-RO" kern="0" dirty="0">
                <a:solidFill>
                  <a:srgbClr val="0070C0"/>
                </a:solidFill>
              </a:rPr>
              <a:t>Planul de Afaceri – instrumente eficiente de </a:t>
            </a:r>
            <a:r>
              <a:rPr lang="ro-RO" kern="0" dirty="0" smtClean="0">
                <a:solidFill>
                  <a:srgbClr val="0070C0"/>
                </a:solidFill>
              </a:rPr>
              <a:t>managemen</a:t>
            </a:r>
            <a:r>
              <a:rPr lang="ro-RO" dirty="0" smtClean="0">
                <a:solidFill>
                  <a:srgbClr val="0070C0"/>
                </a:solidFill>
              </a:rPr>
              <a:t>t</a:t>
            </a:r>
            <a:endParaRPr lang="en-US" kern="0" dirty="0">
              <a:solidFill>
                <a:srgbClr val="0070C0"/>
              </a:solidFill>
            </a:endParaRPr>
          </a:p>
          <a:p>
            <a:pPr algn="ctr" eaLnBrk="1" hangingPunct="1"/>
            <a:endParaRPr lang="ro-RO" b="1" kern="0" dirty="0">
              <a:solidFill>
                <a:schemeClr val="tx1"/>
              </a:solidFill>
            </a:endParaRPr>
          </a:p>
        </p:txBody>
      </p:sp>
      <p:pic>
        <p:nvPicPr>
          <p:cNvPr id="15" name="Picture 14" descr="https://www.gfa-group.de/img/logo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08" y="209756"/>
            <a:ext cx="1343660" cy="53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Diagnostic </a:t>
            </a:r>
            <a:r>
              <a:rPr lang="en-US" b="1" i="1" dirty="0" err="1"/>
              <a:t>Comercial</a:t>
            </a:r>
            <a:r>
              <a:rPr lang="ro-RO" b="1" i="1" dirty="0"/>
              <a:t> </a:t>
            </a:r>
            <a:r>
              <a:rPr lang="ro-RO" b="1" i="1" dirty="0"/>
              <a:t>(2)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101850"/>
            <a:ext cx="7776000" cy="4162150"/>
          </a:xfrm>
        </p:spPr>
        <p:txBody>
          <a:bodyPr/>
          <a:lstStyle/>
          <a:p>
            <a:r>
              <a:rPr lang="ro-RO" b="1" u="sng" dirty="0"/>
              <a:t>IV</a:t>
            </a:r>
            <a:r>
              <a:rPr lang="ro-RO" b="1" u="sng" dirty="0" smtClean="0"/>
              <a:t>. </a:t>
            </a:r>
            <a:r>
              <a:rPr lang="en-US" b="1" u="sng" dirty="0" err="1" smtClean="0"/>
              <a:t>Politica</a:t>
            </a:r>
            <a:r>
              <a:rPr lang="en-US" b="1" u="sng" dirty="0" smtClean="0"/>
              <a:t> </a:t>
            </a:r>
            <a:r>
              <a:rPr lang="en-US" b="1" u="sng" dirty="0" err="1"/>
              <a:t>tarifară</a:t>
            </a:r>
            <a:r>
              <a:rPr lang="en-US" b="1" u="sng" dirty="0"/>
              <a:t> </a:t>
            </a:r>
            <a:r>
              <a:rPr lang="en-US" b="1" u="sng" dirty="0" err="1"/>
              <a:t>și</a:t>
            </a:r>
            <a:r>
              <a:rPr lang="en-US" b="1" u="sng" dirty="0"/>
              <a:t> </a:t>
            </a:r>
            <a:r>
              <a:rPr lang="en-US" b="1" u="sng" dirty="0" err="1"/>
              <a:t>sustenabilitatea</a:t>
            </a:r>
            <a:r>
              <a:rPr lang="en-US" b="1" u="sng" dirty="0"/>
              <a:t> </a:t>
            </a:r>
            <a:r>
              <a:rPr lang="en-US" b="1" u="sng" dirty="0" err="1"/>
              <a:t>tarifelor</a:t>
            </a:r>
            <a:r>
              <a:rPr lang="ro-RO" b="1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tarife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categorii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grad </a:t>
            </a:r>
            <a:r>
              <a:rPr lang="ro-RO" i="1" dirty="0"/>
              <a:t>de suportabilitate etc</a:t>
            </a:r>
            <a:r>
              <a:rPr lang="ro-RO" i="1" dirty="0" smtClean="0"/>
              <a:t>.</a:t>
            </a:r>
            <a:endParaRPr lang="ro-RO" i="1" dirty="0"/>
          </a:p>
          <a:p>
            <a:r>
              <a:rPr lang="ro-RO" b="1" u="sng" dirty="0"/>
              <a:t>V. </a:t>
            </a:r>
            <a:r>
              <a:rPr lang="en-US" b="1" u="sng" dirty="0" err="1"/>
              <a:t>Rău-platnicii</a:t>
            </a:r>
            <a:r>
              <a:rPr lang="en-US" b="1" u="sng" dirty="0"/>
              <a:t> </a:t>
            </a:r>
            <a:r>
              <a:rPr lang="en-US" b="1" u="sng" dirty="0" err="1"/>
              <a:t>și</a:t>
            </a:r>
            <a:r>
              <a:rPr lang="en-US" b="1" u="sng" dirty="0"/>
              <a:t> </a:t>
            </a:r>
            <a:r>
              <a:rPr lang="en-US" b="1" u="sng" dirty="0" err="1"/>
              <a:t>politica</a:t>
            </a:r>
            <a:r>
              <a:rPr lang="en-US" b="1" u="sng" dirty="0"/>
              <a:t> </a:t>
            </a:r>
            <a:r>
              <a:rPr lang="en-US" b="1" u="sng" dirty="0" err="1"/>
              <a:t>în</a:t>
            </a:r>
            <a:r>
              <a:rPr lang="en-US" b="1" u="sng" dirty="0"/>
              <a:t> </a:t>
            </a:r>
            <a:r>
              <a:rPr lang="en-US" b="1" u="sng" dirty="0" err="1"/>
              <a:t>domeniu</a:t>
            </a:r>
            <a:r>
              <a:rPr lang="ro-RO" b="1" u="sng" dirty="0"/>
              <a:t>:</a:t>
            </a:r>
            <a:r>
              <a:rPr lang="en-US" b="1" u="sng" dirty="0"/>
              <a:t>  </a:t>
            </a:r>
            <a:endParaRPr lang="ro-RO" b="1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problemă-cauză-efect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 </a:t>
            </a:r>
            <a:r>
              <a:rPr lang="ro-RO" i="1" dirty="0"/>
              <a:t>plan de </a:t>
            </a:r>
            <a:r>
              <a:rPr lang="ro-RO" i="1" dirty="0" smtClean="0"/>
              <a:t>acțiuni</a:t>
            </a:r>
            <a:endParaRPr lang="ro-RO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măsuri</a:t>
            </a:r>
            <a:r>
              <a:rPr lang="en-US" i="1" dirty="0" smtClean="0"/>
              <a:t>        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071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Diagnostic</a:t>
            </a:r>
            <a:r>
              <a:rPr lang="ro-RO" b="1" i="1" dirty="0" err="1"/>
              <a:t>ul</a:t>
            </a:r>
            <a:r>
              <a:rPr lang="en-US" b="1" i="1" dirty="0"/>
              <a:t> </a:t>
            </a:r>
            <a:r>
              <a:rPr lang="en-US" b="1" i="1" dirty="0" err="1"/>
              <a:t>Tehnic</a:t>
            </a:r>
            <a:r>
              <a:rPr lang="en-US" b="1" i="1" dirty="0"/>
              <a:t>	</a:t>
            </a:r>
            <a:r>
              <a:rPr lang="ro-RO" b="1" i="1" dirty="0"/>
              <a:t>(1)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101850"/>
            <a:ext cx="7776000" cy="4162150"/>
          </a:xfrm>
        </p:spPr>
        <p:txBody>
          <a:bodyPr/>
          <a:lstStyle/>
          <a:p>
            <a:r>
              <a:rPr lang="ro-RO" b="1" u="sng" dirty="0" smtClean="0"/>
              <a:t>I.</a:t>
            </a:r>
            <a:r>
              <a:rPr lang="en-US" b="1" u="sng" dirty="0" smtClean="0"/>
              <a:t>Aria </a:t>
            </a:r>
            <a:r>
              <a:rPr lang="en-US" b="1" u="sng" dirty="0"/>
              <a:t>de </a:t>
            </a:r>
            <a:r>
              <a:rPr lang="en-US" b="1" u="sng" dirty="0" err="1"/>
              <a:t>acoperire</a:t>
            </a:r>
            <a:r>
              <a:rPr lang="en-US" b="1" u="sng" dirty="0"/>
              <a:t> cu </a:t>
            </a:r>
            <a:r>
              <a:rPr lang="en-US" b="1" u="sng" dirty="0" err="1" smtClean="0"/>
              <a:t>servicii</a:t>
            </a:r>
            <a:endParaRPr lang="ro-RO" b="1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Apă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Canalizare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Alte</a:t>
            </a:r>
          </a:p>
          <a:p>
            <a:r>
              <a:rPr lang="ro-RO" b="1" u="sng" dirty="0" smtClean="0"/>
              <a:t>II.</a:t>
            </a:r>
            <a:r>
              <a:rPr lang="en-US" b="1" u="sng" dirty="0"/>
              <a:t> </a:t>
            </a:r>
            <a:r>
              <a:rPr lang="en-US" b="1" u="sng" dirty="0" err="1"/>
              <a:t>Dotarea</a:t>
            </a:r>
            <a:r>
              <a:rPr lang="en-US" b="1" u="sng" dirty="0"/>
              <a:t> </a:t>
            </a:r>
            <a:r>
              <a:rPr lang="en-US" b="1" u="sng" dirty="0" err="1" smtClean="0"/>
              <a:t>tehnică</a:t>
            </a:r>
            <a:endParaRPr lang="ro-RO" b="1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Mijloace fixe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Alte categorii</a:t>
            </a:r>
          </a:p>
          <a:p>
            <a:r>
              <a:rPr lang="ro-RO" b="1" u="sng" dirty="0" smtClean="0"/>
              <a:t>III. Procesul Tehnologic</a:t>
            </a:r>
            <a:endParaRPr lang="en-US" b="1" u="sng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096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Diagnostic </a:t>
            </a:r>
            <a:r>
              <a:rPr lang="en-US" b="1" i="1" dirty="0" err="1"/>
              <a:t>Tehnic</a:t>
            </a:r>
            <a:r>
              <a:rPr lang="en-US" b="1" i="1" dirty="0"/>
              <a:t>	</a:t>
            </a:r>
            <a:r>
              <a:rPr lang="ro-RO" b="1" i="1" dirty="0"/>
              <a:t>(2)</a:t>
            </a:r>
            <a:endParaRPr lang="en-US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o-RO" b="1" u="sng" dirty="0" smtClean="0"/>
                  <a:t>IV Consumul Energetic:</a:t>
                </a:r>
              </a:p>
              <a:p>
                <a:endParaRPr lang="ro-RO" b="1" dirty="0" smtClean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ro-RO" sz="2000" b="1" i="0" smtClean="0">
                        <a:solidFill>
                          <a:srgbClr val="0070C0"/>
                        </a:solidFill>
                      </a:rPr>
                      <m:t>𝐂𝐨𝐧𝐬𝐮𝐦𝐮𝐥</m:t>
                    </m:r>
                    <m:r>
                      <a:rPr lang="ro-RO" sz="2000" b="1" i="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a:rPr lang="ro-RO" sz="2000" b="1" i="0" smtClean="0">
                        <a:solidFill>
                          <a:srgbClr val="0070C0"/>
                        </a:solidFill>
                      </a:rPr>
                      <m:t>𝐬𝐩𝐞𝐜𝐢𝐟𝐢𝐜</m:t>
                    </m:r>
                    <m:r>
                      <a:rPr lang="ro-RO" sz="2000" b="1" i="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a:rPr lang="ro-RO" sz="2000" b="1" i="0" smtClean="0">
                        <a:solidFill>
                          <a:srgbClr val="0070C0"/>
                        </a:solidFill>
                      </a:rPr>
                      <m:t>𝐝𝐞</m:t>
                    </m:r>
                    <m:r>
                      <a:rPr lang="ro-RO" sz="2000" b="1" i="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a:rPr lang="ro-RO" sz="2000" b="1" i="0" smtClean="0">
                        <a:solidFill>
                          <a:srgbClr val="0070C0"/>
                        </a:solidFill>
                      </a:rPr>
                      <m:t>𝐞𝐧𝐞𝐫𝐠𝐢𝐞</m:t>
                    </m:r>
                    <m:r>
                      <a:rPr lang="ro-RO" sz="2000" b="1" i="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a:rPr lang="ro-RO" sz="2000" b="1" i="0" smtClean="0">
                        <a:solidFill>
                          <a:srgbClr val="0070C0"/>
                        </a:solidFill>
                      </a:rPr>
                      <m:t>𝐞𝐥𝐞𝐜𝐭𝐫𝐢𝐜𝐚</m:t>
                    </m:r>
                    <m:r>
                      <a:rPr lang="ro-RO" sz="2000" b="1" i="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a:rPr lang="ro-RO" sz="2000" b="1" i="0" smtClean="0">
                        <a:solidFill>
                          <a:srgbClr val="0070C0"/>
                        </a:solidFill>
                      </a:rPr>
                      <m:t>𝐒𝐀𝐀</m:t>
                    </m:r>
                    <m:r>
                      <a:rPr lang="ro-RO" sz="2000" b="1" i="0" smtClean="0">
                        <a:solidFill>
                          <a:srgbClr val="0070C0"/>
                        </a:solidFill>
                      </a:rPr>
                      <m:t>=</m:t>
                    </m:r>
                    <m:f>
                      <m:fPr>
                        <m:ctrlPr>
                          <a:rPr lang="en-US" sz="2000" b="1">
                            <a:solidFill>
                              <a:srgbClr val="0070C0"/>
                            </a:solidFill>
                          </a:rPr>
                        </m:ctrlPr>
                      </m:fPr>
                      <m:num>
                        <m:r>
                          <a:rPr lang="ro-RO" sz="2000" b="1" i="0">
                            <a:solidFill>
                              <a:srgbClr val="0070C0"/>
                            </a:solidFill>
                          </a:rPr>
                          <m:t>𝐂𝐚𝐞𝐞𝐒𝐀𝐀</m:t>
                        </m:r>
                        <m:r>
                          <a:rPr lang="ro-RO" sz="2000" b="1" i="0">
                            <a:solidFill>
                              <a:srgbClr val="0070C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ro-RO" sz="2000" b="1" i="0">
                            <a:solidFill>
                              <a:srgbClr val="0070C0"/>
                            </a:solidFill>
                          </a:rPr>
                          <m:t>𝐕𝐚𝐚𝐩</m:t>
                        </m:r>
                      </m:den>
                    </m:f>
                    <m:d>
                      <m:dPr>
                        <m:ctrlPr>
                          <a:rPr lang="en-US" sz="2000" b="1">
                            <a:solidFill>
                              <a:srgbClr val="0070C0"/>
                            </a:solidFill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>
                                <a:solidFill>
                                  <a:srgbClr val="0070C0"/>
                                </a:solidFill>
                              </a:rPr>
                            </m:ctrlPr>
                          </m:fPr>
                          <m:num>
                            <m:r>
                              <a:rPr lang="ro-RO" sz="2000" b="1" i="0">
                                <a:solidFill>
                                  <a:srgbClr val="0070C0"/>
                                </a:solidFill>
                              </a:rPr>
                              <m:t>𝐤𝐖𝐡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>
                                    <a:solidFill>
                                      <a:srgbClr val="0070C0"/>
                                    </a:solidFill>
                                  </a:rPr>
                                </m:ctrlPr>
                              </m:sSupPr>
                              <m:e>
                                <m:r>
                                  <a:rPr lang="ro-RO" sz="2000" b="1" i="0">
                                    <a:solidFill>
                                      <a:srgbClr val="0070C0"/>
                                    </a:solidFill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ro-RO" sz="2000" b="1" i="0">
                                    <a:solidFill>
                                      <a:srgbClr val="0070C0"/>
                                    </a:solidFill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ro-RO" sz="2000" b="1" i="0" smtClean="0">
                        <a:solidFill>
                          <a:srgbClr val="0070C0"/>
                        </a:solidFill>
                      </a:rPr>
                      <m:t>;</m:t>
                    </m:r>
                  </m:oMath>
                </a14:m>
                <a:endParaRPr lang="ro-RO" sz="2000" b="1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ro-RO" sz="2000" b="1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ro-RO" sz="2000" b="1" i="0">
                        <a:solidFill>
                          <a:srgbClr val="0070C0"/>
                        </a:solidFill>
                      </a:rPr>
                      <m:t>𝐂𝐨𝐧𝐬𝐮𝐦𝐮𝐥</m:t>
                    </m:r>
                    <m:r>
                      <a:rPr lang="ro-RO" sz="2000" b="1" i="0">
                        <a:solidFill>
                          <a:srgbClr val="0070C0"/>
                        </a:solidFill>
                      </a:rPr>
                      <m:t> </m:t>
                    </m:r>
                    <m:r>
                      <a:rPr lang="ro-RO" sz="2000" b="1" i="0">
                        <a:solidFill>
                          <a:srgbClr val="0070C0"/>
                        </a:solidFill>
                      </a:rPr>
                      <m:t>𝐬𝐩𝐞𝐜𝐢𝐟𝐢𝐜</m:t>
                    </m:r>
                    <m:r>
                      <a:rPr lang="ro-RO" sz="2000" b="1" i="0">
                        <a:solidFill>
                          <a:srgbClr val="0070C0"/>
                        </a:solidFill>
                      </a:rPr>
                      <m:t> </m:t>
                    </m:r>
                    <m:r>
                      <a:rPr lang="ro-RO" sz="2000" b="1" i="0">
                        <a:solidFill>
                          <a:srgbClr val="0070C0"/>
                        </a:solidFill>
                      </a:rPr>
                      <m:t>𝐝𝐞</m:t>
                    </m:r>
                    <m:r>
                      <a:rPr lang="ro-RO" sz="2000" b="1" i="0">
                        <a:solidFill>
                          <a:srgbClr val="0070C0"/>
                        </a:solidFill>
                      </a:rPr>
                      <m:t> </m:t>
                    </m:r>
                    <m:r>
                      <a:rPr lang="ro-RO" sz="2000" b="1" i="0">
                        <a:solidFill>
                          <a:srgbClr val="0070C0"/>
                        </a:solidFill>
                      </a:rPr>
                      <m:t>𝐞𝐧𝐞𝐫𝐠𝐢𝐞</m:t>
                    </m:r>
                    <m:r>
                      <a:rPr lang="ro-RO" sz="2000" b="1" i="0">
                        <a:solidFill>
                          <a:srgbClr val="0070C0"/>
                        </a:solidFill>
                      </a:rPr>
                      <m:t> </m:t>
                    </m:r>
                    <m:r>
                      <a:rPr lang="ro-RO" sz="2000" b="1" i="0">
                        <a:solidFill>
                          <a:srgbClr val="0070C0"/>
                        </a:solidFill>
                      </a:rPr>
                      <m:t>𝐞𝐥𝐞𝐜𝐭𝐫𝐢𝐜𝐚</m:t>
                    </m:r>
                    <m:r>
                      <a:rPr lang="ro-RO" sz="2000" b="1" i="0">
                        <a:solidFill>
                          <a:srgbClr val="0070C0"/>
                        </a:solidFill>
                      </a:rPr>
                      <m:t> </m:t>
                    </m:r>
                    <m:r>
                      <a:rPr lang="ro-RO" sz="2000" b="1" i="0">
                        <a:solidFill>
                          <a:srgbClr val="0070C0"/>
                        </a:solidFill>
                      </a:rPr>
                      <m:t>𝐒𝐂</m:t>
                    </m:r>
                    <m:r>
                      <a:rPr lang="ro-RO" sz="2000" b="1" i="0">
                        <a:solidFill>
                          <a:srgbClr val="0070C0"/>
                        </a:solidFill>
                      </a:rPr>
                      <m:t>=</m:t>
                    </m:r>
                    <m:f>
                      <m:fPr>
                        <m:ctrlPr>
                          <a:rPr lang="en-US" sz="2000" b="1">
                            <a:solidFill>
                              <a:srgbClr val="0070C0"/>
                            </a:solidFill>
                          </a:rPr>
                        </m:ctrlPr>
                      </m:fPr>
                      <m:num>
                        <m:r>
                          <a:rPr lang="ro-RO" sz="2000" b="1" i="0">
                            <a:solidFill>
                              <a:srgbClr val="0070C0"/>
                            </a:solidFill>
                          </a:rPr>
                          <m:t>𝐂𝐚𝐞𝐞𝐒𝐂</m:t>
                        </m:r>
                        <m:r>
                          <a:rPr lang="ro-RO" sz="2000" b="1" i="0">
                            <a:solidFill>
                              <a:srgbClr val="0070C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ro-RO" sz="2000" b="1" i="0">
                            <a:solidFill>
                              <a:srgbClr val="0070C0"/>
                            </a:solidFill>
                          </a:rPr>
                          <m:t>𝐕𝐚𝐚𝐮𝐞</m:t>
                        </m:r>
                      </m:den>
                    </m:f>
                    <m:d>
                      <m:dPr>
                        <m:ctrlPr>
                          <a:rPr lang="en-US" sz="2000" b="1">
                            <a:solidFill>
                              <a:srgbClr val="0070C0"/>
                            </a:solidFill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>
                                <a:solidFill>
                                  <a:srgbClr val="0070C0"/>
                                </a:solidFill>
                              </a:rPr>
                            </m:ctrlPr>
                          </m:fPr>
                          <m:num>
                            <m:r>
                              <a:rPr lang="ro-RO" sz="2000" b="1" i="0">
                                <a:solidFill>
                                  <a:srgbClr val="0070C0"/>
                                </a:solidFill>
                              </a:rPr>
                              <m:t>𝐤𝐰𝐡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>
                                    <a:solidFill>
                                      <a:srgbClr val="0070C0"/>
                                    </a:solidFill>
                                  </a:rPr>
                                </m:ctrlPr>
                              </m:sSupPr>
                              <m:e>
                                <m:r>
                                  <a:rPr lang="ro-RO" sz="2000" b="1" i="0">
                                    <a:solidFill>
                                      <a:srgbClr val="0070C0"/>
                                    </a:solidFill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ro-RO" sz="2000" b="1" i="0">
                                    <a:solidFill>
                                      <a:srgbClr val="0070C0"/>
                                    </a:solidFill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27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78881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4" y="986733"/>
            <a:ext cx="7775575" cy="619125"/>
          </a:xfrm>
        </p:spPr>
        <p:txBody>
          <a:bodyPr/>
          <a:lstStyle/>
          <a:p>
            <a:r>
              <a:rPr lang="en-US" b="1" i="1" dirty="0"/>
              <a:t>Diagnostic </a:t>
            </a:r>
            <a:r>
              <a:rPr lang="en-US" b="1" i="1" dirty="0" err="1"/>
              <a:t>Tehnic</a:t>
            </a:r>
            <a:r>
              <a:rPr lang="en-US" b="1" i="1" dirty="0"/>
              <a:t>	</a:t>
            </a:r>
            <a:r>
              <a:rPr lang="ro-RO" b="1" i="1" dirty="0"/>
              <a:t>(3)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1844397"/>
            <a:ext cx="7776000" cy="4419603"/>
          </a:xfrm>
        </p:spPr>
        <p:txBody>
          <a:bodyPr/>
          <a:lstStyle/>
          <a:p>
            <a:r>
              <a:rPr lang="ro-RO" b="1" u="sng" dirty="0" smtClean="0"/>
              <a:t>V. </a:t>
            </a:r>
            <a:r>
              <a:rPr lang="en-US" b="1" u="sng" dirty="0" err="1" smtClean="0"/>
              <a:t>Calitatea</a:t>
            </a:r>
            <a:r>
              <a:rPr lang="en-US" b="1" u="sng" dirty="0" smtClean="0"/>
              <a:t> </a:t>
            </a:r>
            <a:r>
              <a:rPr lang="en-US" b="1" u="sng" dirty="0" err="1"/>
              <a:t>serviciilor</a:t>
            </a:r>
            <a:r>
              <a:rPr lang="en-US" b="1" u="sng" dirty="0"/>
              <a:t> </a:t>
            </a:r>
            <a:r>
              <a:rPr lang="en-US" b="1" u="sng" dirty="0" err="1" smtClean="0"/>
              <a:t>prestate</a:t>
            </a:r>
            <a:endParaRPr lang="ro-RO" b="1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cerințe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parametrii de calitate etc.</a:t>
            </a:r>
            <a:endParaRPr lang="en-US" i="1" dirty="0"/>
          </a:p>
          <a:p>
            <a:r>
              <a:rPr lang="ro-RO" b="1" u="sng" dirty="0" smtClean="0"/>
              <a:t>VI. </a:t>
            </a:r>
            <a:r>
              <a:rPr lang="en-US" b="1" u="sng" dirty="0" err="1" smtClean="0"/>
              <a:t>Bilanțul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apei</a:t>
            </a:r>
            <a:endParaRPr lang="ro-RO" b="1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volum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cerere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consum real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volum </a:t>
            </a:r>
            <a:r>
              <a:rPr lang="ro-RO" i="1" dirty="0"/>
              <a:t>de apă nefacturată</a:t>
            </a:r>
            <a:endParaRPr lang="en-US" i="1" dirty="0"/>
          </a:p>
          <a:p>
            <a:r>
              <a:rPr lang="ro-RO" b="1" u="sng" dirty="0" smtClean="0"/>
              <a:t>VII. Contorizarea</a:t>
            </a:r>
            <a:r>
              <a:rPr lang="ro-RO" b="1" dirty="0" smtClean="0"/>
              <a:t>:  </a:t>
            </a:r>
            <a:r>
              <a:rPr lang="ro-RO" i="1" dirty="0" smtClean="0"/>
              <a:t>cerințe, tipuri, verificare metrologică etc.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880605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/>
              <a:t>Diagnostic Financiar-economic (1)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468" y="2004117"/>
            <a:ext cx="7776000" cy="4254640"/>
          </a:xfrm>
        </p:spPr>
        <p:txBody>
          <a:bodyPr/>
          <a:lstStyle/>
          <a:p>
            <a:r>
              <a:rPr lang="ro-RO" u="sng" dirty="0" smtClean="0"/>
              <a:t>I. </a:t>
            </a:r>
            <a:r>
              <a:rPr lang="ro-RO" b="1" u="sng" dirty="0" smtClean="0"/>
              <a:t>Analiza patrimoniului și a surselor de finanțare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i="1" dirty="0" smtClean="0"/>
              <a:t>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i="1" dirty="0" smtClean="0"/>
              <a:t>Active pe termen 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i="1" dirty="0" smtClean="0"/>
              <a:t>Active circulante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i="1" dirty="0" smtClean="0"/>
              <a:t>DATORII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i="1" dirty="0" smtClean="0"/>
              <a:t>Datorii pe termen 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i="1" dirty="0" smtClean="0"/>
              <a:t>Datorii pe termen scurt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i="1" dirty="0" smtClean="0"/>
              <a:t>CAPITAL PROPRIU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i="1" dirty="0" smtClean="0"/>
              <a:t>Capitalul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i="1" dirty="0" smtClean="0"/>
              <a:t>Alte elemente de capital</a:t>
            </a:r>
          </a:p>
          <a:p>
            <a:endParaRPr lang="en-US" b="1" dirty="0"/>
          </a:p>
          <a:p>
            <a:pPr marL="400050" indent="-400050">
              <a:buFontTx/>
              <a:buAutoNum type="romanUcPeriod"/>
            </a:pPr>
            <a:endParaRPr lang="en-US" b="1" dirty="0"/>
          </a:p>
          <a:p>
            <a:pPr marL="400050" indent="-400050">
              <a:buFontTx/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458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/>
              <a:t>Diagnostic Financiar-economic </a:t>
            </a:r>
            <a:r>
              <a:rPr lang="ro-RO" b="1" i="1" dirty="0"/>
              <a:t>(2)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1917577"/>
            <a:ext cx="7776000" cy="4346423"/>
          </a:xfrm>
        </p:spPr>
        <p:txBody>
          <a:bodyPr/>
          <a:lstStyle/>
          <a:p>
            <a:r>
              <a:rPr lang="ro-RO" u="sng" dirty="0"/>
              <a:t>II. </a:t>
            </a:r>
            <a:r>
              <a:rPr lang="ro-RO" b="1" u="sng" dirty="0"/>
              <a:t>Rezultatele economico-financiare de activitate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i="1" dirty="0" smtClean="0"/>
              <a:t>VENITURI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i="1" dirty="0" smtClean="0"/>
              <a:t>Activitatea operațională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i="1" dirty="0" smtClean="0"/>
              <a:t>Activitatea de investiții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i="1" dirty="0" smtClean="0"/>
              <a:t>Activitatea financiară</a:t>
            </a:r>
            <a:endParaRPr lang="ro-RO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i="1" dirty="0" smtClean="0"/>
              <a:t>CHELTUIELI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i="1" dirty="0"/>
              <a:t>Activitatea operațională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i="1" dirty="0"/>
              <a:t>Activitatea de investiții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i="1" dirty="0"/>
              <a:t>Activitatea </a:t>
            </a:r>
            <a:r>
              <a:rPr lang="ro-RO" i="1" dirty="0" smtClean="0"/>
              <a:t>financiară</a:t>
            </a:r>
            <a:endParaRPr lang="ro-RO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/>
              <a:t>POFIT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6694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/>
              <a:t>Diagnostic Financiar-economic </a:t>
            </a:r>
            <a:r>
              <a:rPr lang="ro-RO" b="1" i="1" dirty="0"/>
              <a:t>(2)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u="sng" dirty="0" smtClean="0"/>
              <a:t>III. Analiza </a:t>
            </a:r>
            <a:r>
              <a:rPr lang="ro-RO" b="1" u="sng" dirty="0"/>
              <a:t>riscului de faliment (Modelul de calcul Altman</a:t>
            </a:r>
            <a:r>
              <a:rPr lang="ro-RO" b="1" u="sng" dirty="0" smtClean="0"/>
              <a:t>)</a:t>
            </a:r>
          </a:p>
          <a:p>
            <a:pPr algn="ctr"/>
            <a:r>
              <a:rPr lang="ro-RO" b="1" i="1" dirty="0"/>
              <a:t>Z = 0,717*X1 + 0,847*X2 + 3,107*X3 + 0,42*X4 + </a:t>
            </a:r>
            <a:r>
              <a:rPr lang="ro-RO" b="1" i="1" dirty="0" smtClean="0"/>
              <a:t>0,998*X5</a:t>
            </a:r>
          </a:p>
          <a:p>
            <a:r>
              <a:rPr lang="ro-RO" dirty="0"/>
              <a:t>In funcție de valorile lui Z putem întâlni următoarele situații: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i="1" dirty="0"/>
              <a:t>≤1,3  → întreprinderile sunt în situația de faliment;</a:t>
            </a:r>
            <a:endParaRPr lang="en-US" i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i="1" dirty="0"/>
              <a:t>∆1,3 - 2,9 →zona de incertitudine este </a:t>
            </a:r>
            <a:endParaRPr lang="en-US" i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i="1" dirty="0"/>
              <a:t>≥2,9  → risc de faliment nu există.</a:t>
            </a:r>
            <a:endParaRPr lang="en-US" i="1" dirty="0"/>
          </a:p>
          <a:p>
            <a:pPr algn="ctr"/>
            <a:endParaRPr lang="en-US" i="1" dirty="0"/>
          </a:p>
          <a:p>
            <a:endParaRPr lang="ro-RO" b="1" dirty="0"/>
          </a:p>
          <a:p>
            <a:pPr marL="400050" indent="-400050">
              <a:buFontTx/>
              <a:buAutoNum type="romanUcPeriod"/>
            </a:pPr>
            <a:endParaRPr lang="ro-RO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499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79" y="1056597"/>
            <a:ext cx="7775575" cy="619125"/>
          </a:xfrm>
        </p:spPr>
        <p:txBody>
          <a:bodyPr/>
          <a:lstStyle/>
          <a:p>
            <a:r>
              <a:rPr lang="ro-RO" b="1" i="1" dirty="0"/>
              <a:t>Diagnostic Financiar-economic </a:t>
            </a:r>
            <a:r>
              <a:rPr lang="ro-RO" b="1" i="1" dirty="0" smtClean="0"/>
              <a:t>(3)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654" y="1675722"/>
            <a:ext cx="7776000" cy="4179905"/>
          </a:xfrm>
        </p:spPr>
        <p:txBody>
          <a:bodyPr/>
          <a:lstStyle/>
          <a:p>
            <a:r>
              <a:rPr lang="ro-RO" b="1" dirty="0" smtClean="0"/>
              <a:t>IV. Volumul </a:t>
            </a:r>
            <a:r>
              <a:rPr lang="ro-RO" b="1" dirty="0"/>
              <a:t>și structura </a:t>
            </a:r>
            <a:r>
              <a:rPr lang="ro-RO" b="1" dirty="0" smtClean="0"/>
              <a:t>vânzărilor</a:t>
            </a:r>
          </a:p>
          <a:p>
            <a:endParaRPr lang="ro-RO" b="1" dirty="0" smtClean="0"/>
          </a:p>
          <a:p>
            <a:r>
              <a:rPr lang="ro-RO" b="1" dirty="0" smtClean="0"/>
              <a:t>V. Volumul </a:t>
            </a:r>
            <a:r>
              <a:rPr lang="ro-RO" b="1" dirty="0"/>
              <a:t>și structura </a:t>
            </a:r>
            <a:r>
              <a:rPr lang="ro-RO" b="1" dirty="0" smtClean="0"/>
              <a:t>cheltuielilor</a:t>
            </a:r>
          </a:p>
          <a:p>
            <a:endParaRPr lang="ro-RO" b="1" dirty="0"/>
          </a:p>
          <a:p>
            <a:r>
              <a:rPr lang="ro-RO" b="1" dirty="0" smtClean="0"/>
              <a:t>VI. Analiza </a:t>
            </a:r>
            <a:r>
              <a:rPr lang="ro-RO" b="1" dirty="0"/>
              <a:t>fluxurilor </a:t>
            </a:r>
            <a:r>
              <a:rPr lang="ro-RO" b="1" dirty="0" smtClean="0"/>
              <a:t>financiare</a:t>
            </a:r>
          </a:p>
          <a:p>
            <a:endParaRPr lang="ro-RO" b="1" dirty="0" smtClean="0"/>
          </a:p>
          <a:p>
            <a:r>
              <a:rPr lang="ro-RO" b="1" dirty="0" smtClean="0"/>
              <a:t>VII. Datorii </a:t>
            </a:r>
            <a:r>
              <a:rPr lang="ro-RO" b="1" dirty="0"/>
              <a:t>și </a:t>
            </a:r>
            <a:r>
              <a:rPr lang="ro-RO" b="1" dirty="0" smtClean="0"/>
              <a:t>creanțe</a:t>
            </a:r>
          </a:p>
          <a:p>
            <a:endParaRPr lang="ro-RO" b="1" dirty="0" smtClean="0"/>
          </a:p>
          <a:p>
            <a:r>
              <a:rPr lang="ro-RO" b="1" dirty="0" smtClean="0"/>
              <a:t>VIII. Structura tarifului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1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/>
              <a:t>Diagnostic Financiar-economic </a:t>
            </a:r>
            <a:r>
              <a:rPr lang="ro-RO" b="1" i="1" dirty="0"/>
              <a:t>(4)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u="sng" dirty="0"/>
              <a:t>IX. Analiza indicatorilor de profitabilitate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600" i="1" dirty="0" smtClean="0"/>
              <a:t>ROS (Rentabilitatea vânzărilor)</a:t>
            </a:r>
            <a:endParaRPr lang="ro-RO" sz="16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600" i="1" dirty="0" smtClean="0"/>
              <a:t>ROA (Rentabilitatea activelor)</a:t>
            </a:r>
            <a:endParaRPr lang="ro-RO" sz="16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600" i="1" dirty="0" smtClean="0"/>
              <a:t>ROE (Rentabilitatea financiară)</a:t>
            </a:r>
            <a:endParaRPr lang="ro-RO" sz="16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600" i="1" dirty="0" smtClean="0"/>
              <a:t>MARJA BRUTĂ/NETĂ DE PROFIT</a:t>
            </a:r>
            <a:endParaRPr lang="ro-RO" sz="16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845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/>
              <a:t>Diagnostic Financiar-economic </a:t>
            </a:r>
            <a:r>
              <a:rPr lang="ro-RO" b="1" i="1" dirty="0"/>
              <a:t>(4)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u="sng" dirty="0"/>
              <a:t>X. Principalii indicatori </a:t>
            </a:r>
            <a:r>
              <a:rPr lang="ro-RO" b="1" u="sng" dirty="0" smtClean="0"/>
              <a:t>economico-financiari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Capital de </a:t>
            </a:r>
            <a:r>
              <a:rPr lang="en-US" dirty="0" err="1"/>
              <a:t>lucru</a:t>
            </a:r>
            <a:r>
              <a:rPr lang="en-US" dirty="0"/>
              <a:t> net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Rata </a:t>
            </a:r>
            <a:r>
              <a:rPr lang="en-US" dirty="0" err="1"/>
              <a:t>lichidității</a:t>
            </a:r>
            <a:r>
              <a:rPr lang="en-US" dirty="0"/>
              <a:t> </a:t>
            </a:r>
            <a:r>
              <a:rPr lang="en-US" dirty="0" err="1"/>
              <a:t>curente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Rata de </a:t>
            </a:r>
            <a:r>
              <a:rPr lang="en-US" dirty="0" err="1"/>
              <a:t>lichiditate</a:t>
            </a:r>
            <a:r>
              <a:rPr lang="en-US" dirty="0"/>
              <a:t> </a:t>
            </a:r>
            <a:r>
              <a:rPr lang="en-US" dirty="0" err="1"/>
              <a:t>imediată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rotație</a:t>
            </a:r>
            <a:r>
              <a:rPr lang="en-US" dirty="0"/>
              <a:t> a </a:t>
            </a:r>
            <a:r>
              <a:rPr lang="en-US" dirty="0" err="1"/>
              <a:t>stocurilor</a:t>
            </a:r>
            <a:r>
              <a:rPr lang="en-US" dirty="0"/>
              <a:t>, </a:t>
            </a:r>
            <a:r>
              <a:rPr lang="en-US" dirty="0" err="1"/>
              <a:t>zile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rotație</a:t>
            </a:r>
            <a:r>
              <a:rPr lang="en-US" dirty="0"/>
              <a:t> a </a:t>
            </a:r>
            <a:r>
              <a:rPr lang="en-US" dirty="0" err="1"/>
              <a:t>creanțelor</a:t>
            </a:r>
            <a:r>
              <a:rPr lang="en-US" dirty="0"/>
              <a:t>, </a:t>
            </a:r>
            <a:r>
              <a:rPr lang="en-US" dirty="0" err="1"/>
              <a:t>zile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rotație</a:t>
            </a:r>
            <a:r>
              <a:rPr lang="en-US" dirty="0"/>
              <a:t> a </a:t>
            </a:r>
            <a:r>
              <a:rPr lang="en-US" dirty="0" err="1"/>
              <a:t>datoriilor</a:t>
            </a:r>
            <a:r>
              <a:rPr lang="en-US" dirty="0"/>
              <a:t>, </a:t>
            </a:r>
            <a:r>
              <a:rPr lang="en-US" dirty="0" err="1"/>
              <a:t>zile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Rata de </a:t>
            </a:r>
            <a:r>
              <a:rPr lang="en-US" dirty="0" err="1"/>
              <a:t>îndatorare</a:t>
            </a:r>
            <a:r>
              <a:rPr lang="en-US" dirty="0"/>
              <a:t> </a:t>
            </a:r>
            <a:r>
              <a:rPr lang="en-US" dirty="0" err="1"/>
              <a:t>globală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Rata </a:t>
            </a:r>
            <a:r>
              <a:rPr lang="en-US" dirty="0" err="1"/>
              <a:t>solvabilității</a:t>
            </a:r>
            <a:r>
              <a:rPr lang="en-US" dirty="0"/>
              <a:t> </a:t>
            </a:r>
            <a:r>
              <a:rPr lang="en-US" dirty="0" err="1"/>
              <a:t>generale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380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30" y="746702"/>
            <a:ext cx="7775575" cy="619125"/>
          </a:xfrm>
        </p:spPr>
        <p:txBody>
          <a:bodyPr/>
          <a:lstStyle/>
          <a:p>
            <a:r>
              <a:rPr lang="en-US" b="1" dirty="0" smtClean="0"/>
              <a:t>Con</a:t>
            </a:r>
            <a:r>
              <a:rPr lang="ro-RO" b="1" dirty="0" smtClean="0"/>
              <a:t>ț</a:t>
            </a:r>
            <a:r>
              <a:rPr lang="en-US" b="1" dirty="0" err="1" smtClean="0"/>
              <a:t>inutul</a:t>
            </a:r>
            <a:r>
              <a:rPr lang="ro-RO" b="1" dirty="0" smtClean="0"/>
              <a:t> prezentării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676137"/>
              </p:ext>
            </p:extLst>
          </p:nvPr>
        </p:nvGraphicFramePr>
        <p:xfrm>
          <a:off x="325490" y="1254747"/>
          <a:ext cx="8132494" cy="4716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2494"/>
              </a:tblGrid>
              <a:tr h="507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err="1" smtClean="0">
                          <a:effectLst/>
                        </a:rPr>
                        <a:t>I.Analiza</a:t>
                      </a:r>
                      <a:r>
                        <a:rPr lang="ro-RO" sz="1800" dirty="0" smtClean="0">
                          <a:effectLst/>
                        </a:rPr>
                        <a:t> </a:t>
                      </a:r>
                      <a:r>
                        <a:rPr lang="ro-RO" sz="1800" dirty="0" smtClean="0">
                          <a:effectLst/>
                        </a:rPr>
                        <a:t>Diagnostic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3472" marR="63472" marT="0" marB="0"/>
                </a:tc>
              </a:tr>
              <a:tr h="437758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 </a:t>
                      </a:r>
                      <a:r>
                        <a:rPr lang="en-US" sz="14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Juridic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3472" marR="63472" marT="0" marB="0"/>
                </a:tc>
              </a:tr>
              <a:tr h="43489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 </a:t>
                      </a:r>
                      <a:r>
                        <a:rPr lang="en-US" sz="14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Organizațional</a:t>
                      </a:r>
                      <a:endParaRPr lang="en-US" sz="1400" b="1" i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3472" marR="63472" marT="0" marB="0"/>
                </a:tc>
              </a:tr>
              <a:tr h="359565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 </a:t>
                      </a:r>
                      <a:r>
                        <a:rPr lang="en-US" sz="14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Comercial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3472" marR="63472" marT="0" marB="0"/>
                </a:tc>
              </a:tr>
              <a:tr h="306432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 </a:t>
                      </a:r>
                      <a:r>
                        <a:rPr lang="en-US" sz="14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Tehnic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3472" marR="63472" marT="0" marB="0"/>
                </a:tc>
              </a:tr>
              <a:tr h="43489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 Financiar-economic</a:t>
                      </a:r>
                      <a:endParaRPr lang="en-US" sz="1400" b="1" i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3472" marR="63472" marT="0" marB="0"/>
                </a:tc>
              </a:tr>
              <a:tr h="41508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o-RO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II. Planul de Afaceri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3472" marR="63472" marT="0" marB="0"/>
                </a:tc>
              </a:tr>
              <a:tr h="42858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 și Componentele Planului de Afaceri</a:t>
                      </a:r>
                      <a:endParaRPr lang="en-US" sz="1400" b="1" i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i="1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3472" marR="63472" marT="0" marB="0"/>
                </a:tc>
              </a:tr>
              <a:tr h="357157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Prognoza veniturilor și cheltuielilor</a:t>
                      </a:r>
                      <a:endParaRPr lang="en-US" sz="1400" b="1" i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72" marR="63472" marT="0" marB="0"/>
                </a:tc>
              </a:tr>
              <a:tr h="415084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o-RO" sz="14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Prognoza</a:t>
                      </a:r>
                      <a:r>
                        <a:rPr lang="ro-RO" sz="140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 situațiilor financiare și a fluxului de mijloace bănești</a:t>
                      </a:r>
                      <a:endParaRPr lang="en-US" sz="1400" i="1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3472" marR="63472" marT="0" marB="0"/>
                </a:tc>
              </a:tr>
              <a:tr h="58511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o-RO" sz="18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III.</a:t>
                      </a:r>
                      <a:r>
                        <a:rPr lang="ro-RO" sz="180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 </a:t>
                      </a:r>
                      <a:r>
                        <a:rPr lang="ro-RO" sz="18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Concluzii și Discuții</a:t>
                      </a:r>
                      <a:endParaRPr lang="en-US" sz="1800" i="1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3472" marR="63472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06" y="204111"/>
            <a:ext cx="134123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0088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86" y="485992"/>
            <a:ext cx="1648055" cy="543001"/>
          </a:xfrm>
        </p:spPr>
      </p:pic>
      <p:sp>
        <p:nvSpPr>
          <p:cNvPr id="12289" name="Titel 3"/>
          <p:cNvSpPr>
            <a:spLocks noGrp="1"/>
          </p:cNvSpPr>
          <p:nvPr>
            <p:ph type="title"/>
          </p:nvPr>
        </p:nvSpPr>
        <p:spPr>
          <a:xfrm>
            <a:off x="152400" y="1171575"/>
            <a:ext cx="9144000" cy="539750"/>
          </a:xfrm>
        </p:spPr>
        <p:txBody>
          <a:bodyPr/>
          <a:lstStyle/>
          <a:p>
            <a:pPr eaLnBrk="1" hangingPunct="1"/>
            <a:r>
              <a:rPr lang="ro-RO" altLang="en-US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o-RO" altLang="en-US">
                <a:solidFill>
                  <a:srgbClr val="C00000"/>
                </a:solidFill>
                <a:latin typeface="Calibri" pitchFamily="34" charset="0"/>
              </a:rPr>
            </a:b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2" y="3157499"/>
            <a:ext cx="1648055" cy="543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2" y="3157499"/>
            <a:ext cx="1648055" cy="543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2" y="3157499"/>
            <a:ext cx="1648055" cy="543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419" y="2592489"/>
            <a:ext cx="854722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PLANUL DE AFACERI</a:t>
            </a:r>
            <a:endParaRPr lang="en-US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580" y="5413572"/>
            <a:ext cx="1609370" cy="1088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19" y="111493"/>
            <a:ext cx="134123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145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/>
              <a:t>Structura </a:t>
            </a:r>
            <a:r>
              <a:rPr lang="ro-RO" b="1" i="1" dirty="0"/>
              <a:t>și </a:t>
            </a:r>
            <a:r>
              <a:rPr lang="ro-RO" b="1" i="1" dirty="0"/>
              <a:t>componentele </a:t>
            </a:r>
            <a:r>
              <a:rPr lang="ro-RO" b="1" i="1" dirty="0"/>
              <a:t>Planului de Afaceri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o-RO" sz="1600" b="1" dirty="0" smtClean="0"/>
              <a:t>Structura Planului de afaceri </a:t>
            </a:r>
            <a:r>
              <a:rPr lang="ro-RO" sz="1600" b="1" dirty="0" err="1" smtClean="0"/>
              <a:t>recomndată</a:t>
            </a:r>
            <a:r>
              <a:rPr lang="ro-RO" sz="1600" b="1" dirty="0" smtClean="0"/>
              <a:t> în baza Ordinului </a:t>
            </a:r>
            <a:r>
              <a:rPr lang="en-US" sz="1600" dirty="0" smtClean="0"/>
              <a:t>Nr</a:t>
            </a:r>
            <a:r>
              <a:rPr lang="en-US" sz="1600" dirty="0"/>
              <a:t>. </a:t>
            </a:r>
            <a:r>
              <a:rPr lang="en-US" sz="1600" dirty="0" smtClean="0"/>
              <a:t>OMM52/2016</a:t>
            </a:r>
            <a:r>
              <a:rPr lang="ro-RO" sz="1600" dirty="0" smtClean="0"/>
              <a:t>/</a:t>
            </a:r>
            <a:r>
              <a:rPr lang="en-US" sz="1600" dirty="0" smtClean="0"/>
              <a:t>07.04.2016</a:t>
            </a:r>
            <a:r>
              <a:rPr lang="ro-RO" sz="1600" dirty="0" smtClean="0"/>
              <a:t>-</a:t>
            </a:r>
            <a:r>
              <a:rPr lang="en-US" sz="1600" b="1" dirty="0" err="1" smtClean="0"/>
              <a:t>Ghidu</a:t>
            </a:r>
            <a:r>
              <a:rPr lang="ro-RO" sz="1600" b="1" dirty="0" smtClean="0"/>
              <a:t>l</a:t>
            </a:r>
            <a:r>
              <a:rPr lang="en-US" sz="1600" b="1" dirty="0" smtClean="0"/>
              <a:t> </a:t>
            </a:r>
            <a:r>
              <a:rPr lang="en-US" sz="1600" b="1" dirty="0"/>
              <a:t>privind elaborarea planului de afaceri </a:t>
            </a:r>
            <a:r>
              <a:rPr lang="en-US" sz="1600" b="1" dirty="0" smtClean="0"/>
              <a:t>pentru</a:t>
            </a:r>
            <a:r>
              <a:rPr lang="ro-RO" sz="1600" b="1" dirty="0" smtClean="0"/>
              <a:t> </a:t>
            </a:r>
            <a:r>
              <a:rPr lang="en-US" sz="1600" b="1" dirty="0" smtClean="0"/>
              <a:t>dezvoltarea </a:t>
            </a:r>
            <a:r>
              <a:rPr lang="en-US" sz="1600" b="1" dirty="0"/>
              <a:t>companiilor de </a:t>
            </a:r>
            <a:r>
              <a:rPr lang="en-US" sz="1600" b="1" dirty="0" err="1" smtClean="0"/>
              <a:t>apă</a:t>
            </a:r>
            <a:r>
              <a:rPr lang="en-US" sz="1600" b="1" dirty="0" smtClean="0"/>
              <a:t>-canal</a:t>
            </a:r>
            <a:r>
              <a:rPr lang="ro-RO" sz="1600" b="1" dirty="0" smtClean="0"/>
              <a:t> prevede următoarele componente obligatorii:</a:t>
            </a:r>
          </a:p>
          <a:p>
            <a:r>
              <a:rPr lang="ro-RO" sz="1600" i="1" dirty="0"/>
              <a:t>1</a:t>
            </a:r>
            <a:r>
              <a:rPr lang="ro-RO" sz="1600" b="1" i="1" dirty="0"/>
              <a:t>. </a:t>
            </a:r>
            <a:r>
              <a:rPr lang="ro-RO" sz="1600" b="1" i="1" dirty="0">
                <a:solidFill>
                  <a:schemeClr val="tx1"/>
                </a:solidFill>
              </a:rPr>
              <a:t>INTRODUCERE 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ro-RO" sz="1600" b="1" i="1" dirty="0">
                <a:solidFill>
                  <a:schemeClr val="tx1"/>
                </a:solidFill>
              </a:rPr>
              <a:t>2. SUMAR 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ro-RO" sz="1600" b="1" i="1" dirty="0">
                <a:solidFill>
                  <a:schemeClr val="tx1"/>
                </a:solidFill>
              </a:rPr>
              <a:t>3. MISIUNEA ENTITĂȚII 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ro-RO" sz="1600" b="1" i="1" dirty="0">
                <a:solidFill>
                  <a:schemeClr val="tx1"/>
                </a:solidFill>
              </a:rPr>
              <a:t>4. ANALIZA SITUAŢIEI ACTUALE 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ro-RO" sz="1600" b="1" i="1" dirty="0" smtClean="0">
                <a:solidFill>
                  <a:schemeClr val="tx1"/>
                </a:solidFill>
              </a:rPr>
              <a:t>5</a:t>
            </a:r>
            <a:r>
              <a:rPr lang="ro-RO" sz="1600" b="1" i="1" dirty="0">
                <a:solidFill>
                  <a:schemeClr val="tx1"/>
                </a:solidFill>
              </a:rPr>
              <a:t>. OBIECTIVE DE </a:t>
            </a:r>
            <a:r>
              <a:rPr lang="ro-RO" sz="1600" b="1" i="1" dirty="0" smtClean="0">
                <a:solidFill>
                  <a:schemeClr val="tx1"/>
                </a:solidFill>
              </a:rPr>
              <a:t>DEZVOLTARE</a:t>
            </a:r>
          </a:p>
          <a:p>
            <a:r>
              <a:rPr lang="ro-RO" sz="1600" b="1" i="1" dirty="0" smtClean="0">
                <a:solidFill>
                  <a:schemeClr val="tx1"/>
                </a:solidFill>
              </a:rPr>
              <a:t>6. </a:t>
            </a:r>
            <a:r>
              <a:rPr lang="ro-RO" sz="1600" b="1" i="1" dirty="0">
                <a:solidFill>
                  <a:schemeClr val="tx1"/>
                </a:solidFill>
              </a:rPr>
              <a:t>PLANUL DE ACȚIUNI PENTRU ATINGEREA </a:t>
            </a:r>
            <a:r>
              <a:rPr lang="ro-RO" sz="1600" b="1" i="1" dirty="0" smtClean="0">
                <a:solidFill>
                  <a:schemeClr val="tx1"/>
                </a:solidFill>
              </a:rPr>
              <a:t>OBIECTIVELOR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996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 smtClean="0"/>
              <a:t>Premise…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76" y="1988598"/>
            <a:ext cx="7776000" cy="4284279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ro-MD" b="1" i="1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MD" i="1" dirty="0" smtClean="0"/>
              <a:t>scenarii macroeconomice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MD" i="1" dirty="0" smtClean="0"/>
              <a:t>creșterea </a:t>
            </a:r>
            <a:r>
              <a:rPr lang="ro-MD" i="1" dirty="0"/>
              <a:t>planificata a </a:t>
            </a:r>
            <a:r>
              <a:rPr lang="ro-MD" i="1" dirty="0" smtClean="0"/>
              <a:t>numărului </a:t>
            </a:r>
            <a:r>
              <a:rPr lang="ro-MD" i="1" dirty="0"/>
              <a:t>de consumatori, 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MD" i="1" dirty="0"/>
              <a:t>coeficientul de distribuire a </a:t>
            </a:r>
            <a:r>
              <a:rPr lang="ro-MD" i="1" dirty="0" smtClean="0"/>
              <a:t>cheltuielilor </a:t>
            </a:r>
            <a:r>
              <a:rPr lang="ro-MD" i="1" dirty="0"/>
              <a:t>administrative la cele de </a:t>
            </a:r>
            <a:r>
              <a:rPr lang="ro-MD" i="1" dirty="0" smtClean="0"/>
              <a:t>apă </a:t>
            </a:r>
            <a:r>
              <a:rPr lang="ro-MD" i="1" dirty="0"/>
              <a:t>ș</a:t>
            </a:r>
            <a:r>
              <a:rPr lang="ro-MD" i="1" dirty="0" smtClean="0"/>
              <a:t>i </a:t>
            </a:r>
            <a:r>
              <a:rPr lang="ro-MD" i="1" dirty="0"/>
              <a:t>canalizare, 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MD" i="1" dirty="0"/>
              <a:t>coeficientul de </a:t>
            </a:r>
            <a:r>
              <a:rPr lang="ro-MD" i="1" dirty="0" smtClean="0"/>
              <a:t>creștere </a:t>
            </a:r>
            <a:r>
              <a:rPr lang="ro-MD" i="1" dirty="0"/>
              <a:t>a </a:t>
            </a:r>
            <a:r>
              <a:rPr lang="ro-MD" i="1" dirty="0" smtClean="0"/>
              <a:t>preturilor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MD" i="1" dirty="0"/>
              <a:t>coeficientul </a:t>
            </a:r>
            <a:r>
              <a:rPr lang="ro-MD" i="1" dirty="0" smtClean="0"/>
              <a:t>prețurilor </a:t>
            </a:r>
            <a:r>
              <a:rPr lang="ro-MD" i="1" dirty="0"/>
              <a:t>de consum 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MD" i="1" dirty="0"/>
              <a:t>alte premise importante pentru elaborarea planului de afaceri.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6367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/>
              <a:t>Prognoza veniturilor și </a:t>
            </a:r>
            <a:r>
              <a:rPr lang="ro-RO" b="1" i="1" dirty="0" smtClean="0"/>
              <a:t>cheltuielilor (1)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u="sng" dirty="0" smtClean="0"/>
              <a:t>I. Prognoza veniturilor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i="1" dirty="0"/>
              <a:t>E</a:t>
            </a:r>
            <a:r>
              <a:rPr lang="ro-RO" b="1" i="1" dirty="0" smtClean="0"/>
              <a:t>stimările </a:t>
            </a:r>
            <a:r>
              <a:rPr lang="ro-RO" b="1" i="1" dirty="0"/>
              <a:t>de </a:t>
            </a:r>
            <a:r>
              <a:rPr lang="ro-RO" b="1" i="1" dirty="0" smtClean="0"/>
              <a:t>venituri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i="1" dirty="0" err="1" smtClean="0"/>
              <a:t>Variatii</a:t>
            </a:r>
            <a:r>
              <a:rPr lang="ro-RO" b="1" i="1" dirty="0" smtClean="0"/>
              <a:t>/tendințe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i="1" dirty="0" smtClean="0"/>
              <a:t>Cantitate/tarif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i="1" dirty="0" smtClean="0"/>
              <a:t>Apă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i="1" dirty="0" smtClean="0"/>
              <a:t>Canalizare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i="1" dirty="0" smtClean="0"/>
              <a:t>Alte servicii </a:t>
            </a:r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5966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/>
              <a:t>Prognoza veniturilor și cheltuielilor </a:t>
            </a:r>
            <a:r>
              <a:rPr lang="ro-RO" b="1" i="1" dirty="0" smtClean="0"/>
              <a:t>(2)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u="sng" dirty="0" smtClean="0"/>
              <a:t>II.</a:t>
            </a:r>
            <a:r>
              <a:rPr lang="ro-RO" b="1" u="sng" dirty="0"/>
              <a:t> Prognoza </a:t>
            </a:r>
            <a:r>
              <a:rPr lang="ro-RO" b="1" u="sng" dirty="0" smtClean="0"/>
              <a:t>cheltuielilor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i="1" dirty="0" err="1" smtClean="0"/>
              <a:t>Catergorii</a:t>
            </a:r>
            <a:r>
              <a:rPr lang="ro-RO" b="1" i="1" dirty="0" smtClean="0"/>
              <a:t> de costuri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i="1" dirty="0" smtClean="0"/>
              <a:t>Costuri operaționale apă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i="1" dirty="0" smtClean="0"/>
              <a:t>Costuri operaționale canalizare </a:t>
            </a:r>
            <a:endParaRPr lang="en-US" dirty="0"/>
          </a:p>
          <a:p>
            <a:endParaRPr lang="ro-RO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075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/>
              <a:t>Prognoza tarifelor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36440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Tendințe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Cadrul legal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Politica și strategia tarifară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Gradul de suportabilitate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4068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234" y="1100985"/>
            <a:ext cx="7775575" cy="619125"/>
          </a:xfrm>
        </p:spPr>
        <p:txBody>
          <a:bodyPr/>
          <a:lstStyle/>
          <a:p>
            <a:r>
              <a:rPr lang="ro-RO" b="1" i="1" dirty="0"/>
              <a:t>Prognoza situațiilor </a:t>
            </a:r>
            <a:r>
              <a:rPr lang="ro-RO" b="1" i="1" dirty="0" smtClean="0"/>
              <a:t>financiare (1)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0" y="1720110"/>
            <a:ext cx="7776000" cy="4157106"/>
          </a:xfrm>
        </p:spPr>
        <p:txBody>
          <a:bodyPr/>
          <a:lstStyle/>
          <a:p>
            <a:pPr algn="ctr"/>
            <a:r>
              <a:rPr lang="ro-RO" b="1" u="sng" dirty="0" smtClean="0"/>
              <a:t>I. Prognoza </a:t>
            </a:r>
            <a:r>
              <a:rPr lang="ro-RO" b="1" u="sng" dirty="0"/>
              <a:t>rezultatelor </a:t>
            </a:r>
            <a:r>
              <a:rPr lang="ro-RO" b="1" u="sng" dirty="0" smtClean="0"/>
              <a:t>financiare</a:t>
            </a:r>
          </a:p>
          <a:p>
            <a:r>
              <a:rPr lang="ro-RO" b="1" dirty="0" smtClean="0"/>
              <a:t>Venituri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i="1" dirty="0" smtClean="0"/>
              <a:t>Apă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i="1" dirty="0" smtClean="0"/>
              <a:t>Canalizare</a:t>
            </a:r>
          </a:p>
          <a:p>
            <a:r>
              <a:rPr lang="ro-RO" b="1" dirty="0" smtClean="0"/>
              <a:t>Costuri operaționale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i="1" dirty="0"/>
              <a:t>Apă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i="1" dirty="0"/>
              <a:t>Canalizare</a:t>
            </a:r>
          </a:p>
          <a:p>
            <a:r>
              <a:rPr lang="ro-RO" b="1" dirty="0" smtClean="0"/>
              <a:t>Rezultatul financiar înainte de impozitare</a:t>
            </a:r>
          </a:p>
          <a:p>
            <a:r>
              <a:rPr lang="ro-RO" b="1" dirty="0" smtClean="0"/>
              <a:t>Impozit pe venit</a:t>
            </a:r>
          </a:p>
          <a:p>
            <a:r>
              <a:rPr lang="ro-RO" b="1" dirty="0" smtClean="0"/>
              <a:t>Profit net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521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2" y="588238"/>
            <a:ext cx="8131314" cy="459327"/>
          </a:xfrm>
        </p:spPr>
        <p:txBody>
          <a:bodyPr/>
          <a:lstStyle/>
          <a:p>
            <a:r>
              <a:rPr lang="ro-RO" b="1" i="1" dirty="0"/>
              <a:t>Prognoza situațiilor financiare </a:t>
            </a:r>
            <a:r>
              <a:rPr lang="ro-RO" b="1" i="1" dirty="0" smtClean="0"/>
              <a:t>(2)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09" y="1047565"/>
            <a:ext cx="7776000" cy="4873841"/>
          </a:xfrm>
        </p:spPr>
        <p:txBody>
          <a:bodyPr/>
          <a:lstStyle/>
          <a:p>
            <a:pPr algn="ctr"/>
            <a:r>
              <a:rPr lang="ro-RO" b="1" u="sng" dirty="0" smtClean="0"/>
              <a:t>II. Prognoza </a:t>
            </a:r>
            <a:r>
              <a:rPr lang="ro-RO" b="1" u="sng" dirty="0"/>
              <a:t>fluxului de mijloace </a:t>
            </a:r>
            <a:r>
              <a:rPr lang="ro-RO" b="1" u="sng" dirty="0" smtClean="0"/>
              <a:t>bănești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b="1" dirty="0"/>
              <a:t>Activitatea operaționala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sz="1600" i="1" dirty="0"/>
              <a:t>Încasări bănești din </a:t>
            </a:r>
            <a:r>
              <a:rPr lang="ro-MD" sz="1600" i="1" dirty="0" smtClean="0"/>
              <a:t>vânzări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sz="1600" i="1" dirty="0"/>
              <a:t>Cheltuieli din activitatea operaționala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sz="1600" i="1" dirty="0"/>
              <a:t>Uzura ATL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sz="1600" i="1" dirty="0"/>
              <a:t>Plata impozitului pe venit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b="1" dirty="0">
                <a:solidFill>
                  <a:srgbClr val="0070C0"/>
                </a:solidFill>
              </a:rPr>
              <a:t>Flux net din activitatea operaționala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b="1" dirty="0"/>
              <a:t>Activitatea de investiții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sz="1600" i="1" dirty="0"/>
              <a:t>Plăți aferente intrărilor de active imobilizate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b="1" dirty="0">
                <a:solidFill>
                  <a:srgbClr val="0070C0"/>
                </a:solidFill>
              </a:rPr>
              <a:t>Flux net din activitatea investițională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b="1" dirty="0"/>
              <a:t>Activitatea </a:t>
            </a:r>
            <a:r>
              <a:rPr lang="ro-MD" b="1" dirty="0" smtClean="0"/>
              <a:t>financiară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sz="1600" i="1" dirty="0"/>
              <a:t>Încasări sub forma de </a:t>
            </a:r>
            <a:r>
              <a:rPr lang="ro-MD" sz="1600" i="1" dirty="0" smtClean="0"/>
              <a:t>granturi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sz="1600" i="1" dirty="0"/>
              <a:t>Rambursarea de împrumuturi</a:t>
            </a:r>
            <a:endParaRPr lang="en-US" sz="1600" i="1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b="1" dirty="0">
                <a:solidFill>
                  <a:srgbClr val="0070C0"/>
                </a:solidFill>
              </a:rPr>
              <a:t>Flux net din activitatea financiară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b="1" dirty="0">
                <a:solidFill>
                  <a:srgbClr val="0070C0"/>
                </a:solidFill>
              </a:rPr>
              <a:t>Flux net total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sz="1600" i="1" dirty="0">
                <a:solidFill>
                  <a:schemeClr val="tx1"/>
                </a:solidFill>
              </a:rPr>
              <a:t>Sold inițial de </a:t>
            </a:r>
            <a:r>
              <a:rPr lang="ro-MD" sz="1600" i="1" dirty="0" smtClean="0">
                <a:solidFill>
                  <a:schemeClr val="tx1"/>
                </a:solidFill>
              </a:rPr>
              <a:t>numerar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MD" sz="1600" i="1" dirty="0" smtClean="0">
                <a:solidFill>
                  <a:schemeClr val="tx1"/>
                </a:solidFill>
              </a:rPr>
              <a:t>Sold final de numerar</a:t>
            </a:r>
            <a:endParaRPr lang="ro-RO" sz="1600" i="1" dirty="0" smtClean="0">
              <a:solidFill>
                <a:schemeClr val="tx1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953107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25" y="997696"/>
            <a:ext cx="7775575" cy="619125"/>
          </a:xfrm>
        </p:spPr>
        <p:txBody>
          <a:bodyPr/>
          <a:lstStyle/>
          <a:p>
            <a:r>
              <a:rPr lang="ro-RO" b="1" i="1" dirty="0" smtClean="0"/>
              <a:t>Referințe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62" y="1431235"/>
            <a:ext cx="7776000" cy="436363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dirty="0" smtClean="0"/>
              <a:t>Ordinul </a:t>
            </a:r>
            <a:r>
              <a:rPr lang="en-US" sz="2000" dirty="0"/>
              <a:t>Nr. OMM52/2016</a:t>
            </a:r>
            <a:r>
              <a:rPr lang="ro-RO" sz="2000" dirty="0"/>
              <a:t>/</a:t>
            </a:r>
            <a:r>
              <a:rPr lang="en-US" sz="2000" dirty="0" smtClean="0"/>
              <a:t>07.04.2016</a:t>
            </a:r>
            <a:r>
              <a:rPr lang="ro-RO" sz="2000" dirty="0"/>
              <a:t> </a:t>
            </a:r>
            <a:r>
              <a:rPr lang="ro-R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2000" dirty="0" smtClean="0"/>
              <a:t>Ghidu</a:t>
            </a:r>
            <a:r>
              <a:rPr lang="ro-RO" sz="2000" dirty="0"/>
              <a:t>l</a:t>
            </a:r>
            <a:r>
              <a:rPr lang="en-US" sz="2000" dirty="0"/>
              <a:t> privind elaborarea planului de afaceri pentru</a:t>
            </a:r>
            <a:r>
              <a:rPr lang="ro-RO" sz="2000" dirty="0"/>
              <a:t> </a:t>
            </a:r>
            <a:r>
              <a:rPr lang="en-US" sz="2000" dirty="0"/>
              <a:t>dezvoltarea companiilor de </a:t>
            </a:r>
            <a:r>
              <a:rPr lang="ro-RO" sz="2000" dirty="0"/>
              <a:t>A</a:t>
            </a:r>
            <a:r>
              <a:rPr lang="en-US" sz="2000" dirty="0" err="1" smtClean="0"/>
              <a:t>pă</a:t>
            </a:r>
            <a:r>
              <a:rPr lang="en-US" sz="2000" dirty="0" smtClean="0"/>
              <a:t>-</a:t>
            </a:r>
            <a:r>
              <a:rPr lang="ro-RO" sz="2000" dirty="0" smtClean="0"/>
              <a:t>C</a:t>
            </a:r>
            <a:r>
              <a:rPr lang="en-US" sz="2000" dirty="0" smtClean="0"/>
              <a:t>anal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ro-RO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dirty="0" smtClean="0"/>
              <a:t>Ghid Model Planul de Afaceri (GIZ)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dirty="0" smtClean="0"/>
              <a:t>Ghidul Analiza Diagnostic (GIZ)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6354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86" y="485992"/>
            <a:ext cx="1648055" cy="543001"/>
          </a:xfrm>
        </p:spPr>
      </p:pic>
      <p:sp>
        <p:nvSpPr>
          <p:cNvPr id="12289" name="Titel 3"/>
          <p:cNvSpPr>
            <a:spLocks noGrp="1"/>
          </p:cNvSpPr>
          <p:nvPr>
            <p:ph type="title"/>
          </p:nvPr>
        </p:nvSpPr>
        <p:spPr>
          <a:xfrm>
            <a:off x="152400" y="1171575"/>
            <a:ext cx="9144000" cy="539750"/>
          </a:xfrm>
        </p:spPr>
        <p:txBody>
          <a:bodyPr/>
          <a:lstStyle/>
          <a:p>
            <a:pPr eaLnBrk="1" hangingPunct="1"/>
            <a:r>
              <a:rPr lang="ro-RO" altLang="en-US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o-RO" altLang="en-US">
                <a:solidFill>
                  <a:srgbClr val="C00000"/>
                </a:solidFill>
                <a:latin typeface="Calibri" pitchFamily="34" charset="0"/>
              </a:rPr>
            </a:b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2" y="3157499"/>
            <a:ext cx="1648055" cy="543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2" y="3157499"/>
            <a:ext cx="1648055" cy="543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2" y="3157499"/>
            <a:ext cx="1648055" cy="543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4499" y="1605355"/>
            <a:ext cx="7719802" cy="7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 smtClean="0">
                <a:solidFill>
                  <a:srgbClr val="0070C0"/>
                </a:solidFill>
              </a:rPr>
              <a:t>III. CONCLUZII ȘI DISCUȚII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405" y="43309"/>
            <a:ext cx="1341236" cy="542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647" y="2470022"/>
            <a:ext cx="3511943" cy="228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066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86" y="485992"/>
            <a:ext cx="1648055" cy="543001"/>
          </a:xfrm>
        </p:spPr>
      </p:pic>
      <p:sp>
        <p:nvSpPr>
          <p:cNvPr id="12289" name="Titel 3"/>
          <p:cNvSpPr>
            <a:spLocks noGrp="1"/>
          </p:cNvSpPr>
          <p:nvPr>
            <p:ph type="title"/>
          </p:nvPr>
        </p:nvSpPr>
        <p:spPr>
          <a:xfrm>
            <a:off x="152400" y="1171575"/>
            <a:ext cx="9144000" cy="539750"/>
          </a:xfrm>
        </p:spPr>
        <p:txBody>
          <a:bodyPr/>
          <a:lstStyle/>
          <a:p>
            <a:pPr eaLnBrk="1" hangingPunct="1"/>
            <a:r>
              <a:rPr lang="ro-RO" altLang="en-US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o-RO" altLang="en-US">
                <a:solidFill>
                  <a:srgbClr val="C00000"/>
                </a:solidFill>
                <a:latin typeface="Calibri" pitchFamily="34" charset="0"/>
              </a:rPr>
            </a:b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2" y="3157499"/>
            <a:ext cx="1648055" cy="543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2" y="3157499"/>
            <a:ext cx="1648055" cy="543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2" y="3157499"/>
            <a:ext cx="1648055" cy="543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9450" y="2592489"/>
            <a:ext cx="79062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ro-RO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 DIAGNOSTIC</a:t>
            </a:r>
            <a:endParaRPr lang="en-US" sz="2400" dirty="0">
              <a:solidFill>
                <a:srgbClr val="0070C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71" y="188402"/>
            <a:ext cx="1341236" cy="542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517" y="5440129"/>
            <a:ext cx="1609483" cy="10912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86" y="485992"/>
            <a:ext cx="1648055" cy="543001"/>
          </a:xfrm>
        </p:spPr>
      </p:pic>
      <p:sp>
        <p:nvSpPr>
          <p:cNvPr id="12289" name="Titel 3"/>
          <p:cNvSpPr>
            <a:spLocks noGrp="1"/>
          </p:cNvSpPr>
          <p:nvPr>
            <p:ph type="title"/>
          </p:nvPr>
        </p:nvSpPr>
        <p:spPr>
          <a:xfrm>
            <a:off x="152400" y="1171575"/>
            <a:ext cx="9144000" cy="539750"/>
          </a:xfrm>
        </p:spPr>
        <p:txBody>
          <a:bodyPr/>
          <a:lstStyle/>
          <a:p>
            <a:pPr eaLnBrk="1" hangingPunct="1"/>
            <a:r>
              <a:rPr lang="ro-RO" altLang="en-US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o-RO" altLang="en-US">
                <a:solidFill>
                  <a:srgbClr val="C00000"/>
                </a:solidFill>
                <a:latin typeface="Calibri" pitchFamily="34" charset="0"/>
              </a:rPr>
            </a:b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2" y="3157499"/>
            <a:ext cx="1648055" cy="543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2" y="3157499"/>
            <a:ext cx="1648055" cy="543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2" y="3157499"/>
            <a:ext cx="1648055" cy="543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9131" y="2322913"/>
            <a:ext cx="77198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 smtClean="0">
                <a:solidFill>
                  <a:srgbClr val="0070C0"/>
                </a:solidFill>
              </a:rPr>
              <a:t>ÎNTREBĂRI ȘI RĂSPUNSURI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614" y="47145"/>
            <a:ext cx="1341236" cy="542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620" y="3365388"/>
            <a:ext cx="3348824" cy="14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6498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16" descr="al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539750"/>
            <a:ext cx="1647825" cy="542925"/>
          </a:xfrm>
          <a:prstGeom prst="rect">
            <a:avLst/>
          </a:prstGeom>
          <a:noFill/>
        </p:spPr>
      </p:pic>
      <p:sp>
        <p:nvSpPr>
          <p:cNvPr id="6" name="Inhaltsplatzhalter 7"/>
          <p:cNvSpPr txBox="1">
            <a:spLocks/>
          </p:cNvSpPr>
          <p:nvPr/>
        </p:nvSpPr>
        <p:spPr>
          <a:xfrm>
            <a:off x="684213" y="2108200"/>
            <a:ext cx="4481512" cy="2609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As a federal enterprise, GIZ supports the German Government in achieving its objectives in the field of international cooperation for sustainable development.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Published by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Deutsche </a:t>
            </a:r>
            <a:r>
              <a:rPr lang="de-DE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Gesellschaft für</a:t>
            </a:r>
            <a:br>
              <a:rPr lang="de-DE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de-DE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Internationale Zusammenarbeit 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(GIZ) GmbH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Registered offices, Bonn and Eschborn, Germany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‘Modernization of Local Public Services in the Republic of Moldova’ Project</a:t>
            </a:r>
            <a:b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GB" sz="1050" b="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Chișinau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66 </a:t>
            </a:r>
            <a:r>
              <a:rPr lang="en-GB" sz="1050" b="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Bernardazzi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sz="1050" b="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st.</a:t>
            </a:r>
            <a:endParaRPr lang="en-GB" sz="1050" b="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  + 373 22 22-83-19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F  + 373 22 00-02-38</a:t>
            </a:r>
            <a:b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	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  <a:hlinkClick r:id="rId3"/>
              </a:rPr>
              <a:t>www.giz.de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  <a:hlinkClick r:id="rId4"/>
              </a:rPr>
              <a:t>www.serviciilocale.md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40" name="Inhaltsplatzhalter 8"/>
          <p:cNvSpPr txBox="1">
            <a:spLocks/>
          </p:cNvSpPr>
          <p:nvPr/>
        </p:nvSpPr>
        <p:spPr bwMode="auto">
          <a:xfrm>
            <a:off x="5434982" y="2108200"/>
            <a:ext cx="342582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0070C0"/>
                </a:solidFill>
              </a:rPr>
              <a:t>Vă mulțumim pentru atenție</a:t>
            </a:r>
            <a:r>
              <a:rPr lang="en-US" sz="2800" dirty="0" smtClean="0">
                <a:solidFill>
                  <a:srgbClr val="0070C0"/>
                </a:solidFill>
              </a:rPr>
              <a:t>!</a:t>
            </a:r>
            <a:endParaRPr lang="en-GB" sz="2800" dirty="0">
              <a:solidFill>
                <a:srgbClr val="0070C0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pic>
        <p:nvPicPr>
          <p:cNvPr id="14341" name="Picture 2" descr="D:\docs\desktop\ELdZ_Mol_cmyk_rum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8"/>
          <a:stretch>
            <a:fillRect/>
          </a:stretch>
        </p:blipFill>
        <p:spPr bwMode="auto">
          <a:xfrm>
            <a:off x="0" y="271463"/>
            <a:ext cx="21383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5"/>
          <p:cNvSpPr txBox="1">
            <a:spLocks noChangeArrowheads="1"/>
          </p:cNvSpPr>
          <p:nvPr/>
        </p:nvSpPr>
        <p:spPr bwMode="auto">
          <a:xfrm>
            <a:off x="7405688" y="5381625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800" b="0" dirty="0">
                <a:solidFill>
                  <a:schemeClr val="tx2">
                    <a:lumMod val="75000"/>
                  </a:schemeClr>
                </a:solidFill>
              </a:rPr>
              <a:t>Implemented by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50" name="Imagin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0138" y="5607050"/>
            <a:ext cx="8302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s://www.gfa-group.de/img/logo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08" y="209756"/>
            <a:ext cx="1343660" cy="53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25" y="1134943"/>
            <a:ext cx="7775575" cy="435087"/>
          </a:xfrm>
        </p:spPr>
        <p:txBody>
          <a:bodyPr/>
          <a:lstStyle/>
          <a:p>
            <a:r>
              <a:rPr lang="ro-RO" b="1" i="1" dirty="0" smtClean="0"/>
              <a:t>Diagnosticul Juridic (1)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1917812"/>
            <a:ext cx="7776000" cy="4346188"/>
          </a:xfrm>
        </p:spPr>
        <p:txBody>
          <a:bodyPr/>
          <a:lstStyle/>
          <a:p>
            <a:pPr marL="400050" indent="-400050">
              <a:buAutoNum type="romanUcPeriod"/>
            </a:pPr>
            <a:r>
              <a:rPr lang="en-US" b="1" u="sng" dirty="0" smtClean="0"/>
              <a:t>Cadrul </a:t>
            </a:r>
            <a:r>
              <a:rPr lang="en-US" b="1" u="sng" dirty="0" err="1"/>
              <a:t>juridic</a:t>
            </a:r>
            <a:r>
              <a:rPr lang="en-US" b="1" u="sng" dirty="0"/>
              <a:t> de </a:t>
            </a:r>
            <a:r>
              <a:rPr lang="en-US" b="1" u="sng" dirty="0" smtClean="0"/>
              <a:t>activitate</a:t>
            </a:r>
            <a:endParaRPr lang="ro-RO" b="1" u="sng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dirty="0"/>
              <a:t>Statutul juridic al întreprinderii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dirty="0"/>
              <a:t>Analiza actelor de constituire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dirty="0"/>
              <a:t>Licențele valabile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dirty="0"/>
              <a:t>Analiza Regulamentelor Interne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dirty="0"/>
              <a:t>Raporturi societate-fondator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dirty="0"/>
              <a:t>Dreptul de proprietate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dirty="0"/>
              <a:t>Analiza Actelor permisive emise de Agenția Mediului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/>
              <a:t>Proiecte investiționale în derulare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24" y="244571"/>
            <a:ext cx="134123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67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25" y="1027214"/>
            <a:ext cx="7775575" cy="807321"/>
          </a:xfrm>
        </p:spPr>
        <p:txBody>
          <a:bodyPr/>
          <a:lstStyle/>
          <a:p>
            <a:r>
              <a:rPr lang="ro-RO" b="1" i="1" dirty="0"/>
              <a:t>Diagnosticul Juridic </a:t>
            </a:r>
            <a:r>
              <a:rPr lang="ro-RO" b="1" i="1" dirty="0" smtClean="0"/>
              <a:t>(2)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425" y="1946293"/>
            <a:ext cx="7776000" cy="3816000"/>
          </a:xfrm>
        </p:spPr>
        <p:txBody>
          <a:bodyPr/>
          <a:lstStyle/>
          <a:p>
            <a:r>
              <a:rPr lang="ro-RO" b="1" u="sng" dirty="0" smtClean="0"/>
              <a:t>II. </a:t>
            </a:r>
            <a:r>
              <a:rPr lang="en-US" b="1" u="sng" dirty="0" smtClean="0"/>
              <a:t>Cadrul </a:t>
            </a:r>
            <a:r>
              <a:rPr lang="en-US" b="1" u="sng" dirty="0"/>
              <a:t>strategic de </a:t>
            </a:r>
            <a:r>
              <a:rPr lang="en-US" b="1" u="sng" dirty="0" smtClean="0"/>
              <a:t>activitate</a:t>
            </a:r>
            <a:endParaRPr lang="ro-RO" b="1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Documentele </a:t>
            </a:r>
            <a:r>
              <a:rPr lang="ro-RO" dirty="0"/>
              <a:t>strategice </a:t>
            </a:r>
            <a:endParaRPr lang="ro-RO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Program </a:t>
            </a:r>
            <a:r>
              <a:rPr lang="ro-RO" dirty="0"/>
              <a:t>de Investiții Prioritare </a:t>
            </a:r>
            <a:endParaRPr lang="ro-RO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Studiu de Fezabilitate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 smtClean="0"/>
              <a:t>Memorandumurile </a:t>
            </a:r>
            <a:r>
              <a:rPr lang="ro-RO" dirty="0"/>
              <a:t>de Cooperare sau Acordurile de </a:t>
            </a:r>
            <a:r>
              <a:rPr lang="ro-RO" dirty="0" smtClean="0"/>
              <a:t>colaborare</a:t>
            </a:r>
          </a:p>
          <a:p>
            <a:r>
              <a:rPr lang="ro-RO" u="sng" dirty="0" smtClean="0"/>
              <a:t>III.</a:t>
            </a:r>
            <a:r>
              <a:rPr lang="ro-RO" b="1" u="sng" dirty="0"/>
              <a:t> </a:t>
            </a:r>
            <a:r>
              <a:rPr lang="ro-RO" b="1" u="sng" dirty="0" smtClean="0"/>
              <a:t>Litigii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/>
              <a:t>Număr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/>
              <a:t>Procese pierdute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/>
              <a:t>Efect/Efort/Impact în urma litigiilor</a:t>
            </a:r>
            <a:endParaRPr lang="ro-RO" dirty="0"/>
          </a:p>
          <a:p>
            <a:endParaRPr lang="en-US" dirty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82" y="197398"/>
            <a:ext cx="134123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005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25" y="1175227"/>
            <a:ext cx="7775575" cy="619125"/>
          </a:xfrm>
        </p:spPr>
        <p:txBody>
          <a:bodyPr/>
          <a:lstStyle/>
          <a:p>
            <a:r>
              <a:rPr lang="en-US" b="1" i="1" dirty="0"/>
              <a:t>Diagnostic </a:t>
            </a:r>
            <a:r>
              <a:rPr lang="en-US" b="1" i="1" dirty="0" err="1" smtClean="0"/>
              <a:t>Organizațional</a:t>
            </a:r>
            <a:r>
              <a:rPr lang="ro-RO" b="1" i="1" dirty="0" smtClean="0"/>
              <a:t> (1)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047285"/>
            <a:ext cx="7776000" cy="4216715"/>
          </a:xfrm>
        </p:spPr>
        <p:txBody>
          <a:bodyPr/>
          <a:lstStyle/>
          <a:p>
            <a:pPr marL="400050" indent="-400050">
              <a:buAutoNum type="romanUcPeriod"/>
            </a:pPr>
            <a:r>
              <a:rPr lang="en-US" b="1" u="sng" dirty="0" err="1" smtClean="0">
                <a:solidFill>
                  <a:schemeClr val="tx1"/>
                </a:solidFill>
              </a:rPr>
              <a:t>Gestiunea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  <a:r>
              <a:rPr lang="en-US" b="1" u="sng" dirty="0" err="1">
                <a:solidFill>
                  <a:schemeClr val="tx1"/>
                </a:solidFill>
              </a:rPr>
              <a:t>resurselor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 err="1">
                <a:solidFill>
                  <a:schemeClr val="tx1"/>
                </a:solidFill>
              </a:rPr>
              <a:t>umane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endParaRPr lang="ro-RO" b="1" u="sng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dirty="0"/>
              <a:t>Echipa de </a:t>
            </a:r>
            <a:r>
              <a:rPr lang="ro-RO" dirty="0" err="1"/>
              <a:t>conducere,statele</a:t>
            </a:r>
            <a:r>
              <a:rPr lang="ro-RO" dirty="0"/>
              <a:t> de personal, </a:t>
            </a:r>
            <a:r>
              <a:rPr lang="ro-RO" dirty="0" err="1"/>
              <a:t>responsabilităţi</a:t>
            </a:r>
            <a:r>
              <a:rPr lang="ro-RO" dirty="0"/>
              <a:t>, delegare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dirty="0"/>
              <a:t>Strategii </a:t>
            </a:r>
            <a:r>
              <a:rPr lang="ro-RO" dirty="0" err="1"/>
              <a:t>şi</a:t>
            </a:r>
            <a:r>
              <a:rPr lang="ro-RO" dirty="0"/>
              <a:t> politici de resurse umane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dirty="0" err="1"/>
              <a:t>Fişe</a:t>
            </a:r>
            <a:r>
              <a:rPr lang="ro-RO" dirty="0"/>
              <a:t> de post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dirty="0"/>
              <a:t>Planificarea necesarului de resurse umane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dirty="0"/>
              <a:t>Recrutarea, </a:t>
            </a:r>
            <a:r>
              <a:rPr lang="ro-RO" dirty="0" err="1"/>
              <a:t>selecţia</a:t>
            </a:r>
            <a:r>
              <a:rPr lang="ro-RO" dirty="0"/>
              <a:t>, angajarea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dirty="0"/>
              <a:t>Pregătirea profesională </a:t>
            </a:r>
            <a:r>
              <a:rPr lang="ro-RO" dirty="0" err="1"/>
              <a:t>şi</a:t>
            </a:r>
            <a:r>
              <a:rPr lang="ro-RO" dirty="0"/>
              <a:t> evaluarea </a:t>
            </a:r>
            <a:r>
              <a:rPr lang="ro-RO" dirty="0" err="1"/>
              <a:t>performanţelor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dirty="0"/>
              <a:t>Organizarea, condiții, protecția și securitatea muncii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dirty="0"/>
              <a:t>Conflicte </a:t>
            </a:r>
            <a:r>
              <a:rPr lang="ro-RO" dirty="0" smtClean="0"/>
              <a:t>sociale, </a:t>
            </a:r>
            <a:r>
              <a:rPr lang="ro-RO" dirty="0" err="1"/>
              <a:t>relaţii</a:t>
            </a:r>
            <a:r>
              <a:rPr lang="ro-RO" dirty="0"/>
              <a:t> cu </a:t>
            </a:r>
            <a:r>
              <a:rPr lang="ro-RO" dirty="0" smtClean="0"/>
              <a:t>sindicatele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62" y="98915"/>
            <a:ext cx="134123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04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25" y="1086216"/>
            <a:ext cx="7775575" cy="807320"/>
          </a:xfrm>
        </p:spPr>
        <p:txBody>
          <a:bodyPr/>
          <a:lstStyle/>
          <a:p>
            <a:r>
              <a:rPr lang="en-US" b="1" i="1" dirty="0"/>
              <a:t>Diagnostic </a:t>
            </a:r>
            <a:r>
              <a:rPr lang="en-US" b="1" i="1" dirty="0" err="1"/>
              <a:t>Organizațional</a:t>
            </a:r>
            <a:r>
              <a:rPr lang="ro-RO" b="1" i="1" dirty="0"/>
              <a:t> </a:t>
            </a:r>
            <a:r>
              <a:rPr lang="ro-RO" b="1" i="1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1693629"/>
            <a:ext cx="7776000" cy="4570372"/>
          </a:xfrm>
        </p:spPr>
        <p:txBody>
          <a:bodyPr/>
          <a:lstStyle/>
          <a:p>
            <a:r>
              <a:rPr lang="ro-RO" b="1" u="sng" dirty="0" smtClean="0"/>
              <a:t>II. </a:t>
            </a:r>
            <a:r>
              <a:rPr lang="en-US" b="1" u="sng" dirty="0" err="1" smtClean="0"/>
              <a:t>Analiza</a:t>
            </a:r>
            <a:r>
              <a:rPr lang="en-US" b="1" u="sng" dirty="0" smtClean="0"/>
              <a:t> </a:t>
            </a:r>
            <a:r>
              <a:rPr lang="en-US" b="1" u="sng" dirty="0" err="1"/>
              <a:t>structurală</a:t>
            </a:r>
            <a:r>
              <a:rPr lang="en-US" b="1" u="sng" dirty="0"/>
              <a:t> a </a:t>
            </a:r>
            <a:r>
              <a:rPr lang="en-US" b="1" u="sng" dirty="0" err="1"/>
              <a:t>resurselor</a:t>
            </a:r>
            <a:r>
              <a:rPr lang="en-US" b="1" u="sng" dirty="0"/>
              <a:t> </a:t>
            </a:r>
            <a:r>
              <a:rPr lang="en-US" b="1" u="sng" dirty="0" err="1" smtClean="0"/>
              <a:t>umane</a:t>
            </a:r>
            <a:endParaRPr lang="ro-RO" b="1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/>
              <a:t>Fluctuația personalului </a:t>
            </a:r>
            <a:endParaRPr lang="ro-RO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Structura </a:t>
            </a:r>
            <a:r>
              <a:rPr lang="ro-RO" i="1" dirty="0"/>
              <a:t>personalului pe vârste și vechime în muncă, direcții și domenii de specializare</a:t>
            </a:r>
            <a:r>
              <a:rPr lang="ro-RO" dirty="0"/>
              <a:t>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Structura </a:t>
            </a:r>
            <a:r>
              <a:rPr lang="ro-RO" i="1" dirty="0"/>
              <a:t>personalului pe  direcții și domenii de specializare</a:t>
            </a:r>
            <a:r>
              <a:rPr lang="ro-RO" dirty="0"/>
              <a:t>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Încadrarea </a:t>
            </a:r>
            <a:r>
              <a:rPr lang="ro-RO" i="1" dirty="0"/>
              <a:t>femeilor în cadrul </a:t>
            </a:r>
            <a:r>
              <a:rPr lang="ro-RO" i="1" dirty="0" smtClean="0"/>
              <a:t>entității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Nivelul </a:t>
            </a:r>
            <a:r>
              <a:rPr lang="ro-RO" i="1" dirty="0"/>
              <a:t>de pregătire profesională a </a:t>
            </a:r>
            <a:r>
              <a:rPr lang="ro-RO" i="1" dirty="0" smtClean="0"/>
              <a:t>angajaților</a:t>
            </a:r>
            <a:endParaRPr lang="ro-R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Evoluția </a:t>
            </a:r>
            <a:r>
              <a:rPr lang="ro-RO" i="1" dirty="0"/>
              <a:t>numărului de salariați care au frecventat cursuri de dezvoltare profesională</a:t>
            </a:r>
            <a:endParaRPr lang="en-US" dirty="0"/>
          </a:p>
          <a:p>
            <a:endParaRPr lang="ro-RO" b="1" i="1" dirty="0" smtClean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5" y="183317"/>
            <a:ext cx="134123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790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Diagnostic </a:t>
            </a:r>
            <a:r>
              <a:rPr lang="en-US" b="1" i="1" dirty="0" err="1"/>
              <a:t>Organizațional</a:t>
            </a:r>
            <a:r>
              <a:rPr lang="ro-RO" b="1" i="1" dirty="0"/>
              <a:t> </a:t>
            </a:r>
            <a:r>
              <a:rPr lang="ro-RO" b="1" i="1" dirty="0" smtClean="0"/>
              <a:t>(3)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175029"/>
            <a:ext cx="7776000" cy="4088971"/>
          </a:xfrm>
        </p:spPr>
        <p:txBody>
          <a:bodyPr/>
          <a:lstStyle/>
          <a:p>
            <a:r>
              <a:rPr lang="ro-RO" b="1" u="sng" dirty="0" smtClean="0"/>
              <a:t>III. </a:t>
            </a:r>
            <a:r>
              <a:rPr lang="en-US" b="1" u="sng" dirty="0" err="1" smtClean="0"/>
              <a:t>Sistemul</a:t>
            </a:r>
            <a:r>
              <a:rPr lang="en-US" b="1" u="sng" dirty="0" smtClean="0"/>
              <a:t> </a:t>
            </a:r>
            <a:r>
              <a:rPr lang="en-US" b="1" u="sng" dirty="0"/>
              <a:t>de </a:t>
            </a:r>
            <a:r>
              <a:rPr lang="en-US" b="1" u="sng" dirty="0" err="1"/>
              <a:t>remunerare</a:t>
            </a:r>
            <a:r>
              <a:rPr lang="en-US" b="1" u="sng" dirty="0"/>
              <a:t> </a:t>
            </a:r>
            <a:r>
              <a:rPr lang="en-US" b="1" u="sng" dirty="0" err="1"/>
              <a:t>și</a:t>
            </a:r>
            <a:r>
              <a:rPr lang="en-US" b="1" u="sng" dirty="0"/>
              <a:t> </a:t>
            </a:r>
            <a:r>
              <a:rPr lang="en-US" b="1" u="sng" dirty="0" err="1"/>
              <a:t>motivare</a:t>
            </a:r>
            <a:r>
              <a:rPr lang="en-US" b="1" u="sng" dirty="0"/>
              <a:t> a </a:t>
            </a:r>
            <a:r>
              <a:rPr lang="en-US" b="1" u="sng" dirty="0" err="1"/>
              <a:t>personalului</a:t>
            </a:r>
            <a:r>
              <a:rPr lang="en-US" b="1" u="sng" dirty="0"/>
              <a:t> </a:t>
            </a:r>
            <a:endParaRPr lang="ro-RO" b="1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/>
              <a:t>Sistemul de </a:t>
            </a:r>
            <a:r>
              <a:rPr lang="ro-RO" i="1" dirty="0" smtClean="0"/>
              <a:t>salarizare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Conformitatea </a:t>
            </a:r>
            <a:r>
              <a:rPr lang="ro-RO" i="1" dirty="0"/>
              <a:t>actelor normative privind </a:t>
            </a:r>
            <a:r>
              <a:rPr lang="ro-RO" i="1" dirty="0" smtClean="0"/>
              <a:t>salarizarea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contractele </a:t>
            </a:r>
            <a:r>
              <a:rPr lang="ro-RO" i="1" dirty="0"/>
              <a:t>colective de muncă la nivel național, de ramură, teritorial </a:t>
            </a:r>
            <a:r>
              <a:rPr lang="ro-RO" i="1" dirty="0" err="1"/>
              <a:t>şi</a:t>
            </a:r>
            <a:r>
              <a:rPr lang="ro-RO" i="1" dirty="0"/>
              <a:t> de unitate, </a:t>
            </a:r>
            <a:endParaRPr lang="ro-RO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contractul </a:t>
            </a:r>
            <a:r>
              <a:rPr lang="ro-RO" i="1" dirty="0"/>
              <a:t>individual de </a:t>
            </a:r>
            <a:r>
              <a:rPr lang="ro-RO" i="1" dirty="0" smtClean="0"/>
              <a:t>muncă.</a:t>
            </a:r>
            <a:endParaRPr lang="ro-RO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Analiza </a:t>
            </a:r>
            <a:r>
              <a:rPr lang="ro-RO" i="1" dirty="0"/>
              <a:t>salariului mediu lunar pe muncitor </a:t>
            </a:r>
            <a:endParaRPr lang="ro-RO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Sistemul </a:t>
            </a:r>
            <a:r>
              <a:rPr lang="ro-RO" i="1" dirty="0"/>
              <a:t>de </a:t>
            </a:r>
            <a:r>
              <a:rPr lang="ro-RO" i="1" dirty="0" smtClean="0"/>
              <a:t>motivare</a:t>
            </a:r>
            <a:endParaRPr lang="ro-RO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Formele </a:t>
            </a:r>
            <a:r>
              <a:rPr lang="ro-RO" i="1" dirty="0"/>
              <a:t>de motivare materiale si analiza </a:t>
            </a:r>
            <a:r>
              <a:rPr lang="ro-RO" i="1" dirty="0" err="1" smtClean="0"/>
              <a:t>datelo</a:t>
            </a:r>
            <a:endParaRPr lang="ro-RO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Adaosuri </a:t>
            </a:r>
            <a:r>
              <a:rPr lang="ro-RO" i="1" dirty="0"/>
              <a:t>la salariu</a:t>
            </a:r>
            <a:endParaRPr lang="en-US" i="1" dirty="0"/>
          </a:p>
          <a:p>
            <a:endParaRPr lang="ro-RO" b="1" u="sng" dirty="0" smtClean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744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Diagnostic </a:t>
            </a:r>
            <a:r>
              <a:rPr lang="en-US" b="1" i="1" dirty="0" err="1"/>
              <a:t>Comercial</a:t>
            </a:r>
            <a:r>
              <a:rPr lang="ro-RO" b="1" i="1" dirty="0"/>
              <a:t> (1)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101850"/>
            <a:ext cx="7776000" cy="3909336"/>
          </a:xfrm>
        </p:spPr>
        <p:txBody>
          <a:bodyPr/>
          <a:lstStyle/>
          <a:p>
            <a:r>
              <a:rPr lang="ro-RO" b="1" u="sng" dirty="0" smtClean="0"/>
              <a:t>I. </a:t>
            </a:r>
            <a:r>
              <a:rPr lang="en-US" b="1" u="sng" dirty="0" err="1" smtClean="0"/>
              <a:t>Domeniu</a:t>
            </a:r>
            <a:r>
              <a:rPr lang="en-US" b="1" u="sng" dirty="0" smtClean="0"/>
              <a:t> </a:t>
            </a:r>
            <a:r>
              <a:rPr lang="en-US" b="1" u="sng" dirty="0"/>
              <a:t>de </a:t>
            </a:r>
            <a:r>
              <a:rPr lang="en-US" b="1" u="sng" dirty="0" smtClean="0"/>
              <a:t>activitate</a:t>
            </a:r>
            <a:r>
              <a:rPr lang="ro-RO" u="sng" dirty="0"/>
              <a:t>:</a:t>
            </a:r>
            <a:r>
              <a:rPr lang="ro-RO" dirty="0" smtClean="0"/>
              <a:t> </a:t>
            </a:r>
            <a:r>
              <a:rPr lang="ro-RO" dirty="0"/>
              <a:t> </a:t>
            </a:r>
            <a:r>
              <a:rPr lang="ro-RO" i="1" dirty="0" smtClean="0"/>
              <a:t>tipuri de servicii etc.</a:t>
            </a:r>
          </a:p>
          <a:p>
            <a:r>
              <a:rPr lang="ro-RO" b="1" u="sng" dirty="0" smtClean="0"/>
              <a:t>II. </a:t>
            </a:r>
            <a:r>
              <a:rPr lang="en-US" b="1" u="sng" dirty="0" err="1" smtClean="0"/>
              <a:t>Dinamica</a:t>
            </a:r>
            <a:r>
              <a:rPr lang="en-US" b="1" u="sng" dirty="0" smtClean="0"/>
              <a:t> </a:t>
            </a:r>
            <a:r>
              <a:rPr lang="en-US" b="1" u="sng" dirty="0" err="1"/>
              <a:t>și</a:t>
            </a:r>
            <a:r>
              <a:rPr lang="en-US" b="1" u="sng" dirty="0"/>
              <a:t> </a:t>
            </a:r>
            <a:r>
              <a:rPr lang="en-US" b="1" u="sng" dirty="0" err="1"/>
              <a:t>structura</a:t>
            </a:r>
            <a:r>
              <a:rPr lang="en-US" b="1" u="sng" dirty="0"/>
              <a:t> </a:t>
            </a:r>
            <a:r>
              <a:rPr lang="en-US" b="1" u="sng" dirty="0" smtClean="0"/>
              <a:t>consumatorilor</a:t>
            </a:r>
            <a:r>
              <a:rPr lang="ro-RO" b="1" u="sng" dirty="0" smtClean="0"/>
              <a:t>:</a:t>
            </a:r>
            <a:r>
              <a:rPr lang="ro-RO" b="1" dirty="0" smtClean="0"/>
              <a:t> </a:t>
            </a:r>
            <a:r>
              <a:rPr lang="ro-RO" i="1" dirty="0" smtClean="0"/>
              <a:t>categorii </a:t>
            </a:r>
            <a:r>
              <a:rPr lang="ro-RO" i="1" dirty="0"/>
              <a:t>de </a:t>
            </a:r>
            <a:r>
              <a:rPr lang="ro-RO" i="1" dirty="0" smtClean="0"/>
              <a:t>consumatori, număr </a:t>
            </a:r>
            <a:r>
              <a:rPr lang="ro-RO" i="1" dirty="0"/>
              <a:t>de contracte pe apă și pe </a:t>
            </a:r>
            <a:r>
              <a:rPr lang="ro-RO" i="1" dirty="0" smtClean="0"/>
              <a:t>canalizare etc.</a:t>
            </a:r>
            <a:endParaRPr lang="ro-RO" b="1" i="1" dirty="0" smtClean="0"/>
          </a:p>
          <a:p>
            <a:pPr lvl="0"/>
            <a:r>
              <a:rPr lang="ro-RO" b="1" i="1" u="sng" dirty="0" smtClean="0"/>
              <a:t>III. </a:t>
            </a:r>
            <a:r>
              <a:rPr lang="en-US" b="1" i="1" u="sng" dirty="0" err="1" smtClean="0"/>
              <a:t>Relațiile</a:t>
            </a:r>
            <a:r>
              <a:rPr lang="en-US" b="1" i="1" u="sng" dirty="0" smtClean="0"/>
              <a:t> </a:t>
            </a:r>
            <a:r>
              <a:rPr lang="en-US" b="1" i="1" u="sng" dirty="0"/>
              <a:t>cu </a:t>
            </a:r>
            <a:r>
              <a:rPr lang="en-US" b="1" i="1" u="sng" dirty="0" err="1" smtClean="0"/>
              <a:t>clienții</a:t>
            </a:r>
            <a:r>
              <a:rPr lang="ro-RO" b="1" i="1" u="sng" dirty="0" smtClean="0"/>
              <a:t>: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branșarea </a:t>
            </a:r>
            <a:r>
              <a:rPr lang="ro-RO" i="1" dirty="0"/>
              <a:t>noilor </a:t>
            </a:r>
            <a:r>
              <a:rPr lang="ro-RO" i="1" dirty="0" smtClean="0"/>
              <a:t>consumatori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contractarea serviciilor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instalarea </a:t>
            </a:r>
            <a:r>
              <a:rPr lang="ro-RO" i="1" dirty="0"/>
              <a:t>și exploatarea contoarelor de </a:t>
            </a:r>
            <a:r>
              <a:rPr lang="ro-RO" i="1" dirty="0" smtClean="0"/>
              <a:t>apă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măsurarea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o-RO" i="1" dirty="0" smtClean="0"/>
              <a:t>facturarea </a:t>
            </a:r>
            <a:r>
              <a:rPr lang="ro-RO" i="1" dirty="0"/>
              <a:t>și colectarea contravalorii </a:t>
            </a:r>
            <a:r>
              <a:rPr lang="ro-RO" i="1" dirty="0" smtClean="0"/>
              <a:t>serviciilor etc.</a:t>
            </a:r>
            <a:endParaRPr lang="en-US" b="1" i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994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IZ">
    <a:dk1>
      <a:srgbClr val="000000"/>
    </a:dk1>
    <a:lt1>
      <a:srgbClr val="FFFFFF"/>
    </a:lt1>
    <a:dk2>
      <a:srgbClr val="6E6452"/>
    </a:dk2>
    <a:lt2>
      <a:srgbClr val="D2CDC8"/>
    </a:lt2>
    <a:accent1>
      <a:srgbClr val="C80F0F"/>
    </a:accent1>
    <a:accent2>
      <a:srgbClr val="4B859F"/>
    </a:accent2>
    <a:accent3>
      <a:srgbClr val="B498BA"/>
    </a:accent3>
    <a:accent4>
      <a:srgbClr val="F3BF49"/>
    </a:accent4>
    <a:accent5>
      <a:srgbClr val="94B322"/>
    </a:accent5>
    <a:accent6>
      <a:srgbClr val="B4E3E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1089</Words>
  <Application>Microsoft Office PowerPoint</Application>
  <PresentationFormat>On-screen Show (4:3)</PresentationFormat>
  <Paragraphs>263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Narrow</vt:lpstr>
      <vt:lpstr>Calibri</vt:lpstr>
      <vt:lpstr>Cambria</vt:lpstr>
      <vt:lpstr>Times New Roman</vt:lpstr>
      <vt:lpstr>Vrinda</vt:lpstr>
      <vt:lpstr>Wingdings</vt:lpstr>
      <vt:lpstr>GIZ_Banner_Kopfzeile-Ausland (3)</vt:lpstr>
      <vt:lpstr>Modernizarea serviciilor publice in Republica  Moldova </vt:lpstr>
      <vt:lpstr>Conținutul prezentării</vt:lpstr>
      <vt:lpstr> </vt:lpstr>
      <vt:lpstr>Diagnosticul Juridic (1)</vt:lpstr>
      <vt:lpstr>Diagnosticul Juridic (2)</vt:lpstr>
      <vt:lpstr>Diagnostic Organizațional (1) </vt:lpstr>
      <vt:lpstr>Diagnostic Organizațional (2)</vt:lpstr>
      <vt:lpstr>Diagnostic Organizațional (3) </vt:lpstr>
      <vt:lpstr>Diagnostic Comercial (1)</vt:lpstr>
      <vt:lpstr>Diagnostic Comercial (2)</vt:lpstr>
      <vt:lpstr>Diagnosticul Tehnic (1)</vt:lpstr>
      <vt:lpstr>Diagnostic Tehnic (2)</vt:lpstr>
      <vt:lpstr>Diagnostic Tehnic (3)</vt:lpstr>
      <vt:lpstr>Diagnostic Financiar-economic (1) </vt:lpstr>
      <vt:lpstr>Diagnostic Financiar-economic (2) </vt:lpstr>
      <vt:lpstr>Diagnostic Financiar-economic (2) </vt:lpstr>
      <vt:lpstr>Diagnostic Financiar-economic (3) </vt:lpstr>
      <vt:lpstr>Diagnostic Financiar-economic (4) </vt:lpstr>
      <vt:lpstr>Diagnostic Financiar-economic (4) </vt:lpstr>
      <vt:lpstr> </vt:lpstr>
      <vt:lpstr>Structura și componentele Planului de Afaceri  </vt:lpstr>
      <vt:lpstr>Premise…</vt:lpstr>
      <vt:lpstr>Prognoza veniturilor și cheltuielilor (1) </vt:lpstr>
      <vt:lpstr>Prognoza veniturilor și cheltuielilor (2) </vt:lpstr>
      <vt:lpstr>Prognoza tarifelor</vt:lpstr>
      <vt:lpstr>Prognoza situațiilor financiare (1)</vt:lpstr>
      <vt:lpstr>Prognoza situațiilor financiare (2) </vt:lpstr>
      <vt:lpstr>Referințe</vt:lpstr>
      <vt:lpstr> </vt:lpstr>
      <vt:lpstr> 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Eugenia</cp:lastModifiedBy>
  <cp:revision>308</cp:revision>
  <cp:lastPrinted>2019-02-12T08:07:41Z</cp:lastPrinted>
  <dcterms:created xsi:type="dcterms:W3CDTF">2013-09-05T11:54:56Z</dcterms:created>
  <dcterms:modified xsi:type="dcterms:W3CDTF">2020-10-13T07:23:51Z</dcterms:modified>
</cp:coreProperties>
</file>