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bookmarkIdSeed="3">
  <p:sldMasterIdLst>
    <p:sldMasterId id="2147483691" r:id="rId1"/>
  </p:sldMasterIdLst>
  <p:notesMasterIdLst>
    <p:notesMasterId r:id="rId33"/>
  </p:notesMasterIdLst>
  <p:handoutMasterIdLst>
    <p:handoutMasterId r:id="rId34"/>
  </p:handoutMasterIdLst>
  <p:sldIdLst>
    <p:sldId id="276" r:id="rId2"/>
    <p:sldId id="412" r:id="rId3"/>
    <p:sldId id="407" r:id="rId4"/>
    <p:sldId id="413" r:id="rId5"/>
    <p:sldId id="414" r:id="rId6"/>
    <p:sldId id="415" r:id="rId7"/>
    <p:sldId id="416" r:id="rId8"/>
    <p:sldId id="446" r:id="rId9"/>
    <p:sldId id="447" r:id="rId10"/>
    <p:sldId id="462" r:id="rId11"/>
    <p:sldId id="448" r:id="rId12"/>
    <p:sldId id="449" r:id="rId13"/>
    <p:sldId id="450" r:id="rId14"/>
    <p:sldId id="451" r:id="rId15"/>
    <p:sldId id="463" r:id="rId16"/>
    <p:sldId id="452" r:id="rId17"/>
    <p:sldId id="453" r:id="rId18"/>
    <p:sldId id="464" r:id="rId19"/>
    <p:sldId id="454" r:id="rId20"/>
    <p:sldId id="411" r:id="rId21"/>
    <p:sldId id="455" r:id="rId22"/>
    <p:sldId id="459" r:id="rId23"/>
    <p:sldId id="456" r:id="rId24"/>
    <p:sldId id="460" r:id="rId25"/>
    <p:sldId id="461" r:id="rId26"/>
    <p:sldId id="457" r:id="rId27"/>
    <p:sldId id="458" r:id="rId28"/>
    <p:sldId id="467" r:id="rId29"/>
    <p:sldId id="444" r:id="rId30"/>
    <p:sldId id="445" r:id="rId31"/>
    <p:sldId id="406" r:id="rId32"/>
  </p:sldIdLst>
  <p:sldSz cx="9144000" cy="6858000" type="screen4x3"/>
  <p:notesSz cx="6735763" cy="9866313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658">
          <p15:clr>
            <a:srgbClr val="A4A3A4"/>
          </p15:clr>
        </p15:guide>
        <p15:guide id="2" orient="horz" pos="388">
          <p15:clr>
            <a:srgbClr val="A4A3A4"/>
          </p15:clr>
        </p15:guide>
        <p15:guide id="3" pos="288">
          <p15:clr>
            <a:srgbClr val="A4A3A4"/>
          </p15:clr>
        </p15:guide>
        <p15:guide id="4" pos="102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aura Bohantova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E6452"/>
    <a:srgbClr val="E5DBA1"/>
    <a:srgbClr val="BABA93"/>
    <a:srgbClr val="BABB93"/>
    <a:srgbClr val="DEDEAF"/>
    <a:srgbClr val="999999"/>
    <a:srgbClr val="D9D9D9"/>
    <a:srgbClr val="CC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03" autoAdjust="0"/>
    <p:restoredTop sz="84599" autoAdjust="0"/>
  </p:normalViewPr>
  <p:slideViewPr>
    <p:cSldViewPr snapToGrid="0">
      <p:cViewPr>
        <p:scale>
          <a:sx n="60" d="100"/>
          <a:sy n="60" d="100"/>
        </p:scale>
        <p:origin x="1536" y="21"/>
      </p:cViewPr>
      <p:guideLst>
        <p:guide orient="horz" pos="658"/>
        <p:guide orient="horz" pos="388"/>
        <p:guide pos="288"/>
        <p:guide pos="102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08" d="100"/>
          <a:sy n="108" d="100"/>
        </p:scale>
        <p:origin x="-4140" y="-102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8831" cy="492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009" tIns="45005" rIns="90009" bIns="45005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solidFill>
                  <a:schemeClr val="tx1"/>
                </a:solidFill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932" y="0"/>
            <a:ext cx="2918831" cy="492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009" tIns="45005" rIns="90009" bIns="45005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solidFill>
                  <a:schemeClr val="tx1"/>
                </a:solidFill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4023"/>
            <a:ext cx="2918831" cy="492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009" tIns="45005" rIns="90009" bIns="45005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solidFill>
                  <a:schemeClr val="tx1"/>
                </a:solidFill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6932" y="9374023"/>
            <a:ext cx="2918831" cy="492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009" tIns="45005" rIns="90009" bIns="45005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solidFill>
                  <a:schemeClr val="tx1"/>
                </a:solidFill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fld id="{1CDF164F-6051-48D0-86EB-8FBA1D7A342E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588191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8831" cy="492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009" tIns="45005" rIns="90009" bIns="45005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solidFill>
                  <a:schemeClr val="tx1"/>
                </a:solidFill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6932" y="0"/>
            <a:ext cx="2918831" cy="492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009" tIns="45005" rIns="90009" bIns="45005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solidFill>
                  <a:schemeClr val="tx1"/>
                </a:solidFill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236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102" y="4686223"/>
            <a:ext cx="4939560" cy="4440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009" tIns="45005" rIns="90009" bIns="450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dirty="0"/>
              <a:t>Klicken Sie, um die Formate des Vorlagentextes zu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4023"/>
            <a:ext cx="2918831" cy="492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009" tIns="45005" rIns="90009" bIns="45005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solidFill>
                  <a:schemeClr val="tx1"/>
                </a:solidFill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932" y="9374023"/>
            <a:ext cx="2918831" cy="492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009" tIns="45005" rIns="90009" bIns="45005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solidFill>
                  <a:schemeClr val="tx1"/>
                </a:solidFill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fld id="{DC180B95-A938-4496-9EE3-0EFB88FD9958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319563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Folienbildplatzhalt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1266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11267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191867-B18D-4BFE-ADF0-F268DAAE4C1C}" type="slidenum">
              <a:rPr lang="de-DE" smtClean="0">
                <a:cs typeface="Arial" charset="0"/>
              </a:rPr>
              <a:pPr/>
              <a:t>1</a:t>
            </a:fld>
            <a:endParaRPr lang="de-DE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2506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180B95-A938-4496-9EE3-0EFB88FD9958}" type="slidenum">
              <a:rPr lang="de-DE" smtClean="0"/>
              <a:pPr>
                <a:defRPr/>
              </a:pPr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98073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180B95-A938-4496-9EE3-0EFB88FD9958}" type="slidenum">
              <a:rPr lang="de-DE" smtClean="0"/>
              <a:pPr>
                <a:defRPr/>
              </a:pPr>
              <a:t>26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341062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180B95-A938-4496-9EE3-0EFB88FD9958}" type="slidenum">
              <a:rPr lang="de-DE" smtClean="0"/>
              <a:pPr>
                <a:defRPr/>
              </a:pPr>
              <a:t>30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48273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dirty="0"/>
              <a:t>Образец заголовка</a:t>
            </a:r>
            <a:endParaRPr lang="de-DE" noProof="0" dirty="0"/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>
          <a:xfrm>
            <a:off x="684000" y="2448000"/>
            <a:ext cx="7776000" cy="381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noProof="0" dirty="0"/>
              <a:t>Образец текста</a:t>
            </a:r>
          </a:p>
          <a:p>
            <a:pPr lvl="1"/>
            <a:r>
              <a:rPr lang="ru-RU" noProof="0" dirty="0"/>
              <a:t>Второй уровень</a:t>
            </a:r>
          </a:p>
          <a:p>
            <a:pPr lvl="2"/>
            <a:r>
              <a:rPr lang="ru-RU" noProof="0" dirty="0"/>
              <a:t>Третий уровень</a:t>
            </a:r>
          </a:p>
          <a:p>
            <a:pPr lvl="3"/>
            <a:r>
              <a:rPr lang="ru-RU" noProof="0" dirty="0"/>
              <a:t>Четвертый уровень</a:t>
            </a:r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8355DF-70A2-4162-BD99-0E523A6D8A7D}" type="datetime1">
              <a:rPr lang="en-GB"/>
              <a:pPr>
                <a:defRPr/>
              </a:pPr>
              <a:t>13/10/2020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Subhead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dirty="0"/>
              <a:t>Образец заголовка</a:t>
            </a:r>
            <a:endParaRPr lang="de-DE" noProof="0" dirty="0"/>
          </a:p>
        </p:txBody>
      </p:sp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684000" y="2448000"/>
            <a:ext cx="7776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ru-RU" noProof="0" dirty="0"/>
              <a:t>Образец текста</a:t>
            </a:r>
          </a:p>
          <a:p>
            <a:pPr lvl="1"/>
            <a:r>
              <a:rPr lang="ru-RU" noProof="0" dirty="0"/>
              <a:t>Второй уровень</a:t>
            </a:r>
          </a:p>
          <a:p>
            <a:pPr lvl="2"/>
            <a:r>
              <a:rPr lang="ru-RU" noProof="0" dirty="0"/>
              <a:t>Третий уровень</a:t>
            </a:r>
          </a:p>
          <a:p>
            <a:pPr lvl="3"/>
            <a:r>
              <a:rPr lang="ru-RU" noProof="0" dirty="0"/>
              <a:t>Четвертый уровень</a:t>
            </a:r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369959-BF39-4F38-9390-42BBF4250F20}" type="datetime1">
              <a:rPr lang="en-GB"/>
              <a:pPr>
                <a:defRPr/>
              </a:pPr>
              <a:t>13/10/2020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Subhead, Bulletpoints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dirty="0"/>
              <a:t>Образец заголовка</a:t>
            </a:r>
            <a:endParaRPr lang="de-DE" noProof="0" dirty="0"/>
          </a:p>
        </p:txBody>
      </p:sp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684000" y="2448000"/>
            <a:ext cx="576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ru-RU" noProof="0" dirty="0"/>
              <a:t>Образец текста</a:t>
            </a:r>
          </a:p>
          <a:p>
            <a:pPr lvl="1"/>
            <a:r>
              <a:rPr lang="ru-RU" noProof="0" dirty="0"/>
              <a:t>Второй уровень</a:t>
            </a:r>
          </a:p>
          <a:p>
            <a:pPr lvl="2"/>
            <a:r>
              <a:rPr lang="ru-RU" noProof="0" dirty="0"/>
              <a:t>Третий уровень</a:t>
            </a:r>
          </a:p>
          <a:p>
            <a:pPr lvl="3"/>
            <a:r>
              <a:rPr lang="ru-RU" noProof="0" dirty="0"/>
              <a:t>Четвертый уровень</a:t>
            </a:r>
          </a:p>
        </p:txBody>
      </p:sp>
      <p:sp>
        <p:nvSpPr>
          <p:cNvPr id="6" name="Bildplatzhalter 2"/>
          <p:cNvSpPr>
            <a:spLocks noGrp="1"/>
          </p:cNvSpPr>
          <p:nvPr>
            <p:ph type="pic" idx="12"/>
          </p:nvPr>
        </p:nvSpPr>
        <p:spPr>
          <a:xfrm>
            <a:off x="6786000" y="2448001"/>
            <a:ext cx="2358000" cy="2052000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/>
              <a:t>Вставка рисунка</a:t>
            </a:r>
            <a:endParaRPr lang="en-GB" noProof="0" dirty="0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17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1494E8-7B60-4218-B014-7AD504F4173C}" type="datetime1">
              <a:rPr lang="en-GB"/>
              <a:pPr>
                <a:defRPr/>
              </a:pPr>
              <a:t>13/10/2020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Subhead, Bulletpoints, großes Bild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dirty="0"/>
              <a:t>Образец заголовка</a:t>
            </a:r>
            <a:endParaRPr lang="de-DE" noProof="0" dirty="0"/>
          </a:p>
        </p:txBody>
      </p:sp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684000" y="2448000"/>
            <a:ext cx="576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ru-RU" noProof="0" dirty="0"/>
              <a:t>Образец текста</a:t>
            </a:r>
          </a:p>
          <a:p>
            <a:pPr lvl="1"/>
            <a:r>
              <a:rPr lang="ru-RU" noProof="0" dirty="0"/>
              <a:t>Второй уровень</a:t>
            </a:r>
          </a:p>
          <a:p>
            <a:pPr lvl="2"/>
            <a:r>
              <a:rPr lang="ru-RU" noProof="0" dirty="0"/>
              <a:t>Третий уровень</a:t>
            </a:r>
          </a:p>
          <a:p>
            <a:pPr lvl="3"/>
            <a:r>
              <a:rPr lang="ru-RU" noProof="0" dirty="0"/>
              <a:t>Четвертый уровень</a:t>
            </a:r>
          </a:p>
        </p:txBody>
      </p:sp>
      <p:sp>
        <p:nvSpPr>
          <p:cNvPr id="8" name="Bildplatzhalter 2"/>
          <p:cNvSpPr>
            <a:spLocks noGrp="1"/>
          </p:cNvSpPr>
          <p:nvPr>
            <p:ph type="pic" idx="12"/>
          </p:nvPr>
        </p:nvSpPr>
        <p:spPr>
          <a:xfrm>
            <a:off x="6786000" y="2448001"/>
            <a:ext cx="2358000" cy="3348000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/>
              <a:t>Вставка рисунка</a:t>
            </a:r>
            <a:endParaRPr lang="en-GB" noProof="0" dirty="0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12F708-8327-49AB-AC2B-89824E06DC6F}" type="datetime1">
              <a:rPr lang="en-GB"/>
              <a:pPr>
                <a:defRPr/>
              </a:pPr>
              <a:t>13/10/2020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2 Spalten, Subheadline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4000" y="1483200"/>
            <a:ext cx="7776000" cy="617928"/>
          </a:xfrm>
        </p:spPr>
        <p:txBody>
          <a:bodyPr/>
          <a:lstStyle/>
          <a:p>
            <a:r>
              <a:rPr lang="ru-RU" noProof="0" dirty="0"/>
              <a:t>Образец заголовка</a:t>
            </a:r>
            <a:endParaRPr lang="de-DE" noProof="0" dirty="0"/>
          </a:p>
        </p:txBody>
      </p:sp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684000" y="2448000"/>
            <a:ext cx="378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ru-RU" noProof="0" dirty="0"/>
              <a:t>Образец текста</a:t>
            </a:r>
          </a:p>
          <a:p>
            <a:pPr lvl="1"/>
            <a:r>
              <a:rPr lang="ru-RU" noProof="0" dirty="0"/>
              <a:t>Второй уровень</a:t>
            </a:r>
          </a:p>
          <a:p>
            <a:pPr lvl="2"/>
            <a:r>
              <a:rPr lang="ru-RU" noProof="0" dirty="0"/>
              <a:t>Третий уровень</a:t>
            </a:r>
          </a:p>
          <a:p>
            <a:pPr lvl="3"/>
            <a:r>
              <a:rPr lang="ru-RU" noProof="0" dirty="0"/>
              <a:t>Четвертый уровень</a:t>
            </a:r>
          </a:p>
        </p:txBody>
      </p:sp>
      <p:sp>
        <p:nvSpPr>
          <p:cNvPr id="8" name="Inhaltsplatzhalter 2"/>
          <p:cNvSpPr>
            <a:spLocks noGrp="1"/>
          </p:cNvSpPr>
          <p:nvPr>
            <p:ph idx="12"/>
          </p:nvPr>
        </p:nvSpPr>
        <p:spPr>
          <a:xfrm>
            <a:off x="4680000" y="2448000"/>
            <a:ext cx="378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ru-RU" noProof="0" dirty="0"/>
              <a:t>Образец текста</a:t>
            </a:r>
          </a:p>
          <a:p>
            <a:pPr lvl="1"/>
            <a:r>
              <a:rPr lang="ru-RU" noProof="0" dirty="0"/>
              <a:t>Второй уровень</a:t>
            </a:r>
          </a:p>
          <a:p>
            <a:pPr lvl="2"/>
            <a:r>
              <a:rPr lang="ru-RU" noProof="0" dirty="0"/>
              <a:t>Третий уровень</a:t>
            </a:r>
          </a:p>
          <a:p>
            <a:pPr lvl="3"/>
            <a:r>
              <a:rPr lang="ru-RU" noProof="0" dirty="0"/>
              <a:t>Четвертый уровень</a:t>
            </a: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95C821-5864-400F-898F-F84BD414CC2E}" type="datetime1">
              <a:rPr lang="en-GB"/>
              <a:pPr>
                <a:defRPr/>
              </a:pPr>
              <a:t>13/10/2020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2 Spalten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4000" y="1483200"/>
            <a:ext cx="7776000" cy="617928"/>
          </a:xfrm>
        </p:spPr>
        <p:txBody>
          <a:bodyPr/>
          <a:lstStyle/>
          <a:p>
            <a:r>
              <a:rPr lang="ru-RU" noProof="0" dirty="0"/>
              <a:t>Образец заголовка</a:t>
            </a:r>
            <a:endParaRPr lang="de-DE" noProof="0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683999" y="2448000"/>
            <a:ext cx="3780000" cy="381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noProof="0" dirty="0"/>
              <a:t>Образец текста</a:t>
            </a:r>
          </a:p>
          <a:p>
            <a:pPr lvl="1"/>
            <a:r>
              <a:rPr lang="ru-RU" noProof="0" dirty="0"/>
              <a:t>Второй уровень</a:t>
            </a:r>
          </a:p>
          <a:p>
            <a:pPr lvl="2"/>
            <a:r>
              <a:rPr lang="ru-RU" noProof="0" dirty="0"/>
              <a:t>Третий уровень</a:t>
            </a:r>
          </a:p>
        </p:txBody>
      </p:sp>
      <p:sp>
        <p:nvSpPr>
          <p:cNvPr id="10" name="Inhaltsplatzhalter 2"/>
          <p:cNvSpPr>
            <a:spLocks noGrp="1"/>
          </p:cNvSpPr>
          <p:nvPr>
            <p:ph idx="12"/>
          </p:nvPr>
        </p:nvSpPr>
        <p:spPr>
          <a:xfrm>
            <a:off x="4680000" y="2448000"/>
            <a:ext cx="3780000" cy="381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noProof="0" dirty="0"/>
              <a:t>Образец текста</a:t>
            </a:r>
          </a:p>
          <a:p>
            <a:pPr lvl="1"/>
            <a:r>
              <a:rPr lang="ru-RU" noProof="0" dirty="0"/>
              <a:t>Второй уровень</a:t>
            </a:r>
          </a:p>
          <a:p>
            <a:pPr lvl="2"/>
            <a:r>
              <a:rPr lang="ru-RU" noProof="0" dirty="0"/>
              <a:t>Третий уровень</a:t>
            </a: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55AFDC-918E-47C2-A38E-8004DC3A8DA0}" type="datetime1">
              <a:rPr lang="en-GB"/>
              <a:pPr>
                <a:defRPr/>
              </a:pPr>
              <a:t>13/10/2020</a:t>
            </a:fld>
            <a:endParaRPr lang="en-GB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Grafik 6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1588"/>
            <a:ext cx="9144000" cy="111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Grafik 8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5851525"/>
            <a:ext cx="91440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2447925"/>
            <a:ext cx="7775575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First layer</a:t>
            </a:r>
          </a:p>
          <a:p>
            <a:pPr lvl="1"/>
            <a:r>
              <a:rPr lang="en-GB"/>
              <a:t>Second layer</a:t>
            </a:r>
          </a:p>
          <a:p>
            <a:pPr lvl="2"/>
            <a:r>
              <a:rPr lang="en-GB"/>
              <a:t>Third layer</a:t>
            </a:r>
          </a:p>
          <a:p>
            <a:pPr lvl="3"/>
            <a:r>
              <a:rPr lang="en-GB"/>
              <a:t>Fourth layer</a:t>
            </a:r>
          </a:p>
        </p:txBody>
      </p:sp>
      <p:sp>
        <p:nvSpPr>
          <p:cNvPr id="14" name="Text Box 19"/>
          <p:cNvSpPr txBox="1">
            <a:spLocks noChangeArrowheads="1"/>
          </p:cNvSpPr>
          <p:nvPr/>
        </p:nvSpPr>
        <p:spPr bwMode="auto">
          <a:xfrm>
            <a:off x="7704138" y="6581775"/>
            <a:ext cx="9271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b="0" dirty="0">
                <a:solidFill>
                  <a:srgbClr val="6E6452"/>
                </a:solidFill>
                <a:latin typeface="Arial Narrow" pitchFamily="34" charset="0"/>
              </a:rPr>
              <a:t>Page </a:t>
            </a:r>
            <a:fld id="{46C13742-7B4F-46A9-AF19-3D86B16E8C2C}" type="slidenum">
              <a:rPr lang="en-GB" sz="1000" b="0" smtClean="0">
                <a:solidFill>
                  <a:srgbClr val="6E6452"/>
                </a:solidFill>
                <a:latin typeface="Arial Narrow" pitchFamily="34" charset="0"/>
              </a:rPr>
              <a:pPr>
                <a:defRPr/>
              </a:pPr>
              <a:t>‹#›</a:t>
            </a:fld>
            <a:endParaRPr lang="en-GB" sz="1000" b="0" dirty="0">
              <a:solidFill>
                <a:srgbClr val="6E6452"/>
              </a:solidFill>
              <a:latin typeface="Arial Narrow" pitchFamily="34" charset="0"/>
            </a:endParaRPr>
          </a:p>
        </p:txBody>
      </p:sp>
      <p:sp>
        <p:nvSpPr>
          <p:cNvPr id="15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62263" y="6581775"/>
            <a:ext cx="341947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ctr" eaLnBrk="0" hangingPunct="0">
              <a:defRPr sz="1000" b="1" spc="70" baseline="0">
                <a:solidFill>
                  <a:srgbClr val="6E6452"/>
                </a:solidFill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6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79450" y="6581775"/>
            <a:ext cx="12954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 sz="1000" b="0">
                <a:solidFill>
                  <a:srgbClr val="6E6452"/>
                </a:solidFill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fld id="{2D62764D-D444-4A16-BD44-3B5A0269EF8B}" type="datetime1">
              <a:rPr lang="en-GB"/>
              <a:pPr>
                <a:defRPr/>
              </a:pPr>
              <a:t>13/10/2020</a:t>
            </a:fld>
            <a:endParaRPr lang="en-GB" dirty="0"/>
          </a:p>
        </p:txBody>
      </p:sp>
      <p:sp>
        <p:nvSpPr>
          <p:cNvPr id="1032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1482725"/>
            <a:ext cx="7775575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here to add title</a:t>
            </a:r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</p:sldLayoutIdLst>
  <p:transition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6E645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6E645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6E645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6E645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6E645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9pPr>
    </p:titleStyle>
    <p:bodyStyle>
      <a:lvl1pPr marL="358775" indent="-358775" algn="l" rtl="0" eaLnBrk="0" fontAlgn="base" hangingPunct="0">
        <a:spcBef>
          <a:spcPts val="400"/>
        </a:spcBef>
        <a:spcAft>
          <a:spcPts val="800"/>
        </a:spcAft>
        <a:buClr>
          <a:srgbClr val="C80F0F"/>
        </a:buClr>
        <a:buFont typeface="Arial" charset="0"/>
        <a:buChar char="•"/>
        <a:tabLst>
          <a:tab pos="2190750" algn="l"/>
        </a:tabLst>
        <a:defRPr>
          <a:solidFill>
            <a:srgbClr val="6E6452"/>
          </a:solidFill>
          <a:latin typeface="+mn-lt"/>
          <a:ea typeface="+mn-ea"/>
          <a:cs typeface="+mn-cs"/>
        </a:defRPr>
      </a:lvl1pPr>
      <a:lvl2pPr marL="719138" indent="-358775" algn="l" rtl="0" eaLnBrk="0" fontAlgn="base" hangingPunct="0">
        <a:spcBef>
          <a:spcPts val="400"/>
        </a:spcBef>
        <a:spcAft>
          <a:spcPts val="800"/>
        </a:spcAft>
        <a:buClr>
          <a:srgbClr val="6E6452"/>
        </a:buClr>
        <a:buFont typeface="Arial" charset="0"/>
        <a:buChar char="•"/>
        <a:tabLst>
          <a:tab pos="2190750" algn="l"/>
        </a:tabLst>
        <a:defRPr>
          <a:solidFill>
            <a:srgbClr val="6E6452"/>
          </a:solidFill>
          <a:latin typeface="+mn-lt"/>
        </a:defRPr>
      </a:lvl2pPr>
      <a:lvl3pPr marL="1079500" indent="-358775" algn="l" rtl="0" eaLnBrk="0" fontAlgn="base" hangingPunct="0">
        <a:spcBef>
          <a:spcPts val="400"/>
        </a:spcBef>
        <a:spcAft>
          <a:spcPts val="800"/>
        </a:spcAft>
        <a:buClr>
          <a:srgbClr val="6E6452"/>
        </a:buClr>
        <a:buFont typeface="Arial" charset="0"/>
        <a:buChar char="•"/>
        <a:tabLst>
          <a:tab pos="2190750" algn="l"/>
        </a:tabLst>
        <a:defRPr>
          <a:solidFill>
            <a:srgbClr val="6E6452"/>
          </a:solidFill>
          <a:latin typeface="+mn-lt"/>
        </a:defRPr>
      </a:lvl3pPr>
      <a:lvl4pPr marL="1439863" indent="-358775" algn="l" rtl="0" eaLnBrk="0" fontAlgn="base" hangingPunct="0">
        <a:spcBef>
          <a:spcPts val="400"/>
        </a:spcBef>
        <a:spcAft>
          <a:spcPts val="800"/>
        </a:spcAft>
        <a:buClr>
          <a:srgbClr val="6E6452"/>
        </a:buClr>
        <a:buFont typeface="Arial" charset="0"/>
        <a:buChar char="•"/>
        <a:tabLst>
          <a:tab pos="2190750" algn="l"/>
        </a:tabLst>
        <a:defRPr>
          <a:solidFill>
            <a:srgbClr val="6E6452"/>
          </a:solidFill>
          <a:latin typeface="+mn-lt"/>
        </a:defRPr>
      </a:lvl4pPr>
      <a:lvl5pPr marL="1798638" indent="-358775" algn="l" rtl="0" eaLnBrk="0" fontAlgn="base" hangingPunct="0">
        <a:spcBef>
          <a:spcPts val="400"/>
        </a:spcBef>
        <a:spcAft>
          <a:spcPts val="800"/>
        </a:spcAft>
        <a:buClr>
          <a:srgbClr val="6E6452"/>
        </a:buClr>
        <a:buFont typeface="Arial" charset="0"/>
        <a:buChar char="•"/>
        <a:tabLst>
          <a:tab pos="2190750" algn="l"/>
        </a:tabLst>
        <a:defRPr>
          <a:solidFill>
            <a:srgbClr val="6E6452"/>
          </a:solidFill>
          <a:latin typeface="+mn-lt"/>
        </a:defRPr>
      </a:lvl5pPr>
      <a:lvl6pPr marL="216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6pPr>
      <a:lvl7pPr marL="252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7pPr>
      <a:lvl8pPr marL="288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8pPr>
      <a:lvl9pPr marL="324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iz.de/" TargetMode="External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hyperlink" Target="http://www.serviciilocale.md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04075" y="406400"/>
            <a:ext cx="1647825" cy="66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Titel 15"/>
          <p:cNvSpPr>
            <a:spLocks noGrp="1"/>
          </p:cNvSpPr>
          <p:nvPr>
            <p:ph type="title"/>
          </p:nvPr>
        </p:nvSpPr>
        <p:spPr>
          <a:xfrm>
            <a:off x="679450" y="1505119"/>
            <a:ext cx="7775575" cy="768743"/>
          </a:xfrm>
        </p:spPr>
        <p:txBody>
          <a:bodyPr/>
          <a:lstStyle/>
          <a:p>
            <a:pPr algn="ctr" eaLnBrk="1" hangingPunct="1"/>
            <a:r>
              <a:rPr lang="en-US" altLang="en-US" b="1" dirty="0" err="1" smtClean="0">
                <a:solidFill>
                  <a:srgbClr val="C00000"/>
                </a:solidFill>
              </a:rPr>
              <a:t>Moderniz</a:t>
            </a:r>
            <a:r>
              <a:rPr lang="ro-RO" altLang="en-US" b="1" dirty="0" err="1" smtClean="0">
                <a:solidFill>
                  <a:srgbClr val="C00000"/>
                </a:solidFill>
              </a:rPr>
              <a:t>area</a:t>
            </a:r>
            <a:r>
              <a:rPr lang="ro-RO" altLang="en-US" b="1" dirty="0" smtClean="0">
                <a:solidFill>
                  <a:srgbClr val="C00000"/>
                </a:solidFill>
              </a:rPr>
              <a:t> serviciilor publice in</a:t>
            </a:r>
            <a:r>
              <a:rPr lang="en-US" altLang="en-US" b="1" dirty="0" smtClean="0">
                <a:solidFill>
                  <a:srgbClr val="C00000"/>
                </a:solidFill>
              </a:rPr>
              <a:t> Republic</a:t>
            </a:r>
            <a:r>
              <a:rPr lang="ro-RO" altLang="en-US" b="1" dirty="0" smtClean="0">
                <a:solidFill>
                  <a:srgbClr val="C00000"/>
                </a:solidFill>
              </a:rPr>
              <a:t>a</a:t>
            </a:r>
            <a:r>
              <a:rPr lang="en-US" altLang="en-US" b="1" dirty="0" smtClean="0">
                <a:solidFill>
                  <a:srgbClr val="C00000"/>
                </a:solidFill>
              </a:rPr>
              <a:t>  </a:t>
            </a:r>
            <a:r>
              <a:rPr lang="en-US" altLang="en-US" b="1" dirty="0">
                <a:solidFill>
                  <a:srgbClr val="C00000"/>
                </a:solidFill>
              </a:rPr>
              <a:t>Moldova</a:t>
            </a:r>
            <a:r>
              <a:rPr lang="pt-BR" altLang="en-US" sz="1800" dirty="0">
                <a:solidFill>
                  <a:srgbClr val="000000"/>
                </a:solidFill>
              </a:rPr>
              <a:t/>
            </a:r>
            <a:br>
              <a:rPr lang="pt-BR" altLang="en-US" sz="1800" dirty="0">
                <a:solidFill>
                  <a:srgbClr val="000000"/>
                </a:solidFill>
              </a:rPr>
            </a:br>
            <a:endParaRPr lang="ro-RO" b="1" dirty="0">
              <a:solidFill>
                <a:schemeClr val="accent1"/>
              </a:solidFill>
            </a:endParaRPr>
          </a:p>
        </p:txBody>
      </p:sp>
      <p:sp>
        <p:nvSpPr>
          <p:cNvPr id="11" name="Textfeld 5"/>
          <p:cNvSpPr txBox="1">
            <a:spLocks noChangeArrowheads="1"/>
          </p:cNvSpPr>
          <p:nvPr/>
        </p:nvSpPr>
        <p:spPr bwMode="auto">
          <a:xfrm>
            <a:off x="6511039" y="4716210"/>
            <a:ext cx="234086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ro-RO" sz="1600" dirty="0" smtClean="0">
                <a:solidFill>
                  <a:schemeClr val="tx2">
                    <a:lumMod val="75000"/>
                  </a:schemeClr>
                </a:solidFill>
              </a:rPr>
              <a:t>Elaborat:</a:t>
            </a:r>
          </a:p>
          <a:p>
            <a:pPr eaLnBrk="0" hangingPunct="0">
              <a:defRPr/>
            </a:pPr>
            <a:r>
              <a:rPr lang="en-US" sz="1600" i="1" dirty="0" smtClean="0">
                <a:solidFill>
                  <a:schemeClr val="tx2">
                    <a:lumMod val="75000"/>
                  </a:schemeClr>
                </a:solidFill>
              </a:rPr>
              <a:t>Sergiu RUSU</a:t>
            </a:r>
            <a:endParaRPr lang="ro-RO" sz="1600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eaLnBrk="0" hangingPunct="0">
              <a:defRPr/>
            </a:pPr>
            <a:r>
              <a:rPr lang="en-US" sz="1600" i="1" dirty="0" smtClean="0">
                <a:solidFill>
                  <a:schemeClr val="tx2">
                    <a:lumMod val="75000"/>
                  </a:schemeClr>
                </a:solidFill>
              </a:rPr>
              <a:t>Eugenia BUSMACHIU</a:t>
            </a:r>
          </a:p>
          <a:p>
            <a:pPr eaLnBrk="0" hangingPunct="0">
              <a:defRPr/>
            </a:pPr>
            <a:endParaRPr lang="ro-RO" sz="800" b="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51" name="Picture 2" descr="D:\docs\desktop\ELdZ_Mol_cmyk_rum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</a:blip>
          <a:srcRect t="11668"/>
          <a:stretch>
            <a:fillRect/>
          </a:stretch>
        </p:blipFill>
        <p:spPr bwMode="auto">
          <a:xfrm>
            <a:off x="0" y="214313"/>
            <a:ext cx="2138363" cy="137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2" name="Imagin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94588" y="5562600"/>
            <a:ext cx="830262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itel 15"/>
          <p:cNvSpPr txBox="1">
            <a:spLocks/>
          </p:cNvSpPr>
          <p:nvPr/>
        </p:nvSpPr>
        <p:spPr bwMode="auto">
          <a:xfrm>
            <a:off x="860889" y="2930746"/>
            <a:ext cx="7775575" cy="1785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o-RO" kern="0" dirty="0">
                <a:solidFill>
                  <a:srgbClr val="0070C0"/>
                </a:solidFill>
              </a:rPr>
              <a:t>Analiza Diagnostic ș</a:t>
            </a:r>
            <a:r>
              <a:rPr lang="ro-RO" kern="0" dirty="0" smtClean="0">
                <a:solidFill>
                  <a:srgbClr val="0070C0"/>
                </a:solidFill>
              </a:rPr>
              <a:t>i </a:t>
            </a:r>
            <a:r>
              <a:rPr lang="ro-RO" kern="0" dirty="0">
                <a:solidFill>
                  <a:srgbClr val="0070C0"/>
                </a:solidFill>
              </a:rPr>
              <a:t>Planul de Afaceri – instrumente eficiente de </a:t>
            </a:r>
            <a:r>
              <a:rPr lang="ro-RO" kern="0" dirty="0" smtClean="0">
                <a:solidFill>
                  <a:srgbClr val="0070C0"/>
                </a:solidFill>
              </a:rPr>
              <a:t>managemen</a:t>
            </a:r>
            <a:r>
              <a:rPr lang="ro-RO" dirty="0" smtClean="0">
                <a:solidFill>
                  <a:srgbClr val="0070C0"/>
                </a:solidFill>
              </a:rPr>
              <a:t>t</a:t>
            </a:r>
            <a:endParaRPr lang="en-US" kern="0" dirty="0">
              <a:solidFill>
                <a:srgbClr val="0070C0"/>
              </a:solidFill>
            </a:endParaRPr>
          </a:p>
          <a:p>
            <a:pPr algn="ctr" eaLnBrk="1" hangingPunct="1"/>
            <a:endParaRPr lang="ro-RO" b="1" kern="0" dirty="0">
              <a:solidFill>
                <a:schemeClr val="tx1"/>
              </a:solidFill>
            </a:endParaRPr>
          </a:p>
        </p:txBody>
      </p:sp>
      <p:pic>
        <p:nvPicPr>
          <p:cNvPr id="15" name="Picture 14" descr="https://www.gfa-group.de/img/logo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508" y="209756"/>
            <a:ext cx="1343660" cy="5391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Diagnostic </a:t>
            </a:r>
            <a:r>
              <a:rPr lang="en-US" b="1" i="1" dirty="0" err="1"/>
              <a:t>Comercial</a:t>
            </a:r>
            <a:r>
              <a:rPr lang="ro-RO" b="1" i="1" dirty="0"/>
              <a:t> </a:t>
            </a:r>
            <a:r>
              <a:rPr lang="ro-RO" b="1" i="1" dirty="0"/>
              <a:t>(2)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000" y="2101850"/>
            <a:ext cx="7776000" cy="4162150"/>
          </a:xfrm>
        </p:spPr>
        <p:txBody>
          <a:bodyPr/>
          <a:lstStyle/>
          <a:p>
            <a:r>
              <a:rPr lang="ro-RO" b="1" u="sng" dirty="0"/>
              <a:t>IV</a:t>
            </a:r>
            <a:r>
              <a:rPr lang="ro-RO" b="1" u="sng" dirty="0" smtClean="0"/>
              <a:t>. </a:t>
            </a:r>
            <a:r>
              <a:rPr lang="en-US" b="1" u="sng" dirty="0" err="1" smtClean="0"/>
              <a:t>Politica</a:t>
            </a:r>
            <a:r>
              <a:rPr lang="en-US" b="1" u="sng" dirty="0" smtClean="0"/>
              <a:t> </a:t>
            </a:r>
            <a:r>
              <a:rPr lang="en-US" b="1" u="sng" dirty="0" err="1"/>
              <a:t>tarifară</a:t>
            </a:r>
            <a:r>
              <a:rPr lang="en-US" b="1" u="sng" dirty="0"/>
              <a:t> </a:t>
            </a:r>
            <a:r>
              <a:rPr lang="en-US" b="1" u="sng" dirty="0" err="1"/>
              <a:t>și</a:t>
            </a:r>
            <a:r>
              <a:rPr lang="en-US" b="1" u="sng" dirty="0"/>
              <a:t> </a:t>
            </a:r>
            <a:r>
              <a:rPr lang="en-US" b="1" u="sng" dirty="0" err="1"/>
              <a:t>sustenabilitatea</a:t>
            </a:r>
            <a:r>
              <a:rPr lang="en-US" b="1" u="sng" dirty="0"/>
              <a:t> </a:t>
            </a:r>
            <a:r>
              <a:rPr lang="en-US" b="1" u="sng" dirty="0" err="1"/>
              <a:t>tarifelor</a:t>
            </a:r>
            <a:r>
              <a:rPr lang="ro-RO" b="1" dirty="0" smtClean="0"/>
              <a:t>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i="1" dirty="0" smtClean="0"/>
              <a:t>tarife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i="1" dirty="0" smtClean="0"/>
              <a:t>categorii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i="1" dirty="0" smtClean="0"/>
              <a:t>grad </a:t>
            </a:r>
            <a:r>
              <a:rPr lang="ro-RO" i="1" dirty="0"/>
              <a:t>de suportabilitate etc</a:t>
            </a:r>
            <a:r>
              <a:rPr lang="ro-RO" i="1" dirty="0" smtClean="0"/>
              <a:t>.</a:t>
            </a:r>
            <a:endParaRPr lang="ro-RO" i="1" dirty="0"/>
          </a:p>
          <a:p>
            <a:r>
              <a:rPr lang="ro-RO" b="1" u="sng" dirty="0"/>
              <a:t>V. </a:t>
            </a:r>
            <a:r>
              <a:rPr lang="en-US" b="1" u="sng" dirty="0" err="1"/>
              <a:t>Rău-platnicii</a:t>
            </a:r>
            <a:r>
              <a:rPr lang="en-US" b="1" u="sng" dirty="0"/>
              <a:t> </a:t>
            </a:r>
            <a:r>
              <a:rPr lang="en-US" b="1" u="sng" dirty="0" err="1"/>
              <a:t>și</a:t>
            </a:r>
            <a:r>
              <a:rPr lang="en-US" b="1" u="sng" dirty="0"/>
              <a:t> </a:t>
            </a:r>
            <a:r>
              <a:rPr lang="en-US" b="1" u="sng" dirty="0" err="1"/>
              <a:t>politica</a:t>
            </a:r>
            <a:r>
              <a:rPr lang="en-US" b="1" u="sng" dirty="0"/>
              <a:t> </a:t>
            </a:r>
            <a:r>
              <a:rPr lang="en-US" b="1" u="sng" dirty="0" err="1"/>
              <a:t>în</a:t>
            </a:r>
            <a:r>
              <a:rPr lang="en-US" b="1" u="sng" dirty="0"/>
              <a:t> </a:t>
            </a:r>
            <a:r>
              <a:rPr lang="en-US" b="1" u="sng" dirty="0" err="1"/>
              <a:t>domeniu</a:t>
            </a:r>
            <a:r>
              <a:rPr lang="ro-RO" b="1" u="sng" dirty="0"/>
              <a:t>:</a:t>
            </a:r>
            <a:r>
              <a:rPr lang="en-US" b="1" u="sng" dirty="0"/>
              <a:t>  </a:t>
            </a:r>
            <a:endParaRPr lang="ro-RO" b="1" u="sng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i="1" dirty="0" smtClean="0"/>
              <a:t>problemă-cauză-efect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i="1" dirty="0" smtClean="0"/>
              <a:t> </a:t>
            </a:r>
            <a:r>
              <a:rPr lang="ro-RO" i="1" dirty="0"/>
              <a:t>plan de </a:t>
            </a:r>
            <a:r>
              <a:rPr lang="ro-RO" i="1" dirty="0" smtClean="0"/>
              <a:t>acțiuni</a:t>
            </a:r>
            <a:endParaRPr lang="ro-RO" i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i="1" dirty="0" smtClean="0"/>
              <a:t>măsuri</a:t>
            </a:r>
            <a:r>
              <a:rPr lang="en-US" i="1" dirty="0" smtClean="0"/>
              <a:t>        </a:t>
            </a:r>
            <a:endParaRPr lang="en-US" i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507162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Diagnostic</a:t>
            </a:r>
            <a:r>
              <a:rPr lang="ro-RO" b="1" i="1" dirty="0" err="1"/>
              <a:t>ul</a:t>
            </a:r>
            <a:r>
              <a:rPr lang="en-US" b="1" i="1" dirty="0"/>
              <a:t> </a:t>
            </a:r>
            <a:r>
              <a:rPr lang="en-US" b="1" i="1" dirty="0" err="1"/>
              <a:t>Tehnic</a:t>
            </a:r>
            <a:r>
              <a:rPr lang="en-US" b="1" i="1" dirty="0"/>
              <a:t>	</a:t>
            </a:r>
            <a:r>
              <a:rPr lang="ro-RO" b="1" i="1" dirty="0"/>
              <a:t>(1)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000" y="2101850"/>
            <a:ext cx="7776000" cy="4162150"/>
          </a:xfrm>
        </p:spPr>
        <p:txBody>
          <a:bodyPr/>
          <a:lstStyle/>
          <a:p>
            <a:r>
              <a:rPr lang="ro-RO" b="1" u="sng" dirty="0" smtClean="0"/>
              <a:t>I.</a:t>
            </a:r>
            <a:r>
              <a:rPr lang="en-US" b="1" u="sng" dirty="0" smtClean="0"/>
              <a:t>Aria </a:t>
            </a:r>
            <a:r>
              <a:rPr lang="en-US" b="1" u="sng" dirty="0"/>
              <a:t>de </a:t>
            </a:r>
            <a:r>
              <a:rPr lang="en-US" b="1" u="sng" dirty="0" err="1"/>
              <a:t>acoperire</a:t>
            </a:r>
            <a:r>
              <a:rPr lang="en-US" b="1" u="sng" dirty="0"/>
              <a:t> cu </a:t>
            </a:r>
            <a:r>
              <a:rPr lang="en-US" b="1" u="sng" dirty="0" err="1" smtClean="0"/>
              <a:t>servicii</a:t>
            </a:r>
            <a:endParaRPr lang="ro-RO" b="1" u="sng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i="1" dirty="0" smtClean="0"/>
              <a:t>Apă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i="1" dirty="0" smtClean="0"/>
              <a:t>Canalizare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i="1" dirty="0" smtClean="0"/>
              <a:t>Alte</a:t>
            </a:r>
          </a:p>
          <a:p>
            <a:r>
              <a:rPr lang="ro-RO" b="1" u="sng" dirty="0" smtClean="0"/>
              <a:t>II.</a:t>
            </a:r>
            <a:r>
              <a:rPr lang="en-US" b="1" u="sng" dirty="0"/>
              <a:t> </a:t>
            </a:r>
            <a:r>
              <a:rPr lang="en-US" b="1" u="sng" dirty="0" err="1"/>
              <a:t>Dotarea</a:t>
            </a:r>
            <a:r>
              <a:rPr lang="en-US" b="1" u="sng" dirty="0"/>
              <a:t> </a:t>
            </a:r>
            <a:r>
              <a:rPr lang="en-US" b="1" u="sng" dirty="0" err="1" smtClean="0"/>
              <a:t>tehnică</a:t>
            </a:r>
            <a:endParaRPr lang="ro-RO" b="1" u="sng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i="1" dirty="0" smtClean="0"/>
              <a:t>Mijloace fixe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i="1" dirty="0" smtClean="0"/>
              <a:t>Alte categorii</a:t>
            </a:r>
          </a:p>
          <a:p>
            <a:r>
              <a:rPr lang="ro-RO" b="1" u="sng" dirty="0" smtClean="0"/>
              <a:t>III. Procesul Tehnologic</a:t>
            </a:r>
            <a:endParaRPr lang="en-US" b="1" u="sng" dirty="0"/>
          </a:p>
          <a:p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9809660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Diagnostic </a:t>
            </a:r>
            <a:r>
              <a:rPr lang="en-US" b="1" i="1" dirty="0" err="1"/>
              <a:t>Tehnic</a:t>
            </a:r>
            <a:r>
              <a:rPr lang="en-US" b="1" i="1" dirty="0"/>
              <a:t>	</a:t>
            </a:r>
            <a:r>
              <a:rPr lang="ro-RO" b="1" i="1" dirty="0"/>
              <a:t>(2)</a:t>
            </a:r>
            <a:endParaRPr lang="en-US" b="1" i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ro-RO" b="1" u="sng" dirty="0" smtClean="0"/>
                  <a:t>IV Consumul Energetic:</a:t>
                </a:r>
              </a:p>
              <a:p>
                <a:endParaRPr lang="ro-RO" b="1" dirty="0" smtClean="0"/>
              </a:p>
              <a:p>
                <a:pPr marL="285750" indent="-285750">
                  <a:buFont typeface="Wingdings" panose="05000000000000000000" pitchFamily="2" charset="2"/>
                  <a:buChar char="q"/>
                </a:pPr>
                <a14:m>
                  <m:oMath xmlns:m="http://schemas.openxmlformats.org/officeDocument/2006/math">
                    <m:r>
                      <a:rPr lang="ro-RO" sz="2000" b="1" i="0" smtClean="0">
                        <a:solidFill>
                          <a:srgbClr val="0070C0"/>
                        </a:solidFill>
                      </a:rPr>
                      <m:t>𝐂𝐨𝐧𝐬𝐮𝐦𝐮𝐥</m:t>
                    </m:r>
                    <m:r>
                      <a:rPr lang="ro-RO" sz="2000" b="1" i="0" smtClean="0">
                        <a:solidFill>
                          <a:srgbClr val="0070C0"/>
                        </a:solidFill>
                      </a:rPr>
                      <m:t> </m:t>
                    </m:r>
                    <m:r>
                      <a:rPr lang="ro-RO" sz="2000" b="1" i="0" smtClean="0">
                        <a:solidFill>
                          <a:srgbClr val="0070C0"/>
                        </a:solidFill>
                      </a:rPr>
                      <m:t>𝐬𝐩𝐞𝐜𝐢𝐟𝐢𝐜</m:t>
                    </m:r>
                    <m:r>
                      <a:rPr lang="ro-RO" sz="2000" b="1" i="0" smtClean="0">
                        <a:solidFill>
                          <a:srgbClr val="0070C0"/>
                        </a:solidFill>
                      </a:rPr>
                      <m:t> </m:t>
                    </m:r>
                    <m:r>
                      <a:rPr lang="ro-RO" sz="2000" b="1" i="0" smtClean="0">
                        <a:solidFill>
                          <a:srgbClr val="0070C0"/>
                        </a:solidFill>
                      </a:rPr>
                      <m:t>𝐝𝐞</m:t>
                    </m:r>
                    <m:r>
                      <a:rPr lang="ro-RO" sz="2000" b="1" i="0" smtClean="0">
                        <a:solidFill>
                          <a:srgbClr val="0070C0"/>
                        </a:solidFill>
                      </a:rPr>
                      <m:t> </m:t>
                    </m:r>
                    <m:r>
                      <a:rPr lang="ro-RO" sz="2000" b="1" i="0" smtClean="0">
                        <a:solidFill>
                          <a:srgbClr val="0070C0"/>
                        </a:solidFill>
                      </a:rPr>
                      <m:t>𝐞𝐧𝐞𝐫𝐠𝐢𝐞</m:t>
                    </m:r>
                    <m:r>
                      <a:rPr lang="ro-RO" sz="2000" b="1" i="0" smtClean="0">
                        <a:solidFill>
                          <a:srgbClr val="0070C0"/>
                        </a:solidFill>
                      </a:rPr>
                      <m:t> </m:t>
                    </m:r>
                    <m:r>
                      <a:rPr lang="ro-RO" sz="2000" b="1" i="0" smtClean="0">
                        <a:solidFill>
                          <a:srgbClr val="0070C0"/>
                        </a:solidFill>
                      </a:rPr>
                      <m:t>𝐞𝐥𝐞𝐜𝐭𝐫𝐢𝐜𝐚</m:t>
                    </m:r>
                    <m:r>
                      <a:rPr lang="ro-RO" sz="2000" b="1" i="0" smtClean="0">
                        <a:solidFill>
                          <a:srgbClr val="0070C0"/>
                        </a:solidFill>
                      </a:rPr>
                      <m:t> </m:t>
                    </m:r>
                    <m:r>
                      <a:rPr lang="ro-RO" sz="2000" b="1" i="0" smtClean="0">
                        <a:solidFill>
                          <a:srgbClr val="0070C0"/>
                        </a:solidFill>
                      </a:rPr>
                      <m:t>𝐒𝐀𝐀</m:t>
                    </m:r>
                    <m:r>
                      <a:rPr lang="ro-RO" sz="2000" b="1" i="0" smtClean="0">
                        <a:solidFill>
                          <a:srgbClr val="0070C0"/>
                        </a:solidFill>
                      </a:rPr>
                      <m:t>=</m:t>
                    </m:r>
                    <m:f>
                      <m:fPr>
                        <m:ctrlPr>
                          <a:rPr lang="en-US" sz="2000" b="1">
                            <a:solidFill>
                              <a:srgbClr val="0070C0"/>
                            </a:solidFill>
                          </a:rPr>
                        </m:ctrlPr>
                      </m:fPr>
                      <m:num>
                        <m:r>
                          <a:rPr lang="ro-RO" sz="2000" b="1" i="0">
                            <a:solidFill>
                              <a:srgbClr val="0070C0"/>
                            </a:solidFill>
                          </a:rPr>
                          <m:t>𝐂𝐚𝐞𝐞𝐒𝐀𝐀</m:t>
                        </m:r>
                        <m:r>
                          <a:rPr lang="ro-RO" sz="2000" b="1" i="0">
                            <a:solidFill>
                              <a:srgbClr val="0070C0"/>
                            </a:solidFill>
                          </a:rPr>
                          <m:t> </m:t>
                        </m:r>
                      </m:num>
                      <m:den>
                        <m:r>
                          <a:rPr lang="ro-RO" sz="2000" b="1" i="0">
                            <a:solidFill>
                              <a:srgbClr val="0070C0"/>
                            </a:solidFill>
                          </a:rPr>
                          <m:t>𝐕𝐚𝐚𝐩</m:t>
                        </m:r>
                      </m:den>
                    </m:f>
                    <m:d>
                      <m:dPr>
                        <m:ctrlPr>
                          <a:rPr lang="en-US" sz="2000" b="1">
                            <a:solidFill>
                              <a:srgbClr val="0070C0"/>
                            </a:solidFill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000" b="1">
                                <a:solidFill>
                                  <a:srgbClr val="0070C0"/>
                                </a:solidFill>
                              </a:rPr>
                            </m:ctrlPr>
                          </m:fPr>
                          <m:num>
                            <m:r>
                              <a:rPr lang="ro-RO" sz="2000" b="1" i="0">
                                <a:solidFill>
                                  <a:srgbClr val="0070C0"/>
                                </a:solidFill>
                              </a:rPr>
                              <m:t>𝐤𝐖𝐡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000" b="1">
                                    <a:solidFill>
                                      <a:srgbClr val="0070C0"/>
                                    </a:solidFill>
                                  </a:rPr>
                                </m:ctrlPr>
                              </m:sSupPr>
                              <m:e>
                                <m:r>
                                  <a:rPr lang="ro-RO" sz="2000" b="1" i="0">
                                    <a:solidFill>
                                      <a:srgbClr val="0070C0"/>
                                    </a:solidFill>
                                  </a:rPr>
                                  <m:t>𝐦</m:t>
                                </m:r>
                              </m:e>
                              <m:sup>
                                <m:r>
                                  <a:rPr lang="ro-RO" sz="2000" b="1" i="0">
                                    <a:solidFill>
                                      <a:srgbClr val="0070C0"/>
                                    </a:solidFill>
                                  </a:rPr>
                                  <m:t>𝟑</m:t>
                                </m:r>
                              </m:sup>
                            </m:sSup>
                          </m:den>
                        </m:f>
                      </m:e>
                    </m:d>
                    <m:r>
                      <a:rPr lang="ro-RO" sz="2000" b="1" i="0" smtClean="0">
                        <a:solidFill>
                          <a:srgbClr val="0070C0"/>
                        </a:solidFill>
                      </a:rPr>
                      <m:t>;</m:t>
                    </m:r>
                  </m:oMath>
                </a14:m>
                <a:endParaRPr lang="ro-RO" sz="2000" b="1" dirty="0" smtClean="0">
                  <a:solidFill>
                    <a:srgbClr val="0070C0"/>
                  </a:solidFill>
                </a:endParaRPr>
              </a:p>
              <a:p>
                <a:pPr marL="285750" indent="-285750">
                  <a:buFont typeface="Wingdings" panose="05000000000000000000" pitchFamily="2" charset="2"/>
                  <a:buChar char="q"/>
                </a:pPr>
                <a:endParaRPr lang="ro-RO" sz="2000" b="1" dirty="0" smtClean="0">
                  <a:solidFill>
                    <a:srgbClr val="0070C0"/>
                  </a:solidFill>
                </a:endParaRPr>
              </a:p>
              <a:p>
                <a:pPr marL="285750" indent="-285750">
                  <a:buFont typeface="Wingdings" panose="05000000000000000000" pitchFamily="2" charset="2"/>
                  <a:buChar char="q"/>
                </a:pPr>
                <a14:m>
                  <m:oMath xmlns:m="http://schemas.openxmlformats.org/officeDocument/2006/math">
                    <m:r>
                      <a:rPr lang="ro-RO" sz="2000" b="1" i="0">
                        <a:solidFill>
                          <a:srgbClr val="0070C0"/>
                        </a:solidFill>
                      </a:rPr>
                      <m:t>𝐂𝐨𝐧𝐬𝐮𝐦𝐮𝐥</m:t>
                    </m:r>
                    <m:r>
                      <a:rPr lang="ro-RO" sz="2000" b="1" i="0">
                        <a:solidFill>
                          <a:srgbClr val="0070C0"/>
                        </a:solidFill>
                      </a:rPr>
                      <m:t> </m:t>
                    </m:r>
                    <m:r>
                      <a:rPr lang="ro-RO" sz="2000" b="1" i="0">
                        <a:solidFill>
                          <a:srgbClr val="0070C0"/>
                        </a:solidFill>
                      </a:rPr>
                      <m:t>𝐬𝐩𝐞𝐜𝐢𝐟𝐢𝐜</m:t>
                    </m:r>
                    <m:r>
                      <a:rPr lang="ro-RO" sz="2000" b="1" i="0">
                        <a:solidFill>
                          <a:srgbClr val="0070C0"/>
                        </a:solidFill>
                      </a:rPr>
                      <m:t> </m:t>
                    </m:r>
                    <m:r>
                      <a:rPr lang="ro-RO" sz="2000" b="1" i="0">
                        <a:solidFill>
                          <a:srgbClr val="0070C0"/>
                        </a:solidFill>
                      </a:rPr>
                      <m:t>𝐝𝐞</m:t>
                    </m:r>
                    <m:r>
                      <a:rPr lang="ro-RO" sz="2000" b="1" i="0">
                        <a:solidFill>
                          <a:srgbClr val="0070C0"/>
                        </a:solidFill>
                      </a:rPr>
                      <m:t> </m:t>
                    </m:r>
                    <m:r>
                      <a:rPr lang="ro-RO" sz="2000" b="1" i="0">
                        <a:solidFill>
                          <a:srgbClr val="0070C0"/>
                        </a:solidFill>
                      </a:rPr>
                      <m:t>𝐞𝐧𝐞𝐫𝐠𝐢𝐞</m:t>
                    </m:r>
                    <m:r>
                      <a:rPr lang="ro-RO" sz="2000" b="1" i="0">
                        <a:solidFill>
                          <a:srgbClr val="0070C0"/>
                        </a:solidFill>
                      </a:rPr>
                      <m:t> </m:t>
                    </m:r>
                    <m:r>
                      <a:rPr lang="ro-RO" sz="2000" b="1" i="0">
                        <a:solidFill>
                          <a:srgbClr val="0070C0"/>
                        </a:solidFill>
                      </a:rPr>
                      <m:t>𝐞𝐥𝐞𝐜𝐭𝐫𝐢𝐜𝐚</m:t>
                    </m:r>
                    <m:r>
                      <a:rPr lang="ro-RO" sz="2000" b="1" i="0">
                        <a:solidFill>
                          <a:srgbClr val="0070C0"/>
                        </a:solidFill>
                      </a:rPr>
                      <m:t> </m:t>
                    </m:r>
                    <m:r>
                      <a:rPr lang="ro-RO" sz="2000" b="1" i="0">
                        <a:solidFill>
                          <a:srgbClr val="0070C0"/>
                        </a:solidFill>
                      </a:rPr>
                      <m:t>𝐒𝐂</m:t>
                    </m:r>
                    <m:r>
                      <a:rPr lang="ro-RO" sz="2000" b="1" i="0">
                        <a:solidFill>
                          <a:srgbClr val="0070C0"/>
                        </a:solidFill>
                      </a:rPr>
                      <m:t>=</m:t>
                    </m:r>
                    <m:f>
                      <m:fPr>
                        <m:ctrlPr>
                          <a:rPr lang="en-US" sz="2000" b="1">
                            <a:solidFill>
                              <a:srgbClr val="0070C0"/>
                            </a:solidFill>
                          </a:rPr>
                        </m:ctrlPr>
                      </m:fPr>
                      <m:num>
                        <m:r>
                          <a:rPr lang="ro-RO" sz="2000" b="1" i="0">
                            <a:solidFill>
                              <a:srgbClr val="0070C0"/>
                            </a:solidFill>
                          </a:rPr>
                          <m:t>𝐂𝐚𝐞𝐞𝐒𝐂</m:t>
                        </m:r>
                        <m:r>
                          <a:rPr lang="ro-RO" sz="2000" b="1" i="0">
                            <a:solidFill>
                              <a:srgbClr val="0070C0"/>
                            </a:solidFill>
                          </a:rPr>
                          <m:t> </m:t>
                        </m:r>
                      </m:num>
                      <m:den>
                        <m:r>
                          <a:rPr lang="ro-RO" sz="2000" b="1" i="0">
                            <a:solidFill>
                              <a:srgbClr val="0070C0"/>
                            </a:solidFill>
                          </a:rPr>
                          <m:t>𝐕𝐚𝐚𝐮𝐞</m:t>
                        </m:r>
                      </m:den>
                    </m:f>
                    <m:d>
                      <m:dPr>
                        <m:ctrlPr>
                          <a:rPr lang="en-US" sz="2000" b="1">
                            <a:solidFill>
                              <a:srgbClr val="0070C0"/>
                            </a:solidFill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000" b="1">
                                <a:solidFill>
                                  <a:srgbClr val="0070C0"/>
                                </a:solidFill>
                              </a:rPr>
                            </m:ctrlPr>
                          </m:fPr>
                          <m:num>
                            <m:r>
                              <a:rPr lang="ro-RO" sz="2000" b="1" i="0">
                                <a:solidFill>
                                  <a:srgbClr val="0070C0"/>
                                </a:solidFill>
                              </a:rPr>
                              <m:t>𝐤𝐰𝐡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000" b="1">
                                    <a:solidFill>
                                      <a:srgbClr val="0070C0"/>
                                    </a:solidFill>
                                  </a:rPr>
                                </m:ctrlPr>
                              </m:sSupPr>
                              <m:e>
                                <m:r>
                                  <a:rPr lang="ro-RO" sz="2000" b="1" i="0">
                                    <a:solidFill>
                                      <a:srgbClr val="0070C0"/>
                                    </a:solidFill>
                                  </a:rPr>
                                  <m:t>𝐦</m:t>
                                </m:r>
                              </m:e>
                              <m:sup>
                                <m:r>
                                  <a:rPr lang="ro-RO" sz="2000" b="1" i="0">
                                    <a:solidFill>
                                      <a:srgbClr val="0070C0"/>
                                    </a:solidFill>
                                  </a:rPr>
                                  <m:t>𝟑</m:t>
                                </m:r>
                              </m:sup>
                            </m:sSup>
                          </m:den>
                        </m:f>
                      </m:e>
                    </m:d>
                  </m:oMath>
                </a14:m>
                <a:endParaRPr lang="en-US" sz="2000" dirty="0"/>
              </a:p>
              <a:p>
                <a:pPr marL="285750" indent="-285750">
                  <a:buFont typeface="Wingdings" panose="05000000000000000000" pitchFamily="2" charset="2"/>
                  <a:buChar char="q"/>
                </a:pPr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627" t="-9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1788811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6404" y="986733"/>
            <a:ext cx="7775575" cy="619125"/>
          </a:xfrm>
        </p:spPr>
        <p:txBody>
          <a:bodyPr/>
          <a:lstStyle/>
          <a:p>
            <a:r>
              <a:rPr lang="en-US" b="1" i="1" dirty="0"/>
              <a:t>Diagnostic </a:t>
            </a:r>
            <a:r>
              <a:rPr lang="en-US" b="1" i="1" dirty="0" err="1"/>
              <a:t>Tehnic</a:t>
            </a:r>
            <a:r>
              <a:rPr lang="en-US" b="1" i="1" dirty="0"/>
              <a:t>	</a:t>
            </a:r>
            <a:r>
              <a:rPr lang="ro-RO" b="1" i="1" dirty="0"/>
              <a:t>(3)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000" y="1844397"/>
            <a:ext cx="7776000" cy="4419603"/>
          </a:xfrm>
        </p:spPr>
        <p:txBody>
          <a:bodyPr/>
          <a:lstStyle/>
          <a:p>
            <a:r>
              <a:rPr lang="ro-RO" b="1" u="sng" dirty="0" smtClean="0"/>
              <a:t>V. </a:t>
            </a:r>
            <a:r>
              <a:rPr lang="en-US" b="1" u="sng" dirty="0" err="1" smtClean="0"/>
              <a:t>Calitatea</a:t>
            </a:r>
            <a:r>
              <a:rPr lang="en-US" b="1" u="sng" dirty="0" smtClean="0"/>
              <a:t> </a:t>
            </a:r>
            <a:r>
              <a:rPr lang="en-US" b="1" u="sng" dirty="0" err="1"/>
              <a:t>serviciilor</a:t>
            </a:r>
            <a:r>
              <a:rPr lang="en-US" b="1" u="sng" dirty="0"/>
              <a:t> </a:t>
            </a:r>
            <a:r>
              <a:rPr lang="en-US" b="1" u="sng" dirty="0" err="1" smtClean="0"/>
              <a:t>prestate</a:t>
            </a:r>
            <a:endParaRPr lang="ro-RO" b="1" u="sng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i="1" dirty="0" smtClean="0"/>
              <a:t>cerințe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i="1" dirty="0" smtClean="0"/>
              <a:t>parametrii de calitate etc.</a:t>
            </a:r>
            <a:endParaRPr lang="en-US" i="1" dirty="0"/>
          </a:p>
          <a:p>
            <a:r>
              <a:rPr lang="ro-RO" b="1" u="sng" dirty="0" smtClean="0"/>
              <a:t>VI. </a:t>
            </a:r>
            <a:r>
              <a:rPr lang="en-US" b="1" u="sng" dirty="0" err="1" smtClean="0"/>
              <a:t>Bilanțul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apei</a:t>
            </a:r>
            <a:endParaRPr lang="ro-RO" b="1" u="sng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i="1" dirty="0" smtClean="0"/>
              <a:t>volum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i="1" dirty="0" smtClean="0"/>
              <a:t>cerere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i="1" dirty="0" smtClean="0"/>
              <a:t>consum real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i="1" dirty="0" smtClean="0"/>
              <a:t>volum </a:t>
            </a:r>
            <a:r>
              <a:rPr lang="ro-RO" i="1" dirty="0"/>
              <a:t>de apă nefacturată</a:t>
            </a:r>
            <a:endParaRPr lang="en-US" i="1" dirty="0"/>
          </a:p>
          <a:p>
            <a:r>
              <a:rPr lang="ro-RO" b="1" u="sng" dirty="0" smtClean="0"/>
              <a:t>VII. Contorizarea</a:t>
            </a:r>
            <a:r>
              <a:rPr lang="ro-RO" b="1" dirty="0" smtClean="0"/>
              <a:t>:  </a:t>
            </a:r>
            <a:r>
              <a:rPr lang="ro-RO" i="1" dirty="0" smtClean="0"/>
              <a:t>cerințe, tipuri, verificare metrologică etc.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188060579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b="1" i="1" dirty="0"/>
              <a:t>Diagnostic Financiar-economic (1)</a:t>
            </a:r>
            <a:r>
              <a:rPr lang="en-US" b="1" i="1" dirty="0"/>
              <a:t/>
            </a:r>
            <a:br>
              <a:rPr lang="en-US" b="1" i="1" dirty="0"/>
            </a:b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468" y="2004117"/>
            <a:ext cx="7776000" cy="4254640"/>
          </a:xfrm>
        </p:spPr>
        <p:txBody>
          <a:bodyPr/>
          <a:lstStyle/>
          <a:p>
            <a:r>
              <a:rPr lang="ro-RO" u="sng" dirty="0" smtClean="0"/>
              <a:t>I. </a:t>
            </a:r>
            <a:r>
              <a:rPr lang="ro-RO" b="1" u="sng" dirty="0" smtClean="0"/>
              <a:t>Analiza patrimoniului și a surselor de finanțare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b="1" i="1" dirty="0" smtClean="0"/>
              <a:t>ACTIVE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i="1" dirty="0" smtClean="0"/>
              <a:t>Active pe termen lung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i="1" dirty="0" smtClean="0"/>
              <a:t>Active circulante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b="1" i="1" dirty="0" smtClean="0"/>
              <a:t>DATORII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i="1" dirty="0" smtClean="0"/>
              <a:t>Datorii pe termen lung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i="1" dirty="0" smtClean="0"/>
              <a:t>Datorii pe termen scurt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b="1" i="1" dirty="0" smtClean="0"/>
              <a:t>CAPITAL PROPRIU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i="1" dirty="0" smtClean="0"/>
              <a:t>Capitalul Social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i="1" dirty="0" smtClean="0"/>
              <a:t>Alte elemente de capital</a:t>
            </a:r>
          </a:p>
          <a:p>
            <a:endParaRPr lang="en-US" b="1" dirty="0"/>
          </a:p>
          <a:p>
            <a:pPr marL="400050" indent="-400050">
              <a:buFontTx/>
              <a:buAutoNum type="romanUcPeriod"/>
            </a:pPr>
            <a:endParaRPr lang="en-US" b="1" dirty="0"/>
          </a:p>
          <a:p>
            <a:pPr marL="400050" indent="-400050">
              <a:buFontTx/>
              <a:buAutoNum type="romanUcPeriod"/>
            </a:pPr>
            <a:endParaRPr lang="en-US" dirty="0"/>
          </a:p>
          <a:p>
            <a:pPr marL="400050" indent="-400050">
              <a:buAutoNum type="romanU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745891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b="1" i="1" dirty="0"/>
              <a:t>Diagnostic Financiar-economic </a:t>
            </a:r>
            <a:r>
              <a:rPr lang="ro-RO" b="1" i="1" dirty="0"/>
              <a:t>(2)</a:t>
            </a:r>
            <a:r>
              <a:rPr lang="en-US" b="1" i="1" dirty="0"/>
              <a:t/>
            </a:r>
            <a:br>
              <a:rPr lang="en-US" b="1" i="1" dirty="0"/>
            </a:b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000" y="1917577"/>
            <a:ext cx="7776000" cy="4346423"/>
          </a:xfrm>
        </p:spPr>
        <p:txBody>
          <a:bodyPr/>
          <a:lstStyle/>
          <a:p>
            <a:r>
              <a:rPr lang="ro-RO" u="sng" dirty="0"/>
              <a:t>II. </a:t>
            </a:r>
            <a:r>
              <a:rPr lang="ro-RO" b="1" u="sng" dirty="0"/>
              <a:t>Rezultatele economico-financiare de activitate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b="1" i="1" dirty="0" smtClean="0"/>
              <a:t>VENITURI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i="1" dirty="0" smtClean="0"/>
              <a:t>Activitatea operațională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i="1" dirty="0" smtClean="0"/>
              <a:t>Activitatea de investiții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i="1" dirty="0" smtClean="0"/>
              <a:t>Activitatea financiară</a:t>
            </a:r>
            <a:endParaRPr lang="ro-RO" i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b="1" i="1" dirty="0" smtClean="0"/>
              <a:t>CHELTUIELI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i="1" dirty="0"/>
              <a:t>Activitatea operațională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i="1" dirty="0"/>
              <a:t>Activitatea de investiții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i="1" dirty="0"/>
              <a:t>Activitatea </a:t>
            </a:r>
            <a:r>
              <a:rPr lang="ro-RO" i="1" dirty="0" smtClean="0"/>
              <a:t>financiară</a:t>
            </a:r>
            <a:endParaRPr lang="ro-RO" i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i="1" dirty="0"/>
              <a:t>POFIT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066941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b="1" i="1" dirty="0"/>
              <a:t>Diagnostic Financiar-economic </a:t>
            </a:r>
            <a:r>
              <a:rPr lang="ro-RO" b="1" i="1" dirty="0"/>
              <a:t>(2)</a:t>
            </a:r>
            <a:r>
              <a:rPr lang="en-US" b="1" i="1" dirty="0"/>
              <a:t/>
            </a:r>
            <a:br>
              <a:rPr lang="en-US" b="1" i="1" dirty="0"/>
            </a:b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b="1" u="sng" dirty="0" smtClean="0"/>
              <a:t>III. Analiza </a:t>
            </a:r>
            <a:r>
              <a:rPr lang="ro-RO" b="1" u="sng" dirty="0"/>
              <a:t>riscului de faliment (Modelul de calcul Altman</a:t>
            </a:r>
            <a:r>
              <a:rPr lang="ro-RO" b="1" u="sng" dirty="0" smtClean="0"/>
              <a:t>)</a:t>
            </a:r>
          </a:p>
          <a:p>
            <a:pPr algn="ctr"/>
            <a:r>
              <a:rPr lang="ro-RO" b="1" i="1" dirty="0"/>
              <a:t>Z = 0,717*X1 + 0,847*X2 + 3,107*X3 + 0,42*X4 + </a:t>
            </a:r>
            <a:r>
              <a:rPr lang="ro-RO" b="1" i="1" dirty="0" smtClean="0"/>
              <a:t>0,998*X5</a:t>
            </a:r>
          </a:p>
          <a:p>
            <a:r>
              <a:rPr lang="ro-RO" dirty="0"/>
              <a:t>In funcție de valorile lui Z putem întâlni următoarele situații:</a:t>
            </a:r>
            <a:endParaRPr lang="en-US" dirty="0"/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o-RO" i="1" dirty="0"/>
              <a:t>≤1,3  → întreprinderile sunt în situația de faliment;</a:t>
            </a:r>
            <a:endParaRPr lang="en-US" i="1" dirty="0"/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o-RO" i="1" dirty="0"/>
              <a:t>∆1,3 - 2,9 →zona de incertitudine este </a:t>
            </a:r>
            <a:endParaRPr lang="en-US" i="1" dirty="0"/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o-RO" i="1" dirty="0"/>
              <a:t>≥2,9  → risc de faliment nu există.</a:t>
            </a:r>
            <a:endParaRPr lang="en-US" i="1" dirty="0"/>
          </a:p>
          <a:p>
            <a:pPr algn="ctr"/>
            <a:endParaRPr lang="en-US" i="1" dirty="0"/>
          </a:p>
          <a:p>
            <a:endParaRPr lang="ro-RO" b="1" dirty="0"/>
          </a:p>
          <a:p>
            <a:pPr marL="400050" indent="-400050">
              <a:buFontTx/>
              <a:buAutoNum type="romanUcPeriod"/>
            </a:pPr>
            <a:endParaRPr lang="ro-RO" b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949992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079" y="1056597"/>
            <a:ext cx="7775575" cy="619125"/>
          </a:xfrm>
        </p:spPr>
        <p:txBody>
          <a:bodyPr/>
          <a:lstStyle/>
          <a:p>
            <a:r>
              <a:rPr lang="ro-RO" b="1" i="1" dirty="0"/>
              <a:t>Diagnostic Financiar-economic </a:t>
            </a:r>
            <a:r>
              <a:rPr lang="ro-RO" b="1" i="1" dirty="0" smtClean="0"/>
              <a:t>(3)</a:t>
            </a:r>
            <a:r>
              <a:rPr lang="en-US" b="1" i="1" dirty="0"/>
              <a:t/>
            </a:r>
            <a:br>
              <a:rPr lang="en-US" b="1" i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1654" y="1675722"/>
            <a:ext cx="7776000" cy="4179905"/>
          </a:xfrm>
        </p:spPr>
        <p:txBody>
          <a:bodyPr/>
          <a:lstStyle/>
          <a:p>
            <a:r>
              <a:rPr lang="ro-RO" b="1" dirty="0" smtClean="0"/>
              <a:t>IV. Volumul </a:t>
            </a:r>
            <a:r>
              <a:rPr lang="ro-RO" b="1" dirty="0"/>
              <a:t>și structura </a:t>
            </a:r>
            <a:r>
              <a:rPr lang="ro-RO" b="1" dirty="0" smtClean="0"/>
              <a:t>vânzărilor</a:t>
            </a:r>
          </a:p>
          <a:p>
            <a:endParaRPr lang="ro-RO" b="1" dirty="0" smtClean="0"/>
          </a:p>
          <a:p>
            <a:r>
              <a:rPr lang="ro-RO" b="1" dirty="0" smtClean="0"/>
              <a:t>V. Volumul </a:t>
            </a:r>
            <a:r>
              <a:rPr lang="ro-RO" b="1" dirty="0"/>
              <a:t>și structura </a:t>
            </a:r>
            <a:r>
              <a:rPr lang="ro-RO" b="1" dirty="0" smtClean="0"/>
              <a:t>cheltuielilor</a:t>
            </a:r>
          </a:p>
          <a:p>
            <a:endParaRPr lang="ro-RO" b="1" dirty="0"/>
          </a:p>
          <a:p>
            <a:r>
              <a:rPr lang="ro-RO" b="1" dirty="0" smtClean="0"/>
              <a:t>VI. Analiza </a:t>
            </a:r>
            <a:r>
              <a:rPr lang="ro-RO" b="1" dirty="0"/>
              <a:t>fluxurilor </a:t>
            </a:r>
            <a:r>
              <a:rPr lang="ro-RO" b="1" dirty="0" smtClean="0"/>
              <a:t>financiare</a:t>
            </a:r>
          </a:p>
          <a:p>
            <a:endParaRPr lang="ro-RO" b="1" dirty="0" smtClean="0"/>
          </a:p>
          <a:p>
            <a:r>
              <a:rPr lang="ro-RO" b="1" dirty="0" smtClean="0"/>
              <a:t>VII. Datorii </a:t>
            </a:r>
            <a:r>
              <a:rPr lang="ro-RO" b="1" dirty="0"/>
              <a:t>și </a:t>
            </a:r>
            <a:r>
              <a:rPr lang="ro-RO" b="1" dirty="0" smtClean="0"/>
              <a:t>creanțe</a:t>
            </a:r>
          </a:p>
          <a:p>
            <a:endParaRPr lang="ro-RO" b="1" dirty="0" smtClean="0"/>
          </a:p>
          <a:p>
            <a:r>
              <a:rPr lang="ro-RO" b="1" dirty="0" smtClean="0"/>
              <a:t>VIII. Structura tarifului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913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b="1" i="1" dirty="0"/>
              <a:t>Diagnostic Financiar-economic </a:t>
            </a:r>
            <a:r>
              <a:rPr lang="ro-RO" b="1" i="1" dirty="0"/>
              <a:t>(4)</a:t>
            </a:r>
            <a:r>
              <a:rPr lang="en-US" b="1" i="1" dirty="0"/>
              <a:t/>
            </a:r>
            <a:br>
              <a:rPr lang="en-US" b="1" i="1" dirty="0"/>
            </a:b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b="1" u="sng" dirty="0"/>
              <a:t>IX. Analiza indicatorilor de profitabilitate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sz="1600" i="1" dirty="0" smtClean="0"/>
              <a:t>ROS (Rentabilitatea vânzărilor)</a:t>
            </a:r>
            <a:endParaRPr lang="ro-RO" sz="1600" i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sz="1600" i="1" dirty="0" smtClean="0"/>
              <a:t>ROA (Rentabilitatea activelor)</a:t>
            </a:r>
            <a:endParaRPr lang="ro-RO" sz="1600" i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sz="1600" i="1" dirty="0" smtClean="0"/>
              <a:t>ROE (Rentabilitatea financiară)</a:t>
            </a:r>
            <a:endParaRPr lang="ro-RO" sz="1600" i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sz="1600" i="1" dirty="0" smtClean="0"/>
              <a:t>MARJA BRUTĂ/NETĂ DE PROFIT</a:t>
            </a:r>
            <a:endParaRPr lang="ro-RO" sz="1600" i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2784576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b="1" i="1" dirty="0"/>
              <a:t>Diagnostic Financiar-economic </a:t>
            </a:r>
            <a:r>
              <a:rPr lang="ro-RO" b="1" i="1" dirty="0"/>
              <a:t>(4)</a:t>
            </a:r>
            <a:r>
              <a:rPr lang="en-US" b="1" i="1" dirty="0"/>
              <a:t/>
            </a:r>
            <a:br>
              <a:rPr lang="en-US" b="1" i="1" dirty="0"/>
            </a:b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b="1" u="sng" dirty="0"/>
              <a:t>X. Principalii indicatori </a:t>
            </a:r>
            <a:r>
              <a:rPr lang="ro-RO" b="1" u="sng" dirty="0" smtClean="0"/>
              <a:t>economico-financiari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Capital de </a:t>
            </a:r>
            <a:r>
              <a:rPr lang="en-US" dirty="0" err="1"/>
              <a:t>lucru</a:t>
            </a:r>
            <a:r>
              <a:rPr lang="en-US" dirty="0"/>
              <a:t> net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Rata </a:t>
            </a:r>
            <a:r>
              <a:rPr lang="en-US" dirty="0" err="1"/>
              <a:t>lichidității</a:t>
            </a:r>
            <a:r>
              <a:rPr lang="en-US" dirty="0"/>
              <a:t> </a:t>
            </a:r>
            <a:r>
              <a:rPr lang="en-US" dirty="0" err="1"/>
              <a:t>curente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Rata de </a:t>
            </a:r>
            <a:r>
              <a:rPr lang="en-US" dirty="0" err="1"/>
              <a:t>lichiditate</a:t>
            </a:r>
            <a:r>
              <a:rPr lang="en-US" dirty="0"/>
              <a:t> </a:t>
            </a:r>
            <a:r>
              <a:rPr lang="en-US" dirty="0" err="1"/>
              <a:t>imediată</a:t>
            </a:r>
            <a:r>
              <a:rPr lang="en-US" dirty="0"/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/>
              <a:t>Viteza</a:t>
            </a:r>
            <a:r>
              <a:rPr lang="en-US" dirty="0"/>
              <a:t> de </a:t>
            </a:r>
            <a:r>
              <a:rPr lang="en-US" dirty="0" err="1"/>
              <a:t>rotație</a:t>
            </a:r>
            <a:r>
              <a:rPr lang="en-US" dirty="0"/>
              <a:t> a </a:t>
            </a:r>
            <a:r>
              <a:rPr lang="en-US" dirty="0" err="1"/>
              <a:t>stocurilor</a:t>
            </a:r>
            <a:r>
              <a:rPr lang="en-US" dirty="0"/>
              <a:t>, </a:t>
            </a:r>
            <a:r>
              <a:rPr lang="en-US" dirty="0" err="1"/>
              <a:t>zile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/>
              <a:t>Viteza</a:t>
            </a:r>
            <a:r>
              <a:rPr lang="en-US" dirty="0"/>
              <a:t> de </a:t>
            </a:r>
            <a:r>
              <a:rPr lang="en-US" dirty="0" err="1"/>
              <a:t>rotație</a:t>
            </a:r>
            <a:r>
              <a:rPr lang="en-US" dirty="0"/>
              <a:t> a </a:t>
            </a:r>
            <a:r>
              <a:rPr lang="en-US" dirty="0" err="1"/>
              <a:t>creanțelor</a:t>
            </a:r>
            <a:r>
              <a:rPr lang="en-US" dirty="0"/>
              <a:t>, </a:t>
            </a:r>
            <a:r>
              <a:rPr lang="en-US" dirty="0" err="1"/>
              <a:t>zile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/>
              <a:t>Viteza</a:t>
            </a:r>
            <a:r>
              <a:rPr lang="en-US" dirty="0"/>
              <a:t> de </a:t>
            </a:r>
            <a:r>
              <a:rPr lang="en-US" dirty="0" err="1"/>
              <a:t>rotație</a:t>
            </a:r>
            <a:r>
              <a:rPr lang="en-US" dirty="0"/>
              <a:t> a </a:t>
            </a:r>
            <a:r>
              <a:rPr lang="en-US" dirty="0" err="1"/>
              <a:t>datoriilor</a:t>
            </a:r>
            <a:r>
              <a:rPr lang="en-US" dirty="0"/>
              <a:t>, </a:t>
            </a:r>
            <a:r>
              <a:rPr lang="en-US" dirty="0" err="1"/>
              <a:t>zile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Rata de </a:t>
            </a:r>
            <a:r>
              <a:rPr lang="en-US" dirty="0" err="1"/>
              <a:t>îndatorare</a:t>
            </a:r>
            <a:r>
              <a:rPr lang="en-US" dirty="0"/>
              <a:t> </a:t>
            </a:r>
            <a:r>
              <a:rPr lang="en-US" dirty="0" err="1"/>
              <a:t>globală</a:t>
            </a:r>
            <a:r>
              <a:rPr lang="en-US" dirty="0"/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Rata </a:t>
            </a:r>
            <a:r>
              <a:rPr lang="en-US" dirty="0" err="1"/>
              <a:t>solvabilității</a:t>
            </a:r>
            <a:r>
              <a:rPr lang="en-US" dirty="0"/>
              <a:t> </a:t>
            </a:r>
            <a:r>
              <a:rPr lang="en-US" dirty="0" err="1"/>
              <a:t>generale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3338079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3430" y="746702"/>
            <a:ext cx="7775575" cy="619125"/>
          </a:xfrm>
        </p:spPr>
        <p:txBody>
          <a:bodyPr/>
          <a:lstStyle/>
          <a:p>
            <a:r>
              <a:rPr lang="en-US" b="1" dirty="0" smtClean="0"/>
              <a:t>Con</a:t>
            </a:r>
            <a:r>
              <a:rPr lang="ro-RO" b="1" dirty="0" smtClean="0"/>
              <a:t>ț</a:t>
            </a:r>
            <a:r>
              <a:rPr lang="en-US" b="1" dirty="0" err="1" smtClean="0"/>
              <a:t>inutul</a:t>
            </a:r>
            <a:r>
              <a:rPr lang="ro-RO" b="1" dirty="0" smtClean="0"/>
              <a:t> prezentării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8676137"/>
              </p:ext>
            </p:extLst>
          </p:nvPr>
        </p:nvGraphicFramePr>
        <p:xfrm>
          <a:off x="325490" y="1254747"/>
          <a:ext cx="8132494" cy="47169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132494"/>
              </a:tblGrid>
              <a:tr h="50780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800" dirty="0" err="1" smtClean="0">
                          <a:effectLst/>
                        </a:rPr>
                        <a:t>I.Analiza</a:t>
                      </a:r>
                      <a:r>
                        <a:rPr lang="ro-RO" sz="1800" dirty="0" smtClean="0">
                          <a:effectLst/>
                        </a:rPr>
                        <a:t> </a:t>
                      </a:r>
                      <a:r>
                        <a:rPr lang="ro-RO" sz="1800" dirty="0" smtClean="0">
                          <a:effectLst/>
                        </a:rPr>
                        <a:t>Diagnostic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Vrinda"/>
                      </a:endParaRPr>
                    </a:p>
                  </a:txBody>
                  <a:tcPr marL="63472" marR="63472" marT="0" marB="0"/>
                </a:tc>
              </a:tr>
              <a:tr h="437758">
                <a:tc>
                  <a:txBody>
                    <a:bodyPr/>
                    <a:lstStyle/>
                    <a:p>
                      <a:pPr marL="171450" marR="0" indent="-1714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i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Diagnostic </a:t>
                      </a:r>
                      <a:r>
                        <a:rPr lang="en-US" sz="1400" b="1" i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Juridic</a:t>
                      </a:r>
                      <a:endParaRPr lang="en-US" sz="14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Vrinda"/>
                      </a:endParaRPr>
                    </a:p>
                  </a:txBody>
                  <a:tcPr marL="63472" marR="63472" marT="0" marB="0"/>
                </a:tc>
              </a:tr>
              <a:tr h="434898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b="1" i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Diagnostic </a:t>
                      </a:r>
                      <a:r>
                        <a:rPr lang="en-US" sz="1400" b="1" i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Organizațional</a:t>
                      </a:r>
                      <a:endParaRPr lang="en-US" sz="1400" b="1" i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indent="-1714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Vrinda"/>
                      </a:endParaRPr>
                    </a:p>
                  </a:txBody>
                  <a:tcPr marL="63472" marR="63472" marT="0" marB="0"/>
                </a:tc>
              </a:tr>
              <a:tr h="359565">
                <a:tc>
                  <a:txBody>
                    <a:bodyPr/>
                    <a:lstStyle/>
                    <a:p>
                      <a:pPr marL="171450" marR="0" indent="-17145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i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Diagnostic </a:t>
                      </a:r>
                      <a:r>
                        <a:rPr lang="en-US" sz="1400" b="1" i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Comercial</a:t>
                      </a:r>
                      <a:endParaRPr lang="en-US" sz="14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Vrinda"/>
                      </a:endParaRPr>
                    </a:p>
                  </a:txBody>
                  <a:tcPr marL="63472" marR="63472" marT="0" marB="0"/>
                </a:tc>
              </a:tr>
              <a:tr h="306432">
                <a:tc>
                  <a:txBody>
                    <a:bodyPr/>
                    <a:lstStyle/>
                    <a:p>
                      <a:pPr marL="171450" marR="0" indent="-1714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i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Diagnostic </a:t>
                      </a:r>
                      <a:r>
                        <a:rPr lang="en-US" sz="1400" b="1" i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Tehnic</a:t>
                      </a:r>
                      <a:endParaRPr lang="en-US" sz="14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Vrinda"/>
                      </a:endParaRPr>
                    </a:p>
                  </a:txBody>
                  <a:tcPr marL="63472" marR="63472" marT="0" marB="0"/>
                </a:tc>
              </a:tr>
              <a:tr h="434898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o-RO" sz="1400" b="1" i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Diagnostic Financiar-economic</a:t>
                      </a:r>
                      <a:endParaRPr lang="en-US" sz="1400" b="1" i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indent="-1714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Vrinda"/>
                      </a:endParaRPr>
                    </a:p>
                  </a:txBody>
                  <a:tcPr marL="63472" marR="63472" marT="0" marB="0"/>
                </a:tc>
              </a:tr>
              <a:tr h="415084">
                <a:tc>
                  <a:txBody>
                    <a:bodyPr/>
                    <a:lstStyle/>
                    <a:p>
                      <a:pPr marL="0" marR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o-RO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Vrinda"/>
                        </a:rPr>
                        <a:t>II. Planul de Afaceri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Vrinda"/>
                      </a:endParaRPr>
                    </a:p>
                  </a:txBody>
                  <a:tcPr marL="63472" marR="63472" marT="0" marB="0"/>
                </a:tc>
              </a:tr>
              <a:tr h="428589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o-RO" sz="1400" b="1" i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Structura și Componentele Planului de Afaceri</a:t>
                      </a:r>
                      <a:endParaRPr lang="en-US" sz="1400" b="1" i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indent="-1714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US" sz="1400" i="1" dirty="0">
                        <a:effectLst/>
                        <a:latin typeface="+mn-lt"/>
                        <a:ea typeface="Calibri" panose="020F0502020204030204" pitchFamily="34" charset="0"/>
                        <a:cs typeface="Vrinda"/>
                      </a:endParaRPr>
                    </a:p>
                  </a:txBody>
                  <a:tcPr marL="63472" marR="63472" marT="0" marB="0"/>
                </a:tc>
              </a:tr>
              <a:tr h="357157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o-RO" sz="1400" b="1" i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Prognoza veniturilor și cheltuielilor</a:t>
                      </a:r>
                      <a:endParaRPr lang="en-US" sz="1400" b="1" i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472" marR="63472" marT="0" marB="0"/>
                </a:tc>
              </a:tr>
              <a:tr h="415084">
                <a:tc>
                  <a:txBody>
                    <a:bodyPr/>
                    <a:lstStyle/>
                    <a:p>
                      <a:pPr marL="171450" marR="0" indent="-1714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o-RO" sz="1400" i="1" dirty="0" smtClean="0">
                          <a:effectLst/>
                          <a:latin typeface="+mn-lt"/>
                          <a:ea typeface="Calibri" panose="020F0502020204030204" pitchFamily="34" charset="0"/>
                          <a:cs typeface="Vrinda"/>
                        </a:rPr>
                        <a:t>Prognoza</a:t>
                      </a:r>
                      <a:r>
                        <a:rPr lang="ro-RO" sz="1400" i="1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Vrinda"/>
                        </a:rPr>
                        <a:t> situațiilor financiare și a fluxului de mijloace bănești</a:t>
                      </a:r>
                      <a:endParaRPr lang="en-US" sz="1400" i="1" dirty="0">
                        <a:effectLst/>
                        <a:latin typeface="+mn-lt"/>
                        <a:ea typeface="Calibri" panose="020F0502020204030204" pitchFamily="34" charset="0"/>
                        <a:cs typeface="Vrinda"/>
                      </a:endParaRPr>
                    </a:p>
                  </a:txBody>
                  <a:tcPr marL="63472" marR="63472" marT="0" marB="0"/>
                </a:tc>
              </a:tr>
              <a:tr h="585115">
                <a:tc>
                  <a:txBody>
                    <a:bodyPr/>
                    <a:lstStyle/>
                    <a:p>
                      <a:pPr marL="0" marR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o-RO" sz="1800" i="1" dirty="0" smtClean="0">
                          <a:effectLst/>
                          <a:latin typeface="+mn-lt"/>
                          <a:ea typeface="Calibri" panose="020F0502020204030204" pitchFamily="34" charset="0"/>
                          <a:cs typeface="Vrinda"/>
                        </a:rPr>
                        <a:t>III.</a:t>
                      </a:r>
                      <a:r>
                        <a:rPr lang="ro-RO" sz="1800" i="1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Vrinda"/>
                        </a:rPr>
                        <a:t> </a:t>
                      </a:r>
                      <a:r>
                        <a:rPr lang="ro-RO" sz="1800" i="1" dirty="0" smtClean="0">
                          <a:effectLst/>
                          <a:latin typeface="+mn-lt"/>
                          <a:ea typeface="Calibri" panose="020F0502020204030204" pitchFamily="34" charset="0"/>
                          <a:cs typeface="Vrinda"/>
                        </a:rPr>
                        <a:t>Concluzii și Discuții</a:t>
                      </a:r>
                      <a:endParaRPr lang="en-US" sz="1800" i="1" dirty="0">
                        <a:effectLst/>
                        <a:latin typeface="+mn-lt"/>
                        <a:ea typeface="Calibri" panose="020F0502020204030204" pitchFamily="34" charset="0"/>
                        <a:cs typeface="Vrinda"/>
                      </a:endParaRPr>
                    </a:p>
                  </a:txBody>
                  <a:tcPr marL="63472" marR="63472" marT="0" marB="0"/>
                </a:tc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506" y="204111"/>
            <a:ext cx="1341236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700881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586" y="485992"/>
            <a:ext cx="1648055" cy="543001"/>
          </a:xfrm>
        </p:spPr>
      </p:pic>
      <p:sp>
        <p:nvSpPr>
          <p:cNvPr id="12289" name="Titel 3"/>
          <p:cNvSpPr>
            <a:spLocks noGrp="1"/>
          </p:cNvSpPr>
          <p:nvPr>
            <p:ph type="title"/>
          </p:nvPr>
        </p:nvSpPr>
        <p:spPr>
          <a:xfrm>
            <a:off x="152400" y="1171575"/>
            <a:ext cx="9144000" cy="539750"/>
          </a:xfrm>
        </p:spPr>
        <p:txBody>
          <a:bodyPr/>
          <a:lstStyle/>
          <a:p>
            <a:pPr eaLnBrk="1" hangingPunct="1"/>
            <a:r>
              <a:rPr lang="ro-RO" altLang="en-US">
                <a:solidFill>
                  <a:srgbClr val="C00000"/>
                </a:solidFill>
                <a:latin typeface="Calibri" pitchFamily="34" charset="0"/>
              </a:rPr>
              <a:t/>
            </a:r>
            <a:br>
              <a:rPr lang="ro-RO" altLang="en-US">
                <a:solidFill>
                  <a:srgbClr val="C00000"/>
                </a:solidFill>
                <a:latin typeface="Calibri" pitchFamily="34" charset="0"/>
              </a:rPr>
            </a:br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972" y="3157499"/>
            <a:ext cx="1648055" cy="543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972" y="3157499"/>
            <a:ext cx="1648055" cy="5430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972" y="3157499"/>
            <a:ext cx="1648055" cy="54300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88419" y="2592489"/>
            <a:ext cx="8547222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ro-RO" sz="2400" dirty="0" smtClean="0">
                <a:solidFill>
                  <a:srgbClr val="0070C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II. PLANUL DE AFACERI</a:t>
            </a:r>
            <a:endParaRPr lang="en-US" sz="16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Vrinda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6580" y="5413572"/>
            <a:ext cx="1609370" cy="108881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519" y="111493"/>
            <a:ext cx="1341236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514549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b="1" i="1" dirty="0"/>
              <a:t>Structura </a:t>
            </a:r>
            <a:r>
              <a:rPr lang="ro-RO" b="1" i="1" dirty="0"/>
              <a:t>și </a:t>
            </a:r>
            <a:r>
              <a:rPr lang="ro-RO" b="1" i="1" dirty="0"/>
              <a:t>componentele </a:t>
            </a:r>
            <a:r>
              <a:rPr lang="ro-RO" b="1" i="1" dirty="0"/>
              <a:t>Planului de Afaceri</a:t>
            </a:r>
            <a:r>
              <a:rPr lang="en-US" b="1" i="1" dirty="0"/>
              <a:t/>
            </a:r>
            <a:br>
              <a:rPr lang="en-US" b="1" i="1" dirty="0"/>
            </a:br>
            <a:r>
              <a:rPr lang="en-US" b="1" i="1" dirty="0"/>
              <a:t/>
            </a:r>
            <a:br>
              <a:rPr lang="en-US" b="1" i="1" dirty="0"/>
            </a:b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o-RO" sz="1600" b="1" dirty="0" smtClean="0"/>
              <a:t>Structura Planului de afaceri </a:t>
            </a:r>
            <a:r>
              <a:rPr lang="ro-RO" sz="1600" b="1" dirty="0" err="1" smtClean="0"/>
              <a:t>recomndată</a:t>
            </a:r>
            <a:r>
              <a:rPr lang="ro-RO" sz="1600" b="1" dirty="0" smtClean="0"/>
              <a:t> în baza Ordinului </a:t>
            </a:r>
            <a:r>
              <a:rPr lang="en-US" sz="1600" dirty="0" smtClean="0"/>
              <a:t>Nr</a:t>
            </a:r>
            <a:r>
              <a:rPr lang="en-US" sz="1600" dirty="0"/>
              <a:t>. </a:t>
            </a:r>
            <a:r>
              <a:rPr lang="en-US" sz="1600" dirty="0" smtClean="0"/>
              <a:t>OMM52/2016</a:t>
            </a:r>
            <a:r>
              <a:rPr lang="ro-RO" sz="1600" dirty="0" smtClean="0"/>
              <a:t>/</a:t>
            </a:r>
            <a:r>
              <a:rPr lang="en-US" sz="1600" dirty="0" smtClean="0"/>
              <a:t>07.04.2016</a:t>
            </a:r>
            <a:r>
              <a:rPr lang="ro-RO" sz="1600" dirty="0" smtClean="0"/>
              <a:t>-</a:t>
            </a:r>
            <a:r>
              <a:rPr lang="en-US" sz="1600" b="1" dirty="0" err="1" smtClean="0"/>
              <a:t>Ghidu</a:t>
            </a:r>
            <a:r>
              <a:rPr lang="ro-RO" sz="1600" b="1" dirty="0" smtClean="0"/>
              <a:t>l</a:t>
            </a:r>
            <a:r>
              <a:rPr lang="en-US" sz="1600" b="1" dirty="0" smtClean="0"/>
              <a:t> </a:t>
            </a:r>
            <a:r>
              <a:rPr lang="en-US" sz="1600" b="1" dirty="0"/>
              <a:t>privind elaborarea planului de afaceri </a:t>
            </a:r>
            <a:r>
              <a:rPr lang="en-US" sz="1600" b="1" dirty="0" smtClean="0"/>
              <a:t>pentru</a:t>
            </a:r>
            <a:r>
              <a:rPr lang="ro-RO" sz="1600" b="1" dirty="0" smtClean="0"/>
              <a:t> </a:t>
            </a:r>
            <a:r>
              <a:rPr lang="en-US" sz="1600" b="1" dirty="0" smtClean="0"/>
              <a:t>dezvoltarea </a:t>
            </a:r>
            <a:r>
              <a:rPr lang="en-US" sz="1600" b="1" dirty="0"/>
              <a:t>companiilor de </a:t>
            </a:r>
            <a:r>
              <a:rPr lang="en-US" sz="1600" b="1" dirty="0" err="1" smtClean="0"/>
              <a:t>apă</a:t>
            </a:r>
            <a:r>
              <a:rPr lang="en-US" sz="1600" b="1" dirty="0" smtClean="0"/>
              <a:t>-canal</a:t>
            </a:r>
            <a:r>
              <a:rPr lang="ro-RO" sz="1600" b="1" dirty="0" smtClean="0"/>
              <a:t> prevede următoarele componente obligatorii:</a:t>
            </a:r>
          </a:p>
          <a:p>
            <a:r>
              <a:rPr lang="ro-RO" sz="1600" i="1" dirty="0"/>
              <a:t>1</a:t>
            </a:r>
            <a:r>
              <a:rPr lang="ro-RO" sz="1600" b="1" i="1" dirty="0"/>
              <a:t>. </a:t>
            </a:r>
            <a:r>
              <a:rPr lang="ro-RO" sz="1600" b="1" i="1" dirty="0">
                <a:solidFill>
                  <a:schemeClr val="tx1"/>
                </a:solidFill>
              </a:rPr>
              <a:t>INTRODUCERE </a:t>
            </a:r>
            <a:endParaRPr lang="en-US" sz="1600" b="1" dirty="0">
              <a:solidFill>
                <a:schemeClr val="tx1"/>
              </a:solidFill>
            </a:endParaRPr>
          </a:p>
          <a:p>
            <a:r>
              <a:rPr lang="ro-RO" sz="1600" b="1" i="1" dirty="0">
                <a:solidFill>
                  <a:schemeClr val="tx1"/>
                </a:solidFill>
              </a:rPr>
              <a:t>2. SUMAR </a:t>
            </a:r>
            <a:endParaRPr lang="en-US" sz="1600" b="1" dirty="0">
              <a:solidFill>
                <a:schemeClr val="tx1"/>
              </a:solidFill>
            </a:endParaRPr>
          </a:p>
          <a:p>
            <a:r>
              <a:rPr lang="ro-RO" sz="1600" b="1" i="1" dirty="0">
                <a:solidFill>
                  <a:schemeClr val="tx1"/>
                </a:solidFill>
              </a:rPr>
              <a:t>3. MISIUNEA ENTITĂȚII </a:t>
            </a:r>
            <a:endParaRPr lang="en-US" sz="1600" b="1" dirty="0">
              <a:solidFill>
                <a:schemeClr val="tx1"/>
              </a:solidFill>
            </a:endParaRPr>
          </a:p>
          <a:p>
            <a:r>
              <a:rPr lang="ro-RO" sz="1600" b="1" i="1" dirty="0">
                <a:solidFill>
                  <a:schemeClr val="tx1"/>
                </a:solidFill>
              </a:rPr>
              <a:t>4. ANALIZA SITUAŢIEI ACTUALE </a:t>
            </a:r>
            <a:endParaRPr lang="en-US" sz="1600" b="1" dirty="0">
              <a:solidFill>
                <a:schemeClr val="tx1"/>
              </a:solidFill>
            </a:endParaRPr>
          </a:p>
          <a:p>
            <a:r>
              <a:rPr lang="ro-RO" sz="1600" b="1" i="1" dirty="0" smtClean="0">
                <a:solidFill>
                  <a:schemeClr val="tx1"/>
                </a:solidFill>
              </a:rPr>
              <a:t>5</a:t>
            </a:r>
            <a:r>
              <a:rPr lang="ro-RO" sz="1600" b="1" i="1" dirty="0">
                <a:solidFill>
                  <a:schemeClr val="tx1"/>
                </a:solidFill>
              </a:rPr>
              <a:t>. OBIECTIVE DE </a:t>
            </a:r>
            <a:r>
              <a:rPr lang="ro-RO" sz="1600" b="1" i="1" dirty="0" smtClean="0">
                <a:solidFill>
                  <a:schemeClr val="tx1"/>
                </a:solidFill>
              </a:rPr>
              <a:t>DEZVOLTARE</a:t>
            </a:r>
          </a:p>
          <a:p>
            <a:r>
              <a:rPr lang="ro-RO" sz="1600" b="1" i="1" dirty="0" smtClean="0">
                <a:solidFill>
                  <a:schemeClr val="tx1"/>
                </a:solidFill>
              </a:rPr>
              <a:t>6. </a:t>
            </a:r>
            <a:r>
              <a:rPr lang="ro-RO" sz="1600" b="1" i="1" dirty="0">
                <a:solidFill>
                  <a:schemeClr val="tx1"/>
                </a:solidFill>
              </a:rPr>
              <a:t>PLANUL DE ACȚIUNI PENTRU ATINGEREA </a:t>
            </a:r>
            <a:r>
              <a:rPr lang="ro-RO" sz="1600" b="1" i="1" dirty="0" smtClean="0">
                <a:solidFill>
                  <a:schemeClr val="tx1"/>
                </a:solidFill>
              </a:rPr>
              <a:t>OBIECTIVELOR</a:t>
            </a:r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19969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b="1" i="1" dirty="0" smtClean="0"/>
              <a:t>Premise…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2776" y="1988598"/>
            <a:ext cx="7776000" cy="4284279"/>
          </a:xfrm>
        </p:spPr>
        <p:txBody>
          <a:bodyPr/>
          <a:lstStyle/>
          <a:p>
            <a:pPr marL="285750" lvl="0" indent="-285750">
              <a:buFont typeface="Wingdings" panose="05000000000000000000" pitchFamily="2" charset="2"/>
              <a:buChar char="ü"/>
            </a:pPr>
            <a:endParaRPr lang="ro-MD" b="1" i="1" dirty="0" smtClean="0"/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o-MD" i="1" dirty="0" smtClean="0"/>
              <a:t>scenarii macroeconomice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o-MD" i="1" dirty="0" smtClean="0"/>
              <a:t>creșterea </a:t>
            </a:r>
            <a:r>
              <a:rPr lang="ro-MD" i="1" dirty="0"/>
              <a:t>planificata a </a:t>
            </a:r>
            <a:r>
              <a:rPr lang="ro-MD" i="1" dirty="0" smtClean="0"/>
              <a:t>numărului </a:t>
            </a:r>
            <a:r>
              <a:rPr lang="ro-MD" i="1" dirty="0"/>
              <a:t>de consumatori, </a:t>
            </a:r>
            <a:endParaRPr lang="en-US" dirty="0"/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o-MD" i="1" dirty="0"/>
              <a:t>coeficientul de distribuire a </a:t>
            </a:r>
            <a:r>
              <a:rPr lang="ro-MD" i="1" dirty="0" smtClean="0"/>
              <a:t>cheltuielilor </a:t>
            </a:r>
            <a:r>
              <a:rPr lang="ro-MD" i="1" dirty="0"/>
              <a:t>administrative la cele de </a:t>
            </a:r>
            <a:r>
              <a:rPr lang="ro-MD" i="1" dirty="0" smtClean="0"/>
              <a:t>apă </a:t>
            </a:r>
            <a:r>
              <a:rPr lang="ro-MD" i="1" dirty="0"/>
              <a:t>ș</a:t>
            </a:r>
            <a:r>
              <a:rPr lang="ro-MD" i="1" dirty="0" smtClean="0"/>
              <a:t>i </a:t>
            </a:r>
            <a:r>
              <a:rPr lang="ro-MD" i="1" dirty="0"/>
              <a:t>canalizare, </a:t>
            </a:r>
            <a:endParaRPr lang="en-US" dirty="0"/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o-MD" i="1" dirty="0"/>
              <a:t>coeficientul de </a:t>
            </a:r>
            <a:r>
              <a:rPr lang="ro-MD" i="1" dirty="0" smtClean="0"/>
              <a:t>creștere </a:t>
            </a:r>
            <a:r>
              <a:rPr lang="ro-MD" i="1" dirty="0"/>
              <a:t>a </a:t>
            </a:r>
            <a:r>
              <a:rPr lang="ro-MD" i="1" dirty="0" smtClean="0"/>
              <a:t>preturilor</a:t>
            </a:r>
            <a:endParaRPr lang="en-US" dirty="0"/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o-MD" i="1" dirty="0"/>
              <a:t>coeficientul </a:t>
            </a:r>
            <a:r>
              <a:rPr lang="ro-MD" i="1" dirty="0" smtClean="0"/>
              <a:t>prețurilor </a:t>
            </a:r>
            <a:r>
              <a:rPr lang="ro-MD" i="1" dirty="0"/>
              <a:t>de consum </a:t>
            </a:r>
            <a:endParaRPr lang="en-US" dirty="0"/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o-MD" i="1" dirty="0"/>
              <a:t>alte premise importante pentru elaborarea planului de afaceri.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163672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b="1" i="1" dirty="0"/>
              <a:t>Prognoza veniturilor și </a:t>
            </a:r>
            <a:r>
              <a:rPr lang="ro-RO" b="1" i="1" dirty="0" smtClean="0"/>
              <a:t>cheltuielilor (1)</a:t>
            </a:r>
            <a:r>
              <a:rPr lang="en-US" b="1" dirty="0"/>
              <a:t/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b="1" u="sng" dirty="0" smtClean="0"/>
              <a:t>I. Prognoza veniturilor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b="1" i="1" dirty="0"/>
              <a:t>E</a:t>
            </a:r>
            <a:r>
              <a:rPr lang="ro-RO" b="1" i="1" dirty="0" smtClean="0"/>
              <a:t>stimările </a:t>
            </a:r>
            <a:r>
              <a:rPr lang="ro-RO" b="1" i="1" dirty="0"/>
              <a:t>de </a:t>
            </a:r>
            <a:r>
              <a:rPr lang="ro-RO" b="1" i="1" dirty="0" smtClean="0"/>
              <a:t>venituri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b="1" i="1" dirty="0" err="1" smtClean="0"/>
              <a:t>Variatii</a:t>
            </a:r>
            <a:r>
              <a:rPr lang="ro-RO" b="1" i="1" dirty="0" smtClean="0"/>
              <a:t>/tendințe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b="1" i="1" dirty="0" smtClean="0"/>
              <a:t>Cantitate/tarif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o-RO" i="1" dirty="0" smtClean="0"/>
              <a:t>Apă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o-RO" i="1" dirty="0" smtClean="0"/>
              <a:t>Canalizare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o-RO" i="1" dirty="0" smtClean="0"/>
              <a:t>Alte servicii </a:t>
            </a:r>
            <a:endParaRPr lang="en-US" i="1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459663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b="1" i="1" dirty="0"/>
              <a:t>Prognoza veniturilor și cheltuielilor </a:t>
            </a:r>
            <a:r>
              <a:rPr lang="ro-RO" b="1" i="1" dirty="0" smtClean="0"/>
              <a:t>(2)</a:t>
            </a:r>
            <a:r>
              <a:rPr lang="en-US" b="1" dirty="0"/>
              <a:t/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u="sng" dirty="0" smtClean="0"/>
              <a:t>II.</a:t>
            </a:r>
            <a:r>
              <a:rPr lang="ro-RO" b="1" u="sng" dirty="0"/>
              <a:t> Prognoza </a:t>
            </a:r>
            <a:r>
              <a:rPr lang="ro-RO" b="1" u="sng" dirty="0" smtClean="0"/>
              <a:t>cheltuielilor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b="1" i="1" dirty="0" err="1" smtClean="0"/>
              <a:t>Catergorii</a:t>
            </a:r>
            <a:r>
              <a:rPr lang="ro-RO" b="1" i="1" dirty="0" smtClean="0"/>
              <a:t> de costuri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b="1" i="1" dirty="0" smtClean="0"/>
              <a:t>Costuri operaționale apă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b="1" i="1" dirty="0" smtClean="0"/>
              <a:t>Costuri operaționale canalizare </a:t>
            </a:r>
            <a:endParaRPr lang="en-US" dirty="0"/>
          </a:p>
          <a:p>
            <a:endParaRPr lang="ro-RO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207528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b="1" i="1" dirty="0"/>
              <a:t>Prognoza tarifelor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000" y="2448000"/>
            <a:ext cx="7776000" cy="3364403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dirty="0" smtClean="0"/>
              <a:t>Tendințe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dirty="0" smtClean="0"/>
              <a:t>Cadrul legal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dirty="0" smtClean="0"/>
              <a:t>Politica și strategia tarifară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dirty="0" smtClean="0"/>
              <a:t>Gradul de suportabilitate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8540689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234" y="1100985"/>
            <a:ext cx="7775575" cy="619125"/>
          </a:xfrm>
        </p:spPr>
        <p:txBody>
          <a:bodyPr/>
          <a:lstStyle/>
          <a:p>
            <a:r>
              <a:rPr lang="ro-RO" b="1" i="1" dirty="0"/>
              <a:t>Prognoza situațiilor </a:t>
            </a:r>
            <a:r>
              <a:rPr lang="ro-RO" b="1" i="1" dirty="0" smtClean="0"/>
              <a:t>financiare (1)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4910" y="1720110"/>
            <a:ext cx="7776000" cy="4157106"/>
          </a:xfrm>
        </p:spPr>
        <p:txBody>
          <a:bodyPr/>
          <a:lstStyle/>
          <a:p>
            <a:pPr algn="ctr"/>
            <a:r>
              <a:rPr lang="ro-RO" b="1" u="sng" dirty="0" smtClean="0"/>
              <a:t>I. Prognoza </a:t>
            </a:r>
            <a:r>
              <a:rPr lang="ro-RO" b="1" u="sng" dirty="0"/>
              <a:t>rezultatelor </a:t>
            </a:r>
            <a:r>
              <a:rPr lang="ro-RO" b="1" u="sng" dirty="0" smtClean="0"/>
              <a:t>financiare</a:t>
            </a:r>
          </a:p>
          <a:p>
            <a:r>
              <a:rPr lang="ro-RO" b="1" dirty="0" smtClean="0"/>
              <a:t>Venituri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o-RO" i="1" dirty="0" smtClean="0"/>
              <a:t>Apă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o-RO" i="1" dirty="0" smtClean="0"/>
              <a:t>Canalizare</a:t>
            </a:r>
          </a:p>
          <a:p>
            <a:r>
              <a:rPr lang="ro-RO" b="1" dirty="0" smtClean="0"/>
              <a:t>Costuri operaționale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o-RO" i="1" dirty="0"/>
              <a:t>Apă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o-RO" i="1" dirty="0"/>
              <a:t>Canalizare</a:t>
            </a:r>
          </a:p>
          <a:p>
            <a:r>
              <a:rPr lang="ro-RO" b="1" dirty="0" smtClean="0"/>
              <a:t>Rezultatul financiar înainte de impozitare</a:t>
            </a:r>
          </a:p>
          <a:p>
            <a:r>
              <a:rPr lang="ro-RO" b="1" dirty="0" smtClean="0"/>
              <a:t>Impozit pe venit</a:t>
            </a:r>
          </a:p>
          <a:p>
            <a:r>
              <a:rPr lang="ro-RO" b="1" dirty="0" smtClean="0"/>
              <a:t>Profit net</a:t>
            </a:r>
            <a:endParaRPr lang="en-US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552115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352" y="588238"/>
            <a:ext cx="8131314" cy="459327"/>
          </a:xfrm>
        </p:spPr>
        <p:txBody>
          <a:bodyPr/>
          <a:lstStyle/>
          <a:p>
            <a:r>
              <a:rPr lang="ro-RO" b="1" i="1" dirty="0"/>
              <a:t>Prognoza situațiilor financiare </a:t>
            </a:r>
            <a:r>
              <a:rPr lang="ro-RO" b="1" i="1" dirty="0" smtClean="0"/>
              <a:t>(2)</a:t>
            </a:r>
            <a:r>
              <a:rPr lang="en-US" b="1" dirty="0"/>
              <a:t/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009" y="1047565"/>
            <a:ext cx="7776000" cy="4873841"/>
          </a:xfrm>
        </p:spPr>
        <p:txBody>
          <a:bodyPr/>
          <a:lstStyle/>
          <a:p>
            <a:pPr algn="ctr"/>
            <a:r>
              <a:rPr lang="ro-RO" b="1" u="sng" dirty="0" smtClean="0"/>
              <a:t>II. Prognoza </a:t>
            </a:r>
            <a:r>
              <a:rPr lang="ro-RO" b="1" u="sng" dirty="0"/>
              <a:t>fluxului de mijloace </a:t>
            </a:r>
            <a:r>
              <a:rPr lang="ro-RO" b="1" u="sng" dirty="0" smtClean="0"/>
              <a:t>bănești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ro-MD" b="1" dirty="0"/>
              <a:t>Activitatea operaționala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Vrinda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ro-MD" sz="1600" i="1" dirty="0"/>
              <a:t>Încasări bănești din </a:t>
            </a:r>
            <a:r>
              <a:rPr lang="ro-MD" sz="1600" i="1" dirty="0" smtClean="0"/>
              <a:t>vânzări</a:t>
            </a:r>
            <a:endParaRPr lang="en-US" sz="1600" i="1" dirty="0">
              <a:latin typeface="Calibri" panose="020F0502020204030204" pitchFamily="34" charset="0"/>
              <a:ea typeface="Calibri" panose="020F0502020204030204" pitchFamily="34" charset="0"/>
              <a:cs typeface="Vrinda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ro-MD" sz="1600" i="1" dirty="0"/>
              <a:t>Cheltuieli din activitatea operaționala</a:t>
            </a:r>
            <a:endParaRPr lang="en-US" sz="1600" i="1" dirty="0">
              <a:latin typeface="Calibri" panose="020F0502020204030204" pitchFamily="34" charset="0"/>
              <a:ea typeface="Calibri" panose="020F0502020204030204" pitchFamily="34" charset="0"/>
              <a:cs typeface="Vrinda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ro-MD" sz="1600" i="1" dirty="0"/>
              <a:t>Uzura ATL</a:t>
            </a:r>
            <a:endParaRPr lang="en-US" sz="1600" i="1" dirty="0">
              <a:latin typeface="Calibri" panose="020F0502020204030204" pitchFamily="34" charset="0"/>
              <a:ea typeface="Calibri" panose="020F0502020204030204" pitchFamily="34" charset="0"/>
              <a:cs typeface="Vrinda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ro-MD" sz="1600" i="1" dirty="0"/>
              <a:t>Plata impozitului pe venit</a:t>
            </a:r>
            <a:endParaRPr lang="en-US" sz="1600" i="1" dirty="0">
              <a:latin typeface="Calibri" panose="020F0502020204030204" pitchFamily="34" charset="0"/>
              <a:ea typeface="Calibri" panose="020F0502020204030204" pitchFamily="34" charset="0"/>
              <a:cs typeface="Vrinda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ro-MD" b="1" dirty="0">
                <a:solidFill>
                  <a:srgbClr val="0070C0"/>
                </a:solidFill>
              </a:rPr>
              <a:t>Flux net din activitatea operaționala</a:t>
            </a:r>
            <a:endParaRPr lang="en-US" sz="24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Vrinda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ro-MD" b="1" dirty="0"/>
              <a:t>Activitatea de investiții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Vrinda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ro-MD" sz="1600" i="1" dirty="0"/>
              <a:t>Plăți aferente intrărilor de active imobilizate</a:t>
            </a:r>
            <a:endParaRPr lang="en-US" sz="1600" i="1" dirty="0">
              <a:latin typeface="Calibri" panose="020F0502020204030204" pitchFamily="34" charset="0"/>
              <a:ea typeface="Calibri" panose="020F0502020204030204" pitchFamily="34" charset="0"/>
              <a:cs typeface="Vrinda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ro-MD" b="1" dirty="0">
                <a:solidFill>
                  <a:srgbClr val="0070C0"/>
                </a:solidFill>
              </a:rPr>
              <a:t>Flux net din activitatea investițională</a:t>
            </a:r>
            <a:endParaRPr lang="en-US" sz="24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Vrinda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ro-MD" b="1" dirty="0"/>
              <a:t>Activitatea </a:t>
            </a:r>
            <a:r>
              <a:rPr lang="ro-MD" b="1" dirty="0" smtClean="0"/>
              <a:t>financiară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Vrinda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ro-MD" sz="1600" i="1" dirty="0"/>
              <a:t>Încasări sub forma de </a:t>
            </a:r>
            <a:r>
              <a:rPr lang="ro-MD" sz="1600" i="1" dirty="0" smtClean="0"/>
              <a:t>granturi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ro-MD" sz="1600" i="1" dirty="0"/>
              <a:t>Rambursarea de împrumuturi</a:t>
            </a:r>
            <a:endParaRPr lang="en-US" sz="1600" i="1" dirty="0"/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ro-MD" b="1" dirty="0">
                <a:solidFill>
                  <a:srgbClr val="0070C0"/>
                </a:solidFill>
              </a:rPr>
              <a:t>Flux net din activitatea financiară</a:t>
            </a:r>
            <a:endParaRPr lang="en-US" sz="24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Vrinda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ro-MD" b="1" dirty="0">
                <a:solidFill>
                  <a:srgbClr val="0070C0"/>
                </a:solidFill>
              </a:rPr>
              <a:t>Flux net total</a:t>
            </a:r>
            <a:endParaRPr lang="en-US" sz="24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Vrinda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ro-MD" sz="1600" i="1" dirty="0">
                <a:solidFill>
                  <a:schemeClr val="tx1"/>
                </a:solidFill>
              </a:rPr>
              <a:t>Sold inițial de </a:t>
            </a:r>
            <a:r>
              <a:rPr lang="ro-MD" sz="1600" i="1" dirty="0" smtClean="0">
                <a:solidFill>
                  <a:schemeClr val="tx1"/>
                </a:solidFill>
              </a:rPr>
              <a:t>numerar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ro-MD" sz="1600" i="1" dirty="0" smtClean="0">
                <a:solidFill>
                  <a:schemeClr val="tx1"/>
                </a:solidFill>
              </a:rPr>
              <a:t>Sold final de numerar</a:t>
            </a:r>
            <a:endParaRPr lang="ro-RO" sz="1600" i="1" dirty="0" smtClean="0">
              <a:solidFill>
                <a:schemeClr val="tx1"/>
              </a:solidFill>
            </a:endParaRP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39531071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425" y="997696"/>
            <a:ext cx="7775575" cy="619125"/>
          </a:xfrm>
        </p:spPr>
        <p:txBody>
          <a:bodyPr/>
          <a:lstStyle/>
          <a:p>
            <a:r>
              <a:rPr lang="ro-RO" b="1" i="1" dirty="0" smtClean="0"/>
              <a:t>Referințe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62" y="1431235"/>
            <a:ext cx="7776000" cy="4363638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sz="2000" dirty="0" smtClean="0"/>
              <a:t>Ordinul </a:t>
            </a:r>
            <a:r>
              <a:rPr lang="en-US" sz="2000" dirty="0"/>
              <a:t>Nr. OMM52/2016</a:t>
            </a:r>
            <a:r>
              <a:rPr lang="ro-RO" sz="2000" dirty="0"/>
              <a:t>/</a:t>
            </a:r>
            <a:r>
              <a:rPr lang="en-US" sz="2000" dirty="0" smtClean="0"/>
              <a:t>07.04.2016</a:t>
            </a:r>
            <a:r>
              <a:rPr lang="ro-RO" sz="2000" dirty="0"/>
              <a:t> </a:t>
            </a:r>
            <a:r>
              <a:rPr lang="ro-RO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"</a:t>
            </a:r>
            <a:r>
              <a:rPr lang="en-US" sz="2000" dirty="0" smtClean="0"/>
              <a:t>Ghidu</a:t>
            </a:r>
            <a:r>
              <a:rPr lang="ro-RO" sz="2000" dirty="0"/>
              <a:t>l</a:t>
            </a:r>
            <a:r>
              <a:rPr lang="en-US" sz="2000" dirty="0"/>
              <a:t> privind elaborarea planului de afaceri pentru</a:t>
            </a:r>
            <a:r>
              <a:rPr lang="ro-RO" sz="2000" dirty="0"/>
              <a:t> </a:t>
            </a:r>
            <a:r>
              <a:rPr lang="en-US" sz="2000" dirty="0"/>
              <a:t>dezvoltarea companiilor de </a:t>
            </a:r>
            <a:r>
              <a:rPr lang="ro-RO" sz="2000" dirty="0"/>
              <a:t>A</a:t>
            </a:r>
            <a:r>
              <a:rPr lang="en-US" sz="2000" dirty="0" err="1" smtClean="0"/>
              <a:t>pă</a:t>
            </a:r>
            <a:r>
              <a:rPr lang="en-US" sz="2000" dirty="0" smtClean="0"/>
              <a:t>-</a:t>
            </a:r>
            <a:r>
              <a:rPr lang="ro-RO" sz="2000" dirty="0" smtClean="0"/>
              <a:t>C</a:t>
            </a:r>
            <a:r>
              <a:rPr lang="en-US" sz="2000" dirty="0" smtClean="0"/>
              <a:t>anal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"</a:t>
            </a:r>
            <a:endParaRPr lang="ro-RO" sz="20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sz="2000" dirty="0" smtClean="0"/>
              <a:t>Ghid Model Planul de Afaceri (GIZ)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sz="2000" dirty="0" smtClean="0"/>
              <a:t>Ghidul Analiza Diagnostic (GIZ)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263544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586" y="485992"/>
            <a:ext cx="1648055" cy="543001"/>
          </a:xfrm>
        </p:spPr>
      </p:pic>
      <p:sp>
        <p:nvSpPr>
          <p:cNvPr id="12289" name="Titel 3"/>
          <p:cNvSpPr>
            <a:spLocks noGrp="1"/>
          </p:cNvSpPr>
          <p:nvPr>
            <p:ph type="title"/>
          </p:nvPr>
        </p:nvSpPr>
        <p:spPr>
          <a:xfrm>
            <a:off x="152400" y="1171575"/>
            <a:ext cx="9144000" cy="539750"/>
          </a:xfrm>
        </p:spPr>
        <p:txBody>
          <a:bodyPr/>
          <a:lstStyle/>
          <a:p>
            <a:pPr eaLnBrk="1" hangingPunct="1"/>
            <a:r>
              <a:rPr lang="ro-RO" altLang="en-US">
                <a:solidFill>
                  <a:srgbClr val="C00000"/>
                </a:solidFill>
                <a:latin typeface="Calibri" pitchFamily="34" charset="0"/>
              </a:rPr>
              <a:t/>
            </a:r>
            <a:br>
              <a:rPr lang="ro-RO" altLang="en-US">
                <a:solidFill>
                  <a:srgbClr val="C00000"/>
                </a:solidFill>
                <a:latin typeface="Calibri" pitchFamily="34" charset="0"/>
              </a:rPr>
            </a:br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972" y="3157499"/>
            <a:ext cx="1648055" cy="543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972" y="3157499"/>
            <a:ext cx="1648055" cy="5430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972" y="3157499"/>
            <a:ext cx="1648055" cy="54300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64499" y="1605355"/>
            <a:ext cx="7719802" cy="793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dirty="0" smtClean="0">
                <a:solidFill>
                  <a:srgbClr val="0070C0"/>
                </a:solidFill>
              </a:rPr>
              <a:t>III. CONCLUZII ȘI DISCUȚII</a:t>
            </a:r>
            <a:endParaRPr lang="en-US" dirty="0">
              <a:solidFill>
                <a:srgbClr val="0070C0"/>
              </a:solidFill>
            </a:endParaRPr>
          </a:p>
          <a:p>
            <a:pPr algn="ctr"/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4405" y="43309"/>
            <a:ext cx="1341236" cy="54259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5647" y="2470022"/>
            <a:ext cx="3511943" cy="2289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206620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586" y="485992"/>
            <a:ext cx="1648055" cy="543001"/>
          </a:xfrm>
        </p:spPr>
      </p:pic>
      <p:sp>
        <p:nvSpPr>
          <p:cNvPr id="12289" name="Titel 3"/>
          <p:cNvSpPr>
            <a:spLocks noGrp="1"/>
          </p:cNvSpPr>
          <p:nvPr>
            <p:ph type="title"/>
          </p:nvPr>
        </p:nvSpPr>
        <p:spPr>
          <a:xfrm>
            <a:off x="152400" y="1171575"/>
            <a:ext cx="9144000" cy="539750"/>
          </a:xfrm>
        </p:spPr>
        <p:txBody>
          <a:bodyPr/>
          <a:lstStyle/>
          <a:p>
            <a:pPr eaLnBrk="1" hangingPunct="1"/>
            <a:r>
              <a:rPr lang="ro-RO" altLang="en-US">
                <a:solidFill>
                  <a:srgbClr val="C00000"/>
                </a:solidFill>
                <a:latin typeface="Calibri" pitchFamily="34" charset="0"/>
              </a:rPr>
              <a:t/>
            </a:r>
            <a:br>
              <a:rPr lang="ro-RO" altLang="en-US">
                <a:solidFill>
                  <a:srgbClr val="C00000"/>
                </a:solidFill>
                <a:latin typeface="Calibri" pitchFamily="34" charset="0"/>
              </a:rPr>
            </a:br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972" y="3157499"/>
            <a:ext cx="1648055" cy="543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972" y="3157499"/>
            <a:ext cx="1648055" cy="5430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972" y="3157499"/>
            <a:ext cx="1648055" cy="54300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79450" y="2592489"/>
            <a:ext cx="7906200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ro-RO" sz="2400" dirty="0" smtClean="0">
                <a:solidFill>
                  <a:srgbClr val="0070C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2400" dirty="0" smtClean="0">
                <a:solidFill>
                  <a:srgbClr val="0070C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I. </a:t>
            </a:r>
            <a:r>
              <a:rPr lang="ro-RO" sz="2400" dirty="0" smtClean="0">
                <a:solidFill>
                  <a:srgbClr val="0070C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ANALIZA DIAGNOSTIC</a:t>
            </a:r>
            <a:endParaRPr lang="en-US" sz="2400" dirty="0">
              <a:solidFill>
                <a:srgbClr val="0070C0"/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071" y="188402"/>
            <a:ext cx="1341236" cy="54259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4517" y="5440129"/>
            <a:ext cx="1609483" cy="1091279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586" y="485992"/>
            <a:ext cx="1648055" cy="543001"/>
          </a:xfrm>
        </p:spPr>
      </p:pic>
      <p:sp>
        <p:nvSpPr>
          <p:cNvPr id="12289" name="Titel 3"/>
          <p:cNvSpPr>
            <a:spLocks noGrp="1"/>
          </p:cNvSpPr>
          <p:nvPr>
            <p:ph type="title"/>
          </p:nvPr>
        </p:nvSpPr>
        <p:spPr>
          <a:xfrm>
            <a:off x="152400" y="1171575"/>
            <a:ext cx="9144000" cy="539750"/>
          </a:xfrm>
        </p:spPr>
        <p:txBody>
          <a:bodyPr/>
          <a:lstStyle/>
          <a:p>
            <a:pPr eaLnBrk="1" hangingPunct="1"/>
            <a:r>
              <a:rPr lang="ro-RO" altLang="en-US">
                <a:solidFill>
                  <a:srgbClr val="C00000"/>
                </a:solidFill>
                <a:latin typeface="Calibri" pitchFamily="34" charset="0"/>
              </a:rPr>
              <a:t/>
            </a:r>
            <a:br>
              <a:rPr lang="ro-RO" altLang="en-US">
                <a:solidFill>
                  <a:srgbClr val="C00000"/>
                </a:solidFill>
                <a:latin typeface="Calibri" pitchFamily="34" charset="0"/>
              </a:rPr>
            </a:br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972" y="3157499"/>
            <a:ext cx="1648055" cy="543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972" y="3157499"/>
            <a:ext cx="1648055" cy="5430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972" y="3157499"/>
            <a:ext cx="1648055" cy="54300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79131" y="2322913"/>
            <a:ext cx="771980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dirty="0" smtClean="0">
                <a:solidFill>
                  <a:srgbClr val="0070C0"/>
                </a:solidFill>
              </a:rPr>
              <a:t>ÎNTREBĂRI ȘI RĂSPUNSURI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6614" y="47145"/>
            <a:ext cx="1341236" cy="54259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64620" y="3365388"/>
            <a:ext cx="3348824" cy="148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164980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52" name="Picture 16" descr="al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08850" y="539750"/>
            <a:ext cx="1647825" cy="542925"/>
          </a:xfrm>
          <a:prstGeom prst="rect">
            <a:avLst/>
          </a:prstGeom>
          <a:noFill/>
        </p:spPr>
      </p:pic>
      <p:sp>
        <p:nvSpPr>
          <p:cNvPr id="6" name="Inhaltsplatzhalter 7"/>
          <p:cNvSpPr txBox="1">
            <a:spLocks/>
          </p:cNvSpPr>
          <p:nvPr/>
        </p:nvSpPr>
        <p:spPr>
          <a:xfrm>
            <a:off x="684213" y="2108200"/>
            <a:ext cx="4481512" cy="260985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As a federal enterprise, GIZ supports the German Government in achieving its objectives in the field of international cooperation for sustainable development.</a:t>
            </a:r>
          </a:p>
          <a:p>
            <a:pPr algn="l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5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Published by</a:t>
            </a:r>
            <a: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/>
            </a:r>
            <a:b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</a:br>
            <a: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Deutsche </a:t>
            </a:r>
            <a:r>
              <a:rPr lang="de-DE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Gesellschaft für</a:t>
            </a:r>
            <a:br>
              <a:rPr lang="de-DE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</a:br>
            <a:r>
              <a:rPr lang="de-DE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Internationale Zusammenarbeit </a:t>
            </a:r>
            <a: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(GIZ) GmbH</a:t>
            </a:r>
          </a:p>
          <a:p>
            <a:pPr algn="l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Registered offices, Bonn and Eschborn, Germany</a:t>
            </a:r>
          </a:p>
          <a:p>
            <a:pPr algn="l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‘Modernization of Local Public Services in the Republic of Moldova’ Project</a:t>
            </a:r>
            <a:b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</a:br>
            <a:r>
              <a:rPr lang="en-GB" sz="1050" b="0" dirty="0" err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Chișinau</a:t>
            </a:r>
            <a: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, 66 </a:t>
            </a:r>
            <a:r>
              <a:rPr lang="en-GB" sz="1050" b="0" dirty="0" err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Bernardazzi</a:t>
            </a:r>
            <a: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 </a:t>
            </a:r>
            <a:r>
              <a:rPr lang="en-GB" sz="1050" b="0" dirty="0" err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st.</a:t>
            </a:r>
            <a:endParaRPr lang="en-GB" sz="1050" b="0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  <a:p>
            <a:pPr algn="l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T  + 373 22 22-83-19</a:t>
            </a:r>
          </a:p>
          <a:p>
            <a:pPr algn="l">
              <a:spcBef>
                <a:spcPts val="0"/>
              </a:spcBef>
              <a:spcAft>
                <a:spcPts val="600"/>
              </a:spcAft>
              <a:tabLst>
                <a:tab pos="180975" algn="l"/>
              </a:tabLst>
              <a:defRPr/>
            </a:pPr>
            <a: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F  + 373 22 00-02-38</a:t>
            </a:r>
            <a:b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</a:br>
            <a: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I	</a:t>
            </a:r>
            <a: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  <a:hlinkClick r:id="rId3"/>
              </a:rPr>
              <a:t>www.giz.de</a:t>
            </a:r>
            <a: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, </a:t>
            </a:r>
            <a: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  <a:hlinkClick r:id="rId4"/>
              </a:rPr>
              <a:t>www.serviciilocale.md</a:t>
            </a:r>
            <a: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300"/>
              </a:spcAft>
              <a:defRPr/>
            </a:pPr>
            <a:endParaRPr lang="de-DE" sz="12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300"/>
              </a:spcAft>
              <a:defRPr/>
            </a:pPr>
            <a:endParaRPr lang="de-DE" sz="12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300"/>
              </a:spcAft>
              <a:defRPr/>
            </a:pPr>
            <a:endParaRPr lang="de-DE" sz="12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defRPr/>
            </a:pPr>
            <a:endParaRPr lang="de-DE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340" name="Inhaltsplatzhalter 8"/>
          <p:cNvSpPr txBox="1">
            <a:spLocks/>
          </p:cNvSpPr>
          <p:nvPr/>
        </p:nvSpPr>
        <p:spPr bwMode="auto">
          <a:xfrm>
            <a:off x="5434982" y="2108200"/>
            <a:ext cx="3425825" cy="207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600"/>
              </a:spcAft>
            </a:pPr>
            <a:endParaRPr lang="en-US" sz="2000" dirty="0">
              <a:solidFill>
                <a:srgbClr val="534B3E"/>
              </a:solidFill>
            </a:endParaRPr>
          </a:p>
          <a:p>
            <a:pPr algn="ctr">
              <a:spcAft>
                <a:spcPts val="600"/>
              </a:spcAft>
            </a:pPr>
            <a:endParaRPr lang="en-US" sz="2000" dirty="0">
              <a:solidFill>
                <a:srgbClr val="534B3E"/>
              </a:solidFill>
            </a:endParaRPr>
          </a:p>
          <a:p>
            <a:pPr>
              <a:spcAft>
                <a:spcPts val="300"/>
              </a:spcAft>
            </a:pPr>
            <a:r>
              <a:rPr lang="ro-RO" sz="2800" dirty="0" smtClean="0">
                <a:solidFill>
                  <a:srgbClr val="0070C0"/>
                </a:solidFill>
              </a:rPr>
              <a:t>Vă mulțumim pentru atenție</a:t>
            </a:r>
            <a:r>
              <a:rPr lang="en-US" sz="2800" dirty="0" smtClean="0">
                <a:solidFill>
                  <a:srgbClr val="0070C0"/>
                </a:solidFill>
              </a:rPr>
              <a:t>!</a:t>
            </a:r>
            <a:endParaRPr lang="en-GB" sz="2800" dirty="0">
              <a:solidFill>
                <a:srgbClr val="0070C0"/>
              </a:solidFill>
            </a:endParaRPr>
          </a:p>
          <a:p>
            <a:endParaRPr lang="en-GB" sz="1000" dirty="0">
              <a:solidFill>
                <a:srgbClr val="534B3E"/>
              </a:solidFill>
            </a:endParaRPr>
          </a:p>
        </p:txBody>
      </p:sp>
      <p:pic>
        <p:nvPicPr>
          <p:cNvPr id="14341" name="Picture 2" descr="D:\docs\desktop\ELdZ_Mol_cmyk_rum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</a:blip>
          <a:srcRect t="11668"/>
          <a:stretch>
            <a:fillRect/>
          </a:stretch>
        </p:blipFill>
        <p:spPr bwMode="auto">
          <a:xfrm>
            <a:off x="0" y="271463"/>
            <a:ext cx="2138363" cy="137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feld 5"/>
          <p:cNvSpPr txBox="1">
            <a:spLocks noChangeArrowheads="1"/>
          </p:cNvSpPr>
          <p:nvPr/>
        </p:nvSpPr>
        <p:spPr bwMode="auto">
          <a:xfrm>
            <a:off x="7405688" y="5381625"/>
            <a:ext cx="10668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800" b="0" dirty="0">
                <a:solidFill>
                  <a:schemeClr val="tx2">
                    <a:lumMod val="75000"/>
                  </a:schemeClr>
                </a:solidFill>
              </a:rPr>
              <a:t>Implemented by</a:t>
            </a:r>
            <a:endParaRPr lang="ro-RO" sz="800" b="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4350" name="Imagin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450138" y="5607050"/>
            <a:ext cx="830262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6" descr="https://www.gfa-group.de/img/logo.pn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508" y="209756"/>
            <a:ext cx="1343660" cy="5391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425" y="1134943"/>
            <a:ext cx="7775575" cy="435087"/>
          </a:xfrm>
        </p:spPr>
        <p:txBody>
          <a:bodyPr/>
          <a:lstStyle/>
          <a:p>
            <a:r>
              <a:rPr lang="ro-RO" b="1" i="1" dirty="0" smtClean="0"/>
              <a:t>Diagnosticul Juridic (1)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000" y="1917812"/>
            <a:ext cx="7776000" cy="4346188"/>
          </a:xfrm>
        </p:spPr>
        <p:txBody>
          <a:bodyPr/>
          <a:lstStyle/>
          <a:p>
            <a:pPr marL="400050" indent="-400050">
              <a:buAutoNum type="romanUcPeriod"/>
            </a:pPr>
            <a:r>
              <a:rPr lang="en-US" b="1" u="sng" dirty="0" smtClean="0"/>
              <a:t>Cadrul </a:t>
            </a:r>
            <a:r>
              <a:rPr lang="en-US" b="1" u="sng" dirty="0" err="1"/>
              <a:t>juridic</a:t>
            </a:r>
            <a:r>
              <a:rPr lang="en-US" b="1" u="sng" dirty="0"/>
              <a:t> de </a:t>
            </a:r>
            <a:r>
              <a:rPr lang="en-US" b="1" u="sng" dirty="0" smtClean="0"/>
              <a:t>activitate</a:t>
            </a:r>
            <a:endParaRPr lang="ro-RO" b="1" u="sng" dirty="0" smtClean="0"/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o-RO" dirty="0"/>
              <a:t>Statutul juridic al întreprinderii</a:t>
            </a:r>
            <a:endParaRPr lang="en-US" dirty="0"/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o-RO" dirty="0"/>
              <a:t>Analiza actelor de constituire</a:t>
            </a:r>
            <a:endParaRPr lang="en-US" dirty="0"/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o-RO" dirty="0"/>
              <a:t>Licențele valabile</a:t>
            </a:r>
            <a:endParaRPr lang="en-US" dirty="0"/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o-RO" dirty="0"/>
              <a:t>Analiza Regulamentelor Interne</a:t>
            </a:r>
            <a:endParaRPr lang="en-US" dirty="0"/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o-RO" dirty="0"/>
              <a:t>Raporturi societate-fondator</a:t>
            </a:r>
            <a:endParaRPr lang="en-US" dirty="0"/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o-RO" dirty="0"/>
              <a:t>Dreptul de proprietate</a:t>
            </a:r>
            <a:endParaRPr lang="en-US" dirty="0"/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o-RO" dirty="0"/>
              <a:t>Analiza Actelor permisive emise de Agenția Mediului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dirty="0"/>
              <a:t>Proiecte investiționale în derulare</a:t>
            </a:r>
            <a:endParaRPr lang="en-US" b="1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924" y="244571"/>
            <a:ext cx="1341236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6679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425" y="1027214"/>
            <a:ext cx="7775575" cy="807321"/>
          </a:xfrm>
        </p:spPr>
        <p:txBody>
          <a:bodyPr/>
          <a:lstStyle/>
          <a:p>
            <a:r>
              <a:rPr lang="ro-RO" b="1" i="1" dirty="0"/>
              <a:t>Diagnosticul Juridic </a:t>
            </a:r>
            <a:r>
              <a:rPr lang="ro-RO" b="1" i="1" dirty="0" smtClean="0"/>
              <a:t>(2)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425" y="1946293"/>
            <a:ext cx="7776000" cy="3816000"/>
          </a:xfrm>
        </p:spPr>
        <p:txBody>
          <a:bodyPr/>
          <a:lstStyle/>
          <a:p>
            <a:r>
              <a:rPr lang="ro-RO" b="1" u="sng" dirty="0" smtClean="0"/>
              <a:t>II. </a:t>
            </a:r>
            <a:r>
              <a:rPr lang="en-US" b="1" u="sng" dirty="0" smtClean="0"/>
              <a:t>Cadrul </a:t>
            </a:r>
            <a:r>
              <a:rPr lang="en-US" b="1" u="sng" dirty="0"/>
              <a:t>strategic de </a:t>
            </a:r>
            <a:r>
              <a:rPr lang="en-US" b="1" u="sng" dirty="0" smtClean="0"/>
              <a:t>activitate</a:t>
            </a:r>
            <a:endParaRPr lang="ro-RO" b="1" u="sng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dirty="0" smtClean="0"/>
              <a:t>Documentele </a:t>
            </a:r>
            <a:r>
              <a:rPr lang="ro-RO" dirty="0"/>
              <a:t>strategice </a:t>
            </a:r>
            <a:endParaRPr lang="ro-RO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dirty="0" smtClean="0"/>
              <a:t>Program </a:t>
            </a:r>
            <a:r>
              <a:rPr lang="ro-RO" dirty="0"/>
              <a:t>de Investiții Prioritare </a:t>
            </a:r>
            <a:endParaRPr lang="ro-RO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dirty="0" smtClean="0"/>
              <a:t>Studiu de Fezabilitate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dirty="0" smtClean="0"/>
              <a:t>Memorandumurile </a:t>
            </a:r>
            <a:r>
              <a:rPr lang="ro-RO" dirty="0"/>
              <a:t>de Cooperare sau Acordurile de </a:t>
            </a:r>
            <a:r>
              <a:rPr lang="ro-RO" dirty="0" smtClean="0"/>
              <a:t>colaborare</a:t>
            </a:r>
          </a:p>
          <a:p>
            <a:r>
              <a:rPr lang="ro-RO" u="sng" dirty="0" smtClean="0"/>
              <a:t>III.</a:t>
            </a:r>
            <a:r>
              <a:rPr lang="ro-RO" b="1" u="sng" dirty="0"/>
              <a:t> </a:t>
            </a:r>
            <a:r>
              <a:rPr lang="ro-RO" b="1" u="sng" dirty="0" smtClean="0"/>
              <a:t>Litigii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dirty="0"/>
              <a:t>Număr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dirty="0"/>
              <a:t>Procese pierdute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dirty="0"/>
              <a:t>Efect/Efort/Impact în urma litigiilor</a:t>
            </a:r>
            <a:endParaRPr lang="ro-RO" dirty="0"/>
          </a:p>
          <a:p>
            <a:endParaRPr lang="en-US" dirty="0"/>
          </a:p>
          <a:p>
            <a:endParaRPr lang="en-US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82" y="197398"/>
            <a:ext cx="1341236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700507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425" y="1175227"/>
            <a:ext cx="7775575" cy="619125"/>
          </a:xfrm>
        </p:spPr>
        <p:txBody>
          <a:bodyPr/>
          <a:lstStyle/>
          <a:p>
            <a:r>
              <a:rPr lang="en-US" b="1" i="1" dirty="0"/>
              <a:t>Diagnostic </a:t>
            </a:r>
            <a:r>
              <a:rPr lang="en-US" b="1" i="1" dirty="0" err="1" smtClean="0"/>
              <a:t>Organizațional</a:t>
            </a:r>
            <a:r>
              <a:rPr lang="ro-RO" b="1" i="1" dirty="0" smtClean="0"/>
              <a:t> (1)</a:t>
            </a:r>
            <a:r>
              <a:rPr lang="en-US" b="1" i="1" dirty="0"/>
              <a:t/>
            </a:r>
            <a:br>
              <a:rPr lang="en-US" b="1" i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000" y="2047285"/>
            <a:ext cx="7776000" cy="4216715"/>
          </a:xfrm>
        </p:spPr>
        <p:txBody>
          <a:bodyPr/>
          <a:lstStyle/>
          <a:p>
            <a:pPr marL="400050" indent="-400050">
              <a:buAutoNum type="romanUcPeriod"/>
            </a:pPr>
            <a:r>
              <a:rPr lang="en-US" b="1" u="sng" dirty="0" err="1" smtClean="0">
                <a:solidFill>
                  <a:schemeClr val="tx1"/>
                </a:solidFill>
              </a:rPr>
              <a:t>Gestiunea</a:t>
            </a:r>
            <a:r>
              <a:rPr lang="en-US" b="1" u="sng" dirty="0" smtClean="0">
                <a:solidFill>
                  <a:schemeClr val="tx1"/>
                </a:solidFill>
              </a:rPr>
              <a:t> </a:t>
            </a:r>
            <a:r>
              <a:rPr lang="en-US" b="1" u="sng" dirty="0" err="1">
                <a:solidFill>
                  <a:schemeClr val="tx1"/>
                </a:solidFill>
              </a:rPr>
              <a:t>resurselor</a:t>
            </a:r>
            <a:r>
              <a:rPr lang="en-US" b="1" u="sng" dirty="0">
                <a:solidFill>
                  <a:schemeClr val="tx1"/>
                </a:solidFill>
              </a:rPr>
              <a:t> </a:t>
            </a:r>
            <a:r>
              <a:rPr lang="en-US" b="1" u="sng" dirty="0" err="1">
                <a:solidFill>
                  <a:schemeClr val="tx1"/>
                </a:solidFill>
              </a:rPr>
              <a:t>umane</a:t>
            </a:r>
            <a:r>
              <a:rPr lang="en-US" b="1" u="sng" dirty="0">
                <a:solidFill>
                  <a:schemeClr val="tx1"/>
                </a:solidFill>
              </a:rPr>
              <a:t> </a:t>
            </a:r>
            <a:endParaRPr lang="ro-RO" b="1" u="sng" dirty="0" smtClean="0">
              <a:solidFill>
                <a:schemeClr val="tx1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o-RO" dirty="0"/>
              <a:t>Echipa de </a:t>
            </a:r>
            <a:r>
              <a:rPr lang="ro-RO" dirty="0" err="1"/>
              <a:t>conducere,statele</a:t>
            </a:r>
            <a:r>
              <a:rPr lang="ro-RO" dirty="0"/>
              <a:t> de personal, </a:t>
            </a:r>
            <a:r>
              <a:rPr lang="ro-RO" dirty="0" err="1"/>
              <a:t>responsabilităţi</a:t>
            </a:r>
            <a:r>
              <a:rPr lang="ro-RO" dirty="0"/>
              <a:t>, delegare</a:t>
            </a:r>
            <a:endParaRPr lang="en-US" dirty="0"/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o-RO" dirty="0"/>
              <a:t>Strategii </a:t>
            </a:r>
            <a:r>
              <a:rPr lang="ro-RO" dirty="0" err="1"/>
              <a:t>şi</a:t>
            </a:r>
            <a:r>
              <a:rPr lang="ro-RO" dirty="0"/>
              <a:t> politici de resurse umane</a:t>
            </a:r>
            <a:endParaRPr lang="en-US" dirty="0"/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o-RO" dirty="0" err="1"/>
              <a:t>Fişe</a:t>
            </a:r>
            <a:r>
              <a:rPr lang="ro-RO" dirty="0"/>
              <a:t> de post</a:t>
            </a:r>
            <a:endParaRPr lang="en-US" dirty="0"/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o-RO" dirty="0"/>
              <a:t>Planificarea necesarului de resurse umane</a:t>
            </a:r>
            <a:endParaRPr lang="en-US" dirty="0"/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o-RO" dirty="0"/>
              <a:t>Recrutarea, </a:t>
            </a:r>
            <a:r>
              <a:rPr lang="ro-RO" dirty="0" err="1"/>
              <a:t>selecţia</a:t>
            </a:r>
            <a:r>
              <a:rPr lang="ro-RO" dirty="0"/>
              <a:t>, angajarea</a:t>
            </a:r>
            <a:endParaRPr lang="en-US" dirty="0"/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o-RO" dirty="0"/>
              <a:t>Pregătirea profesională </a:t>
            </a:r>
            <a:r>
              <a:rPr lang="ro-RO" dirty="0" err="1"/>
              <a:t>şi</a:t>
            </a:r>
            <a:r>
              <a:rPr lang="ro-RO" dirty="0"/>
              <a:t> evaluarea </a:t>
            </a:r>
            <a:r>
              <a:rPr lang="ro-RO" dirty="0" err="1"/>
              <a:t>performanţelor</a:t>
            </a:r>
            <a:endParaRPr lang="en-US" dirty="0"/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o-RO" dirty="0"/>
              <a:t>Organizarea, condiții, protecția și securitatea muncii</a:t>
            </a:r>
            <a:endParaRPr lang="en-US" dirty="0"/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o-RO" dirty="0"/>
              <a:t>Conflicte </a:t>
            </a:r>
            <a:r>
              <a:rPr lang="ro-RO" dirty="0" smtClean="0"/>
              <a:t>sociale, </a:t>
            </a:r>
            <a:r>
              <a:rPr lang="ro-RO" dirty="0" err="1"/>
              <a:t>relaţii</a:t>
            </a:r>
            <a:r>
              <a:rPr lang="ro-RO" dirty="0"/>
              <a:t> cu </a:t>
            </a:r>
            <a:r>
              <a:rPr lang="ro-RO" dirty="0" smtClean="0"/>
              <a:t>sindicatele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162" y="98915"/>
            <a:ext cx="1341236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18044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425" y="1086216"/>
            <a:ext cx="7775575" cy="807320"/>
          </a:xfrm>
        </p:spPr>
        <p:txBody>
          <a:bodyPr/>
          <a:lstStyle/>
          <a:p>
            <a:r>
              <a:rPr lang="en-US" b="1" i="1" dirty="0"/>
              <a:t>Diagnostic </a:t>
            </a:r>
            <a:r>
              <a:rPr lang="en-US" b="1" i="1" dirty="0" err="1"/>
              <a:t>Organizațional</a:t>
            </a:r>
            <a:r>
              <a:rPr lang="ro-RO" b="1" i="1" dirty="0"/>
              <a:t> </a:t>
            </a:r>
            <a:r>
              <a:rPr lang="ro-RO" b="1" i="1" dirty="0" smtClean="0"/>
              <a:t>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000" y="1693629"/>
            <a:ext cx="7776000" cy="4570372"/>
          </a:xfrm>
        </p:spPr>
        <p:txBody>
          <a:bodyPr/>
          <a:lstStyle/>
          <a:p>
            <a:r>
              <a:rPr lang="ro-RO" b="1" u="sng" dirty="0" smtClean="0"/>
              <a:t>II. </a:t>
            </a:r>
            <a:r>
              <a:rPr lang="en-US" b="1" u="sng" dirty="0" err="1" smtClean="0"/>
              <a:t>Analiza</a:t>
            </a:r>
            <a:r>
              <a:rPr lang="en-US" b="1" u="sng" dirty="0" smtClean="0"/>
              <a:t> </a:t>
            </a:r>
            <a:r>
              <a:rPr lang="en-US" b="1" u="sng" dirty="0" err="1"/>
              <a:t>structurală</a:t>
            </a:r>
            <a:r>
              <a:rPr lang="en-US" b="1" u="sng" dirty="0"/>
              <a:t> a </a:t>
            </a:r>
            <a:r>
              <a:rPr lang="en-US" b="1" u="sng" dirty="0" err="1"/>
              <a:t>resurselor</a:t>
            </a:r>
            <a:r>
              <a:rPr lang="en-US" b="1" u="sng" dirty="0"/>
              <a:t> </a:t>
            </a:r>
            <a:r>
              <a:rPr lang="en-US" b="1" u="sng" dirty="0" err="1" smtClean="0"/>
              <a:t>umane</a:t>
            </a:r>
            <a:endParaRPr lang="ro-RO" b="1" u="sng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i="1" dirty="0"/>
              <a:t>Fluctuația personalului </a:t>
            </a:r>
            <a:endParaRPr lang="ro-RO" i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i="1" dirty="0" smtClean="0"/>
              <a:t>Structura </a:t>
            </a:r>
            <a:r>
              <a:rPr lang="ro-RO" i="1" dirty="0"/>
              <a:t>personalului pe vârste și vechime în muncă, direcții și domenii de specializare</a:t>
            </a:r>
            <a:r>
              <a:rPr lang="ro-RO" dirty="0"/>
              <a:t>)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i="1" dirty="0" smtClean="0"/>
              <a:t>Structura </a:t>
            </a:r>
            <a:r>
              <a:rPr lang="ro-RO" i="1" dirty="0"/>
              <a:t>personalului pe  direcții și domenii de specializare</a:t>
            </a:r>
            <a:r>
              <a:rPr lang="ro-RO" dirty="0"/>
              <a:t>)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i="1" dirty="0" smtClean="0"/>
              <a:t>Încadrarea </a:t>
            </a:r>
            <a:r>
              <a:rPr lang="ro-RO" i="1" dirty="0"/>
              <a:t>femeilor în cadrul </a:t>
            </a:r>
            <a:r>
              <a:rPr lang="ro-RO" i="1" dirty="0" smtClean="0"/>
              <a:t>entității 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i="1" dirty="0" smtClean="0"/>
              <a:t>Nivelul </a:t>
            </a:r>
            <a:r>
              <a:rPr lang="ro-RO" i="1" dirty="0"/>
              <a:t>de pregătire profesională a </a:t>
            </a:r>
            <a:r>
              <a:rPr lang="ro-RO" i="1" dirty="0" smtClean="0"/>
              <a:t>angajaților</a:t>
            </a:r>
            <a:endParaRPr lang="ro-RO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i="1" dirty="0" smtClean="0"/>
              <a:t>Evoluția </a:t>
            </a:r>
            <a:r>
              <a:rPr lang="ro-RO" i="1" dirty="0"/>
              <a:t>numărului de salariați care au frecventat cursuri de dezvoltare profesională</a:t>
            </a:r>
            <a:endParaRPr lang="en-US" dirty="0"/>
          </a:p>
          <a:p>
            <a:endParaRPr lang="ro-RO" b="1" i="1" dirty="0" smtClean="0"/>
          </a:p>
          <a:p>
            <a:endParaRPr lang="en-US" dirty="0"/>
          </a:p>
          <a:p>
            <a:endParaRPr lang="en-US" b="1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715" y="183317"/>
            <a:ext cx="1341236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479088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Diagnostic </a:t>
            </a:r>
            <a:r>
              <a:rPr lang="en-US" b="1" i="1" dirty="0" err="1"/>
              <a:t>Organizațional</a:t>
            </a:r>
            <a:r>
              <a:rPr lang="ro-RO" b="1" i="1" dirty="0"/>
              <a:t> </a:t>
            </a:r>
            <a:r>
              <a:rPr lang="ro-RO" b="1" i="1" dirty="0" smtClean="0"/>
              <a:t>(3)</a:t>
            </a:r>
            <a:r>
              <a:rPr lang="en-US" b="1" i="1" dirty="0"/>
              <a:t/>
            </a:r>
            <a:br>
              <a:rPr lang="en-US" b="1" i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000" y="2175029"/>
            <a:ext cx="7776000" cy="4088971"/>
          </a:xfrm>
        </p:spPr>
        <p:txBody>
          <a:bodyPr/>
          <a:lstStyle/>
          <a:p>
            <a:r>
              <a:rPr lang="ro-RO" b="1" u="sng" dirty="0" smtClean="0"/>
              <a:t>III. </a:t>
            </a:r>
            <a:r>
              <a:rPr lang="en-US" b="1" u="sng" dirty="0" err="1" smtClean="0"/>
              <a:t>Sistemul</a:t>
            </a:r>
            <a:r>
              <a:rPr lang="en-US" b="1" u="sng" dirty="0" smtClean="0"/>
              <a:t> </a:t>
            </a:r>
            <a:r>
              <a:rPr lang="en-US" b="1" u="sng" dirty="0"/>
              <a:t>de </a:t>
            </a:r>
            <a:r>
              <a:rPr lang="en-US" b="1" u="sng" dirty="0" err="1"/>
              <a:t>remunerare</a:t>
            </a:r>
            <a:r>
              <a:rPr lang="en-US" b="1" u="sng" dirty="0"/>
              <a:t> </a:t>
            </a:r>
            <a:r>
              <a:rPr lang="en-US" b="1" u="sng" dirty="0" err="1"/>
              <a:t>și</a:t>
            </a:r>
            <a:r>
              <a:rPr lang="en-US" b="1" u="sng" dirty="0"/>
              <a:t> </a:t>
            </a:r>
            <a:r>
              <a:rPr lang="en-US" b="1" u="sng" dirty="0" err="1"/>
              <a:t>motivare</a:t>
            </a:r>
            <a:r>
              <a:rPr lang="en-US" b="1" u="sng" dirty="0"/>
              <a:t> a </a:t>
            </a:r>
            <a:r>
              <a:rPr lang="en-US" b="1" u="sng" dirty="0" err="1"/>
              <a:t>personalului</a:t>
            </a:r>
            <a:r>
              <a:rPr lang="en-US" b="1" u="sng" dirty="0"/>
              <a:t> </a:t>
            </a:r>
            <a:endParaRPr lang="ro-RO" b="1" u="sng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i="1" dirty="0"/>
              <a:t>Sistemul de </a:t>
            </a:r>
            <a:r>
              <a:rPr lang="ro-RO" i="1" dirty="0" smtClean="0"/>
              <a:t>salarizare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i="1" dirty="0" smtClean="0"/>
              <a:t>Conformitatea </a:t>
            </a:r>
            <a:r>
              <a:rPr lang="ro-RO" i="1" dirty="0"/>
              <a:t>actelor normative privind </a:t>
            </a:r>
            <a:r>
              <a:rPr lang="ro-RO" i="1" dirty="0" smtClean="0"/>
              <a:t>salarizarea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i="1" dirty="0" smtClean="0"/>
              <a:t>contractele </a:t>
            </a:r>
            <a:r>
              <a:rPr lang="ro-RO" i="1" dirty="0"/>
              <a:t>colective de muncă la nivel național, de ramură, teritorial </a:t>
            </a:r>
            <a:r>
              <a:rPr lang="ro-RO" i="1" dirty="0" err="1"/>
              <a:t>şi</a:t>
            </a:r>
            <a:r>
              <a:rPr lang="ro-RO" i="1" dirty="0"/>
              <a:t> de unitate, </a:t>
            </a:r>
            <a:endParaRPr lang="ro-RO" i="1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i="1" dirty="0" smtClean="0"/>
              <a:t>contractul </a:t>
            </a:r>
            <a:r>
              <a:rPr lang="ro-RO" i="1" dirty="0"/>
              <a:t>individual de </a:t>
            </a:r>
            <a:r>
              <a:rPr lang="ro-RO" i="1" dirty="0" smtClean="0"/>
              <a:t>muncă.</a:t>
            </a:r>
            <a:endParaRPr lang="ro-RO" i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i="1" dirty="0" smtClean="0"/>
              <a:t>Analiza </a:t>
            </a:r>
            <a:r>
              <a:rPr lang="ro-RO" i="1" dirty="0"/>
              <a:t>salariului mediu lunar pe muncitor </a:t>
            </a:r>
            <a:endParaRPr lang="ro-RO" i="1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i="1" dirty="0" smtClean="0"/>
              <a:t>Sistemul </a:t>
            </a:r>
            <a:r>
              <a:rPr lang="ro-RO" i="1" dirty="0"/>
              <a:t>de </a:t>
            </a:r>
            <a:r>
              <a:rPr lang="ro-RO" i="1" dirty="0" smtClean="0"/>
              <a:t>motivare</a:t>
            </a:r>
            <a:endParaRPr lang="ro-RO" i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i="1" dirty="0" smtClean="0"/>
              <a:t>Formele </a:t>
            </a:r>
            <a:r>
              <a:rPr lang="ro-RO" i="1" dirty="0"/>
              <a:t>de motivare materiale si analiza </a:t>
            </a:r>
            <a:r>
              <a:rPr lang="ro-RO" i="1" dirty="0" err="1" smtClean="0"/>
              <a:t>datelo</a:t>
            </a:r>
            <a:endParaRPr lang="ro-RO" i="1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i="1" dirty="0" smtClean="0"/>
              <a:t>Adaosuri </a:t>
            </a:r>
            <a:r>
              <a:rPr lang="ro-RO" i="1" dirty="0"/>
              <a:t>la salariu</a:t>
            </a:r>
            <a:endParaRPr lang="en-US" i="1" dirty="0"/>
          </a:p>
          <a:p>
            <a:endParaRPr lang="ro-RO" b="1" u="sng" dirty="0" smtClean="0"/>
          </a:p>
          <a:p>
            <a:endParaRPr lang="en-US" dirty="0"/>
          </a:p>
          <a:p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374406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Diagnostic </a:t>
            </a:r>
            <a:r>
              <a:rPr lang="en-US" b="1" i="1" dirty="0" err="1"/>
              <a:t>Comercial</a:t>
            </a:r>
            <a:r>
              <a:rPr lang="ro-RO" b="1" i="1" dirty="0"/>
              <a:t> (1)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000" y="2101850"/>
            <a:ext cx="7776000" cy="3909336"/>
          </a:xfrm>
        </p:spPr>
        <p:txBody>
          <a:bodyPr/>
          <a:lstStyle/>
          <a:p>
            <a:r>
              <a:rPr lang="ro-RO" b="1" u="sng" dirty="0" smtClean="0"/>
              <a:t>I. </a:t>
            </a:r>
            <a:r>
              <a:rPr lang="en-US" b="1" u="sng" dirty="0" err="1" smtClean="0"/>
              <a:t>Domeniu</a:t>
            </a:r>
            <a:r>
              <a:rPr lang="en-US" b="1" u="sng" dirty="0" smtClean="0"/>
              <a:t> </a:t>
            </a:r>
            <a:r>
              <a:rPr lang="en-US" b="1" u="sng" dirty="0"/>
              <a:t>de </a:t>
            </a:r>
            <a:r>
              <a:rPr lang="en-US" b="1" u="sng" dirty="0" smtClean="0"/>
              <a:t>activitate</a:t>
            </a:r>
            <a:r>
              <a:rPr lang="ro-RO" u="sng" dirty="0"/>
              <a:t>:</a:t>
            </a:r>
            <a:r>
              <a:rPr lang="ro-RO" dirty="0" smtClean="0"/>
              <a:t> </a:t>
            </a:r>
            <a:r>
              <a:rPr lang="ro-RO" dirty="0"/>
              <a:t> </a:t>
            </a:r>
            <a:r>
              <a:rPr lang="ro-RO" i="1" dirty="0" smtClean="0"/>
              <a:t>tipuri de servicii etc.</a:t>
            </a:r>
          </a:p>
          <a:p>
            <a:r>
              <a:rPr lang="ro-RO" b="1" u="sng" dirty="0" smtClean="0"/>
              <a:t>II. </a:t>
            </a:r>
            <a:r>
              <a:rPr lang="en-US" b="1" u="sng" dirty="0" err="1" smtClean="0"/>
              <a:t>Dinamica</a:t>
            </a:r>
            <a:r>
              <a:rPr lang="en-US" b="1" u="sng" dirty="0" smtClean="0"/>
              <a:t> </a:t>
            </a:r>
            <a:r>
              <a:rPr lang="en-US" b="1" u="sng" dirty="0" err="1"/>
              <a:t>și</a:t>
            </a:r>
            <a:r>
              <a:rPr lang="en-US" b="1" u="sng" dirty="0"/>
              <a:t> </a:t>
            </a:r>
            <a:r>
              <a:rPr lang="en-US" b="1" u="sng" dirty="0" err="1"/>
              <a:t>structura</a:t>
            </a:r>
            <a:r>
              <a:rPr lang="en-US" b="1" u="sng" dirty="0"/>
              <a:t> </a:t>
            </a:r>
            <a:r>
              <a:rPr lang="en-US" b="1" u="sng" dirty="0" smtClean="0"/>
              <a:t>consumatorilor</a:t>
            </a:r>
            <a:r>
              <a:rPr lang="ro-RO" b="1" u="sng" dirty="0" smtClean="0"/>
              <a:t>:</a:t>
            </a:r>
            <a:r>
              <a:rPr lang="ro-RO" b="1" dirty="0" smtClean="0"/>
              <a:t> </a:t>
            </a:r>
            <a:r>
              <a:rPr lang="ro-RO" i="1" dirty="0" smtClean="0"/>
              <a:t>categorii </a:t>
            </a:r>
            <a:r>
              <a:rPr lang="ro-RO" i="1" dirty="0"/>
              <a:t>de </a:t>
            </a:r>
            <a:r>
              <a:rPr lang="ro-RO" i="1" dirty="0" smtClean="0"/>
              <a:t>consumatori, număr </a:t>
            </a:r>
            <a:r>
              <a:rPr lang="ro-RO" i="1" dirty="0"/>
              <a:t>de contracte pe apă și pe </a:t>
            </a:r>
            <a:r>
              <a:rPr lang="ro-RO" i="1" dirty="0" smtClean="0"/>
              <a:t>canalizare etc.</a:t>
            </a:r>
            <a:endParaRPr lang="ro-RO" b="1" i="1" dirty="0" smtClean="0"/>
          </a:p>
          <a:p>
            <a:pPr lvl="0"/>
            <a:r>
              <a:rPr lang="ro-RO" b="1" i="1" u="sng" dirty="0" smtClean="0"/>
              <a:t>III. </a:t>
            </a:r>
            <a:r>
              <a:rPr lang="en-US" b="1" i="1" u="sng" dirty="0" err="1" smtClean="0"/>
              <a:t>Relațiile</a:t>
            </a:r>
            <a:r>
              <a:rPr lang="en-US" b="1" i="1" u="sng" dirty="0" smtClean="0"/>
              <a:t> </a:t>
            </a:r>
            <a:r>
              <a:rPr lang="en-US" b="1" i="1" u="sng" dirty="0"/>
              <a:t>cu </a:t>
            </a:r>
            <a:r>
              <a:rPr lang="en-US" b="1" i="1" u="sng" dirty="0" err="1" smtClean="0"/>
              <a:t>clienții</a:t>
            </a:r>
            <a:r>
              <a:rPr lang="ro-RO" b="1" i="1" u="sng" dirty="0" smtClean="0"/>
              <a:t>: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o-RO" i="1" dirty="0" smtClean="0"/>
              <a:t>branșarea </a:t>
            </a:r>
            <a:r>
              <a:rPr lang="ro-RO" i="1" dirty="0"/>
              <a:t>noilor </a:t>
            </a:r>
            <a:r>
              <a:rPr lang="ro-RO" i="1" dirty="0" smtClean="0"/>
              <a:t>consumatori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o-RO" i="1" dirty="0" smtClean="0"/>
              <a:t>contractarea serviciilor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o-RO" i="1" dirty="0" smtClean="0"/>
              <a:t>instalarea </a:t>
            </a:r>
            <a:r>
              <a:rPr lang="ro-RO" i="1" dirty="0"/>
              <a:t>și exploatarea contoarelor de </a:t>
            </a:r>
            <a:r>
              <a:rPr lang="ro-RO" i="1" dirty="0" smtClean="0"/>
              <a:t>apă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o-RO" i="1" dirty="0" smtClean="0"/>
              <a:t>măsurarea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o-RO" i="1" dirty="0" smtClean="0"/>
              <a:t>facturarea </a:t>
            </a:r>
            <a:r>
              <a:rPr lang="ro-RO" i="1" dirty="0"/>
              <a:t>și colectarea contravalorii </a:t>
            </a:r>
            <a:r>
              <a:rPr lang="ro-RO" i="1" dirty="0" smtClean="0"/>
              <a:t>serviciilor etc.</a:t>
            </a:r>
            <a:endParaRPr lang="en-US" b="1" i="1" dirty="0"/>
          </a:p>
          <a:p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999481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GIZ_Banner_Kopfzeile-Ausland (3)">
  <a:themeElements>
    <a:clrScheme name="GIZ">
      <a:dk1>
        <a:srgbClr val="000000"/>
      </a:dk1>
      <a:lt1>
        <a:srgbClr val="FFFFFF"/>
      </a:lt1>
      <a:dk2>
        <a:srgbClr val="6E6452"/>
      </a:dk2>
      <a:lt2>
        <a:srgbClr val="D2CDC8"/>
      </a:lt2>
      <a:accent1>
        <a:srgbClr val="C80F0F"/>
      </a:accent1>
      <a:accent2>
        <a:srgbClr val="4B859F"/>
      </a:accent2>
      <a:accent3>
        <a:srgbClr val="B498BA"/>
      </a:accent3>
      <a:accent4>
        <a:srgbClr val="F3BF49"/>
      </a:accent4>
      <a:accent5>
        <a:srgbClr val="94B322"/>
      </a:accent5>
      <a:accent6>
        <a:srgbClr val="B4E3ED"/>
      </a:accent6>
      <a:hlink>
        <a:srgbClr val="0000FF"/>
      </a:hlink>
      <a:folHlink>
        <a:srgbClr val="800080"/>
      </a:folHlink>
    </a:clrScheme>
    <a:fontScheme name="GIZ Schrif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TZ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200" b="1" i="0" u="none" strike="noStrike" cap="none" normalizeH="0" baseline="0" smtClean="0">
            <a:ln>
              <a:noFill/>
            </a:ln>
            <a:solidFill>
              <a:srgbClr val="999999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200" b="1" i="0" u="none" strike="noStrike" cap="none" normalizeH="0" baseline="0" smtClean="0">
            <a:ln>
              <a:noFill/>
            </a:ln>
            <a:solidFill>
              <a:srgbClr val="999999"/>
            </a:solidFill>
            <a:effectLst/>
            <a:latin typeface="Arial" charset="0"/>
          </a:defRPr>
        </a:defPPr>
      </a:lstStyle>
    </a:lnDef>
  </a:objectDefaults>
  <a:extraClrSchemeLst/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GIZ">
    <a:dk1>
      <a:srgbClr val="000000"/>
    </a:dk1>
    <a:lt1>
      <a:srgbClr val="FFFFFF"/>
    </a:lt1>
    <a:dk2>
      <a:srgbClr val="6E6452"/>
    </a:dk2>
    <a:lt2>
      <a:srgbClr val="D2CDC8"/>
    </a:lt2>
    <a:accent1>
      <a:srgbClr val="C80F0F"/>
    </a:accent1>
    <a:accent2>
      <a:srgbClr val="4B859F"/>
    </a:accent2>
    <a:accent3>
      <a:srgbClr val="B498BA"/>
    </a:accent3>
    <a:accent4>
      <a:srgbClr val="F3BF49"/>
    </a:accent4>
    <a:accent5>
      <a:srgbClr val="94B322"/>
    </a:accent5>
    <a:accent6>
      <a:srgbClr val="B4E3ED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1115</TotalTime>
  <Words>1089</Words>
  <Application>Microsoft Office PowerPoint</Application>
  <PresentationFormat>On-screen Show (4:3)</PresentationFormat>
  <Paragraphs>263</Paragraphs>
  <Slides>31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9" baseType="lpstr">
      <vt:lpstr>Arial</vt:lpstr>
      <vt:lpstr>Arial Narrow</vt:lpstr>
      <vt:lpstr>Calibri</vt:lpstr>
      <vt:lpstr>Cambria</vt:lpstr>
      <vt:lpstr>Times New Roman</vt:lpstr>
      <vt:lpstr>Vrinda</vt:lpstr>
      <vt:lpstr>Wingdings</vt:lpstr>
      <vt:lpstr>GIZ_Banner_Kopfzeile-Ausland (3)</vt:lpstr>
      <vt:lpstr>Modernizarea serviciilor publice in Republica  Moldova </vt:lpstr>
      <vt:lpstr>Conținutul prezentării</vt:lpstr>
      <vt:lpstr> </vt:lpstr>
      <vt:lpstr>Diagnosticul Juridic (1)</vt:lpstr>
      <vt:lpstr>Diagnosticul Juridic (2)</vt:lpstr>
      <vt:lpstr>Diagnostic Organizațional (1) </vt:lpstr>
      <vt:lpstr>Diagnostic Organizațional (2)</vt:lpstr>
      <vt:lpstr>Diagnostic Organizațional (3) </vt:lpstr>
      <vt:lpstr>Diagnostic Comercial (1)</vt:lpstr>
      <vt:lpstr>Diagnostic Comercial (2)</vt:lpstr>
      <vt:lpstr>Diagnosticul Tehnic (1)</vt:lpstr>
      <vt:lpstr>Diagnostic Tehnic (2)</vt:lpstr>
      <vt:lpstr>Diagnostic Tehnic (3)</vt:lpstr>
      <vt:lpstr>Diagnostic Financiar-economic (1) </vt:lpstr>
      <vt:lpstr>Diagnostic Financiar-economic (2) </vt:lpstr>
      <vt:lpstr>Diagnostic Financiar-economic (2) </vt:lpstr>
      <vt:lpstr>Diagnostic Financiar-economic (3) </vt:lpstr>
      <vt:lpstr>Diagnostic Financiar-economic (4) </vt:lpstr>
      <vt:lpstr>Diagnostic Financiar-economic (4) </vt:lpstr>
      <vt:lpstr> </vt:lpstr>
      <vt:lpstr>Structura și componentele Planului de Afaceri  </vt:lpstr>
      <vt:lpstr>Premise…</vt:lpstr>
      <vt:lpstr>Prognoza veniturilor și cheltuielilor (1) </vt:lpstr>
      <vt:lpstr>Prognoza veniturilor și cheltuielilor (2) </vt:lpstr>
      <vt:lpstr>Prognoza tarifelor</vt:lpstr>
      <vt:lpstr>Prognoza situațiilor financiare (1)</vt:lpstr>
      <vt:lpstr>Prognoza situațiilor financiare (2) </vt:lpstr>
      <vt:lpstr>Referințe</vt:lpstr>
      <vt:lpstr> </vt:lpstr>
      <vt:lpstr> </vt:lpstr>
      <vt:lpstr>PowerPoint Presentation</vt:lpstr>
    </vt:vector>
  </TitlesOfParts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GIZ-Design</dc:creator>
  <cp:keywords>GIZ-Leerfolie</cp:keywords>
  <cp:lastModifiedBy>Eugenia</cp:lastModifiedBy>
  <cp:revision>308</cp:revision>
  <cp:lastPrinted>2019-02-12T08:07:41Z</cp:lastPrinted>
  <dcterms:created xsi:type="dcterms:W3CDTF">2013-09-05T11:54:56Z</dcterms:created>
  <dcterms:modified xsi:type="dcterms:W3CDTF">2020-10-13T07:23:51Z</dcterms:modified>
</cp:coreProperties>
</file>