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2"/>
  </p:sldMasterIdLst>
  <p:notesMasterIdLst>
    <p:notesMasterId r:id="rId133"/>
  </p:notesMasterIdLst>
  <p:sldIdLst>
    <p:sldId id="494" r:id="rId3"/>
    <p:sldId id="518" r:id="rId4"/>
    <p:sldId id="497" r:id="rId5"/>
    <p:sldId id="496" r:id="rId6"/>
    <p:sldId id="498" r:id="rId7"/>
    <p:sldId id="499" r:id="rId8"/>
    <p:sldId id="500" r:id="rId9"/>
    <p:sldId id="377" r:id="rId10"/>
    <p:sldId id="428" r:id="rId11"/>
    <p:sldId id="322" r:id="rId12"/>
    <p:sldId id="323" r:id="rId13"/>
    <p:sldId id="415" r:id="rId14"/>
    <p:sldId id="437" r:id="rId15"/>
    <p:sldId id="440" r:id="rId16"/>
    <p:sldId id="439" r:id="rId17"/>
    <p:sldId id="438" r:id="rId18"/>
    <p:sldId id="443" r:id="rId19"/>
    <p:sldId id="442" r:id="rId20"/>
    <p:sldId id="441" r:id="rId21"/>
    <p:sldId id="444" r:id="rId22"/>
    <p:sldId id="445" r:id="rId23"/>
    <p:sldId id="488" r:id="rId24"/>
    <p:sldId id="487" r:id="rId25"/>
    <p:sldId id="447" r:id="rId26"/>
    <p:sldId id="506" r:id="rId27"/>
    <p:sldId id="507" r:id="rId28"/>
    <p:sldId id="508" r:id="rId29"/>
    <p:sldId id="509" r:id="rId30"/>
    <p:sldId id="510" r:id="rId31"/>
    <p:sldId id="511" r:id="rId32"/>
    <p:sldId id="512" r:id="rId33"/>
    <p:sldId id="513" r:id="rId34"/>
    <p:sldId id="519" r:id="rId35"/>
    <p:sldId id="520" r:id="rId36"/>
    <p:sldId id="521" r:id="rId37"/>
    <p:sldId id="514" r:id="rId38"/>
    <p:sldId id="515" r:id="rId39"/>
    <p:sldId id="516" r:id="rId40"/>
    <p:sldId id="517" r:id="rId41"/>
    <p:sldId id="446" r:id="rId42"/>
    <p:sldId id="465" r:id="rId43"/>
    <p:sldId id="464" r:id="rId44"/>
    <p:sldId id="467" r:id="rId45"/>
    <p:sldId id="466" r:id="rId46"/>
    <p:sldId id="468" r:id="rId47"/>
    <p:sldId id="477" r:id="rId48"/>
    <p:sldId id="476" r:id="rId49"/>
    <p:sldId id="474" r:id="rId50"/>
    <p:sldId id="475" r:id="rId51"/>
    <p:sldId id="473" r:id="rId52"/>
    <p:sldId id="472" r:id="rId53"/>
    <p:sldId id="471" r:id="rId54"/>
    <p:sldId id="470" r:id="rId55"/>
    <p:sldId id="469" r:id="rId56"/>
    <p:sldId id="478" r:id="rId57"/>
    <p:sldId id="486" r:id="rId58"/>
    <p:sldId id="485" r:id="rId59"/>
    <p:sldId id="484" r:id="rId60"/>
    <p:sldId id="483" r:id="rId61"/>
    <p:sldId id="482" r:id="rId62"/>
    <p:sldId id="479" r:id="rId63"/>
    <p:sldId id="481" r:id="rId64"/>
    <p:sldId id="480" r:id="rId65"/>
    <p:sldId id="383" r:id="rId66"/>
    <p:sldId id="327" r:id="rId67"/>
    <p:sldId id="328" r:id="rId68"/>
    <p:sldId id="329" r:id="rId69"/>
    <p:sldId id="427" r:id="rId70"/>
    <p:sldId id="429" r:id="rId71"/>
    <p:sldId id="430" r:id="rId72"/>
    <p:sldId id="431" r:id="rId73"/>
    <p:sldId id="432" r:id="rId74"/>
    <p:sldId id="433" r:id="rId75"/>
    <p:sldId id="448" r:id="rId76"/>
    <p:sldId id="453" r:id="rId77"/>
    <p:sldId id="454" r:id="rId78"/>
    <p:sldId id="452" r:id="rId79"/>
    <p:sldId id="449" r:id="rId80"/>
    <p:sldId id="451" r:id="rId81"/>
    <p:sldId id="450" r:id="rId82"/>
    <p:sldId id="455" r:id="rId83"/>
    <p:sldId id="458" r:id="rId84"/>
    <p:sldId id="456" r:id="rId85"/>
    <p:sldId id="457" r:id="rId86"/>
    <p:sldId id="459" r:id="rId87"/>
    <p:sldId id="460" r:id="rId88"/>
    <p:sldId id="461" r:id="rId89"/>
    <p:sldId id="462" r:id="rId90"/>
    <p:sldId id="463" r:id="rId91"/>
    <p:sldId id="422" r:id="rId92"/>
    <p:sldId id="418" r:id="rId93"/>
    <p:sldId id="434" r:id="rId94"/>
    <p:sldId id="435" r:id="rId95"/>
    <p:sldId id="331" r:id="rId96"/>
    <p:sldId id="332" r:id="rId97"/>
    <p:sldId id="419" r:id="rId98"/>
    <p:sldId id="420" r:id="rId99"/>
    <p:sldId id="334" r:id="rId100"/>
    <p:sldId id="335" r:id="rId101"/>
    <p:sldId id="501" r:id="rId102"/>
    <p:sldId id="505" r:id="rId103"/>
    <p:sldId id="504" r:id="rId104"/>
    <p:sldId id="502" r:id="rId105"/>
    <p:sldId id="503" r:id="rId106"/>
    <p:sldId id="337" r:id="rId107"/>
    <p:sldId id="421" r:id="rId108"/>
    <p:sldId id="338" r:id="rId109"/>
    <p:sldId id="339" r:id="rId110"/>
    <p:sldId id="340" r:id="rId111"/>
    <p:sldId id="343" r:id="rId112"/>
    <p:sldId id="398" r:id="rId113"/>
    <p:sldId id="401" r:id="rId114"/>
    <p:sldId id="345" r:id="rId115"/>
    <p:sldId id="436" r:id="rId116"/>
    <p:sldId id="423" r:id="rId117"/>
    <p:sldId id="424" r:id="rId118"/>
    <p:sldId id="405" r:id="rId119"/>
    <p:sldId id="349" r:id="rId120"/>
    <p:sldId id="350" r:id="rId121"/>
    <p:sldId id="368" r:id="rId122"/>
    <p:sldId id="367" r:id="rId123"/>
    <p:sldId id="363" r:id="rId124"/>
    <p:sldId id="359" r:id="rId125"/>
    <p:sldId id="357" r:id="rId126"/>
    <p:sldId id="351" r:id="rId127"/>
    <p:sldId id="489" r:id="rId128"/>
    <p:sldId id="493" r:id="rId129"/>
    <p:sldId id="492" r:id="rId130"/>
    <p:sldId id="491" r:id="rId131"/>
    <p:sldId id="490"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800000"/>
    <a:srgbClr val="B09FC5"/>
    <a:srgbClr val="D2C8DE"/>
    <a:srgbClr val="CCDAEC"/>
    <a:srgbClr val="98B5D8"/>
    <a:srgbClr val="FBB7E9"/>
    <a:srgbClr val="E9CAC9"/>
    <a:srgbClr val="DEADAC"/>
    <a:srgbClr val="1C7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49" autoAdjust="0"/>
  </p:normalViewPr>
  <p:slideViewPr>
    <p:cSldViewPr showGuides="1">
      <p:cViewPr varScale="1">
        <p:scale>
          <a:sx n="66" d="100"/>
          <a:sy n="66" d="100"/>
        </p:scale>
        <p:origin x="1488" y="48"/>
      </p:cViewPr>
      <p:guideLst>
        <p:guide orient="horz" pos="2160"/>
        <p:guide pos="2880"/>
      </p:guideLst>
    </p:cSldViewPr>
  </p:slideViewPr>
  <p:notesTextViewPr>
    <p:cViewPr>
      <p:scale>
        <a:sx n="1" d="1"/>
        <a:sy n="1" d="1"/>
      </p:scale>
      <p:origin x="0" y="0"/>
    </p:cViewPr>
  </p:notesTextViewPr>
  <p:sorterViewPr>
    <p:cViewPr>
      <p:scale>
        <a:sx n="79" d="100"/>
        <a:sy n="79" d="100"/>
      </p:scale>
      <p:origin x="0" y="-31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BA9A4-E5C4-49BC-B67D-44B76108391E}"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ru-RU"/>
        </a:p>
      </dgm:t>
    </dgm:pt>
    <dgm:pt modelId="{570D2C8A-FAA3-4E7B-A606-D619B41720A8}">
      <dgm:prSet phldrT="[Текст]" custT="1"/>
      <dgm:spPr>
        <a:ln>
          <a:solidFill>
            <a:schemeClr val="tx1"/>
          </a:solidFill>
        </a:ln>
      </dgm:spPr>
      <dgm:t>
        <a:bodyPr/>
        <a:lstStyle/>
        <a:p>
          <a:r>
            <a:rPr lang="en-US" sz="2000" i="1" dirty="0" err="1" smtClean="0">
              <a:solidFill>
                <a:sysClr val="windowText" lastClr="000000"/>
              </a:solidFill>
              <a:latin typeface="Times New Roman" panose="02020603050405020304" pitchFamily="18" charset="0"/>
              <a:cs typeface="Times New Roman" panose="02020603050405020304" pitchFamily="18" charset="0"/>
            </a:rPr>
            <a:t>activitate</a:t>
          </a:r>
          <a:r>
            <a:rPr lang="en-US" sz="2000" i="1" dirty="0" smtClean="0">
              <a:solidFill>
                <a:sysClr val="windowText" lastClr="000000"/>
              </a:solidFill>
              <a:latin typeface="Times New Roman" panose="02020603050405020304" pitchFamily="18" charset="0"/>
              <a:cs typeface="Times New Roman" panose="02020603050405020304" pitchFamily="18" charset="0"/>
            </a:rPr>
            <a:t> de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producție</a:t>
          </a:r>
          <a:r>
            <a:rPr lang="en-US" sz="2000" i="1" dirty="0" smtClean="0">
              <a:solidFill>
                <a:sysClr val="windowText" lastClr="000000"/>
              </a:solidFill>
              <a:latin typeface="Times New Roman" panose="02020603050405020304" pitchFamily="18" charset="0"/>
              <a:cs typeface="Times New Roman" panose="02020603050405020304" pitchFamily="18" charset="0"/>
            </a:rPr>
            <a:t> - un set de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acțiuni</a:t>
          </a:r>
          <a:r>
            <a:rPr lang="en-US" sz="2000" i="1" dirty="0" smtClean="0">
              <a:solidFill>
                <a:sysClr val="windowText" lastClr="000000"/>
              </a:solidFill>
              <a:latin typeface="Times New Roman" panose="02020603050405020304" pitchFamily="18" charset="0"/>
              <a:cs typeface="Times New Roman" panose="02020603050405020304" pitchFamily="18" charset="0"/>
            </a:rPr>
            <a:t> ale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angajaților</a:t>
          </a:r>
          <a:r>
            <a:rPr lang="en-US" sz="2000" i="1" dirty="0" smtClean="0">
              <a:solidFill>
                <a:sysClr val="windowText" lastClr="000000"/>
              </a:solidFill>
              <a:latin typeface="Times New Roman" panose="02020603050405020304" pitchFamily="18" charset="0"/>
              <a:cs typeface="Times New Roman" panose="02020603050405020304" pitchFamily="18" charset="0"/>
            </a:rPr>
            <a:t> care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utilizează</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mijloacele</a:t>
          </a:r>
          <a:r>
            <a:rPr lang="en-US" sz="2000" i="1" dirty="0" smtClean="0">
              <a:solidFill>
                <a:sysClr val="windowText" lastClr="000000"/>
              </a:solidFill>
              <a:latin typeface="Times New Roman" panose="02020603050405020304" pitchFamily="18" charset="0"/>
              <a:cs typeface="Times New Roman" panose="02020603050405020304" pitchFamily="18" charset="0"/>
            </a:rPr>
            <a:t> de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muncă</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necesare</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transformării</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resurselor</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în</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produse</a:t>
          </a:r>
          <a:r>
            <a:rPr lang="en-US" sz="2000" i="1" dirty="0" smtClean="0">
              <a:solidFill>
                <a:sysClr val="windowText" lastClr="000000"/>
              </a:solidFill>
              <a:latin typeface="Times New Roman" panose="02020603050405020304" pitchFamily="18" charset="0"/>
              <a:cs typeface="Times New Roman" panose="02020603050405020304" pitchFamily="18" charset="0"/>
            </a:rPr>
            <a:t> finite,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inclusiv</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producția</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și</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prelucrarea</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diferitelor</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tipuri</a:t>
          </a:r>
          <a:r>
            <a:rPr lang="en-US" sz="2000" i="1" dirty="0" smtClean="0">
              <a:solidFill>
                <a:sysClr val="windowText" lastClr="000000"/>
              </a:solidFill>
              <a:latin typeface="Times New Roman" panose="02020603050405020304" pitchFamily="18" charset="0"/>
              <a:cs typeface="Times New Roman" panose="02020603050405020304" pitchFamily="18" charset="0"/>
            </a:rPr>
            <a:t> de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materii</a:t>
          </a:r>
          <a:r>
            <a:rPr lang="en-US" sz="2000" i="1" dirty="0" smtClean="0">
              <a:solidFill>
                <a:sysClr val="windowText" lastClr="000000"/>
              </a:solidFill>
              <a:latin typeface="Times New Roman" panose="02020603050405020304" pitchFamily="18" charset="0"/>
              <a:cs typeface="Times New Roman" panose="02020603050405020304" pitchFamily="18" charset="0"/>
            </a:rPr>
            <a:t> prime,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construcții</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furnizarea</a:t>
          </a:r>
          <a:r>
            <a:rPr lang="en-US" sz="2000" i="1" dirty="0" smtClean="0">
              <a:solidFill>
                <a:sysClr val="windowText" lastClr="000000"/>
              </a:solidFill>
              <a:latin typeface="Times New Roman" panose="02020603050405020304" pitchFamily="18" charset="0"/>
              <a:cs typeface="Times New Roman" panose="02020603050405020304" pitchFamily="18" charset="0"/>
            </a:rPr>
            <a:t> de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diferite</a:t>
          </a:r>
          <a:r>
            <a:rPr lang="en-US" sz="2000" i="1" dirty="0" smtClean="0">
              <a:solidFill>
                <a:sysClr val="windowText" lastClr="000000"/>
              </a:solidFill>
              <a:latin typeface="Times New Roman" panose="02020603050405020304" pitchFamily="18" charset="0"/>
              <a:cs typeface="Times New Roman" panose="02020603050405020304" pitchFamily="18" charset="0"/>
            </a:rPr>
            <a:t>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tipuri</a:t>
          </a:r>
          <a:r>
            <a:rPr lang="en-US" sz="2000" i="1" dirty="0" smtClean="0">
              <a:solidFill>
                <a:sysClr val="windowText" lastClr="000000"/>
              </a:solidFill>
              <a:latin typeface="Times New Roman" panose="02020603050405020304" pitchFamily="18" charset="0"/>
              <a:cs typeface="Times New Roman" panose="02020603050405020304" pitchFamily="18" charset="0"/>
            </a:rPr>
            <a:t> de </a:t>
          </a:r>
          <a:r>
            <a:rPr lang="en-US" sz="2000" i="1" dirty="0" err="1" smtClean="0">
              <a:solidFill>
                <a:sysClr val="windowText" lastClr="000000"/>
              </a:solidFill>
              <a:latin typeface="Times New Roman" panose="02020603050405020304" pitchFamily="18" charset="0"/>
              <a:cs typeface="Times New Roman" panose="02020603050405020304" pitchFamily="18" charset="0"/>
            </a:rPr>
            <a:t>servicii</a:t>
          </a:r>
          <a:endParaRPr lang="ru-RU" sz="2000" i="1" dirty="0">
            <a:solidFill>
              <a:sysClr val="windowText" lastClr="000000"/>
            </a:solidFill>
            <a:latin typeface="Times New Roman" panose="02020603050405020304" pitchFamily="18" charset="0"/>
            <a:cs typeface="Times New Roman" panose="02020603050405020304" pitchFamily="18" charset="0"/>
          </a:endParaRPr>
        </a:p>
      </dgm:t>
    </dgm:pt>
    <dgm:pt modelId="{6644515A-27A5-4D1C-952B-74366E717BAB}" type="parTrans" cxnId="{386F9148-4AFC-41E3-AC1E-7CD1B00CE3B3}">
      <dgm:prSet/>
      <dgm:spPr/>
      <dgm:t>
        <a:bodyPr/>
        <a:lstStyle/>
        <a:p>
          <a:endParaRPr lang="ru-RU" sz="1300">
            <a:solidFill>
              <a:sysClr val="windowText" lastClr="000000"/>
            </a:solidFill>
            <a:latin typeface="Times New Roman" panose="02020603050405020304" pitchFamily="18" charset="0"/>
            <a:cs typeface="Times New Roman" panose="02020603050405020304" pitchFamily="18" charset="0"/>
          </a:endParaRPr>
        </a:p>
      </dgm:t>
    </dgm:pt>
    <dgm:pt modelId="{F1885115-E7E5-4B77-8972-19DF06F83670}" type="sibTrans" cxnId="{386F9148-4AFC-41E3-AC1E-7CD1B00CE3B3}">
      <dgm:prSet/>
      <dgm:spPr/>
      <dgm:t>
        <a:bodyPr/>
        <a:lstStyle/>
        <a:p>
          <a:endParaRPr lang="ru-RU" sz="1300">
            <a:solidFill>
              <a:sysClr val="windowText" lastClr="000000"/>
            </a:solidFill>
            <a:latin typeface="Times New Roman" panose="02020603050405020304" pitchFamily="18" charset="0"/>
            <a:cs typeface="Times New Roman" panose="02020603050405020304" pitchFamily="18" charset="0"/>
          </a:endParaRPr>
        </a:p>
      </dgm:t>
    </dgm:pt>
    <dgm:pt modelId="{A4119855-597E-4FE5-B024-07E098023016}">
      <dgm:prSet phldrT="[Текст]" custT="1"/>
      <dgm:spPr>
        <a:solidFill>
          <a:schemeClr val="bg1">
            <a:lumMod val="85000"/>
          </a:schemeClr>
        </a:solidFill>
        <a:ln>
          <a:solidFill>
            <a:schemeClr val="tx1"/>
          </a:solidFill>
        </a:ln>
      </dgm:spPr>
      <dgm:t>
        <a:bodyPr/>
        <a:lstStyle/>
        <a:p>
          <a:pPr algn="just"/>
          <a:r>
            <a:rPr lang="en-US" sz="2000" dirty="0" err="1" smtClean="0">
              <a:solidFill>
                <a:sysClr val="windowText" lastClr="000000"/>
              </a:solidFill>
              <a:latin typeface="Times New Roman" panose="02020603050405020304" pitchFamily="18" charset="0"/>
              <a:cs typeface="Times New Roman" panose="02020603050405020304" pitchFamily="18" charset="0"/>
            </a:rPr>
            <a:t>condiții</a:t>
          </a:r>
          <a:r>
            <a:rPr lang="en-US" sz="2000" dirty="0" smtClean="0">
              <a:solidFill>
                <a:sysClr val="windowText" lastClr="000000"/>
              </a:solidFill>
              <a:latin typeface="Times New Roman" panose="02020603050405020304" pitchFamily="18" charset="0"/>
              <a:cs typeface="Times New Roman" panose="02020603050405020304" pitchFamily="18" charset="0"/>
            </a:rPr>
            <a:t> de </a:t>
          </a:r>
          <a:r>
            <a:rPr lang="en-US" sz="2000" dirty="0" err="1" smtClean="0">
              <a:solidFill>
                <a:sysClr val="windowText" lastClr="000000"/>
              </a:solidFill>
              <a:latin typeface="Times New Roman" panose="02020603050405020304" pitchFamily="18" charset="0"/>
              <a:cs typeface="Times New Roman" panose="02020603050405020304" pitchFamily="18" charset="0"/>
            </a:rPr>
            <a:t>muncă</a:t>
          </a:r>
          <a:r>
            <a:rPr lang="en-US" sz="2000" dirty="0" smtClean="0">
              <a:solidFill>
                <a:sysClr val="windowText" lastClr="000000"/>
              </a:solidFill>
              <a:latin typeface="Times New Roman" panose="02020603050405020304" pitchFamily="18" charset="0"/>
              <a:cs typeface="Times New Roman" panose="02020603050405020304" pitchFamily="18" charset="0"/>
            </a:rPr>
            <a:t> - un set de </a:t>
          </a:r>
          <a:r>
            <a:rPr lang="en-US" sz="2000" dirty="0" err="1" smtClean="0">
              <a:solidFill>
                <a:sysClr val="windowText" lastClr="000000"/>
              </a:solidFill>
              <a:latin typeface="Times New Roman" panose="02020603050405020304" pitchFamily="18" charset="0"/>
              <a:cs typeface="Times New Roman" panose="02020603050405020304" pitchFamily="18" charset="0"/>
            </a:rPr>
            <a:t>factori</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ai</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mediului</a:t>
          </a:r>
          <a:r>
            <a:rPr lang="en-US" sz="2000" dirty="0" smtClean="0">
              <a:solidFill>
                <a:sysClr val="windowText" lastClr="000000"/>
              </a:solidFill>
              <a:latin typeface="Times New Roman" panose="02020603050405020304" pitchFamily="18" charset="0"/>
              <a:cs typeface="Times New Roman" panose="02020603050405020304" pitchFamily="18" charset="0"/>
            </a:rPr>
            <a:t> de </a:t>
          </a:r>
          <a:r>
            <a:rPr lang="en-US" sz="2000" dirty="0" err="1" smtClean="0">
              <a:solidFill>
                <a:sysClr val="windowText" lastClr="000000"/>
              </a:solidFill>
              <a:latin typeface="Times New Roman" panose="02020603050405020304" pitchFamily="18" charset="0"/>
              <a:cs typeface="Times New Roman" panose="02020603050405020304" pitchFamily="18" charset="0"/>
            </a:rPr>
            <a:t>lucru</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și</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ai</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procesului</a:t>
          </a:r>
          <a:r>
            <a:rPr lang="en-US" sz="2000" dirty="0" smtClean="0">
              <a:solidFill>
                <a:sysClr val="windowText" lastClr="000000"/>
              </a:solidFill>
              <a:latin typeface="Times New Roman" panose="02020603050405020304" pitchFamily="18" charset="0"/>
              <a:cs typeface="Times New Roman" panose="02020603050405020304" pitchFamily="18" charset="0"/>
            </a:rPr>
            <a:t> de </a:t>
          </a:r>
          <a:r>
            <a:rPr lang="en-US" sz="2000" dirty="0" err="1" smtClean="0">
              <a:solidFill>
                <a:sysClr val="windowText" lastClr="000000"/>
              </a:solidFill>
              <a:latin typeface="Times New Roman" panose="02020603050405020304" pitchFamily="18" charset="0"/>
              <a:cs typeface="Times New Roman" panose="02020603050405020304" pitchFamily="18" charset="0"/>
            </a:rPr>
            <a:t>muncă</a:t>
          </a:r>
          <a:r>
            <a:rPr lang="en-US" sz="2000" dirty="0" smtClean="0">
              <a:solidFill>
                <a:sysClr val="windowText" lastClr="000000"/>
              </a:solidFill>
              <a:latin typeface="Times New Roman" panose="02020603050405020304" pitchFamily="18" charset="0"/>
              <a:cs typeface="Times New Roman" panose="02020603050405020304" pitchFamily="18" charset="0"/>
            </a:rPr>
            <a:t> care </a:t>
          </a:r>
          <a:r>
            <a:rPr lang="en-US" sz="2000" dirty="0" err="1" smtClean="0">
              <a:solidFill>
                <a:sysClr val="windowText" lastClr="000000"/>
              </a:solidFill>
              <a:latin typeface="Times New Roman" panose="02020603050405020304" pitchFamily="18" charset="0"/>
              <a:cs typeface="Times New Roman" panose="02020603050405020304" pitchFamily="18" charset="0"/>
            </a:rPr>
            <a:t>afectează</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performanța</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și</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sănătatea</a:t>
          </a:r>
          <a:r>
            <a:rPr lang="en-US" sz="2000" dirty="0" smtClean="0">
              <a:solidFill>
                <a:sysClr val="windowText" lastClr="000000"/>
              </a:solidFill>
              <a:latin typeface="Times New Roman" panose="02020603050405020304" pitchFamily="18" charset="0"/>
              <a:cs typeface="Times New Roman" panose="02020603050405020304" pitchFamily="18" charset="0"/>
            </a:rPr>
            <a:t> </a:t>
          </a:r>
          <a:r>
            <a:rPr lang="en-US" sz="2000" dirty="0" err="1" smtClean="0">
              <a:solidFill>
                <a:sysClr val="windowText" lastClr="000000"/>
              </a:solidFill>
              <a:latin typeface="Times New Roman" panose="02020603050405020304" pitchFamily="18" charset="0"/>
              <a:cs typeface="Times New Roman" panose="02020603050405020304" pitchFamily="18" charset="0"/>
            </a:rPr>
            <a:t>angajatului</a:t>
          </a:r>
          <a:endParaRPr lang="ru-RU" sz="2000" dirty="0">
            <a:solidFill>
              <a:sysClr val="windowText" lastClr="000000"/>
            </a:solidFill>
            <a:latin typeface="Times New Roman" panose="02020603050405020304" pitchFamily="18" charset="0"/>
            <a:cs typeface="Times New Roman" panose="02020603050405020304" pitchFamily="18" charset="0"/>
          </a:endParaRPr>
        </a:p>
      </dgm:t>
    </dgm:pt>
    <dgm:pt modelId="{7A915259-7E75-4477-B83A-636D90F25C05}" type="parTrans" cxnId="{070F3030-09A4-4939-BDA8-2E4E3D5F902A}">
      <dgm:prSet/>
      <dgm:spPr/>
      <dgm:t>
        <a:bodyPr/>
        <a:lstStyle/>
        <a:p>
          <a:endParaRPr lang="ru-RU" sz="1300">
            <a:solidFill>
              <a:sysClr val="windowText" lastClr="000000"/>
            </a:solidFill>
            <a:latin typeface="Times New Roman" panose="02020603050405020304" pitchFamily="18" charset="0"/>
            <a:cs typeface="Times New Roman" panose="02020603050405020304" pitchFamily="18" charset="0"/>
          </a:endParaRPr>
        </a:p>
      </dgm:t>
    </dgm:pt>
    <dgm:pt modelId="{6A850987-B7E0-4FC4-8EC9-893AAA2A2D3E}" type="sibTrans" cxnId="{070F3030-09A4-4939-BDA8-2E4E3D5F902A}">
      <dgm:prSet/>
      <dgm:spPr/>
      <dgm:t>
        <a:bodyPr/>
        <a:lstStyle/>
        <a:p>
          <a:endParaRPr lang="ru-RU" sz="1300">
            <a:solidFill>
              <a:sysClr val="windowText" lastClr="000000"/>
            </a:solidFill>
            <a:latin typeface="Times New Roman" panose="02020603050405020304" pitchFamily="18" charset="0"/>
            <a:cs typeface="Times New Roman" panose="02020603050405020304" pitchFamily="18" charset="0"/>
          </a:endParaRPr>
        </a:p>
      </dgm:t>
    </dgm:pt>
    <dgm:pt modelId="{A8F49617-6A45-459C-80C8-A29E09C4C6F7}">
      <dgm:prSet/>
      <dgm:spPr/>
      <dgm:t>
        <a:bodyPr/>
        <a:lstStyle/>
        <a:p>
          <a:endParaRPr lang="ru-RU"/>
        </a:p>
      </dgm:t>
    </dgm:pt>
    <dgm:pt modelId="{425BD043-8540-46C0-BB4C-9699E43A16EB}" type="parTrans" cxnId="{5BE2747A-8E9A-4BB8-88CB-17E74D525688}">
      <dgm:prSet/>
      <dgm:spPr/>
      <dgm:t>
        <a:bodyPr/>
        <a:lstStyle/>
        <a:p>
          <a:endParaRPr lang="ru-RU">
            <a:solidFill>
              <a:sysClr val="windowText" lastClr="000000"/>
            </a:solidFill>
          </a:endParaRPr>
        </a:p>
      </dgm:t>
    </dgm:pt>
    <dgm:pt modelId="{07340C12-38C6-45E1-BAAF-2B248ED17F52}" type="sibTrans" cxnId="{5BE2747A-8E9A-4BB8-88CB-17E74D525688}">
      <dgm:prSet/>
      <dgm:spPr/>
      <dgm:t>
        <a:bodyPr/>
        <a:lstStyle/>
        <a:p>
          <a:endParaRPr lang="ru-RU">
            <a:solidFill>
              <a:sysClr val="windowText" lastClr="000000"/>
            </a:solidFill>
          </a:endParaRPr>
        </a:p>
      </dgm:t>
    </dgm:pt>
    <dgm:pt modelId="{D917670E-6A8A-40B8-9537-6796DAE10B38}">
      <dgm:prSet custT="1"/>
      <dgm:spPr>
        <a:solidFill>
          <a:schemeClr val="bg1">
            <a:lumMod val="85000"/>
          </a:schemeClr>
        </a:solidFill>
      </dgm:spPr>
      <dgm:t>
        <a:bodyPr/>
        <a:lstStyle/>
        <a:p>
          <a:pPr algn="just"/>
          <a:r>
            <a:rPr lang="en-US" sz="1800" dirty="0" smtClean="0">
              <a:solidFill>
                <a:schemeClr val="tx1"/>
              </a:solidFill>
            </a:rPr>
            <a:t>factor de </a:t>
          </a:r>
          <a:r>
            <a:rPr lang="en-US" sz="1800" dirty="0" err="1" smtClean="0">
              <a:solidFill>
                <a:schemeClr val="tx1"/>
              </a:solidFill>
            </a:rPr>
            <a:t>producție</a:t>
          </a:r>
          <a:r>
            <a:rPr lang="en-US" sz="1800" dirty="0" smtClean="0">
              <a:solidFill>
                <a:schemeClr val="tx1"/>
              </a:solidFill>
            </a:rPr>
            <a:t> </a:t>
          </a:r>
          <a:r>
            <a:rPr lang="en-US" sz="1800" dirty="0" err="1" smtClean="0">
              <a:solidFill>
                <a:schemeClr val="tx1"/>
              </a:solidFill>
            </a:rPr>
            <a:t>periculos</a:t>
          </a:r>
          <a:r>
            <a:rPr lang="en-US" sz="1800" dirty="0" smtClean="0">
              <a:solidFill>
                <a:schemeClr val="tx1"/>
              </a:solidFill>
            </a:rPr>
            <a:t> - un factor de </a:t>
          </a:r>
          <a:r>
            <a:rPr lang="en-US" sz="1800" dirty="0" err="1" smtClean="0">
              <a:solidFill>
                <a:schemeClr val="tx1"/>
              </a:solidFill>
            </a:rPr>
            <a:t>producție</a:t>
          </a:r>
          <a:r>
            <a:rPr lang="en-US" sz="1800" dirty="0" smtClean="0">
              <a:solidFill>
                <a:schemeClr val="tx1"/>
              </a:solidFill>
            </a:rPr>
            <a:t>, al </a:t>
          </a:r>
          <a:r>
            <a:rPr lang="en-US" sz="1800" dirty="0" err="1" smtClean="0">
              <a:solidFill>
                <a:schemeClr val="tx1"/>
              </a:solidFill>
            </a:rPr>
            <a:t>cărui</a:t>
          </a:r>
          <a:r>
            <a:rPr lang="en-US" sz="1800" dirty="0" smtClean="0">
              <a:solidFill>
                <a:schemeClr val="tx1"/>
              </a:solidFill>
            </a:rPr>
            <a:t> impact </a:t>
          </a:r>
          <a:r>
            <a:rPr lang="en-US" sz="1800" dirty="0" err="1" smtClean="0">
              <a:solidFill>
                <a:schemeClr val="tx1"/>
              </a:solidFill>
            </a:rPr>
            <a:t>asupra</a:t>
          </a:r>
          <a:r>
            <a:rPr lang="en-US" sz="1800" dirty="0" smtClean="0">
              <a:solidFill>
                <a:schemeClr val="tx1"/>
              </a:solidFill>
            </a:rPr>
            <a:t> </a:t>
          </a:r>
          <a:r>
            <a:rPr lang="en-US" sz="1800" dirty="0" err="1" smtClean="0">
              <a:solidFill>
                <a:schemeClr val="tx1"/>
              </a:solidFill>
            </a:rPr>
            <a:t>unui</a:t>
          </a:r>
          <a:r>
            <a:rPr lang="en-US" sz="1800" dirty="0" smtClean="0">
              <a:solidFill>
                <a:schemeClr val="tx1"/>
              </a:solidFill>
            </a:rPr>
            <a:t> </a:t>
          </a:r>
          <a:r>
            <a:rPr lang="en-US" sz="1800" dirty="0" err="1" smtClean="0">
              <a:solidFill>
                <a:schemeClr val="tx1"/>
              </a:solidFill>
            </a:rPr>
            <a:t>angajat</a:t>
          </a:r>
          <a:r>
            <a:rPr lang="en-US" sz="1800" dirty="0" smtClean="0">
              <a:solidFill>
                <a:schemeClr val="tx1"/>
              </a:solidFill>
            </a:rPr>
            <a:t> </a:t>
          </a:r>
          <a:r>
            <a:rPr lang="en-US" sz="1800" dirty="0" err="1" smtClean="0">
              <a:solidFill>
                <a:schemeClr val="tx1"/>
              </a:solidFill>
            </a:rPr>
            <a:t>poate</a:t>
          </a:r>
          <a:r>
            <a:rPr lang="en-US" sz="1800" dirty="0" smtClean="0">
              <a:solidFill>
                <a:schemeClr val="tx1"/>
              </a:solidFill>
            </a:rPr>
            <a:t> duce la </a:t>
          </a:r>
          <a:r>
            <a:rPr lang="en-US" sz="1800" dirty="0" err="1" smtClean="0">
              <a:solidFill>
                <a:schemeClr val="tx1"/>
              </a:solidFill>
            </a:rPr>
            <a:t>vătămarea</a:t>
          </a:r>
          <a:r>
            <a:rPr lang="en-US" sz="1800" dirty="0" smtClean="0">
              <a:solidFill>
                <a:schemeClr val="tx1"/>
              </a:solidFill>
            </a:rPr>
            <a:t> </a:t>
          </a:r>
          <a:r>
            <a:rPr lang="en-US" sz="1800" dirty="0" err="1" smtClean="0">
              <a:solidFill>
                <a:schemeClr val="tx1"/>
              </a:solidFill>
            </a:rPr>
            <a:t>acestuia</a:t>
          </a:r>
          <a:endParaRPr lang="ru-RU" sz="1800" dirty="0">
            <a:solidFill>
              <a:schemeClr val="tx1"/>
            </a:solidFill>
          </a:endParaRPr>
        </a:p>
      </dgm:t>
    </dgm:pt>
    <dgm:pt modelId="{494D27C0-DAE1-4694-A0A6-A06CE7A37D0C}" type="parTrans" cxnId="{77B9966B-10F5-495E-BC22-D03760A4F740}">
      <dgm:prSet/>
      <dgm:spPr/>
      <dgm:t>
        <a:bodyPr/>
        <a:lstStyle/>
        <a:p>
          <a:endParaRPr lang="ru-RU"/>
        </a:p>
      </dgm:t>
    </dgm:pt>
    <dgm:pt modelId="{6BB9B841-1067-4848-805C-3C68883DF878}" type="sibTrans" cxnId="{77B9966B-10F5-495E-BC22-D03760A4F740}">
      <dgm:prSet/>
      <dgm:spPr/>
      <dgm:t>
        <a:bodyPr/>
        <a:lstStyle/>
        <a:p>
          <a:endParaRPr lang="ru-RU"/>
        </a:p>
      </dgm:t>
    </dgm:pt>
    <dgm:pt modelId="{7097521C-B64C-4275-A101-40D6EF93FF92}">
      <dgm:prSet/>
      <dgm:spPr/>
      <dgm:t>
        <a:bodyPr/>
        <a:lstStyle/>
        <a:p>
          <a:endParaRPr lang="ru-RU"/>
        </a:p>
      </dgm:t>
    </dgm:pt>
    <dgm:pt modelId="{080BE093-2109-4DF0-9494-A5EB263BF93C}" type="parTrans" cxnId="{E4BC6344-8984-4BFF-BB71-71451A79BD38}">
      <dgm:prSet/>
      <dgm:spPr/>
      <dgm:t>
        <a:bodyPr/>
        <a:lstStyle/>
        <a:p>
          <a:endParaRPr lang="ru-RU"/>
        </a:p>
      </dgm:t>
    </dgm:pt>
    <dgm:pt modelId="{A1DD5182-38A5-4170-AF5C-888BE89E2D34}" type="sibTrans" cxnId="{E4BC6344-8984-4BFF-BB71-71451A79BD38}">
      <dgm:prSet/>
      <dgm:spPr/>
      <dgm:t>
        <a:bodyPr/>
        <a:lstStyle/>
        <a:p>
          <a:endParaRPr lang="ru-RU"/>
        </a:p>
      </dgm:t>
    </dgm:pt>
    <dgm:pt modelId="{373A6123-8D1F-47F5-BF24-502C8DF86E89}">
      <dgm:prSet phldrT="[Текст]" custT="1"/>
      <dgm:spPr>
        <a:noFill/>
        <a:ln>
          <a:noFill/>
        </a:ln>
      </dgm:spPr>
      <dgm:t>
        <a:bodyPr/>
        <a:lstStyle/>
        <a:p>
          <a:pPr algn="just"/>
          <a:r>
            <a:rPr lang="en-US" sz="1800" b="1" dirty="0" smtClean="0">
              <a:solidFill>
                <a:sysClr val="windowText" lastClr="000000"/>
              </a:solidFill>
              <a:latin typeface="Times New Roman" panose="02020603050405020304" pitchFamily="18" charset="0"/>
              <a:cs typeface="Times New Roman" panose="02020603050405020304" pitchFamily="18" charset="0"/>
            </a:rPr>
            <a:t>factor de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producție</a:t>
          </a:r>
          <a:r>
            <a:rPr lang="en-US" sz="1800" b="1" dirty="0" smtClean="0">
              <a:solidFill>
                <a:sysClr val="windowText" lastClr="000000"/>
              </a:solidFill>
              <a:latin typeface="Times New Roman" panose="02020603050405020304" pitchFamily="18" charset="0"/>
              <a:cs typeface="Times New Roman" panose="02020603050405020304" pitchFamily="18" charset="0"/>
            </a:rPr>
            <a:t>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dăunător</a:t>
          </a:r>
          <a:r>
            <a:rPr lang="en-US" sz="1800" b="1" dirty="0" smtClean="0">
              <a:solidFill>
                <a:sysClr val="windowText" lastClr="000000"/>
              </a:solidFill>
              <a:latin typeface="Times New Roman" panose="02020603050405020304" pitchFamily="18" charset="0"/>
              <a:cs typeface="Times New Roman" panose="02020603050405020304" pitchFamily="18" charset="0"/>
            </a:rPr>
            <a:t> - un factor de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producție</a:t>
          </a:r>
          <a:r>
            <a:rPr lang="en-US" sz="1800" b="1" dirty="0" smtClean="0">
              <a:solidFill>
                <a:sysClr val="windowText" lastClr="000000"/>
              </a:solidFill>
              <a:latin typeface="Times New Roman" panose="02020603050405020304" pitchFamily="18" charset="0"/>
              <a:cs typeface="Times New Roman" panose="02020603050405020304" pitchFamily="18" charset="0"/>
            </a:rPr>
            <a:t>, al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cărui</a:t>
          </a:r>
          <a:r>
            <a:rPr lang="en-US" sz="1800" b="1" dirty="0" smtClean="0">
              <a:solidFill>
                <a:sysClr val="windowText" lastClr="000000"/>
              </a:solidFill>
              <a:latin typeface="Times New Roman" panose="02020603050405020304" pitchFamily="18" charset="0"/>
              <a:cs typeface="Times New Roman" panose="02020603050405020304" pitchFamily="18" charset="0"/>
            </a:rPr>
            <a:t> impact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asupra</a:t>
          </a:r>
          <a:r>
            <a:rPr lang="en-US" sz="1800" b="1" dirty="0" smtClean="0">
              <a:solidFill>
                <a:sysClr val="windowText" lastClr="000000"/>
              </a:solidFill>
              <a:latin typeface="Times New Roman" panose="02020603050405020304" pitchFamily="18" charset="0"/>
              <a:cs typeface="Times New Roman" panose="02020603050405020304" pitchFamily="18" charset="0"/>
            </a:rPr>
            <a:t>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unui</a:t>
          </a:r>
          <a:r>
            <a:rPr lang="en-US" sz="1800" b="1" dirty="0" smtClean="0">
              <a:solidFill>
                <a:sysClr val="windowText" lastClr="000000"/>
              </a:solidFill>
              <a:latin typeface="Times New Roman" panose="02020603050405020304" pitchFamily="18" charset="0"/>
              <a:cs typeface="Times New Roman" panose="02020603050405020304" pitchFamily="18" charset="0"/>
            </a:rPr>
            <a:t>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angajat</a:t>
          </a:r>
          <a:r>
            <a:rPr lang="en-US" sz="1800" b="1" dirty="0" smtClean="0">
              <a:solidFill>
                <a:sysClr val="windowText" lastClr="000000"/>
              </a:solidFill>
              <a:latin typeface="Times New Roman" panose="02020603050405020304" pitchFamily="18" charset="0"/>
              <a:cs typeface="Times New Roman" panose="02020603050405020304" pitchFamily="18" charset="0"/>
            </a:rPr>
            <a:t>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poate</a:t>
          </a:r>
          <a:r>
            <a:rPr lang="en-US" sz="1800" b="1" dirty="0" smtClean="0">
              <a:solidFill>
                <a:sysClr val="windowText" lastClr="000000"/>
              </a:solidFill>
              <a:latin typeface="Times New Roman" panose="02020603050405020304" pitchFamily="18" charset="0"/>
              <a:cs typeface="Times New Roman" panose="02020603050405020304" pitchFamily="18" charset="0"/>
            </a:rPr>
            <a:t> duce la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boala</a:t>
          </a:r>
          <a:r>
            <a:rPr lang="en-US" sz="1800" b="1" dirty="0" smtClean="0">
              <a:solidFill>
                <a:sysClr val="windowText" lastClr="000000"/>
              </a:solidFill>
              <a:latin typeface="Times New Roman" panose="02020603050405020304" pitchFamily="18" charset="0"/>
              <a:cs typeface="Times New Roman" panose="02020603050405020304" pitchFamily="18" charset="0"/>
            </a:rPr>
            <a:t> </a:t>
          </a:r>
          <a:r>
            <a:rPr lang="en-US" sz="1800" b="1" dirty="0" err="1" smtClean="0">
              <a:solidFill>
                <a:sysClr val="windowText" lastClr="000000"/>
              </a:solidFill>
              <a:latin typeface="Times New Roman" panose="02020603050405020304" pitchFamily="18" charset="0"/>
              <a:cs typeface="Times New Roman" panose="02020603050405020304" pitchFamily="18" charset="0"/>
            </a:rPr>
            <a:t>sa</a:t>
          </a:r>
          <a:endParaRPr lang="ru-RU" sz="1800" b="1" dirty="0">
            <a:solidFill>
              <a:sysClr val="windowText" lastClr="000000"/>
            </a:solidFill>
            <a:latin typeface="Times New Roman" panose="02020603050405020304" pitchFamily="18" charset="0"/>
            <a:cs typeface="Times New Roman" panose="02020603050405020304" pitchFamily="18" charset="0"/>
          </a:endParaRPr>
        </a:p>
      </dgm:t>
    </dgm:pt>
    <dgm:pt modelId="{FF4FF119-6EAB-469A-98E0-75B9D370BA59}" type="sibTrans" cxnId="{716A2043-3DC0-4C0E-B69E-0D3DAE7D28C5}">
      <dgm:prSet/>
      <dgm:spPr/>
      <dgm:t>
        <a:bodyPr/>
        <a:lstStyle/>
        <a:p>
          <a:endParaRPr lang="ru-RU" sz="1300">
            <a:solidFill>
              <a:sysClr val="windowText" lastClr="000000"/>
            </a:solidFill>
            <a:latin typeface="Times New Roman" panose="02020603050405020304" pitchFamily="18" charset="0"/>
            <a:cs typeface="Times New Roman" panose="02020603050405020304" pitchFamily="18" charset="0"/>
          </a:endParaRPr>
        </a:p>
      </dgm:t>
    </dgm:pt>
    <dgm:pt modelId="{93A36FE1-A9C9-41C2-9F6D-36FDFD965EF9}" type="parTrans" cxnId="{716A2043-3DC0-4C0E-B69E-0D3DAE7D28C5}">
      <dgm:prSet/>
      <dgm:spPr/>
      <dgm:t>
        <a:bodyPr/>
        <a:lstStyle/>
        <a:p>
          <a:endParaRPr lang="ru-RU" sz="1300">
            <a:solidFill>
              <a:sysClr val="windowText" lastClr="000000"/>
            </a:solidFill>
            <a:latin typeface="Times New Roman" panose="02020603050405020304" pitchFamily="18" charset="0"/>
            <a:cs typeface="Times New Roman" panose="02020603050405020304" pitchFamily="18" charset="0"/>
          </a:endParaRPr>
        </a:p>
      </dgm:t>
    </dgm:pt>
    <dgm:pt modelId="{99DB128D-B13B-42FF-B1DD-D653B0FE3D01}">
      <dgm:prSet phldrT="[Текст]" custT="1"/>
      <dgm:spPr>
        <a:solidFill>
          <a:schemeClr val="bg1">
            <a:lumMod val="85000"/>
          </a:schemeClr>
        </a:solidFill>
        <a:ln>
          <a:solidFill>
            <a:schemeClr val="tx1"/>
          </a:solidFill>
        </a:ln>
      </dgm:spPr>
      <dgm:t>
        <a:bodyPr/>
        <a:lstStyle/>
        <a:p>
          <a:pPr algn="just"/>
          <a:r>
            <a:rPr lang="en-US" sz="1800" dirty="0" err="1" smtClean="0">
              <a:solidFill>
                <a:sysClr val="windowText" lastClr="000000"/>
              </a:solidFill>
              <a:latin typeface="Times New Roman" panose="02020603050405020304" pitchFamily="18" charset="0"/>
              <a:cs typeface="Times New Roman" panose="02020603050405020304" pitchFamily="18" charset="0"/>
            </a:rPr>
            <a:t>locul</a:t>
          </a:r>
          <a:r>
            <a:rPr lang="en-US" sz="1800" dirty="0" smtClean="0">
              <a:solidFill>
                <a:sysClr val="windowText" lastClr="000000"/>
              </a:solidFill>
              <a:latin typeface="Times New Roman" panose="02020603050405020304" pitchFamily="18" charset="0"/>
              <a:cs typeface="Times New Roman" panose="02020603050405020304" pitchFamily="18" charset="0"/>
            </a:rPr>
            <a:t> de </a:t>
          </a:r>
          <a:r>
            <a:rPr lang="en-US" sz="1800" dirty="0" err="1" smtClean="0">
              <a:solidFill>
                <a:sysClr val="windowText" lastClr="000000"/>
              </a:solidFill>
              <a:latin typeface="Times New Roman" panose="02020603050405020304" pitchFamily="18" charset="0"/>
              <a:cs typeface="Times New Roman" panose="02020603050405020304" pitchFamily="18" charset="0"/>
            </a:rPr>
            <a:t>muncă</a:t>
          </a:r>
          <a:r>
            <a:rPr lang="en-US" sz="1800" dirty="0" smtClean="0">
              <a:solidFill>
                <a:sysClr val="windowText" lastClr="000000"/>
              </a:solidFill>
              <a:latin typeface="Times New Roman" panose="02020603050405020304" pitchFamily="18" charset="0"/>
              <a:cs typeface="Times New Roman" panose="02020603050405020304" pitchFamily="18" charset="0"/>
            </a:rPr>
            <a:t> - un </a:t>
          </a:r>
          <a:r>
            <a:rPr lang="en-US" sz="1800" dirty="0" err="1" smtClean="0">
              <a:solidFill>
                <a:sysClr val="windowText" lastClr="000000"/>
              </a:solidFill>
              <a:latin typeface="Times New Roman" panose="02020603050405020304" pitchFamily="18" charset="0"/>
              <a:cs typeface="Times New Roman" panose="02020603050405020304" pitchFamily="18" charset="0"/>
            </a:rPr>
            <a:t>loc</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în</a:t>
          </a:r>
          <a:r>
            <a:rPr lang="en-US" sz="1800" dirty="0" smtClean="0">
              <a:solidFill>
                <a:sysClr val="windowText" lastClr="000000"/>
              </a:solidFill>
              <a:latin typeface="Times New Roman" panose="02020603050405020304" pitchFamily="18" charset="0"/>
              <a:cs typeface="Times New Roman" panose="02020603050405020304" pitchFamily="18" charset="0"/>
            </a:rPr>
            <a:t> care </a:t>
          </a:r>
          <a:r>
            <a:rPr lang="en-US" sz="1800" dirty="0" err="1" smtClean="0">
              <a:solidFill>
                <a:sysClr val="windowText" lastClr="000000"/>
              </a:solidFill>
              <a:latin typeface="Times New Roman" panose="02020603050405020304" pitchFamily="18" charset="0"/>
              <a:cs typeface="Times New Roman" panose="02020603050405020304" pitchFamily="18" charset="0"/>
            </a:rPr>
            <a:t>trebuie</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să</a:t>
          </a:r>
          <a:r>
            <a:rPr lang="en-US" sz="1800" dirty="0" smtClean="0">
              <a:solidFill>
                <a:sysClr val="windowText" lastClr="000000"/>
              </a:solidFill>
              <a:latin typeface="Times New Roman" panose="02020603050405020304" pitchFamily="18" charset="0"/>
              <a:cs typeface="Times New Roman" panose="02020603050405020304" pitchFamily="18" charset="0"/>
            </a:rPr>
            <a:t> se </a:t>
          </a:r>
          <a:r>
            <a:rPr lang="en-US" sz="1800" dirty="0" err="1" smtClean="0">
              <a:solidFill>
                <a:sysClr val="windowText" lastClr="000000"/>
              </a:solidFill>
              <a:latin typeface="Times New Roman" panose="02020603050405020304" pitchFamily="18" charset="0"/>
              <a:cs typeface="Times New Roman" panose="02020603050405020304" pitchFamily="18" charset="0"/>
            </a:rPr>
            <a:t>afle</a:t>
          </a:r>
          <a:r>
            <a:rPr lang="en-US" sz="1800" dirty="0" smtClean="0">
              <a:solidFill>
                <a:sysClr val="windowText" lastClr="000000"/>
              </a:solidFill>
              <a:latin typeface="Times New Roman" panose="02020603050405020304" pitchFamily="18" charset="0"/>
              <a:cs typeface="Times New Roman" panose="02020603050405020304" pitchFamily="18" charset="0"/>
            </a:rPr>
            <a:t> un </a:t>
          </a:r>
          <a:r>
            <a:rPr lang="en-US" sz="1800" dirty="0" err="1" smtClean="0">
              <a:solidFill>
                <a:sysClr val="windowText" lastClr="000000"/>
              </a:solidFill>
              <a:latin typeface="Times New Roman" panose="02020603050405020304" pitchFamily="18" charset="0"/>
              <a:cs typeface="Times New Roman" panose="02020603050405020304" pitchFamily="18" charset="0"/>
            </a:rPr>
            <a:t>angajat</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sau</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unde</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trebuie</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să</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ajungă</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în</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legătură</a:t>
          </a:r>
          <a:r>
            <a:rPr lang="en-US" sz="1800" dirty="0" smtClean="0">
              <a:solidFill>
                <a:sysClr val="windowText" lastClr="000000"/>
              </a:solidFill>
              <a:latin typeface="Times New Roman" panose="02020603050405020304" pitchFamily="18" charset="0"/>
              <a:cs typeface="Times New Roman" panose="02020603050405020304" pitchFamily="18" charset="0"/>
            </a:rPr>
            <a:t> cu </a:t>
          </a:r>
          <a:r>
            <a:rPr lang="en-US" sz="1800" dirty="0" err="1" smtClean="0">
              <a:solidFill>
                <a:sysClr val="windowText" lastClr="000000"/>
              </a:solidFill>
              <a:latin typeface="Times New Roman" panose="02020603050405020304" pitchFamily="18" charset="0"/>
              <a:cs typeface="Times New Roman" panose="02020603050405020304" pitchFamily="18" charset="0"/>
            </a:rPr>
            <a:t>munca</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sa</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și</a:t>
          </a:r>
          <a:r>
            <a:rPr lang="en-US" sz="1800" dirty="0" smtClean="0">
              <a:solidFill>
                <a:sysClr val="windowText" lastClr="000000"/>
              </a:solidFill>
              <a:latin typeface="Times New Roman" panose="02020603050405020304" pitchFamily="18" charset="0"/>
              <a:cs typeface="Times New Roman" panose="02020603050405020304" pitchFamily="18" charset="0"/>
            </a:rPr>
            <a:t> care </a:t>
          </a:r>
          <a:r>
            <a:rPr lang="en-US" sz="1800" dirty="0" err="1" smtClean="0">
              <a:solidFill>
                <a:sysClr val="windowText" lastClr="000000"/>
              </a:solidFill>
              <a:latin typeface="Times New Roman" panose="02020603050405020304" pitchFamily="18" charset="0"/>
              <a:cs typeface="Times New Roman" panose="02020603050405020304" pitchFamily="18" charset="0"/>
            </a:rPr>
            <a:t>este</a:t>
          </a:r>
          <a:r>
            <a:rPr lang="en-US" sz="1800" dirty="0" smtClean="0">
              <a:solidFill>
                <a:sysClr val="windowText" lastClr="000000"/>
              </a:solidFill>
              <a:latin typeface="Times New Roman" panose="02020603050405020304" pitchFamily="18" charset="0"/>
              <a:cs typeface="Times New Roman" panose="02020603050405020304" pitchFamily="18" charset="0"/>
            </a:rPr>
            <a:t> direct </a:t>
          </a:r>
          <a:r>
            <a:rPr lang="en-US" sz="1800" dirty="0" err="1" smtClean="0">
              <a:solidFill>
                <a:sysClr val="windowText" lastClr="000000"/>
              </a:solidFill>
              <a:latin typeface="Times New Roman" panose="02020603050405020304" pitchFamily="18" charset="0"/>
              <a:cs typeface="Times New Roman" panose="02020603050405020304" pitchFamily="18" charset="0"/>
            </a:rPr>
            <a:t>sau</a:t>
          </a:r>
          <a:r>
            <a:rPr lang="en-US" sz="1800" dirty="0" smtClean="0">
              <a:solidFill>
                <a:sysClr val="windowText" lastClr="000000"/>
              </a:solidFill>
              <a:latin typeface="Times New Roman" panose="02020603050405020304" pitchFamily="18" charset="0"/>
              <a:cs typeface="Times New Roman" panose="02020603050405020304" pitchFamily="18" charset="0"/>
            </a:rPr>
            <a:t> indirect sub </a:t>
          </a:r>
          <a:r>
            <a:rPr lang="en-US" sz="1800" dirty="0" err="1" smtClean="0">
              <a:solidFill>
                <a:sysClr val="windowText" lastClr="000000"/>
              </a:solidFill>
              <a:latin typeface="Times New Roman" panose="02020603050405020304" pitchFamily="18" charset="0"/>
              <a:cs typeface="Times New Roman" panose="02020603050405020304" pitchFamily="18" charset="0"/>
            </a:rPr>
            <a:t>controlul</a:t>
          </a:r>
          <a:r>
            <a:rPr lang="en-US" sz="1800" dirty="0" smtClean="0">
              <a:solidFill>
                <a:sysClr val="windowText" lastClr="000000"/>
              </a:solidFill>
              <a:latin typeface="Times New Roman" panose="02020603050405020304" pitchFamily="18" charset="0"/>
              <a:cs typeface="Times New Roman" panose="02020603050405020304" pitchFamily="18" charset="0"/>
            </a:rPr>
            <a:t> </a:t>
          </a:r>
          <a:r>
            <a:rPr lang="en-US" sz="1800" dirty="0" err="1" smtClean="0">
              <a:solidFill>
                <a:sysClr val="windowText" lastClr="000000"/>
              </a:solidFill>
              <a:latin typeface="Times New Roman" panose="02020603050405020304" pitchFamily="18" charset="0"/>
              <a:cs typeface="Times New Roman" panose="02020603050405020304" pitchFamily="18" charset="0"/>
            </a:rPr>
            <a:t>angajatorului</a:t>
          </a:r>
          <a:r>
            <a:rPr lang="ru-RU" sz="1800" dirty="0" smtClean="0">
              <a:solidFill>
                <a:sysClr val="windowText" lastClr="000000"/>
              </a:solidFill>
              <a:latin typeface="Times New Roman" panose="02020603050405020304" pitchFamily="18" charset="0"/>
              <a:cs typeface="Times New Roman" panose="02020603050405020304" pitchFamily="18" charset="0"/>
            </a:rPr>
            <a:t>                                                                </a:t>
          </a:r>
        </a:p>
        <a:p>
          <a:pPr algn="just"/>
          <a:endParaRPr lang="ru-RU" sz="600" dirty="0">
            <a:solidFill>
              <a:sysClr val="windowText" lastClr="000000"/>
            </a:solidFill>
            <a:latin typeface="Times New Roman" panose="02020603050405020304" pitchFamily="18" charset="0"/>
            <a:cs typeface="Times New Roman" panose="02020603050405020304" pitchFamily="18" charset="0"/>
          </a:endParaRPr>
        </a:p>
      </dgm:t>
    </dgm:pt>
    <dgm:pt modelId="{64D72D8D-415F-4B01-ACD6-954EE2468F60}" type="sibTrans" cxnId="{B7CDAAB9-9C26-4C3C-AEBB-3A3A96476B52}">
      <dgm:prSet/>
      <dgm:spPr/>
      <dgm:t>
        <a:bodyPr/>
        <a:lstStyle/>
        <a:p>
          <a:endParaRPr lang="ru-RU" sz="1300">
            <a:solidFill>
              <a:sysClr val="windowText" lastClr="000000"/>
            </a:solidFill>
            <a:latin typeface="Times New Roman" panose="02020603050405020304" pitchFamily="18" charset="0"/>
            <a:cs typeface="Times New Roman" panose="02020603050405020304" pitchFamily="18" charset="0"/>
          </a:endParaRPr>
        </a:p>
      </dgm:t>
    </dgm:pt>
    <dgm:pt modelId="{BE7B6577-B1C6-485F-87C8-58D971AF341A}" type="parTrans" cxnId="{B7CDAAB9-9C26-4C3C-AEBB-3A3A96476B52}">
      <dgm:prSet/>
      <dgm:spPr/>
      <dgm:t>
        <a:bodyPr/>
        <a:lstStyle/>
        <a:p>
          <a:endParaRPr lang="ru-RU" sz="1300">
            <a:solidFill>
              <a:sysClr val="windowText" lastClr="000000"/>
            </a:solidFill>
            <a:latin typeface="Times New Roman" panose="02020603050405020304" pitchFamily="18" charset="0"/>
            <a:cs typeface="Times New Roman" panose="02020603050405020304" pitchFamily="18" charset="0"/>
          </a:endParaRPr>
        </a:p>
      </dgm:t>
    </dgm:pt>
    <dgm:pt modelId="{13B458BC-B89D-41F4-821E-D231D0028DA4}" type="pres">
      <dgm:prSet presAssocID="{696BA9A4-E5C4-49BC-B67D-44B76108391E}" presName="diagram" presStyleCnt="0">
        <dgm:presLayoutVars>
          <dgm:chMax val="1"/>
          <dgm:dir/>
          <dgm:animLvl val="ctr"/>
          <dgm:resizeHandles val="exact"/>
        </dgm:presLayoutVars>
      </dgm:prSet>
      <dgm:spPr/>
      <dgm:t>
        <a:bodyPr/>
        <a:lstStyle/>
        <a:p>
          <a:endParaRPr lang="ru-RU"/>
        </a:p>
      </dgm:t>
    </dgm:pt>
    <dgm:pt modelId="{47CFC55D-F283-47F9-8F38-32E3E26A3961}" type="pres">
      <dgm:prSet presAssocID="{696BA9A4-E5C4-49BC-B67D-44B76108391E}" presName="matrix" presStyleCnt="0"/>
      <dgm:spPr/>
    </dgm:pt>
    <dgm:pt modelId="{D1A644C3-0934-47EF-BDAF-88962927FC85}" type="pres">
      <dgm:prSet presAssocID="{696BA9A4-E5C4-49BC-B67D-44B76108391E}" presName="tile1" presStyleLbl="node1" presStyleIdx="0" presStyleCnt="4"/>
      <dgm:spPr/>
      <dgm:t>
        <a:bodyPr/>
        <a:lstStyle/>
        <a:p>
          <a:endParaRPr lang="ru-RU"/>
        </a:p>
      </dgm:t>
    </dgm:pt>
    <dgm:pt modelId="{8CB5998E-DA73-4A7D-A9AC-10B31AFFA5AD}" type="pres">
      <dgm:prSet presAssocID="{696BA9A4-E5C4-49BC-B67D-44B76108391E}" presName="tile1text" presStyleLbl="node1" presStyleIdx="0" presStyleCnt="4">
        <dgm:presLayoutVars>
          <dgm:chMax val="0"/>
          <dgm:chPref val="0"/>
          <dgm:bulletEnabled val="1"/>
        </dgm:presLayoutVars>
      </dgm:prSet>
      <dgm:spPr/>
      <dgm:t>
        <a:bodyPr/>
        <a:lstStyle/>
        <a:p>
          <a:endParaRPr lang="ru-RU"/>
        </a:p>
      </dgm:t>
    </dgm:pt>
    <dgm:pt modelId="{336B1FAA-29FB-4FF5-9AA7-E73A8011235C}" type="pres">
      <dgm:prSet presAssocID="{696BA9A4-E5C4-49BC-B67D-44B76108391E}" presName="tile2" presStyleLbl="node1" presStyleIdx="1" presStyleCnt="4" custLinFactNeighborX="914" custLinFactNeighborY="-10760"/>
      <dgm:spPr/>
      <dgm:t>
        <a:bodyPr/>
        <a:lstStyle/>
        <a:p>
          <a:endParaRPr lang="ru-RU"/>
        </a:p>
      </dgm:t>
    </dgm:pt>
    <dgm:pt modelId="{871925DF-B748-4C71-AADB-7C76508C0C1D}" type="pres">
      <dgm:prSet presAssocID="{696BA9A4-E5C4-49BC-B67D-44B76108391E}" presName="tile2text" presStyleLbl="node1" presStyleIdx="1" presStyleCnt="4">
        <dgm:presLayoutVars>
          <dgm:chMax val="0"/>
          <dgm:chPref val="0"/>
          <dgm:bulletEnabled val="1"/>
        </dgm:presLayoutVars>
      </dgm:prSet>
      <dgm:spPr/>
      <dgm:t>
        <a:bodyPr/>
        <a:lstStyle/>
        <a:p>
          <a:endParaRPr lang="ru-RU"/>
        </a:p>
      </dgm:t>
    </dgm:pt>
    <dgm:pt modelId="{9D23FC6D-3D29-4FED-A2C9-134EFEB42496}" type="pres">
      <dgm:prSet presAssocID="{696BA9A4-E5C4-49BC-B67D-44B76108391E}" presName="tile3" presStyleLbl="node1" presStyleIdx="2" presStyleCnt="4" custScaleY="74484" custLinFactNeighborX="-218" custLinFactNeighborY="-13197"/>
      <dgm:spPr>
        <a:solidFill>
          <a:schemeClr val="bg1">
            <a:lumMod val="85000"/>
          </a:schemeClr>
        </a:solidFill>
        <a:ln>
          <a:solidFill>
            <a:schemeClr val="tx1"/>
          </a:solidFill>
        </a:ln>
      </dgm:spPr>
      <dgm:t>
        <a:bodyPr/>
        <a:lstStyle/>
        <a:p>
          <a:endParaRPr lang="ru-RU"/>
        </a:p>
      </dgm:t>
    </dgm:pt>
    <dgm:pt modelId="{C6D429A5-0909-41BB-BB21-549E72D4D2FE}" type="pres">
      <dgm:prSet presAssocID="{696BA9A4-E5C4-49BC-B67D-44B76108391E}" presName="tile3text" presStyleLbl="node1" presStyleIdx="2" presStyleCnt="4">
        <dgm:presLayoutVars>
          <dgm:chMax val="0"/>
          <dgm:chPref val="0"/>
          <dgm:bulletEnabled val="1"/>
        </dgm:presLayoutVars>
      </dgm:prSet>
      <dgm:spPr/>
      <dgm:t>
        <a:bodyPr/>
        <a:lstStyle/>
        <a:p>
          <a:endParaRPr lang="ru-RU"/>
        </a:p>
      </dgm:t>
    </dgm:pt>
    <dgm:pt modelId="{7077FFDD-D225-4660-AF3C-D80DE2CC30AE}" type="pres">
      <dgm:prSet presAssocID="{696BA9A4-E5C4-49BC-B67D-44B76108391E}" presName="tile4" presStyleLbl="node1" presStyleIdx="3" presStyleCnt="4" custScaleY="71104" custLinFactNeighborX="109" custLinFactNeighborY="-9435"/>
      <dgm:spPr/>
      <dgm:t>
        <a:bodyPr/>
        <a:lstStyle/>
        <a:p>
          <a:endParaRPr lang="ru-RU"/>
        </a:p>
      </dgm:t>
    </dgm:pt>
    <dgm:pt modelId="{47C53CF3-A3BA-4381-91BC-0FD3944FA282}" type="pres">
      <dgm:prSet presAssocID="{696BA9A4-E5C4-49BC-B67D-44B76108391E}" presName="tile4text" presStyleLbl="node1" presStyleIdx="3" presStyleCnt="4">
        <dgm:presLayoutVars>
          <dgm:chMax val="0"/>
          <dgm:chPref val="0"/>
          <dgm:bulletEnabled val="1"/>
        </dgm:presLayoutVars>
      </dgm:prSet>
      <dgm:spPr/>
      <dgm:t>
        <a:bodyPr/>
        <a:lstStyle/>
        <a:p>
          <a:endParaRPr lang="ru-RU"/>
        </a:p>
      </dgm:t>
    </dgm:pt>
    <dgm:pt modelId="{85337F0E-257E-45FE-B601-36FD2A4BB889}" type="pres">
      <dgm:prSet presAssocID="{696BA9A4-E5C4-49BC-B67D-44B76108391E}" presName="centerTile" presStyleLbl="fgShp" presStyleIdx="0" presStyleCnt="1" custScaleX="306612" custScaleY="124011" custLinFactNeighborX="1523" custLinFactNeighborY="2555">
        <dgm:presLayoutVars>
          <dgm:chMax val="0"/>
          <dgm:chPref val="0"/>
        </dgm:presLayoutVars>
      </dgm:prSet>
      <dgm:spPr/>
      <dgm:t>
        <a:bodyPr/>
        <a:lstStyle/>
        <a:p>
          <a:endParaRPr lang="ru-RU"/>
        </a:p>
      </dgm:t>
    </dgm:pt>
  </dgm:ptLst>
  <dgm:cxnLst>
    <dgm:cxn modelId="{4710C5A7-281D-4198-A0E6-D6430D059199}" type="presOf" srcId="{373A6123-8D1F-47F5-BF24-502C8DF86E89}" destId="{9D23FC6D-3D29-4FED-A2C9-134EFEB42496}" srcOrd="0" destOrd="0" presId="urn:microsoft.com/office/officeart/2005/8/layout/matrix1"/>
    <dgm:cxn modelId="{E4BC6344-8984-4BFF-BB71-71451A79BD38}" srcId="{570D2C8A-FAA3-4E7B-A606-D619B41720A8}" destId="{7097521C-B64C-4275-A101-40D6EF93FF92}" srcOrd="4" destOrd="0" parTransId="{080BE093-2109-4DF0-9494-A5EB263BF93C}" sibTransId="{A1DD5182-38A5-4170-AF5C-888BE89E2D34}"/>
    <dgm:cxn modelId="{EF2CA6B3-A18E-4375-9619-A8B217C88113}" type="presOf" srcId="{D917670E-6A8A-40B8-9537-6796DAE10B38}" destId="{47C53CF3-A3BA-4381-91BC-0FD3944FA282}" srcOrd="1" destOrd="0" presId="urn:microsoft.com/office/officeart/2005/8/layout/matrix1"/>
    <dgm:cxn modelId="{EF0981CC-DFCA-4EA3-A51E-205FD7FC5245}" type="presOf" srcId="{D917670E-6A8A-40B8-9537-6796DAE10B38}" destId="{7077FFDD-D225-4660-AF3C-D80DE2CC30AE}" srcOrd="0" destOrd="0" presId="urn:microsoft.com/office/officeart/2005/8/layout/matrix1"/>
    <dgm:cxn modelId="{A159626B-C41F-48AE-9B42-750227EBF07A}" type="presOf" srcId="{A4119855-597E-4FE5-B024-07E098023016}" destId="{871925DF-B748-4C71-AADB-7C76508C0C1D}" srcOrd="1" destOrd="0" presId="urn:microsoft.com/office/officeart/2005/8/layout/matrix1"/>
    <dgm:cxn modelId="{B2D518A3-946E-4218-AE37-C8E8596AE741}" type="presOf" srcId="{373A6123-8D1F-47F5-BF24-502C8DF86E89}" destId="{C6D429A5-0909-41BB-BB21-549E72D4D2FE}" srcOrd="1" destOrd="0" presId="urn:microsoft.com/office/officeart/2005/8/layout/matrix1"/>
    <dgm:cxn modelId="{B7CDAAB9-9C26-4C3C-AEBB-3A3A96476B52}" srcId="{570D2C8A-FAA3-4E7B-A606-D619B41720A8}" destId="{99DB128D-B13B-42FF-B1DD-D653B0FE3D01}" srcOrd="0" destOrd="0" parTransId="{BE7B6577-B1C6-485F-87C8-58D971AF341A}" sibTransId="{64D72D8D-415F-4B01-ACD6-954EE2468F60}"/>
    <dgm:cxn modelId="{D20B96BF-CB5F-45B7-B810-9A1180F2C034}" type="presOf" srcId="{99DB128D-B13B-42FF-B1DD-D653B0FE3D01}" destId="{8CB5998E-DA73-4A7D-A9AC-10B31AFFA5AD}" srcOrd="1" destOrd="0" presId="urn:microsoft.com/office/officeart/2005/8/layout/matrix1"/>
    <dgm:cxn modelId="{5BE2747A-8E9A-4BB8-88CB-17E74D525688}" srcId="{696BA9A4-E5C4-49BC-B67D-44B76108391E}" destId="{A8F49617-6A45-459C-80C8-A29E09C4C6F7}" srcOrd="1" destOrd="0" parTransId="{425BD043-8540-46C0-BB4C-9699E43A16EB}" sibTransId="{07340C12-38C6-45E1-BAAF-2B248ED17F52}"/>
    <dgm:cxn modelId="{77B9966B-10F5-495E-BC22-D03760A4F740}" srcId="{570D2C8A-FAA3-4E7B-A606-D619B41720A8}" destId="{D917670E-6A8A-40B8-9537-6796DAE10B38}" srcOrd="3" destOrd="0" parTransId="{494D27C0-DAE1-4694-A0A6-A06CE7A37D0C}" sibTransId="{6BB9B841-1067-4848-805C-3C68883DF878}"/>
    <dgm:cxn modelId="{192C227E-DFE5-440F-BC78-ABA63DAD4578}" type="presOf" srcId="{570D2C8A-FAA3-4E7B-A606-D619B41720A8}" destId="{85337F0E-257E-45FE-B601-36FD2A4BB889}" srcOrd="0" destOrd="0" presId="urn:microsoft.com/office/officeart/2005/8/layout/matrix1"/>
    <dgm:cxn modelId="{386F9148-4AFC-41E3-AC1E-7CD1B00CE3B3}" srcId="{696BA9A4-E5C4-49BC-B67D-44B76108391E}" destId="{570D2C8A-FAA3-4E7B-A606-D619B41720A8}" srcOrd="0" destOrd="0" parTransId="{6644515A-27A5-4D1C-952B-74366E717BAB}" sibTransId="{F1885115-E7E5-4B77-8972-19DF06F83670}"/>
    <dgm:cxn modelId="{0ABD20C8-75DE-4132-B551-2DD0F03F10AB}" type="presOf" srcId="{A4119855-597E-4FE5-B024-07E098023016}" destId="{336B1FAA-29FB-4FF5-9AA7-E73A8011235C}" srcOrd="0" destOrd="0" presId="urn:microsoft.com/office/officeart/2005/8/layout/matrix1"/>
    <dgm:cxn modelId="{FFC829F2-5FC7-4BE7-B5A5-FBC0BCBF41CC}" type="presOf" srcId="{696BA9A4-E5C4-49BC-B67D-44B76108391E}" destId="{13B458BC-B89D-41F4-821E-D231D0028DA4}" srcOrd="0" destOrd="0" presId="urn:microsoft.com/office/officeart/2005/8/layout/matrix1"/>
    <dgm:cxn modelId="{560FD842-ACE2-4BE8-B30E-EB22A00C6C35}" type="presOf" srcId="{99DB128D-B13B-42FF-B1DD-D653B0FE3D01}" destId="{D1A644C3-0934-47EF-BDAF-88962927FC85}" srcOrd="0" destOrd="0" presId="urn:microsoft.com/office/officeart/2005/8/layout/matrix1"/>
    <dgm:cxn modelId="{716A2043-3DC0-4C0E-B69E-0D3DAE7D28C5}" srcId="{570D2C8A-FAA3-4E7B-A606-D619B41720A8}" destId="{373A6123-8D1F-47F5-BF24-502C8DF86E89}" srcOrd="2" destOrd="0" parTransId="{93A36FE1-A9C9-41C2-9F6D-36FDFD965EF9}" sibTransId="{FF4FF119-6EAB-469A-98E0-75B9D370BA59}"/>
    <dgm:cxn modelId="{070F3030-09A4-4939-BDA8-2E4E3D5F902A}" srcId="{570D2C8A-FAA3-4E7B-A606-D619B41720A8}" destId="{A4119855-597E-4FE5-B024-07E098023016}" srcOrd="1" destOrd="0" parTransId="{7A915259-7E75-4477-B83A-636D90F25C05}" sibTransId="{6A850987-B7E0-4FC4-8EC9-893AAA2A2D3E}"/>
    <dgm:cxn modelId="{E709B6D1-B015-4635-8E58-B379DCE9BDA2}" type="presParOf" srcId="{13B458BC-B89D-41F4-821E-D231D0028DA4}" destId="{47CFC55D-F283-47F9-8F38-32E3E26A3961}" srcOrd="0" destOrd="0" presId="urn:microsoft.com/office/officeart/2005/8/layout/matrix1"/>
    <dgm:cxn modelId="{5C615DD3-BA22-4160-9BBA-08484FF8743A}" type="presParOf" srcId="{47CFC55D-F283-47F9-8F38-32E3E26A3961}" destId="{D1A644C3-0934-47EF-BDAF-88962927FC85}" srcOrd="0" destOrd="0" presId="urn:microsoft.com/office/officeart/2005/8/layout/matrix1"/>
    <dgm:cxn modelId="{03ABB853-5C34-4495-AB7D-E00395B7300C}" type="presParOf" srcId="{47CFC55D-F283-47F9-8F38-32E3E26A3961}" destId="{8CB5998E-DA73-4A7D-A9AC-10B31AFFA5AD}" srcOrd="1" destOrd="0" presId="urn:microsoft.com/office/officeart/2005/8/layout/matrix1"/>
    <dgm:cxn modelId="{1B9B4681-7F8D-4242-A245-15E09807266C}" type="presParOf" srcId="{47CFC55D-F283-47F9-8F38-32E3E26A3961}" destId="{336B1FAA-29FB-4FF5-9AA7-E73A8011235C}" srcOrd="2" destOrd="0" presId="urn:microsoft.com/office/officeart/2005/8/layout/matrix1"/>
    <dgm:cxn modelId="{270EF803-C58A-45C5-B458-52506FF6606B}" type="presParOf" srcId="{47CFC55D-F283-47F9-8F38-32E3E26A3961}" destId="{871925DF-B748-4C71-AADB-7C76508C0C1D}" srcOrd="3" destOrd="0" presId="urn:microsoft.com/office/officeart/2005/8/layout/matrix1"/>
    <dgm:cxn modelId="{7175FE16-6AA6-45AC-8DD9-8916D001505B}" type="presParOf" srcId="{47CFC55D-F283-47F9-8F38-32E3E26A3961}" destId="{9D23FC6D-3D29-4FED-A2C9-134EFEB42496}" srcOrd="4" destOrd="0" presId="urn:microsoft.com/office/officeart/2005/8/layout/matrix1"/>
    <dgm:cxn modelId="{3B1D9C6C-5127-4372-90ED-5BFFD79822E9}" type="presParOf" srcId="{47CFC55D-F283-47F9-8F38-32E3E26A3961}" destId="{C6D429A5-0909-41BB-BB21-549E72D4D2FE}" srcOrd="5" destOrd="0" presId="urn:microsoft.com/office/officeart/2005/8/layout/matrix1"/>
    <dgm:cxn modelId="{226B810F-6521-4991-87B8-68F3DEA1B0AD}" type="presParOf" srcId="{47CFC55D-F283-47F9-8F38-32E3E26A3961}" destId="{7077FFDD-D225-4660-AF3C-D80DE2CC30AE}" srcOrd="6" destOrd="0" presId="urn:microsoft.com/office/officeart/2005/8/layout/matrix1"/>
    <dgm:cxn modelId="{DA194FEF-1083-4654-9EDF-F58718E5447C}" type="presParOf" srcId="{47CFC55D-F283-47F9-8F38-32E3E26A3961}" destId="{47C53CF3-A3BA-4381-91BC-0FD3944FA282}" srcOrd="7" destOrd="0" presId="urn:microsoft.com/office/officeart/2005/8/layout/matrix1"/>
    <dgm:cxn modelId="{598C3229-C20E-4014-B86F-424E47AE2CDF}" type="presParOf" srcId="{13B458BC-B89D-41F4-821E-D231D0028DA4}" destId="{85337F0E-257E-45FE-B601-36FD2A4BB889}" srcOrd="1" destOrd="0" presId="urn:microsoft.com/office/officeart/2005/8/layout/matrix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24900-3DD3-4572-8B09-E560EBB1B0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7DD5FE7-DF68-4504-BBB1-55F2E5B887D5}">
      <dgm:prSet phldrT="[Текст]" custT="1"/>
      <dgm:spPr>
        <a:noFill/>
        <a:ln>
          <a:solidFill>
            <a:schemeClr val="tx1"/>
          </a:solidFill>
        </a:ln>
      </dgm:spPr>
      <dgm:t>
        <a:bodyPr/>
        <a:lstStyle/>
        <a:p>
          <a:r>
            <a:rPr lang="ro-RO" sz="1800" dirty="0" smtClean="0">
              <a:solidFill>
                <a:sysClr val="windowText" lastClr="000000"/>
              </a:solidFill>
              <a:latin typeface="Times New Roman" panose="02020603050405020304" pitchFamily="18" charset="0"/>
              <a:cs typeface="Times New Roman" panose="02020603050405020304" pitchFamily="18" charset="0"/>
            </a:rPr>
            <a:t>Clasa 1 și</a:t>
          </a:r>
          <a:r>
            <a:rPr lang="ru-RU" sz="1800" dirty="0" smtClean="0">
              <a:solidFill>
                <a:sysClr val="windowText" lastClr="000000"/>
              </a:solidFill>
              <a:latin typeface="Times New Roman" panose="02020603050405020304" pitchFamily="18" charset="0"/>
              <a:cs typeface="Times New Roman" panose="02020603050405020304" pitchFamily="18" charset="0"/>
            </a:rPr>
            <a:t> </a:t>
          </a:r>
          <a:r>
            <a:rPr lang="ru-RU" sz="1800" dirty="0">
              <a:solidFill>
                <a:sysClr val="windowText" lastClr="000000"/>
              </a:solidFill>
              <a:latin typeface="Times New Roman" panose="02020603050405020304" pitchFamily="18" charset="0"/>
              <a:cs typeface="Times New Roman" panose="02020603050405020304" pitchFamily="18" charset="0"/>
            </a:rPr>
            <a:t>2</a:t>
          </a:r>
        </a:p>
      </dgm:t>
    </dgm:pt>
    <dgm:pt modelId="{E2C0D7BD-015C-4BCD-ADF4-20AC86688C1D}" type="parTrans" cxnId="{D893B11C-B9F2-4B11-BACD-B17804F7C17A}">
      <dgm:prSet/>
      <dgm:spPr/>
      <dgm:t>
        <a:bodyPr/>
        <a:lstStyle/>
        <a:p>
          <a:endParaRPr lang="ru-RU" sz="1800">
            <a:latin typeface="Times New Roman" panose="02020603050405020304" pitchFamily="18" charset="0"/>
            <a:cs typeface="Times New Roman" panose="02020603050405020304" pitchFamily="18" charset="0"/>
          </a:endParaRPr>
        </a:p>
      </dgm:t>
    </dgm:pt>
    <dgm:pt modelId="{72598414-E29F-4D8E-8FBB-410CAAD98CAA}" type="sibTrans" cxnId="{D893B11C-B9F2-4B11-BACD-B17804F7C17A}">
      <dgm:prSet/>
      <dgm:spPr/>
      <dgm:t>
        <a:bodyPr/>
        <a:lstStyle/>
        <a:p>
          <a:endParaRPr lang="ru-RU" sz="1800">
            <a:latin typeface="Times New Roman" panose="02020603050405020304" pitchFamily="18" charset="0"/>
            <a:cs typeface="Times New Roman" panose="02020603050405020304" pitchFamily="18" charset="0"/>
          </a:endParaRPr>
        </a:p>
      </dgm:t>
    </dgm:pt>
    <dgm:pt modelId="{B68087A1-9DDF-44E2-84E8-A2DDF5290AB0}">
      <dgm:prSet phldrT="[Текст]" custT="1"/>
      <dgm:spPr>
        <a:solidFill>
          <a:schemeClr val="bg1">
            <a:lumMod val="95000"/>
            <a:alpha val="90000"/>
          </a:schemeClr>
        </a:solidFill>
        <a:ln>
          <a:solidFill>
            <a:schemeClr val="tx1">
              <a:alpha val="90000"/>
            </a:schemeClr>
          </a:solidFill>
        </a:ln>
      </dgm:spPr>
      <dgm:t>
        <a:bodyPr/>
        <a:lstStyle/>
        <a:p>
          <a:r>
            <a:rPr lang="en-US" sz="1800" dirty="0" smtClean="0">
              <a:latin typeface="Times New Roman" panose="02020603050405020304" pitchFamily="18" charset="0"/>
              <a:cs typeface="Times New Roman" panose="02020603050405020304" pitchFamily="18" charset="0"/>
            </a:rPr>
            <a:t>nu </a:t>
          </a:r>
          <a:r>
            <a:rPr lang="en-US" sz="1800" dirty="0" err="1" smtClean="0">
              <a:latin typeface="Times New Roman" panose="02020603050405020304" pitchFamily="18" charset="0"/>
              <a:cs typeface="Times New Roman" panose="02020603050405020304" pitchFamily="18" charset="0"/>
            </a:rPr>
            <a:t>sunt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furnizate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tarife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suplimentare</a:t>
          </a:r>
          <a:r>
            <a:rPr lang="en-US" sz="1800" dirty="0" smtClean="0">
              <a:latin typeface="Times New Roman" panose="02020603050405020304" pitchFamily="18" charset="0"/>
              <a:cs typeface="Times New Roman" panose="02020603050405020304" pitchFamily="18" charset="0"/>
            </a:rPr>
            <a:t> de </a:t>
          </a:r>
          <a:r>
            <a:rPr lang="en-US" sz="1800" dirty="0" err="1" smtClean="0">
              <a:latin typeface="Times New Roman" panose="02020603050405020304" pitchFamily="18" charset="0"/>
              <a:cs typeface="Times New Roman" panose="02020603050405020304" pitchFamily="18" charset="0"/>
            </a:rPr>
            <a:t>asigurare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și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plăți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compensatorii</a:t>
          </a:r>
          <a:r>
            <a:rPr lang="en-US"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574FD738-D43E-43DA-AAB2-07064202E21B}" type="parTrans" cxnId="{18F0F06E-4E02-4A68-BF07-299C832C02B7}">
      <dgm:prSet/>
      <dgm:spPr/>
      <dgm:t>
        <a:bodyPr/>
        <a:lstStyle/>
        <a:p>
          <a:endParaRPr lang="ru-RU" sz="1800">
            <a:latin typeface="Times New Roman" panose="02020603050405020304" pitchFamily="18" charset="0"/>
            <a:cs typeface="Times New Roman" panose="02020603050405020304" pitchFamily="18" charset="0"/>
          </a:endParaRPr>
        </a:p>
      </dgm:t>
    </dgm:pt>
    <dgm:pt modelId="{68DCBE0C-A782-459B-AE84-893491FF32E0}" type="sibTrans" cxnId="{18F0F06E-4E02-4A68-BF07-299C832C02B7}">
      <dgm:prSet/>
      <dgm:spPr/>
      <dgm:t>
        <a:bodyPr/>
        <a:lstStyle/>
        <a:p>
          <a:endParaRPr lang="ru-RU" sz="1800">
            <a:latin typeface="Times New Roman" panose="02020603050405020304" pitchFamily="18" charset="0"/>
            <a:cs typeface="Times New Roman" panose="02020603050405020304" pitchFamily="18" charset="0"/>
          </a:endParaRPr>
        </a:p>
      </dgm:t>
    </dgm:pt>
    <dgm:pt modelId="{4DBD37E1-63A3-4D16-A23C-4DAC39DA4A98}">
      <dgm:prSet phldrT="[Текст]" custT="1"/>
      <dgm:spPr>
        <a:solidFill>
          <a:schemeClr val="bg1">
            <a:lumMod val="95000"/>
            <a:alpha val="90000"/>
          </a:schemeClr>
        </a:solidFill>
        <a:ln>
          <a:solidFill>
            <a:schemeClr val="tx1">
              <a:alpha val="90000"/>
            </a:schemeClr>
          </a:solidFill>
        </a:ln>
      </dgm:spPr>
      <dgm:t>
        <a:bodyPr/>
        <a:lstStyle/>
        <a:p>
          <a:r>
            <a:rPr lang="en-US" sz="2000" dirty="0" err="1" smtClean="0">
              <a:latin typeface="Times New Roman" panose="02020603050405020304" pitchFamily="18" charset="0"/>
              <a:cs typeface="Times New Roman" panose="02020603050405020304" pitchFamily="18" charset="0"/>
            </a:rPr>
            <a:t>plată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suplimentară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pentru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condiții</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muncă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dăunătoare</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concediu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suplimentar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pentru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cel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puțin</a:t>
          </a:r>
          <a:r>
            <a:rPr lang="en-US" sz="2000" dirty="0" smtClean="0">
              <a:latin typeface="Times New Roman" panose="02020603050405020304" pitchFamily="18" charset="0"/>
              <a:cs typeface="Times New Roman" panose="02020603050405020304" pitchFamily="18" charset="0"/>
            </a:rPr>
            <a:t> 7 </a:t>
          </a:r>
          <a:r>
            <a:rPr lang="en-US" sz="2000" dirty="0" err="1" smtClean="0">
              <a:latin typeface="Times New Roman" panose="02020603050405020304" pitchFamily="18" charset="0"/>
              <a:cs typeface="Times New Roman" panose="02020603050405020304" pitchFamily="18" charset="0"/>
            </a:rPr>
            <a:t>zile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calendaristice</a:t>
          </a:r>
          <a:r>
            <a:rPr lang="en-US"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025E2094-1A93-46F3-8EA6-3B02509ABB17}" type="parTrans" cxnId="{CEA3456D-74F0-4561-8ACE-27CEAA268E3E}">
      <dgm:prSet/>
      <dgm:spPr/>
      <dgm:t>
        <a:bodyPr/>
        <a:lstStyle/>
        <a:p>
          <a:endParaRPr lang="ru-RU" sz="1800">
            <a:latin typeface="Times New Roman" panose="02020603050405020304" pitchFamily="18" charset="0"/>
            <a:cs typeface="Times New Roman" panose="02020603050405020304" pitchFamily="18" charset="0"/>
          </a:endParaRPr>
        </a:p>
      </dgm:t>
    </dgm:pt>
    <dgm:pt modelId="{8130BC02-39A4-4B50-BACA-BA6812C046B9}" type="sibTrans" cxnId="{CEA3456D-74F0-4561-8ACE-27CEAA268E3E}">
      <dgm:prSet/>
      <dgm:spPr/>
      <dgm:t>
        <a:bodyPr/>
        <a:lstStyle/>
        <a:p>
          <a:endParaRPr lang="ru-RU" sz="1800">
            <a:latin typeface="Times New Roman" panose="02020603050405020304" pitchFamily="18" charset="0"/>
            <a:cs typeface="Times New Roman" panose="02020603050405020304" pitchFamily="18" charset="0"/>
          </a:endParaRPr>
        </a:p>
      </dgm:t>
    </dgm:pt>
    <dgm:pt modelId="{0233AB9F-60DB-4A33-B07C-BF327690FB78}">
      <dgm:prSet custT="1"/>
      <dgm:spPr>
        <a:solidFill>
          <a:schemeClr val="bg1">
            <a:lumMod val="95000"/>
            <a:alpha val="90000"/>
          </a:schemeClr>
        </a:solidFill>
        <a:ln>
          <a:solidFill>
            <a:schemeClr val="tx1">
              <a:alpha val="9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err="1" smtClean="0">
              <a:latin typeface="Times New Roman" panose="02020603050405020304" pitchFamily="18" charset="0"/>
              <a:cs typeface="Times New Roman" panose="02020603050405020304" pitchFamily="18" charset="0"/>
            </a:rPr>
            <a:t>plată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suplimentară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pentru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condiții</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muncă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dăunătoare</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concediu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suplimentar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pentru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cel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puțin</a:t>
          </a:r>
          <a:r>
            <a:rPr lang="en-US" sz="2000" dirty="0" smtClean="0">
              <a:latin typeface="Times New Roman" panose="02020603050405020304" pitchFamily="18" charset="0"/>
              <a:cs typeface="Times New Roman" panose="02020603050405020304" pitchFamily="18" charset="0"/>
            </a:rPr>
            <a:t> 7 </a:t>
          </a:r>
          <a:r>
            <a:rPr lang="en-US" sz="2000" dirty="0" err="1" smtClean="0">
              <a:latin typeface="Times New Roman" panose="02020603050405020304" pitchFamily="18" charset="0"/>
              <a:cs typeface="Times New Roman" panose="02020603050405020304" pitchFamily="18" charset="0"/>
            </a:rPr>
            <a:t>zile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calendaristice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săptămână</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lucru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scurtă</a:t>
          </a:r>
          <a:endParaRPr lang="ru-RU" sz="2000" dirty="0" smtClean="0">
            <a:latin typeface="Times New Roman" panose="02020603050405020304" pitchFamily="18" charset="0"/>
            <a:cs typeface="Times New Roman" panose="02020603050405020304" pitchFamily="18" charset="0"/>
          </a:endParaRPr>
        </a:p>
        <a:p>
          <a:pPr marL="171450" indent="0" defTabSz="800100">
            <a:lnSpc>
              <a:spcPct val="90000"/>
            </a:lnSpc>
            <a:spcBef>
              <a:spcPct val="0"/>
            </a:spcBef>
            <a:spcAft>
              <a:spcPct val="15000"/>
            </a:spcAft>
            <a:buNone/>
          </a:pPr>
          <a:r>
            <a:rPr lang="en-US"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1C70CDD6-B28A-4A6D-A8C5-044063FD97B9}" type="parTrans" cxnId="{E9EF2349-9110-4EE0-AE28-FF50018FDCAD}">
      <dgm:prSet/>
      <dgm:spPr/>
      <dgm:t>
        <a:bodyPr/>
        <a:lstStyle/>
        <a:p>
          <a:endParaRPr lang="ru-RU" sz="1800">
            <a:latin typeface="Times New Roman" panose="02020603050405020304" pitchFamily="18" charset="0"/>
            <a:cs typeface="Times New Roman" panose="02020603050405020304" pitchFamily="18" charset="0"/>
          </a:endParaRPr>
        </a:p>
      </dgm:t>
    </dgm:pt>
    <dgm:pt modelId="{B6377839-BBAE-405E-B2A6-01A9C75457B8}" type="sibTrans" cxnId="{E9EF2349-9110-4EE0-AE28-FF50018FDCAD}">
      <dgm:prSet/>
      <dgm:spPr/>
      <dgm:t>
        <a:bodyPr/>
        <a:lstStyle/>
        <a:p>
          <a:endParaRPr lang="ru-RU" sz="1800">
            <a:latin typeface="Times New Roman" panose="02020603050405020304" pitchFamily="18" charset="0"/>
            <a:cs typeface="Times New Roman" panose="02020603050405020304" pitchFamily="18" charset="0"/>
          </a:endParaRPr>
        </a:p>
      </dgm:t>
    </dgm:pt>
    <dgm:pt modelId="{1BEF6342-F2F1-465D-AC2D-4B7CA253CB6F}">
      <dgm:prSet custT="1"/>
      <dgm:spPr>
        <a:noFill/>
        <a:ln>
          <a:solidFill>
            <a:schemeClr val="tx1"/>
          </a:solidFill>
        </a:ln>
      </dgm:spPr>
      <dgm:t>
        <a:bodyPr/>
        <a:lstStyle/>
        <a:p>
          <a:r>
            <a:rPr lang="ro-RO" sz="1800" dirty="0" smtClean="0">
              <a:solidFill>
                <a:sysClr val="windowText" lastClr="000000"/>
              </a:solidFill>
              <a:latin typeface="Times New Roman" panose="02020603050405020304" pitchFamily="18" charset="0"/>
              <a:cs typeface="Times New Roman" panose="02020603050405020304" pitchFamily="18" charset="0"/>
            </a:rPr>
            <a:t>Clasa</a:t>
          </a:r>
          <a:r>
            <a:rPr lang="ru-RU" sz="1800" dirty="0" smtClean="0">
              <a:solidFill>
                <a:sysClr val="windowText" lastClr="000000"/>
              </a:solidFill>
              <a:latin typeface="Times New Roman" panose="02020603050405020304" pitchFamily="18" charset="0"/>
              <a:cs typeface="Times New Roman" panose="02020603050405020304" pitchFamily="18" charset="0"/>
            </a:rPr>
            <a:t> </a:t>
          </a:r>
          <a:r>
            <a:rPr lang="ru-RU" sz="1800" dirty="0">
              <a:solidFill>
                <a:sysClr val="windowText" lastClr="000000"/>
              </a:solidFill>
              <a:latin typeface="Times New Roman" panose="02020603050405020304" pitchFamily="18" charset="0"/>
              <a:cs typeface="Times New Roman" panose="02020603050405020304" pitchFamily="18" charset="0"/>
            </a:rPr>
            <a:t>3.3</a:t>
          </a:r>
        </a:p>
      </dgm:t>
    </dgm:pt>
    <dgm:pt modelId="{CA0ABA85-CDA0-4E56-9CCB-2EA588145C92}" type="parTrans" cxnId="{DBA7BC00-93D5-4D84-AE59-8BF1A55BB216}">
      <dgm:prSet/>
      <dgm:spPr/>
      <dgm:t>
        <a:bodyPr/>
        <a:lstStyle/>
        <a:p>
          <a:endParaRPr lang="ru-RU" sz="1800">
            <a:latin typeface="Times New Roman" panose="02020603050405020304" pitchFamily="18" charset="0"/>
            <a:cs typeface="Times New Roman" panose="02020603050405020304" pitchFamily="18" charset="0"/>
          </a:endParaRPr>
        </a:p>
      </dgm:t>
    </dgm:pt>
    <dgm:pt modelId="{15735EBA-9443-4C16-9E6A-57D1010C2A9C}" type="sibTrans" cxnId="{DBA7BC00-93D5-4D84-AE59-8BF1A55BB216}">
      <dgm:prSet/>
      <dgm:spPr/>
      <dgm:t>
        <a:bodyPr/>
        <a:lstStyle/>
        <a:p>
          <a:endParaRPr lang="ru-RU" sz="1800">
            <a:latin typeface="Times New Roman" panose="02020603050405020304" pitchFamily="18" charset="0"/>
            <a:cs typeface="Times New Roman" panose="02020603050405020304" pitchFamily="18" charset="0"/>
          </a:endParaRPr>
        </a:p>
      </dgm:t>
    </dgm:pt>
    <dgm:pt modelId="{22B579C8-CBA2-4106-9C60-334A99E24F46}">
      <dgm:prSet custT="1"/>
      <dgm:spPr>
        <a:noFill/>
        <a:ln>
          <a:solidFill>
            <a:schemeClr val="tx1"/>
          </a:solidFill>
        </a:ln>
      </dgm:spPr>
      <dgm:t>
        <a:bodyPr/>
        <a:lstStyle/>
        <a:p>
          <a:r>
            <a:rPr lang="ro-RO" sz="1800" dirty="0" smtClean="0">
              <a:solidFill>
                <a:sysClr val="windowText" lastClr="000000"/>
              </a:solidFill>
              <a:latin typeface="Times New Roman" panose="02020603050405020304" pitchFamily="18" charset="0"/>
              <a:cs typeface="Times New Roman" panose="02020603050405020304" pitchFamily="18" charset="0"/>
            </a:rPr>
            <a:t>Clasa</a:t>
          </a:r>
          <a:r>
            <a:rPr lang="ru-RU" sz="1800" dirty="0" smtClean="0">
              <a:solidFill>
                <a:sysClr val="windowText" lastClr="000000"/>
              </a:solidFill>
              <a:latin typeface="Times New Roman" panose="02020603050405020304" pitchFamily="18" charset="0"/>
              <a:cs typeface="Times New Roman" panose="02020603050405020304" pitchFamily="18" charset="0"/>
            </a:rPr>
            <a:t> </a:t>
          </a:r>
          <a:r>
            <a:rPr lang="ru-RU" sz="1800" dirty="0">
              <a:solidFill>
                <a:sysClr val="windowText" lastClr="000000"/>
              </a:solidFill>
              <a:latin typeface="Times New Roman" panose="02020603050405020304" pitchFamily="18" charset="0"/>
              <a:cs typeface="Times New Roman" panose="02020603050405020304" pitchFamily="18" charset="0"/>
            </a:rPr>
            <a:t>4</a:t>
          </a:r>
        </a:p>
      </dgm:t>
    </dgm:pt>
    <dgm:pt modelId="{40567296-9BB2-473A-903F-8492B948F889}" type="parTrans" cxnId="{6364F2F0-5469-4321-B849-492A161B5FF5}">
      <dgm:prSet/>
      <dgm:spPr/>
      <dgm:t>
        <a:bodyPr/>
        <a:lstStyle/>
        <a:p>
          <a:endParaRPr lang="ru-RU" sz="1800">
            <a:latin typeface="Times New Roman" panose="02020603050405020304" pitchFamily="18" charset="0"/>
            <a:cs typeface="Times New Roman" panose="02020603050405020304" pitchFamily="18" charset="0"/>
          </a:endParaRPr>
        </a:p>
      </dgm:t>
    </dgm:pt>
    <dgm:pt modelId="{C768444B-0887-4A5F-83C4-C889EFC64B30}" type="sibTrans" cxnId="{6364F2F0-5469-4321-B849-492A161B5FF5}">
      <dgm:prSet/>
      <dgm:spPr/>
      <dgm:t>
        <a:bodyPr/>
        <a:lstStyle/>
        <a:p>
          <a:endParaRPr lang="ru-RU" sz="1800">
            <a:latin typeface="Times New Roman" panose="02020603050405020304" pitchFamily="18" charset="0"/>
            <a:cs typeface="Times New Roman" panose="02020603050405020304" pitchFamily="18" charset="0"/>
          </a:endParaRPr>
        </a:p>
      </dgm:t>
    </dgm:pt>
    <dgm:pt modelId="{7F5DBC53-B402-4D9C-9436-A6DCC99B47C8}">
      <dgm:prSet custT="1"/>
      <dgm:spPr>
        <a:noFill/>
        <a:ln>
          <a:solidFill>
            <a:schemeClr val="tx1"/>
          </a:solidFill>
        </a:ln>
      </dgm:spPr>
      <dgm:t>
        <a:bodyPr/>
        <a:lstStyle/>
        <a:p>
          <a:r>
            <a:rPr lang="ro-RO" sz="1800" dirty="0" smtClean="0">
              <a:solidFill>
                <a:sysClr val="windowText" lastClr="000000"/>
              </a:solidFill>
              <a:latin typeface="Times New Roman" panose="02020603050405020304" pitchFamily="18" charset="0"/>
              <a:cs typeface="Times New Roman" panose="02020603050405020304" pitchFamily="18" charset="0"/>
            </a:rPr>
            <a:t>Clasa</a:t>
          </a:r>
          <a:r>
            <a:rPr lang="ru-RU" sz="1800" dirty="0" smtClean="0">
              <a:solidFill>
                <a:sysClr val="windowText" lastClr="000000"/>
              </a:solidFill>
              <a:latin typeface="Times New Roman" panose="02020603050405020304" pitchFamily="18" charset="0"/>
              <a:cs typeface="Times New Roman" panose="02020603050405020304" pitchFamily="18" charset="0"/>
            </a:rPr>
            <a:t> </a:t>
          </a:r>
          <a:r>
            <a:rPr lang="ru-RU" sz="1800" dirty="0">
              <a:solidFill>
                <a:sysClr val="windowText" lastClr="000000"/>
              </a:solidFill>
              <a:latin typeface="Times New Roman" panose="02020603050405020304" pitchFamily="18" charset="0"/>
              <a:cs typeface="Times New Roman" panose="02020603050405020304" pitchFamily="18" charset="0"/>
            </a:rPr>
            <a:t>3.4</a:t>
          </a:r>
        </a:p>
      </dgm:t>
    </dgm:pt>
    <dgm:pt modelId="{C02A7208-F8F3-461A-A080-C1899D09162C}" type="parTrans" cxnId="{8E295AE4-C623-4886-BB74-759F9C89FAC1}">
      <dgm:prSet/>
      <dgm:spPr/>
      <dgm:t>
        <a:bodyPr/>
        <a:lstStyle/>
        <a:p>
          <a:endParaRPr lang="ru-RU" sz="1800">
            <a:latin typeface="Times New Roman" panose="02020603050405020304" pitchFamily="18" charset="0"/>
            <a:cs typeface="Times New Roman" panose="02020603050405020304" pitchFamily="18" charset="0"/>
          </a:endParaRPr>
        </a:p>
      </dgm:t>
    </dgm:pt>
    <dgm:pt modelId="{D8E32718-B203-4F6C-9E21-6FF74E4BBE7C}" type="sibTrans" cxnId="{8E295AE4-C623-4886-BB74-759F9C89FAC1}">
      <dgm:prSet/>
      <dgm:spPr/>
      <dgm:t>
        <a:bodyPr/>
        <a:lstStyle/>
        <a:p>
          <a:endParaRPr lang="ru-RU" sz="1800">
            <a:latin typeface="Times New Roman" panose="02020603050405020304" pitchFamily="18" charset="0"/>
            <a:cs typeface="Times New Roman" panose="02020603050405020304" pitchFamily="18" charset="0"/>
          </a:endParaRPr>
        </a:p>
      </dgm:t>
    </dgm:pt>
    <dgm:pt modelId="{AB2E7931-ADFE-41B4-BD2F-D2A6AF790DE3}">
      <dgm:prSet custT="1"/>
      <dgm:spPr>
        <a:solidFill>
          <a:schemeClr val="bg1">
            <a:lumMod val="95000"/>
            <a:alpha val="90000"/>
          </a:schemeClr>
        </a:solidFill>
        <a:ln>
          <a:solidFill>
            <a:schemeClr val="tx1">
              <a:alpha val="90000"/>
            </a:schemeClr>
          </a:solidFill>
        </a:ln>
      </dgm:spPr>
      <dgm:t>
        <a:bodyPr/>
        <a:lstStyle/>
        <a:p>
          <a:r>
            <a:rPr lang="en-US" sz="2000" dirty="0" err="1" smtClean="0">
              <a:latin typeface="Times New Roman" panose="02020603050405020304" pitchFamily="18" charset="0"/>
              <a:cs typeface="Times New Roman" panose="02020603050405020304" pitchFamily="18" charset="0"/>
            </a:rPr>
            <a:t>plată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suplimentară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pentru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condiții</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muncă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dăunătoare</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concediu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suplimentar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pentru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cel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puțin</a:t>
          </a:r>
          <a:r>
            <a:rPr lang="en-US" sz="2000" dirty="0" smtClean="0">
              <a:latin typeface="Times New Roman" panose="02020603050405020304" pitchFamily="18" charset="0"/>
              <a:cs typeface="Times New Roman" panose="02020603050405020304" pitchFamily="18" charset="0"/>
            </a:rPr>
            <a:t> 7 </a:t>
          </a:r>
          <a:r>
            <a:rPr lang="en-US" sz="2000" dirty="0" err="1" smtClean="0">
              <a:latin typeface="Times New Roman" panose="02020603050405020304" pitchFamily="18" charset="0"/>
              <a:cs typeface="Times New Roman" panose="02020603050405020304" pitchFamily="18" charset="0"/>
            </a:rPr>
            <a:t>zile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calendaristice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săptămână</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lucru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scurtă</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DA5468A8-205B-4BAC-B2FD-865CFF4A984D}" type="parTrans" cxnId="{618916AE-ED79-4BFB-8C4B-F1E55A933ADE}">
      <dgm:prSet/>
      <dgm:spPr/>
      <dgm:t>
        <a:bodyPr/>
        <a:lstStyle/>
        <a:p>
          <a:endParaRPr lang="ru-RU" sz="1800">
            <a:latin typeface="Times New Roman" panose="02020603050405020304" pitchFamily="18" charset="0"/>
            <a:cs typeface="Times New Roman" panose="02020603050405020304" pitchFamily="18" charset="0"/>
          </a:endParaRPr>
        </a:p>
      </dgm:t>
    </dgm:pt>
    <dgm:pt modelId="{A44959CA-DC17-4444-A66B-9832984872C0}" type="sibTrans" cxnId="{618916AE-ED79-4BFB-8C4B-F1E55A933ADE}">
      <dgm:prSet/>
      <dgm:spPr/>
      <dgm:t>
        <a:bodyPr/>
        <a:lstStyle/>
        <a:p>
          <a:endParaRPr lang="ru-RU" sz="1800">
            <a:latin typeface="Times New Roman" panose="02020603050405020304" pitchFamily="18" charset="0"/>
            <a:cs typeface="Times New Roman" panose="02020603050405020304" pitchFamily="18" charset="0"/>
          </a:endParaRPr>
        </a:p>
      </dgm:t>
    </dgm:pt>
    <dgm:pt modelId="{508F0715-EE4C-426F-88CA-D9975809D2A1}">
      <dgm:prSet custT="1"/>
      <dgm:spPr>
        <a:solidFill>
          <a:schemeClr val="bg1">
            <a:lumMod val="95000"/>
            <a:alpha val="90000"/>
          </a:schemeClr>
        </a:solidFill>
        <a:ln>
          <a:solidFill>
            <a:schemeClr val="tx1">
              <a:alpha val="90000"/>
            </a:schemeClr>
          </a:solidFill>
        </a:ln>
      </dgm:spPr>
      <dgm:t>
        <a:bodyPr/>
        <a:lstStyle/>
        <a:p>
          <a:r>
            <a:rPr lang="en-US" sz="2000" dirty="0" err="1" smtClean="0">
              <a:latin typeface="Times New Roman" panose="02020603050405020304" pitchFamily="18" charset="0"/>
              <a:cs typeface="Times New Roman" panose="02020603050405020304" pitchFamily="18" charset="0"/>
            </a:rPr>
            <a:t>locul</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muncă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este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supus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închiderii</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3022C9CC-DBCD-44E1-91C3-FBF76AED2F0E}" type="parTrans" cxnId="{5B08A9AA-37B1-452F-BE6D-3D9B850FCD99}">
      <dgm:prSet/>
      <dgm:spPr/>
      <dgm:t>
        <a:bodyPr/>
        <a:lstStyle/>
        <a:p>
          <a:endParaRPr lang="ru-RU" sz="1800">
            <a:latin typeface="Times New Roman" panose="02020603050405020304" pitchFamily="18" charset="0"/>
            <a:cs typeface="Times New Roman" panose="02020603050405020304" pitchFamily="18" charset="0"/>
          </a:endParaRPr>
        </a:p>
      </dgm:t>
    </dgm:pt>
    <dgm:pt modelId="{CF120DD6-6544-43BD-BE4D-798378A95CE9}" type="sibTrans" cxnId="{5B08A9AA-37B1-452F-BE6D-3D9B850FCD99}">
      <dgm:prSet/>
      <dgm:spPr/>
      <dgm:t>
        <a:bodyPr/>
        <a:lstStyle/>
        <a:p>
          <a:endParaRPr lang="ru-RU" sz="1800">
            <a:latin typeface="Times New Roman" panose="02020603050405020304" pitchFamily="18" charset="0"/>
            <a:cs typeface="Times New Roman" panose="02020603050405020304" pitchFamily="18" charset="0"/>
          </a:endParaRPr>
        </a:p>
      </dgm:t>
    </dgm:pt>
    <dgm:pt modelId="{F3D33A51-7047-4E46-8BA3-2531BE42AC3C}">
      <dgm:prSet phldrT="[Текст]" custT="1"/>
      <dgm:spPr>
        <a:noFill/>
        <a:ln>
          <a:solidFill>
            <a:schemeClr val="tx1"/>
          </a:solidFill>
        </a:ln>
      </dgm:spPr>
      <dgm:t>
        <a:bodyPr/>
        <a:lstStyle/>
        <a:p>
          <a:r>
            <a:rPr lang="ro-RO" sz="1800" dirty="0" smtClean="0">
              <a:solidFill>
                <a:sysClr val="windowText" lastClr="000000"/>
              </a:solidFill>
              <a:latin typeface="Times New Roman" panose="02020603050405020304" pitchFamily="18" charset="0"/>
              <a:cs typeface="Times New Roman" panose="02020603050405020304" pitchFamily="18" charset="0"/>
            </a:rPr>
            <a:t>Clasa</a:t>
          </a:r>
          <a:r>
            <a:rPr lang="ru-RU" sz="1800" dirty="0" smtClean="0">
              <a:solidFill>
                <a:sysClr val="windowText" lastClr="000000"/>
              </a:solidFill>
              <a:latin typeface="Times New Roman" panose="02020603050405020304" pitchFamily="18" charset="0"/>
              <a:cs typeface="Times New Roman" panose="02020603050405020304" pitchFamily="18" charset="0"/>
            </a:rPr>
            <a:t> </a:t>
          </a:r>
          <a:r>
            <a:rPr lang="ru-RU" sz="1800" dirty="0">
              <a:solidFill>
                <a:sysClr val="windowText" lastClr="000000"/>
              </a:solidFill>
              <a:latin typeface="Times New Roman" panose="02020603050405020304" pitchFamily="18" charset="0"/>
              <a:cs typeface="Times New Roman" panose="02020603050405020304" pitchFamily="18" charset="0"/>
            </a:rPr>
            <a:t>3.2</a:t>
          </a:r>
        </a:p>
      </dgm:t>
    </dgm:pt>
    <dgm:pt modelId="{F769A9F6-4E31-4334-9B34-C93959A0A07B}" type="sibTrans" cxnId="{43A22FC8-CD67-474E-9A8A-217F9FAB99B7}">
      <dgm:prSet/>
      <dgm:spPr/>
      <dgm:t>
        <a:bodyPr/>
        <a:lstStyle/>
        <a:p>
          <a:endParaRPr lang="ru-RU" sz="1800">
            <a:latin typeface="Times New Roman" panose="02020603050405020304" pitchFamily="18" charset="0"/>
            <a:cs typeface="Times New Roman" panose="02020603050405020304" pitchFamily="18" charset="0"/>
          </a:endParaRPr>
        </a:p>
      </dgm:t>
    </dgm:pt>
    <dgm:pt modelId="{2509F77C-11ED-4415-A87B-E1CF01C71CD6}" type="parTrans" cxnId="{43A22FC8-CD67-474E-9A8A-217F9FAB99B7}">
      <dgm:prSet/>
      <dgm:spPr/>
      <dgm:t>
        <a:bodyPr/>
        <a:lstStyle/>
        <a:p>
          <a:endParaRPr lang="ru-RU" sz="1800">
            <a:latin typeface="Times New Roman" panose="02020603050405020304" pitchFamily="18" charset="0"/>
            <a:cs typeface="Times New Roman" panose="02020603050405020304" pitchFamily="18" charset="0"/>
          </a:endParaRPr>
        </a:p>
      </dgm:t>
    </dgm:pt>
    <dgm:pt modelId="{755416EC-670C-4796-BEE3-D375574E8868}">
      <dgm:prSet phldrT="[Текст]" custT="1"/>
      <dgm:spPr>
        <a:noFill/>
        <a:ln>
          <a:solidFill>
            <a:schemeClr val="tx1"/>
          </a:solidFill>
        </a:ln>
      </dgm:spPr>
      <dgm:t>
        <a:bodyPr/>
        <a:lstStyle/>
        <a:p>
          <a:r>
            <a:rPr lang="ro-RO" sz="1800" dirty="0" smtClean="0">
              <a:solidFill>
                <a:sysClr val="windowText" lastClr="000000"/>
              </a:solidFill>
              <a:latin typeface="Times New Roman" panose="02020603050405020304" pitchFamily="18" charset="0"/>
              <a:cs typeface="Times New Roman" panose="02020603050405020304" pitchFamily="18" charset="0"/>
            </a:rPr>
            <a:t>Clasa</a:t>
          </a:r>
          <a:r>
            <a:rPr lang="ru-RU" sz="1800" dirty="0" smtClean="0">
              <a:solidFill>
                <a:sysClr val="windowText" lastClr="000000"/>
              </a:solidFill>
              <a:latin typeface="Times New Roman" panose="02020603050405020304" pitchFamily="18" charset="0"/>
              <a:cs typeface="Times New Roman" panose="02020603050405020304" pitchFamily="18" charset="0"/>
            </a:rPr>
            <a:t> </a:t>
          </a:r>
          <a:r>
            <a:rPr lang="ru-RU" sz="1800" dirty="0">
              <a:solidFill>
                <a:sysClr val="windowText" lastClr="000000"/>
              </a:solidFill>
              <a:latin typeface="Times New Roman" panose="02020603050405020304" pitchFamily="18" charset="0"/>
              <a:cs typeface="Times New Roman" panose="02020603050405020304" pitchFamily="18" charset="0"/>
            </a:rPr>
            <a:t>3.1</a:t>
          </a:r>
        </a:p>
      </dgm:t>
    </dgm:pt>
    <dgm:pt modelId="{C37EAF0A-5287-44C8-8C45-ED65CBB97052}" type="sibTrans" cxnId="{FB1D2A85-DD18-4910-9DCC-6B312AD40E22}">
      <dgm:prSet/>
      <dgm:spPr/>
      <dgm:t>
        <a:bodyPr/>
        <a:lstStyle/>
        <a:p>
          <a:endParaRPr lang="ru-RU" sz="1800">
            <a:latin typeface="Times New Roman" panose="02020603050405020304" pitchFamily="18" charset="0"/>
            <a:cs typeface="Times New Roman" panose="02020603050405020304" pitchFamily="18" charset="0"/>
          </a:endParaRPr>
        </a:p>
      </dgm:t>
    </dgm:pt>
    <dgm:pt modelId="{1C6DFBD9-6626-4F9D-AA62-CFB6F0BA42FF}" type="parTrans" cxnId="{FB1D2A85-DD18-4910-9DCC-6B312AD40E22}">
      <dgm:prSet/>
      <dgm:spPr/>
      <dgm:t>
        <a:bodyPr/>
        <a:lstStyle/>
        <a:p>
          <a:endParaRPr lang="ru-RU" sz="1800">
            <a:latin typeface="Times New Roman" panose="02020603050405020304" pitchFamily="18" charset="0"/>
            <a:cs typeface="Times New Roman" panose="02020603050405020304" pitchFamily="18" charset="0"/>
          </a:endParaRPr>
        </a:p>
      </dgm:t>
    </dgm:pt>
    <dgm:pt modelId="{393D8B6F-2E62-4F43-BE56-7CA322EC268F}">
      <dgm:prSet phldrT="[Текст]" custT="1"/>
      <dgm:spPr>
        <a:solidFill>
          <a:schemeClr val="bg1">
            <a:lumMod val="95000"/>
            <a:alpha val="90000"/>
          </a:schemeClr>
        </a:solidFill>
        <a:ln>
          <a:solidFill>
            <a:schemeClr val="tx1">
              <a:alpha val="90000"/>
            </a:schemeClr>
          </a:solidFill>
        </a:ln>
      </dgm:spPr>
      <dgm:t>
        <a:bodyPr/>
        <a:lstStyle/>
        <a:p>
          <a:r>
            <a:rPr lang="en-US" sz="2000" dirty="0" err="1" smtClean="0">
              <a:latin typeface="Times New Roman" panose="02020603050405020304" pitchFamily="18" charset="0"/>
              <a:cs typeface="Times New Roman" panose="02020603050405020304" pitchFamily="18" charset="0"/>
            </a:rPr>
            <a:t>plată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suplimentară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pentru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condiții</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muncă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dăunătoare</a:t>
          </a:r>
          <a:r>
            <a:rPr lang="en-US"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dgm:t>
    </dgm:pt>
    <dgm:pt modelId="{CA722009-759C-4FD5-84D3-DCFCA51639F9}" type="sibTrans" cxnId="{733018CB-B67E-41D5-A663-F58A2D34E529}">
      <dgm:prSet/>
      <dgm:spPr/>
      <dgm:t>
        <a:bodyPr/>
        <a:lstStyle/>
        <a:p>
          <a:endParaRPr lang="ru-RU" sz="1800">
            <a:latin typeface="Times New Roman" panose="02020603050405020304" pitchFamily="18" charset="0"/>
            <a:cs typeface="Times New Roman" panose="02020603050405020304" pitchFamily="18" charset="0"/>
          </a:endParaRPr>
        </a:p>
      </dgm:t>
    </dgm:pt>
    <dgm:pt modelId="{F6B667C5-57CF-409C-8E3D-FB78309A0F50}" type="parTrans" cxnId="{733018CB-B67E-41D5-A663-F58A2D34E529}">
      <dgm:prSet/>
      <dgm:spPr/>
      <dgm:t>
        <a:bodyPr/>
        <a:lstStyle/>
        <a:p>
          <a:endParaRPr lang="ru-RU" sz="1800">
            <a:latin typeface="Times New Roman" panose="02020603050405020304" pitchFamily="18" charset="0"/>
            <a:cs typeface="Times New Roman" panose="02020603050405020304" pitchFamily="18" charset="0"/>
          </a:endParaRPr>
        </a:p>
      </dgm:t>
    </dgm:pt>
    <dgm:pt modelId="{E655C350-B6FB-45FD-941B-29E0371A939E}" type="pres">
      <dgm:prSet presAssocID="{B0A24900-3DD3-4572-8B09-E560EBB1B076}" presName="Name0" presStyleCnt="0">
        <dgm:presLayoutVars>
          <dgm:dir/>
          <dgm:animLvl val="lvl"/>
          <dgm:resizeHandles val="exact"/>
        </dgm:presLayoutVars>
      </dgm:prSet>
      <dgm:spPr/>
      <dgm:t>
        <a:bodyPr/>
        <a:lstStyle/>
        <a:p>
          <a:endParaRPr lang="ru-RU"/>
        </a:p>
      </dgm:t>
    </dgm:pt>
    <dgm:pt modelId="{516046F9-FB6D-4BCC-9175-269D8176E912}" type="pres">
      <dgm:prSet presAssocID="{87DD5FE7-DF68-4504-BBB1-55F2E5B887D5}" presName="linNode" presStyleCnt="0"/>
      <dgm:spPr/>
    </dgm:pt>
    <dgm:pt modelId="{F9704589-A42B-4D43-B6D9-C1FA24BD3962}" type="pres">
      <dgm:prSet presAssocID="{87DD5FE7-DF68-4504-BBB1-55F2E5B887D5}" presName="parentText" presStyleLbl="node1" presStyleIdx="0" presStyleCnt="6" custScaleX="69612" custScaleY="51800">
        <dgm:presLayoutVars>
          <dgm:chMax val="1"/>
          <dgm:bulletEnabled val="1"/>
        </dgm:presLayoutVars>
      </dgm:prSet>
      <dgm:spPr/>
      <dgm:t>
        <a:bodyPr/>
        <a:lstStyle/>
        <a:p>
          <a:endParaRPr lang="ru-RU"/>
        </a:p>
      </dgm:t>
    </dgm:pt>
    <dgm:pt modelId="{AF1AEF4C-F8AF-4779-A491-9090BDFF7717}" type="pres">
      <dgm:prSet presAssocID="{87DD5FE7-DF68-4504-BBB1-55F2E5B887D5}" presName="descendantText" presStyleLbl="alignAccFollowNode1" presStyleIdx="0" presStyleCnt="6" custScaleX="116448" custScaleY="50919" custLinFactNeighborX="7592" custLinFactNeighborY="2205">
        <dgm:presLayoutVars>
          <dgm:bulletEnabled val="1"/>
        </dgm:presLayoutVars>
      </dgm:prSet>
      <dgm:spPr/>
      <dgm:t>
        <a:bodyPr/>
        <a:lstStyle/>
        <a:p>
          <a:endParaRPr lang="ru-RU"/>
        </a:p>
      </dgm:t>
    </dgm:pt>
    <dgm:pt modelId="{429DBAED-C11A-4129-974E-AEFD1D5F1FAF}" type="pres">
      <dgm:prSet presAssocID="{72598414-E29F-4D8E-8FBB-410CAAD98CAA}" presName="sp" presStyleCnt="0"/>
      <dgm:spPr/>
    </dgm:pt>
    <dgm:pt modelId="{AE519FF0-5BFB-480A-BCA6-ED4204922E8D}" type="pres">
      <dgm:prSet presAssocID="{755416EC-670C-4796-BEE3-D375574E8868}" presName="linNode" presStyleCnt="0"/>
      <dgm:spPr/>
    </dgm:pt>
    <dgm:pt modelId="{9E853147-63EF-4F21-94E8-C22913BE1323}" type="pres">
      <dgm:prSet presAssocID="{755416EC-670C-4796-BEE3-D375574E8868}" presName="parentText" presStyleLbl="node1" presStyleIdx="1" presStyleCnt="6" custScaleX="55858" custScaleY="73086" custLinFactNeighborX="-6" custLinFactNeighborY="-4303">
        <dgm:presLayoutVars>
          <dgm:chMax val="1"/>
          <dgm:bulletEnabled val="1"/>
        </dgm:presLayoutVars>
      </dgm:prSet>
      <dgm:spPr/>
      <dgm:t>
        <a:bodyPr/>
        <a:lstStyle/>
        <a:p>
          <a:endParaRPr lang="ru-RU"/>
        </a:p>
      </dgm:t>
    </dgm:pt>
    <dgm:pt modelId="{6458F26A-1E6A-4336-8D19-57870976C388}" type="pres">
      <dgm:prSet presAssocID="{755416EC-670C-4796-BEE3-D375574E8868}" presName="descendantText" presStyleLbl="alignAccFollowNode1" presStyleIdx="1" presStyleCnt="6" custScaleX="137675" custScaleY="87666" custLinFactNeighborX="57" custLinFactNeighborY="-7424">
        <dgm:presLayoutVars>
          <dgm:bulletEnabled val="1"/>
        </dgm:presLayoutVars>
      </dgm:prSet>
      <dgm:spPr/>
      <dgm:t>
        <a:bodyPr/>
        <a:lstStyle/>
        <a:p>
          <a:endParaRPr lang="ru-RU"/>
        </a:p>
      </dgm:t>
    </dgm:pt>
    <dgm:pt modelId="{C60B4492-51AE-4BA9-8A29-2551E56F6130}" type="pres">
      <dgm:prSet presAssocID="{C37EAF0A-5287-44C8-8C45-ED65CBB97052}" presName="sp" presStyleCnt="0"/>
      <dgm:spPr/>
    </dgm:pt>
    <dgm:pt modelId="{DEBC3766-0376-4D5C-8F40-13F891D27D9D}" type="pres">
      <dgm:prSet presAssocID="{F3D33A51-7047-4E46-8BA3-2531BE42AC3C}" presName="linNode" presStyleCnt="0"/>
      <dgm:spPr/>
    </dgm:pt>
    <dgm:pt modelId="{3BA3CCCC-04B0-4E62-91F7-050C32B1A73B}" type="pres">
      <dgm:prSet presAssocID="{F3D33A51-7047-4E46-8BA3-2531BE42AC3C}" presName="parentText" presStyleLbl="node1" presStyleIdx="2" presStyleCnt="6" custScaleY="85602" custLinFactNeighborX="-11" custLinFactNeighborY="-8725">
        <dgm:presLayoutVars>
          <dgm:chMax val="1"/>
          <dgm:bulletEnabled val="1"/>
        </dgm:presLayoutVars>
      </dgm:prSet>
      <dgm:spPr/>
      <dgm:t>
        <a:bodyPr/>
        <a:lstStyle/>
        <a:p>
          <a:endParaRPr lang="ru-RU"/>
        </a:p>
      </dgm:t>
    </dgm:pt>
    <dgm:pt modelId="{5B26224E-5F06-404C-99F3-BB02C3618E27}" type="pres">
      <dgm:prSet presAssocID="{F3D33A51-7047-4E46-8BA3-2531BE42AC3C}" presName="descendantText" presStyleLbl="alignAccFollowNode1" presStyleIdx="2" presStyleCnt="6" custScaleX="255618" custScaleY="125044" custLinFactNeighborX="29027" custLinFactNeighborY="-6497">
        <dgm:presLayoutVars>
          <dgm:bulletEnabled val="1"/>
        </dgm:presLayoutVars>
      </dgm:prSet>
      <dgm:spPr/>
      <dgm:t>
        <a:bodyPr/>
        <a:lstStyle/>
        <a:p>
          <a:endParaRPr lang="ru-RU"/>
        </a:p>
      </dgm:t>
    </dgm:pt>
    <dgm:pt modelId="{34781166-28E1-4DCD-8BEE-12BDD6815F42}" type="pres">
      <dgm:prSet presAssocID="{F769A9F6-4E31-4334-9B34-C93959A0A07B}" presName="sp" presStyleCnt="0"/>
      <dgm:spPr/>
    </dgm:pt>
    <dgm:pt modelId="{AFC53EE4-7665-4F56-8295-045CFD223B1C}" type="pres">
      <dgm:prSet presAssocID="{1BEF6342-F2F1-465D-AC2D-4B7CA253CB6F}" presName="linNode" presStyleCnt="0"/>
      <dgm:spPr/>
    </dgm:pt>
    <dgm:pt modelId="{C3BEC915-CA50-45C1-8760-F1E36C219D76}" type="pres">
      <dgm:prSet presAssocID="{1BEF6342-F2F1-465D-AC2D-4B7CA253CB6F}" presName="parentText" presStyleLbl="node1" presStyleIdx="3" presStyleCnt="6" custScaleX="97785" custScaleY="132819" custLinFactNeighborX="-11" custLinFactNeighborY="-12927">
        <dgm:presLayoutVars>
          <dgm:chMax val="1"/>
          <dgm:bulletEnabled val="1"/>
        </dgm:presLayoutVars>
      </dgm:prSet>
      <dgm:spPr/>
      <dgm:t>
        <a:bodyPr/>
        <a:lstStyle/>
        <a:p>
          <a:endParaRPr lang="ru-RU"/>
        </a:p>
      </dgm:t>
    </dgm:pt>
    <dgm:pt modelId="{B3E7F0B6-2444-4F75-BAF4-157E24727C46}" type="pres">
      <dgm:prSet presAssocID="{1BEF6342-F2F1-465D-AC2D-4B7CA253CB6F}" presName="descendantText" presStyleLbl="alignAccFollowNode1" presStyleIdx="3" presStyleCnt="6" custScaleX="244445" custScaleY="176863" custLinFactNeighborX="-1638" custLinFactNeighborY="-13872">
        <dgm:presLayoutVars>
          <dgm:bulletEnabled val="1"/>
        </dgm:presLayoutVars>
      </dgm:prSet>
      <dgm:spPr/>
      <dgm:t>
        <a:bodyPr/>
        <a:lstStyle/>
        <a:p>
          <a:endParaRPr lang="ru-RU"/>
        </a:p>
      </dgm:t>
    </dgm:pt>
    <dgm:pt modelId="{1A45D69C-1BF6-4EF5-B974-06B71D50202E}" type="pres">
      <dgm:prSet presAssocID="{15735EBA-9443-4C16-9E6A-57D1010C2A9C}" presName="sp" presStyleCnt="0"/>
      <dgm:spPr/>
    </dgm:pt>
    <dgm:pt modelId="{36AA10EF-AC1A-439B-99DE-62767F6A7AED}" type="pres">
      <dgm:prSet presAssocID="{7F5DBC53-B402-4D9C-9436-A6DCC99B47C8}" presName="linNode" presStyleCnt="0"/>
      <dgm:spPr/>
    </dgm:pt>
    <dgm:pt modelId="{02C06C7A-383B-4C8C-BF69-5D14691975BC}" type="pres">
      <dgm:prSet presAssocID="{7F5DBC53-B402-4D9C-9436-A6DCC99B47C8}" presName="parentText" presStyleLbl="node1" presStyleIdx="4" presStyleCnt="6" custScaleY="126863" custLinFactNeighborX="-11" custLinFactNeighborY="-13954">
        <dgm:presLayoutVars>
          <dgm:chMax val="1"/>
          <dgm:bulletEnabled val="1"/>
        </dgm:presLayoutVars>
      </dgm:prSet>
      <dgm:spPr/>
      <dgm:t>
        <a:bodyPr/>
        <a:lstStyle/>
        <a:p>
          <a:endParaRPr lang="ru-RU"/>
        </a:p>
      </dgm:t>
    </dgm:pt>
    <dgm:pt modelId="{CE1ACB15-940F-4FFF-B834-41359A062AAF}" type="pres">
      <dgm:prSet presAssocID="{7F5DBC53-B402-4D9C-9436-A6DCC99B47C8}" presName="descendantText" presStyleLbl="alignAccFollowNode1" presStyleIdx="4" presStyleCnt="6" custScaleX="250805" custScaleY="195484" custLinFactNeighborX="63" custLinFactNeighborY="-18612">
        <dgm:presLayoutVars>
          <dgm:bulletEnabled val="1"/>
        </dgm:presLayoutVars>
      </dgm:prSet>
      <dgm:spPr/>
      <dgm:t>
        <a:bodyPr/>
        <a:lstStyle/>
        <a:p>
          <a:endParaRPr lang="ru-RU"/>
        </a:p>
      </dgm:t>
    </dgm:pt>
    <dgm:pt modelId="{699F977F-C389-47CA-A4FC-5593AAA674F6}" type="pres">
      <dgm:prSet presAssocID="{D8E32718-B203-4F6C-9E21-6FF74E4BBE7C}" presName="sp" presStyleCnt="0"/>
      <dgm:spPr/>
    </dgm:pt>
    <dgm:pt modelId="{A3A0BF7A-F26A-4D45-ADCE-147C2E11377D}" type="pres">
      <dgm:prSet presAssocID="{22B579C8-CBA2-4106-9C60-334A99E24F46}" presName="linNode" presStyleCnt="0"/>
      <dgm:spPr/>
    </dgm:pt>
    <dgm:pt modelId="{63F2CDF0-C491-4CC8-A4CF-5A858BC3FEC5}" type="pres">
      <dgm:prSet presAssocID="{22B579C8-CBA2-4106-9C60-334A99E24F46}" presName="parentText" presStyleLbl="node1" presStyleIdx="5" presStyleCnt="6" custScaleX="83902" custScaleY="43624" custLinFactNeighborX="563" custLinFactNeighborY="-17558">
        <dgm:presLayoutVars>
          <dgm:chMax val="1"/>
          <dgm:bulletEnabled val="1"/>
        </dgm:presLayoutVars>
      </dgm:prSet>
      <dgm:spPr/>
      <dgm:t>
        <a:bodyPr/>
        <a:lstStyle/>
        <a:p>
          <a:endParaRPr lang="ru-RU"/>
        </a:p>
      </dgm:t>
    </dgm:pt>
    <dgm:pt modelId="{E51B3F6A-E474-4A66-88C8-36F079C77512}" type="pres">
      <dgm:prSet presAssocID="{22B579C8-CBA2-4106-9C60-334A99E24F46}" presName="descendantText" presStyleLbl="alignAccFollowNode1" presStyleIdx="5" presStyleCnt="6" custScaleX="117900" custScaleY="37487" custLinFactNeighborX="32" custLinFactNeighborY="-23070">
        <dgm:presLayoutVars>
          <dgm:bulletEnabled val="1"/>
        </dgm:presLayoutVars>
      </dgm:prSet>
      <dgm:spPr/>
      <dgm:t>
        <a:bodyPr/>
        <a:lstStyle/>
        <a:p>
          <a:endParaRPr lang="ru-RU"/>
        </a:p>
      </dgm:t>
    </dgm:pt>
  </dgm:ptLst>
  <dgm:cxnLst>
    <dgm:cxn modelId="{6364F2F0-5469-4321-B849-492A161B5FF5}" srcId="{B0A24900-3DD3-4572-8B09-E560EBB1B076}" destId="{22B579C8-CBA2-4106-9C60-334A99E24F46}" srcOrd="5" destOrd="0" parTransId="{40567296-9BB2-473A-903F-8492B948F889}" sibTransId="{C768444B-0887-4A5F-83C4-C889EFC64B30}"/>
    <dgm:cxn modelId="{5947FDDF-8E95-475A-91B6-1AC601D4C8FA}" type="presOf" srcId="{B68087A1-9DDF-44E2-84E8-A2DDF5290AB0}" destId="{AF1AEF4C-F8AF-4779-A491-9090BDFF7717}" srcOrd="0" destOrd="0" presId="urn:microsoft.com/office/officeart/2005/8/layout/vList5"/>
    <dgm:cxn modelId="{DE467280-C0C6-4A8D-A5A9-D756BDB01DCF}" type="presOf" srcId="{0233AB9F-60DB-4A33-B07C-BF327690FB78}" destId="{B3E7F0B6-2444-4F75-BAF4-157E24727C46}" srcOrd="0" destOrd="0" presId="urn:microsoft.com/office/officeart/2005/8/layout/vList5"/>
    <dgm:cxn modelId="{D893B11C-B9F2-4B11-BACD-B17804F7C17A}" srcId="{B0A24900-3DD3-4572-8B09-E560EBB1B076}" destId="{87DD5FE7-DF68-4504-BBB1-55F2E5B887D5}" srcOrd="0" destOrd="0" parTransId="{E2C0D7BD-015C-4BCD-ADF4-20AC86688C1D}" sibTransId="{72598414-E29F-4D8E-8FBB-410CAAD98CAA}"/>
    <dgm:cxn modelId="{196A61C1-9C71-492E-8144-F202DFFA20E0}" type="presOf" srcId="{508F0715-EE4C-426F-88CA-D9975809D2A1}" destId="{E51B3F6A-E474-4A66-88C8-36F079C77512}" srcOrd="0" destOrd="0" presId="urn:microsoft.com/office/officeart/2005/8/layout/vList5"/>
    <dgm:cxn modelId="{733018CB-B67E-41D5-A663-F58A2D34E529}" srcId="{755416EC-670C-4796-BEE3-D375574E8868}" destId="{393D8B6F-2E62-4F43-BE56-7CA322EC268F}" srcOrd="0" destOrd="0" parTransId="{F6B667C5-57CF-409C-8E3D-FB78309A0F50}" sibTransId="{CA722009-759C-4FD5-84D3-DCFCA51639F9}"/>
    <dgm:cxn modelId="{36A78576-0470-48F1-8C92-335A3A84BF57}" type="presOf" srcId="{755416EC-670C-4796-BEE3-D375574E8868}" destId="{9E853147-63EF-4F21-94E8-C22913BE1323}" srcOrd="0" destOrd="0" presId="urn:microsoft.com/office/officeart/2005/8/layout/vList5"/>
    <dgm:cxn modelId="{BF3C3F32-4C6D-4753-BC13-F589908E48D3}" type="presOf" srcId="{7F5DBC53-B402-4D9C-9436-A6DCC99B47C8}" destId="{02C06C7A-383B-4C8C-BF69-5D14691975BC}" srcOrd="0" destOrd="0" presId="urn:microsoft.com/office/officeart/2005/8/layout/vList5"/>
    <dgm:cxn modelId="{5B08A9AA-37B1-452F-BE6D-3D9B850FCD99}" srcId="{22B579C8-CBA2-4106-9C60-334A99E24F46}" destId="{508F0715-EE4C-426F-88CA-D9975809D2A1}" srcOrd="0" destOrd="0" parTransId="{3022C9CC-DBCD-44E1-91C3-FBF76AED2F0E}" sibTransId="{CF120DD6-6544-43BD-BE4D-798378A95CE9}"/>
    <dgm:cxn modelId="{8E295AE4-C623-4886-BB74-759F9C89FAC1}" srcId="{B0A24900-3DD3-4572-8B09-E560EBB1B076}" destId="{7F5DBC53-B402-4D9C-9436-A6DCC99B47C8}" srcOrd="4" destOrd="0" parTransId="{C02A7208-F8F3-461A-A080-C1899D09162C}" sibTransId="{D8E32718-B203-4F6C-9E21-6FF74E4BBE7C}"/>
    <dgm:cxn modelId="{CEA3456D-74F0-4561-8ACE-27CEAA268E3E}" srcId="{F3D33A51-7047-4E46-8BA3-2531BE42AC3C}" destId="{4DBD37E1-63A3-4D16-A23C-4DAC39DA4A98}" srcOrd="0" destOrd="0" parTransId="{025E2094-1A93-46F3-8EA6-3B02509ABB17}" sibTransId="{8130BC02-39A4-4B50-BACA-BA6812C046B9}"/>
    <dgm:cxn modelId="{4677215E-3F57-46B0-8DB5-29840DC57123}" type="presOf" srcId="{87DD5FE7-DF68-4504-BBB1-55F2E5B887D5}" destId="{F9704589-A42B-4D43-B6D9-C1FA24BD3962}" srcOrd="0" destOrd="0" presId="urn:microsoft.com/office/officeart/2005/8/layout/vList5"/>
    <dgm:cxn modelId="{FB1D2A85-DD18-4910-9DCC-6B312AD40E22}" srcId="{B0A24900-3DD3-4572-8B09-E560EBB1B076}" destId="{755416EC-670C-4796-BEE3-D375574E8868}" srcOrd="1" destOrd="0" parTransId="{1C6DFBD9-6626-4F9D-AA62-CFB6F0BA42FF}" sibTransId="{C37EAF0A-5287-44C8-8C45-ED65CBB97052}"/>
    <dgm:cxn modelId="{CE333814-F420-4A20-AB35-0E441F5D0321}" type="presOf" srcId="{1BEF6342-F2F1-465D-AC2D-4B7CA253CB6F}" destId="{C3BEC915-CA50-45C1-8760-F1E36C219D76}" srcOrd="0" destOrd="0" presId="urn:microsoft.com/office/officeart/2005/8/layout/vList5"/>
    <dgm:cxn modelId="{A0EFA84D-7FC1-4957-9C1B-23FB68AB99BB}" type="presOf" srcId="{4DBD37E1-63A3-4D16-A23C-4DAC39DA4A98}" destId="{5B26224E-5F06-404C-99F3-BB02C3618E27}" srcOrd="0" destOrd="0" presId="urn:microsoft.com/office/officeart/2005/8/layout/vList5"/>
    <dgm:cxn modelId="{18F0F06E-4E02-4A68-BF07-299C832C02B7}" srcId="{87DD5FE7-DF68-4504-BBB1-55F2E5B887D5}" destId="{B68087A1-9DDF-44E2-84E8-A2DDF5290AB0}" srcOrd="0" destOrd="0" parTransId="{574FD738-D43E-43DA-AAB2-07064202E21B}" sibTransId="{68DCBE0C-A782-459B-AE84-893491FF32E0}"/>
    <dgm:cxn modelId="{E9EF2349-9110-4EE0-AE28-FF50018FDCAD}" srcId="{1BEF6342-F2F1-465D-AC2D-4B7CA253CB6F}" destId="{0233AB9F-60DB-4A33-B07C-BF327690FB78}" srcOrd="0" destOrd="0" parTransId="{1C70CDD6-B28A-4A6D-A8C5-044063FD97B9}" sibTransId="{B6377839-BBAE-405E-B2A6-01A9C75457B8}"/>
    <dgm:cxn modelId="{618916AE-ED79-4BFB-8C4B-F1E55A933ADE}" srcId="{7F5DBC53-B402-4D9C-9436-A6DCC99B47C8}" destId="{AB2E7931-ADFE-41B4-BD2F-D2A6AF790DE3}" srcOrd="0" destOrd="0" parTransId="{DA5468A8-205B-4BAC-B2FD-865CFF4A984D}" sibTransId="{A44959CA-DC17-4444-A66B-9832984872C0}"/>
    <dgm:cxn modelId="{DBA7BC00-93D5-4D84-AE59-8BF1A55BB216}" srcId="{B0A24900-3DD3-4572-8B09-E560EBB1B076}" destId="{1BEF6342-F2F1-465D-AC2D-4B7CA253CB6F}" srcOrd="3" destOrd="0" parTransId="{CA0ABA85-CDA0-4E56-9CCB-2EA588145C92}" sibTransId="{15735EBA-9443-4C16-9E6A-57D1010C2A9C}"/>
    <dgm:cxn modelId="{0D5D97C9-DC30-4011-8B02-601445C09038}" type="presOf" srcId="{B0A24900-3DD3-4572-8B09-E560EBB1B076}" destId="{E655C350-B6FB-45FD-941B-29E0371A939E}" srcOrd="0" destOrd="0" presId="urn:microsoft.com/office/officeart/2005/8/layout/vList5"/>
    <dgm:cxn modelId="{43A22FC8-CD67-474E-9A8A-217F9FAB99B7}" srcId="{B0A24900-3DD3-4572-8B09-E560EBB1B076}" destId="{F3D33A51-7047-4E46-8BA3-2531BE42AC3C}" srcOrd="2" destOrd="0" parTransId="{2509F77C-11ED-4415-A87B-E1CF01C71CD6}" sibTransId="{F769A9F6-4E31-4334-9B34-C93959A0A07B}"/>
    <dgm:cxn modelId="{DCCF079C-2BFB-4CFA-8331-13AA4C980D5C}" type="presOf" srcId="{393D8B6F-2E62-4F43-BE56-7CA322EC268F}" destId="{6458F26A-1E6A-4336-8D19-57870976C388}" srcOrd="0" destOrd="0" presId="urn:microsoft.com/office/officeart/2005/8/layout/vList5"/>
    <dgm:cxn modelId="{11AC4B1A-A8A6-444C-87E5-E69DFAA131AB}" type="presOf" srcId="{F3D33A51-7047-4E46-8BA3-2531BE42AC3C}" destId="{3BA3CCCC-04B0-4E62-91F7-050C32B1A73B}" srcOrd="0" destOrd="0" presId="urn:microsoft.com/office/officeart/2005/8/layout/vList5"/>
    <dgm:cxn modelId="{44DD8688-FA95-4757-8B6C-DA98A98E4808}" type="presOf" srcId="{AB2E7931-ADFE-41B4-BD2F-D2A6AF790DE3}" destId="{CE1ACB15-940F-4FFF-B834-41359A062AAF}" srcOrd="0" destOrd="0" presId="urn:microsoft.com/office/officeart/2005/8/layout/vList5"/>
    <dgm:cxn modelId="{AB71495C-0CD9-4908-B580-C368A26FD278}" type="presOf" srcId="{22B579C8-CBA2-4106-9C60-334A99E24F46}" destId="{63F2CDF0-C491-4CC8-A4CF-5A858BC3FEC5}" srcOrd="0" destOrd="0" presId="urn:microsoft.com/office/officeart/2005/8/layout/vList5"/>
    <dgm:cxn modelId="{C717DA30-1557-4530-90DC-D6FAFA43B5D5}" type="presParOf" srcId="{E655C350-B6FB-45FD-941B-29E0371A939E}" destId="{516046F9-FB6D-4BCC-9175-269D8176E912}" srcOrd="0" destOrd="0" presId="urn:microsoft.com/office/officeart/2005/8/layout/vList5"/>
    <dgm:cxn modelId="{D5EB2C71-B1AB-489F-8EE7-4A3E306AAFE8}" type="presParOf" srcId="{516046F9-FB6D-4BCC-9175-269D8176E912}" destId="{F9704589-A42B-4D43-B6D9-C1FA24BD3962}" srcOrd="0" destOrd="0" presId="urn:microsoft.com/office/officeart/2005/8/layout/vList5"/>
    <dgm:cxn modelId="{AFB95D24-3C2C-4DB3-86AB-FF384DFF10D3}" type="presParOf" srcId="{516046F9-FB6D-4BCC-9175-269D8176E912}" destId="{AF1AEF4C-F8AF-4779-A491-9090BDFF7717}" srcOrd="1" destOrd="0" presId="urn:microsoft.com/office/officeart/2005/8/layout/vList5"/>
    <dgm:cxn modelId="{45AD21A5-EF94-40A3-9AD1-2DC6CFE6604C}" type="presParOf" srcId="{E655C350-B6FB-45FD-941B-29E0371A939E}" destId="{429DBAED-C11A-4129-974E-AEFD1D5F1FAF}" srcOrd="1" destOrd="0" presId="urn:microsoft.com/office/officeart/2005/8/layout/vList5"/>
    <dgm:cxn modelId="{88B43CF1-FC17-4CE7-9DBF-2BECB2328BAD}" type="presParOf" srcId="{E655C350-B6FB-45FD-941B-29E0371A939E}" destId="{AE519FF0-5BFB-480A-BCA6-ED4204922E8D}" srcOrd="2" destOrd="0" presId="urn:microsoft.com/office/officeart/2005/8/layout/vList5"/>
    <dgm:cxn modelId="{59E026B9-B9D5-440D-A898-28CF4715E784}" type="presParOf" srcId="{AE519FF0-5BFB-480A-BCA6-ED4204922E8D}" destId="{9E853147-63EF-4F21-94E8-C22913BE1323}" srcOrd="0" destOrd="0" presId="urn:microsoft.com/office/officeart/2005/8/layout/vList5"/>
    <dgm:cxn modelId="{8995E19D-27A6-40BF-A5A3-22F782C466EC}" type="presParOf" srcId="{AE519FF0-5BFB-480A-BCA6-ED4204922E8D}" destId="{6458F26A-1E6A-4336-8D19-57870976C388}" srcOrd="1" destOrd="0" presId="urn:microsoft.com/office/officeart/2005/8/layout/vList5"/>
    <dgm:cxn modelId="{37A978D4-228F-45F0-811F-123535534D8A}" type="presParOf" srcId="{E655C350-B6FB-45FD-941B-29E0371A939E}" destId="{C60B4492-51AE-4BA9-8A29-2551E56F6130}" srcOrd="3" destOrd="0" presId="urn:microsoft.com/office/officeart/2005/8/layout/vList5"/>
    <dgm:cxn modelId="{D6528680-DC16-4028-A2FD-4F1B6D9C92E6}" type="presParOf" srcId="{E655C350-B6FB-45FD-941B-29E0371A939E}" destId="{DEBC3766-0376-4D5C-8F40-13F891D27D9D}" srcOrd="4" destOrd="0" presId="urn:microsoft.com/office/officeart/2005/8/layout/vList5"/>
    <dgm:cxn modelId="{DB047A68-740B-4E13-AE11-9DBCA758019B}" type="presParOf" srcId="{DEBC3766-0376-4D5C-8F40-13F891D27D9D}" destId="{3BA3CCCC-04B0-4E62-91F7-050C32B1A73B}" srcOrd="0" destOrd="0" presId="urn:microsoft.com/office/officeart/2005/8/layout/vList5"/>
    <dgm:cxn modelId="{4FB6426F-1A69-4917-A80F-734C7481ACE4}" type="presParOf" srcId="{DEBC3766-0376-4D5C-8F40-13F891D27D9D}" destId="{5B26224E-5F06-404C-99F3-BB02C3618E27}" srcOrd="1" destOrd="0" presId="urn:microsoft.com/office/officeart/2005/8/layout/vList5"/>
    <dgm:cxn modelId="{82AD5755-3933-4182-A0EF-5D81EC87E1C7}" type="presParOf" srcId="{E655C350-B6FB-45FD-941B-29E0371A939E}" destId="{34781166-28E1-4DCD-8BEE-12BDD6815F42}" srcOrd="5" destOrd="0" presId="urn:microsoft.com/office/officeart/2005/8/layout/vList5"/>
    <dgm:cxn modelId="{B8C104EE-1768-4D12-8218-74AB6D625B6A}" type="presParOf" srcId="{E655C350-B6FB-45FD-941B-29E0371A939E}" destId="{AFC53EE4-7665-4F56-8295-045CFD223B1C}" srcOrd="6" destOrd="0" presId="urn:microsoft.com/office/officeart/2005/8/layout/vList5"/>
    <dgm:cxn modelId="{04FF3C96-EFD4-4E3A-9A98-B8AA63230A34}" type="presParOf" srcId="{AFC53EE4-7665-4F56-8295-045CFD223B1C}" destId="{C3BEC915-CA50-45C1-8760-F1E36C219D76}" srcOrd="0" destOrd="0" presId="urn:microsoft.com/office/officeart/2005/8/layout/vList5"/>
    <dgm:cxn modelId="{6635D8B0-C1E7-4CB5-A9F6-9CAEEAF8B51B}" type="presParOf" srcId="{AFC53EE4-7665-4F56-8295-045CFD223B1C}" destId="{B3E7F0B6-2444-4F75-BAF4-157E24727C46}" srcOrd="1" destOrd="0" presId="urn:microsoft.com/office/officeart/2005/8/layout/vList5"/>
    <dgm:cxn modelId="{18E50570-FB50-44CB-A577-4CDC7CE64EED}" type="presParOf" srcId="{E655C350-B6FB-45FD-941B-29E0371A939E}" destId="{1A45D69C-1BF6-4EF5-B974-06B71D50202E}" srcOrd="7" destOrd="0" presId="urn:microsoft.com/office/officeart/2005/8/layout/vList5"/>
    <dgm:cxn modelId="{5DAC4380-4D67-4EBB-BED1-698FA5E4CA28}" type="presParOf" srcId="{E655C350-B6FB-45FD-941B-29E0371A939E}" destId="{36AA10EF-AC1A-439B-99DE-62767F6A7AED}" srcOrd="8" destOrd="0" presId="urn:microsoft.com/office/officeart/2005/8/layout/vList5"/>
    <dgm:cxn modelId="{80B000A5-03B9-46D5-9D79-F32B2493B710}" type="presParOf" srcId="{36AA10EF-AC1A-439B-99DE-62767F6A7AED}" destId="{02C06C7A-383B-4C8C-BF69-5D14691975BC}" srcOrd="0" destOrd="0" presId="urn:microsoft.com/office/officeart/2005/8/layout/vList5"/>
    <dgm:cxn modelId="{8D6B9936-F912-4896-B0F7-FAF3AADE705D}" type="presParOf" srcId="{36AA10EF-AC1A-439B-99DE-62767F6A7AED}" destId="{CE1ACB15-940F-4FFF-B834-41359A062AAF}" srcOrd="1" destOrd="0" presId="urn:microsoft.com/office/officeart/2005/8/layout/vList5"/>
    <dgm:cxn modelId="{549856E8-DCDC-4CB6-9952-363272CEAE5A}" type="presParOf" srcId="{E655C350-B6FB-45FD-941B-29E0371A939E}" destId="{699F977F-C389-47CA-A4FC-5593AAA674F6}" srcOrd="9" destOrd="0" presId="urn:microsoft.com/office/officeart/2005/8/layout/vList5"/>
    <dgm:cxn modelId="{5B04488B-C870-4E78-B94C-CE43DA612C8B}" type="presParOf" srcId="{E655C350-B6FB-45FD-941B-29E0371A939E}" destId="{A3A0BF7A-F26A-4D45-ADCE-147C2E11377D}" srcOrd="10" destOrd="0" presId="urn:microsoft.com/office/officeart/2005/8/layout/vList5"/>
    <dgm:cxn modelId="{57225C70-64AE-46EF-ADE8-84B90AFEE438}" type="presParOf" srcId="{A3A0BF7A-F26A-4D45-ADCE-147C2E11377D}" destId="{63F2CDF0-C491-4CC8-A4CF-5A858BC3FEC5}" srcOrd="0" destOrd="0" presId="urn:microsoft.com/office/officeart/2005/8/layout/vList5"/>
    <dgm:cxn modelId="{EADD993F-E2A0-4A07-9B14-F89332F6AC8B}" type="presParOf" srcId="{A3A0BF7A-F26A-4D45-ADCE-147C2E11377D}" destId="{E51B3F6A-E474-4A66-88C8-36F079C77512}" srcOrd="1" destOrd="0" presId="urn:microsoft.com/office/officeart/2005/8/layout/vList5"/>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37884-4325-4B75-9D78-D2C02DF1B44E}"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ru-RU"/>
        </a:p>
      </dgm:t>
    </dgm:pt>
    <dgm:pt modelId="{B0D6F166-391B-49BF-8652-A934BA74F8E9}">
      <dgm:prSet phldrT="[Текст]" custT="1"/>
      <dgm:spPr>
        <a:solidFill>
          <a:srgbClr val="98B5D8"/>
        </a:solidFill>
      </dgm:spPr>
      <dgm:t>
        <a:bodyPr/>
        <a:lstStyle/>
        <a:p>
          <a:r>
            <a:rPr lang="ro-RO" sz="1800" b="1" dirty="0" smtClean="0">
              <a:solidFill>
                <a:schemeClr val="tx1"/>
              </a:solidFill>
              <a:latin typeface="Times New Roman" panose="02020603050405020304" pitchFamily="18" charset="0"/>
              <a:cs typeface="Times New Roman" panose="02020603050405020304" pitchFamily="18" charset="0"/>
            </a:rPr>
            <a:t>Clasa condițiilor de muncă</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BDBCA5D5-5503-45F2-8473-C089681E9D26}" type="parTrans" cxnId="{4383504F-CF05-4AE1-B197-58EA17A72B35}">
      <dgm:prSet/>
      <dgm:spPr/>
      <dgm:t>
        <a:bodyPr/>
        <a:lstStyle/>
        <a:p>
          <a:endParaRPr lang="ru-RU" sz="1800">
            <a:latin typeface="Times New Roman" panose="02020603050405020304" pitchFamily="18" charset="0"/>
            <a:cs typeface="Times New Roman" panose="02020603050405020304" pitchFamily="18" charset="0"/>
          </a:endParaRPr>
        </a:p>
      </dgm:t>
    </dgm:pt>
    <dgm:pt modelId="{6959E29B-3186-4CDE-B045-A03C547ACD7B}" type="sibTrans" cxnId="{4383504F-CF05-4AE1-B197-58EA17A72B35}">
      <dgm:prSet/>
      <dgm:spPr/>
      <dgm:t>
        <a:bodyPr/>
        <a:lstStyle/>
        <a:p>
          <a:endParaRPr lang="ru-RU" sz="1800">
            <a:latin typeface="Times New Roman" panose="02020603050405020304" pitchFamily="18" charset="0"/>
            <a:cs typeface="Times New Roman" panose="02020603050405020304" pitchFamily="18" charset="0"/>
          </a:endParaRPr>
        </a:p>
      </dgm:t>
    </dgm:pt>
    <dgm:pt modelId="{12D3EB33-88B1-4F9D-A96F-925A5241CC68}">
      <dgm:prSet phldrT="[Текст]" custT="1"/>
      <dgm:spPr/>
      <dgm:t>
        <a:bodyPr/>
        <a:lstStyle/>
        <a:p>
          <a:r>
            <a:rPr lang="en-US" sz="1800" dirty="0" err="1" smtClean="0">
              <a:latin typeface="Times New Roman" panose="02020603050405020304" pitchFamily="18" charset="0"/>
              <a:cs typeface="Times New Roman" panose="02020603050405020304" pitchFamily="18" charset="0"/>
            </a:rPr>
            <a:t>Clasa</a:t>
          </a:r>
          <a:r>
            <a:rPr lang="en-US" sz="1800" dirty="0" smtClean="0">
              <a:latin typeface="Times New Roman" panose="02020603050405020304" pitchFamily="18" charset="0"/>
              <a:cs typeface="Times New Roman" panose="02020603050405020304" pitchFamily="18" charset="0"/>
            </a:rPr>
            <a:t> 1: </a:t>
          </a:r>
          <a:r>
            <a:rPr lang="en-US" sz="1800" dirty="0" err="1" smtClean="0">
              <a:latin typeface="Times New Roman" panose="02020603050405020304" pitchFamily="18" charset="0"/>
              <a:cs typeface="Times New Roman" panose="02020603050405020304" pitchFamily="18" charset="0"/>
            </a:rPr>
            <a:t>Condiții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optime</a:t>
          </a:r>
          <a:r>
            <a:rPr lang="en-US" sz="1800" dirty="0" smtClean="0">
              <a:latin typeface="Times New Roman" panose="02020603050405020304" pitchFamily="18" charset="0"/>
              <a:cs typeface="Times New Roman" panose="02020603050405020304" pitchFamily="18" charset="0"/>
            </a:rPr>
            <a:t> de </a:t>
          </a:r>
          <a:r>
            <a:rPr lang="en-US" sz="1800" dirty="0" err="1" smtClean="0">
              <a:latin typeface="Times New Roman" panose="02020603050405020304" pitchFamily="18" charset="0"/>
              <a:cs typeface="Times New Roman" panose="02020603050405020304" pitchFamily="18" charset="0"/>
            </a:rPr>
            <a:t>lucru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Clasa</a:t>
          </a:r>
          <a:r>
            <a:rPr lang="en-US" sz="1800" dirty="0" smtClean="0">
              <a:latin typeface="Times New Roman" panose="02020603050405020304" pitchFamily="18" charset="0"/>
              <a:cs typeface="Times New Roman" panose="02020603050405020304" pitchFamily="18" charset="0"/>
            </a:rPr>
            <a:t> 2. </a:t>
          </a:r>
          <a:r>
            <a:rPr lang="en-US" sz="1800" dirty="0" err="1" smtClean="0">
              <a:latin typeface="Times New Roman" panose="02020603050405020304" pitchFamily="18" charset="0"/>
              <a:cs typeface="Times New Roman" panose="02020603050405020304" pitchFamily="18" charset="0"/>
            </a:rPr>
            <a:t>Condiții</a:t>
          </a:r>
          <a:r>
            <a:rPr lang="en-US" sz="1800" dirty="0" smtClean="0">
              <a:latin typeface="Times New Roman" panose="02020603050405020304" pitchFamily="18" charset="0"/>
              <a:cs typeface="Times New Roman" panose="02020603050405020304" pitchFamily="18" charset="0"/>
            </a:rPr>
            <a:t> de </a:t>
          </a:r>
          <a:r>
            <a:rPr lang="en-US" sz="1800" dirty="0" err="1" smtClean="0">
              <a:latin typeface="Times New Roman" panose="02020603050405020304" pitchFamily="18" charset="0"/>
              <a:cs typeface="Times New Roman" panose="02020603050405020304" pitchFamily="18" charset="0"/>
            </a:rPr>
            <a:t>muncă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permise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Clasa</a:t>
          </a:r>
          <a:r>
            <a:rPr lang="en-US" sz="1800" dirty="0" smtClean="0">
              <a:latin typeface="Times New Roman" panose="02020603050405020304" pitchFamily="18" charset="0"/>
              <a:cs typeface="Times New Roman" panose="02020603050405020304" pitchFamily="18" charset="0"/>
            </a:rPr>
            <a:t> 3. </a:t>
          </a:r>
          <a:r>
            <a:rPr lang="en-US" sz="1800" dirty="0" err="1" smtClean="0">
              <a:latin typeface="Times New Roman" panose="02020603050405020304" pitchFamily="18" charset="0"/>
              <a:cs typeface="Times New Roman" panose="02020603050405020304" pitchFamily="18" charset="0"/>
            </a:rPr>
            <a:t>Condiții</a:t>
          </a:r>
          <a:r>
            <a:rPr lang="en-US" sz="1800" dirty="0" smtClean="0">
              <a:latin typeface="Times New Roman" panose="02020603050405020304" pitchFamily="18" charset="0"/>
              <a:cs typeface="Times New Roman" panose="02020603050405020304" pitchFamily="18" charset="0"/>
            </a:rPr>
            <a:t> de </a:t>
          </a:r>
          <a:r>
            <a:rPr lang="en-US" sz="1800" dirty="0" err="1" smtClean="0">
              <a:latin typeface="Times New Roman" panose="02020603050405020304" pitchFamily="18" charset="0"/>
              <a:cs typeface="Times New Roman" panose="02020603050405020304" pitchFamily="18" charset="0"/>
            </a:rPr>
            <a:t>muncă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dăunătoare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Clasa</a:t>
          </a:r>
          <a:r>
            <a:rPr lang="en-US" sz="1800" dirty="0" smtClean="0">
              <a:latin typeface="Times New Roman" panose="02020603050405020304" pitchFamily="18" charset="0"/>
              <a:cs typeface="Times New Roman" panose="02020603050405020304" pitchFamily="18" charset="0"/>
            </a:rPr>
            <a:t> 4. </a:t>
          </a:r>
          <a:r>
            <a:rPr lang="en-US" sz="1800" dirty="0" err="1" smtClean="0">
              <a:latin typeface="Times New Roman" panose="02020603050405020304" pitchFamily="18" charset="0"/>
              <a:cs typeface="Times New Roman" panose="02020603050405020304" pitchFamily="18" charset="0"/>
            </a:rPr>
            <a:t>Condiții</a:t>
          </a:r>
          <a:r>
            <a:rPr lang="en-US" sz="1800" dirty="0" smtClean="0">
              <a:latin typeface="Times New Roman" panose="02020603050405020304" pitchFamily="18" charset="0"/>
              <a:cs typeface="Times New Roman" panose="02020603050405020304" pitchFamily="18" charset="0"/>
            </a:rPr>
            <a:t> de </a:t>
          </a:r>
          <a:r>
            <a:rPr lang="en-US" sz="1800" dirty="0" err="1" smtClean="0">
              <a:latin typeface="Times New Roman" panose="02020603050405020304" pitchFamily="18" charset="0"/>
              <a:cs typeface="Times New Roman" panose="02020603050405020304" pitchFamily="18" charset="0"/>
            </a:rPr>
            <a:t>lucru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periculoase</a:t>
          </a:r>
          <a:endParaRPr lang="ru-RU" sz="1800" dirty="0">
            <a:latin typeface="Times New Roman" panose="02020603050405020304" pitchFamily="18" charset="0"/>
            <a:cs typeface="Times New Roman" panose="02020603050405020304" pitchFamily="18" charset="0"/>
          </a:endParaRPr>
        </a:p>
      </dgm:t>
    </dgm:pt>
    <dgm:pt modelId="{30A6A993-CFA6-4267-A0CB-D3D777E9905F}" type="parTrans" cxnId="{B5C24991-EFE0-4FAC-B1E2-0CE0AA4FA498}">
      <dgm:prSet/>
      <dgm:spPr/>
      <dgm:t>
        <a:bodyPr/>
        <a:lstStyle/>
        <a:p>
          <a:endParaRPr lang="ru-RU" sz="1800">
            <a:latin typeface="Times New Roman" panose="02020603050405020304" pitchFamily="18" charset="0"/>
            <a:cs typeface="Times New Roman" panose="02020603050405020304" pitchFamily="18" charset="0"/>
          </a:endParaRPr>
        </a:p>
      </dgm:t>
    </dgm:pt>
    <dgm:pt modelId="{6816F504-12C2-41BA-8E7F-3F2C97978C20}" type="sibTrans" cxnId="{B5C24991-EFE0-4FAC-B1E2-0CE0AA4FA498}">
      <dgm:prSet/>
      <dgm:spPr/>
      <dgm:t>
        <a:bodyPr/>
        <a:lstStyle/>
        <a:p>
          <a:endParaRPr lang="ru-RU" sz="1800">
            <a:latin typeface="Times New Roman" panose="02020603050405020304" pitchFamily="18" charset="0"/>
            <a:cs typeface="Times New Roman" panose="02020603050405020304" pitchFamily="18" charset="0"/>
          </a:endParaRPr>
        </a:p>
      </dgm:t>
    </dgm:pt>
    <dgm:pt modelId="{33DA8A70-7175-49F6-896D-259F537DFC4A}">
      <dgm:prSet phldrT="[Текст]" custT="1"/>
      <dgm:spPr>
        <a:solidFill>
          <a:srgbClr val="98B5D8"/>
        </a:solidFill>
      </dgm:spPr>
      <dgm:t>
        <a:bodyPr/>
        <a:lstStyle/>
        <a:p>
          <a:r>
            <a:rPr lang="ro-RO" sz="1800" b="1" dirty="0" smtClean="0">
              <a:solidFill>
                <a:schemeClr val="tx1"/>
              </a:solidFill>
              <a:latin typeface="Times New Roman" panose="02020603050405020304" pitchFamily="18" charset="0"/>
              <a:cs typeface="Times New Roman" panose="02020603050405020304" pitchFamily="18" charset="0"/>
            </a:rPr>
            <a:t>Categoria</a:t>
          </a:r>
          <a:r>
            <a:rPr lang="ru-RU" sz="1800" b="1" dirty="0" smtClean="0">
              <a:solidFill>
                <a:schemeClr val="tx1"/>
              </a:solidFill>
              <a:latin typeface="Times New Roman" panose="02020603050405020304" pitchFamily="18" charset="0"/>
              <a:cs typeface="Times New Roman" panose="02020603050405020304" pitchFamily="18" charset="0"/>
            </a:rPr>
            <a:t> </a:t>
          </a:r>
          <a:r>
            <a:rPr lang="ro-RO" sz="1800" b="1" dirty="0" smtClean="0">
              <a:solidFill>
                <a:schemeClr val="tx1"/>
              </a:solidFill>
              <a:latin typeface="Times New Roman" panose="02020603050405020304" pitchFamily="18" charset="0"/>
              <a:cs typeface="Times New Roman" panose="02020603050405020304" pitchFamily="18" charset="0"/>
            </a:rPr>
            <a:t>obiectelor</a:t>
          </a:r>
        </a:p>
        <a:p>
          <a:r>
            <a:rPr lang="ro-RO" sz="1800" b="1" dirty="0" smtClean="0">
              <a:solidFill>
                <a:schemeClr val="tx1"/>
              </a:solidFill>
              <a:latin typeface="Times New Roman" panose="02020603050405020304" pitchFamily="18" charset="0"/>
              <a:cs typeface="Times New Roman" panose="02020603050405020304" pitchFamily="18" charset="0"/>
            </a:rPr>
            <a:t>periculoase</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66A2DF93-0886-47A0-A346-6580D97FCC5F}" type="parTrans" cxnId="{E3770AEC-DC71-4E41-8C25-C8ED30F34CF0}">
      <dgm:prSet/>
      <dgm:spPr/>
      <dgm:t>
        <a:bodyPr/>
        <a:lstStyle/>
        <a:p>
          <a:endParaRPr lang="ru-RU" sz="1800">
            <a:latin typeface="Times New Roman" panose="02020603050405020304" pitchFamily="18" charset="0"/>
            <a:cs typeface="Times New Roman" panose="02020603050405020304" pitchFamily="18" charset="0"/>
          </a:endParaRPr>
        </a:p>
      </dgm:t>
    </dgm:pt>
    <dgm:pt modelId="{432E8F95-2ACD-4173-A599-AA3588357706}" type="sibTrans" cxnId="{E3770AEC-DC71-4E41-8C25-C8ED30F34CF0}">
      <dgm:prSet/>
      <dgm:spPr/>
      <dgm:t>
        <a:bodyPr/>
        <a:lstStyle/>
        <a:p>
          <a:endParaRPr lang="ru-RU" sz="1800">
            <a:latin typeface="Times New Roman" panose="02020603050405020304" pitchFamily="18" charset="0"/>
            <a:cs typeface="Times New Roman" panose="02020603050405020304" pitchFamily="18" charset="0"/>
          </a:endParaRPr>
        </a:p>
      </dgm:t>
    </dgm:pt>
    <dgm:pt modelId="{EF29A387-9138-4FB1-8CD1-9503C37D6964}" type="pres">
      <dgm:prSet presAssocID="{3C337884-4325-4B75-9D78-D2C02DF1B44E}" presName="Name0" presStyleCnt="0">
        <dgm:presLayoutVars>
          <dgm:dir/>
          <dgm:animLvl val="lvl"/>
          <dgm:resizeHandles/>
        </dgm:presLayoutVars>
      </dgm:prSet>
      <dgm:spPr/>
      <dgm:t>
        <a:bodyPr/>
        <a:lstStyle/>
        <a:p>
          <a:endParaRPr lang="ru-RU"/>
        </a:p>
      </dgm:t>
    </dgm:pt>
    <dgm:pt modelId="{AC39F471-0868-4B2A-B606-1C74DA02CE79}" type="pres">
      <dgm:prSet presAssocID="{B0D6F166-391B-49BF-8652-A934BA74F8E9}" presName="linNode" presStyleCnt="0"/>
      <dgm:spPr/>
    </dgm:pt>
    <dgm:pt modelId="{4E598293-10FD-4B7D-85BD-28B5CAE551FD}" type="pres">
      <dgm:prSet presAssocID="{B0D6F166-391B-49BF-8652-A934BA74F8E9}" presName="parentShp" presStyleLbl="node1" presStyleIdx="0" presStyleCnt="2" custScaleX="45312" custScaleY="65732" custLinFactNeighborX="-3" custLinFactNeighborY="3109">
        <dgm:presLayoutVars>
          <dgm:bulletEnabled val="1"/>
        </dgm:presLayoutVars>
      </dgm:prSet>
      <dgm:spPr/>
      <dgm:t>
        <a:bodyPr/>
        <a:lstStyle/>
        <a:p>
          <a:endParaRPr lang="ru-RU"/>
        </a:p>
      </dgm:t>
    </dgm:pt>
    <dgm:pt modelId="{542D437B-DBDB-461E-B3A6-3183F78635AA}" type="pres">
      <dgm:prSet presAssocID="{B0D6F166-391B-49BF-8652-A934BA74F8E9}" presName="childShp" presStyleLbl="bgAccFollowNode1" presStyleIdx="0" presStyleCnt="2" custScaleX="197038" custScaleY="54299">
        <dgm:presLayoutVars>
          <dgm:bulletEnabled val="1"/>
        </dgm:presLayoutVars>
      </dgm:prSet>
      <dgm:spPr/>
      <dgm:t>
        <a:bodyPr/>
        <a:lstStyle/>
        <a:p>
          <a:endParaRPr lang="ru-RU"/>
        </a:p>
      </dgm:t>
    </dgm:pt>
    <dgm:pt modelId="{4BDD568D-1C4F-4456-853C-F8A43ECA34CA}" type="pres">
      <dgm:prSet presAssocID="{6959E29B-3186-4CDE-B045-A03C547ACD7B}" presName="spacing" presStyleCnt="0"/>
      <dgm:spPr/>
    </dgm:pt>
    <dgm:pt modelId="{5461F70C-4D52-4FC6-80F2-16714FFDF051}" type="pres">
      <dgm:prSet presAssocID="{33DA8A70-7175-49F6-896D-259F537DFC4A}" presName="linNode" presStyleCnt="0"/>
      <dgm:spPr/>
    </dgm:pt>
    <dgm:pt modelId="{C2B20EC2-2CB0-4C42-85D2-A0AAA15B5488}" type="pres">
      <dgm:prSet presAssocID="{33DA8A70-7175-49F6-896D-259F537DFC4A}" presName="parentShp" presStyleLbl="node1" presStyleIdx="1" presStyleCnt="2" custScaleX="43363" custLinFactNeighborX="-65418" custLinFactNeighborY="-5158">
        <dgm:presLayoutVars>
          <dgm:bulletEnabled val="1"/>
        </dgm:presLayoutVars>
      </dgm:prSet>
      <dgm:spPr/>
      <dgm:t>
        <a:bodyPr/>
        <a:lstStyle/>
        <a:p>
          <a:endParaRPr lang="ru-RU"/>
        </a:p>
      </dgm:t>
    </dgm:pt>
    <dgm:pt modelId="{93876DDB-3CE9-43F7-9D16-E5AF77BA2A44}" type="pres">
      <dgm:prSet presAssocID="{33DA8A70-7175-49F6-896D-259F537DFC4A}" presName="childShp" presStyleLbl="bgAccFollowNode1" presStyleIdx="1" presStyleCnt="2" custScaleX="5523" custLinFactNeighborX="-97466" custLinFactNeighborY="-4842">
        <dgm:presLayoutVars>
          <dgm:bulletEnabled val="1"/>
        </dgm:presLayoutVars>
      </dgm:prSet>
      <dgm:spPr>
        <a:solidFill>
          <a:schemeClr val="tx2">
            <a:lumMod val="60000"/>
            <a:lumOff val="40000"/>
          </a:schemeClr>
        </a:solidFill>
        <a:ln>
          <a:noFill/>
        </a:ln>
      </dgm:spPr>
      <dgm:t>
        <a:bodyPr/>
        <a:lstStyle/>
        <a:p>
          <a:endParaRPr lang="ru-RU"/>
        </a:p>
      </dgm:t>
    </dgm:pt>
  </dgm:ptLst>
  <dgm:cxnLst>
    <dgm:cxn modelId="{4383504F-CF05-4AE1-B197-58EA17A72B35}" srcId="{3C337884-4325-4B75-9D78-D2C02DF1B44E}" destId="{B0D6F166-391B-49BF-8652-A934BA74F8E9}" srcOrd="0" destOrd="0" parTransId="{BDBCA5D5-5503-45F2-8473-C089681E9D26}" sibTransId="{6959E29B-3186-4CDE-B045-A03C547ACD7B}"/>
    <dgm:cxn modelId="{D6E94FD5-ACA5-42BA-8374-9C2F30A952D9}" type="presOf" srcId="{33DA8A70-7175-49F6-896D-259F537DFC4A}" destId="{C2B20EC2-2CB0-4C42-85D2-A0AAA15B5488}" srcOrd="0" destOrd="0" presId="urn:microsoft.com/office/officeart/2005/8/layout/vList6"/>
    <dgm:cxn modelId="{1B70111C-F1D4-4057-8BA1-0C14D27A6D50}" type="presOf" srcId="{B0D6F166-391B-49BF-8652-A934BA74F8E9}" destId="{4E598293-10FD-4B7D-85BD-28B5CAE551FD}" srcOrd="0" destOrd="0" presId="urn:microsoft.com/office/officeart/2005/8/layout/vList6"/>
    <dgm:cxn modelId="{E61089BF-2C13-41E2-8837-DC527CD292BA}" type="presOf" srcId="{12D3EB33-88B1-4F9D-A96F-925A5241CC68}" destId="{542D437B-DBDB-461E-B3A6-3183F78635AA}" srcOrd="0" destOrd="0" presId="urn:microsoft.com/office/officeart/2005/8/layout/vList6"/>
    <dgm:cxn modelId="{1C6E302F-2232-4EC8-BCAB-C8A98A634E25}" type="presOf" srcId="{3C337884-4325-4B75-9D78-D2C02DF1B44E}" destId="{EF29A387-9138-4FB1-8CD1-9503C37D6964}" srcOrd="0" destOrd="0" presId="urn:microsoft.com/office/officeart/2005/8/layout/vList6"/>
    <dgm:cxn modelId="{B5C24991-EFE0-4FAC-B1E2-0CE0AA4FA498}" srcId="{B0D6F166-391B-49BF-8652-A934BA74F8E9}" destId="{12D3EB33-88B1-4F9D-A96F-925A5241CC68}" srcOrd="0" destOrd="0" parTransId="{30A6A993-CFA6-4267-A0CB-D3D777E9905F}" sibTransId="{6816F504-12C2-41BA-8E7F-3F2C97978C20}"/>
    <dgm:cxn modelId="{E3770AEC-DC71-4E41-8C25-C8ED30F34CF0}" srcId="{3C337884-4325-4B75-9D78-D2C02DF1B44E}" destId="{33DA8A70-7175-49F6-896D-259F537DFC4A}" srcOrd="1" destOrd="0" parTransId="{66A2DF93-0886-47A0-A346-6580D97FCC5F}" sibTransId="{432E8F95-2ACD-4173-A599-AA3588357706}"/>
    <dgm:cxn modelId="{C1EB1885-48D7-43D0-90C3-13DFC7DC1B91}" type="presParOf" srcId="{EF29A387-9138-4FB1-8CD1-9503C37D6964}" destId="{AC39F471-0868-4B2A-B606-1C74DA02CE79}" srcOrd="0" destOrd="0" presId="urn:microsoft.com/office/officeart/2005/8/layout/vList6"/>
    <dgm:cxn modelId="{61629080-3B70-4515-A8B1-F6A3A4C6B99A}" type="presParOf" srcId="{AC39F471-0868-4B2A-B606-1C74DA02CE79}" destId="{4E598293-10FD-4B7D-85BD-28B5CAE551FD}" srcOrd="0" destOrd="0" presId="urn:microsoft.com/office/officeart/2005/8/layout/vList6"/>
    <dgm:cxn modelId="{5415F8A5-BE43-4CD0-A8E8-0B475948C585}" type="presParOf" srcId="{AC39F471-0868-4B2A-B606-1C74DA02CE79}" destId="{542D437B-DBDB-461E-B3A6-3183F78635AA}" srcOrd="1" destOrd="0" presId="urn:microsoft.com/office/officeart/2005/8/layout/vList6"/>
    <dgm:cxn modelId="{D346F428-A3B5-4245-93E6-44FB7505C1FE}" type="presParOf" srcId="{EF29A387-9138-4FB1-8CD1-9503C37D6964}" destId="{4BDD568D-1C4F-4456-853C-F8A43ECA34CA}" srcOrd="1" destOrd="0" presId="urn:microsoft.com/office/officeart/2005/8/layout/vList6"/>
    <dgm:cxn modelId="{8D55AAA8-02DC-485D-BB01-9A30B0DD2A4B}" type="presParOf" srcId="{EF29A387-9138-4FB1-8CD1-9503C37D6964}" destId="{5461F70C-4D52-4FC6-80F2-16714FFDF051}" srcOrd="2" destOrd="0" presId="urn:microsoft.com/office/officeart/2005/8/layout/vList6"/>
    <dgm:cxn modelId="{16B95B5E-CA27-406B-979B-7A7820FE3CA4}" type="presParOf" srcId="{5461F70C-4D52-4FC6-80F2-16714FFDF051}" destId="{C2B20EC2-2CB0-4C42-85D2-A0AAA15B5488}" srcOrd="0" destOrd="0" presId="urn:microsoft.com/office/officeart/2005/8/layout/vList6"/>
    <dgm:cxn modelId="{3D3F4EA1-8958-42D4-9659-BEED4E6CB165}" type="presParOf" srcId="{5461F70C-4D52-4FC6-80F2-16714FFDF051}" destId="{93876DDB-3CE9-43F7-9D16-E5AF77BA2A44}"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2CC3A3-1999-4F97-9863-C45AEE9A54C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2982F480-C018-42A6-8DEF-4BE9E9C8E99C}">
      <dgm:prSet phldrT="[Текст]"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n-US" sz="2000" b="1" dirty="0" err="1" smtClean="0">
              <a:solidFill>
                <a:sysClr val="windowText" lastClr="000000"/>
              </a:solidFill>
              <a:latin typeface="Times New Roman" pitchFamily="18" charset="0"/>
              <a:cs typeface="Times New Roman" pitchFamily="18" charset="0"/>
            </a:rPr>
            <a:t>substanțe</a:t>
          </a:r>
          <a:r>
            <a:rPr lang="en-US" sz="2000" b="1" dirty="0" smtClean="0">
              <a:solidFill>
                <a:sysClr val="windowText" lastClr="000000"/>
              </a:solidFill>
              <a:latin typeface="Times New Roman" pitchFamily="18" charset="0"/>
              <a:cs typeface="Times New Roman" pitchFamily="18" charset="0"/>
            </a:rPr>
            <a:t> </a:t>
          </a:r>
          <a:r>
            <a:rPr lang="en-US" sz="2000" b="1" dirty="0" err="1" smtClean="0">
              <a:solidFill>
                <a:sysClr val="windowText" lastClr="000000"/>
              </a:solidFill>
              <a:latin typeface="Times New Roman" pitchFamily="18" charset="0"/>
              <a:cs typeface="Times New Roman" pitchFamily="18" charset="0"/>
            </a:rPr>
            <a:t>periculoase</a:t>
          </a:r>
          <a:r>
            <a:rPr lang="ru-RU" sz="2000" b="1" dirty="0" smtClean="0">
              <a:solidFill>
                <a:sysClr val="windowText" lastClr="000000"/>
              </a:solidFill>
              <a:latin typeface="Times New Roman" pitchFamily="18" charset="0"/>
              <a:cs typeface="Times New Roman" pitchFamily="18" charset="0"/>
            </a:rPr>
            <a:t>*</a:t>
          </a:r>
          <a:endParaRPr lang="ru-RU" sz="2000" b="1" dirty="0">
            <a:solidFill>
              <a:sysClr val="windowText" lastClr="000000"/>
            </a:solidFill>
            <a:latin typeface="Times New Roman" pitchFamily="18" charset="0"/>
            <a:cs typeface="Times New Roman" pitchFamily="18" charset="0"/>
          </a:endParaRPr>
        </a:p>
      </dgm:t>
    </dgm:pt>
    <dgm:pt modelId="{EDC04630-621F-46A5-835B-C615D2F62283}" type="parTrans" cxnId="{D289916D-12AB-4330-8277-6808B7C3F470}">
      <dgm:prSet/>
      <dgm:spPr/>
      <dgm:t>
        <a:bodyPr/>
        <a:lstStyle/>
        <a:p>
          <a:endParaRPr lang="ru-RU" sz="1800" b="1">
            <a:solidFill>
              <a:schemeClr val="tx2"/>
            </a:solidFill>
            <a:latin typeface="Times New Roman" pitchFamily="18" charset="0"/>
            <a:cs typeface="Times New Roman" pitchFamily="18" charset="0"/>
          </a:endParaRPr>
        </a:p>
      </dgm:t>
    </dgm:pt>
    <dgm:pt modelId="{1D128094-6336-4821-972F-CEF6F199E8EB}" type="sibTrans" cxnId="{D289916D-12AB-4330-8277-6808B7C3F470}">
      <dgm:prSet/>
      <dgm:spPr>
        <a:solidFill>
          <a:srgbClr val="FF99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prst="convex"/>
        </a:sp3d>
      </dgm:spPr>
      <dgm:t>
        <a:bodyPr/>
        <a:lstStyle/>
        <a:p>
          <a:endParaRPr lang="ru-RU" sz="1800" b="1">
            <a:solidFill>
              <a:schemeClr val="tx2"/>
            </a:solidFill>
            <a:latin typeface="Times New Roman" pitchFamily="18" charset="0"/>
            <a:cs typeface="Times New Roman" pitchFamily="18" charset="0"/>
          </a:endParaRPr>
        </a:p>
      </dgm:t>
    </dgm:pt>
    <dgm:pt modelId="{79EDB9A2-6E60-48C3-A137-B5FCDF5C4B97}">
      <dgm:prSet phldrT="[Текст]"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8100000" scaled="1"/>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fr-FR" sz="1800" b="1" dirty="0" err="1" smtClean="0">
              <a:solidFill>
                <a:sysClr val="windowText" lastClr="000000"/>
              </a:solidFill>
              <a:latin typeface="Times New Roman" pitchFamily="18" charset="0"/>
              <a:cs typeface="Times New Roman" pitchFamily="18" charset="0"/>
            </a:rPr>
            <a:t>echipament</a:t>
          </a:r>
          <a:r>
            <a:rPr lang="fr-FR" sz="1800" b="1" dirty="0" smtClean="0">
              <a:solidFill>
                <a:sysClr val="windowText" lastClr="000000"/>
              </a:solidFill>
              <a:latin typeface="Times New Roman" pitchFamily="18" charset="0"/>
              <a:cs typeface="Times New Roman" pitchFamily="18" charset="0"/>
            </a:rPr>
            <a:t> de </a:t>
          </a:r>
          <a:r>
            <a:rPr lang="fr-FR" sz="1800" b="1" dirty="0" err="1" smtClean="0">
              <a:solidFill>
                <a:sysClr val="windowText" lastClr="000000"/>
              </a:solidFill>
              <a:latin typeface="Times New Roman" pitchFamily="18" charset="0"/>
              <a:cs typeface="Times New Roman" pitchFamily="18" charset="0"/>
            </a:rPr>
            <a:t>lucru</a:t>
          </a:r>
          <a:r>
            <a:rPr lang="fr-FR" sz="1800" b="1" dirty="0" smtClean="0">
              <a:solidFill>
                <a:sysClr val="windowText" lastClr="000000"/>
              </a:solidFill>
              <a:latin typeface="Times New Roman" pitchFamily="18" charset="0"/>
              <a:cs typeface="Times New Roman" pitchFamily="18" charset="0"/>
            </a:rPr>
            <a:t>
</a:t>
          </a:r>
          <a:r>
            <a:rPr lang="fr-FR" sz="1800" b="1" dirty="0" err="1" smtClean="0">
              <a:solidFill>
                <a:sysClr val="windowText" lastClr="000000"/>
              </a:solidFill>
              <a:latin typeface="Times New Roman" pitchFamily="18" charset="0"/>
              <a:cs typeface="Times New Roman" pitchFamily="18" charset="0"/>
            </a:rPr>
            <a:t>sub</a:t>
          </a:r>
          <a:r>
            <a:rPr lang="fr-FR" sz="1800" b="1" dirty="0" smtClean="0">
              <a:solidFill>
                <a:sysClr val="windowText" lastClr="000000"/>
              </a:solidFill>
              <a:latin typeface="Times New Roman" pitchFamily="18" charset="0"/>
              <a:cs typeface="Times New Roman" pitchFamily="18" charset="0"/>
            </a:rPr>
            <a:t> P&gt; 0,07 </a:t>
          </a:r>
          <a:r>
            <a:rPr lang="fr-FR" sz="1800" b="1" dirty="0" err="1" smtClean="0">
              <a:solidFill>
                <a:sysClr val="windowText" lastClr="000000"/>
              </a:solidFill>
              <a:latin typeface="Times New Roman" pitchFamily="18" charset="0"/>
              <a:cs typeface="Times New Roman" pitchFamily="18" charset="0"/>
            </a:rPr>
            <a:t>MPa</a:t>
          </a:r>
          <a:r>
            <a:rPr lang="fr-FR" sz="1800" b="1" dirty="0" smtClean="0">
              <a:solidFill>
                <a:sysClr val="windowText" lastClr="000000"/>
              </a:solidFill>
              <a:latin typeface="Times New Roman" pitchFamily="18" charset="0"/>
              <a:cs typeface="Times New Roman" pitchFamily="18" charset="0"/>
            </a:rPr>
            <a:t>
la t&gt; 1150C</a:t>
          </a:r>
          <a:endParaRPr lang="ru-RU" sz="1800" b="1" dirty="0">
            <a:solidFill>
              <a:sysClr val="windowText" lastClr="000000"/>
            </a:solidFill>
            <a:latin typeface="Times New Roman" pitchFamily="18" charset="0"/>
            <a:cs typeface="Times New Roman" pitchFamily="18" charset="0"/>
          </a:endParaRPr>
        </a:p>
      </dgm:t>
    </dgm:pt>
    <dgm:pt modelId="{75A046CA-1D84-4521-A450-673D12B10ED4}" type="parTrans" cxnId="{74CBC713-F90A-48E1-B375-B0DA9B0795ED}">
      <dgm:prSet/>
      <dgm:spPr/>
      <dgm:t>
        <a:bodyPr/>
        <a:lstStyle/>
        <a:p>
          <a:endParaRPr lang="ru-RU" sz="1800" b="1">
            <a:solidFill>
              <a:schemeClr val="tx2"/>
            </a:solidFill>
            <a:latin typeface="Times New Roman" pitchFamily="18" charset="0"/>
            <a:cs typeface="Times New Roman" pitchFamily="18" charset="0"/>
          </a:endParaRPr>
        </a:p>
      </dgm:t>
    </dgm:pt>
    <dgm:pt modelId="{49ECCD90-C994-403C-993A-79BCAF31BFFB}" type="sibTrans" cxnId="{74CBC713-F90A-48E1-B375-B0DA9B0795ED}">
      <dgm:prSet/>
      <dgm:spPr/>
      <dgm:t>
        <a:bodyPr/>
        <a:lstStyle/>
        <a:p>
          <a:endParaRPr lang="ru-RU" sz="1800" b="1">
            <a:solidFill>
              <a:schemeClr val="tx2"/>
            </a:solidFill>
            <a:latin typeface="Times New Roman" pitchFamily="18" charset="0"/>
            <a:cs typeface="Times New Roman" pitchFamily="18" charset="0"/>
          </a:endParaRPr>
        </a:p>
      </dgm:t>
    </dgm:pt>
    <dgm:pt modelId="{B9920D21-341C-4D39-BC14-6148661DDA34}">
      <dgm:prSet phldrT="[Текст]"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8100000" scaled="1"/>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it-IT" sz="1600" b="1" dirty="0" smtClean="0">
              <a:solidFill>
                <a:sysClr val="windowText" lastClr="000000"/>
              </a:solidFill>
              <a:latin typeface="Times New Roman" pitchFamily="18" charset="0"/>
              <a:cs typeface="Times New Roman" pitchFamily="18" charset="0"/>
            </a:rPr>
            <a:t>mecanisme de ridicare instalate staționare, scări rulante, telecabine, funiculare;</a:t>
          </a:r>
          <a:endParaRPr lang="ru-RU" sz="1600" b="1" dirty="0">
            <a:solidFill>
              <a:sysClr val="windowText" lastClr="000000"/>
            </a:solidFill>
            <a:latin typeface="Times New Roman" pitchFamily="18" charset="0"/>
            <a:cs typeface="Times New Roman" pitchFamily="18" charset="0"/>
          </a:endParaRPr>
        </a:p>
      </dgm:t>
    </dgm:pt>
    <dgm:pt modelId="{5BC90953-E56D-4010-B799-037BA39C4BA3}" type="parTrans" cxnId="{429388BD-490D-4F3B-AC45-A29C5A65E5F4}">
      <dgm:prSet/>
      <dgm:spPr/>
      <dgm:t>
        <a:bodyPr/>
        <a:lstStyle/>
        <a:p>
          <a:endParaRPr lang="ru-RU" sz="1800" b="1">
            <a:solidFill>
              <a:schemeClr val="tx2"/>
            </a:solidFill>
            <a:latin typeface="Times New Roman" pitchFamily="18" charset="0"/>
            <a:cs typeface="Times New Roman" pitchFamily="18" charset="0"/>
          </a:endParaRPr>
        </a:p>
      </dgm:t>
    </dgm:pt>
    <dgm:pt modelId="{B2521496-B8D7-466B-8B59-CD3365A0F3B8}" type="sibTrans" cxnId="{429388BD-490D-4F3B-AC45-A29C5A65E5F4}">
      <dgm:prSet/>
      <dgm:spPr/>
      <dgm:t>
        <a:bodyPr/>
        <a:lstStyle/>
        <a:p>
          <a:endParaRPr lang="ru-RU" sz="1800" b="1">
            <a:solidFill>
              <a:schemeClr val="tx2"/>
            </a:solidFill>
            <a:latin typeface="Times New Roman" pitchFamily="18" charset="0"/>
            <a:cs typeface="Times New Roman" pitchFamily="18" charset="0"/>
          </a:endParaRPr>
        </a:p>
      </dgm:t>
    </dgm:pt>
    <dgm:pt modelId="{B873C760-1C78-4144-9A54-DE085B5EA162}">
      <dgm:prSet phldrT="[Текст]"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n-US" sz="1800" b="1" i="1" dirty="0" err="1" smtClean="0">
              <a:solidFill>
                <a:schemeClr val="tx1"/>
              </a:solidFill>
              <a:latin typeface="Times New Roman" pitchFamily="18" charset="0"/>
              <a:cs typeface="Times New Roman" pitchFamily="18" charset="0"/>
            </a:rPr>
            <a:t>topituri</a:t>
          </a:r>
          <a:r>
            <a:rPr lang="en-US" sz="1800" b="1" i="1" dirty="0" smtClean="0">
              <a:solidFill>
                <a:schemeClr val="tx1"/>
              </a:solidFill>
              <a:latin typeface="Times New Roman" pitchFamily="18" charset="0"/>
              <a:cs typeface="Times New Roman" pitchFamily="18" charset="0"/>
            </a:rPr>
            <a:t> de </a:t>
          </a:r>
          <a:r>
            <a:rPr lang="en-US" sz="1800" b="1" i="1" dirty="0" err="1" smtClean="0">
              <a:solidFill>
                <a:schemeClr val="tx1"/>
              </a:solidFill>
              <a:latin typeface="Times New Roman" pitchFamily="18" charset="0"/>
              <a:cs typeface="Times New Roman" pitchFamily="18" charset="0"/>
            </a:rPr>
            <a:t>metale</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feroase</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și</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neferoase</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și</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aliaje</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pe</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baza</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acestor</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topituri</a:t>
          </a:r>
          <a:r>
            <a:rPr lang="en-US" sz="1800" b="1" i="1" dirty="0" smtClean="0">
              <a:solidFill>
                <a:schemeClr val="tx1"/>
              </a:solidFill>
              <a:latin typeface="Times New Roman" pitchFamily="18" charset="0"/>
              <a:cs typeface="Times New Roman" pitchFamily="18" charset="0"/>
            </a:rPr>
            <a:t> (</a:t>
          </a:r>
          <a:r>
            <a:rPr lang="en-US" sz="1800" b="1" i="1" dirty="0" err="1" smtClean="0">
              <a:solidFill>
                <a:schemeClr val="tx1"/>
              </a:solidFill>
              <a:latin typeface="Times New Roman" pitchFamily="18" charset="0"/>
              <a:cs typeface="Times New Roman" pitchFamily="18" charset="0"/>
            </a:rPr>
            <a:t>echipamente</a:t>
          </a:r>
          <a:r>
            <a:rPr lang="en-US" sz="1800" b="1" i="1" dirty="0" smtClean="0">
              <a:solidFill>
                <a:schemeClr val="tx1"/>
              </a:solidFill>
              <a:latin typeface="Times New Roman" pitchFamily="18" charset="0"/>
              <a:cs typeface="Times New Roman" pitchFamily="18" charset="0"/>
            </a:rPr>
            <a:t> cu </a:t>
          </a:r>
          <a:r>
            <a:rPr lang="en-US" sz="1800" b="1" i="1" dirty="0" err="1" smtClean="0">
              <a:solidFill>
                <a:schemeClr val="tx1"/>
              </a:solidFill>
              <a:latin typeface="Times New Roman" pitchFamily="18" charset="0"/>
              <a:cs typeface="Times New Roman" pitchFamily="18" charset="0"/>
            </a:rPr>
            <a:t>Gmelt</a:t>
          </a:r>
          <a:r>
            <a:rPr lang="en-US" sz="1800" b="1" i="1" dirty="0" smtClean="0">
              <a:solidFill>
                <a:schemeClr val="tx1"/>
              </a:solidFill>
              <a:latin typeface="Times New Roman" pitchFamily="18" charset="0"/>
              <a:cs typeface="Times New Roman" pitchFamily="18" charset="0"/>
            </a:rPr>
            <a:t> ≥ 500 kg)</a:t>
          </a:r>
          <a:endParaRPr lang="ru-RU" sz="1800" b="1" i="1" dirty="0">
            <a:solidFill>
              <a:schemeClr val="tx1"/>
            </a:solidFill>
            <a:latin typeface="Times New Roman" pitchFamily="18" charset="0"/>
            <a:cs typeface="Times New Roman" pitchFamily="18" charset="0"/>
          </a:endParaRPr>
        </a:p>
      </dgm:t>
    </dgm:pt>
    <dgm:pt modelId="{E1CE58D1-48B2-4ED2-8D16-61B524109920}" type="parTrans" cxnId="{8E4AE183-28B8-4115-9FFC-D05096E0012D}">
      <dgm:prSet/>
      <dgm:spPr/>
      <dgm:t>
        <a:bodyPr/>
        <a:lstStyle/>
        <a:p>
          <a:endParaRPr lang="ru-RU" sz="1800" b="1">
            <a:solidFill>
              <a:schemeClr val="tx2"/>
            </a:solidFill>
            <a:latin typeface="Times New Roman" pitchFamily="18" charset="0"/>
            <a:cs typeface="Times New Roman" pitchFamily="18" charset="0"/>
          </a:endParaRPr>
        </a:p>
      </dgm:t>
    </dgm:pt>
    <dgm:pt modelId="{DE233EF3-AA1D-4467-A539-9DC051B7C51C}" type="sibTrans" cxnId="{8E4AE183-28B8-4115-9FFC-D05096E0012D}">
      <dgm:prSet/>
      <dgm:spPr/>
      <dgm:t>
        <a:bodyPr/>
        <a:lstStyle/>
        <a:p>
          <a:endParaRPr lang="ru-RU" sz="1800" b="1">
            <a:solidFill>
              <a:schemeClr val="tx2"/>
            </a:solidFill>
            <a:latin typeface="Times New Roman" pitchFamily="18" charset="0"/>
            <a:cs typeface="Times New Roman" pitchFamily="18" charset="0"/>
          </a:endParaRPr>
        </a:p>
      </dgm:t>
    </dgm:pt>
    <dgm:pt modelId="{5AAE67DD-7FC1-42AE-9F27-4357A65670DC}">
      <dgm:prSet phldrT="[Текст]"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n-US" sz="1800" b="1" dirty="0" err="1" smtClean="0">
              <a:solidFill>
                <a:schemeClr val="tx1"/>
              </a:solidFill>
              <a:latin typeface="Times New Roman" pitchFamily="18" charset="0"/>
              <a:cs typeface="Times New Roman" pitchFamily="18" charset="0"/>
            </a:rPr>
            <a:t>mineritul</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și</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prelucrarea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mineralelor</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sunt</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în</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desfășurare</a:t>
          </a:r>
          <a:endParaRPr lang="ru-RU" sz="1800" b="1" dirty="0">
            <a:solidFill>
              <a:schemeClr val="tx1"/>
            </a:solidFill>
            <a:latin typeface="Times New Roman" pitchFamily="18" charset="0"/>
            <a:cs typeface="Times New Roman" pitchFamily="18" charset="0"/>
          </a:endParaRPr>
        </a:p>
      </dgm:t>
    </dgm:pt>
    <dgm:pt modelId="{860D8D19-54BE-49B1-869F-FB0401162872}" type="parTrans" cxnId="{4DE6DF2B-4C3E-4BF0-8CF0-DB7BB3B20F22}">
      <dgm:prSet/>
      <dgm:spPr/>
      <dgm:t>
        <a:bodyPr/>
        <a:lstStyle/>
        <a:p>
          <a:endParaRPr lang="ru-RU" sz="1800" b="1">
            <a:solidFill>
              <a:schemeClr val="tx2"/>
            </a:solidFill>
            <a:latin typeface="Times New Roman" pitchFamily="18" charset="0"/>
            <a:cs typeface="Times New Roman" pitchFamily="18" charset="0"/>
          </a:endParaRPr>
        </a:p>
      </dgm:t>
    </dgm:pt>
    <dgm:pt modelId="{A10DCACF-BAD3-4A93-AD0E-4F887B34FA24}" type="sibTrans" cxnId="{4DE6DF2B-4C3E-4BF0-8CF0-DB7BB3B20F22}">
      <dgm:prSet/>
      <dgm:spPr/>
      <dgm:t>
        <a:bodyPr/>
        <a:lstStyle/>
        <a:p>
          <a:endParaRPr lang="ru-RU" sz="1800" b="1">
            <a:solidFill>
              <a:schemeClr val="tx2"/>
            </a:solidFill>
            <a:latin typeface="Times New Roman" pitchFamily="18" charset="0"/>
            <a:cs typeface="Times New Roman" pitchFamily="18" charset="0"/>
          </a:endParaRPr>
        </a:p>
      </dgm:t>
    </dgm:pt>
    <dgm:pt modelId="{CD951537-5E10-4CD8-927A-6286BB4790D0}" type="pres">
      <dgm:prSet presAssocID="{232CC3A3-1999-4F97-9863-C45AEE9A54C1}" presName="Name0" presStyleCnt="0">
        <dgm:presLayoutVars>
          <dgm:dir/>
          <dgm:resizeHandles val="exact"/>
        </dgm:presLayoutVars>
      </dgm:prSet>
      <dgm:spPr/>
      <dgm:t>
        <a:bodyPr/>
        <a:lstStyle/>
        <a:p>
          <a:endParaRPr lang="ru-RU"/>
        </a:p>
      </dgm:t>
    </dgm:pt>
    <dgm:pt modelId="{79502A62-F6F9-4186-9437-E7D5CC9DC311}" type="pres">
      <dgm:prSet presAssocID="{232CC3A3-1999-4F97-9863-C45AEE9A54C1}" presName="cycle" presStyleCnt="0"/>
      <dgm:spPr/>
    </dgm:pt>
    <dgm:pt modelId="{693E3A85-EBC0-4CFA-8393-6C3231E3F1E4}" type="pres">
      <dgm:prSet presAssocID="{2982F480-C018-42A6-8DEF-4BE9E9C8E99C}" presName="nodeFirstNode" presStyleLbl="node1" presStyleIdx="0" presStyleCnt="5" custScaleY="55582">
        <dgm:presLayoutVars>
          <dgm:bulletEnabled val="1"/>
        </dgm:presLayoutVars>
      </dgm:prSet>
      <dgm:spPr/>
      <dgm:t>
        <a:bodyPr/>
        <a:lstStyle/>
        <a:p>
          <a:endParaRPr lang="ru-RU"/>
        </a:p>
      </dgm:t>
    </dgm:pt>
    <dgm:pt modelId="{8874F094-1343-43EB-B615-572ABF75186E}" type="pres">
      <dgm:prSet presAssocID="{1D128094-6336-4821-972F-CEF6F199E8EB}" presName="sibTransFirstNode" presStyleLbl="bgShp" presStyleIdx="0" presStyleCnt="1"/>
      <dgm:spPr/>
      <dgm:t>
        <a:bodyPr/>
        <a:lstStyle/>
        <a:p>
          <a:endParaRPr lang="ru-RU"/>
        </a:p>
      </dgm:t>
    </dgm:pt>
    <dgm:pt modelId="{ED34CEC2-2970-416A-8A99-F34C62CC2D34}" type="pres">
      <dgm:prSet presAssocID="{79EDB9A2-6E60-48C3-A137-B5FCDF5C4B97}" presName="nodeFollowingNodes" presStyleLbl="node1" presStyleIdx="1" presStyleCnt="5" custScaleX="155929" custScaleY="109202" custRadScaleRad="106692" custRadScaleInc="-13309">
        <dgm:presLayoutVars>
          <dgm:bulletEnabled val="1"/>
        </dgm:presLayoutVars>
      </dgm:prSet>
      <dgm:spPr/>
      <dgm:t>
        <a:bodyPr/>
        <a:lstStyle/>
        <a:p>
          <a:endParaRPr lang="ru-RU"/>
        </a:p>
      </dgm:t>
    </dgm:pt>
    <dgm:pt modelId="{23AD1272-63A6-4E39-8BF8-72B6812359C8}" type="pres">
      <dgm:prSet presAssocID="{B9920D21-341C-4D39-BC14-6148661DDA34}" presName="nodeFollowingNodes" presStyleLbl="node1" presStyleIdx="2" presStyleCnt="5" custScaleX="157679" custScaleY="83910" custRadScaleRad="103146" custRadScaleInc="-68244">
        <dgm:presLayoutVars>
          <dgm:bulletEnabled val="1"/>
        </dgm:presLayoutVars>
      </dgm:prSet>
      <dgm:spPr/>
      <dgm:t>
        <a:bodyPr/>
        <a:lstStyle/>
        <a:p>
          <a:endParaRPr lang="ru-RU"/>
        </a:p>
      </dgm:t>
    </dgm:pt>
    <dgm:pt modelId="{08B00767-6F87-4FE6-B995-810C47C3C747}" type="pres">
      <dgm:prSet presAssocID="{B873C760-1C78-4144-9A54-DE085B5EA162}" presName="nodeFollowingNodes" presStyleLbl="node1" presStyleIdx="3" presStyleCnt="5" custScaleX="232608" custScaleY="75643" custRadScaleRad="71781" custRadScaleInc="-59725">
        <dgm:presLayoutVars>
          <dgm:bulletEnabled val="1"/>
        </dgm:presLayoutVars>
      </dgm:prSet>
      <dgm:spPr/>
      <dgm:t>
        <a:bodyPr/>
        <a:lstStyle/>
        <a:p>
          <a:endParaRPr lang="ru-RU"/>
        </a:p>
      </dgm:t>
    </dgm:pt>
    <dgm:pt modelId="{8E882AD5-B986-43F2-BE91-0CA2351E5A2E}" type="pres">
      <dgm:prSet presAssocID="{5AAE67DD-7FC1-42AE-9F27-4357A65670DC}" presName="nodeFollowingNodes" presStyleLbl="node1" presStyleIdx="4" presStyleCnt="5" custScaleX="154781" custScaleY="77273" custRadScaleRad="91627" custRadScaleInc="-52576">
        <dgm:presLayoutVars>
          <dgm:bulletEnabled val="1"/>
        </dgm:presLayoutVars>
      </dgm:prSet>
      <dgm:spPr/>
      <dgm:t>
        <a:bodyPr/>
        <a:lstStyle/>
        <a:p>
          <a:endParaRPr lang="ru-RU"/>
        </a:p>
      </dgm:t>
    </dgm:pt>
  </dgm:ptLst>
  <dgm:cxnLst>
    <dgm:cxn modelId="{0505B526-E35D-46B0-A4C1-FF13F3832E81}" type="presOf" srcId="{B873C760-1C78-4144-9A54-DE085B5EA162}" destId="{08B00767-6F87-4FE6-B995-810C47C3C747}" srcOrd="0" destOrd="0" presId="urn:microsoft.com/office/officeart/2005/8/layout/cycle3"/>
    <dgm:cxn modelId="{8E4AE183-28B8-4115-9FFC-D05096E0012D}" srcId="{232CC3A3-1999-4F97-9863-C45AEE9A54C1}" destId="{B873C760-1C78-4144-9A54-DE085B5EA162}" srcOrd="3" destOrd="0" parTransId="{E1CE58D1-48B2-4ED2-8D16-61B524109920}" sibTransId="{DE233EF3-AA1D-4467-A539-9DC051B7C51C}"/>
    <dgm:cxn modelId="{625509FD-C98C-4B3B-9DB8-00BCF1207F8A}" type="presOf" srcId="{232CC3A3-1999-4F97-9863-C45AEE9A54C1}" destId="{CD951537-5E10-4CD8-927A-6286BB4790D0}" srcOrd="0" destOrd="0" presId="urn:microsoft.com/office/officeart/2005/8/layout/cycle3"/>
    <dgm:cxn modelId="{E9E7C7E4-07FE-4486-8A29-6AA5158696E9}" type="presOf" srcId="{1D128094-6336-4821-972F-CEF6F199E8EB}" destId="{8874F094-1343-43EB-B615-572ABF75186E}" srcOrd="0" destOrd="0" presId="urn:microsoft.com/office/officeart/2005/8/layout/cycle3"/>
    <dgm:cxn modelId="{6C1BE3EA-CC22-4ABF-A0C2-0F562BDC0CAC}" type="presOf" srcId="{B9920D21-341C-4D39-BC14-6148661DDA34}" destId="{23AD1272-63A6-4E39-8BF8-72B6812359C8}" srcOrd="0" destOrd="0" presId="urn:microsoft.com/office/officeart/2005/8/layout/cycle3"/>
    <dgm:cxn modelId="{429388BD-490D-4F3B-AC45-A29C5A65E5F4}" srcId="{232CC3A3-1999-4F97-9863-C45AEE9A54C1}" destId="{B9920D21-341C-4D39-BC14-6148661DDA34}" srcOrd="2" destOrd="0" parTransId="{5BC90953-E56D-4010-B799-037BA39C4BA3}" sibTransId="{B2521496-B8D7-466B-8B59-CD3365A0F3B8}"/>
    <dgm:cxn modelId="{D289916D-12AB-4330-8277-6808B7C3F470}" srcId="{232CC3A3-1999-4F97-9863-C45AEE9A54C1}" destId="{2982F480-C018-42A6-8DEF-4BE9E9C8E99C}" srcOrd="0" destOrd="0" parTransId="{EDC04630-621F-46A5-835B-C615D2F62283}" sibTransId="{1D128094-6336-4821-972F-CEF6F199E8EB}"/>
    <dgm:cxn modelId="{74CBC713-F90A-48E1-B375-B0DA9B0795ED}" srcId="{232CC3A3-1999-4F97-9863-C45AEE9A54C1}" destId="{79EDB9A2-6E60-48C3-A137-B5FCDF5C4B97}" srcOrd="1" destOrd="0" parTransId="{75A046CA-1D84-4521-A450-673D12B10ED4}" sibTransId="{49ECCD90-C994-403C-993A-79BCAF31BFFB}"/>
    <dgm:cxn modelId="{4DE6DF2B-4C3E-4BF0-8CF0-DB7BB3B20F22}" srcId="{232CC3A3-1999-4F97-9863-C45AEE9A54C1}" destId="{5AAE67DD-7FC1-42AE-9F27-4357A65670DC}" srcOrd="4" destOrd="0" parTransId="{860D8D19-54BE-49B1-869F-FB0401162872}" sibTransId="{A10DCACF-BAD3-4A93-AD0E-4F887B34FA24}"/>
    <dgm:cxn modelId="{9AEA9517-2A26-495F-B1C6-3F4F0C7E0A78}" type="presOf" srcId="{2982F480-C018-42A6-8DEF-4BE9E9C8E99C}" destId="{693E3A85-EBC0-4CFA-8393-6C3231E3F1E4}" srcOrd="0" destOrd="0" presId="urn:microsoft.com/office/officeart/2005/8/layout/cycle3"/>
    <dgm:cxn modelId="{60B95263-D9F5-4361-8F29-7261EDD547FB}" type="presOf" srcId="{79EDB9A2-6E60-48C3-A137-B5FCDF5C4B97}" destId="{ED34CEC2-2970-416A-8A99-F34C62CC2D34}" srcOrd="0" destOrd="0" presId="urn:microsoft.com/office/officeart/2005/8/layout/cycle3"/>
    <dgm:cxn modelId="{85C62D0C-C9DD-4052-8FDF-66FD95F6FA08}" type="presOf" srcId="{5AAE67DD-7FC1-42AE-9F27-4357A65670DC}" destId="{8E882AD5-B986-43F2-BE91-0CA2351E5A2E}" srcOrd="0" destOrd="0" presId="urn:microsoft.com/office/officeart/2005/8/layout/cycle3"/>
    <dgm:cxn modelId="{F223C44C-8C9B-47BB-A694-7BFE1978477A}" type="presParOf" srcId="{CD951537-5E10-4CD8-927A-6286BB4790D0}" destId="{79502A62-F6F9-4186-9437-E7D5CC9DC311}" srcOrd="0" destOrd="0" presId="urn:microsoft.com/office/officeart/2005/8/layout/cycle3"/>
    <dgm:cxn modelId="{47FFDFD4-31C0-44DE-8B96-0C62445C8730}" type="presParOf" srcId="{79502A62-F6F9-4186-9437-E7D5CC9DC311}" destId="{693E3A85-EBC0-4CFA-8393-6C3231E3F1E4}" srcOrd="0" destOrd="0" presId="urn:microsoft.com/office/officeart/2005/8/layout/cycle3"/>
    <dgm:cxn modelId="{935EAD81-9655-4EEE-BF26-723B6E6AAC7D}" type="presParOf" srcId="{79502A62-F6F9-4186-9437-E7D5CC9DC311}" destId="{8874F094-1343-43EB-B615-572ABF75186E}" srcOrd="1" destOrd="0" presId="urn:microsoft.com/office/officeart/2005/8/layout/cycle3"/>
    <dgm:cxn modelId="{76533327-CAB9-4852-A61C-5DA184C860ED}" type="presParOf" srcId="{79502A62-F6F9-4186-9437-E7D5CC9DC311}" destId="{ED34CEC2-2970-416A-8A99-F34C62CC2D34}" srcOrd="2" destOrd="0" presId="urn:microsoft.com/office/officeart/2005/8/layout/cycle3"/>
    <dgm:cxn modelId="{C479E6AA-8AC3-49C3-9DE7-82E41997FE0A}" type="presParOf" srcId="{79502A62-F6F9-4186-9437-E7D5CC9DC311}" destId="{23AD1272-63A6-4E39-8BF8-72B6812359C8}" srcOrd="3" destOrd="0" presId="urn:microsoft.com/office/officeart/2005/8/layout/cycle3"/>
    <dgm:cxn modelId="{09762991-5B0C-48EC-8832-C86A5266D945}" type="presParOf" srcId="{79502A62-F6F9-4186-9437-E7D5CC9DC311}" destId="{08B00767-6F87-4FE6-B995-810C47C3C747}" srcOrd="4" destOrd="0" presId="urn:microsoft.com/office/officeart/2005/8/layout/cycle3"/>
    <dgm:cxn modelId="{B56B24B0-6E0A-4793-9BA9-8C860415CF85}" type="presParOf" srcId="{79502A62-F6F9-4186-9437-E7D5CC9DC311}" destId="{8E882AD5-B986-43F2-BE91-0CA2351E5A2E}" srcOrd="5"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4C3-0934-47EF-BDAF-88962927FC85}">
      <dsp:nvSpPr>
        <dsp:cNvPr id="0" name=""/>
        <dsp:cNvSpPr/>
      </dsp:nvSpPr>
      <dsp:spPr>
        <a:xfrm rot="16200000">
          <a:off x="948195" y="-797859"/>
          <a:ext cx="2356721" cy="4253111"/>
        </a:xfrm>
        <a:prstGeom prst="round1Rect">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locul</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muncă</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 un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loc</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în</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care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trebuie</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să</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se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afle</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un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angajat</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sau</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unde</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trebuie</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să</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ajungă</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în</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legătură</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cu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munca</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sa</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și</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care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este</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direct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sau</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indirect sub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controlul</a:t>
          </a:r>
          <a:r>
            <a:rPr lang="en-US" sz="1800"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kern="1200" dirty="0" err="1" smtClean="0">
              <a:solidFill>
                <a:sysClr val="windowText" lastClr="000000"/>
              </a:solidFill>
              <a:latin typeface="Times New Roman" panose="02020603050405020304" pitchFamily="18" charset="0"/>
              <a:cs typeface="Times New Roman" panose="02020603050405020304" pitchFamily="18" charset="0"/>
            </a:rPr>
            <a:t>angajatorului</a:t>
          </a:r>
          <a:r>
            <a:rPr lang="ru-RU" sz="1800" kern="1200" dirty="0" smtClean="0">
              <a:solidFill>
                <a:sysClr val="windowText" lastClr="000000"/>
              </a:solidFill>
              <a:latin typeface="Times New Roman" panose="02020603050405020304" pitchFamily="18" charset="0"/>
              <a:cs typeface="Times New Roman" panose="02020603050405020304" pitchFamily="18" charset="0"/>
            </a:rPr>
            <a:t>                                                                </a:t>
          </a:r>
        </a:p>
        <a:p>
          <a:pPr lvl="0" algn="just" defTabSz="800100">
            <a:lnSpc>
              <a:spcPct val="90000"/>
            </a:lnSpc>
            <a:spcBef>
              <a:spcPct val="0"/>
            </a:spcBef>
            <a:spcAft>
              <a:spcPct val="35000"/>
            </a:spcAft>
          </a:pPr>
          <a:endParaRPr lang="ru-RU" sz="600" kern="1200" dirty="0">
            <a:solidFill>
              <a:sysClr val="windowText" lastClr="000000"/>
            </a:solidFill>
            <a:latin typeface="Times New Roman" panose="02020603050405020304" pitchFamily="18" charset="0"/>
            <a:cs typeface="Times New Roman" panose="02020603050405020304" pitchFamily="18" charset="0"/>
          </a:endParaRPr>
        </a:p>
      </dsp:txBody>
      <dsp:txXfrm rot="5400000">
        <a:off x="0" y="150336"/>
        <a:ext cx="4253111" cy="1767541"/>
      </dsp:txXfrm>
    </dsp:sp>
    <dsp:sp modelId="{336B1FAA-29FB-4FF5-9AA7-E73A8011235C}">
      <dsp:nvSpPr>
        <dsp:cNvPr id="0" name=""/>
        <dsp:cNvSpPr/>
      </dsp:nvSpPr>
      <dsp:spPr>
        <a:xfrm>
          <a:off x="4253111" y="0"/>
          <a:ext cx="4253111" cy="2356721"/>
        </a:xfrm>
        <a:prstGeom prst="round1Rect">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condiții</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muncă</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 un set de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factori</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ai</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mediului</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lucru</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și</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ai</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procesului</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muncă</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care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afectează</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performanța</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și</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sănătatea</a:t>
          </a:r>
          <a:r>
            <a:rPr lang="en-US" sz="20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kern="1200" dirty="0" err="1" smtClean="0">
              <a:solidFill>
                <a:sysClr val="windowText" lastClr="000000"/>
              </a:solidFill>
              <a:latin typeface="Times New Roman" panose="02020603050405020304" pitchFamily="18" charset="0"/>
              <a:cs typeface="Times New Roman" panose="02020603050405020304" pitchFamily="18" charset="0"/>
            </a:rPr>
            <a:t>angajatului</a:t>
          </a:r>
          <a:endParaRPr lang="ru-RU" sz="2000" kern="1200" dirty="0">
            <a:solidFill>
              <a:sysClr val="windowText" lastClr="000000"/>
            </a:solidFill>
            <a:latin typeface="Times New Roman" panose="02020603050405020304" pitchFamily="18" charset="0"/>
            <a:cs typeface="Times New Roman" panose="02020603050405020304" pitchFamily="18" charset="0"/>
          </a:endParaRPr>
        </a:p>
      </dsp:txBody>
      <dsp:txXfrm>
        <a:off x="4253111" y="0"/>
        <a:ext cx="4253111" cy="1767541"/>
      </dsp:txXfrm>
    </dsp:sp>
    <dsp:sp modelId="{9D23FC6D-3D29-4FED-A2C9-134EFEB42496}">
      <dsp:nvSpPr>
        <dsp:cNvPr id="0" name=""/>
        <dsp:cNvSpPr/>
      </dsp:nvSpPr>
      <dsp:spPr>
        <a:xfrm rot="10800000">
          <a:off x="0" y="2496710"/>
          <a:ext cx="4253111" cy="1755380"/>
        </a:xfrm>
        <a:prstGeom prst="round1Rect">
          <a:avLst/>
        </a:prstGeom>
        <a:solidFill>
          <a:schemeClr val="bg1">
            <a:lumMod val="85000"/>
          </a:schemeClr>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n-US" sz="1800" b="1" kern="1200" dirty="0" smtClean="0">
              <a:solidFill>
                <a:sysClr val="windowText" lastClr="000000"/>
              </a:solidFill>
              <a:latin typeface="Times New Roman" panose="02020603050405020304" pitchFamily="18" charset="0"/>
              <a:cs typeface="Times New Roman" panose="02020603050405020304" pitchFamily="18" charset="0"/>
            </a:rPr>
            <a:t>factor de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producție</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dăunător</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 un factor de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producție</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al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cărui</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impact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asupra</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unui</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angajat</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poate</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duce la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boala</a:t>
          </a:r>
          <a:r>
            <a:rPr lang="en-US" sz="1800" b="1" kern="1200" dirty="0" smtClean="0">
              <a:solidFill>
                <a:sysClr val="windowText" lastClr="000000"/>
              </a:solidFill>
              <a:latin typeface="Times New Roman" panose="02020603050405020304" pitchFamily="18" charset="0"/>
              <a:cs typeface="Times New Roman" panose="02020603050405020304" pitchFamily="18" charset="0"/>
            </a:rPr>
            <a:t> </a:t>
          </a:r>
          <a:r>
            <a:rPr lang="en-US" sz="1800" b="1" kern="1200" dirty="0" err="1" smtClean="0">
              <a:solidFill>
                <a:sysClr val="windowText" lastClr="000000"/>
              </a:solidFill>
              <a:latin typeface="Times New Roman" panose="02020603050405020304" pitchFamily="18" charset="0"/>
              <a:cs typeface="Times New Roman" panose="02020603050405020304" pitchFamily="18" charset="0"/>
            </a:rPr>
            <a:t>sa</a:t>
          </a:r>
          <a:endParaRPr lang="ru-RU" sz="1800" b="1" kern="1200" dirty="0">
            <a:solidFill>
              <a:sysClr val="windowText" lastClr="000000"/>
            </a:solidFill>
            <a:latin typeface="Times New Roman" panose="02020603050405020304" pitchFamily="18" charset="0"/>
            <a:cs typeface="Times New Roman" panose="02020603050405020304" pitchFamily="18" charset="0"/>
          </a:endParaRPr>
        </a:p>
      </dsp:txBody>
      <dsp:txXfrm rot="10800000">
        <a:off x="0" y="2935555"/>
        <a:ext cx="4253111" cy="1316535"/>
      </dsp:txXfrm>
    </dsp:sp>
    <dsp:sp modelId="{7077FFDD-D225-4660-AF3C-D80DE2CC30AE}">
      <dsp:nvSpPr>
        <dsp:cNvPr id="0" name=""/>
        <dsp:cNvSpPr/>
      </dsp:nvSpPr>
      <dsp:spPr>
        <a:xfrm rot="5400000">
          <a:off x="5541805" y="1336505"/>
          <a:ext cx="1675723" cy="4253111"/>
        </a:xfrm>
        <a:prstGeom prst="round1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rPr>
            <a:t>factor de </a:t>
          </a:r>
          <a:r>
            <a:rPr lang="en-US" sz="1800" kern="1200" dirty="0" err="1" smtClean="0">
              <a:solidFill>
                <a:schemeClr val="tx1"/>
              </a:solidFill>
            </a:rPr>
            <a:t>producție</a:t>
          </a:r>
          <a:r>
            <a:rPr lang="en-US" sz="1800" kern="1200" dirty="0" smtClean="0">
              <a:solidFill>
                <a:schemeClr val="tx1"/>
              </a:solidFill>
            </a:rPr>
            <a:t> </a:t>
          </a:r>
          <a:r>
            <a:rPr lang="en-US" sz="1800" kern="1200" dirty="0" err="1" smtClean="0">
              <a:solidFill>
                <a:schemeClr val="tx1"/>
              </a:solidFill>
            </a:rPr>
            <a:t>periculos</a:t>
          </a:r>
          <a:r>
            <a:rPr lang="en-US" sz="1800" kern="1200" dirty="0" smtClean="0">
              <a:solidFill>
                <a:schemeClr val="tx1"/>
              </a:solidFill>
            </a:rPr>
            <a:t> - un factor de </a:t>
          </a:r>
          <a:r>
            <a:rPr lang="en-US" sz="1800" kern="1200" dirty="0" err="1" smtClean="0">
              <a:solidFill>
                <a:schemeClr val="tx1"/>
              </a:solidFill>
            </a:rPr>
            <a:t>producție</a:t>
          </a:r>
          <a:r>
            <a:rPr lang="en-US" sz="1800" kern="1200" dirty="0" smtClean="0">
              <a:solidFill>
                <a:schemeClr val="tx1"/>
              </a:solidFill>
            </a:rPr>
            <a:t>, al </a:t>
          </a:r>
          <a:r>
            <a:rPr lang="en-US" sz="1800" kern="1200" dirty="0" err="1" smtClean="0">
              <a:solidFill>
                <a:schemeClr val="tx1"/>
              </a:solidFill>
            </a:rPr>
            <a:t>cărui</a:t>
          </a:r>
          <a:r>
            <a:rPr lang="en-US" sz="1800" kern="1200" dirty="0" smtClean="0">
              <a:solidFill>
                <a:schemeClr val="tx1"/>
              </a:solidFill>
            </a:rPr>
            <a:t> impact </a:t>
          </a:r>
          <a:r>
            <a:rPr lang="en-US" sz="1800" kern="1200" dirty="0" err="1" smtClean="0">
              <a:solidFill>
                <a:schemeClr val="tx1"/>
              </a:solidFill>
            </a:rPr>
            <a:t>asupra</a:t>
          </a:r>
          <a:r>
            <a:rPr lang="en-US" sz="1800" kern="1200" dirty="0" smtClean="0">
              <a:solidFill>
                <a:schemeClr val="tx1"/>
              </a:solidFill>
            </a:rPr>
            <a:t> </a:t>
          </a:r>
          <a:r>
            <a:rPr lang="en-US" sz="1800" kern="1200" dirty="0" err="1" smtClean="0">
              <a:solidFill>
                <a:schemeClr val="tx1"/>
              </a:solidFill>
            </a:rPr>
            <a:t>unui</a:t>
          </a:r>
          <a:r>
            <a:rPr lang="en-US" sz="1800" kern="1200" dirty="0" smtClean="0">
              <a:solidFill>
                <a:schemeClr val="tx1"/>
              </a:solidFill>
            </a:rPr>
            <a:t> </a:t>
          </a:r>
          <a:r>
            <a:rPr lang="en-US" sz="1800" kern="1200" dirty="0" err="1" smtClean="0">
              <a:solidFill>
                <a:schemeClr val="tx1"/>
              </a:solidFill>
            </a:rPr>
            <a:t>angajat</a:t>
          </a:r>
          <a:r>
            <a:rPr lang="en-US" sz="1800" kern="1200" dirty="0" smtClean="0">
              <a:solidFill>
                <a:schemeClr val="tx1"/>
              </a:solidFill>
            </a:rPr>
            <a:t> </a:t>
          </a:r>
          <a:r>
            <a:rPr lang="en-US" sz="1800" kern="1200" dirty="0" err="1" smtClean="0">
              <a:solidFill>
                <a:schemeClr val="tx1"/>
              </a:solidFill>
            </a:rPr>
            <a:t>poate</a:t>
          </a:r>
          <a:r>
            <a:rPr lang="en-US" sz="1800" kern="1200" dirty="0" smtClean="0">
              <a:solidFill>
                <a:schemeClr val="tx1"/>
              </a:solidFill>
            </a:rPr>
            <a:t> duce la </a:t>
          </a:r>
          <a:r>
            <a:rPr lang="en-US" sz="1800" kern="1200" dirty="0" err="1" smtClean="0">
              <a:solidFill>
                <a:schemeClr val="tx1"/>
              </a:solidFill>
            </a:rPr>
            <a:t>vătămarea</a:t>
          </a:r>
          <a:r>
            <a:rPr lang="en-US" sz="1800" kern="1200" dirty="0" smtClean="0">
              <a:solidFill>
                <a:schemeClr val="tx1"/>
              </a:solidFill>
            </a:rPr>
            <a:t> </a:t>
          </a:r>
          <a:r>
            <a:rPr lang="en-US" sz="1800" kern="1200" dirty="0" err="1" smtClean="0">
              <a:solidFill>
                <a:schemeClr val="tx1"/>
              </a:solidFill>
            </a:rPr>
            <a:t>acestuia</a:t>
          </a:r>
          <a:endParaRPr lang="ru-RU" sz="1800" kern="1200" dirty="0">
            <a:solidFill>
              <a:schemeClr val="tx1"/>
            </a:solidFill>
          </a:endParaRPr>
        </a:p>
      </dsp:txBody>
      <dsp:txXfrm rot="-5400000">
        <a:off x="4253112" y="3044129"/>
        <a:ext cx="4253111" cy="1256792"/>
      </dsp:txXfrm>
    </dsp:sp>
    <dsp:sp modelId="{85337F0E-257E-45FE-B601-36FD2A4BB889}">
      <dsp:nvSpPr>
        <dsp:cNvPr id="0" name=""/>
        <dsp:cNvSpPr/>
      </dsp:nvSpPr>
      <dsp:spPr>
        <a:xfrm>
          <a:off x="379811" y="1656180"/>
          <a:ext cx="7824330" cy="1461296"/>
        </a:xfrm>
        <a:prstGeom prst="roundRect">
          <a:avLst/>
        </a:prstGeom>
        <a:solidFill>
          <a:schemeClr val="accent1">
            <a:tint val="60000"/>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activitate</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producție</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 un set de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acțiuni</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ale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angajaților</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care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utilizează</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mijloacele</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muncă</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necesare</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transformării</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resurselor</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în</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produse</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finite,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inclusiv</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producția</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și</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prelucrarea</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diferitelor</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tipuri</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materii</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prime,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construcții</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furnizarea</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diferite</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tipuri</a:t>
          </a:r>
          <a:r>
            <a:rPr lang="en-US" sz="2000" i="1" kern="1200" dirty="0" smtClean="0">
              <a:solidFill>
                <a:sysClr val="windowText" lastClr="000000"/>
              </a:solidFill>
              <a:latin typeface="Times New Roman" panose="02020603050405020304" pitchFamily="18" charset="0"/>
              <a:cs typeface="Times New Roman" panose="02020603050405020304" pitchFamily="18" charset="0"/>
            </a:rPr>
            <a:t> de </a:t>
          </a:r>
          <a:r>
            <a:rPr lang="en-US" sz="2000" i="1" kern="1200" dirty="0" err="1" smtClean="0">
              <a:solidFill>
                <a:sysClr val="windowText" lastClr="000000"/>
              </a:solidFill>
              <a:latin typeface="Times New Roman" panose="02020603050405020304" pitchFamily="18" charset="0"/>
              <a:cs typeface="Times New Roman" panose="02020603050405020304" pitchFamily="18" charset="0"/>
            </a:rPr>
            <a:t>servicii</a:t>
          </a:r>
          <a:endParaRPr lang="ru-RU" sz="2000" i="1" kern="1200" dirty="0">
            <a:solidFill>
              <a:sysClr val="windowText" lastClr="000000"/>
            </a:solidFill>
            <a:latin typeface="Times New Roman" panose="02020603050405020304" pitchFamily="18" charset="0"/>
            <a:cs typeface="Times New Roman" panose="02020603050405020304" pitchFamily="18" charset="0"/>
          </a:endParaRPr>
        </a:p>
      </dsp:txBody>
      <dsp:txXfrm>
        <a:off x="451146" y="1727515"/>
        <a:ext cx="7681660" cy="1318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AEF4C-F8AF-4779-A491-9090BDFF7717}">
      <dsp:nvSpPr>
        <dsp:cNvPr id="0" name=""/>
        <dsp:cNvSpPr/>
      </dsp:nvSpPr>
      <dsp:spPr>
        <a:xfrm rot="5400000">
          <a:off x="4991991" y="-2807365"/>
          <a:ext cx="406359" cy="6171498"/>
        </a:xfrm>
        <a:prstGeom prst="round2SameRect">
          <a:avLst/>
        </a:prstGeom>
        <a:solidFill>
          <a:schemeClr val="bg1">
            <a:lumMod val="9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nu </a:t>
          </a:r>
          <a:r>
            <a:rPr lang="en-US" sz="1800" kern="1200" dirty="0" err="1" smtClean="0">
              <a:latin typeface="Times New Roman" panose="02020603050405020304" pitchFamily="18" charset="0"/>
              <a:cs typeface="Times New Roman" panose="02020603050405020304" pitchFamily="18" charset="0"/>
            </a:rPr>
            <a:t>sunt</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furnizate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tarife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suplimentare</a:t>
          </a:r>
          <a:r>
            <a:rPr lang="en-US" sz="1800" kern="1200" dirty="0" smtClean="0">
              <a:latin typeface="Times New Roman" panose="02020603050405020304" pitchFamily="18" charset="0"/>
              <a:cs typeface="Times New Roman" panose="02020603050405020304" pitchFamily="18" charset="0"/>
            </a:rPr>
            <a:t> de </a:t>
          </a:r>
          <a:r>
            <a:rPr lang="en-US" sz="1800" kern="1200" dirty="0" err="1" smtClean="0">
              <a:latin typeface="Times New Roman" panose="02020603050405020304" pitchFamily="18" charset="0"/>
              <a:cs typeface="Times New Roman" panose="02020603050405020304" pitchFamily="18" charset="0"/>
            </a:rPr>
            <a:t>asigurare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și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plăți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compensatorii</a:t>
          </a:r>
          <a:r>
            <a:rPr lang="en-US"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2109422" y="95041"/>
        <a:ext cx="6151661" cy="366685"/>
      </dsp:txXfrm>
    </dsp:sp>
    <dsp:sp modelId="{F9704589-A42B-4D43-B6D9-C1FA24BD3962}">
      <dsp:nvSpPr>
        <dsp:cNvPr id="0" name=""/>
        <dsp:cNvSpPr/>
      </dsp:nvSpPr>
      <dsp:spPr>
        <a:xfrm>
          <a:off x="303" y="2417"/>
          <a:ext cx="2075225" cy="516738"/>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kern="1200" dirty="0" smtClean="0">
              <a:solidFill>
                <a:sysClr val="windowText" lastClr="000000"/>
              </a:solidFill>
              <a:latin typeface="Times New Roman" panose="02020603050405020304" pitchFamily="18" charset="0"/>
              <a:cs typeface="Times New Roman" panose="02020603050405020304" pitchFamily="18" charset="0"/>
            </a:rPr>
            <a:t>Clasa 1 și</a:t>
          </a:r>
          <a:r>
            <a:rPr lang="ru-RU" sz="1800" kern="1200" dirty="0" smtClean="0">
              <a:solidFill>
                <a:sysClr val="windowText" lastClr="000000"/>
              </a:solidFill>
              <a:latin typeface="Times New Roman" panose="02020603050405020304" pitchFamily="18" charset="0"/>
              <a:cs typeface="Times New Roman" panose="02020603050405020304" pitchFamily="18" charset="0"/>
            </a:rPr>
            <a:t> </a:t>
          </a:r>
          <a:r>
            <a:rPr lang="ru-RU" sz="1800" kern="1200" dirty="0">
              <a:solidFill>
                <a:sysClr val="windowText" lastClr="000000"/>
              </a:solidFill>
              <a:latin typeface="Times New Roman" panose="02020603050405020304" pitchFamily="18" charset="0"/>
              <a:cs typeface="Times New Roman" panose="02020603050405020304" pitchFamily="18" charset="0"/>
            </a:rPr>
            <a:t>2</a:t>
          </a:r>
        </a:p>
      </dsp:txBody>
      <dsp:txXfrm>
        <a:off x="25528" y="27642"/>
        <a:ext cx="2024775" cy="466288"/>
      </dsp:txXfrm>
    </dsp:sp>
    <dsp:sp modelId="{6458F26A-1E6A-4336-8D19-57870976C388}">
      <dsp:nvSpPr>
        <dsp:cNvPr id="0" name=""/>
        <dsp:cNvSpPr/>
      </dsp:nvSpPr>
      <dsp:spPr>
        <a:xfrm rot="5400000">
          <a:off x="4560761" y="-2496022"/>
          <a:ext cx="699619" cy="6740697"/>
        </a:xfrm>
        <a:prstGeom prst="round2SameRect">
          <a:avLst/>
        </a:prstGeom>
        <a:solidFill>
          <a:schemeClr val="bg1">
            <a:lumMod val="9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plată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suplimentară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pentru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condiții</a:t>
          </a:r>
          <a:r>
            <a:rPr lang="en-US" sz="2000" kern="1200" dirty="0" smtClean="0">
              <a:latin typeface="Times New Roman" panose="02020603050405020304" pitchFamily="18" charset="0"/>
              <a:cs typeface="Times New Roman" panose="02020603050405020304" pitchFamily="18" charset="0"/>
            </a:rPr>
            <a:t> de </a:t>
          </a:r>
          <a:r>
            <a:rPr lang="en-US" sz="2000" kern="1200" dirty="0" err="1" smtClean="0">
              <a:latin typeface="Times New Roman" panose="02020603050405020304" pitchFamily="18" charset="0"/>
              <a:cs typeface="Times New Roman" panose="02020603050405020304" pitchFamily="18" charset="0"/>
            </a:rPr>
            <a:t>muncă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dăunătoare</a:t>
          </a:r>
          <a:r>
            <a:rPr lang="en-US" sz="2000" kern="1200" dirty="0" smtClean="0">
              <a:latin typeface="Times New Roman" panose="02020603050405020304" pitchFamily="18" charset="0"/>
              <a:cs typeface="Times New Roman" panose="02020603050405020304" pitchFamily="18" charset="0"/>
            </a:rPr>
            <a:t> </a:t>
          </a:r>
          <a:endParaRPr lang="ru-RU" sz="2000" kern="1200" dirty="0">
            <a:latin typeface="Times New Roman" panose="02020603050405020304" pitchFamily="18" charset="0"/>
            <a:cs typeface="Times New Roman" panose="02020603050405020304" pitchFamily="18" charset="0"/>
          </a:endParaRPr>
        </a:p>
      </dsp:txBody>
      <dsp:txXfrm rot="-5400000">
        <a:off x="1540223" y="558669"/>
        <a:ext cx="6706544" cy="631313"/>
      </dsp:txXfrm>
    </dsp:sp>
    <dsp:sp modelId="{9E853147-63EF-4F21-94E8-C22913BE1323}">
      <dsp:nvSpPr>
        <dsp:cNvPr id="0" name=""/>
        <dsp:cNvSpPr/>
      </dsp:nvSpPr>
      <dsp:spPr>
        <a:xfrm>
          <a:off x="9" y="526108"/>
          <a:ext cx="1538358" cy="729079"/>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kern="1200" dirty="0" smtClean="0">
              <a:solidFill>
                <a:sysClr val="windowText" lastClr="000000"/>
              </a:solidFill>
              <a:latin typeface="Times New Roman" panose="02020603050405020304" pitchFamily="18" charset="0"/>
              <a:cs typeface="Times New Roman" panose="02020603050405020304" pitchFamily="18" charset="0"/>
            </a:rPr>
            <a:t>Clasa</a:t>
          </a:r>
          <a:r>
            <a:rPr lang="ru-RU" sz="1800" kern="1200" dirty="0" smtClean="0">
              <a:solidFill>
                <a:sysClr val="windowText" lastClr="000000"/>
              </a:solidFill>
              <a:latin typeface="Times New Roman" panose="02020603050405020304" pitchFamily="18" charset="0"/>
              <a:cs typeface="Times New Roman" panose="02020603050405020304" pitchFamily="18" charset="0"/>
            </a:rPr>
            <a:t> </a:t>
          </a:r>
          <a:r>
            <a:rPr lang="ru-RU" sz="1800" kern="1200" dirty="0">
              <a:solidFill>
                <a:sysClr val="windowText" lastClr="000000"/>
              </a:solidFill>
              <a:latin typeface="Times New Roman" panose="02020603050405020304" pitchFamily="18" charset="0"/>
              <a:cs typeface="Times New Roman" panose="02020603050405020304" pitchFamily="18" charset="0"/>
            </a:rPr>
            <a:t>3.1</a:t>
          </a:r>
        </a:p>
      </dsp:txBody>
      <dsp:txXfrm>
        <a:off x="35600" y="561699"/>
        <a:ext cx="1467176" cy="657897"/>
      </dsp:txXfrm>
    </dsp:sp>
    <dsp:sp modelId="{5B26224E-5F06-404C-99F3-BB02C3618E27}">
      <dsp:nvSpPr>
        <dsp:cNvPr id="0" name=""/>
        <dsp:cNvSpPr/>
      </dsp:nvSpPr>
      <dsp:spPr>
        <a:xfrm rot="5400000">
          <a:off x="4388544" y="-1598318"/>
          <a:ext cx="997915" cy="6786836"/>
        </a:xfrm>
        <a:prstGeom prst="round2SameRect">
          <a:avLst/>
        </a:prstGeom>
        <a:solidFill>
          <a:schemeClr val="bg1">
            <a:lumMod val="9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plată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suplimentară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pentru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condiții</a:t>
          </a:r>
          <a:r>
            <a:rPr lang="en-US" sz="2000" kern="1200" dirty="0" smtClean="0">
              <a:latin typeface="Times New Roman" panose="02020603050405020304" pitchFamily="18" charset="0"/>
              <a:cs typeface="Times New Roman" panose="02020603050405020304" pitchFamily="18" charset="0"/>
            </a:rPr>
            <a:t> de </a:t>
          </a:r>
          <a:r>
            <a:rPr lang="en-US" sz="2000" kern="1200" dirty="0" err="1" smtClean="0">
              <a:latin typeface="Times New Roman" panose="02020603050405020304" pitchFamily="18" charset="0"/>
              <a:cs typeface="Times New Roman" panose="02020603050405020304" pitchFamily="18" charset="0"/>
            </a:rPr>
            <a:t>muncă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dăunătoare</a:t>
          </a:r>
          <a:r>
            <a:rPr lang="en-US" sz="2000" kern="1200" dirty="0" smtClean="0">
              <a:latin typeface="Times New Roman" panose="02020603050405020304" pitchFamily="18" charset="0"/>
              <a:cs typeface="Times New Roman" panose="02020603050405020304" pitchFamily="18" charset="0"/>
            </a:rPr>
            <a:t> ;
</a:t>
          </a:r>
          <a:r>
            <a:rPr lang="en-US" sz="2000" kern="1200" dirty="0" err="1" smtClean="0">
              <a:latin typeface="Times New Roman" panose="02020603050405020304" pitchFamily="18" charset="0"/>
              <a:cs typeface="Times New Roman" panose="02020603050405020304" pitchFamily="18" charset="0"/>
            </a:rPr>
            <a:t>concediu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suplimentar</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pentru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cel</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puțin</a:t>
          </a:r>
          <a:r>
            <a:rPr lang="en-US" sz="2000" kern="1200" dirty="0" smtClean="0">
              <a:latin typeface="Times New Roman" panose="02020603050405020304" pitchFamily="18" charset="0"/>
              <a:cs typeface="Times New Roman" panose="02020603050405020304" pitchFamily="18" charset="0"/>
            </a:rPr>
            <a:t> 7 </a:t>
          </a:r>
          <a:r>
            <a:rPr lang="en-US" sz="2000" kern="1200" dirty="0" err="1" smtClean="0">
              <a:latin typeface="Times New Roman" panose="02020603050405020304" pitchFamily="18" charset="0"/>
              <a:cs typeface="Times New Roman" panose="02020603050405020304" pitchFamily="18" charset="0"/>
            </a:rPr>
            <a:t>zile</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calendaristice</a:t>
          </a:r>
          <a:r>
            <a:rPr lang="en-US"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1494084" y="1344856"/>
        <a:ext cx="6738122" cy="900487"/>
      </dsp:txXfrm>
    </dsp:sp>
    <dsp:sp modelId="{3BA3CCCC-04B0-4E62-91F7-050C32B1A73B}">
      <dsp:nvSpPr>
        <dsp:cNvPr id="0" name=""/>
        <dsp:cNvSpPr/>
      </dsp:nvSpPr>
      <dsp:spPr>
        <a:xfrm>
          <a:off x="11" y="1332944"/>
          <a:ext cx="1493476" cy="853934"/>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kern="1200" dirty="0" smtClean="0">
              <a:solidFill>
                <a:sysClr val="windowText" lastClr="000000"/>
              </a:solidFill>
              <a:latin typeface="Times New Roman" panose="02020603050405020304" pitchFamily="18" charset="0"/>
              <a:cs typeface="Times New Roman" panose="02020603050405020304" pitchFamily="18" charset="0"/>
            </a:rPr>
            <a:t>Clasa</a:t>
          </a:r>
          <a:r>
            <a:rPr lang="ru-RU" sz="1800" kern="1200" dirty="0" smtClean="0">
              <a:solidFill>
                <a:sysClr val="windowText" lastClr="000000"/>
              </a:solidFill>
              <a:latin typeface="Times New Roman" panose="02020603050405020304" pitchFamily="18" charset="0"/>
              <a:cs typeface="Times New Roman" panose="02020603050405020304" pitchFamily="18" charset="0"/>
            </a:rPr>
            <a:t> </a:t>
          </a:r>
          <a:r>
            <a:rPr lang="ru-RU" sz="1800" kern="1200" dirty="0">
              <a:solidFill>
                <a:sysClr val="windowText" lastClr="000000"/>
              </a:solidFill>
              <a:latin typeface="Times New Roman" panose="02020603050405020304" pitchFamily="18" charset="0"/>
              <a:cs typeface="Times New Roman" panose="02020603050405020304" pitchFamily="18" charset="0"/>
            </a:rPr>
            <a:t>3.2</a:t>
          </a:r>
        </a:p>
      </dsp:txBody>
      <dsp:txXfrm>
        <a:off x="41697" y="1374630"/>
        <a:ext cx="1410104" cy="770562"/>
      </dsp:txXfrm>
    </dsp:sp>
    <dsp:sp modelId="{B3E7F0B6-2444-4F75-BAF4-157E24727C46}">
      <dsp:nvSpPr>
        <dsp:cNvPr id="0" name=""/>
        <dsp:cNvSpPr/>
      </dsp:nvSpPr>
      <dsp:spPr>
        <a:xfrm rot="5400000">
          <a:off x="4167221" y="-387124"/>
          <a:ext cx="1411457" cy="6755865"/>
        </a:xfrm>
        <a:prstGeom prst="round2SameRect">
          <a:avLst/>
        </a:prstGeom>
        <a:solidFill>
          <a:schemeClr val="bg1">
            <a:lumMod val="9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err="1" smtClean="0">
              <a:latin typeface="Times New Roman" panose="02020603050405020304" pitchFamily="18" charset="0"/>
              <a:cs typeface="Times New Roman" panose="02020603050405020304" pitchFamily="18" charset="0"/>
            </a:rPr>
            <a:t>plată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suplimentară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pentru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condiții</a:t>
          </a:r>
          <a:r>
            <a:rPr lang="en-US" sz="2000" kern="1200" dirty="0" smtClean="0">
              <a:latin typeface="Times New Roman" panose="02020603050405020304" pitchFamily="18" charset="0"/>
              <a:cs typeface="Times New Roman" panose="02020603050405020304" pitchFamily="18" charset="0"/>
            </a:rPr>
            <a:t> de </a:t>
          </a:r>
          <a:r>
            <a:rPr lang="en-US" sz="2000" kern="1200" dirty="0" err="1" smtClean="0">
              <a:latin typeface="Times New Roman" panose="02020603050405020304" pitchFamily="18" charset="0"/>
              <a:cs typeface="Times New Roman" panose="02020603050405020304" pitchFamily="18" charset="0"/>
            </a:rPr>
            <a:t>muncă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dăunătoare</a:t>
          </a:r>
          <a:r>
            <a:rPr lang="en-US" sz="2000" kern="1200" dirty="0" smtClean="0">
              <a:latin typeface="Times New Roman" panose="02020603050405020304" pitchFamily="18" charset="0"/>
              <a:cs typeface="Times New Roman" panose="02020603050405020304" pitchFamily="18" charset="0"/>
            </a:rPr>
            <a:t> ;
</a:t>
          </a:r>
          <a:r>
            <a:rPr lang="en-US" sz="2000" kern="1200" dirty="0" err="1" smtClean="0">
              <a:latin typeface="Times New Roman" panose="02020603050405020304" pitchFamily="18" charset="0"/>
              <a:cs typeface="Times New Roman" panose="02020603050405020304" pitchFamily="18" charset="0"/>
            </a:rPr>
            <a:t>concediu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suplimentar</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pentru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cel</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puțin</a:t>
          </a:r>
          <a:r>
            <a:rPr lang="en-US" sz="2000" kern="1200" dirty="0" smtClean="0">
              <a:latin typeface="Times New Roman" panose="02020603050405020304" pitchFamily="18" charset="0"/>
              <a:cs typeface="Times New Roman" panose="02020603050405020304" pitchFamily="18" charset="0"/>
            </a:rPr>
            <a:t> 7 </a:t>
          </a:r>
          <a:r>
            <a:rPr lang="en-US" sz="2000" kern="1200" dirty="0" err="1" smtClean="0">
              <a:latin typeface="Times New Roman" panose="02020603050405020304" pitchFamily="18" charset="0"/>
              <a:cs typeface="Times New Roman" panose="02020603050405020304" pitchFamily="18" charset="0"/>
            </a:rPr>
            <a:t>zile</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calendaristice</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săptămână</a:t>
          </a:r>
          <a:r>
            <a:rPr lang="en-US" sz="2000" kern="1200" dirty="0" smtClean="0">
              <a:latin typeface="Times New Roman" panose="02020603050405020304" pitchFamily="18" charset="0"/>
              <a:cs typeface="Times New Roman" panose="02020603050405020304" pitchFamily="18" charset="0"/>
            </a:rPr>
            <a:t> de </a:t>
          </a:r>
          <a:r>
            <a:rPr lang="en-US" sz="2000" kern="1200" dirty="0" err="1" smtClean="0">
              <a:latin typeface="Times New Roman" panose="02020603050405020304" pitchFamily="18" charset="0"/>
              <a:cs typeface="Times New Roman" panose="02020603050405020304" pitchFamily="18" charset="0"/>
            </a:rPr>
            <a:t>lucru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mai</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scurtă</a:t>
          </a:r>
          <a:endParaRPr lang="ru-RU" sz="2000" kern="1200" dirty="0" smtClean="0">
            <a:latin typeface="Times New Roman" panose="02020603050405020304" pitchFamily="18" charset="0"/>
            <a:cs typeface="Times New Roman" panose="02020603050405020304" pitchFamily="18" charset="0"/>
          </a:endParaRPr>
        </a:p>
        <a:p>
          <a:pPr marL="171450" lvl="1" indent="0" algn="l" defTabSz="80010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1495017" y="2353982"/>
        <a:ext cx="6686963" cy="1273653"/>
      </dsp:txXfrm>
    </dsp:sp>
    <dsp:sp modelId="{C3BEC915-CA50-45C1-8760-F1E36C219D76}">
      <dsp:nvSpPr>
        <dsp:cNvPr id="0" name=""/>
        <dsp:cNvSpPr/>
      </dsp:nvSpPr>
      <dsp:spPr>
        <a:xfrm>
          <a:off x="0" y="2310081"/>
          <a:ext cx="1520178" cy="1324954"/>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kern="1200" dirty="0" smtClean="0">
              <a:solidFill>
                <a:sysClr val="windowText" lastClr="000000"/>
              </a:solidFill>
              <a:latin typeface="Times New Roman" panose="02020603050405020304" pitchFamily="18" charset="0"/>
              <a:cs typeface="Times New Roman" panose="02020603050405020304" pitchFamily="18" charset="0"/>
            </a:rPr>
            <a:t>Clasa</a:t>
          </a:r>
          <a:r>
            <a:rPr lang="ru-RU" sz="1800" kern="1200" dirty="0" smtClean="0">
              <a:solidFill>
                <a:sysClr val="windowText" lastClr="000000"/>
              </a:solidFill>
              <a:latin typeface="Times New Roman" panose="02020603050405020304" pitchFamily="18" charset="0"/>
              <a:cs typeface="Times New Roman" panose="02020603050405020304" pitchFamily="18" charset="0"/>
            </a:rPr>
            <a:t> </a:t>
          </a:r>
          <a:r>
            <a:rPr lang="ru-RU" sz="1800" kern="1200" dirty="0">
              <a:solidFill>
                <a:sysClr val="windowText" lastClr="000000"/>
              </a:solidFill>
              <a:latin typeface="Times New Roman" panose="02020603050405020304" pitchFamily="18" charset="0"/>
              <a:cs typeface="Times New Roman" panose="02020603050405020304" pitchFamily="18" charset="0"/>
            </a:rPr>
            <a:t>3.3</a:t>
          </a:r>
        </a:p>
      </dsp:txBody>
      <dsp:txXfrm>
        <a:off x="64679" y="2374760"/>
        <a:ext cx="1390820" cy="1195596"/>
      </dsp:txXfrm>
    </dsp:sp>
    <dsp:sp modelId="{CE1ACB15-940F-4FFF-B834-41359A062AAF}">
      <dsp:nvSpPr>
        <dsp:cNvPr id="0" name=""/>
        <dsp:cNvSpPr/>
      </dsp:nvSpPr>
      <dsp:spPr>
        <a:xfrm rot="5400000">
          <a:off x="4119441" y="1107171"/>
          <a:ext cx="1560062" cy="6762893"/>
        </a:xfrm>
        <a:prstGeom prst="round2SameRect">
          <a:avLst/>
        </a:prstGeom>
        <a:solidFill>
          <a:schemeClr val="bg1">
            <a:lumMod val="9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plată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suplimentară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pentru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condiții</a:t>
          </a:r>
          <a:r>
            <a:rPr lang="en-US" sz="2000" kern="1200" dirty="0" smtClean="0">
              <a:latin typeface="Times New Roman" panose="02020603050405020304" pitchFamily="18" charset="0"/>
              <a:cs typeface="Times New Roman" panose="02020603050405020304" pitchFamily="18" charset="0"/>
            </a:rPr>
            <a:t> de </a:t>
          </a:r>
          <a:r>
            <a:rPr lang="en-US" sz="2000" kern="1200" dirty="0" err="1" smtClean="0">
              <a:latin typeface="Times New Roman" panose="02020603050405020304" pitchFamily="18" charset="0"/>
              <a:cs typeface="Times New Roman" panose="02020603050405020304" pitchFamily="18" charset="0"/>
            </a:rPr>
            <a:t>muncă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dăunătoare</a:t>
          </a:r>
          <a:r>
            <a:rPr lang="en-US" sz="2000" kern="1200" dirty="0" smtClean="0">
              <a:latin typeface="Times New Roman" panose="02020603050405020304" pitchFamily="18" charset="0"/>
              <a:cs typeface="Times New Roman" panose="02020603050405020304" pitchFamily="18" charset="0"/>
            </a:rPr>
            <a:t> ;
</a:t>
          </a:r>
          <a:r>
            <a:rPr lang="en-US" sz="2000" kern="1200" dirty="0" err="1" smtClean="0">
              <a:latin typeface="Times New Roman" panose="02020603050405020304" pitchFamily="18" charset="0"/>
              <a:cs typeface="Times New Roman" panose="02020603050405020304" pitchFamily="18" charset="0"/>
            </a:rPr>
            <a:t>concediu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suplimentar</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pentru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cel</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puțin</a:t>
          </a:r>
          <a:r>
            <a:rPr lang="en-US" sz="2000" kern="1200" dirty="0" smtClean="0">
              <a:latin typeface="Times New Roman" panose="02020603050405020304" pitchFamily="18" charset="0"/>
              <a:cs typeface="Times New Roman" panose="02020603050405020304" pitchFamily="18" charset="0"/>
            </a:rPr>
            <a:t> 7 </a:t>
          </a:r>
          <a:r>
            <a:rPr lang="en-US" sz="2000" kern="1200" dirty="0" err="1" smtClean="0">
              <a:latin typeface="Times New Roman" panose="02020603050405020304" pitchFamily="18" charset="0"/>
              <a:cs typeface="Times New Roman" panose="02020603050405020304" pitchFamily="18" charset="0"/>
            </a:rPr>
            <a:t>zile</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calendaristice</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săptămână</a:t>
          </a:r>
          <a:r>
            <a:rPr lang="en-US" sz="2000" kern="1200" dirty="0" smtClean="0">
              <a:latin typeface="Times New Roman" panose="02020603050405020304" pitchFamily="18" charset="0"/>
              <a:cs typeface="Times New Roman" panose="02020603050405020304" pitchFamily="18" charset="0"/>
            </a:rPr>
            <a:t> de </a:t>
          </a:r>
          <a:r>
            <a:rPr lang="en-US" sz="2000" kern="1200" dirty="0" err="1" smtClean="0">
              <a:latin typeface="Times New Roman" panose="02020603050405020304" pitchFamily="18" charset="0"/>
              <a:cs typeface="Times New Roman" panose="02020603050405020304" pitchFamily="18" charset="0"/>
            </a:rPr>
            <a:t>lucru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mai</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scurtă</a:t>
          </a:r>
          <a:r>
            <a:rPr lang="en-US" sz="2000" kern="1200" dirty="0" smtClean="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rot="-5400000">
        <a:off x="1518026" y="3784742"/>
        <a:ext cx="6686737" cy="1407750"/>
      </dsp:txXfrm>
    </dsp:sp>
    <dsp:sp modelId="{02C06C7A-383B-4C8C-BF69-5D14691975BC}">
      <dsp:nvSpPr>
        <dsp:cNvPr id="0" name=""/>
        <dsp:cNvSpPr/>
      </dsp:nvSpPr>
      <dsp:spPr>
        <a:xfrm>
          <a:off x="6" y="3865181"/>
          <a:ext cx="1516766" cy="1265539"/>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kern="1200" dirty="0" smtClean="0">
              <a:solidFill>
                <a:sysClr val="windowText" lastClr="000000"/>
              </a:solidFill>
              <a:latin typeface="Times New Roman" panose="02020603050405020304" pitchFamily="18" charset="0"/>
              <a:cs typeface="Times New Roman" panose="02020603050405020304" pitchFamily="18" charset="0"/>
            </a:rPr>
            <a:t>Clasa</a:t>
          </a:r>
          <a:r>
            <a:rPr lang="ru-RU" sz="1800" kern="1200" dirty="0" smtClean="0">
              <a:solidFill>
                <a:sysClr val="windowText" lastClr="000000"/>
              </a:solidFill>
              <a:latin typeface="Times New Roman" panose="02020603050405020304" pitchFamily="18" charset="0"/>
              <a:cs typeface="Times New Roman" panose="02020603050405020304" pitchFamily="18" charset="0"/>
            </a:rPr>
            <a:t> </a:t>
          </a:r>
          <a:r>
            <a:rPr lang="ru-RU" sz="1800" kern="1200" dirty="0">
              <a:solidFill>
                <a:sysClr val="windowText" lastClr="000000"/>
              </a:solidFill>
              <a:latin typeface="Times New Roman" panose="02020603050405020304" pitchFamily="18" charset="0"/>
              <a:cs typeface="Times New Roman" panose="02020603050405020304" pitchFamily="18" charset="0"/>
            </a:rPr>
            <a:t>3.4</a:t>
          </a:r>
        </a:p>
      </dsp:txBody>
      <dsp:txXfrm>
        <a:off x="61785" y="3926960"/>
        <a:ext cx="1393208" cy="1141981"/>
      </dsp:txXfrm>
    </dsp:sp>
    <dsp:sp modelId="{E51B3F6A-E474-4A66-88C8-36F079C77512}">
      <dsp:nvSpPr>
        <dsp:cNvPr id="0" name=""/>
        <dsp:cNvSpPr/>
      </dsp:nvSpPr>
      <dsp:spPr>
        <a:xfrm rot="5400000">
          <a:off x="5174916" y="2544118"/>
          <a:ext cx="299165" cy="5912840"/>
        </a:xfrm>
        <a:prstGeom prst="round2SameRect">
          <a:avLst/>
        </a:prstGeom>
        <a:solidFill>
          <a:schemeClr val="bg1">
            <a:lumMod val="9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locul</a:t>
          </a:r>
          <a:r>
            <a:rPr lang="en-US" sz="2000" kern="1200" dirty="0" smtClean="0">
              <a:latin typeface="Times New Roman" panose="02020603050405020304" pitchFamily="18" charset="0"/>
              <a:cs typeface="Times New Roman" panose="02020603050405020304" pitchFamily="18" charset="0"/>
            </a:rPr>
            <a:t> de </a:t>
          </a:r>
          <a:r>
            <a:rPr lang="en-US" sz="2000" kern="1200" dirty="0" err="1" smtClean="0">
              <a:latin typeface="Times New Roman" panose="02020603050405020304" pitchFamily="18" charset="0"/>
              <a:cs typeface="Times New Roman" panose="02020603050405020304" pitchFamily="18" charset="0"/>
            </a:rPr>
            <a:t>muncă</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este</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supus</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închiderii</a:t>
          </a:r>
          <a:r>
            <a:rPr lang="ru-RU"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5400000">
        <a:off x="2368079" y="5365559"/>
        <a:ext cx="5898236" cy="269957"/>
      </dsp:txXfrm>
    </dsp:sp>
    <dsp:sp modelId="{63F2CDF0-C491-4CC8-A4CF-5A858BC3FEC5}">
      <dsp:nvSpPr>
        <dsp:cNvPr id="0" name=""/>
        <dsp:cNvSpPr/>
      </dsp:nvSpPr>
      <dsp:spPr>
        <a:xfrm>
          <a:off x="28538" y="5291908"/>
          <a:ext cx="2366885" cy="435177"/>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kern="1200" dirty="0" smtClean="0">
              <a:solidFill>
                <a:sysClr val="windowText" lastClr="000000"/>
              </a:solidFill>
              <a:latin typeface="Times New Roman" panose="02020603050405020304" pitchFamily="18" charset="0"/>
              <a:cs typeface="Times New Roman" panose="02020603050405020304" pitchFamily="18" charset="0"/>
            </a:rPr>
            <a:t>Clasa</a:t>
          </a:r>
          <a:r>
            <a:rPr lang="ru-RU" sz="1800" kern="1200" dirty="0" smtClean="0">
              <a:solidFill>
                <a:sysClr val="windowText" lastClr="000000"/>
              </a:solidFill>
              <a:latin typeface="Times New Roman" panose="02020603050405020304" pitchFamily="18" charset="0"/>
              <a:cs typeface="Times New Roman" panose="02020603050405020304" pitchFamily="18" charset="0"/>
            </a:rPr>
            <a:t> </a:t>
          </a:r>
          <a:r>
            <a:rPr lang="ru-RU" sz="1800" kern="1200" dirty="0">
              <a:solidFill>
                <a:sysClr val="windowText" lastClr="000000"/>
              </a:solidFill>
              <a:latin typeface="Times New Roman" panose="02020603050405020304" pitchFamily="18" charset="0"/>
              <a:cs typeface="Times New Roman" panose="02020603050405020304" pitchFamily="18" charset="0"/>
            </a:rPr>
            <a:t>4</a:t>
          </a:r>
        </a:p>
      </dsp:txBody>
      <dsp:txXfrm>
        <a:off x="49782" y="5313152"/>
        <a:ext cx="2324397" cy="392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D437B-DBDB-461E-B3A6-3183F78635AA}">
      <dsp:nvSpPr>
        <dsp:cNvPr id="0" name=""/>
        <dsp:cNvSpPr/>
      </dsp:nvSpPr>
      <dsp:spPr>
        <a:xfrm>
          <a:off x="1094237" y="175131"/>
          <a:ext cx="7136621" cy="1633084"/>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Times New Roman" panose="02020603050405020304" pitchFamily="18" charset="0"/>
              <a:cs typeface="Times New Roman" panose="02020603050405020304" pitchFamily="18" charset="0"/>
            </a:rPr>
            <a:t>Clasa</a:t>
          </a:r>
          <a:r>
            <a:rPr lang="en-US" sz="1800" kern="1200" dirty="0" smtClean="0">
              <a:latin typeface="Times New Roman" panose="02020603050405020304" pitchFamily="18" charset="0"/>
              <a:cs typeface="Times New Roman" panose="02020603050405020304" pitchFamily="18" charset="0"/>
            </a:rPr>
            <a:t> 1: </a:t>
          </a:r>
          <a:r>
            <a:rPr lang="en-US" sz="1800" kern="1200" dirty="0" err="1" smtClean="0">
              <a:latin typeface="Times New Roman" panose="02020603050405020304" pitchFamily="18" charset="0"/>
              <a:cs typeface="Times New Roman" panose="02020603050405020304" pitchFamily="18" charset="0"/>
            </a:rPr>
            <a:t>Condiții</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optime</a:t>
          </a:r>
          <a:r>
            <a:rPr lang="en-US" sz="1800" kern="1200" dirty="0" smtClean="0">
              <a:latin typeface="Times New Roman" panose="02020603050405020304" pitchFamily="18" charset="0"/>
              <a:cs typeface="Times New Roman" panose="02020603050405020304" pitchFamily="18" charset="0"/>
            </a:rPr>
            <a:t> de </a:t>
          </a:r>
          <a:r>
            <a:rPr lang="en-US" sz="1800" kern="1200" dirty="0" err="1" smtClean="0">
              <a:latin typeface="Times New Roman" panose="02020603050405020304" pitchFamily="18" charset="0"/>
              <a:cs typeface="Times New Roman" panose="02020603050405020304" pitchFamily="18" charset="0"/>
            </a:rPr>
            <a:t>lucru</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Clasa</a:t>
          </a:r>
          <a:r>
            <a:rPr lang="en-US" sz="1800" kern="1200" dirty="0" smtClean="0">
              <a:latin typeface="Times New Roman" panose="02020603050405020304" pitchFamily="18" charset="0"/>
              <a:cs typeface="Times New Roman" panose="02020603050405020304" pitchFamily="18" charset="0"/>
            </a:rPr>
            <a:t> 2. </a:t>
          </a:r>
          <a:r>
            <a:rPr lang="en-US" sz="1800" kern="1200" dirty="0" err="1" smtClean="0">
              <a:latin typeface="Times New Roman" panose="02020603050405020304" pitchFamily="18" charset="0"/>
              <a:cs typeface="Times New Roman" panose="02020603050405020304" pitchFamily="18" charset="0"/>
            </a:rPr>
            <a:t>Condiții</a:t>
          </a:r>
          <a:r>
            <a:rPr lang="en-US" sz="1800" kern="1200" dirty="0" smtClean="0">
              <a:latin typeface="Times New Roman" panose="02020603050405020304" pitchFamily="18" charset="0"/>
              <a:cs typeface="Times New Roman" panose="02020603050405020304" pitchFamily="18" charset="0"/>
            </a:rPr>
            <a:t> de </a:t>
          </a:r>
          <a:r>
            <a:rPr lang="en-US" sz="1800" kern="1200" dirty="0" err="1" smtClean="0">
              <a:latin typeface="Times New Roman" panose="02020603050405020304" pitchFamily="18" charset="0"/>
              <a:cs typeface="Times New Roman" panose="02020603050405020304" pitchFamily="18" charset="0"/>
            </a:rPr>
            <a:t>muncă</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permise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Clasa</a:t>
          </a:r>
          <a:r>
            <a:rPr lang="en-US" sz="1800" kern="1200" dirty="0" smtClean="0">
              <a:latin typeface="Times New Roman" panose="02020603050405020304" pitchFamily="18" charset="0"/>
              <a:cs typeface="Times New Roman" panose="02020603050405020304" pitchFamily="18" charset="0"/>
            </a:rPr>
            <a:t> 3. </a:t>
          </a:r>
          <a:r>
            <a:rPr lang="en-US" sz="1800" kern="1200" dirty="0" err="1" smtClean="0">
              <a:latin typeface="Times New Roman" panose="02020603050405020304" pitchFamily="18" charset="0"/>
              <a:cs typeface="Times New Roman" panose="02020603050405020304" pitchFamily="18" charset="0"/>
            </a:rPr>
            <a:t>Condiții</a:t>
          </a:r>
          <a:r>
            <a:rPr lang="en-US" sz="1800" kern="1200" dirty="0" smtClean="0">
              <a:latin typeface="Times New Roman" panose="02020603050405020304" pitchFamily="18" charset="0"/>
              <a:cs typeface="Times New Roman" panose="02020603050405020304" pitchFamily="18" charset="0"/>
            </a:rPr>
            <a:t> de </a:t>
          </a:r>
          <a:r>
            <a:rPr lang="en-US" sz="1800" kern="1200" dirty="0" err="1" smtClean="0">
              <a:latin typeface="Times New Roman" panose="02020603050405020304" pitchFamily="18" charset="0"/>
              <a:cs typeface="Times New Roman" panose="02020603050405020304" pitchFamily="18" charset="0"/>
            </a:rPr>
            <a:t>muncă</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dăunătoare</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Clasa</a:t>
          </a:r>
          <a:r>
            <a:rPr lang="en-US" sz="1800" kern="1200" dirty="0" smtClean="0">
              <a:latin typeface="Times New Roman" panose="02020603050405020304" pitchFamily="18" charset="0"/>
              <a:cs typeface="Times New Roman" panose="02020603050405020304" pitchFamily="18" charset="0"/>
            </a:rPr>
            <a:t> 4. </a:t>
          </a:r>
          <a:r>
            <a:rPr lang="en-US" sz="1800" kern="1200" dirty="0" err="1" smtClean="0">
              <a:latin typeface="Times New Roman" panose="02020603050405020304" pitchFamily="18" charset="0"/>
              <a:cs typeface="Times New Roman" panose="02020603050405020304" pitchFamily="18" charset="0"/>
            </a:rPr>
            <a:t>Condiții</a:t>
          </a:r>
          <a:r>
            <a:rPr lang="en-US" sz="1800" kern="1200" dirty="0" smtClean="0">
              <a:latin typeface="Times New Roman" panose="02020603050405020304" pitchFamily="18" charset="0"/>
              <a:cs typeface="Times New Roman" panose="02020603050405020304" pitchFamily="18" charset="0"/>
            </a:rPr>
            <a:t> de </a:t>
          </a:r>
          <a:r>
            <a:rPr lang="en-US" sz="1800" kern="1200" dirty="0" err="1" smtClean="0">
              <a:latin typeface="Times New Roman" panose="02020603050405020304" pitchFamily="18" charset="0"/>
              <a:cs typeface="Times New Roman" panose="02020603050405020304" pitchFamily="18" charset="0"/>
            </a:rPr>
            <a:t>lucru</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periculoase</a:t>
          </a:r>
          <a:endParaRPr lang="ru-RU" sz="1800" kern="1200" dirty="0">
            <a:latin typeface="Times New Roman" panose="02020603050405020304" pitchFamily="18" charset="0"/>
            <a:cs typeface="Times New Roman" panose="02020603050405020304" pitchFamily="18" charset="0"/>
          </a:endParaRPr>
        </a:p>
      </dsp:txBody>
      <dsp:txXfrm>
        <a:off x="1094237" y="379267"/>
        <a:ext cx="6524215" cy="1224813"/>
      </dsp:txXfrm>
    </dsp:sp>
    <dsp:sp modelId="{4E598293-10FD-4B7D-85BD-28B5CAE551FD}">
      <dsp:nvSpPr>
        <dsp:cNvPr id="0" name=""/>
        <dsp:cNvSpPr/>
      </dsp:nvSpPr>
      <dsp:spPr>
        <a:xfrm>
          <a:off x="9" y="96708"/>
          <a:ext cx="1094119" cy="1976941"/>
        </a:xfrm>
        <a:prstGeom prst="roundRect">
          <a:avLst/>
        </a:prstGeom>
        <a:solidFill>
          <a:srgbClr val="98B5D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latin typeface="Times New Roman" panose="02020603050405020304" pitchFamily="18" charset="0"/>
              <a:cs typeface="Times New Roman" panose="02020603050405020304" pitchFamily="18" charset="0"/>
            </a:rPr>
            <a:t>Clasa condițiilor de muncă</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53419" y="150118"/>
        <a:ext cx="987299" cy="1870121"/>
      </dsp:txXfrm>
    </dsp:sp>
    <dsp:sp modelId="{93876DDB-3CE9-43F7-9D16-E5AF77BA2A44}">
      <dsp:nvSpPr>
        <dsp:cNvPr id="0" name=""/>
        <dsp:cNvSpPr/>
      </dsp:nvSpPr>
      <dsp:spPr>
        <a:xfrm>
          <a:off x="1483987" y="2135275"/>
          <a:ext cx="272758" cy="3007578"/>
        </a:xfrm>
        <a:prstGeom prst="rightArrow">
          <a:avLst>
            <a:gd name="adj1" fmla="val 75000"/>
            <a:gd name="adj2" fmla="val 50000"/>
          </a:avLst>
        </a:prstGeom>
        <a:solidFill>
          <a:schemeClr val="tx2">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B20EC2-2CB0-4C42-85D2-A0AAA15B5488}">
      <dsp:nvSpPr>
        <dsp:cNvPr id="0" name=""/>
        <dsp:cNvSpPr/>
      </dsp:nvSpPr>
      <dsp:spPr>
        <a:xfrm>
          <a:off x="34545" y="2125771"/>
          <a:ext cx="1427679" cy="3007578"/>
        </a:xfrm>
        <a:prstGeom prst="roundRect">
          <a:avLst/>
        </a:prstGeom>
        <a:solidFill>
          <a:srgbClr val="98B5D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o-RO" sz="1800" b="1" kern="1200" dirty="0" smtClean="0">
              <a:solidFill>
                <a:schemeClr val="tx1"/>
              </a:solidFill>
              <a:latin typeface="Times New Roman" panose="02020603050405020304" pitchFamily="18" charset="0"/>
              <a:cs typeface="Times New Roman" panose="02020603050405020304" pitchFamily="18" charset="0"/>
            </a:rPr>
            <a:t>Categoria</a:t>
          </a:r>
          <a:r>
            <a:rPr lang="ru-RU" sz="1800" b="1" kern="1200" dirty="0" smtClean="0">
              <a:solidFill>
                <a:schemeClr val="tx1"/>
              </a:solidFill>
              <a:latin typeface="Times New Roman" panose="02020603050405020304" pitchFamily="18" charset="0"/>
              <a:cs typeface="Times New Roman" panose="02020603050405020304" pitchFamily="18" charset="0"/>
            </a:rPr>
            <a:t> </a:t>
          </a:r>
          <a:r>
            <a:rPr lang="ro-RO" sz="1800" b="1" kern="1200" dirty="0" smtClean="0">
              <a:solidFill>
                <a:schemeClr val="tx1"/>
              </a:solidFill>
              <a:latin typeface="Times New Roman" panose="02020603050405020304" pitchFamily="18" charset="0"/>
              <a:cs typeface="Times New Roman" panose="02020603050405020304" pitchFamily="18" charset="0"/>
            </a:rPr>
            <a:t>obiectelor</a:t>
          </a:r>
        </a:p>
        <a:p>
          <a:pPr lvl="0" algn="ctr" defTabSz="800100">
            <a:lnSpc>
              <a:spcPct val="90000"/>
            </a:lnSpc>
            <a:spcBef>
              <a:spcPct val="0"/>
            </a:spcBef>
            <a:spcAft>
              <a:spcPct val="35000"/>
            </a:spcAft>
          </a:pPr>
          <a:r>
            <a:rPr lang="ro-RO" sz="1800" b="1" kern="1200" dirty="0" smtClean="0">
              <a:solidFill>
                <a:schemeClr val="tx1"/>
              </a:solidFill>
              <a:latin typeface="Times New Roman" panose="02020603050405020304" pitchFamily="18" charset="0"/>
              <a:cs typeface="Times New Roman" panose="02020603050405020304" pitchFamily="18" charset="0"/>
            </a:rPr>
            <a:t>periculoase</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104239" y="2195465"/>
        <a:ext cx="1288291" cy="2868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4F094-1343-43EB-B615-572ABF75186E}">
      <dsp:nvSpPr>
        <dsp:cNvPr id="0" name=""/>
        <dsp:cNvSpPr/>
      </dsp:nvSpPr>
      <dsp:spPr>
        <a:xfrm>
          <a:off x="2161596" y="-107699"/>
          <a:ext cx="4656232" cy="4656232"/>
        </a:xfrm>
        <a:prstGeom prst="circularArrow">
          <a:avLst>
            <a:gd name="adj1" fmla="val 5544"/>
            <a:gd name="adj2" fmla="val 330680"/>
            <a:gd name="adj3" fmla="val 13757894"/>
            <a:gd name="adj4" fmla="val 17396948"/>
            <a:gd name="adj5" fmla="val 5757"/>
          </a:avLst>
        </a:prstGeom>
        <a:solidFill>
          <a:srgbClr val="FF99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prst="convex"/>
        </a:sp3d>
      </dsp:spPr>
      <dsp:style>
        <a:lnRef idx="0">
          <a:scrgbClr r="0" g="0" b="0"/>
        </a:lnRef>
        <a:fillRef idx="1">
          <a:scrgbClr r="0" g="0" b="0"/>
        </a:fillRef>
        <a:effectRef idx="0">
          <a:scrgbClr r="0" g="0" b="0"/>
        </a:effectRef>
        <a:fontRef idx="minor"/>
      </dsp:style>
    </dsp:sp>
    <dsp:sp modelId="{693E3A85-EBC0-4CFA-8393-6C3231E3F1E4}">
      <dsp:nvSpPr>
        <dsp:cNvPr id="0" name=""/>
        <dsp:cNvSpPr/>
      </dsp:nvSpPr>
      <dsp:spPr>
        <a:xfrm>
          <a:off x="3391074" y="166574"/>
          <a:ext cx="2197276" cy="610645"/>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a:ln w="25400" cap="flat" cmpd="sng" algn="ctr">
          <a:solidFill>
            <a:schemeClr val="tx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ysClr val="windowText" lastClr="000000"/>
              </a:solidFill>
              <a:latin typeface="Times New Roman" pitchFamily="18" charset="0"/>
              <a:cs typeface="Times New Roman" pitchFamily="18" charset="0"/>
            </a:rPr>
            <a:t>substanțe</a:t>
          </a:r>
          <a:r>
            <a:rPr lang="en-US" sz="2000" b="1" kern="1200" dirty="0" smtClean="0">
              <a:solidFill>
                <a:sysClr val="windowText" lastClr="000000"/>
              </a:solidFill>
              <a:latin typeface="Times New Roman" pitchFamily="18" charset="0"/>
              <a:cs typeface="Times New Roman" pitchFamily="18" charset="0"/>
            </a:rPr>
            <a:t> </a:t>
          </a:r>
          <a:r>
            <a:rPr lang="en-US" sz="2000" b="1" kern="1200" dirty="0" err="1" smtClean="0">
              <a:solidFill>
                <a:sysClr val="windowText" lastClr="000000"/>
              </a:solidFill>
              <a:latin typeface="Times New Roman" pitchFamily="18" charset="0"/>
              <a:cs typeface="Times New Roman" pitchFamily="18" charset="0"/>
            </a:rPr>
            <a:t>periculoase</a:t>
          </a:r>
          <a:r>
            <a:rPr lang="ru-RU" sz="2000" b="1" kern="1200" dirty="0" smtClean="0">
              <a:solidFill>
                <a:sysClr val="windowText" lastClr="000000"/>
              </a:solidFill>
              <a:latin typeface="Times New Roman" pitchFamily="18" charset="0"/>
              <a:cs typeface="Times New Roman" pitchFamily="18" charset="0"/>
            </a:rPr>
            <a:t>*</a:t>
          </a:r>
          <a:endParaRPr lang="ru-RU" sz="2000" b="1" kern="1200" dirty="0">
            <a:solidFill>
              <a:sysClr val="windowText" lastClr="000000"/>
            </a:solidFill>
            <a:latin typeface="Times New Roman" pitchFamily="18" charset="0"/>
            <a:cs typeface="Times New Roman" pitchFamily="18" charset="0"/>
          </a:endParaRPr>
        </a:p>
      </dsp:txBody>
      <dsp:txXfrm>
        <a:off x="3420883" y="196383"/>
        <a:ext cx="2137658" cy="551027"/>
      </dsp:txXfrm>
    </dsp:sp>
    <dsp:sp modelId="{ED34CEC2-2970-416A-8A99-F34C62CC2D34}">
      <dsp:nvSpPr>
        <dsp:cNvPr id="0" name=""/>
        <dsp:cNvSpPr/>
      </dsp:nvSpPr>
      <dsp:spPr>
        <a:xfrm>
          <a:off x="4680927" y="929436"/>
          <a:ext cx="3426191" cy="1199735"/>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8100000" scaled="1"/>
          <a:tileRect/>
        </a:gradFill>
        <a:ln w="25400" cap="flat" cmpd="sng" algn="ctr">
          <a:solidFill>
            <a:schemeClr val="tx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err="1" smtClean="0">
              <a:solidFill>
                <a:sysClr val="windowText" lastClr="000000"/>
              </a:solidFill>
              <a:latin typeface="Times New Roman" pitchFamily="18" charset="0"/>
              <a:cs typeface="Times New Roman" pitchFamily="18" charset="0"/>
            </a:rPr>
            <a:t>echipament</a:t>
          </a:r>
          <a:r>
            <a:rPr lang="fr-FR" sz="1800" b="1" kern="1200" dirty="0" smtClean="0">
              <a:solidFill>
                <a:sysClr val="windowText" lastClr="000000"/>
              </a:solidFill>
              <a:latin typeface="Times New Roman" pitchFamily="18" charset="0"/>
              <a:cs typeface="Times New Roman" pitchFamily="18" charset="0"/>
            </a:rPr>
            <a:t> de </a:t>
          </a:r>
          <a:r>
            <a:rPr lang="fr-FR" sz="1800" b="1" kern="1200" dirty="0" err="1" smtClean="0">
              <a:solidFill>
                <a:sysClr val="windowText" lastClr="000000"/>
              </a:solidFill>
              <a:latin typeface="Times New Roman" pitchFamily="18" charset="0"/>
              <a:cs typeface="Times New Roman" pitchFamily="18" charset="0"/>
            </a:rPr>
            <a:t>lucru</a:t>
          </a:r>
          <a:r>
            <a:rPr lang="fr-FR" sz="1800" b="1" kern="1200" dirty="0" smtClean="0">
              <a:solidFill>
                <a:sysClr val="windowText" lastClr="000000"/>
              </a:solidFill>
              <a:latin typeface="Times New Roman" pitchFamily="18" charset="0"/>
              <a:cs typeface="Times New Roman" pitchFamily="18" charset="0"/>
            </a:rPr>
            <a:t>
</a:t>
          </a:r>
          <a:r>
            <a:rPr lang="fr-FR" sz="1800" b="1" kern="1200" dirty="0" err="1" smtClean="0">
              <a:solidFill>
                <a:sysClr val="windowText" lastClr="000000"/>
              </a:solidFill>
              <a:latin typeface="Times New Roman" pitchFamily="18" charset="0"/>
              <a:cs typeface="Times New Roman" pitchFamily="18" charset="0"/>
            </a:rPr>
            <a:t>sub</a:t>
          </a:r>
          <a:r>
            <a:rPr lang="fr-FR" sz="1800" b="1" kern="1200" dirty="0" smtClean="0">
              <a:solidFill>
                <a:sysClr val="windowText" lastClr="000000"/>
              </a:solidFill>
              <a:latin typeface="Times New Roman" pitchFamily="18" charset="0"/>
              <a:cs typeface="Times New Roman" pitchFamily="18" charset="0"/>
            </a:rPr>
            <a:t> P&gt; 0,07 </a:t>
          </a:r>
          <a:r>
            <a:rPr lang="fr-FR" sz="1800" b="1" kern="1200" dirty="0" err="1" smtClean="0">
              <a:solidFill>
                <a:sysClr val="windowText" lastClr="000000"/>
              </a:solidFill>
              <a:latin typeface="Times New Roman" pitchFamily="18" charset="0"/>
              <a:cs typeface="Times New Roman" pitchFamily="18" charset="0"/>
            </a:rPr>
            <a:t>MPa</a:t>
          </a:r>
          <a:r>
            <a:rPr lang="fr-FR" sz="1800" b="1" kern="1200" dirty="0" smtClean="0">
              <a:solidFill>
                <a:sysClr val="windowText" lastClr="000000"/>
              </a:solidFill>
              <a:latin typeface="Times New Roman" pitchFamily="18" charset="0"/>
              <a:cs typeface="Times New Roman" pitchFamily="18" charset="0"/>
            </a:rPr>
            <a:t>
la t&gt; 1150C</a:t>
          </a:r>
          <a:endParaRPr lang="ru-RU" sz="1800" b="1" kern="1200" dirty="0">
            <a:solidFill>
              <a:sysClr val="windowText" lastClr="000000"/>
            </a:solidFill>
            <a:latin typeface="Times New Roman" pitchFamily="18" charset="0"/>
            <a:cs typeface="Times New Roman" pitchFamily="18" charset="0"/>
          </a:endParaRPr>
        </a:p>
      </dsp:txBody>
      <dsp:txXfrm>
        <a:off x="4739493" y="988002"/>
        <a:ext cx="3309059" cy="1082603"/>
      </dsp:txXfrm>
    </dsp:sp>
    <dsp:sp modelId="{23AD1272-63A6-4E39-8BF8-72B6812359C8}">
      <dsp:nvSpPr>
        <dsp:cNvPr id="0" name=""/>
        <dsp:cNvSpPr/>
      </dsp:nvSpPr>
      <dsp:spPr>
        <a:xfrm>
          <a:off x="4752534" y="2459145"/>
          <a:ext cx="3464643" cy="921867"/>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8100000" scaled="1"/>
          <a:tileRect/>
        </a:gradFill>
        <a:ln w="25400" cap="flat" cmpd="sng" algn="ctr">
          <a:solidFill>
            <a:schemeClr val="tx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ysClr val="windowText" lastClr="000000"/>
              </a:solidFill>
              <a:latin typeface="Times New Roman" pitchFamily="18" charset="0"/>
              <a:cs typeface="Times New Roman" pitchFamily="18" charset="0"/>
            </a:rPr>
            <a:t>mecanisme de ridicare instalate staționare, scări rulante, telecabine, funiculare;</a:t>
          </a:r>
          <a:endParaRPr lang="ru-RU" sz="1600" b="1" kern="1200" dirty="0">
            <a:solidFill>
              <a:sysClr val="windowText" lastClr="000000"/>
            </a:solidFill>
            <a:latin typeface="Times New Roman" pitchFamily="18" charset="0"/>
            <a:cs typeface="Times New Roman" pitchFamily="18" charset="0"/>
          </a:endParaRPr>
        </a:p>
      </dsp:txBody>
      <dsp:txXfrm>
        <a:off x="4797536" y="2504147"/>
        <a:ext cx="3374639" cy="831863"/>
      </dsp:txXfrm>
    </dsp:sp>
    <dsp:sp modelId="{08B00767-6F87-4FE6-B995-810C47C3C747}">
      <dsp:nvSpPr>
        <dsp:cNvPr id="0" name=""/>
        <dsp:cNvSpPr/>
      </dsp:nvSpPr>
      <dsp:spPr>
        <a:xfrm>
          <a:off x="1930087" y="3467253"/>
          <a:ext cx="5111041" cy="831042"/>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a:ln w="25400" cap="flat" cmpd="sng" algn="ctr">
          <a:solidFill>
            <a:schemeClr val="tx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err="1" smtClean="0">
              <a:solidFill>
                <a:schemeClr val="tx1"/>
              </a:solidFill>
              <a:latin typeface="Times New Roman" pitchFamily="18" charset="0"/>
              <a:cs typeface="Times New Roman" pitchFamily="18" charset="0"/>
            </a:rPr>
            <a:t>topituri</a:t>
          </a:r>
          <a:r>
            <a:rPr lang="en-US" sz="1800" b="1" i="1" kern="1200" dirty="0" smtClean="0">
              <a:solidFill>
                <a:schemeClr val="tx1"/>
              </a:solidFill>
              <a:latin typeface="Times New Roman" pitchFamily="18" charset="0"/>
              <a:cs typeface="Times New Roman" pitchFamily="18" charset="0"/>
            </a:rPr>
            <a:t> de </a:t>
          </a:r>
          <a:r>
            <a:rPr lang="en-US" sz="1800" b="1" i="1" kern="1200" dirty="0" err="1" smtClean="0">
              <a:solidFill>
                <a:schemeClr val="tx1"/>
              </a:solidFill>
              <a:latin typeface="Times New Roman" pitchFamily="18" charset="0"/>
              <a:cs typeface="Times New Roman" pitchFamily="18" charset="0"/>
            </a:rPr>
            <a:t>metale</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feroase</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și</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neferoase</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și</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aliaje</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pe</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baza</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acestor</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topituri</a:t>
          </a:r>
          <a:r>
            <a:rPr lang="en-US" sz="1800" b="1" i="1" kern="1200" dirty="0" smtClean="0">
              <a:solidFill>
                <a:schemeClr val="tx1"/>
              </a:solidFill>
              <a:latin typeface="Times New Roman" pitchFamily="18" charset="0"/>
              <a:cs typeface="Times New Roman" pitchFamily="18" charset="0"/>
            </a:rPr>
            <a:t> (</a:t>
          </a:r>
          <a:r>
            <a:rPr lang="en-US" sz="1800" b="1" i="1" kern="1200" dirty="0" err="1" smtClean="0">
              <a:solidFill>
                <a:schemeClr val="tx1"/>
              </a:solidFill>
              <a:latin typeface="Times New Roman" pitchFamily="18" charset="0"/>
              <a:cs typeface="Times New Roman" pitchFamily="18" charset="0"/>
            </a:rPr>
            <a:t>echipamente</a:t>
          </a:r>
          <a:r>
            <a:rPr lang="en-US" sz="1800" b="1" i="1" kern="1200" dirty="0" smtClean="0">
              <a:solidFill>
                <a:schemeClr val="tx1"/>
              </a:solidFill>
              <a:latin typeface="Times New Roman" pitchFamily="18" charset="0"/>
              <a:cs typeface="Times New Roman" pitchFamily="18" charset="0"/>
            </a:rPr>
            <a:t> cu </a:t>
          </a:r>
          <a:r>
            <a:rPr lang="en-US" sz="1800" b="1" i="1" kern="1200" dirty="0" err="1" smtClean="0">
              <a:solidFill>
                <a:schemeClr val="tx1"/>
              </a:solidFill>
              <a:latin typeface="Times New Roman" pitchFamily="18" charset="0"/>
              <a:cs typeface="Times New Roman" pitchFamily="18" charset="0"/>
            </a:rPr>
            <a:t>Gmelt</a:t>
          </a:r>
          <a:r>
            <a:rPr lang="en-US" sz="1800" b="1" i="1" kern="1200" dirty="0" smtClean="0">
              <a:solidFill>
                <a:schemeClr val="tx1"/>
              </a:solidFill>
              <a:latin typeface="Times New Roman" pitchFamily="18" charset="0"/>
              <a:cs typeface="Times New Roman" pitchFamily="18" charset="0"/>
            </a:rPr>
            <a:t> ≥ 500 kg)</a:t>
          </a:r>
          <a:endParaRPr lang="ru-RU" sz="1800" b="1" i="1" kern="1200" dirty="0">
            <a:solidFill>
              <a:schemeClr val="tx1"/>
            </a:solidFill>
            <a:latin typeface="Times New Roman" pitchFamily="18" charset="0"/>
            <a:cs typeface="Times New Roman" pitchFamily="18" charset="0"/>
          </a:endParaRPr>
        </a:p>
      </dsp:txBody>
      <dsp:txXfrm>
        <a:off x="1970655" y="3507821"/>
        <a:ext cx="5029905" cy="749906"/>
      </dsp:txXfrm>
    </dsp:sp>
    <dsp:sp modelId="{8E882AD5-B986-43F2-BE91-0CA2351E5A2E}">
      <dsp:nvSpPr>
        <dsp:cNvPr id="0" name=""/>
        <dsp:cNvSpPr/>
      </dsp:nvSpPr>
      <dsp:spPr>
        <a:xfrm>
          <a:off x="1020490" y="2459147"/>
          <a:ext cx="3400966" cy="84895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w="25400" cap="flat" cmpd="sng" algn="ctr">
          <a:solidFill>
            <a:schemeClr val="tx1"/>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latin typeface="Times New Roman" pitchFamily="18" charset="0"/>
              <a:cs typeface="Times New Roman" pitchFamily="18" charset="0"/>
            </a:rPr>
            <a:t>mineritul</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și</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prelucrarea</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mineralelor</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sunt</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în</a:t>
          </a:r>
          <a:r>
            <a:rPr lang="en-US" sz="1800" b="1" kern="1200" dirty="0" smtClean="0">
              <a:solidFill>
                <a:schemeClr val="tx1"/>
              </a:solidFill>
              <a:latin typeface="Times New Roman" pitchFamily="18" charset="0"/>
              <a:cs typeface="Times New Roman" pitchFamily="18" charset="0"/>
            </a:rPr>
            <a:t> </a:t>
          </a:r>
          <a:r>
            <a:rPr lang="en-US" sz="1800" b="1" kern="1200" dirty="0" err="1" smtClean="0">
              <a:solidFill>
                <a:schemeClr val="tx1"/>
              </a:solidFill>
              <a:latin typeface="Times New Roman" pitchFamily="18" charset="0"/>
              <a:cs typeface="Times New Roman" pitchFamily="18" charset="0"/>
            </a:rPr>
            <a:t>desfășurare</a:t>
          </a:r>
          <a:endParaRPr lang="ru-RU" sz="1800" b="1" kern="1200" dirty="0">
            <a:solidFill>
              <a:schemeClr val="tx1"/>
            </a:solidFill>
            <a:latin typeface="Times New Roman" pitchFamily="18" charset="0"/>
            <a:cs typeface="Times New Roman" pitchFamily="18" charset="0"/>
          </a:endParaRPr>
        </a:p>
      </dsp:txBody>
      <dsp:txXfrm>
        <a:off x="1061932" y="2500589"/>
        <a:ext cx="3318082" cy="76606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5A0A01-C818-4501-A4A1-72FB312984E3}" type="datetimeFigureOut">
              <a:rPr lang="en-US" smtClean="0"/>
              <a:pPr/>
              <a:t>10/24/2021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46D10-78BC-4D36-8565-3E1E155E5454}" type="slidenum">
              <a:rPr lang="en-US" smtClean="0"/>
              <a:pPr/>
              <a:t>‹#›</a:t>
            </a:fld>
            <a:endParaRPr lang="en-US"/>
          </a:p>
        </p:txBody>
      </p:sp>
    </p:spTree>
    <p:extLst>
      <p:ext uri="{BB962C8B-B14F-4D97-AF65-F5344CB8AC3E}">
        <p14:creationId xmlns:p14="http://schemas.microsoft.com/office/powerpoint/2010/main" val="263354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9</a:t>
            </a:fld>
            <a:endParaRPr lang="en-US"/>
          </a:p>
        </p:txBody>
      </p:sp>
    </p:spTree>
    <p:extLst>
      <p:ext uri="{BB962C8B-B14F-4D97-AF65-F5344CB8AC3E}">
        <p14:creationId xmlns:p14="http://schemas.microsoft.com/office/powerpoint/2010/main" val="234454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115</a:t>
            </a:fld>
            <a:endParaRPr lang="en-US"/>
          </a:p>
        </p:txBody>
      </p:sp>
    </p:spTree>
    <p:extLst>
      <p:ext uri="{BB962C8B-B14F-4D97-AF65-F5344CB8AC3E}">
        <p14:creationId xmlns:p14="http://schemas.microsoft.com/office/powerpoint/2010/main" val="108916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116</a:t>
            </a:fld>
            <a:endParaRPr lang="en-US"/>
          </a:p>
        </p:txBody>
      </p:sp>
    </p:spTree>
    <p:extLst>
      <p:ext uri="{BB962C8B-B14F-4D97-AF65-F5344CB8AC3E}">
        <p14:creationId xmlns:p14="http://schemas.microsoft.com/office/powerpoint/2010/main" val="104360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117</a:t>
            </a:fld>
            <a:endParaRPr lang="en-US"/>
          </a:p>
        </p:txBody>
      </p:sp>
    </p:spTree>
    <p:extLst>
      <p:ext uri="{BB962C8B-B14F-4D97-AF65-F5344CB8AC3E}">
        <p14:creationId xmlns:p14="http://schemas.microsoft.com/office/powerpoint/2010/main" val="83315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6D10-78BC-4D36-8565-3E1E155E5454}" type="slidenum">
              <a:rPr lang="en-US" smtClean="0"/>
              <a:pPr/>
              <a:t>10</a:t>
            </a:fld>
            <a:endParaRPr lang="en-US"/>
          </a:p>
        </p:txBody>
      </p:sp>
    </p:spTree>
    <p:extLst>
      <p:ext uri="{BB962C8B-B14F-4D97-AF65-F5344CB8AC3E}">
        <p14:creationId xmlns:p14="http://schemas.microsoft.com/office/powerpoint/2010/main" val="227668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6D10-78BC-4D36-8565-3E1E155E5454}" type="slidenum">
              <a:rPr lang="en-US" smtClean="0"/>
              <a:pPr/>
              <a:t>12</a:t>
            </a:fld>
            <a:endParaRPr lang="en-US"/>
          </a:p>
        </p:txBody>
      </p:sp>
    </p:spTree>
    <p:extLst>
      <p:ext uri="{BB962C8B-B14F-4D97-AF65-F5344CB8AC3E}">
        <p14:creationId xmlns:p14="http://schemas.microsoft.com/office/powerpoint/2010/main" val="26361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73AEE36-94F9-45C8-9E2F-102B0B3DF519}" type="slidenum">
              <a:rPr lang="ru-RU" smtClean="0"/>
              <a:pPr>
                <a:defRPr/>
              </a:pPr>
              <a:t>68</a:t>
            </a:fld>
            <a:endParaRPr lang="ru-RU" dirty="0"/>
          </a:p>
        </p:txBody>
      </p:sp>
    </p:spTree>
    <p:extLst>
      <p:ext uri="{BB962C8B-B14F-4D97-AF65-F5344CB8AC3E}">
        <p14:creationId xmlns:p14="http://schemas.microsoft.com/office/powerpoint/2010/main" val="293873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73AEE36-94F9-45C8-9E2F-102B0B3DF519}" type="slidenum">
              <a:rPr lang="ru-RU" smtClean="0"/>
              <a:pPr>
                <a:defRPr/>
              </a:pPr>
              <a:t>69</a:t>
            </a:fld>
            <a:endParaRPr lang="ru-RU" dirty="0"/>
          </a:p>
        </p:txBody>
      </p:sp>
    </p:spTree>
    <p:extLst>
      <p:ext uri="{BB962C8B-B14F-4D97-AF65-F5344CB8AC3E}">
        <p14:creationId xmlns:p14="http://schemas.microsoft.com/office/powerpoint/2010/main" val="229971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6D10-78BC-4D36-8565-3E1E155E5454}" type="slidenum">
              <a:rPr lang="en-US" smtClean="0"/>
              <a:pPr/>
              <a:t>70</a:t>
            </a:fld>
            <a:endParaRPr lang="en-US"/>
          </a:p>
        </p:txBody>
      </p:sp>
    </p:spTree>
    <p:extLst>
      <p:ext uri="{BB962C8B-B14F-4D97-AF65-F5344CB8AC3E}">
        <p14:creationId xmlns:p14="http://schemas.microsoft.com/office/powerpoint/2010/main" val="126960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6D10-78BC-4D36-8565-3E1E155E5454}" type="slidenum">
              <a:rPr lang="en-US" smtClean="0"/>
              <a:pPr/>
              <a:t>90</a:t>
            </a:fld>
            <a:endParaRPr lang="en-US"/>
          </a:p>
        </p:txBody>
      </p:sp>
    </p:spTree>
    <p:extLst>
      <p:ext uri="{BB962C8B-B14F-4D97-AF65-F5344CB8AC3E}">
        <p14:creationId xmlns:p14="http://schemas.microsoft.com/office/powerpoint/2010/main" val="199256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6D10-78BC-4D36-8565-3E1E155E5454}" type="slidenum">
              <a:rPr lang="en-US" smtClean="0"/>
              <a:pPr/>
              <a:t>105</a:t>
            </a:fld>
            <a:endParaRPr lang="en-US"/>
          </a:p>
        </p:txBody>
      </p:sp>
    </p:spTree>
    <p:extLst>
      <p:ext uri="{BB962C8B-B14F-4D97-AF65-F5344CB8AC3E}">
        <p14:creationId xmlns:p14="http://schemas.microsoft.com/office/powerpoint/2010/main" val="101598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173AEE36-94F9-45C8-9E2F-102B0B3DF519}" type="slidenum">
              <a:rPr lang="ru-RU" smtClean="0"/>
              <a:pPr>
                <a:defRPr/>
              </a:pPr>
              <a:t>110</a:t>
            </a:fld>
            <a:endParaRPr lang="ru-RU" dirty="0"/>
          </a:p>
        </p:txBody>
      </p:sp>
    </p:spTree>
    <p:extLst>
      <p:ext uri="{BB962C8B-B14F-4D97-AF65-F5344CB8AC3E}">
        <p14:creationId xmlns:p14="http://schemas.microsoft.com/office/powerpoint/2010/main" val="14627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73012-00EE-4778-9832-BABF6C1F1812}" type="datetimeFigureOut">
              <a:rPr lang="en-US" smtClean="0"/>
              <a:pPr/>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355A1-19F3-41E8-AAA7-1A90409AFE22}" type="slidenum">
              <a:rPr lang="en-US" smtClean="0"/>
              <a:pPr/>
              <a:t>‹#›</a:t>
            </a:fld>
            <a:endParaRPr lang="en-US"/>
          </a:p>
        </p:txBody>
      </p:sp>
    </p:spTree>
    <p:extLst>
      <p:ext uri="{BB962C8B-B14F-4D97-AF65-F5344CB8AC3E}">
        <p14:creationId xmlns:p14="http://schemas.microsoft.com/office/powerpoint/2010/main" val="257617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671ED9F-8AD5-4EA8-83C9-11CA177BE25C}" type="slidenum">
              <a:rPr lang="ru-RU"/>
              <a:pPr>
                <a:defRPr/>
              </a:pPr>
              <a:t>‹#›</a:t>
            </a:fld>
            <a:endParaRPr lang="ru-RU" dirty="0"/>
          </a:p>
        </p:txBody>
      </p:sp>
    </p:spTree>
    <p:extLst>
      <p:ext uri="{BB962C8B-B14F-4D97-AF65-F5344CB8AC3E}">
        <p14:creationId xmlns:p14="http://schemas.microsoft.com/office/powerpoint/2010/main" val="293680325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73012-00EE-4778-9832-BABF6C1F1812}" type="datetimeFigureOut">
              <a:rPr lang="en-US" smtClean="0"/>
              <a:pPr/>
              <a:t>10/24/2021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355A1-19F3-41E8-AAA7-1A90409AFE22}" type="slidenum">
              <a:rPr lang="en-US" smtClean="0"/>
              <a:pPr/>
              <a:t>‹#›</a:t>
            </a:fld>
            <a:endParaRPr lang="en-US"/>
          </a:p>
        </p:txBody>
      </p:sp>
    </p:spTree>
    <p:extLst>
      <p:ext uri="{BB962C8B-B14F-4D97-AF65-F5344CB8AC3E}">
        <p14:creationId xmlns:p14="http://schemas.microsoft.com/office/powerpoint/2010/main" val="49622208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37.gif"/><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xml"/><Relationship Id="rId4" Type="http://schemas.microsoft.com/office/2007/relationships/hdphoto" Target="../media/hdphoto3.wdp"/></Relationships>
</file>

<file path=ppt/slides/_rels/slide110.xml.rels><?xml version="1.0" encoding="UTF-8" standalone="yes"?>
<Relationships xmlns="http://schemas.openxmlformats.org/package/2006/relationships"><Relationship Id="rId3" Type="http://schemas.openxmlformats.org/officeDocument/2006/relationships/hyperlink" Target="http://www.opengost.ru/uploads/posts/2010-12/7080867image005.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gif"/><Relationship Id="rId5" Type="http://schemas.microsoft.com/office/2007/relationships/hdphoto" Target="../media/hdphoto8.wdp"/><Relationship Id="rId4" Type="http://schemas.openxmlformats.org/officeDocument/2006/relationships/image" Target="../media/image138.png"/></Relationships>
</file>

<file path=ppt/slides/_rels/slide11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gif"/><Relationship Id="rId1" Type="http://schemas.openxmlformats.org/officeDocument/2006/relationships/slideLayout" Target="../slideLayouts/slideLayout1.xml"/><Relationship Id="rId4" Type="http://schemas.microsoft.com/office/2007/relationships/hdphoto" Target="../media/hdphoto9.wdp"/></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45.png"/><Relationship Id="rId4" Type="http://schemas.openxmlformats.org/officeDocument/2006/relationships/hyperlink" Target="http://www.vizteh.ru/upload/information_system_18/4/8/9/item_489/information_items_489.jpg"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6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6.png"/><Relationship Id="rId3" Type="http://schemas.openxmlformats.org/officeDocument/2006/relationships/image" Target="../media/image51.png"/><Relationship Id="rId7" Type="http://schemas.microsoft.com/office/2007/relationships/hdphoto" Target="../media/hdphoto6.wdp"/><Relationship Id="rId12" Type="http://schemas.openxmlformats.org/officeDocument/2006/relationships/hyperlink" Target="http://www.vizteh.ru/upload/information_system_18/4/8/6/item_486/information_items_486.jpg" TargetMode="External"/><Relationship Id="rId17" Type="http://schemas.openxmlformats.org/officeDocument/2006/relationships/image" Target="../media/image58.png"/><Relationship Id="rId2" Type="http://schemas.openxmlformats.org/officeDocument/2006/relationships/notesSlide" Target="../notesSlides/notesSlide4.xml"/><Relationship Id="rId16" Type="http://schemas.openxmlformats.org/officeDocument/2006/relationships/hyperlink" Target="http://www.vizteh.ru/upload/information_system_18/4/8/7/item_487/information_items_487.jpg" TargetMode="Externa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7.png"/><Relationship Id="rId10" Type="http://schemas.openxmlformats.org/officeDocument/2006/relationships/hyperlink" Target="http://www.vizteh.ru/upload/information_system_18/5/0/8/item_508/information_items_508.jpg" TargetMode="External"/><Relationship Id="rId4" Type="http://schemas.microsoft.com/office/2007/relationships/hdphoto" Target="../media/hdphoto5.wdp"/><Relationship Id="rId9" Type="http://schemas.microsoft.com/office/2007/relationships/hdphoto" Target="../media/hdphoto7.wdp"/><Relationship Id="rId14" Type="http://schemas.openxmlformats.org/officeDocument/2006/relationships/hyperlink" Target="http://www.vizteh.ru/upload/information_system_18/4/8/5/item_485/information_items_485.jp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8" Type="http://schemas.openxmlformats.org/officeDocument/2006/relationships/image" Target="../media/image69.gif"/><Relationship Id="rId13" Type="http://schemas.openxmlformats.org/officeDocument/2006/relationships/image" Target="../media/image74.gif"/><Relationship Id="rId18" Type="http://schemas.openxmlformats.org/officeDocument/2006/relationships/image" Target="../media/image79.gif"/><Relationship Id="rId26" Type="http://schemas.openxmlformats.org/officeDocument/2006/relationships/image" Target="../media/image87.gif"/><Relationship Id="rId39" Type="http://schemas.openxmlformats.org/officeDocument/2006/relationships/image" Target="../media/image100.jpeg"/><Relationship Id="rId3" Type="http://schemas.openxmlformats.org/officeDocument/2006/relationships/image" Target="../media/image64.gif"/><Relationship Id="rId21" Type="http://schemas.openxmlformats.org/officeDocument/2006/relationships/image" Target="../media/image82.gif"/><Relationship Id="rId34" Type="http://schemas.openxmlformats.org/officeDocument/2006/relationships/image" Target="../media/image95.jpeg"/><Relationship Id="rId7" Type="http://schemas.openxmlformats.org/officeDocument/2006/relationships/image" Target="../media/image68.gif"/><Relationship Id="rId12" Type="http://schemas.openxmlformats.org/officeDocument/2006/relationships/image" Target="../media/image73.gif"/><Relationship Id="rId17" Type="http://schemas.openxmlformats.org/officeDocument/2006/relationships/image" Target="../media/image78.gif"/><Relationship Id="rId25" Type="http://schemas.openxmlformats.org/officeDocument/2006/relationships/image" Target="../media/image86.gif"/><Relationship Id="rId33" Type="http://schemas.openxmlformats.org/officeDocument/2006/relationships/image" Target="../media/image94.jpeg"/><Relationship Id="rId38" Type="http://schemas.openxmlformats.org/officeDocument/2006/relationships/image" Target="../media/image99.jpeg"/><Relationship Id="rId2" Type="http://schemas.openxmlformats.org/officeDocument/2006/relationships/image" Target="../media/image63.gif"/><Relationship Id="rId16" Type="http://schemas.openxmlformats.org/officeDocument/2006/relationships/image" Target="../media/image77.gif"/><Relationship Id="rId20" Type="http://schemas.openxmlformats.org/officeDocument/2006/relationships/image" Target="../media/image81.gif"/><Relationship Id="rId29" Type="http://schemas.openxmlformats.org/officeDocument/2006/relationships/image" Target="../media/image90.gif"/><Relationship Id="rId1" Type="http://schemas.openxmlformats.org/officeDocument/2006/relationships/slideLayout" Target="../slideLayouts/slideLayout1.xml"/><Relationship Id="rId6" Type="http://schemas.openxmlformats.org/officeDocument/2006/relationships/image" Target="../media/image67.gif"/><Relationship Id="rId11" Type="http://schemas.openxmlformats.org/officeDocument/2006/relationships/image" Target="../media/image72.gif"/><Relationship Id="rId24" Type="http://schemas.openxmlformats.org/officeDocument/2006/relationships/image" Target="../media/image85.gif"/><Relationship Id="rId32" Type="http://schemas.openxmlformats.org/officeDocument/2006/relationships/image" Target="../media/image93.gif"/><Relationship Id="rId37" Type="http://schemas.openxmlformats.org/officeDocument/2006/relationships/image" Target="../media/image98.jpeg"/><Relationship Id="rId5" Type="http://schemas.openxmlformats.org/officeDocument/2006/relationships/image" Target="../media/image66.gif"/><Relationship Id="rId15" Type="http://schemas.openxmlformats.org/officeDocument/2006/relationships/image" Target="../media/image76.gif"/><Relationship Id="rId23" Type="http://schemas.openxmlformats.org/officeDocument/2006/relationships/image" Target="../media/image84.gif"/><Relationship Id="rId28" Type="http://schemas.openxmlformats.org/officeDocument/2006/relationships/image" Target="../media/image89.gif"/><Relationship Id="rId36" Type="http://schemas.openxmlformats.org/officeDocument/2006/relationships/image" Target="../media/image97.jpeg"/><Relationship Id="rId10" Type="http://schemas.openxmlformats.org/officeDocument/2006/relationships/image" Target="../media/image71.gif"/><Relationship Id="rId19" Type="http://schemas.openxmlformats.org/officeDocument/2006/relationships/image" Target="../media/image80.gif"/><Relationship Id="rId31" Type="http://schemas.openxmlformats.org/officeDocument/2006/relationships/image" Target="../media/image92.gif"/><Relationship Id="rId4" Type="http://schemas.openxmlformats.org/officeDocument/2006/relationships/image" Target="../media/image65.gif"/><Relationship Id="rId9" Type="http://schemas.openxmlformats.org/officeDocument/2006/relationships/image" Target="../media/image70.gif"/><Relationship Id="rId14" Type="http://schemas.openxmlformats.org/officeDocument/2006/relationships/image" Target="../media/image75.gif"/><Relationship Id="rId22" Type="http://schemas.openxmlformats.org/officeDocument/2006/relationships/image" Target="../media/image83.gif"/><Relationship Id="rId27" Type="http://schemas.openxmlformats.org/officeDocument/2006/relationships/image" Target="../media/image88.gif"/><Relationship Id="rId30" Type="http://schemas.openxmlformats.org/officeDocument/2006/relationships/image" Target="../media/image91.gif"/><Relationship Id="rId35" Type="http://schemas.openxmlformats.org/officeDocument/2006/relationships/image" Target="../media/image96.jpeg"/></Relationships>
</file>

<file path=ppt/slides/_rels/slide7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62.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7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 Id="rId5" Type="http://schemas.openxmlformats.org/officeDocument/2006/relationships/image" Target="../media/image113.png"/><Relationship Id="rId4" Type="http://schemas.openxmlformats.org/officeDocument/2006/relationships/image" Target="../media/image112.png"/></Relationships>
</file>

<file path=ppt/slides/_rels/slide7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66374" y="-804633"/>
            <a:ext cx="9210374" cy="7609717"/>
          </a:xfrm>
          <a:prstGeom prst="rect">
            <a:avLst/>
          </a:prstGeom>
        </p:spPr>
      </p:pic>
      <p:sp>
        <p:nvSpPr>
          <p:cNvPr id="6" name="Прямоугольник 5"/>
          <p:cNvSpPr/>
          <p:nvPr/>
        </p:nvSpPr>
        <p:spPr>
          <a:xfrm>
            <a:off x="-180528" y="4990020"/>
            <a:ext cx="4975852" cy="1077218"/>
          </a:xfrm>
          <a:prstGeom prst="rect">
            <a:avLst/>
          </a:prstGeom>
        </p:spPr>
        <p:txBody>
          <a:bodyPr wrap="square">
            <a:spAutoFit/>
          </a:bodyPr>
          <a:lstStyle/>
          <a:p>
            <a:r>
              <a:rPr lang="ro-RO" sz="3200" b="1" i="1" dirty="0">
                <a:solidFill>
                  <a:srgbClr val="800000"/>
                </a:solidFill>
                <a:latin typeface="Times New Roman" pitchFamily="18" charset="0"/>
                <a:cs typeface="Times New Roman" pitchFamily="18" charset="0"/>
              </a:rPr>
              <a:t>078868105</a:t>
            </a:r>
            <a:endParaRPr lang="en-US" sz="3200" b="1" i="1" dirty="0">
              <a:solidFill>
                <a:srgbClr val="800000"/>
              </a:solidFill>
              <a:latin typeface="Times New Roman" pitchFamily="18" charset="0"/>
              <a:cs typeface="Times New Roman" pitchFamily="18" charset="0"/>
            </a:endParaRPr>
          </a:p>
          <a:p>
            <a:r>
              <a:rPr lang="en-US" sz="3200" b="1" i="1" dirty="0">
                <a:solidFill>
                  <a:srgbClr val="800000"/>
                </a:solidFill>
                <a:latin typeface="Times New Roman" pitchFamily="18" charset="0"/>
                <a:cs typeface="Times New Roman" pitchFamily="18" charset="0"/>
              </a:rPr>
              <a:t>067592849</a:t>
            </a:r>
            <a:endParaRPr lang="ru-RU" sz="3200" b="1" i="1" dirty="0">
              <a:solidFill>
                <a:srgbClr val="800000"/>
              </a:solidFill>
              <a:latin typeface="Times New Roman" pitchFamily="18" charset="0"/>
              <a:cs typeface="Times New Roman" pitchFamily="18" charset="0"/>
            </a:endParaRPr>
          </a:p>
        </p:txBody>
      </p:sp>
      <p:sp>
        <p:nvSpPr>
          <p:cNvPr id="8" name="Прямоугольник 7"/>
          <p:cNvSpPr/>
          <p:nvPr/>
        </p:nvSpPr>
        <p:spPr>
          <a:xfrm>
            <a:off x="588638" y="5346031"/>
            <a:ext cx="8669516" cy="646331"/>
          </a:xfrm>
          <a:prstGeom prst="rect">
            <a:avLst/>
          </a:prstGeom>
        </p:spPr>
        <p:txBody>
          <a:bodyPr wrap="square">
            <a:spAutoFit/>
          </a:bodyPr>
          <a:lstStyle/>
          <a:p>
            <a:pPr algn="r"/>
            <a:r>
              <a:rPr lang="en-US" sz="3600" b="1" dirty="0">
                <a:solidFill>
                  <a:srgbClr val="FF0000"/>
                </a:solidFill>
              </a:rPr>
              <a:t>St</a:t>
            </a:r>
            <a:r>
              <a:rPr lang="ro-RO" sz="3600" b="1" dirty="0">
                <a:solidFill>
                  <a:srgbClr val="FF0000"/>
                </a:solidFill>
              </a:rPr>
              <a:t>imați munca</a:t>
            </a:r>
            <a:r>
              <a:rPr lang="en-US" sz="3600" b="1" dirty="0" smtClean="0">
                <a:solidFill>
                  <a:srgbClr val="FF0000"/>
                </a:solidFill>
              </a:rPr>
              <a:t>! </a:t>
            </a:r>
            <a:r>
              <a:rPr lang="ro-RO" sz="3600" b="1" dirty="0" smtClean="0">
                <a:solidFill>
                  <a:srgbClr val="0033CC"/>
                </a:solidFill>
              </a:rPr>
              <a:t>vasile.siloci@cnsm.md</a:t>
            </a:r>
            <a:endParaRPr lang="ru-RU" sz="3600" b="1" dirty="0">
              <a:solidFill>
                <a:srgbClr val="0033CC"/>
              </a:solidFill>
            </a:endParaRPr>
          </a:p>
        </p:txBody>
      </p:sp>
      <p:sp>
        <p:nvSpPr>
          <p:cNvPr id="9" name="Прямоугольник 8"/>
          <p:cNvSpPr/>
          <p:nvPr/>
        </p:nvSpPr>
        <p:spPr>
          <a:xfrm>
            <a:off x="593280" y="1773920"/>
            <a:ext cx="9966967" cy="1569660"/>
          </a:xfrm>
          <a:prstGeom prst="rect">
            <a:avLst/>
          </a:prstGeom>
        </p:spPr>
        <p:txBody>
          <a:bodyPr wrap="square">
            <a:spAutoFit/>
          </a:bodyPr>
          <a:lstStyle/>
          <a:p>
            <a:r>
              <a:rPr lang="en-US" sz="9600" b="1" dirty="0">
                <a:solidFill>
                  <a:schemeClr val="accent6">
                    <a:lumMod val="40000"/>
                    <a:lumOff val="60000"/>
                  </a:schemeClr>
                </a:solidFill>
              </a:rPr>
              <a:t>St</a:t>
            </a:r>
            <a:r>
              <a:rPr lang="ro-RO" sz="9600" b="1" dirty="0">
                <a:solidFill>
                  <a:schemeClr val="accent6">
                    <a:lumMod val="40000"/>
                    <a:lumOff val="60000"/>
                  </a:schemeClr>
                </a:solidFill>
              </a:rPr>
              <a:t>imați munca</a:t>
            </a:r>
            <a:r>
              <a:rPr lang="en-US" sz="9600" b="1" dirty="0">
                <a:solidFill>
                  <a:schemeClr val="accent6">
                    <a:lumMod val="40000"/>
                    <a:lumOff val="60000"/>
                  </a:schemeClr>
                </a:solidFill>
              </a:rPr>
              <a:t>! </a:t>
            </a:r>
            <a:endParaRPr lang="ru-RU" sz="9600" dirty="0">
              <a:solidFill>
                <a:schemeClr val="accent6">
                  <a:lumMod val="40000"/>
                  <a:lumOff val="60000"/>
                </a:schemeClr>
              </a:solidFill>
            </a:endParaRPr>
          </a:p>
        </p:txBody>
      </p:sp>
    </p:spTree>
    <p:extLst>
      <p:ext uri="{BB962C8B-B14F-4D97-AF65-F5344CB8AC3E}">
        <p14:creationId xmlns:p14="http://schemas.microsoft.com/office/powerpoint/2010/main" val="412368735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1392"/>
            <a:ext cx="8981062" cy="346249"/>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o-RO" b="1" dirty="0" smtClean="0">
                <a:ln/>
                <a:solidFill>
                  <a:srgbClr val="1F4F19"/>
                </a:solidFill>
              </a:rPr>
              <a:t>Metodologia</a:t>
            </a:r>
            <a:r>
              <a:rPr lang="ru-RU" b="1" dirty="0" smtClean="0">
                <a:ln/>
                <a:solidFill>
                  <a:srgbClr val="1F4F19"/>
                </a:solidFill>
              </a:rPr>
              <a:t>  </a:t>
            </a:r>
            <a:r>
              <a:rPr lang="ro-RO" b="1" dirty="0" smtClean="0">
                <a:ln/>
                <a:solidFill>
                  <a:srgbClr val="1F4F19"/>
                </a:solidFill>
              </a:rPr>
              <a:t>de identificare a </a:t>
            </a:r>
            <a:r>
              <a:rPr lang="ru-RU" b="1" dirty="0" smtClean="0">
                <a:ln/>
                <a:solidFill>
                  <a:srgbClr val="1F4F19"/>
                </a:solidFill>
              </a:rPr>
              <a:t>  </a:t>
            </a:r>
            <a:r>
              <a:rPr lang="ro-RO" b="1" dirty="0" smtClean="0">
                <a:ln/>
                <a:solidFill>
                  <a:srgbClr val="1F4F19"/>
                </a:solidFill>
              </a:rPr>
              <a:t>factorilor nocivi</a:t>
            </a:r>
            <a:r>
              <a:rPr lang="ru-RU" b="1" dirty="0" smtClean="0">
                <a:solidFill>
                  <a:srgbClr val="1F4F19"/>
                </a:solidFill>
              </a:rPr>
              <a:t> </a:t>
            </a:r>
            <a:r>
              <a:rPr lang="ru-RU" b="1" dirty="0">
                <a:solidFill>
                  <a:srgbClr val="1F4F19"/>
                </a:solidFill>
              </a:rPr>
              <a:t>/ </a:t>
            </a:r>
            <a:r>
              <a:rPr lang="ro-RO" b="1" dirty="0" smtClean="0">
                <a:solidFill>
                  <a:srgbClr val="1F4F19"/>
                </a:solidFill>
              </a:rPr>
              <a:t>sau</a:t>
            </a:r>
            <a:r>
              <a:rPr lang="ro-RO" b="1" dirty="0">
                <a:solidFill>
                  <a:srgbClr val="1F4F19"/>
                </a:solidFill>
              </a:rPr>
              <a:t> </a:t>
            </a:r>
            <a:r>
              <a:rPr lang="ro-RO" b="1" dirty="0" smtClean="0">
                <a:solidFill>
                  <a:srgbClr val="1F4F19"/>
                </a:solidFill>
              </a:rPr>
              <a:t>factorilor</a:t>
            </a:r>
            <a:r>
              <a:rPr lang="ru-RU" b="1" dirty="0" smtClean="0">
                <a:solidFill>
                  <a:srgbClr val="1F4F19"/>
                </a:solidFill>
              </a:rPr>
              <a:t> </a:t>
            </a:r>
            <a:r>
              <a:rPr lang="ro-RO" b="1" dirty="0" smtClean="0">
                <a:solidFill>
                  <a:srgbClr val="1F4F19"/>
                </a:solidFill>
              </a:rPr>
              <a:t>periculoși de producție</a:t>
            </a:r>
            <a:r>
              <a:rPr lang="ru-RU" b="1" dirty="0" smtClean="0">
                <a:solidFill>
                  <a:srgbClr val="1F4F19"/>
                </a:solidFill>
              </a:rPr>
              <a:t>  </a:t>
            </a:r>
            <a:endParaRPr lang="ru-RU" dirty="0">
              <a:solidFill>
                <a:srgbClr val="1F4F19"/>
              </a:solidFill>
            </a:endParaRPr>
          </a:p>
        </p:txBody>
      </p:sp>
      <p:pic>
        <p:nvPicPr>
          <p:cNvPr id="6" name="Рисунок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67" r="100000">
                        <a14:foregroundMark x1="76333" y1="81818" x2="80167" y2="84965"/>
                        <a14:foregroundMark x1="74667" y1="81818" x2="75000" y2="87762"/>
                        <a14:foregroundMark x1="75500" y1="89860" x2="80167" y2="90210"/>
                      </a14:backgroundRemoval>
                    </a14:imgEffect>
                  </a14:imgLayer>
                </a14:imgProps>
              </a:ext>
              <a:ext uri="{28A0092B-C50C-407E-A947-70E740481C1C}">
                <a14:useLocalDpi xmlns:a14="http://schemas.microsoft.com/office/drawing/2010/main" val="0"/>
              </a:ext>
            </a:extLst>
          </a:blip>
          <a:srcRect/>
          <a:stretch>
            <a:fillRect/>
          </a:stretch>
        </p:blipFill>
        <p:spPr bwMode="auto">
          <a:xfrm rot="21108112">
            <a:off x="-1825726" y="597802"/>
            <a:ext cx="3208193" cy="3035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 b="100000" l="0" r="100000">
                        <a14:foregroundMark x1="56452" y1="30750" x2="56452" y2="30750"/>
                        <a14:foregroundMark x1="52823" y1="30750" x2="52823" y2="30750"/>
                        <a14:foregroundMark x1="58065" y1="21000" x2="58065" y2="21000"/>
                        <a14:foregroundMark x1="54839" y1="21250" x2="54839" y2="21250"/>
                        <a14:foregroundMark x1="53226" y1="21250" x2="53226" y2="21250"/>
                        <a14:foregroundMark x1="53629" y1="24750" x2="53629" y2="24750"/>
                        <a14:foregroundMark x1="60484" y1="9500" x2="60484" y2="9500"/>
                        <a14:foregroundMark x1="72581" y1="5000" x2="72581" y2="5000"/>
                        <a14:foregroundMark x1="74194" y1="6750" x2="74194" y2="6750"/>
                        <a14:backgroundMark x1="72177" y1="45500" x2="72177" y2="45500"/>
                        <a14:backgroundMark x1="74597" y1="45000" x2="74597" y2="45000"/>
                        <a14:backgroundMark x1="72581" y1="46500" x2="72581" y2="46500"/>
                      </a14:backgroundRemoval>
                    </a14:imgEffect>
                  </a14:imgLayer>
                </a14:imgProps>
              </a:ext>
              <a:ext uri="{28A0092B-C50C-407E-A947-70E740481C1C}">
                <a14:useLocalDpi xmlns:a14="http://schemas.microsoft.com/office/drawing/2010/main" val="0"/>
              </a:ext>
            </a:extLst>
          </a:blip>
          <a:srcRect/>
          <a:stretch>
            <a:fillRect/>
          </a:stretch>
        </p:blipFill>
        <p:spPr bwMode="auto">
          <a:xfrm>
            <a:off x="-13511" y="2582657"/>
            <a:ext cx="2378924" cy="3888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180754" y="615246"/>
            <a:ext cx="6760724" cy="4770537"/>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cs typeface="Times New Roman" panose="02020603050405020304" pitchFamily="18" charset="0"/>
              </a:rPr>
              <a:t>IDENTIFICAREA FACTORILOR DE PRODUCȚIE POTENȚIAL </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NOCIVI</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ȘI (SAU) </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NEVAVORABILI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înseamnă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compararea</a:t>
            </a:r>
            <a:r>
              <a:rPr lang="en-US" sz="24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stabilirea</a:t>
            </a:r>
            <a:r>
              <a:rPr lang="en-US" sz="24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coincidenței</a:t>
            </a:r>
            <a:r>
              <a:rPr lang="en-US" sz="24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factorilor</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mediului</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lucru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400" b="1" dirty="0">
                <a:latin typeface="Times New Roman" panose="02020603050405020304" pitchFamily="18" charset="0"/>
                <a:ea typeface="Calibri" panose="020F0502020204030204" pitchFamily="34" charset="0"/>
                <a:cs typeface="Times New Roman" panose="02020603050405020304" pitchFamily="18" charset="0"/>
              </a:rPr>
              <a:t> existent la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locul</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400" b="1" dirty="0">
                <a:latin typeface="Times New Roman" panose="02020603050405020304" pitchFamily="18" charset="0"/>
                <a:ea typeface="Calibri" panose="020F0502020204030204" pitchFamily="34" charset="0"/>
                <a:cs typeface="Times New Roman" panose="02020603050405020304" pitchFamily="18" charset="0"/>
              </a:rPr>
              <a:t> cu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factorii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mediului</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lucru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procesul</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prevăzut</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clasificatorul</a:t>
            </a:r>
            <a:r>
              <a:rPr lang="en-US" sz="24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produse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dăunătoare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producție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periculoși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aproba</a:t>
            </a:r>
            <a:r>
              <a:rPr lang="ro-RO" sz="2400" b="1" dirty="0" smtClean="0">
                <a:latin typeface="Times New Roman" panose="02020603050405020304" pitchFamily="18" charset="0"/>
                <a:ea typeface="Calibri" panose="020F0502020204030204" pitchFamily="34" charset="0"/>
                <a:cs typeface="Times New Roman" panose="02020603050405020304" pitchFamily="18" charset="0"/>
              </a:rPr>
              <a:t>t prin H.G. 1335 din 10.10.2002</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care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îndeplinesc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funcțiile</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elaborare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punere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aplicare</a:t>
            </a: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politicii</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stat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reglementării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legale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domeniul</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muncii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ținând</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cont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d</a:t>
            </a:r>
            <a:r>
              <a:rPr lang="ro-RO" sz="2400" b="1" dirty="0" smtClean="0">
                <a:latin typeface="Times New Roman" panose="02020603050405020304" pitchFamily="18" charset="0"/>
                <a:ea typeface="Calibri" panose="020F0502020204030204" pitchFamily="34" charset="0"/>
                <a:cs typeface="Times New Roman" panose="02020603050405020304" pitchFamily="18" charset="0"/>
              </a:rPr>
              <a:t>e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reglementarea</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socială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ro-RO" sz="2400" b="1" dirty="0" smtClean="0">
                <a:latin typeface="Times New Roman" panose="02020603050405020304" pitchFamily="18" charset="0"/>
                <a:ea typeface="Calibri" panose="020F0502020204030204" pitchFamily="34" charset="0"/>
                <a:cs typeface="Times New Roman" panose="02020603050405020304" pitchFamily="18" charset="0"/>
              </a:rPr>
              <a:t>relațiilor de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munc</a:t>
            </a:r>
            <a:r>
              <a:rPr lang="ro-RO" sz="2400" b="1" dirty="0">
                <a:latin typeface="Times New Roman" panose="02020603050405020304" pitchFamily="18" charset="0"/>
                <a:ea typeface="Calibri" panose="020F0502020204030204" pitchFamily="34" charset="0"/>
                <a:cs typeface="Times New Roman" panose="02020603050405020304" pitchFamily="18" charset="0"/>
              </a:rPr>
              <a:t>ă</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15"/>
          <p:cNvSpPr>
            <a:spLocks noChangeArrowheads="1"/>
          </p:cNvSpPr>
          <p:nvPr/>
        </p:nvSpPr>
        <p:spPr bwMode="auto">
          <a:xfrm rot="21154082">
            <a:off x="6312627" y="5916270"/>
            <a:ext cx="2252268" cy="338554"/>
          </a:xfrm>
          <a:prstGeom prst="rect">
            <a:avLst/>
          </a:prstGeom>
          <a:solidFill>
            <a:schemeClr val="accent2">
              <a:lumMod val="20000"/>
              <a:lumOff val="80000"/>
            </a:schemeClr>
          </a:solidFill>
          <a:ln>
            <a:solidFill>
              <a:schemeClr val="accent2">
                <a:lumMod val="60000"/>
                <a:lumOff val="40000"/>
              </a:schemeClr>
            </a:solid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wrap="square">
            <a:spAutoFit/>
          </a:bodyPr>
          <a:lstStyle/>
          <a:p>
            <a:r>
              <a:rPr lang="ro-RO" sz="1600" b="1" dirty="0" smtClean="0">
                <a:solidFill>
                  <a:srgbClr val="800000"/>
                </a:solidFill>
              </a:rPr>
              <a:t>HG 1335 din 10.10.2002 </a:t>
            </a:r>
            <a:r>
              <a:rPr lang="ru-RU" sz="1600" b="1" dirty="0" smtClean="0">
                <a:solidFill>
                  <a:srgbClr val="800000"/>
                </a:solidFill>
              </a:rPr>
              <a:t> </a:t>
            </a:r>
            <a:endParaRPr lang="ru-RU" sz="1600" b="1" dirty="0">
              <a:solidFill>
                <a:srgbClr val="800000"/>
              </a:solidFill>
            </a:endParaRPr>
          </a:p>
        </p:txBody>
      </p:sp>
      <p:sp>
        <p:nvSpPr>
          <p:cNvPr id="13" name="TextBox 12"/>
          <p:cNvSpPr txBox="1"/>
          <p:nvPr/>
        </p:nvSpPr>
        <p:spPr>
          <a:xfrm>
            <a:off x="1588990" y="5570449"/>
            <a:ext cx="6425867" cy="36933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ro-RO" dirty="0" smtClean="0"/>
              <a:t>Ordine determinată:</a:t>
            </a:r>
            <a:r>
              <a:rPr lang="ru-RU" dirty="0" smtClean="0"/>
              <a:t>  </a:t>
            </a:r>
            <a:endParaRPr lang="ru-RU" dirty="0"/>
          </a:p>
        </p:txBody>
      </p:sp>
      <p:cxnSp>
        <p:nvCxnSpPr>
          <p:cNvPr id="14" name="Прямая соединительная линия 13"/>
          <p:cNvCxnSpPr/>
          <p:nvPr/>
        </p:nvCxnSpPr>
        <p:spPr>
          <a:xfrm flipV="1">
            <a:off x="3851152" y="1513956"/>
            <a:ext cx="4440168" cy="7296"/>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130508" y="3416561"/>
            <a:ext cx="2846951" cy="3246"/>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5052304" y="3740028"/>
            <a:ext cx="2962553" cy="15057"/>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3729604" y="1802356"/>
            <a:ext cx="1521853" cy="1049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3059262" y="980728"/>
            <a:ext cx="2389056"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624967" y="5570449"/>
            <a:ext cx="3934779" cy="369332"/>
          </a:xfrm>
          <a:prstGeom prst="rect">
            <a:avLst/>
          </a:prstGeom>
          <a:noFill/>
        </p:spPr>
        <p:txBody>
          <a:bodyPr wrap="square" rtlCol="0">
            <a:spAutoFit/>
          </a:bodyPr>
          <a:lstStyle/>
          <a:p>
            <a:r>
              <a:rPr lang="ro-RO" dirty="0" smtClean="0">
                <a:solidFill>
                  <a:srgbClr val="800000"/>
                </a:solidFill>
              </a:rPr>
              <a:t>Ce</a:t>
            </a:r>
            <a:r>
              <a:rPr lang="ru-RU" dirty="0" smtClean="0">
                <a:solidFill>
                  <a:srgbClr val="800000"/>
                </a:solidFill>
              </a:rPr>
              <a:t>?, </a:t>
            </a:r>
            <a:r>
              <a:rPr lang="ro-RO" dirty="0" smtClean="0">
                <a:solidFill>
                  <a:srgbClr val="800000"/>
                </a:solidFill>
              </a:rPr>
              <a:t>De ce? Unde? Cum? Cine? Când?</a:t>
            </a:r>
            <a:endParaRPr lang="ru-RU" dirty="0">
              <a:solidFill>
                <a:srgbClr val="800000"/>
              </a:solidFill>
            </a:endParaRPr>
          </a:p>
        </p:txBody>
      </p:sp>
      <p:sp>
        <p:nvSpPr>
          <p:cNvPr id="31" name="WordArt 3"/>
          <p:cNvSpPr>
            <a:spLocks noChangeArrowheads="1" noChangeShapeType="1" noTextEdit="1"/>
          </p:cNvSpPr>
          <p:nvPr/>
        </p:nvSpPr>
        <p:spPr bwMode="auto">
          <a:xfrm rot="21411671">
            <a:off x="114459" y="1089174"/>
            <a:ext cx="863237" cy="277686"/>
          </a:xfrm>
          <a:prstGeom prst="rect">
            <a:avLst/>
          </a:prstGeom>
          <a:effectLst>
            <a:innerShdw blurRad="114300">
              <a:prstClr val="black"/>
            </a:innerShdw>
          </a:effectLst>
        </p:spPr>
        <p:txBody>
          <a:bodyPr wrap="none" fromWordArt="1">
            <a:prstTxWarp prst="textPlain">
              <a:avLst>
                <a:gd name="adj" fmla="val 50000"/>
              </a:avLst>
            </a:prstTxWarp>
          </a:bodyPr>
          <a:lstStyle/>
          <a:p>
            <a:pPr algn="ctr"/>
            <a:r>
              <a:rPr lang="ru-RU" sz="40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o-RO" sz="40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rPr>
              <a:t>ALM</a:t>
            </a:r>
            <a:endParaRPr lang="ru-RU" sz="40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endParaRPr>
          </a:p>
        </p:txBody>
      </p:sp>
      <p:sp>
        <p:nvSpPr>
          <p:cNvPr id="32" name="WordArt 3"/>
          <p:cNvSpPr>
            <a:spLocks noChangeArrowheads="1" noChangeShapeType="1" noTextEdit="1"/>
          </p:cNvSpPr>
          <p:nvPr/>
        </p:nvSpPr>
        <p:spPr bwMode="auto">
          <a:xfrm>
            <a:off x="975666" y="1959074"/>
            <a:ext cx="1133088" cy="451992"/>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txBody>
          <a:bodyPr wrap="none" fromWordArt="1">
            <a:prstTxWarp prst="textPlain">
              <a:avLst>
                <a:gd name="adj" fmla="val 50000"/>
              </a:avLst>
            </a:prstTxWarp>
          </a:bodyPr>
          <a:lstStyle/>
          <a:p>
            <a:pPr algn="ctr"/>
            <a:r>
              <a:rPr lang="ru-RU" sz="40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o-RO" sz="405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rPr>
              <a:t>ALM</a:t>
            </a:r>
            <a:endParaRPr lang="ru-RU" sz="405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endParaRPr>
          </a:p>
        </p:txBody>
      </p:sp>
      <p:sp>
        <p:nvSpPr>
          <p:cNvPr id="17" name="Прямоугольник 16"/>
          <p:cNvSpPr/>
          <p:nvPr/>
        </p:nvSpPr>
        <p:spPr>
          <a:xfrm rot="20957137">
            <a:off x="7636008" y="4674832"/>
            <a:ext cx="237566" cy="369332"/>
          </a:xfrm>
          <a:prstGeom prst="rect">
            <a:avLst/>
          </a:prstGeom>
        </p:spPr>
        <p:txBody>
          <a:bodyPr wrap="none">
            <a:spAutoFit/>
          </a:bodyPr>
          <a:lstStyle/>
          <a:p>
            <a:r>
              <a:rPr lang="ru-RU" b="1" dirty="0" smtClean="0">
                <a:ln/>
                <a:solidFill>
                  <a:srgbClr val="1F4F19"/>
                </a:solidFill>
              </a:rPr>
              <a:t> </a:t>
            </a:r>
            <a:endParaRPr lang="ru-RU" dirty="0"/>
          </a:p>
        </p:txBody>
      </p:sp>
    </p:spTree>
    <p:extLst>
      <p:ext uri="{BB962C8B-B14F-4D97-AF65-F5344CB8AC3E}">
        <p14:creationId xmlns:p14="http://schemas.microsoft.com/office/powerpoint/2010/main" val="147063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80">
                                          <p:stCondLst>
                                            <p:cond delay="0"/>
                                          </p:stCondLst>
                                        </p:cTn>
                                        <p:tgtEl>
                                          <p:spTgt spid="29"/>
                                        </p:tgtEl>
                                      </p:cBhvr>
                                    </p:animEffect>
                                    <p:anim calcmode="lin" valueType="num">
                                      <p:cBhvr>
                                        <p:cTn id="3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7" dur="26">
                                          <p:stCondLst>
                                            <p:cond delay="650"/>
                                          </p:stCondLst>
                                        </p:cTn>
                                        <p:tgtEl>
                                          <p:spTgt spid="29"/>
                                        </p:tgtEl>
                                      </p:cBhvr>
                                      <p:to x="100000" y="60000"/>
                                    </p:animScale>
                                    <p:animScale>
                                      <p:cBhvr>
                                        <p:cTn id="38" dur="166" decel="50000">
                                          <p:stCondLst>
                                            <p:cond delay="676"/>
                                          </p:stCondLst>
                                        </p:cTn>
                                        <p:tgtEl>
                                          <p:spTgt spid="29"/>
                                        </p:tgtEl>
                                      </p:cBhvr>
                                      <p:to x="100000" y="100000"/>
                                    </p:animScale>
                                    <p:animScale>
                                      <p:cBhvr>
                                        <p:cTn id="39" dur="26">
                                          <p:stCondLst>
                                            <p:cond delay="1312"/>
                                          </p:stCondLst>
                                        </p:cTn>
                                        <p:tgtEl>
                                          <p:spTgt spid="29"/>
                                        </p:tgtEl>
                                      </p:cBhvr>
                                      <p:to x="100000" y="80000"/>
                                    </p:animScale>
                                    <p:animScale>
                                      <p:cBhvr>
                                        <p:cTn id="40" dur="166" decel="50000">
                                          <p:stCondLst>
                                            <p:cond delay="1338"/>
                                          </p:stCondLst>
                                        </p:cTn>
                                        <p:tgtEl>
                                          <p:spTgt spid="29"/>
                                        </p:tgtEl>
                                      </p:cBhvr>
                                      <p:to x="100000" y="100000"/>
                                    </p:animScale>
                                    <p:animScale>
                                      <p:cBhvr>
                                        <p:cTn id="41" dur="26">
                                          <p:stCondLst>
                                            <p:cond delay="1642"/>
                                          </p:stCondLst>
                                        </p:cTn>
                                        <p:tgtEl>
                                          <p:spTgt spid="29"/>
                                        </p:tgtEl>
                                      </p:cBhvr>
                                      <p:to x="100000" y="90000"/>
                                    </p:animScale>
                                    <p:animScale>
                                      <p:cBhvr>
                                        <p:cTn id="42" dur="166" decel="50000">
                                          <p:stCondLst>
                                            <p:cond delay="1668"/>
                                          </p:stCondLst>
                                        </p:cTn>
                                        <p:tgtEl>
                                          <p:spTgt spid="29"/>
                                        </p:tgtEl>
                                      </p:cBhvr>
                                      <p:to x="100000" y="100000"/>
                                    </p:animScale>
                                    <p:animScale>
                                      <p:cBhvr>
                                        <p:cTn id="43" dur="26">
                                          <p:stCondLst>
                                            <p:cond delay="1808"/>
                                          </p:stCondLst>
                                        </p:cTn>
                                        <p:tgtEl>
                                          <p:spTgt spid="29"/>
                                        </p:tgtEl>
                                      </p:cBhvr>
                                      <p:to x="100000" y="95000"/>
                                    </p:animScale>
                                    <p:animScale>
                                      <p:cBhvr>
                                        <p:cTn id="44"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3528" y="476672"/>
            <a:ext cx="8424936" cy="6120680"/>
          </a:xfrm>
          <a:prstGeom prst="rect">
            <a:avLst/>
          </a:prstGeom>
        </p:spPr>
      </p:pic>
    </p:spTree>
    <p:extLst>
      <p:ext uri="{BB962C8B-B14F-4D97-AF65-F5344CB8AC3E}">
        <p14:creationId xmlns:p14="http://schemas.microsoft.com/office/powerpoint/2010/main" val="3143833273"/>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609600"/>
            <a:ext cx="8208912" cy="5904656"/>
          </a:xfrm>
          <a:prstGeom prst="rect">
            <a:avLst/>
          </a:prstGeom>
        </p:spPr>
      </p:pic>
    </p:spTree>
    <p:extLst>
      <p:ext uri="{BB962C8B-B14F-4D97-AF65-F5344CB8AC3E}">
        <p14:creationId xmlns:p14="http://schemas.microsoft.com/office/powerpoint/2010/main" val="1762399270"/>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6" name="Рисунок 5"/>
          <p:cNvPicPr>
            <a:picLocks noChangeAspect="1"/>
          </p:cNvPicPr>
          <p:nvPr/>
        </p:nvPicPr>
        <p:blipFill>
          <a:blip r:embed="rId2"/>
          <a:stretch>
            <a:fillRect/>
          </a:stretch>
        </p:blipFill>
        <p:spPr>
          <a:xfrm>
            <a:off x="179512" y="188640"/>
            <a:ext cx="8640960" cy="6408712"/>
          </a:xfrm>
          <a:prstGeom prst="rect">
            <a:avLst/>
          </a:prstGeom>
        </p:spPr>
      </p:pic>
    </p:spTree>
    <p:extLst>
      <p:ext uri="{BB962C8B-B14F-4D97-AF65-F5344CB8AC3E}">
        <p14:creationId xmlns:p14="http://schemas.microsoft.com/office/powerpoint/2010/main" val="1258521034"/>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3528" y="188640"/>
            <a:ext cx="8352928" cy="6336704"/>
          </a:xfrm>
          <a:prstGeom prst="rect">
            <a:avLst/>
          </a:prstGeom>
        </p:spPr>
      </p:pic>
    </p:spTree>
    <p:extLst>
      <p:ext uri="{BB962C8B-B14F-4D97-AF65-F5344CB8AC3E}">
        <p14:creationId xmlns:p14="http://schemas.microsoft.com/office/powerpoint/2010/main" val="805553213"/>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251520" y="188640"/>
            <a:ext cx="8568952" cy="6336704"/>
          </a:xfrm>
          <a:prstGeom prst="rect">
            <a:avLst/>
          </a:prstGeom>
        </p:spPr>
      </p:pic>
    </p:spTree>
    <p:extLst>
      <p:ext uri="{BB962C8B-B14F-4D97-AF65-F5344CB8AC3E}">
        <p14:creationId xmlns:p14="http://schemas.microsoft.com/office/powerpoint/2010/main" val="677195529"/>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392"/>
            <a:ext cx="9144000" cy="646331"/>
          </a:xfrm>
          <a:prstGeom prst="rect">
            <a:avLst/>
          </a:prstGeom>
          <a:noFill/>
        </p:spPr>
        <p:txBody>
          <a:bodyPr wrap="square" rtlCol="0">
            <a:spAutoFit/>
          </a:bodyPr>
          <a:lstStyle/>
          <a:p>
            <a:pPr algn="ctr"/>
            <a:r>
              <a:rPr lang="en-US" dirty="0" err="1"/>
              <a:t>Identificarea</a:t>
            </a:r>
            <a:r>
              <a:rPr lang="en-US" dirty="0"/>
              <a:t> </a:t>
            </a:r>
            <a:r>
              <a:rPr lang="en-US" dirty="0" err="1"/>
              <a:t>factorilor</a:t>
            </a:r>
            <a:r>
              <a:rPr lang="en-US" dirty="0"/>
              <a:t> de </a:t>
            </a:r>
            <a:r>
              <a:rPr lang="en-US" dirty="0" err="1"/>
              <a:t>producție</a:t>
            </a:r>
            <a:r>
              <a:rPr lang="en-US" dirty="0"/>
              <a:t> </a:t>
            </a:r>
            <a:r>
              <a:rPr lang="en-US" dirty="0" err="1"/>
              <a:t>potențial</a:t>
            </a:r>
            <a:r>
              <a:rPr lang="en-US" dirty="0"/>
              <a:t> </a:t>
            </a:r>
            <a:r>
              <a:rPr lang="en-US" dirty="0" err="1"/>
              <a:t>dăunători</a:t>
            </a:r>
            <a:r>
              <a:rPr lang="en-US" dirty="0"/>
              <a:t> </a:t>
            </a:r>
            <a:r>
              <a:rPr lang="en-US" dirty="0" err="1"/>
              <a:t>și</a:t>
            </a:r>
            <a:r>
              <a:rPr lang="en-US" dirty="0"/>
              <a:t> (</a:t>
            </a:r>
            <a:r>
              <a:rPr lang="en-US" dirty="0" err="1"/>
              <a:t>sau</a:t>
            </a:r>
            <a:r>
              <a:rPr lang="en-US" dirty="0"/>
              <a:t>) </a:t>
            </a:r>
            <a:r>
              <a:rPr lang="en-US" dirty="0" err="1" smtClean="0"/>
              <a:t>periculoși</a:t>
            </a:r>
            <a:endParaRPr lang="ro-RO" dirty="0" smtClean="0"/>
          </a:p>
          <a:p>
            <a:pPr algn="ctr"/>
            <a:r>
              <a:rPr lang="en-US" dirty="0" err="1" smtClean="0"/>
              <a:t>Numele</a:t>
            </a:r>
            <a:r>
              <a:rPr lang="en-US" dirty="0" smtClean="0"/>
              <a:t> Unit. Econ/</a:t>
            </a:r>
            <a:r>
              <a:rPr lang="en-US" dirty="0" err="1" smtClean="0"/>
              <a:t>subdiviziune</a:t>
            </a:r>
            <a:r>
              <a:rPr lang="en-US" dirty="0" smtClean="0"/>
              <a:t> ____________________________</a:t>
            </a:r>
            <a:endParaRPr lang="ru-RU" dirty="0" smtClean="0">
              <a:latin typeface="+mn-l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75428662"/>
              </p:ext>
            </p:extLst>
          </p:nvPr>
        </p:nvGraphicFramePr>
        <p:xfrm>
          <a:off x="0" y="617642"/>
          <a:ext cx="9173034" cy="5521374"/>
        </p:xfrm>
        <a:graphic>
          <a:graphicData uri="http://schemas.openxmlformats.org/drawingml/2006/table">
            <a:tbl>
              <a:tblPr firstRow="1" bandRow="1">
                <a:tableStyleId>{1E171933-4619-4E11-9A3F-F7608DF75F80}</a:tableStyleId>
              </a:tblPr>
              <a:tblGrid>
                <a:gridCol w="233788">
                  <a:extLst>
                    <a:ext uri="{9D8B030D-6E8A-4147-A177-3AD203B41FA5}">
                      <a16:colId xmlns:a16="http://schemas.microsoft.com/office/drawing/2014/main" val="20000"/>
                    </a:ext>
                  </a:extLst>
                </a:gridCol>
                <a:gridCol w="1082267">
                  <a:extLst>
                    <a:ext uri="{9D8B030D-6E8A-4147-A177-3AD203B41FA5}">
                      <a16:colId xmlns:a16="http://schemas.microsoft.com/office/drawing/2014/main" val="20001"/>
                    </a:ext>
                  </a:extLst>
                </a:gridCol>
                <a:gridCol w="280845">
                  <a:extLst>
                    <a:ext uri="{9D8B030D-6E8A-4147-A177-3AD203B41FA5}">
                      <a16:colId xmlns:a16="http://schemas.microsoft.com/office/drawing/2014/main" val="20002"/>
                    </a:ext>
                  </a:extLst>
                </a:gridCol>
                <a:gridCol w="208694">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9108">
                  <a:extLst>
                    <a:ext uri="{9D8B030D-6E8A-4147-A177-3AD203B41FA5}">
                      <a16:colId xmlns:a16="http://schemas.microsoft.com/office/drawing/2014/main" val="20005"/>
                    </a:ext>
                  </a:extLst>
                </a:gridCol>
                <a:gridCol w="247491">
                  <a:extLst>
                    <a:ext uri="{9D8B030D-6E8A-4147-A177-3AD203B41FA5}">
                      <a16:colId xmlns:a16="http://schemas.microsoft.com/office/drawing/2014/main" val="20006"/>
                    </a:ext>
                  </a:extLst>
                </a:gridCol>
                <a:gridCol w="216453">
                  <a:extLst>
                    <a:ext uri="{9D8B030D-6E8A-4147-A177-3AD203B41FA5}">
                      <a16:colId xmlns:a16="http://schemas.microsoft.com/office/drawing/2014/main" val="20007"/>
                    </a:ext>
                  </a:extLst>
                </a:gridCol>
                <a:gridCol w="216453">
                  <a:extLst>
                    <a:ext uri="{9D8B030D-6E8A-4147-A177-3AD203B41FA5}">
                      <a16:colId xmlns:a16="http://schemas.microsoft.com/office/drawing/2014/main" val="20008"/>
                    </a:ext>
                  </a:extLst>
                </a:gridCol>
                <a:gridCol w="216453">
                  <a:extLst>
                    <a:ext uri="{9D8B030D-6E8A-4147-A177-3AD203B41FA5}">
                      <a16:colId xmlns:a16="http://schemas.microsoft.com/office/drawing/2014/main" val="20009"/>
                    </a:ext>
                  </a:extLst>
                </a:gridCol>
                <a:gridCol w="216453">
                  <a:extLst>
                    <a:ext uri="{9D8B030D-6E8A-4147-A177-3AD203B41FA5}">
                      <a16:colId xmlns:a16="http://schemas.microsoft.com/office/drawing/2014/main" val="20010"/>
                    </a:ext>
                  </a:extLst>
                </a:gridCol>
                <a:gridCol w="216453">
                  <a:extLst>
                    <a:ext uri="{9D8B030D-6E8A-4147-A177-3AD203B41FA5}">
                      <a16:colId xmlns:a16="http://schemas.microsoft.com/office/drawing/2014/main" val="20011"/>
                    </a:ext>
                  </a:extLst>
                </a:gridCol>
                <a:gridCol w="216453">
                  <a:extLst>
                    <a:ext uri="{9D8B030D-6E8A-4147-A177-3AD203B41FA5}">
                      <a16:colId xmlns:a16="http://schemas.microsoft.com/office/drawing/2014/main" val="20012"/>
                    </a:ext>
                  </a:extLst>
                </a:gridCol>
                <a:gridCol w="216453">
                  <a:extLst>
                    <a:ext uri="{9D8B030D-6E8A-4147-A177-3AD203B41FA5}">
                      <a16:colId xmlns:a16="http://schemas.microsoft.com/office/drawing/2014/main" val="20013"/>
                    </a:ext>
                  </a:extLst>
                </a:gridCol>
                <a:gridCol w="360756">
                  <a:extLst>
                    <a:ext uri="{9D8B030D-6E8A-4147-A177-3AD203B41FA5}">
                      <a16:colId xmlns:a16="http://schemas.microsoft.com/office/drawing/2014/main" val="20014"/>
                    </a:ext>
                  </a:extLst>
                </a:gridCol>
                <a:gridCol w="360756">
                  <a:extLst>
                    <a:ext uri="{9D8B030D-6E8A-4147-A177-3AD203B41FA5}">
                      <a16:colId xmlns:a16="http://schemas.microsoft.com/office/drawing/2014/main" val="20015"/>
                    </a:ext>
                  </a:extLst>
                </a:gridCol>
                <a:gridCol w="360756">
                  <a:extLst>
                    <a:ext uri="{9D8B030D-6E8A-4147-A177-3AD203B41FA5}">
                      <a16:colId xmlns:a16="http://schemas.microsoft.com/office/drawing/2014/main" val="20016"/>
                    </a:ext>
                  </a:extLst>
                </a:gridCol>
                <a:gridCol w="360756">
                  <a:extLst>
                    <a:ext uri="{9D8B030D-6E8A-4147-A177-3AD203B41FA5}">
                      <a16:colId xmlns:a16="http://schemas.microsoft.com/office/drawing/2014/main" val="20017"/>
                    </a:ext>
                  </a:extLst>
                </a:gridCol>
                <a:gridCol w="360756">
                  <a:extLst>
                    <a:ext uri="{9D8B030D-6E8A-4147-A177-3AD203B41FA5}">
                      <a16:colId xmlns:a16="http://schemas.microsoft.com/office/drawing/2014/main" val="20018"/>
                    </a:ext>
                  </a:extLst>
                </a:gridCol>
                <a:gridCol w="360756">
                  <a:extLst>
                    <a:ext uri="{9D8B030D-6E8A-4147-A177-3AD203B41FA5}">
                      <a16:colId xmlns:a16="http://schemas.microsoft.com/office/drawing/2014/main" val="20019"/>
                    </a:ext>
                  </a:extLst>
                </a:gridCol>
                <a:gridCol w="288604">
                  <a:extLst>
                    <a:ext uri="{9D8B030D-6E8A-4147-A177-3AD203B41FA5}">
                      <a16:colId xmlns:a16="http://schemas.microsoft.com/office/drawing/2014/main" val="20020"/>
                    </a:ext>
                  </a:extLst>
                </a:gridCol>
                <a:gridCol w="360757">
                  <a:extLst>
                    <a:ext uri="{9D8B030D-6E8A-4147-A177-3AD203B41FA5}">
                      <a16:colId xmlns:a16="http://schemas.microsoft.com/office/drawing/2014/main" val="20021"/>
                    </a:ext>
                  </a:extLst>
                </a:gridCol>
                <a:gridCol w="432907">
                  <a:extLst>
                    <a:ext uri="{9D8B030D-6E8A-4147-A177-3AD203B41FA5}">
                      <a16:colId xmlns:a16="http://schemas.microsoft.com/office/drawing/2014/main" val="20022"/>
                    </a:ext>
                  </a:extLst>
                </a:gridCol>
                <a:gridCol w="432907">
                  <a:extLst>
                    <a:ext uri="{9D8B030D-6E8A-4147-A177-3AD203B41FA5}">
                      <a16:colId xmlns:a16="http://schemas.microsoft.com/office/drawing/2014/main" val="20023"/>
                    </a:ext>
                  </a:extLst>
                </a:gridCol>
                <a:gridCol w="432907">
                  <a:extLst>
                    <a:ext uri="{9D8B030D-6E8A-4147-A177-3AD203B41FA5}">
                      <a16:colId xmlns:a16="http://schemas.microsoft.com/office/drawing/2014/main" val="20024"/>
                    </a:ext>
                  </a:extLst>
                </a:gridCol>
                <a:gridCol w="432907">
                  <a:extLst>
                    <a:ext uri="{9D8B030D-6E8A-4147-A177-3AD203B41FA5}">
                      <a16:colId xmlns:a16="http://schemas.microsoft.com/office/drawing/2014/main" val="20025"/>
                    </a:ext>
                  </a:extLst>
                </a:gridCol>
                <a:gridCol w="288604">
                  <a:extLst>
                    <a:ext uri="{9D8B030D-6E8A-4147-A177-3AD203B41FA5}">
                      <a16:colId xmlns:a16="http://schemas.microsoft.com/office/drawing/2014/main" val="20026"/>
                    </a:ext>
                  </a:extLst>
                </a:gridCol>
                <a:gridCol w="353261">
                  <a:extLst>
                    <a:ext uri="{9D8B030D-6E8A-4147-A177-3AD203B41FA5}">
                      <a16:colId xmlns:a16="http://schemas.microsoft.com/office/drawing/2014/main" val="20027"/>
                    </a:ext>
                  </a:extLst>
                </a:gridCol>
              </a:tblGrid>
              <a:tr h="273275">
                <a:tc rowSpan="5">
                  <a:txBody>
                    <a:bodyPr/>
                    <a:lstStyle/>
                    <a:p>
                      <a:pPr algn="ctr"/>
                      <a:r>
                        <a:rPr lang="en-US" sz="900" b="0" dirty="0" err="1" smtClean="0">
                          <a:solidFill>
                            <a:schemeClr val="tx1"/>
                          </a:solidFill>
                        </a:rPr>
                        <a:t>Numărul</a:t>
                      </a:r>
                      <a:r>
                        <a:rPr lang="en-US" sz="900" b="0" dirty="0" smtClean="0">
                          <a:solidFill>
                            <a:schemeClr val="tx1"/>
                          </a:solidFill>
                        </a:rPr>
                        <a:t> </a:t>
                      </a:r>
                      <a:r>
                        <a:rPr lang="en-US" sz="900" b="0" dirty="0" err="1" smtClean="0">
                          <a:solidFill>
                            <a:schemeClr val="tx1"/>
                          </a:solidFill>
                        </a:rPr>
                        <a:t>locului</a:t>
                      </a:r>
                      <a:r>
                        <a:rPr lang="en-US" sz="900" b="0" dirty="0" smtClean="0">
                          <a:solidFill>
                            <a:schemeClr val="tx1"/>
                          </a:solidFill>
                        </a:rPr>
                        <a:t> de </a:t>
                      </a:r>
                      <a:r>
                        <a:rPr lang="en-US" sz="900" b="0" dirty="0" err="1" smtClean="0">
                          <a:solidFill>
                            <a:schemeClr val="tx1"/>
                          </a:solidFill>
                        </a:rPr>
                        <a:t>muncă</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9FC5"/>
                    </a:solidFill>
                  </a:tcPr>
                </a:tc>
                <a:tc rowSpan="5">
                  <a:txBody>
                    <a:bodyPr/>
                    <a:lstStyle/>
                    <a:p>
                      <a:r>
                        <a:rPr lang="pt-BR" sz="900" b="1" dirty="0" smtClean="0">
                          <a:solidFill>
                            <a:schemeClr val="tx1"/>
                          </a:solidFill>
                        </a:rPr>
                        <a:t>Numele locului de muncă și sursele factorilor nocivi și (sau) periculoși ai mediului de producție și al procesului de muncă</a:t>
                      </a:r>
                      <a:endParaRPr lang="ru-RU"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9FC5"/>
                    </a:solidFill>
                  </a:tcPr>
                </a:tc>
                <a:tc gridSpan="2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smtClean="0">
                          <a:solidFill>
                            <a:schemeClr val="tx1"/>
                          </a:solidFill>
                        </a:rPr>
                        <a:t>Denumirea factorilor nocivi și (sau) periculoși ai mediului de lucru și ai procesului de muncă</a:t>
                      </a:r>
                      <a:endParaRPr lang="ru-RU"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09FC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44708">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0">
                  <a:txBody>
                    <a:bodyPr/>
                    <a:lstStyle/>
                    <a:p>
                      <a:pPr algn="ctr"/>
                      <a:r>
                        <a:rPr lang="en-US" sz="1400" b="0" dirty="0" err="1" smtClean="0">
                          <a:solidFill>
                            <a:schemeClr val="tx1"/>
                          </a:solidFill>
                        </a:rPr>
                        <a:t>Factori</a:t>
                      </a:r>
                      <a:r>
                        <a:rPr lang="en-US" sz="1400" b="0" dirty="0" smtClean="0">
                          <a:solidFill>
                            <a:schemeClr val="tx1"/>
                          </a:solidFill>
                        </a:rPr>
                        <a:t> </a:t>
                      </a:r>
                      <a:r>
                        <a:rPr lang="en-US" sz="1400" b="0" dirty="0" err="1" smtClean="0">
                          <a:solidFill>
                            <a:schemeClr val="tx1"/>
                          </a:solidFill>
                        </a:rPr>
                        <a:t>fizici</a:t>
                      </a:r>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r>
                        <a:rPr lang="en-US" sz="1000" b="0" dirty="0" err="1" smtClean="0">
                          <a:solidFill>
                            <a:schemeClr val="tx1"/>
                          </a:solidFill>
                        </a:rPr>
                        <a:t>Factorul</a:t>
                      </a:r>
                      <a:r>
                        <a:rPr lang="en-US" sz="1000" b="0" dirty="0" smtClean="0">
                          <a:solidFill>
                            <a:schemeClr val="tx1"/>
                          </a:solidFill>
                        </a:rPr>
                        <a:t> </a:t>
                      </a:r>
                      <a:r>
                        <a:rPr lang="en-US" sz="1000" b="0" dirty="0" err="1" smtClean="0">
                          <a:solidFill>
                            <a:schemeClr val="tx1"/>
                          </a:solidFill>
                        </a:rPr>
                        <a:t>chimic</a:t>
                      </a:r>
                      <a:endParaRPr lang="ru-RU"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400" b="0" dirty="0" err="1" smtClean="0">
                          <a:solidFill>
                            <a:schemeClr val="tx1"/>
                          </a:solidFill>
                        </a:rPr>
                        <a:t>Factorul</a:t>
                      </a:r>
                      <a:r>
                        <a:rPr lang="en-US" sz="1400" b="0" dirty="0" smtClean="0">
                          <a:solidFill>
                            <a:schemeClr val="tx1"/>
                          </a:solidFill>
                        </a:rPr>
                        <a:t> biologic</a:t>
                      </a:r>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3">
                  <a:txBody>
                    <a:bodyPr/>
                    <a:lstStyle/>
                    <a:p>
                      <a:pPr algn="ctr"/>
                      <a:r>
                        <a:rPr lang="en-US" sz="1100" b="0" dirty="0" err="1" smtClean="0">
                          <a:solidFill>
                            <a:schemeClr val="tx1"/>
                          </a:solidFill>
                        </a:rPr>
                        <a:t>Severitatea</a:t>
                      </a:r>
                      <a:r>
                        <a:rPr lang="en-US" sz="1100" b="0" dirty="0" smtClean="0">
                          <a:solidFill>
                            <a:schemeClr val="tx1"/>
                          </a:solidFill>
                        </a:rPr>
                        <a:t> </a:t>
                      </a:r>
                      <a:r>
                        <a:rPr lang="en-US" sz="1100" b="0" dirty="0" err="1" smtClean="0">
                          <a:solidFill>
                            <a:schemeClr val="tx1"/>
                          </a:solidFill>
                        </a:rPr>
                        <a:t>procesului</a:t>
                      </a:r>
                      <a:r>
                        <a:rPr lang="en-US" sz="1100" b="0" dirty="0" smtClean="0">
                          <a:solidFill>
                            <a:schemeClr val="tx1"/>
                          </a:solidFill>
                        </a:rPr>
                        <a:t> de </a:t>
                      </a:r>
                      <a:r>
                        <a:rPr lang="en-US" sz="1100" b="0" dirty="0" err="1" smtClean="0">
                          <a:solidFill>
                            <a:schemeClr val="tx1"/>
                          </a:solidFill>
                        </a:rPr>
                        <a:t>lucru</a:t>
                      </a:r>
                      <a:endParaRPr lang="ru-RU" sz="11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100" b="0" dirty="0" err="1" smtClean="0">
                          <a:solidFill>
                            <a:schemeClr val="tx1"/>
                          </a:solidFill>
                        </a:rPr>
                        <a:t>Tensiunea</a:t>
                      </a:r>
                      <a:r>
                        <a:rPr lang="en-US" sz="1100" b="0" dirty="0" smtClean="0">
                          <a:solidFill>
                            <a:schemeClr val="tx1"/>
                          </a:solidFill>
                        </a:rPr>
                        <a:t> </a:t>
                      </a:r>
                      <a:r>
                        <a:rPr lang="en-US" sz="1100" b="0" dirty="0" err="1" smtClean="0">
                          <a:solidFill>
                            <a:schemeClr val="tx1"/>
                          </a:solidFill>
                        </a:rPr>
                        <a:t>procesului</a:t>
                      </a:r>
                      <a:r>
                        <a:rPr lang="en-US" sz="1100" b="0" dirty="0" smtClean="0">
                          <a:solidFill>
                            <a:schemeClr val="tx1"/>
                          </a:solidFill>
                        </a:rPr>
                        <a:t> de </a:t>
                      </a:r>
                      <a:r>
                        <a:rPr lang="en-US" sz="1100" b="0" dirty="0" err="1" smtClean="0">
                          <a:solidFill>
                            <a:schemeClr val="tx1"/>
                          </a:solidFill>
                        </a:rPr>
                        <a:t>lucru</a:t>
                      </a:r>
                      <a:endParaRPr lang="ru-RU" sz="11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2007">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400" b="0" dirty="0" err="1" smtClean="0">
                          <a:solidFill>
                            <a:schemeClr val="tx1"/>
                          </a:solidFill>
                        </a:rPr>
                        <a:t>Microclimat</a:t>
                      </a:r>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a:r>
                        <a:rPr lang="it-IT" sz="900" b="1" dirty="0" smtClean="0">
                          <a:solidFill>
                            <a:schemeClr val="tx1"/>
                          </a:solidFill>
                        </a:rPr>
                        <a:t>Aerosoli cu acțiune predominant fibrogenă</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400" b="0" dirty="0" err="1" smtClean="0">
                          <a:solidFill>
                            <a:schemeClr val="tx1"/>
                          </a:solidFill>
                        </a:rPr>
                        <a:t>Factori</a:t>
                      </a:r>
                      <a:r>
                        <a:rPr lang="en-US" sz="1400" b="0" dirty="0" smtClean="0">
                          <a:solidFill>
                            <a:schemeClr val="tx1"/>
                          </a:solidFill>
                        </a:rPr>
                        <a:t> </a:t>
                      </a:r>
                      <a:r>
                        <a:rPr lang="en-US" sz="1400" b="0" dirty="0" err="1" smtClean="0">
                          <a:solidFill>
                            <a:schemeClr val="tx1"/>
                          </a:solidFill>
                        </a:rPr>
                        <a:t>vibrați-acustici</a:t>
                      </a:r>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r>
                        <a:rPr lang="en-US" sz="1400" b="0" dirty="0" err="1" smtClean="0">
                          <a:solidFill>
                            <a:schemeClr val="tx1"/>
                          </a:solidFill>
                        </a:rPr>
                        <a:t>Mediu</a:t>
                      </a:r>
                      <a:r>
                        <a:rPr lang="en-US" sz="1400" b="0" dirty="0" smtClean="0">
                          <a:solidFill>
                            <a:schemeClr val="tx1"/>
                          </a:solidFill>
                        </a:rPr>
                        <a:t> </a:t>
                      </a:r>
                      <a:r>
                        <a:rPr lang="en-US" sz="1400" b="0" dirty="0" err="1" smtClean="0">
                          <a:solidFill>
                            <a:schemeClr val="tx1"/>
                          </a:solidFill>
                        </a:rPr>
                        <a:t>luminos</a:t>
                      </a:r>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6">
                  <a:txBody>
                    <a:bodyPr/>
                    <a:lstStyle/>
                    <a:p>
                      <a:pPr algn="ctr"/>
                      <a:r>
                        <a:rPr lang="en-US" sz="1400" b="0" dirty="0" err="1" smtClean="0">
                          <a:solidFill>
                            <a:schemeClr val="tx1"/>
                          </a:solidFill>
                        </a:rPr>
                        <a:t>Radiații</a:t>
                      </a:r>
                      <a:r>
                        <a:rPr lang="en-US" sz="1400" b="0" dirty="0" smtClean="0">
                          <a:solidFill>
                            <a:schemeClr val="tx1"/>
                          </a:solidFill>
                        </a:rPr>
                        <a:t> </a:t>
                      </a:r>
                      <a:r>
                        <a:rPr lang="en-US" sz="1400" b="0" dirty="0" err="1" smtClean="0">
                          <a:solidFill>
                            <a:schemeClr val="tx1"/>
                          </a:solidFill>
                        </a:rPr>
                        <a:t>neionizante</a:t>
                      </a:r>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r>
                        <a:rPr lang="en-US" sz="1200" b="0" dirty="0" err="1" smtClean="0">
                          <a:solidFill>
                            <a:schemeClr val="tx1"/>
                          </a:solidFill>
                        </a:rPr>
                        <a:t>Radiații</a:t>
                      </a:r>
                      <a:r>
                        <a:rPr lang="en-US" sz="1200" b="0" dirty="0" smtClean="0">
                          <a:solidFill>
                            <a:schemeClr val="tx1"/>
                          </a:solidFill>
                        </a:rPr>
                        <a:t> </a:t>
                      </a:r>
                      <a:r>
                        <a:rPr lang="en-US" sz="1200" b="0" dirty="0" err="1" smtClean="0">
                          <a:solidFill>
                            <a:schemeClr val="tx1"/>
                          </a:solidFill>
                        </a:rPr>
                        <a:t>ionizante</a:t>
                      </a:r>
                      <a:endParaRPr lang="ru-RU"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rowSpan="3">
                  <a:txBody>
                    <a:bodyPr/>
                    <a:lstStyle/>
                    <a:p>
                      <a:pPr algn="ctr"/>
                      <a:r>
                        <a:rPr lang="en-US" sz="900" b="1" dirty="0" err="1" smtClean="0">
                          <a:solidFill>
                            <a:schemeClr val="tx1"/>
                          </a:solidFill>
                        </a:rPr>
                        <a:t>Substanțe</a:t>
                      </a:r>
                      <a:r>
                        <a:rPr lang="en-US" sz="900" b="1" dirty="0" smtClean="0">
                          <a:solidFill>
                            <a:schemeClr val="tx1"/>
                          </a:solidFill>
                        </a:rPr>
                        <a:t> </a:t>
                      </a:r>
                      <a:r>
                        <a:rPr lang="en-US" sz="900" b="1" dirty="0" err="1" smtClean="0">
                          <a:solidFill>
                            <a:schemeClr val="tx1"/>
                          </a:solidFill>
                        </a:rPr>
                        <a:t>chimice</a:t>
                      </a:r>
                      <a:r>
                        <a:rPr lang="en-US" sz="900" b="1" dirty="0" smtClean="0">
                          <a:solidFill>
                            <a:schemeClr val="tx1"/>
                          </a:solidFill>
                        </a:rPr>
                        <a:t> </a:t>
                      </a:r>
                      <a:r>
                        <a:rPr lang="en-US" sz="900" b="1" dirty="0" err="1" smtClean="0">
                          <a:solidFill>
                            <a:schemeClr val="tx1"/>
                          </a:solidFill>
                        </a:rPr>
                        <a:t>și</a:t>
                      </a:r>
                      <a:r>
                        <a:rPr lang="en-US" sz="900" b="1" dirty="0" smtClean="0">
                          <a:solidFill>
                            <a:schemeClr val="tx1"/>
                          </a:solidFill>
                        </a:rPr>
                        <a:t> </a:t>
                      </a:r>
                      <a:r>
                        <a:rPr lang="en-US" sz="900" b="1" dirty="0" err="1" smtClean="0">
                          <a:solidFill>
                            <a:schemeClr val="tx1"/>
                          </a:solidFill>
                        </a:rPr>
                        <a:t>amestecuri</a:t>
                      </a:r>
                      <a:r>
                        <a:rPr lang="en-US" sz="900" b="1" dirty="0" smtClean="0">
                          <a:solidFill>
                            <a:schemeClr val="tx1"/>
                          </a:solidFill>
                        </a:rPr>
                        <a:t> </a:t>
                      </a:r>
                      <a:r>
                        <a:rPr lang="en-US" sz="900" b="1" dirty="0" err="1" smtClean="0">
                          <a:solidFill>
                            <a:schemeClr val="tx1"/>
                          </a:solidFill>
                        </a:rPr>
                        <a:t>măsurate</a:t>
                      </a:r>
                      <a:r>
                        <a:rPr lang="en-US" sz="900" b="1" dirty="0" smtClean="0">
                          <a:solidFill>
                            <a:schemeClr val="tx1"/>
                          </a:solidFill>
                        </a:rPr>
                        <a:t> </a:t>
                      </a:r>
                      <a:r>
                        <a:rPr lang="en-US" sz="900" b="1" dirty="0" err="1" smtClean="0">
                          <a:solidFill>
                            <a:schemeClr val="tx1"/>
                          </a:solidFill>
                        </a:rPr>
                        <a:t>în</a:t>
                      </a:r>
                      <a:r>
                        <a:rPr lang="en-US" sz="900" b="1" dirty="0" smtClean="0">
                          <a:solidFill>
                            <a:schemeClr val="tx1"/>
                          </a:solidFill>
                        </a:rPr>
                        <a:t> </a:t>
                      </a:r>
                      <a:r>
                        <a:rPr lang="en-US" sz="900" b="1" dirty="0" err="1" smtClean="0">
                          <a:solidFill>
                            <a:schemeClr val="tx1"/>
                          </a:solidFill>
                        </a:rPr>
                        <a:t>aerul</a:t>
                      </a:r>
                      <a:r>
                        <a:rPr lang="en-US" sz="900" b="1" dirty="0" smtClean="0">
                          <a:solidFill>
                            <a:schemeClr val="tx1"/>
                          </a:solidFill>
                        </a:rPr>
                        <a:t> </a:t>
                      </a:r>
                      <a:r>
                        <a:rPr lang="en-US" sz="900" b="1" dirty="0" err="1" smtClean="0">
                          <a:solidFill>
                            <a:schemeClr val="tx1"/>
                          </a:solidFill>
                        </a:rPr>
                        <a:t>zonei</a:t>
                      </a:r>
                      <a:r>
                        <a:rPr lang="en-US" sz="900" b="1" dirty="0" smtClean="0">
                          <a:solidFill>
                            <a:schemeClr val="tx1"/>
                          </a:solidFill>
                        </a:rPr>
                        <a:t> de </a:t>
                      </a:r>
                      <a:r>
                        <a:rPr lang="en-US" sz="900" b="1" dirty="0" err="1" smtClean="0">
                          <a:solidFill>
                            <a:schemeClr val="tx1"/>
                          </a:solidFill>
                        </a:rPr>
                        <a:t>lucru</a:t>
                      </a:r>
                      <a:r>
                        <a:rPr lang="en-US" sz="900" b="1" dirty="0" smtClean="0">
                          <a:solidFill>
                            <a:schemeClr val="tx1"/>
                          </a:solidFill>
                        </a:rPr>
                        <a:t> </a:t>
                      </a:r>
                      <a:r>
                        <a:rPr lang="en-US" sz="900" b="1" dirty="0" err="1" smtClean="0">
                          <a:solidFill>
                            <a:schemeClr val="tx1"/>
                          </a:solidFill>
                        </a:rPr>
                        <a:t>și</a:t>
                      </a:r>
                      <a:r>
                        <a:rPr lang="en-US" sz="900" b="1" dirty="0" smtClean="0">
                          <a:solidFill>
                            <a:schemeClr val="tx1"/>
                          </a:solidFill>
                        </a:rPr>
                        <a:t> </a:t>
                      </a:r>
                      <a:r>
                        <a:rPr lang="en-US" sz="900" b="1" dirty="0" err="1" smtClean="0">
                          <a:solidFill>
                            <a:schemeClr val="tx1"/>
                          </a:solidFill>
                        </a:rPr>
                        <a:t>pe</a:t>
                      </a:r>
                      <a:r>
                        <a:rPr lang="en-US" sz="900" b="1" dirty="0" smtClean="0">
                          <a:solidFill>
                            <a:schemeClr val="tx1"/>
                          </a:solidFill>
                        </a:rPr>
                        <a:t> </a:t>
                      </a:r>
                      <a:r>
                        <a:rPr lang="en-US" sz="900" b="1" dirty="0" err="1" smtClean="0">
                          <a:solidFill>
                            <a:schemeClr val="tx1"/>
                          </a:solidFill>
                        </a:rPr>
                        <a:t>pielea</a:t>
                      </a:r>
                      <a:r>
                        <a:rPr lang="en-US" sz="900" b="1" dirty="0" smtClean="0">
                          <a:solidFill>
                            <a:schemeClr val="tx1"/>
                          </a:solidFill>
                        </a:rPr>
                        <a:t> </a:t>
                      </a:r>
                      <a:r>
                        <a:rPr lang="en-US" sz="900" b="1" dirty="0" err="1" smtClean="0">
                          <a:solidFill>
                            <a:schemeClr val="tx1"/>
                          </a:solidFill>
                        </a:rPr>
                        <a:t>lucrătorilor</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err="1" smtClean="0">
                          <a:solidFill>
                            <a:schemeClr val="tx1"/>
                          </a:solidFill>
                        </a:rPr>
                        <a:t>Microorganisme</a:t>
                      </a:r>
                      <a:r>
                        <a:rPr lang="en-US" sz="900" b="1" dirty="0" smtClean="0">
                          <a:solidFill>
                            <a:schemeClr val="tx1"/>
                          </a:solidFill>
                        </a:rPr>
                        <a:t> </a:t>
                      </a:r>
                      <a:r>
                        <a:rPr lang="en-US" sz="900" b="1" dirty="0" err="1" smtClean="0">
                          <a:solidFill>
                            <a:schemeClr val="tx1"/>
                          </a:solidFill>
                        </a:rPr>
                        <a:t>producătoare</a:t>
                      </a:r>
                      <a:r>
                        <a:rPr lang="en-US" sz="900" b="1" dirty="0" smtClean="0">
                          <a:solidFill>
                            <a:schemeClr val="tx1"/>
                          </a:solidFill>
                        </a:rPr>
                        <a:t>, </a:t>
                      </a:r>
                      <a:r>
                        <a:rPr lang="en-US" sz="900" b="1" dirty="0" err="1" smtClean="0">
                          <a:solidFill>
                            <a:schemeClr val="tx1"/>
                          </a:solidFill>
                        </a:rPr>
                        <a:t>celule</a:t>
                      </a:r>
                      <a:r>
                        <a:rPr lang="en-US" sz="900" b="1" dirty="0" smtClean="0">
                          <a:solidFill>
                            <a:schemeClr val="tx1"/>
                          </a:solidFill>
                        </a:rPr>
                        <a:t> vii </a:t>
                      </a:r>
                      <a:r>
                        <a:rPr lang="en-US" sz="900" b="1" dirty="0" err="1" smtClean="0">
                          <a:solidFill>
                            <a:schemeClr val="tx1"/>
                          </a:solidFill>
                        </a:rPr>
                        <a:t>și</a:t>
                      </a:r>
                      <a:r>
                        <a:rPr lang="en-US" sz="900" b="1" dirty="0" smtClean="0">
                          <a:solidFill>
                            <a:schemeClr val="tx1"/>
                          </a:solidFill>
                        </a:rPr>
                        <a:t> </a:t>
                      </a:r>
                      <a:r>
                        <a:rPr lang="en-US" sz="900" b="1" dirty="0" err="1" smtClean="0">
                          <a:solidFill>
                            <a:schemeClr val="tx1"/>
                          </a:solidFill>
                        </a:rPr>
                        <a:t>spori,Conținut</a:t>
                      </a:r>
                      <a:r>
                        <a:rPr lang="en-US" sz="900" b="1" dirty="0" smtClean="0">
                          <a:solidFill>
                            <a:schemeClr val="tx1"/>
                          </a:solidFill>
                        </a:rPr>
                        <a:t> </a:t>
                      </a:r>
                      <a:r>
                        <a:rPr lang="en-US" sz="900" b="1" dirty="0" err="1" smtClean="0">
                          <a:solidFill>
                            <a:schemeClr val="tx1"/>
                          </a:solidFill>
                        </a:rPr>
                        <a:t>în</a:t>
                      </a:r>
                      <a:r>
                        <a:rPr lang="en-US" sz="900" b="1" dirty="0" smtClean="0">
                          <a:solidFill>
                            <a:schemeClr val="tx1"/>
                          </a:solidFill>
                        </a:rPr>
                        <a:t> </a:t>
                      </a:r>
                      <a:r>
                        <a:rPr lang="en-US" sz="900" b="1" dirty="0" err="1" smtClean="0">
                          <a:solidFill>
                            <a:schemeClr val="tx1"/>
                          </a:solidFill>
                        </a:rPr>
                        <a:t>preparate</a:t>
                      </a:r>
                      <a:r>
                        <a:rPr lang="en-US" sz="900" b="1" dirty="0" smtClean="0">
                          <a:solidFill>
                            <a:schemeClr val="tx1"/>
                          </a:solidFill>
                        </a:rPr>
                        <a:t> </a:t>
                      </a:r>
                      <a:r>
                        <a:rPr lang="en-US" sz="900" b="1" dirty="0" err="1" smtClean="0">
                          <a:solidFill>
                            <a:schemeClr val="tx1"/>
                          </a:solidFill>
                        </a:rPr>
                        <a:t>bacteriene</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900" b="1" dirty="0" err="1" smtClean="0">
                          <a:solidFill>
                            <a:schemeClr val="tx1"/>
                          </a:solidFill>
                        </a:rPr>
                        <a:t>Microorganisme</a:t>
                      </a:r>
                      <a:r>
                        <a:rPr lang="en-US" sz="900" b="1" dirty="0" smtClean="0">
                          <a:solidFill>
                            <a:schemeClr val="tx1"/>
                          </a:solidFill>
                        </a:rPr>
                        <a:t> </a:t>
                      </a:r>
                      <a:r>
                        <a:rPr lang="en-US" sz="900" b="1" dirty="0" err="1" smtClean="0">
                          <a:solidFill>
                            <a:schemeClr val="tx1"/>
                          </a:solidFill>
                        </a:rPr>
                        <a:t>patogene</a:t>
                      </a:r>
                      <a:r>
                        <a:rPr lang="en-US" sz="900" b="1" dirty="0" smtClean="0">
                          <a:solidFill>
                            <a:schemeClr val="tx1"/>
                          </a:solidFill>
                        </a:rPr>
                        <a:t> - </a:t>
                      </a:r>
                      <a:r>
                        <a:rPr lang="en-US" sz="900" b="1" dirty="0" err="1" smtClean="0">
                          <a:solidFill>
                            <a:schemeClr val="tx1"/>
                          </a:solidFill>
                        </a:rPr>
                        <a:t>agenți</a:t>
                      </a:r>
                      <a:r>
                        <a:rPr lang="en-US" sz="900" b="1" dirty="0" smtClean="0">
                          <a:solidFill>
                            <a:schemeClr val="tx1"/>
                          </a:solidFill>
                        </a:rPr>
                        <a:t> </a:t>
                      </a:r>
                      <a:r>
                        <a:rPr lang="en-US" sz="900" b="1" dirty="0" err="1" smtClean="0">
                          <a:solidFill>
                            <a:schemeClr val="tx1"/>
                          </a:solidFill>
                        </a:rPr>
                        <a:t>cauzali</a:t>
                      </a:r>
                      <a:r>
                        <a:rPr lang="en-US" sz="900" b="1" dirty="0" smtClean="0">
                          <a:solidFill>
                            <a:schemeClr val="tx1"/>
                          </a:solidFill>
                        </a:rPr>
                        <a:t> </a:t>
                      </a:r>
                      <a:r>
                        <a:rPr lang="en-US" sz="900" b="1" dirty="0" err="1" smtClean="0">
                          <a:solidFill>
                            <a:schemeClr val="tx1"/>
                          </a:solidFill>
                        </a:rPr>
                        <a:t>ai</a:t>
                      </a:r>
                      <a:r>
                        <a:rPr lang="en-US" sz="900" b="1" dirty="0" smtClean="0">
                          <a:solidFill>
                            <a:schemeClr val="tx1"/>
                          </a:solidFill>
                        </a:rPr>
                        <a:t> </a:t>
                      </a:r>
                      <a:r>
                        <a:rPr lang="en-US" sz="900" b="1" dirty="0" err="1" smtClean="0">
                          <a:solidFill>
                            <a:schemeClr val="tx1"/>
                          </a:solidFill>
                        </a:rPr>
                        <a:t>bolilor</a:t>
                      </a:r>
                      <a:r>
                        <a:rPr lang="en-US" sz="900" b="1" dirty="0" smtClean="0">
                          <a:solidFill>
                            <a:schemeClr val="tx1"/>
                          </a:solidFill>
                        </a:rPr>
                        <a:t> </a:t>
                      </a:r>
                      <a:r>
                        <a:rPr lang="en-US" sz="900" b="1" dirty="0" err="1" smtClean="0">
                          <a:solidFill>
                            <a:schemeClr val="tx1"/>
                          </a:solidFill>
                        </a:rPr>
                        <a:t>infecțioase</a:t>
                      </a:r>
                      <a:r>
                        <a:rPr lang="en-US" sz="900" b="1" dirty="0" smtClean="0">
                          <a:solidFill>
                            <a:schemeClr val="tx1"/>
                          </a:solidFill>
                        </a:rPr>
                        <a:t> </a:t>
                      </a:r>
                      <a:r>
                        <a:rPr lang="en-US" sz="900" b="1" dirty="0" err="1" smtClean="0">
                          <a:solidFill>
                            <a:schemeClr val="tx1"/>
                          </a:solidFill>
                        </a:rPr>
                        <a:t>deosebit</a:t>
                      </a:r>
                      <a:r>
                        <a:rPr lang="en-US" sz="900" b="1" dirty="0" smtClean="0">
                          <a:solidFill>
                            <a:schemeClr val="tx1"/>
                          </a:solidFill>
                        </a:rPr>
                        <a:t> de </a:t>
                      </a:r>
                      <a:r>
                        <a:rPr lang="en-US" sz="900" b="1" dirty="0" err="1" smtClean="0">
                          <a:solidFill>
                            <a:schemeClr val="tx1"/>
                          </a:solidFill>
                        </a:rPr>
                        <a:t>periculoase</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it-IT" sz="900" b="1" dirty="0" smtClean="0">
                          <a:solidFill>
                            <a:schemeClr val="tx1"/>
                          </a:solidFill>
                        </a:rPr>
                        <a:t>Microorganisme patogene - agenți cauzali ai altor boli infecțioase</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192">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Temperatura</a:t>
                      </a:r>
                      <a:r>
                        <a:rPr lang="en-US" sz="900" b="1" dirty="0" smtClean="0">
                          <a:solidFill>
                            <a:schemeClr val="tx1"/>
                          </a:solidFill>
                        </a:rPr>
                        <a:t> </a:t>
                      </a:r>
                      <a:r>
                        <a:rPr lang="en-US" sz="900" b="1" dirty="0" err="1" smtClean="0">
                          <a:solidFill>
                            <a:schemeClr val="tx1"/>
                          </a:solidFill>
                        </a:rPr>
                        <a:t>aerului</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Umiditate</a:t>
                      </a:r>
                      <a:r>
                        <a:rPr lang="en-US" sz="900" b="1" dirty="0" smtClean="0">
                          <a:solidFill>
                            <a:schemeClr val="tx1"/>
                          </a:solidFill>
                        </a:rPr>
                        <a:t> </a:t>
                      </a:r>
                      <a:r>
                        <a:rPr lang="en-US" sz="900" b="1" dirty="0" err="1" smtClean="0">
                          <a:solidFill>
                            <a:schemeClr val="tx1"/>
                          </a:solidFill>
                        </a:rPr>
                        <a:t>relativă</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Viteza</a:t>
                      </a:r>
                      <a:r>
                        <a:rPr lang="en-US" sz="900" b="1" dirty="0" smtClean="0">
                          <a:solidFill>
                            <a:schemeClr val="tx1"/>
                          </a:solidFill>
                        </a:rPr>
                        <a:t> </a:t>
                      </a:r>
                      <a:r>
                        <a:rPr lang="en-US" sz="900" b="1" dirty="0" err="1" smtClean="0">
                          <a:solidFill>
                            <a:schemeClr val="tx1"/>
                          </a:solidFill>
                        </a:rPr>
                        <a:t>aerului</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Radiații</a:t>
                      </a:r>
                      <a:r>
                        <a:rPr lang="en-US" sz="900" b="1" dirty="0" smtClean="0">
                          <a:solidFill>
                            <a:schemeClr val="tx1"/>
                          </a:solidFill>
                        </a:rPr>
                        <a:t> </a:t>
                      </a:r>
                      <a:r>
                        <a:rPr lang="en-US" sz="900" b="1" dirty="0" err="1" smtClean="0">
                          <a:solidFill>
                            <a:schemeClr val="tx1"/>
                          </a:solidFill>
                        </a:rPr>
                        <a:t>termice</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Zgomot</a:t>
                      </a:r>
                      <a:r>
                        <a:rPr lang="ru-RU" sz="900" b="1" dirty="0" smtClean="0">
                          <a:solidFill>
                            <a:schemeClr val="tx1"/>
                          </a:solidFill>
                        </a:rPr>
                        <a:t> </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Infrasunete</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Ecografie</a:t>
                      </a:r>
                      <a:r>
                        <a:rPr lang="en-US" sz="900" b="1" dirty="0" smtClean="0">
                          <a:solidFill>
                            <a:schemeClr val="tx1"/>
                          </a:solidFill>
                        </a:rPr>
                        <a:t> </a:t>
                      </a:r>
                      <a:r>
                        <a:rPr lang="en-US" sz="900" b="1" dirty="0" err="1" smtClean="0">
                          <a:solidFill>
                            <a:schemeClr val="tx1"/>
                          </a:solidFill>
                        </a:rPr>
                        <a:t>aeriană</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Vibrații</a:t>
                      </a:r>
                      <a:r>
                        <a:rPr lang="en-US" sz="900" b="1" dirty="0" smtClean="0">
                          <a:solidFill>
                            <a:schemeClr val="tx1"/>
                          </a:solidFill>
                        </a:rPr>
                        <a:t> </a:t>
                      </a:r>
                      <a:r>
                        <a:rPr lang="en-US" sz="900" b="1" dirty="0" err="1" smtClean="0">
                          <a:solidFill>
                            <a:schemeClr val="tx1"/>
                          </a:solidFill>
                        </a:rPr>
                        <a:t>generale</a:t>
                      </a:r>
                      <a:r>
                        <a:rPr lang="en-US" sz="900" b="1" dirty="0" smtClean="0">
                          <a:solidFill>
                            <a:schemeClr val="tx1"/>
                          </a:solidFill>
                        </a:rPr>
                        <a:t> </a:t>
                      </a:r>
                      <a:r>
                        <a:rPr lang="en-US" sz="900" b="1" dirty="0" err="1" smtClean="0">
                          <a:solidFill>
                            <a:schemeClr val="tx1"/>
                          </a:solidFill>
                        </a:rPr>
                        <a:t>și</a:t>
                      </a:r>
                      <a:r>
                        <a:rPr lang="en-US" sz="900" b="1" dirty="0" smtClean="0">
                          <a:solidFill>
                            <a:schemeClr val="tx1"/>
                          </a:solidFill>
                        </a:rPr>
                        <a:t> locale</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pt-BR" sz="900" b="1" dirty="0" smtClean="0">
                          <a:solidFill>
                            <a:schemeClr val="tx1"/>
                          </a:solidFill>
                        </a:rPr>
                        <a:t>Iluminarea suprafeței de lucru în timpul revendicării. </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Strălucire</a:t>
                      </a:r>
                      <a:r>
                        <a:rPr lang="en-US" sz="900" b="1" dirty="0" smtClean="0">
                          <a:solidFill>
                            <a:schemeClr val="tx1"/>
                          </a:solidFill>
                        </a:rPr>
                        <a:t> </a:t>
                      </a:r>
                      <a:r>
                        <a:rPr lang="en-US" sz="900" b="1" dirty="0" err="1" smtClean="0">
                          <a:solidFill>
                            <a:schemeClr val="tx1"/>
                          </a:solidFill>
                        </a:rPr>
                        <a:t>dreaptă</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Strălucire</a:t>
                      </a:r>
                      <a:r>
                        <a:rPr lang="en-US" sz="900" b="1" dirty="0" smtClean="0">
                          <a:solidFill>
                            <a:schemeClr val="tx1"/>
                          </a:solidFill>
                        </a:rPr>
                        <a:t> </a:t>
                      </a:r>
                      <a:r>
                        <a:rPr lang="en-US" sz="900" b="1" dirty="0" err="1" smtClean="0">
                          <a:solidFill>
                            <a:schemeClr val="tx1"/>
                          </a:solidFill>
                        </a:rPr>
                        <a:t>reflectată</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Câmp</a:t>
                      </a:r>
                      <a:r>
                        <a:rPr lang="en-US" sz="900" b="1" dirty="0" smtClean="0">
                          <a:solidFill>
                            <a:schemeClr val="tx1"/>
                          </a:solidFill>
                        </a:rPr>
                        <a:t> electromagnetic </a:t>
                      </a:r>
                      <a:r>
                        <a:rPr lang="en-US" sz="900" b="1" dirty="0" err="1" smtClean="0">
                          <a:solidFill>
                            <a:schemeClr val="tx1"/>
                          </a:solidFill>
                        </a:rPr>
                        <a:t>variabil</a:t>
                      </a:r>
                      <a:r>
                        <a:rPr lang="en-US" sz="900" b="1" dirty="0" smtClean="0">
                          <a:solidFill>
                            <a:schemeClr val="tx1"/>
                          </a:solidFill>
                        </a:rPr>
                        <a:t> (</a:t>
                      </a:r>
                      <a:r>
                        <a:rPr lang="en-US" sz="900" b="1" dirty="0" err="1" smtClean="0">
                          <a:solidFill>
                            <a:schemeClr val="tx1"/>
                          </a:solidFill>
                        </a:rPr>
                        <a:t>frecvență</a:t>
                      </a:r>
                      <a:r>
                        <a:rPr lang="en-US" sz="900" b="1" dirty="0" smtClean="0">
                          <a:solidFill>
                            <a:schemeClr val="tx1"/>
                          </a:solidFill>
                        </a:rPr>
                        <a:t> </a:t>
                      </a:r>
                      <a:r>
                        <a:rPr lang="en-US" sz="900" b="1" dirty="0" err="1" smtClean="0">
                          <a:solidFill>
                            <a:schemeClr val="tx1"/>
                          </a:solidFill>
                        </a:rPr>
                        <a:t>industrială</a:t>
                      </a:r>
                      <a:r>
                        <a:rPr lang="en-US" sz="900" b="1" dirty="0" smtClean="0">
                          <a:solidFill>
                            <a:schemeClr val="tx1"/>
                          </a:solidFill>
                        </a:rPr>
                        <a:t> 50 Hz)</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t>Câmp</a:t>
                      </a:r>
                      <a:r>
                        <a:rPr lang="en-US" sz="900" b="1" dirty="0" smtClean="0"/>
                        <a:t> electromagnetic </a:t>
                      </a:r>
                      <a:r>
                        <a:rPr lang="en-US" sz="900" b="1" dirty="0" err="1" smtClean="0"/>
                        <a:t>variabil</a:t>
                      </a:r>
                      <a:r>
                        <a:rPr lang="en-US" sz="900" b="1" dirty="0" smtClean="0"/>
                        <a:t> cu </a:t>
                      </a:r>
                      <a:r>
                        <a:rPr lang="en-US" sz="900" b="1" dirty="0" err="1" smtClean="0"/>
                        <a:t>frecvență</a:t>
                      </a:r>
                      <a:r>
                        <a:rPr lang="en-US" sz="900" b="1" dirty="0" smtClean="0"/>
                        <a:t> radio</a:t>
                      </a:r>
                      <a:endParaRPr lang="ru-RU" sz="900" b="1"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Câmp</a:t>
                      </a:r>
                      <a:r>
                        <a:rPr lang="en-US" sz="900" b="1" dirty="0" smtClean="0">
                          <a:solidFill>
                            <a:schemeClr val="tx1"/>
                          </a:solidFill>
                        </a:rPr>
                        <a:t> electrostatic</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Câmp</a:t>
                      </a:r>
                      <a:r>
                        <a:rPr lang="en-US" sz="900" b="1" dirty="0" smtClean="0">
                          <a:solidFill>
                            <a:schemeClr val="tx1"/>
                          </a:solidFill>
                        </a:rPr>
                        <a:t> magnetic constant</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Radiații</a:t>
                      </a:r>
                      <a:r>
                        <a:rPr lang="en-US" sz="900" b="1" dirty="0" smtClean="0">
                          <a:solidFill>
                            <a:schemeClr val="tx1"/>
                          </a:solidFill>
                        </a:rPr>
                        <a:t> </a:t>
                      </a:r>
                      <a:r>
                        <a:rPr lang="en-US" sz="900" b="1" dirty="0" err="1" smtClean="0">
                          <a:solidFill>
                            <a:schemeClr val="tx1"/>
                          </a:solidFill>
                        </a:rPr>
                        <a:t>ultraviolete</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Radiații</a:t>
                      </a:r>
                      <a:r>
                        <a:rPr lang="en-US" sz="900" b="1" dirty="0" smtClean="0">
                          <a:solidFill>
                            <a:schemeClr val="tx1"/>
                          </a:solidFill>
                        </a:rPr>
                        <a:t> laser</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t-IT" sz="900" b="1" smtClean="0">
                          <a:solidFill>
                            <a:schemeClr val="tx1"/>
                          </a:solidFill>
                        </a:rPr>
                        <a:t>Raze X, radiații gamma și neutroni</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900" b="1" dirty="0" err="1" smtClean="0">
                          <a:solidFill>
                            <a:schemeClr val="tx1"/>
                          </a:solidFill>
                        </a:rPr>
                        <a:t>Contaminarea</a:t>
                      </a:r>
                      <a:r>
                        <a:rPr lang="en-US" sz="900" b="1" dirty="0" smtClean="0">
                          <a:solidFill>
                            <a:schemeClr val="tx1"/>
                          </a:solidFill>
                        </a:rPr>
                        <a:t> </a:t>
                      </a:r>
                      <a:r>
                        <a:rPr lang="en-US" sz="900" b="1" dirty="0" err="1" smtClean="0">
                          <a:solidFill>
                            <a:schemeClr val="tx1"/>
                          </a:solidFill>
                        </a:rPr>
                        <a:t>radioactivă</a:t>
                      </a:r>
                      <a:r>
                        <a:rPr lang="en-US" sz="900" b="1" dirty="0" smtClean="0">
                          <a:solidFill>
                            <a:schemeClr val="tx1"/>
                          </a:solidFill>
                        </a:rPr>
                        <a:t> a </a:t>
                      </a:r>
                      <a:r>
                        <a:rPr lang="en-US" sz="900" b="1" dirty="0" err="1" smtClean="0">
                          <a:solidFill>
                            <a:schemeClr val="tx1"/>
                          </a:solidFill>
                        </a:rPr>
                        <a:t>spațiilor</a:t>
                      </a:r>
                      <a:r>
                        <a:rPr lang="en-US" sz="900" b="1" dirty="0" smtClean="0">
                          <a:solidFill>
                            <a:schemeClr val="tx1"/>
                          </a:solidFill>
                        </a:rPr>
                        <a:t> </a:t>
                      </a:r>
                      <a:r>
                        <a:rPr lang="en-US" sz="900" b="1" dirty="0" err="1" smtClean="0">
                          <a:solidFill>
                            <a:schemeClr val="tx1"/>
                          </a:solidFill>
                        </a:rPr>
                        <a:t>industriale</a:t>
                      </a:r>
                      <a:r>
                        <a:rPr lang="en-US" sz="900" b="1" dirty="0" smtClean="0">
                          <a:solidFill>
                            <a:schemeClr val="tx1"/>
                          </a:solidFill>
                        </a:rPr>
                        <a:t> etc.</a:t>
                      </a:r>
                      <a:r>
                        <a:rPr lang="ru-RU" sz="900" b="1" dirty="0" smtClean="0">
                          <a:solidFill>
                            <a:schemeClr val="tx1"/>
                          </a:solidFill>
                        </a:rPr>
                        <a:t>.</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771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en-US" sz="900" b="1" dirty="0" err="1" smtClean="0">
                          <a:solidFill>
                            <a:schemeClr val="tx1"/>
                          </a:solidFill>
                        </a:rPr>
                        <a:t>Severitatea</a:t>
                      </a:r>
                      <a:r>
                        <a:rPr lang="en-US" sz="900" b="1" dirty="0" smtClean="0">
                          <a:solidFill>
                            <a:schemeClr val="tx1"/>
                          </a:solidFill>
                        </a:rPr>
                        <a:t> </a:t>
                      </a:r>
                      <a:r>
                        <a:rPr lang="en-US" sz="900" b="1" dirty="0" err="1" smtClean="0">
                          <a:solidFill>
                            <a:schemeClr val="tx1"/>
                          </a:solidFill>
                        </a:rPr>
                        <a:t>procesului</a:t>
                      </a:r>
                      <a:r>
                        <a:rPr lang="en-US" sz="900" b="1" dirty="0" smtClean="0">
                          <a:solidFill>
                            <a:schemeClr val="tx1"/>
                          </a:solidFill>
                        </a:rPr>
                        <a:t> de </a:t>
                      </a:r>
                      <a:r>
                        <a:rPr lang="en-US" sz="900" b="1" dirty="0" err="1" smtClean="0">
                          <a:solidFill>
                            <a:schemeClr val="tx1"/>
                          </a:solidFill>
                        </a:rPr>
                        <a:t>lucru</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err="1" smtClean="0">
                          <a:solidFill>
                            <a:schemeClr val="tx1"/>
                          </a:solidFill>
                        </a:rPr>
                        <a:t>Tensiunea</a:t>
                      </a:r>
                      <a:r>
                        <a:rPr lang="en-US" sz="900" b="1" dirty="0" smtClean="0">
                          <a:solidFill>
                            <a:schemeClr val="tx1"/>
                          </a:solidFill>
                        </a:rPr>
                        <a:t> </a:t>
                      </a:r>
                      <a:r>
                        <a:rPr lang="en-US" sz="900" b="1" dirty="0" err="1" smtClean="0">
                          <a:solidFill>
                            <a:schemeClr val="tx1"/>
                          </a:solidFill>
                        </a:rPr>
                        <a:t>procesului</a:t>
                      </a:r>
                      <a:r>
                        <a:rPr lang="en-US" sz="900" b="1" dirty="0" smtClean="0">
                          <a:solidFill>
                            <a:schemeClr val="tx1"/>
                          </a:solidFill>
                        </a:rPr>
                        <a:t> de </a:t>
                      </a:r>
                      <a:r>
                        <a:rPr lang="en-US" sz="900" b="1" dirty="0" err="1" smtClean="0">
                          <a:solidFill>
                            <a:schemeClr val="tx1"/>
                          </a:solidFill>
                        </a:rPr>
                        <a:t>lucru</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1514">
                <a:tc>
                  <a:txBody>
                    <a:bodyPr/>
                    <a:lstStyle/>
                    <a:p>
                      <a:pPr algn="ctr"/>
                      <a:r>
                        <a:rPr lang="ru-RU" sz="900" b="0" dirty="0" smtClean="0">
                          <a:solidFill>
                            <a:schemeClr val="tx1"/>
                          </a:solidFill>
                        </a:rPr>
                        <a:t>1</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3</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4</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5</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6</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7</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8</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9</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10</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11</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12</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13</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14</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15</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16</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17</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18</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19</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20</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21</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22</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23</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24</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25</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26</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27</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0" dirty="0" smtClean="0">
                          <a:solidFill>
                            <a:schemeClr val="tx1"/>
                          </a:solidFill>
                        </a:rPr>
                        <a:t>28</a:t>
                      </a:r>
                      <a:endParaRPr lang="ru-RU" sz="9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4909">
                <a:tc>
                  <a:txBody>
                    <a:bodyPr/>
                    <a:lstStyle/>
                    <a:p>
                      <a:pPr algn="ctr"/>
                      <a:r>
                        <a:rPr lang="ru-RU" sz="1400" b="0" dirty="0" smtClean="0">
                          <a:solidFill>
                            <a:schemeClr val="tx1"/>
                          </a:solidFill>
                        </a:rPr>
                        <a:t>1</a:t>
                      </a:r>
                      <a:endParaRPr lang="ru-R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dirty="0" err="1" smtClean="0">
                          <a:solidFill>
                            <a:schemeClr val="tx1"/>
                          </a:solidFill>
                        </a:rPr>
                        <a:t>Profesor</a:t>
                      </a:r>
                      <a:r>
                        <a:rPr lang="en-US" sz="1200" b="0" dirty="0" smtClean="0">
                          <a:solidFill>
                            <a:schemeClr val="tx1"/>
                          </a:solidFill>
                        </a:rPr>
                        <a:t> de </a:t>
                      </a:r>
                      <a:r>
                        <a:rPr lang="en-US" sz="1200" b="0" dirty="0" err="1" smtClean="0">
                          <a:solidFill>
                            <a:schemeClr val="tx1"/>
                          </a:solidFill>
                        </a:rPr>
                        <a:t>chimie</a:t>
                      </a:r>
                      <a:endParaRPr lang="ru-RU"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1" dirty="0" smtClean="0">
                          <a:solidFill>
                            <a:schemeClr val="tx1"/>
                          </a:solidFill>
                        </a:rPr>
                        <a:t>да</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900" b="1" dirty="0" smtClean="0">
                          <a:solidFill>
                            <a:schemeClr val="tx1"/>
                          </a:solidFill>
                        </a:rPr>
                        <a:t>да</a:t>
                      </a: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9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0" y="6093296"/>
            <a:ext cx="9036496" cy="338554"/>
          </a:xfrm>
          <a:prstGeom prst="rect">
            <a:avLst/>
          </a:prstGeom>
          <a:noFill/>
        </p:spPr>
        <p:txBody>
          <a:bodyPr wrap="square" rtlCol="0">
            <a:spAutoFit/>
          </a:bodyPr>
          <a:lstStyle/>
          <a:p>
            <a:r>
              <a:rPr lang="en-US" sz="1600" dirty="0" err="1"/>
              <a:t>Identificarea</a:t>
            </a:r>
            <a:r>
              <a:rPr lang="en-US" sz="1600" dirty="0"/>
              <a:t> </a:t>
            </a:r>
            <a:r>
              <a:rPr lang="en-US" sz="1600" dirty="0" err="1"/>
              <a:t>factorilor</a:t>
            </a:r>
            <a:r>
              <a:rPr lang="en-US" sz="1600" dirty="0"/>
              <a:t> de </a:t>
            </a:r>
            <a:r>
              <a:rPr lang="en-US" sz="1600" dirty="0" err="1"/>
              <a:t>producție</a:t>
            </a:r>
            <a:r>
              <a:rPr lang="en-US" sz="1600" dirty="0"/>
              <a:t> </a:t>
            </a:r>
            <a:r>
              <a:rPr lang="en-US" sz="1600" dirty="0" err="1"/>
              <a:t>potențial</a:t>
            </a:r>
            <a:r>
              <a:rPr lang="en-US" sz="1600" dirty="0"/>
              <a:t> </a:t>
            </a:r>
            <a:r>
              <a:rPr lang="en-US" sz="1600" dirty="0" err="1"/>
              <a:t>dăunători</a:t>
            </a:r>
            <a:r>
              <a:rPr lang="en-US" sz="1600" dirty="0"/>
              <a:t> </a:t>
            </a:r>
            <a:r>
              <a:rPr lang="en-US" sz="1600" dirty="0" err="1"/>
              <a:t>și</a:t>
            </a:r>
            <a:r>
              <a:rPr lang="en-US" sz="1600" dirty="0"/>
              <a:t> (</a:t>
            </a:r>
            <a:r>
              <a:rPr lang="en-US" sz="1600" dirty="0" err="1"/>
              <a:t>sau</a:t>
            </a:r>
            <a:r>
              <a:rPr lang="en-US" sz="1600" dirty="0"/>
              <a:t>) </a:t>
            </a:r>
            <a:r>
              <a:rPr lang="en-US" sz="1600" dirty="0" err="1"/>
              <a:t>periculoși</a:t>
            </a:r>
            <a:endParaRPr lang="ru-RU" sz="1600" dirty="0">
              <a:latin typeface="+mn-lt"/>
            </a:endParaRPr>
          </a:p>
        </p:txBody>
      </p:sp>
      <p:sp>
        <p:nvSpPr>
          <p:cNvPr id="6" name="TextBox 5"/>
          <p:cNvSpPr txBox="1"/>
          <p:nvPr/>
        </p:nvSpPr>
        <p:spPr>
          <a:xfrm>
            <a:off x="5071" y="6519275"/>
            <a:ext cx="9036496" cy="369332"/>
          </a:xfrm>
          <a:prstGeom prst="rect">
            <a:avLst/>
          </a:prstGeom>
          <a:noFill/>
        </p:spPr>
        <p:txBody>
          <a:bodyPr wrap="square" rtlCol="0">
            <a:spAutoFit/>
          </a:bodyPr>
          <a:lstStyle/>
          <a:p>
            <a:r>
              <a:rPr lang="en-US" dirty="0" err="1"/>
              <a:t>Membrii</a:t>
            </a:r>
            <a:r>
              <a:rPr lang="en-US" dirty="0"/>
              <a:t> </a:t>
            </a:r>
            <a:r>
              <a:rPr lang="en-US" dirty="0" err="1"/>
              <a:t>Comisiei</a:t>
            </a:r>
            <a:r>
              <a:rPr lang="en-US" dirty="0"/>
              <a:t> </a:t>
            </a:r>
            <a:r>
              <a:rPr lang="en-US" dirty="0" err="1" smtClean="0"/>
              <a:t>pentru</a:t>
            </a:r>
            <a:r>
              <a:rPr lang="ro-RO" dirty="0" smtClean="0"/>
              <a:t> ALM</a:t>
            </a:r>
            <a:endParaRPr lang="ru-RU" dirty="0"/>
          </a:p>
        </p:txBody>
      </p:sp>
      <p:sp>
        <p:nvSpPr>
          <p:cNvPr id="8" name="Прямоугольник 15"/>
          <p:cNvSpPr>
            <a:spLocks noChangeArrowheads="1"/>
          </p:cNvSpPr>
          <p:nvPr/>
        </p:nvSpPr>
        <p:spPr bwMode="auto">
          <a:xfrm rot="19910283">
            <a:off x="186897" y="3815172"/>
            <a:ext cx="1122859" cy="307777"/>
          </a:xfrm>
          <a:prstGeom prst="rect">
            <a:avLst/>
          </a:prstGeom>
          <a:solidFill>
            <a:schemeClr val="accent2">
              <a:lumMod val="20000"/>
              <a:lumOff val="80000"/>
            </a:schemeClr>
          </a:soli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400" b="1" dirty="0" err="1">
                <a:solidFill>
                  <a:srgbClr val="800000"/>
                </a:solidFill>
              </a:rPr>
              <a:t>clasificator</a:t>
            </a:r>
            <a:endParaRPr lang="ru-RU" sz="1400" b="1" dirty="0">
              <a:solidFill>
                <a:srgbClr val="800000"/>
              </a:solidFill>
            </a:endParaRPr>
          </a:p>
        </p:txBody>
      </p:sp>
    </p:spTree>
    <p:extLst>
      <p:ext uri="{BB962C8B-B14F-4D97-AF65-F5344CB8AC3E}">
        <p14:creationId xmlns:p14="http://schemas.microsoft.com/office/powerpoint/2010/main" val="54035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82158103"/>
              </p:ext>
            </p:extLst>
          </p:nvPr>
        </p:nvGraphicFramePr>
        <p:xfrm>
          <a:off x="3351034" y="3717032"/>
          <a:ext cx="5013682" cy="1529328"/>
        </p:xfrm>
        <a:graphic>
          <a:graphicData uri="http://schemas.openxmlformats.org/drawingml/2006/table">
            <a:tbl>
              <a:tblPr firstRow="1" firstCol="1" bandRow="1">
                <a:tableStyleId>{5C22544A-7EE6-4342-B048-85BDC9FD1C3A}</a:tableStyleId>
              </a:tblPr>
              <a:tblGrid>
                <a:gridCol w="647302">
                  <a:extLst>
                    <a:ext uri="{9D8B030D-6E8A-4147-A177-3AD203B41FA5}">
                      <a16:colId xmlns:a16="http://schemas.microsoft.com/office/drawing/2014/main" val="20000"/>
                    </a:ext>
                  </a:extLst>
                </a:gridCol>
                <a:gridCol w="4366380">
                  <a:extLst>
                    <a:ext uri="{9D8B030D-6E8A-4147-A177-3AD203B41FA5}">
                      <a16:colId xmlns:a16="http://schemas.microsoft.com/office/drawing/2014/main" val="20001"/>
                    </a:ext>
                  </a:extLst>
                </a:gridCol>
              </a:tblGrid>
              <a:tr h="432048">
                <a:tc>
                  <a:txBody>
                    <a:bodyPr/>
                    <a:lstStyle/>
                    <a:p>
                      <a:pPr algn="ctr">
                        <a:spcAft>
                          <a:spcPts val="0"/>
                        </a:spcAft>
                      </a:pPr>
                      <a:r>
                        <a:rPr lang="ru-RU" sz="1800">
                          <a:solidFill>
                            <a:schemeClr val="tx1"/>
                          </a:solidFill>
                          <a:effectLst/>
                          <a:latin typeface="+mn-lt"/>
                        </a:rPr>
                        <a:t>1.1</a:t>
                      </a:r>
                      <a:endParaRPr lang="ru-RU" sz="1800">
                        <a:solidFill>
                          <a:schemeClr val="tx1"/>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800" dirty="0" err="1" smtClean="0">
                          <a:solidFill>
                            <a:schemeClr val="tx1"/>
                          </a:solidFill>
                          <a:effectLst/>
                          <a:latin typeface="+mn-lt"/>
                          <a:ea typeface="Times New Roman" panose="02020603050405020304" pitchFamily="18" charset="0"/>
                        </a:rPr>
                        <a:t>Microclimat</a:t>
                      </a:r>
                      <a:endParaRPr lang="ru-RU" sz="1800" dirty="0">
                        <a:solidFill>
                          <a:schemeClr val="tx1"/>
                        </a:solidFill>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4310">
                <a:tc>
                  <a:txBody>
                    <a:bodyPr/>
                    <a:lstStyle/>
                    <a:p>
                      <a:pPr algn="ctr">
                        <a:spcAft>
                          <a:spcPts val="0"/>
                        </a:spcAft>
                      </a:pPr>
                      <a:r>
                        <a:rPr lang="ru-RU" sz="1800">
                          <a:solidFill>
                            <a:schemeClr val="tx1"/>
                          </a:solidFill>
                          <a:effectLst/>
                          <a:latin typeface="+mn-lt"/>
                        </a:rPr>
                        <a:t>1.1.1</a:t>
                      </a:r>
                      <a:endParaRPr lang="ru-RU" sz="1800">
                        <a:solidFill>
                          <a:schemeClr val="tx1"/>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800" dirty="0" err="1" smtClean="0">
                          <a:solidFill>
                            <a:schemeClr val="tx1"/>
                          </a:solidFill>
                          <a:effectLst/>
                          <a:latin typeface="+mn-lt"/>
                          <a:ea typeface="Times New Roman" panose="02020603050405020304" pitchFamily="18" charset="0"/>
                        </a:rPr>
                        <a:t>Temperatura</a:t>
                      </a:r>
                      <a:r>
                        <a:rPr lang="en-US" sz="1800" dirty="0" smtClean="0">
                          <a:solidFill>
                            <a:schemeClr val="tx1"/>
                          </a:solidFill>
                          <a:effectLst/>
                          <a:latin typeface="+mn-lt"/>
                          <a:ea typeface="Times New Roman" panose="02020603050405020304" pitchFamily="18" charset="0"/>
                        </a:rPr>
                        <a:t> </a:t>
                      </a:r>
                      <a:r>
                        <a:rPr lang="en-US" sz="1800" dirty="0" err="1" smtClean="0">
                          <a:solidFill>
                            <a:schemeClr val="tx1"/>
                          </a:solidFill>
                          <a:effectLst/>
                          <a:latin typeface="+mn-lt"/>
                          <a:ea typeface="Times New Roman" panose="02020603050405020304" pitchFamily="18" charset="0"/>
                        </a:rPr>
                        <a:t>aerului</a:t>
                      </a:r>
                      <a:endParaRPr lang="ru-RU" sz="18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1925">
                <a:tc>
                  <a:txBody>
                    <a:bodyPr/>
                    <a:lstStyle/>
                    <a:p>
                      <a:pPr algn="ctr">
                        <a:spcAft>
                          <a:spcPts val="0"/>
                        </a:spcAft>
                      </a:pPr>
                      <a:r>
                        <a:rPr lang="ru-RU" sz="1800">
                          <a:solidFill>
                            <a:schemeClr val="tx1"/>
                          </a:solidFill>
                          <a:effectLst/>
                          <a:latin typeface="+mn-lt"/>
                        </a:rPr>
                        <a:t>1.1.2</a:t>
                      </a:r>
                      <a:endParaRPr lang="ru-RU" sz="1800">
                        <a:solidFill>
                          <a:schemeClr val="tx1"/>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800" dirty="0" err="1" smtClean="0">
                          <a:solidFill>
                            <a:schemeClr val="tx1"/>
                          </a:solidFill>
                          <a:effectLst/>
                          <a:latin typeface="+mn-lt"/>
                          <a:ea typeface="Times New Roman" panose="02020603050405020304" pitchFamily="18" charset="0"/>
                        </a:rPr>
                        <a:t>Umiditate</a:t>
                      </a:r>
                      <a:r>
                        <a:rPr lang="en-US" sz="1800" dirty="0" smtClean="0">
                          <a:solidFill>
                            <a:schemeClr val="tx1"/>
                          </a:solidFill>
                          <a:effectLst/>
                          <a:latin typeface="+mn-lt"/>
                          <a:ea typeface="Times New Roman" panose="02020603050405020304" pitchFamily="18" charset="0"/>
                        </a:rPr>
                        <a:t> </a:t>
                      </a:r>
                      <a:r>
                        <a:rPr lang="en-US" sz="1800" dirty="0" err="1" smtClean="0">
                          <a:solidFill>
                            <a:schemeClr val="tx1"/>
                          </a:solidFill>
                          <a:effectLst/>
                          <a:latin typeface="+mn-lt"/>
                          <a:ea typeface="Times New Roman" panose="02020603050405020304" pitchFamily="18" charset="0"/>
                        </a:rPr>
                        <a:t>relativă</a:t>
                      </a:r>
                      <a:endParaRPr lang="ru-RU" sz="18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1925">
                <a:tc>
                  <a:txBody>
                    <a:bodyPr/>
                    <a:lstStyle/>
                    <a:p>
                      <a:pPr algn="ctr">
                        <a:spcAft>
                          <a:spcPts val="0"/>
                        </a:spcAft>
                      </a:pPr>
                      <a:r>
                        <a:rPr lang="ru-RU" sz="1800">
                          <a:solidFill>
                            <a:schemeClr val="tx1"/>
                          </a:solidFill>
                          <a:effectLst/>
                          <a:latin typeface="+mn-lt"/>
                        </a:rPr>
                        <a:t>1.1.3</a:t>
                      </a:r>
                      <a:endParaRPr lang="ru-RU" sz="1800">
                        <a:solidFill>
                          <a:schemeClr val="tx1"/>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800" dirty="0" err="1" smtClean="0">
                          <a:solidFill>
                            <a:schemeClr val="tx1"/>
                          </a:solidFill>
                          <a:effectLst/>
                          <a:latin typeface="+mn-lt"/>
                          <a:ea typeface="Times New Roman" panose="02020603050405020304" pitchFamily="18" charset="0"/>
                        </a:rPr>
                        <a:t>Viteza</a:t>
                      </a:r>
                      <a:r>
                        <a:rPr lang="en-US" sz="1800" dirty="0" smtClean="0">
                          <a:solidFill>
                            <a:schemeClr val="tx1"/>
                          </a:solidFill>
                          <a:effectLst/>
                          <a:latin typeface="+mn-lt"/>
                          <a:ea typeface="Times New Roman" panose="02020603050405020304" pitchFamily="18" charset="0"/>
                        </a:rPr>
                        <a:t> </a:t>
                      </a:r>
                      <a:r>
                        <a:rPr lang="en-US" sz="1800" dirty="0" err="1" smtClean="0">
                          <a:solidFill>
                            <a:schemeClr val="tx1"/>
                          </a:solidFill>
                          <a:effectLst/>
                          <a:latin typeface="+mn-lt"/>
                          <a:ea typeface="Times New Roman" panose="02020603050405020304" pitchFamily="18" charset="0"/>
                        </a:rPr>
                        <a:t>aerului</a:t>
                      </a:r>
                      <a:endParaRPr lang="ru-RU" sz="18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1925">
                <a:tc>
                  <a:txBody>
                    <a:bodyPr/>
                    <a:lstStyle/>
                    <a:p>
                      <a:pPr algn="ctr">
                        <a:spcAft>
                          <a:spcPts val="0"/>
                        </a:spcAft>
                      </a:pPr>
                      <a:r>
                        <a:rPr lang="ru-RU" sz="1800">
                          <a:solidFill>
                            <a:schemeClr val="tx1"/>
                          </a:solidFill>
                          <a:effectLst/>
                          <a:latin typeface="+mn-lt"/>
                        </a:rPr>
                        <a:t>1.1.4</a:t>
                      </a:r>
                      <a:endParaRPr lang="ru-RU" sz="1800">
                        <a:solidFill>
                          <a:schemeClr val="tx1"/>
                        </a:solidFill>
                        <a:effectLst/>
                        <a:latin typeface="+mn-lt"/>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a:spcAft>
                          <a:spcPts val="0"/>
                        </a:spcAft>
                      </a:pPr>
                      <a:r>
                        <a:rPr lang="en-US" sz="1800" dirty="0" err="1" smtClean="0">
                          <a:solidFill>
                            <a:schemeClr val="tx1"/>
                          </a:solidFill>
                          <a:effectLst/>
                          <a:latin typeface="+mn-lt"/>
                          <a:ea typeface="Times New Roman" panose="02020603050405020304" pitchFamily="18" charset="0"/>
                        </a:rPr>
                        <a:t>Radiații</a:t>
                      </a:r>
                      <a:r>
                        <a:rPr lang="en-US" sz="1800" dirty="0" smtClean="0">
                          <a:solidFill>
                            <a:schemeClr val="tx1"/>
                          </a:solidFill>
                          <a:effectLst/>
                          <a:latin typeface="+mn-lt"/>
                          <a:ea typeface="Times New Roman" panose="02020603050405020304" pitchFamily="18" charset="0"/>
                        </a:rPr>
                        <a:t> </a:t>
                      </a:r>
                      <a:r>
                        <a:rPr lang="en-US" sz="1800" dirty="0" err="1" smtClean="0">
                          <a:solidFill>
                            <a:schemeClr val="tx1"/>
                          </a:solidFill>
                          <a:effectLst/>
                          <a:latin typeface="+mn-lt"/>
                          <a:ea typeface="Times New Roman" panose="02020603050405020304" pitchFamily="18" charset="0"/>
                        </a:rPr>
                        <a:t>termice</a:t>
                      </a:r>
                      <a:endParaRPr lang="ru-RU" sz="18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1285875" y="3421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6" name="Прямоугольник 15"/>
          <p:cNvSpPr>
            <a:spLocks noChangeArrowheads="1"/>
          </p:cNvSpPr>
          <p:nvPr/>
        </p:nvSpPr>
        <p:spPr bwMode="auto">
          <a:xfrm rot="20775066">
            <a:off x="781078" y="3393802"/>
            <a:ext cx="1453746" cy="307777"/>
          </a:xfrm>
          <a:prstGeom prst="rect">
            <a:avLst/>
          </a:prstGeom>
          <a:solidFill>
            <a:schemeClr val="accent2">
              <a:lumMod val="20000"/>
              <a:lumOff val="80000"/>
            </a:schemeClr>
          </a:soli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wrap="square">
            <a:spAutoFit/>
          </a:bodyPr>
          <a:lstStyle/>
          <a:p>
            <a:r>
              <a:rPr lang="ro-RO" sz="1400" b="1" dirty="0" smtClean="0">
                <a:solidFill>
                  <a:srgbClr val="800000"/>
                </a:solidFill>
              </a:rPr>
              <a:t>CLASIFICATOR</a:t>
            </a:r>
            <a:endParaRPr lang="ru-RU" sz="1400" b="1" dirty="0">
              <a:solidFill>
                <a:srgbClr val="800000"/>
              </a:solidFill>
            </a:endParaRPr>
          </a:p>
        </p:txBody>
      </p:sp>
      <p:pic>
        <p:nvPicPr>
          <p:cNvPr id="7" name="Picture 3" descr="C:\Documents and Settings\ILO Moscow User\Local Settings\Temporary Internet Files\Content.IE5\CNKRXFTF\MCj0434411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648072" cy="729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475656" y="404664"/>
            <a:ext cx="7056784" cy="646331"/>
          </a:xfrm>
          <a:prstGeom prst="rect">
            <a:avLst/>
          </a:prstGeom>
          <a:noFill/>
        </p:spPr>
        <p:txBody>
          <a:bodyPr wrap="square" rtlCol="0">
            <a:spAutoFit/>
          </a:bodyPr>
          <a:lstStyle/>
          <a:p>
            <a:r>
              <a:rPr lang="en-US" b="1" dirty="0"/>
              <a:t>Ce </a:t>
            </a:r>
            <a:r>
              <a:rPr lang="en-US" b="1" dirty="0" err="1"/>
              <a:t>factori</a:t>
            </a:r>
            <a:r>
              <a:rPr lang="en-US" b="1" dirty="0"/>
              <a:t> </a:t>
            </a:r>
            <a:r>
              <a:rPr lang="en-US" b="1" dirty="0" err="1"/>
              <a:t>nocivi</a:t>
            </a:r>
            <a:r>
              <a:rPr lang="en-US" b="1" dirty="0"/>
              <a:t> </a:t>
            </a:r>
            <a:r>
              <a:rPr lang="en-US" b="1" dirty="0" err="1"/>
              <a:t>și</a:t>
            </a:r>
            <a:r>
              <a:rPr lang="en-US" b="1" dirty="0"/>
              <a:t> </a:t>
            </a:r>
            <a:r>
              <a:rPr lang="en-US" b="1" dirty="0" err="1"/>
              <a:t>periculoși</a:t>
            </a:r>
            <a:r>
              <a:rPr lang="en-US" b="1" dirty="0"/>
              <a:t> </a:t>
            </a:r>
            <a:r>
              <a:rPr lang="en-US" b="1" dirty="0" err="1"/>
              <a:t>sunt</a:t>
            </a:r>
            <a:r>
              <a:rPr lang="en-US" b="1" dirty="0"/>
              <a:t> </a:t>
            </a:r>
            <a:r>
              <a:rPr lang="en-US" b="1" dirty="0" err="1"/>
              <a:t>investigați</a:t>
            </a:r>
            <a:r>
              <a:rPr lang="en-US" b="1" dirty="0"/>
              <a:t> </a:t>
            </a:r>
            <a:r>
              <a:rPr lang="en-US" b="1" dirty="0" err="1"/>
              <a:t>atunci</a:t>
            </a:r>
            <a:r>
              <a:rPr lang="en-US" b="1" dirty="0"/>
              <a:t> </a:t>
            </a:r>
            <a:r>
              <a:rPr lang="en-US" b="1" dirty="0" err="1"/>
              <a:t>când</a:t>
            </a:r>
            <a:r>
              <a:rPr lang="en-US" b="1" dirty="0"/>
              <a:t> se </a:t>
            </a:r>
            <a:r>
              <a:rPr lang="en-US" b="1" dirty="0" err="1"/>
              <a:t>evaluează</a:t>
            </a:r>
            <a:r>
              <a:rPr lang="en-US" b="1" dirty="0"/>
              <a:t> </a:t>
            </a:r>
            <a:r>
              <a:rPr lang="en-US" b="1" dirty="0" err="1"/>
              <a:t>microclimatul</a:t>
            </a:r>
            <a:r>
              <a:rPr lang="en-US" b="1" dirty="0"/>
              <a:t> la </a:t>
            </a:r>
            <a:r>
              <a:rPr lang="en-US" b="1" dirty="0" err="1"/>
              <a:t>locul</a:t>
            </a:r>
            <a:r>
              <a:rPr lang="en-US" b="1" dirty="0"/>
              <a:t> de </a:t>
            </a:r>
            <a:r>
              <a:rPr lang="en-US" b="1" dirty="0" err="1"/>
              <a:t>muncă</a:t>
            </a:r>
            <a:r>
              <a:rPr lang="en-US" b="1" dirty="0"/>
              <a:t>?</a:t>
            </a:r>
            <a:endParaRPr lang="ru-RU" b="1" dirty="0">
              <a:latin typeface="+mn-lt"/>
            </a:endParaRPr>
          </a:p>
        </p:txBody>
      </p:sp>
      <p:sp>
        <p:nvSpPr>
          <p:cNvPr id="9" name="Прямоугольник 8"/>
          <p:cNvSpPr/>
          <p:nvPr/>
        </p:nvSpPr>
        <p:spPr>
          <a:xfrm>
            <a:off x="323528" y="1340768"/>
            <a:ext cx="8735982" cy="36875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indent="257175" algn="just">
              <a:lnSpc>
                <a:spcPct val="107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1) </a:t>
            </a:r>
            <a:r>
              <a:rPr lang="en-US" dirty="0" err="1">
                <a:latin typeface="Times New Roman" panose="02020603050405020304" pitchFamily="18" charset="0"/>
                <a:ea typeface="Calibri" panose="020F0502020204030204" pitchFamily="34" charset="0"/>
                <a:cs typeface="Times New Roman" panose="02020603050405020304" pitchFamily="18" charset="0"/>
              </a:rPr>
              <a:t>Acestea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sunt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temperatura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aerului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umiditatea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relativă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viteza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aerului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radiația</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căldură</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107504" y="1864854"/>
            <a:ext cx="8735982" cy="38869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indent="257175" algn="just">
              <a:lnSpc>
                <a:spcPct val="107000"/>
              </a:lnSpc>
              <a:spcAft>
                <a:spcPts val="0"/>
              </a:spcAft>
            </a:pPr>
            <a:r>
              <a:rPr lang="ro-RO" dirty="0">
                <a:latin typeface="Times New Roman" panose="02020603050405020304" pitchFamily="18" charset="0"/>
                <a:ea typeface="Calibri" panose="020F0502020204030204" pitchFamily="34" charset="0"/>
                <a:cs typeface="Times New Roman" panose="02020603050405020304" pitchFamily="18" charset="0"/>
              </a:rPr>
              <a:t>2</a:t>
            </a:r>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Acestea</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sunt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temperatura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aerului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umiditatea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relativă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viteza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aerului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radiațiile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ionizante</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p:cNvSpPr txBox="1"/>
          <p:nvPr/>
        </p:nvSpPr>
        <p:spPr>
          <a:xfrm>
            <a:off x="0" y="1222952"/>
            <a:ext cx="648072" cy="707886"/>
          </a:xfrm>
          <a:prstGeom prst="rect">
            <a:avLst/>
          </a:prstGeom>
          <a:noFill/>
        </p:spPr>
        <p:txBody>
          <a:bodyPr wrap="square" rtlCol="0">
            <a:spAutoFit/>
          </a:bodyPr>
          <a:lstStyle/>
          <a:p>
            <a:pPr algn="ctr"/>
            <a:r>
              <a:rPr lang="ru-RU" sz="4000" dirty="0" smtClean="0">
                <a:solidFill>
                  <a:srgbClr val="800000"/>
                </a:solidFill>
              </a:rPr>
              <a:t>+</a:t>
            </a:r>
            <a:endParaRPr lang="ru-RU" sz="4000" dirty="0">
              <a:solidFill>
                <a:srgbClr val="800000"/>
              </a:solidFill>
            </a:endParaRPr>
          </a:p>
        </p:txBody>
      </p:sp>
    </p:spTree>
    <p:extLst>
      <p:ext uri="{BB962C8B-B14F-4D97-AF65-F5344CB8AC3E}">
        <p14:creationId xmlns:p14="http://schemas.microsoft.com/office/powerpoint/2010/main" val="162056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26"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416" y="-19267"/>
            <a:ext cx="8981062" cy="623248"/>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dirty="0" err="1">
                <a:solidFill>
                  <a:srgbClr val="1F4F19"/>
                </a:solidFill>
              </a:rPr>
              <a:t>Factori</a:t>
            </a:r>
            <a:r>
              <a:rPr lang="en-US" dirty="0">
                <a:solidFill>
                  <a:srgbClr val="1F4F19"/>
                </a:solidFill>
              </a:rPr>
              <a:t> </a:t>
            </a:r>
            <a:r>
              <a:rPr lang="en-US" dirty="0" err="1">
                <a:solidFill>
                  <a:srgbClr val="1F4F19"/>
                </a:solidFill>
              </a:rPr>
              <a:t>nocivi</a:t>
            </a:r>
            <a:r>
              <a:rPr lang="en-US" dirty="0">
                <a:solidFill>
                  <a:srgbClr val="1F4F19"/>
                </a:solidFill>
              </a:rPr>
              <a:t> </a:t>
            </a:r>
            <a:r>
              <a:rPr lang="en-US" dirty="0" err="1">
                <a:solidFill>
                  <a:srgbClr val="1F4F19"/>
                </a:solidFill>
              </a:rPr>
              <a:t>și</a:t>
            </a:r>
            <a:r>
              <a:rPr lang="en-US" dirty="0">
                <a:solidFill>
                  <a:srgbClr val="1F4F19"/>
                </a:solidFill>
              </a:rPr>
              <a:t> / </a:t>
            </a:r>
            <a:r>
              <a:rPr lang="en-US" dirty="0" err="1">
                <a:solidFill>
                  <a:srgbClr val="1F4F19"/>
                </a:solidFill>
              </a:rPr>
              <a:t>sau</a:t>
            </a:r>
            <a:r>
              <a:rPr lang="en-US" dirty="0">
                <a:solidFill>
                  <a:srgbClr val="1F4F19"/>
                </a:solidFill>
              </a:rPr>
              <a:t> </a:t>
            </a:r>
            <a:r>
              <a:rPr lang="en-US" dirty="0" err="1">
                <a:solidFill>
                  <a:srgbClr val="1F4F19"/>
                </a:solidFill>
              </a:rPr>
              <a:t>periculoși</a:t>
            </a:r>
            <a:r>
              <a:rPr lang="en-US" dirty="0">
                <a:solidFill>
                  <a:srgbClr val="1F4F19"/>
                </a:solidFill>
              </a:rPr>
              <a:t> </a:t>
            </a:r>
            <a:r>
              <a:rPr lang="en-US" dirty="0" err="1">
                <a:solidFill>
                  <a:srgbClr val="1F4F19"/>
                </a:solidFill>
              </a:rPr>
              <a:t>ai</a:t>
            </a:r>
            <a:r>
              <a:rPr lang="en-US" dirty="0">
                <a:solidFill>
                  <a:srgbClr val="1F4F19"/>
                </a:solidFill>
              </a:rPr>
              <a:t> </a:t>
            </a:r>
            <a:r>
              <a:rPr lang="en-US" dirty="0" err="1">
                <a:solidFill>
                  <a:srgbClr val="1F4F19"/>
                </a:solidFill>
              </a:rPr>
              <a:t>mediului</a:t>
            </a:r>
            <a:r>
              <a:rPr lang="en-US" dirty="0">
                <a:solidFill>
                  <a:srgbClr val="1F4F19"/>
                </a:solidFill>
              </a:rPr>
              <a:t> de </a:t>
            </a:r>
            <a:r>
              <a:rPr lang="en-US" dirty="0" err="1">
                <a:solidFill>
                  <a:srgbClr val="1F4F19"/>
                </a:solidFill>
              </a:rPr>
              <a:t>lucru</a:t>
            </a:r>
            <a:r>
              <a:rPr lang="en-US" dirty="0">
                <a:solidFill>
                  <a:srgbClr val="1F4F19"/>
                </a:solidFill>
              </a:rPr>
              <a:t> </a:t>
            </a:r>
            <a:r>
              <a:rPr lang="en-US" dirty="0" err="1">
                <a:solidFill>
                  <a:srgbClr val="1F4F19"/>
                </a:solidFill>
              </a:rPr>
              <a:t>și</a:t>
            </a:r>
            <a:r>
              <a:rPr lang="en-US" dirty="0">
                <a:solidFill>
                  <a:srgbClr val="1F4F19"/>
                </a:solidFill>
              </a:rPr>
              <a:t> </a:t>
            </a:r>
            <a:r>
              <a:rPr lang="en-US" dirty="0" err="1">
                <a:solidFill>
                  <a:srgbClr val="1F4F19"/>
                </a:solidFill>
              </a:rPr>
              <a:t>ai</a:t>
            </a:r>
            <a:r>
              <a:rPr lang="en-US" dirty="0">
                <a:solidFill>
                  <a:srgbClr val="1F4F19"/>
                </a:solidFill>
              </a:rPr>
              <a:t> </a:t>
            </a:r>
            <a:r>
              <a:rPr lang="en-US" dirty="0" err="1">
                <a:solidFill>
                  <a:srgbClr val="1F4F19"/>
                </a:solidFill>
              </a:rPr>
              <a:t>procesului</a:t>
            </a:r>
            <a:r>
              <a:rPr lang="en-US" dirty="0">
                <a:solidFill>
                  <a:srgbClr val="1F4F19"/>
                </a:solidFill>
              </a:rPr>
              <a:t> de </a:t>
            </a:r>
            <a:r>
              <a:rPr lang="en-US" dirty="0" err="1">
                <a:solidFill>
                  <a:srgbClr val="1F4F19"/>
                </a:solidFill>
              </a:rPr>
              <a:t>muncă</a:t>
            </a:r>
            <a:r>
              <a:rPr lang="en-US" dirty="0">
                <a:solidFill>
                  <a:srgbClr val="1F4F19"/>
                </a:solidFill>
              </a:rPr>
              <a:t>, </a:t>
            </a:r>
            <a:r>
              <a:rPr lang="en-US" dirty="0" err="1">
                <a:solidFill>
                  <a:srgbClr val="1F4F19"/>
                </a:solidFill>
              </a:rPr>
              <a:t>supuși</a:t>
            </a:r>
            <a:r>
              <a:rPr lang="en-US" dirty="0">
                <a:solidFill>
                  <a:srgbClr val="1F4F19"/>
                </a:solidFill>
              </a:rPr>
              <a:t> </a:t>
            </a:r>
            <a:r>
              <a:rPr lang="en-US" dirty="0" err="1">
                <a:solidFill>
                  <a:srgbClr val="1F4F19"/>
                </a:solidFill>
              </a:rPr>
              <a:t>cercetării</a:t>
            </a:r>
            <a:r>
              <a:rPr lang="en-US" dirty="0">
                <a:solidFill>
                  <a:srgbClr val="1F4F19"/>
                </a:solidFill>
              </a:rPr>
              <a:t> (</a:t>
            </a:r>
            <a:r>
              <a:rPr lang="en-US" dirty="0" err="1">
                <a:solidFill>
                  <a:srgbClr val="1F4F19"/>
                </a:solidFill>
              </a:rPr>
              <a:t>testării</a:t>
            </a:r>
            <a:r>
              <a:rPr lang="en-US" dirty="0">
                <a:solidFill>
                  <a:srgbClr val="1F4F19"/>
                </a:solidFill>
              </a:rPr>
              <a:t>) </a:t>
            </a:r>
            <a:r>
              <a:rPr lang="en-US" dirty="0" err="1">
                <a:solidFill>
                  <a:srgbClr val="1F4F19"/>
                </a:solidFill>
              </a:rPr>
              <a:t>și</a:t>
            </a:r>
            <a:r>
              <a:rPr lang="en-US" dirty="0">
                <a:solidFill>
                  <a:srgbClr val="1F4F19"/>
                </a:solidFill>
              </a:rPr>
              <a:t> </a:t>
            </a:r>
            <a:r>
              <a:rPr lang="en-US" dirty="0" err="1">
                <a:solidFill>
                  <a:srgbClr val="1F4F19"/>
                </a:solidFill>
              </a:rPr>
              <a:t>măsurării</a:t>
            </a:r>
            <a:r>
              <a:rPr lang="en-US" dirty="0">
                <a:solidFill>
                  <a:srgbClr val="1F4F19"/>
                </a:solidFill>
              </a:rPr>
              <a:t> </a:t>
            </a:r>
            <a:r>
              <a:rPr lang="en-US" dirty="0" err="1">
                <a:solidFill>
                  <a:srgbClr val="1F4F19"/>
                </a:solidFill>
              </a:rPr>
              <a:t>în</a:t>
            </a:r>
            <a:r>
              <a:rPr lang="en-US" dirty="0">
                <a:solidFill>
                  <a:srgbClr val="1F4F19"/>
                </a:solidFill>
              </a:rPr>
              <a:t> </a:t>
            </a:r>
            <a:r>
              <a:rPr lang="en-US" dirty="0" err="1" smtClean="0">
                <a:solidFill>
                  <a:srgbClr val="1F4F19"/>
                </a:solidFill>
              </a:rPr>
              <a:t>timpul</a:t>
            </a:r>
            <a:r>
              <a:rPr lang="ro-RO" dirty="0" smtClean="0">
                <a:solidFill>
                  <a:srgbClr val="1F4F19"/>
                </a:solidFill>
              </a:rPr>
              <a:t> ALM</a:t>
            </a:r>
            <a:endParaRPr lang="ru-RU" dirty="0">
              <a:solidFill>
                <a:srgbClr val="1F4F19"/>
              </a:solidFill>
            </a:endParaRPr>
          </a:p>
        </p:txBody>
      </p:sp>
      <p:sp>
        <p:nvSpPr>
          <p:cNvPr id="5" name="Прямоугольник 4"/>
          <p:cNvSpPr/>
          <p:nvPr/>
        </p:nvSpPr>
        <p:spPr>
          <a:xfrm>
            <a:off x="-29211" y="850150"/>
            <a:ext cx="8937287" cy="127778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indent="257175" algn="just">
              <a:lnSpc>
                <a:spcPct val="107000"/>
              </a:lnSpc>
            </a:pPr>
            <a:r>
              <a:rPr lang="en-US" b="1" dirty="0" err="1">
                <a:latin typeface="Times New Roman" panose="02020603050405020304" pitchFamily="18" charset="0"/>
                <a:ea typeface="Calibri" panose="020F0502020204030204" pitchFamily="34" charset="0"/>
                <a:cs typeface="Times New Roman" panose="02020603050405020304" pitchFamily="18" charset="0"/>
              </a:rPr>
              <a:t>Pentru</a:t>
            </a:r>
            <a:r>
              <a:rPr lang="en-US" b="1" dirty="0">
                <a:latin typeface="Times New Roman" panose="02020603050405020304" pitchFamily="18" charset="0"/>
                <a:ea typeface="Calibri" panose="020F0502020204030204" pitchFamily="34" charset="0"/>
                <a:cs typeface="Times New Roman" panose="02020603050405020304" pitchFamily="18" charset="0"/>
              </a:rPr>
              <a:t> a </a:t>
            </a:r>
            <a:r>
              <a:rPr lang="en-US" b="1" dirty="0" err="1">
                <a:latin typeface="Times New Roman" panose="02020603050405020304" pitchFamily="18" charset="0"/>
                <a:ea typeface="Calibri" panose="020F0502020204030204" pitchFamily="34" charset="0"/>
                <a:cs typeface="Times New Roman" panose="02020603050405020304" pitchFamily="18" charset="0"/>
              </a:rPr>
              <a:t>efectua</a:t>
            </a:r>
            <a:r>
              <a:rPr lang="en-US" b="1" dirty="0">
                <a:latin typeface="Times New Roman" panose="02020603050405020304" pitchFamily="18" charset="0"/>
                <a:ea typeface="Calibri" panose="020F0502020204030204" pitchFamily="34" charset="0"/>
                <a:cs typeface="Times New Roman" panose="02020603050405020304" pitchFamily="18" charset="0"/>
              </a:rPr>
              <a:t> o </a:t>
            </a:r>
            <a:r>
              <a:rPr lang="en-US" b="1" dirty="0" err="1" smtClean="0">
                <a:latin typeface="Times New Roman" panose="02020603050405020304" pitchFamily="18" charset="0"/>
                <a:ea typeface="Calibri" panose="020F0502020204030204" pitchFamily="34" charset="0"/>
                <a:cs typeface="Times New Roman" panose="02020603050405020304" pitchFamily="18" charset="0"/>
              </a:rPr>
              <a:t>evaluare</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a </a:t>
            </a:r>
            <a:r>
              <a:rPr lang="en-US" b="1" dirty="0" err="1">
                <a:latin typeface="Times New Roman" panose="02020603050405020304" pitchFamily="18" charset="0"/>
                <a:ea typeface="Calibri" panose="020F0502020204030204" pitchFamily="34" charset="0"/>
                <a:cs typeface="Times New Roman" panose="02020603050405020304" pitchFamily="18" charset="0"/>
              </a:rPr>
              <a:t>condițiilor</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următorii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nocivi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sau</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periculoși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sunt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supuși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cercetării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testării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măsurării</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b="1" dirty="0" smtClean="0">
              <a:latin typeface="Times New Roman" panose="02020603050405020304" pitchFamily="18" charset="0"/>
              <a:ea typeface="Calibri" panose="020F0502020204030204" pitchFamily="34" charset="0"/>
              <a:cs typeface="Times New Roman" panose="02020603050405020304" pitchFamily="18" charset="0"/>
            </a:endParaRPr>
          </a:p>
          <a:p>
            <a:pPr indent="257175" algn="just">
              <a:lnSpc>
                <a:spcPct val="107000"/>
              </a:lnSpc>
            </a:pPr>
            <a:r>
              <a:rPr lang="en-US" b="1" dirty="0" smtClean="0">
                <a:latin typeface="Times New Roman" panose="02020603050405020304" pitchFamily="18" charset="0"/>
                <a:ea typeface="Calibri" panose="020F0502020204030204" pitchFamily="34" charset="0"/>
                <a:cs typeface="Times New Roman" panose="02020603050405020304" pitchFamily="18" charset="0"/>
              </a:rPr>
              <a:t>1</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severitatea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b="1" dirty="0">
                <a:latin typeface="Times New Roman" panose="02020603050405020304" pitchFamily="18" charset="0"/>
                <a:ea typeface="Calibri" panose="020F0502020204030204" pitchFamily="34" charset="0"/>
                <a:cs typeface="Times New Roman" panose="02020603050405020304" pitchFamily="18" charset="0"/>
              </a:rPr>
              <a:t> - </a:t>
            </a:r>
            <a:r>
              <a:rPr lang="en-US" b="1" dirty="0" err="1">
                <a:latin typeface="Times New Roman" panose="02020603050405020304" pitchFamily="18" charset="0"/>
                <a:ea typeface="Calibri" panose="020F0502020204030204" pitchFamily="34" charset="0"/>
                <a:cs typeface="Times New Roman" panose="02020603050405020304" pitchFamily="18" charset="0"/>
              </a:rPr>
              <a:t>indicatori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sarcinii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fizice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asupra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sistemului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musculo-scheletic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asupra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sistemelor</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funcționale</a:t>
            </a:r>
            <a:r>
              <a:rPr lang="en-US" b="1" dirty="0">
                <a:latin typeface="Times New Roman" panose="02020603050405020304" pitchFamily="18" charset="0"/>
                <a:ea typeface="Calibri" panose="020F0502020204030204" pitchFamily="34" charset="0"/>
                <a:cs typeface="Times New Roman" panose="02020603050405020304" pitchFamily="18" charset="0"/>
              </a:rPr>
              <a:t> ale </a:t>
            </a:r>
            <a:r>
              <a:rPr lang="en-US" b="1" dirty="0" err="1">
                <a:latin typeface="Times New Roman" panose="02020603050405020304" pitchFamily="18" charset="0"/>
                <a:ea typeface="Calibri" panose="020F0502020204030204" pitchFamily="34" charset="0"/>
                <a:cs typeface="Times New Roman" panose="02020603050405020304" pitchFamily="18" charset="0"/>
              </a:rPr>
              <a:t>corpului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angajatului</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4" descr="http://www.monsterup.com/upload/1184965309.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266933"/>
            <a:ext cx="3008318"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9211" y="2331357"/>
            <a:ext cx="6048672" cy="147732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dirty="0">
                <a:latin typeface="Times New Roman" panose="02020603050405020304" pitchFamily="18" charset="0"/>
                <a:cs typeface="Times New Roman" panose="02020603050405020304" pitchFamily="18" charset="0"/>
              </a:rPr>
              <a:t>22) </a:t>
            </a:r>
            <a:r>
              <a:rPr lang="en-US" dirty="0" err="1">
                <a:latin typeface="Times New Roman" panose="02020603050405020304" pitchFamily="18" charset="0"/>
                <a:cs typeface="Times New Roman" panose="02020603050405020304" pitchFamily="18" charset="0"/>
              </a:rPr>
              <a:t>severitatea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muncă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lungimea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mișcare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sarcinii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efortul</a:t>
            </a:r>
            <a:r>
              <a:rPr lang="en-US" dirty="0">
                <a:latin typeface="Times New Roman" panose="02020603050405020304" pitchFamily="18" charset="0"/>
                <a:cs typeface="Times New Roman" panose="02020603050405020304" pitchFamily="18" charset="0"/>
              </a:rPr>
              <a:t> muscular, masa </a:t>
            </a:r>
            <a:r>
              <a:rPr lang="en-US" dirty="0" err="1">
                <a:latin typeface="Times New Roman" panose="02020603050405020304" pitchFamily="18" charset="0"/>
                <a:cs typeface="Times New Roman" panose="02020603050405020304" pitchFamily="18" charset="0"/>
              </a:rPr>
              <a:t>mărfurilor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mișcare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unghiul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înclinare</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corpului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corpului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angajatului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numărul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înclinații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lucrătoare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schimbare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menținere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sarcinii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numărul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mișcări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lucru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stereotipe</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9416" y="4634472"/>
            <a:ext cx="5832648" cy="1477328"/>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err="1"/>
              <a:t>Aceștia</a:t>
            </a:r>
            <a:r>
              <a:rPr lang="en-US" dirty="0"/>
              <a:t> </a:t>
            </a:r>
            <a:r>
              <a:rPr lang="en-US" dirty="0" err="1"/>
              <a:t>sunt</a:t>
            </a:r>
            <a:r>
              <a:rPr lang="en-US" dirty="0"/>
              <a:t> </a:t>
            </a:r>
            <a:r>
              <a:rPr lang="en-US" dirty="0" err="1"/>
              <a:t>identificați</a:t>
            </a:r>
            <a:r>
              <a:rPr lang="en-US" dirty="0"/>
              <a:t> ca </a:t>
            </a:r>
            <a:r>
              <a:rPr lang="en-US" dirty="0" err="1"/>
              <a:t>factori</a:t>
            </a:r>
            <a:r>
              <a:rPr lang="en-US" dirty="0"/>
              <a:t> </a:t>
            </a:r>
            <a:r>
              <a:rPr lang="en-US" dirty="0" err="1"/>
              <a:t>nocivi</a:t>
            </a:r>
            <a:r>
              <a:rPr lang="en-US" dirty="0"/>
              <a:t> </a:t>
            </a:r>
            <a:r>
              <a:rPr lang="en-US" dirty="0" err="1"/>
              <a:t>și</a:t>
            </a:r>
            <a:r>
              <a:rPr lang="en-US" dirty="0"/>
              <a:t> (</a:t>
            </a:r>
            <a:r>
              <a:rPr lang="en-US" dirty="0" err="1"/>
              <a:t>sau</a:t>
            </a:r>
            <a:r>
              <a:rPr lang="en-US" dirty="0"/>
              <a:t>) </a:t>
            </a:r>
            <a:r>
              <a:rPr lang="en-US" dirty="0" err="1"/>
              <a:t>periculoși</a:t>
            </a:r>
            <a:r>
              <a:rPr lang="en-US" dirty="0"/>
              <a:t> </a:t>
            </a:r>
            <a:r>
              <a:rPr lang="en-US" dirty="0" err="1"/>
              <a:t>numai</a:t>
            </a:r>
            <a:r>
              <a:rPr lang="en-US" dirty="0"/>
              <a:t> la </a:t>
            </a:r>
            <a:r>
              <a:rPr lang="en-US" dirty="0" err="1"/>
              <a:t>locurile</a:t>
            </a:r>
            <a:r>
              <a:rPr lang="en-US" dirty="0"/>
              <a:t> de </a:t>
            </a:r>
            <a:r>
              <a:rPr lang="en-US" dirty="0" err="1"/>
              <a:t>muncă</a:t>
            </a:r>
            <a:r>
              <a:rPr lang="en-US" dirty="0"/>
              <a:t> </a:t>
            </a:r>
            <a:r>
              <a:rPr lang="en-US" dirty="0" err="1"/>
              <a:t>în</a:t>
            </a:r>
            <a:r>
              <a:rPr lang="en-US" dirty="0"/>
              <a:t> care </a:t>
            </a:r>
            <a:r>
              <a:rPr lang="en-US" dirty="0" err="1"/>
              <a:t>lucrătorii</a:t>
            </a:r>
            <a:r>
              <a:rPr lang="en-US" dirty="0"/>
              <a:t> </a:t>
            </a:r>
            <a:r>
              <a:rPr lang="en-US" dirty="0" err="1"/>
              <a:t>efectuează</a:t>
            </a:r>
            <a:r>
              <a:rPr lang="en-US" dirty="0"/>
              <a:t> o </a:t>
            </a:r>
            <a:r>
              <a:rPr lang="en-US" dirty="0" err="1"/>
              <a:t>muncă</a:t>
            </a:r>
            <a:r>
              <a:rPr lang="en-US" dirty="0"/>
              <a:t> </a:t>
            </a:r>
            <a:r>
              <a:rPr lang="en-US" dirty="0" err="1"/>
              <a:t>datorită</a:t>
            </a:r>
            <a:r>
              <a:rPr lang="en-US" dirty="0"/>
              <a:t> </a:t>
            </a:r>
            <a:r>
              <a:rPr lang="en-US" dirty="0" err="1"/>
              <a:t>procesului</a:t>
            </a:r>
            <a:r>
              <a:rPr lang="en-US" dirty="0"/>
              <a:t> </a:t>
            </a:r>
            <a:r>
              <a:rPr lang="en-US" dirty="0" err="1"/>
              <a:t>tehnologic</a:t>
            </a:r>
            <a:r>
              <a:rPr lang="en-US" dirty="0"/>
              <a:t> (</a:t>
            </a:r>
            <a:r>
              <a:rPr lang="en-US" dirty="0" err="1"/>
              <a:t>funcția</a:t>
            </a:r>
            <a:r>
              <a:rPr lang="en-US" dirty="0"/>
              <a:t> de </a:t>
            </a:r>
            <a:r>
              <a:rPr lang="en-US" dirty="0" err="1"/>
              <a:t>muncă</a:t>
            </a:r>
            <a:r>
              <a:rPr lang="en-US" dirty="0"/>
              <a:t>) de </a:t>
            </a:r>
            <a:r>
              <a:rPr lang="en-US" dirty="0" err="1"/>
              <a:t>ridicare</a:t>
            </a:r>
            <a:r>
              <a:rPr lang="en-US" dirty="0"/>
              <a:t> </a:t>
            </a:r>
            <a:r>
              <a:rPr lang="en-US" dirty="0" err="1"/>
              <a:t>și</a:t>
            </a:r>
            <a:r>
              <a:rPr lang="en-US" dirty="0"/>
              <a:t> </a:t>
            </a:r>
            <a:r>
              <a:rPr lang="en-US" dirty="0" err="1"/>
              <a:t>transportare</a:t>
            </a:r>
            <a:r>
              <a:rPr lang="en-US" dirty="0"/>
              <a:t> </a:t>
            </a:r>
            <a:r>
              <a:rPr lang="en-US" dirty="0" err="1"/>
              <a:t>manuală</a:t>
            </a:r>
            <a:r>
              <a:rPr lang="en-US" dirty="0"/>
              <a:t> a </a:t>
            </a:r>
            <a:r>
              <a:rPr lang="en-US" dirty="0" err="1"/>
              <a:t>sarcinilor</a:t>
            </a:r>
            <a:r>
              <a:rPr lang="en-US" dirty="0"/>
              <a:t>, </a:t>
            </a:r>
            <a:r>
              <a:rPr lang="en-US" dirty="0" err="1"/>
              <a:t>lucru</a:t>
            </a:r>
            <a:r>
              <a:rPr lang="en-US" dirty="0"/>
              <a:t> </a:t>
            </a:r>
            <a:r>
              <a:rPr lang="en-US" dirty="0" err="1"/>
              <a:t>în</a:t>
            </a:r>
            <a:r>
              <a:rPr lang="en-US" dirty="0"/>
              <a:t> </a:t>
            </a:r>
            <a:r>
              <a:rPr lang="en-US" dirty="0" err="1"/>
              <a:t>poziție</a:t>
            </a:r>
            <a:r>
              <a:rPr lang="en-US" dirty="0"/>
              <a:t> </a:t>
            </a:r>
            <a:r>
              <a:rPr lang="en-US" dirty="0" err="1"/>
              <a:t>forțată</a:t>
            </a:r>
            <a:r>
              <a:rPr lang="en-US" dirty="0"/>
              <a:t> </a:t>
            </a:r>
            <a:r>
              <a:rPr lang="en-US" dirty="0" err="1"/>
              <a:t>sau</a:t>
            </a:r>
            <a:r>
              <a:rPr lang="en-US" dirty="0"/>
              <a:t> „</a:t>
            </a:r>
            <a:r>
              <a:rPr lang="en-US" dirty="0" err="1"/>
              <a:t>în</a:t>
            </a:r>
            <a:r>
              <a:rPr lang="en-US" dirty="0"/>
              <a:t> </a:t>
            </a:r>
            <a:r>
              <a:rPr lang="en-US" dirty="0" err="1"/>
              <a:t>picioare</a:t>
            </a:r>
            <a:r>
              <a:rPr lang="en-US" dirty="0"/>
              <a:t>”, </a:t>
            </a:r>
            <a:r>
              <a:rPr lang="en-US" dirty="0" err="1"/>
              <a:t>atunci</a:t>
            </a:r>
            <a:r>
              <a:rPr lang="en-US" dirty="0"/>
              <a:t> </a:t>
            </a:r>
            <a:r>
              <a:rPr lang="en-US" dirty="0" err="1"/>
              <a:t>când</a:t>
            </a:r>
            <a:r>
              <a:rPr lang="en-US" dirty="0"/>
              <a:t> se </a:t>
            </a:r>
            <a:r>
              <a:rPr lang="en-US" dirty="0" err="1"/>
              <a:t>deplasează</a:t>
            </a:r>
            <a:r>
              <a:rPr lang="en-US" dirty="0"/>
              <a:t> </a:t>
            </a:r>
            <a:r>
              <a:rPr lang="en-US" dirty="0" err="1"/>
              <a:t>în</a:t>
            </a:r>
            <a:r>
              <a:rPr lang="en-US" dirty="0"/>
              <a:t> </a:t>
            </a:r>
            <a:r>
              <a:rPr lang="en-US" dirty="0" err="1"/>
              <a:t>spațiu</a:t>
            </a:r>
            <a:r>
              <a:rPr lang="en-US" dirty="0"/>
              <a:t>.</a:t>
            </a:r>
            <a:endParaRPr lang="ru-RU" dirty="0"/>
          </a:p>
        </p:txBody>
      </p:sp>
      <p:sp>
        <p:nvSpPr>
          <p:cNvPr id="10" name="Прямоугольник 15"/>
          <p:cNvSpPr>
            <a:spLocks noChangeArrowheads="1"/>
          </p:cNvSpPr>
          <p:nvPr/>
        </p:nvSpPr>
        <p:spPr bwMode="auto">
          <a:xfrm rot="653833">
            <a:off x="4227946" y="3878158"/>
            <a:ext cx="1453746" cy="307777"/>
          </a:xfrm>
          <a:prstGeom prst="rect">
            <a:avLst/>
          </a:prstGeom>
          <a:solidFill>
            <a:schemeClr val="accent2">
              <a:lumMod val="20000"/>
              <a:lumOff val="80000"/>
            </a:schemeClr>
          </a:soli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wrap="square">
            <a:spAutoFit/>
          </a:bodyPr>
          <a:lstStyle/>
          <a:p>
            <a:r>
              <a:rPr lang="ro-RO" sz="1400" b="1" dirty="0" smtClean="0">
                <a:solidFill>
                  <a:srgbClr val="800000"/>
                </a:solidFill>
              </a:rPr>
              <a:t>Clasificator</a:t>
            </a:r>
            <a:endParaRPr lang="ru-RU" sz="1400" b="1" dirty="0">
              <a:solidFill>
                <a:srgbClr val="800000"/>
              </a:solidFill>
            </a:endParaRPr>
          </a:p>
        </p:txBody>
      </p:sp>
    </p:spTree>
    <p:extLst>
      <p:ext uri="{BB962C8B-B14F-4D97-AF65-F5344CB8AC3E}">
        <p14:creationId xmlns:p14="http://schemas.microsoft.com/office/powerpoint/2010/main" val="417482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16" y="0"/>
            <a:ext cx="8981062" cy="900246"/>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dirty="0" err="1">
                <a:solidFill>
                  <a:srgbClr val="1F4F19"/>
                </a:solidFill>
              </a:rPr>
              <a:t>Factori</a:t>
            </a:r>
            <a:r>
              <a:rPr lang="en-US" dirty="0">
                <a:solidFill>
                  <a:srgbClr val="1F4F19"/>
                </a:solidFill>
              </a:rPr>
              <a:t> </a:t>
            </a:r>
            <a:r>
              <a:rPr lang="en-US" dirty="0" err="1">
                <a:solidFill>
                  <a:srgbClr val="1F4F19"/>
                </a:solidFill>
              </a:rPr>
              <a:t>nocivi</a:t>
            </a:r>
            <a:r>
              <a:rPr lang="en-US" dirty="0">
                <a:solidFill>
                  <a:srgbClr val="1F4F19"/>
                </a:solidFill>
              </a:rPr>
              <a:t> </a:t>
            </a:r>
            <a:r>
              <a:rPr lang="en-US" dirty="0" err="1">
                <a:solidFill>
                  <a:srgbClr val="1F4F19"/>
                </a:solidFill>
              </a:rPr>
              <a:t>și</a:t>
            </a:r>
            <a:r>
              <a:rPr lang="en-US" dirty="0">
                <a:solidFill>
                  <a:srgbClr val="1F4F19"/>
                </a:solidFill>
              </a:rPr>
              <a:t> / </a:t>
            </a:r>
            <a:r>
              <a:rPr lang="en-US" dirty="0" err="1">
                <a:solidFill>
                  <a:srgbClr val="1F4F19"/>
                </a:solidFill>
              </a:rPr>
              <a:t>sau</a:t>
            </a:r>
            <a:r>
              <a:rPr lang="en-US" dirty="0">
                <a:solidFill>
                  <a:srgbClr val="1F4F19"/>
                </a:solidFill>
              </a:rPr>
              <a:t> </a:t>
            </a:r>
            <a:r>
              <a:rPr lang="en-US" dirty="0" err="1">
                <a:solidFill>
                  <a:srgbClr val="1F4F19"/>
                </a:solidFill>
              </a:rPr>
              <a:t>periculoși</a:t>
            </a:r>
            <a:r>
              <a:rPr lang="en-US" dirty="0">
                <a:solidFill>
                  <a:srgbClr val="1F4F19"/>
                </a:solidFill>
              </a:rPr>
              <a:t> </a:t>
            </a:r>
            <a:r>
              <a:rPr lang="en-US" dirty="0" err="1">
                <a:solidFill>
                  <a:srgbClr val="1F4F19"/>
                </a:solidFill>
              </a:rPr>
              <a:t>ai</a:t>
            </a:r>
            <a:r>
              <a:rPr lang="en-US" dirty="0">
                <a:solidFill>
                  <a:srgbClr val="1F4F19"/>
                </a:solidFill>
              </a:rPr>
              <a:t> </a:t>
            </a:r>
            <a:r>
              <a:rPr lang="en-US" dirty="0" err="1">
                <a:solidFill>
                  <a:srgbClr val="1F4F19"/>
                </a:solidFill>
              </a:rPr>
              <a:t>mediului</a:t>
            </a:r>
            <a:r>
              <a:rPr lang="en-US" dirty="0">
                <a:solidFill>
                  <a:srgbClr val="1F4F19"/>
                </a:solidFill>
              </a:rPr>
              <a:t> de </a:t>
            </a:r>
            <a:r>
              <a:rPr lang="en-US" dirty="0" err="1">
                <a:solidFill>
                  <a:srgbClr val="1F4F19"/>
                </a:solidFill>
              </a:rPr>
              <a:t>lucru</a:t>
            </a:r>
            <a:r>
              <a:rPr lang="en-US" dirty="0">
                <a:solidFill>
                  <a:srgbClr val="1F4F19"/>
                </a:solidFill>
              </a:rPr>
              <a:t> </a:t>
            </a:r>
            <a:r>
              <a:rPr lang="en-US" dirty="0" err="1">
                <a:solidFill>
                  <a:srgbClr val="1F4F19"/>
                </a:solidFill>
              </a:rPr>
              <a:t>și</a:t>
            </a:r>
            <a:r>
              <a:rPr lang="en-US" dirty="0">
                <a:solidFill>
                  <a:srgbClr val="1F4F19"/>
                </a:solidFill>
              </a:rPr>
              <a:t> </a:t>
            </a:r>
            <a:r>
              <a:rPr lang="en-US" dirty="0" err="1">
                <a:solidFill>
                  <a:srgbClr val="1F4F19"/>
                </a:solidFill>
              </a:rPr>
              <a:t>ai</a:t>
            </a:r>
            <a:r>
              <a:rPr lang="en-US" dirty="0">
                <a:solidFill>
                  <a:srgbClr val="1F4F19"/>
                </a:solidFill>
              </a:rPr>
              <a:t> </a:t>
            </a:r>
            <a:r>
              <a:rPr lang="en-US" dirty="0" err="1">
                <a:solidFill>
                  <a:srgbClr val="1F4F19"/>
                </a:solidFill>
              </a:rPr>
              <a:t>procesului</a:t>
            </a:r>
            <a:r>
              <a:rPr lang="en-US" dirty="0">
                <a:solidFill>
                  <a:srgbClr val="1F4F19"/>
                </a:solidFill>
              </a:rPr>
              <a:t> de </a:t>
            </a:r>
            <a:r>
              <a:rPr lang="en-US" dirty="0" err="1">
                <a:solidFill>
                  <a:srgbClr val="1F4F19"/>
                </a:solidFill>
              </a:rPr>
              <a:t>muncă</a:t>
            </a:r>
            <a:r>
              <a:rPr lang="en-US" dirty="0">
                <a:solidFill>
                  <a:srgbClr val="1F4F19"/>
                </a:solidFill>
              </a:rPr>
              <a:t>, </a:t>
            </a:r>
            <a:r>
              <a:rPr lang="en-US" dirty="0" err="1">
                <a:solidFill>
                  <a:srgbClr val="1F4F19"/>
                </a:solidFill>
              </a:rPr>
              <a:t>supuși</a:t>
            </a:r>
            <a:r>
              <a:rPr lang="en-US" dirty="0">
                <a:solidFill>
                  <a:srgbClr val="1F4F19"/>
                </a:solidFill>
              </a:rPr>
              <a:t> </a:t>
            </a:r>
            <a:r>
              <a:rPr lang="en-US" dirty="0" err="1">
                <a:solidFill>
                  <a:srgbClr val="1F4F19"/>
                </a:solidFill>
              </a:rPr>
              <a:t>cercetării</a:t>
            </a:r>
            <a:r>
              <a:rPr lang="en-US" dirty="0">
                <a:solidFill>
                  <a:srgbClr val="1F4F19"/>
                </a:solidFill>
              </a:rPr>
              <a:t> (</a:t>
            </a:r>
            <a:r>
              <a:rPr lang="en-US" dirty="0" err="1">
                <a:solidFill>
                  <a:srgbClr val="1F4F19"/>
                </a:solidFill>
              </a:rPr>
              <a:t>testării</a:t>
            </a:r>
            <a:r>
              <a:rPr lang="en-US" dirty="0">
                <a:solidFill>
                  <a:srgbClr val="1F4F19"/>
                </a:solidFill>
              </a:rPr>
              <a:t>) </a:t>
            </a:r>
            <a:r>
              <a:rPr lang="en-US" dirty="0" err="1">
                <a:solidFill>
                  <a:srgbClr val="1F4F19"/>
                </a:solidFill>
              </a:rPr>
              <a:t>și</a:t>
            </a:r>
            <a:r>
              <a:rPr lang="en-US" dirty="0">
                <a:solidFill>
                  <a:srgbClr val="1F4F19"/>
                </a:solidFill>
              </a:rPr>
              <a:t> </a:t>
            </a:r>
            <a:r>
              <a:rPr lang="en-US" dirty="0" err="1">
                <a:solidFill>
                  <a:srgbClr val="1F4F19"/>
                </a:solidFill>
              </a:rPr>
              <a:t>măsurării</a:t>
            </a:r>
            <a:r>
              <a:rPr lang="en-US" dirty="0">
                <a:solidFill>
                  <a:srgbClr val="1F4F19"/>
                </a:solidFill>
              </a:rPr>
              <a:t> </a:t>
            </a:r>
            <a:r>
              <a:rPr lang="en-US" dirty="0" err="1">
                <a:solidFill>
                  <a:srgbClr val="1F4F19"/>
                </a:solidFill>
              </a:rPr>
              <a:t>în</a:t>
            </a:r>
            <a:r>
              <a:rPr lang="en-US" dirty="0">
                <a:solidFill>
                  <a:srgbClr val="1F4F19"/>
                </a:solidFill>
              </a:rPr>
              <a:t> </a:t>
            </a:r>
            <a:r>
              <a:rPr lang="en-US" dirty="0" err="1">
                <a:solidFill>
                  <a:srgbClr val="1F4F19"/>
                </a:solidFill>
              </a:rPr>
              <a:t>timpul</a:t>
            </a:r>
            <a:r>
              <a:rPr lang="ro-RO" dirty="0">
                <a:solidFill>
                  <a:srgbClr val="1F4F19"/>
                </a:solidFill>
              </a:rPr>
              <a:t> ALM</a:t>
            </a:r>
            <a:endParaRPr lang="ru-RU" dirty="0">
              <a:solidFill>
                <a:srgbClr val="1F4F19"/>
              </a:solidFill>
            </a:endParaRPr>
          </a:p>
          <a:p>
            <a:pPr algn="ctr"/>
            <a:endParaRPr lang="ru-RU" dirty="0">
              <a:solidFill>
                <a:srgbClr val="1F4F19"/>
              </a:solidFill>
            </a:endParaRPr>
          </a:p>
        </p:txBody>
      </p:sp>
      <p:sp>
        <p:nvSpPr>
          <p:cNvPr id="5" name="Прямоугольник 4"/>
          <p:cNvSpPr/>
          <p:nvPr/>
        </p:nvSpPr>
        <p:spPr>
          <a:xfrm>
            <a:off x="173913" y="2494354"/>
            <a:ext cx="8712968" cy="4154984"/>
          </a:xfrm>
          <a:prstGeom prst="rect">
            <a:avLst/>
          </a:prstGeom>
        </p:spPr>
        <p:txBody>
          <a:bodyPr wrap="square">
            <a:spAutoFit/>
          </a:bodyPr>
          <a:lstStyle/>
          <a:p>
            <a:r>
              <a:rPr lang="en-US" sz="2400" dirty="0"/>
              <a:t>23) </a:t>
            </a:r>
            <a:r>
              <a:rPr lang="en-US" sz="2400" dirty="0" err="1"/>
              <a:t>intensitatea</a:t>
            </a:r>
            <a:r>
              <a:rPr lang="en-US" sz="2400" dirty="0"/>
              <a:t> </a:t>
            </a:r>
            <a:r>
              <a:rPr lang="en-US" sz="2400" dirty="0" err="1"/>
              <a:t>procesului</a:t>
            </a:r>
            <a:r>
              <a:rPr lang="en-US" sz="2400" dirty="0"/>
              <a:t> de </a:t>
            </a:r>
            <a:r>
              <a:rPr lang="en-US" sz="2400" dirty="0" err="1"/>
              <a:t>muncă</a:t>
            </a:r>
            <a:r>
              <a:rPr lang="en-US" sz="2400" dirty="0"/>
              <a:t> al </a:t>
            </a:r>
            <a:r>
              <a:rPr lang="en-US" sz="2400" dirty="0" err="1"/>
              <a:t>angajaților</a:t>
            </a:r>
            <a:r>
              <a:rPr lang="en-US" sz="2400" dirty="0"/>
              <a:t> a </a:t>
            </a:r>
            <a:r>
              <a:rPr lang="en-US" sz="2400" dirty="0" err="1"/>
              <a:t>căror</a:t>
            </a:r>
            <a:r>
              <a:rPr lang="en-US" sz="2400" dirty="0"/>
              <a:t> </a:t>
            </a:r>
            <a:r>
              <a:rPr lang="en-US" sz="2400" dirty="0" err="1"/>
              <a:t>funcție</a:t>
            </a:r>
            <a:r>
              <a:rPr lang="en-US" sz="2400" dirty="0"/>
              <a:t> de </a:t>
            </a:r>
            <a:r>
              <a:rPr lang="en-US" sz="2400" dirty="0" err="1"/>
              <a:t>muncă</a:t>
            </a:r>
            <a:r>
              <a:rPr lang="en-US" sz="2400" dirty="0"/>
              <a:t>:     a) </a:t>
            </a:r>
            <a:r>
              <a:rPr lang="en-US" sz="2400" dirty="0" err="1"/>
              <a:t>constă</a:t>
            </a:r>
            <a:r>
              <a:rPr lang="en-US" sz="2400" dirty="0"/>
              <a:t> </a:t>
            </a:r>
            <a:r>
              <a:rPr lang="en-US" sz="2400" dirty="0" err="1"/>
              <a:t>în</a:t>
            </a:r>
            <a:r>
              <a:rPr lang="en-US" sz="2400" dirty="0"/>
              <a:t> </a:t>
            </a:r>
            <a:r>
              <a:rPr lang="en-US" sz="2400" dirty="0" err="1"/>
              <a:t>expedierea</a:t>
            </a:r>
            <a:r>
              <a:rPr lang="en-US" sz="2400" dirty="0"/>
              <a:t> </a:t>
            </a:r>
            <a:r>
              <a:rPr lang="en-US" sz="2400" dirty="0" err="1"/>
              <a:t>proceselor</a:t>
            </a:r>
            <a:r>
              <a:rPr lang="en-US" sz="2400" dirty="0"/>
              <a:t> de </a:t>
            </a:r>
            <a:r>
              <a:rPr lang="en-US" sz="2400" dirty="0" err="1"/>
              <a:t>producție</a:t>
            </a:r>
            <a:r>
              <a:rPr lang="en-US" sz="2400" dirty="0"/>
              <a:t>, </a:t>
            </a:r>
            <a:r>
              <a:rPr lang="en-US" sz="2400" dirty="0" err="1"/>
              <a:t>conducerea</a:t>
            </a:r>
            <a:r>
              <a:rPr lang="en-US" sz="2400" dirty="0"/>
              <a:t> </a:t>
            </a:r>
            <a:r>
              <a:rPr lang="en-US" sz="2400" dirty="0" err="1"/>
              <a:t>vehiculelor</a:t>
            </a:r>
            <a:r>
              <a:rPr lang="en-US" sz="2400" dirty="0"/>
              <a:t> (</a:t>
            </a:r>
            <a:r>
              <a:rPr lang="en-US" sz="2400" dirty="0" err="1"/>
              <a:t>durata</a:t>
            </a:r>
            <a:r>
              <a:rPr lang="en-US" sz="2400" dirty="0"/>
              <a:t> </a:t>
            </a:r>
            <a:r>
              <a:rPr lang="en-US" sz="2400" dirty="0" err="1"/>
              <a:t>observării</a:t>
            </a:r>
            <a:r>
              <a:rPr lang="en-US" sz="2400" dirty="0"/>
              <a:t> concentrate, </a:t>
            </a:r>
            <a:r>
              <a:rPr lang="en-US" sz="2400" dirty="0" err="1"/>
              <a:t>densitatea</a:t>
            </a:r>
            <a:r>
              <a:rPr lang="en-US" sz="2400" dirty="0"/>
              <a:t> </a:t>
            </a:r>
            <a:r>
              <a:rPr lang="en-US" sz="2400" dirty="0" err="1"/>
              <a:t>semnalelor</a:t>
            </a:r>
            <a:r>
              <a:rPr lang="en-US" sz="2400" dirty="0"/>
              <a:t> (</a:t>
            </a:r>
            <a:r>
              <a:rPr lang="en-US" sz="2400" dirty="0" err="1"/>
              <a:t>lumină</a:t>
            </a:r>
            <a:r>
              <a:rPr lang="en-US" sz="2400" dirty="0"/>
              <a:t>, </a:t>
            </a:r>
            <a:r>
              <a:rPr lang="en-US" sz="2400" dirty="0" err="1"/>
              <a:t>sunet</a:t>
            </a:r>
            <a:r>
              <a:rPr lang="en-US" sz="2400" dirty="0"/>
              <a:t>) </a:t>
            </a:r>
            <a:r>
              <a:rPr lang="en-US" sz="2400" dirty="0" err="1"/>
              <a:t>și</a:t>
            </a:r>
            <a:r>
              <a:rPr lang="en-US" sz="2400" dirty="0"/>
              <a:t> </a:t>
            </a:r>
            <a:r>
              <a:rPr lang="en-US" sz="2400" dirty="0" err="1"/>
              <a:t>mesaje</a:t>
            </a:r>
            <a:r>
              <a:rPr lang="en-US" sz="2400" dirty="0"/>
              <a:t> </a:t>
            </a:r>
            <a:r>
              <a:rPr lang="en-US" sz="2400" dirty="0" err="1"/>
              <a:t>pe</a:t>
            </a:r>
            <a:r>
              <a:rPr lang="en-US" sz="2400" dirty="0"/>
              <a:t> </a:t>
            </a:r>
            <a:r>
              <a:rPr lang="en-US" sz="2400" dirty="0" err="1"/>
              <a:t>unitate</a:t>
            </a:r>
            <a:r>
              <a:rPr lang="en-US" sz="2400" dirty="0"/>
              <a:t> de </a:t>
            </a:r>
            <a:r>
              <a:rPr lang="en-US" sz="2400" dirty="0" err="1"/>
              <a:t>timp</a:t>
            </a:r>
            <a:r>
              <a:rPr lang="en-US" sz="2400" dirty="0"/>
              <a:t>, </a:t>
            </a:r>
            <a:r>
              <a:rPr lang="en-US" sz="2400" dirty="0" err="1"/>
              <a:t>numărul</a:t>
            </a:r>
            <a:r>
              <a:rPr lang="en-US" sz="2400" dirty="0"/>
              <a:t> </a:t>
            </a:r>
            <a:r>
              <a:rPr lang="en-US" sz="2400" dirty="0" err="1"/>
              <a:t>facilităților</a:t>
            </a:r>
            <a:r>
              <a:rPr lang="en-US" sz="2400" dirty="0"/>
              <a:t> de </a:t>
            </a:r>
            <a:r>
              <a:rPr lang="en-US" sz="2400" dirty="0" err="1"/>
              <a:t>producție</a:t>
            </a:r>
            <a:r>
              <a:rPr lang="en-US" sz="2400" dirty="0"/>
              <a:t> </a:t>
            </a:r>
            <a:r>
              <a:rPr lang="en-US" sz="2400" dirty="0" err="1"/>
              <a:t>pentru</a:t>
            </a:r>
            <a:r>
              <a:rPr lang="en-US" sz="2400" dirty="0"/>
              <a:t> </a:t>
            </a:r>
            <a:r>
              <a:rPr lang="en-US" sz="2400" dirty="0" err="1"/>
              <a:t>observare</a:t>
            </a:r>
            <a:r>
              <a:rPr lang="en-US" sz="2400" dirty="0"/>
              <a:t> </a:t>
            </a:r>
            <a:r>
              <a:rPr lang="en-US" sz="2400" dirty="0" err="1"/>
              <a:t>simultană</a:t>
            </a:r>
            <a:r>
              <a:rPr lang="en-US" sz="2400" dirty="0"/>
              <a:t>, </a:t>
            </a:r>
            <a:r>
              <a:rPr lang="en-US" sz="2400" dirty="0" err="1"/>
              <a:t>încărcarea</a:t>
            </a:r>
            <a:r>
              <a:rPr lang="en-US" sz="2400" dirty="0"/>
              <a:t> </a:t>
            </a:r>
            <a:r>
              <a:rPr lang="en-US" sz="2400" dirty="0" err="1"/>
              <a:t>pe</a:t>
            </a:r>
            <a:r>
              <a:rPr lang="en-US" sz="2400" dirty="0"/>
              <a:t> </a:t>
            </a:r>
            <a:r>
              <a:rPr lang="en-US" sz="2400" dirty="0" err="1"/>
              <a:t>analizorul</a:t>
            </a:r>
            <a:r>
              <a:rPr lang="en-US" sz="2400" dirty="0"/>
              <a:t> </a:t>
            </a:r>
            <a:r>
              <a:rPr lang="en-US" sz="2400" dirty="0" err="1"/>
              <a:t>auditiv</a:t>
            </a:r>
            <a:r>
              <a:rPr lang="en-US" sz="2400" dirty="0"/>
              <a:t>, </a:t>
            </a:r>
            <a:r>
              <a:rPr lang="en-US" sz="2400" dirty="0" err="1"/>
              <a:t>timpul</a:t>
            </a:r>
            <a:r>
              <a:rPr lang="en-US" sz="2400" dirty="0"/>
              <a:t> de </a:t>
            </a:r>
            <a:r>
              <a:rPr lang="en-US" sz="2400" dirty="0" err="1"/>
              <a:t>observare</a:t>
            </a:r>
            <a:r>
              <a:rPr lang="en-US" sz="2400" dirty="0"/>
              <a:t> </a:t>
            </a:r>
            <a:r>
              <a:rPr lang="en-US" sz="2400" dirty="0" err="1"/>
              <a:t>activă</a:t>
            </a:r>
            <a:r>
              <a:rPr lang="en-US" sz="2400" dirty="0"/>
              <a:t> a </a:t>
            </a:r>
            <a:r>
              <a:rPr lang="en-US" sz="2400" dirty="0" err="1"/>
              <a:t>procesul</a:t>
            </a:r>
            <a:r>
              <a:rPr lang="en-US" sz="2400" dirty="0"/>
              <a:t> de </a:t>
            </a:r>
            <a:r>
              <a:rPr lang="en-US" sz="2400" dirty="0" err="1"/>
              <a:t>producție</a:t>
            </a:r>
            <a:r>
              <a:rPr lang="en-US" sz="2400" dirty="0"/>
              <a:t>);   b) </a:t>
            </a:r>
            <a:r>
              <a:rPr lang="en-US" sz="2400" dirty="0" err="1"/>
              <a:t>constă</a:t>
            </a:r>
            <a:r>
              <a:rPr lang="en-US" sz="2400" dirty="0"/>
              <a:t> </a:t>
            </a:r>
            <a:r>
              <a:rPr lang="en-US" sz="2400" dirty="0" err="1"/>
              <a:t>în</a:t>
            </a:r>
            <a:r>
              <a:rPr lang="en-US" sz="2400" dirty="0"/>
              <a:t> </a:t>
            </a:r>
            <a:r>
              <a:rPr lang="en-US" sz="2400" dirty="0" err="1"/>
              <a:t>deservirea</a:t>
            </a:r>
            <a:r>
              <a:rPr lang="en-US" sz="2400" dirty="0"/>
              <a:t> </a:t>
            </a:r>
            <a:r>
              <a:rPr lang="en-US" sz="2400" dirty="0" err="1"/>
              <a:t>proceselor</a:t>
            </a:r>
            <a:r>
              <a:rPr lang="en-US" sz="2400" dirty="0"/>
              <a:t> de </a:t>
            </a:r>
            <a:r>
              <a:rPr lang="en-US" sz="2400" dirty="0" err="1"/>
              <a:t>producție</a:t>
            </a:r>
            <a:r>
              <a:rPr lang="en-US" sz="2400" dirty="0"/>
              <a:t> de tip </a:t>
            </a:r>
            <a:r>
              <a:rPr lang="en-US" sz="2400" dirty="0" err="1"/>
              <a:t>transportor</a:t>
            </a:r>
            <a:r>
              <a:rPr lang="en-US" sz="2400" dirty="0"/>
              <a:t> (</a:t>
            </a:r>
            <a:r>
              <a:rPr lang="en-US" sz="2400" dirty="0" err="1"/>
              <a:t>durata</a:t>
            </a:r>
            <a:r>
              <a:rPr lang="en-US" sz="2400" dirty="0"/>
              <a:t> </a:t>
            </a:r>
            <a:r>
              <a:rPr lang="en-US" sz="2400" dirty="0" err="1"/>
              <a:t>unei</a:t>
            </a:r>
            <a:r>
              <a:rPr lang="en-US" sz="2400" dirty="0"/>
              <a:t> </a:t>
            </a:r>
            <a:r>
              <a:rPr lang="en-US" sz="2400" dirty="0" err="1"/>
              <a:t>singure</a:t>
            </a:r>
            <a:r>
              <a:rPr lang="en-US" sz="2400" dirty="0"/>
              <a:t> </a:t>
            </a:r>
            <a:r>
              <a:rPr lang="en-US" sz="2400" dirty="0" err="1"/>
              <a:t>operațiuni</a:t>
            </a:r>
            <a:r>
              <a:rPr lang="en-US" sz="2400" dirty="0"/>
              <a:t>, </a:t>
            </a:r>
            <a:r>
              <a:rPr lang="en-US" sz="2400" dirty="0" err="1"/>
              <a:t>numărul</a:t>
            </a:r>
            <a:r>
              <a:rPr lang="en-US" sz="2400" dirty="0"/>
              <a:t> de </a:t>
            </a:r>
            <a:r>
              <a:rPr lang="en-US" sz="2400" dirty="0" err="1"/>
              <a:t>elemente</a:t>
            </a:r>
            <a:r>
              <a:rPr lang="en-US" sz="2400" dirty="0"/>
              <a:t> (</a:t>
            </a:r>
            <a:r>
              <a:rPr lang="en-US" sz="2400" dirty="0" err="1"/>
              <a:t>tehnici</a:t>
            </a:r>
            <a:r>
              <a:rPr lang="en-US" sz="2400" dirty="0"/>
              <a:t>) </a:t>
            </a:r>
            <a:r>
              <a:rPr lang="en-US" sz="2400" dirty="0" err="1"/>
              <a:t>necesare</a:t>
            </a:r>
            <a:r>
              <a:rPr lang="en-US" sz="2400" dirty="0"/>
              <a:t> </a:t>
            </a:r>
            <a:r>
              <a:rPr lang="en-US" sz="2400" dirty="0" err="1"/>
              <a:t>pentru</a:t>
            </a:r>
            <a:r>
              <a:rPr lang="en-US" sz="2400" dirty="0"/>
              <a:t> </a:t>
            </a:r>
            <a:r>
              <a:rPr lang="en-US" sz="2400" dirty="0" err="1"/>
              <a:t>implementarea</a:t>
            </a:r>
            <a:r>
              <a:rPr lang="en-US" sz="2400" dirty="0"/>
              <a:t> </a:t>
            </a:r>
            <a:r>
              <a:rPr lang="en-US" sz="2400" dirty="0" err="1"/>
              <a:t>unei</a:t>
            </a:r>
            <a:r>
              <a:rPr lang="en-US" sz="2400" dirty="0"/>
              <a:t> </a:t>
            </a:r>
            <a:r>
              <a:rPr lang="en-US" sz="2400" dirty="0" err="1"/>
              <a:t>singure</a:t>
            </a:r>
            <a:r>
              <a:rPr lang="en-US" sz="2400" dirty="0"/>
              <a:t> </a:t>
            </a:r>
            <a:r>
              <a:rPr lang="en-US" sz="2400" dirty="0" err="1"/>
              <a:t>operații</a:t>
            </a:r>
            <a:r>
              <a:rPr lang="en-US" sz="2400" dirty="0"/>
              <a:t>);  c) </a:t>
            </a:r>
            <a:r>
              <a:rPr lang="en-US" sz="2400" dirty="0" err="1"/>
              <a:t>este</a:t>
            </a:r>
            <a:r>
              <a:rPr lang="en-US" sz="2400" dirty="0"/>
              <a:t> </a:t>
            </a:r>
            <a:r>
              <a:rPr lang="en-US" sz="2400" dirty="0" err="1"/>
              <a:t>asociat</a:t>
            </a:r>
            <a:r>
              <a:rPr lang="en-US" sz="2400" dirty="0"/>
              <a:t> cu o </a:t>
            </a:r>
            <a:r>
              <a:rPr lang="en-US" sz="2400" dirty="0" err="1"/>
              <a:t>muncă</a:t>
            </a:r>
            <a:r>
              <a:rPr lang="en-US" sz="2400" dirty="0"/>
              <a:t> </a:t>
            </a:r>
            <a:r>
              <a:rPr lang="en-US" sz="2400" dirty="0" err="1"/>
              <a:t>pe</a:t>
            </a:r>
            <a:r>
              <a:rPr lang="en-US" sz="2400" dirty="0"/>
              <a:t> </a:t>
            </a:r>
            <a:r>
              <a:rPr lang="en-US" sz="2400" dirty="0" err="1"/>
              <a:t>termen</a:t>
            </a:r>
            <a:r>
              <a:rPr lang="en-US" sz="2400" dirty="0"/>
              <a:t> lung cu </a:t>
            </a:r>
            <a:r>
              <a:rPr lang="en-US" sz="2400" dirty="0" err="1"/>
              <a:t>dispozitive</a:t>
            </a:r>
            <a:r>
              <a:rPr lang="en-US" sz="2400" dirty="0"/>
              <a:t> </a:t>
            </a:r>
            <a:r>
              <a:rPr lang="en-US" sz="2400" dirty="0" err="1"/>
              <a:t>optice</a:t>
            </a:r>
            <a:r>
              <a:rPr lang="en-US" sz="2400" dirty="0"/>
              <a:t>;  d) </a:t>
            </a:r>
            <a:r>
              <a:rPr lang="en-US" sz="2400" dirty="0" err="1"/>
              <a:t>este</a:t>
            </a:r>
            <a:r>
              <a:rPr lang="en-US" sz="2400" dirty="0"/>
              <a:t> </a:t>
            </a:r>
            <a:r>
              <a:rPr lang="en-US" sz="2400" dirty="0" err="1"/>
              <a:t>asociat</a:t>
            </a:r>
            <a:r>
              <a:rPr lang="en-US" sz="2400" dirty="0"/>
              <a:t> cu o </a:t>
            </a:r>
            <a:r>
              <a:rPr lang="en-US" sz="2400" dirty="0" err="1"/>
              <a:t>sarcină</a:t>
            </a:r>
            <a:r>
              <a:rPr lang="en-US" sz="2400" dirty="0"/>
              <a:t> </a:t>
            </a:r>
            <a:r>
              <a:rPr lang="en-US" sz="2400" dirty="0" err="1"/>
              <a:t>constantă</a:t>
            </a:r>
            <a:r>
              <a:rPr lang="en-US" sz="2400" dirty="0"/>
              <a:t> </a:t>
            </a:r>
            <a:r>
              <a:rPr lang="en-US" sz="2400" dirty="0" err="1"/>
              <a:t>pe</a:t>
            </a:r>
            <a:r>
              <a:rPr lang="en-US" sz="2400" dirty="0"/>
              <a:t> </a:t>
            </a:r>
            <a:r>
              <a:rPr lang="en-US" sz="2400" dirty="0" err="1"/>
              <a:t>aparatul</a:t>
            </a:r>
            <a:r>
              <a:rPr lang="en-US" sz="2400" dirty="0"/>
              <a:t> vocal;</a:t>
            </a:r>
            <a:endParaRPr lang="ru-RU" sz="2400" dirty="0"/>
          </a:p>
        </p:txBody>
      </p:sp>
      <p:sp>
        <p:nvSpPr>
          <p:cNvPr id="7" name="Прямоугольник 6"/>
          <p:cNvSpPr/>
          <p:nvPr/>
        </p:nvSpPr>
        <p:spPr>
          <a:xfrm>
            <a:off x="142742" y="1512931"/>
            <a:ext cx="8535997" cy="961482"/>
          </a:xfrm>
          <a:prstGeom prst="rect">
            <a:avLst/>
          </a:prstGeom>
        </p:spPr>
        <p:txBody>
          <a:bodyPr wrap="square">
            <a:spAutoFit/>
          </a:bodyPr>
          <a:lstStyle/>
          <a:p>
            <a:pPr indent="257175" algn="just">
              <a:lnSpc>
                <a:spcPct val="107000"/>
              </a:lnSpc>
            </a:pPr>
            <a:r>
              <a:rPr lang="en-US" b="1" dirty="0" err="1" smtClean="0">
                <a:latin typeface="Times New Roman" panose="02020603050405020304" pitchFamily="18" charset="0"/>
                <a:ea typeface="Calibri" panose="020F0502020204030204" pitchFamily="34" charset="0"/>
                <a:cs typeface="Times New Roman" panose="02020603050405020304" pitchFamily="18" charset="0"/>
              </a:rPr>
              <a:t>Pentru</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a </a:t>
            </a:r>
            <a:r>
              <a:rPr lang="en-US" b="1" dirty="0" err="1">
                <a:latin typeface="Times New Roman" panose="02020603050405020304" pitchFamily="18" charset="0"/>
                <a:ea typeface="Calibri" panose="020F0502020204030204" pitchFamily="34" charset="0"/>
                <a:cs typeface="Times New Roman" panose="02020603050405020304" pitchFamily="18" charset="0"/>
              </a:rPr>
              <a:t>efectua</a:t>
            </a:r>
            <a:r>
              <a:rPr lang="en-US" b="1" dirty="0">
                <a:latin typeface="Times New Roman" panose="02020603050405020304" pitchFamily="18" charset="0"/>
                <a:ea typeface="Calibri" panose="020F0502020204030204" pitchFamily="34" charset="0"/>
                <a:cs typeface="Times New Roman" panose="02020603050405020304" pitchFamily="18" charset="0"/>
              </a:rPr>
              <a:t> o </a:t>
            </a:r>
            <a:r>
              <a:rPr lang="en-US" b="1" dirty="0" err="1">
                <a:latin typeface="Times New Roman" panose="02020603050405020304" pitchFamily="18" charset="0"/>
                <a:ea typeface="Calibri" panose="020F0502020204030204" pitchFamily="34" charset="0"/>
                <a:cs typeface="Times New Roman" panose="02020603050405020304" pitchFamily="18" charset="0"/>
              </a:rPr>
              <a:t>evaluare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specială</a:t>
            </a:r>
            <a:r>
              <a:rPr lang="en-US" b="1" dirty="0">
                <a:latin typeface="Times New Roman" panose="02020603050405020304" pitchFamily="18" charset="0"/>
                <a:ea typeface="Calibri" panose="020F0502020204030204" pitchFamily="34" charset="0"/>
                <a:cs typeface="Times New Roman" panose="02020603050405020304" pitchFamily="18" charset="0"/>
              </a:rPr>
              <a:t> a </a:t>
            </a:r>
            <a:r>
              <a:rPr lang="en-US" b="1" dirty="0" err="1">
                <a:latin typeface="Times New Roman" panose="02020603050405020304" pitchFamily="18" charset="0"/>
                <a:ea typeface="Calibri" panose="020F0502020204030204" pitchFamily="34" charset="0"/>
                <a:cs typeface="Times New Roman" panose="02020603050405020304" pitchFamily="18" charset="0"/>
              </a:rPr>
              <a:t>condițiilor</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următorii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nocivi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sau</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periculoși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sunt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supuși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cercetării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testării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și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măsurării</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42743" y="900246"/>
            <a:ext cx="8535997" cy="665118"/>
          </a:xfrm>
          <a:prstGeom prst="rect">
            <a:avLst/>
          </a:prstGeom>
        </p:spPr>
        <p:txBody>
          <a:bodyPr wrap="square">
            <a:spAutoFit/>
          </a:bodyPr>
          <a:lstStyle/>
          <a:p>
            <a:pPr indent="257175" algn="just">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2) </a:t>
            </a:r>
            <a:r>
              <a:rPr lang="en-US" b="1" dirty="0" err="1">
                <a:latin typeface="Times New Roman" panose="02020603050405020304" pitchFamily="18" charset="0"/>
                <a:ea typeface="Calibri" panose="020F0502020204030204" pitchFamily="34" charset="0"/>
                <a:cs typeface="Times New Roman" panose="02020603050405020304" pitchFamily="18" charset="0"/>
              </a:rPr>
              <a:t>intensitatea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b="1" dirty="0">
                <a:latin typeface="Times New Roman" panose="02020603050405020304" pitchFamily="18" charset="0"/>
                <a:ea typeface="Calibri" panose="020F0502020204030204" pitchFamily="34" charset="0"/>
                <a:cs typeface="Times New Roman" panose="02020603050405020304" pitchFamily="18" charset="0"/>
              </a:rPr>
              <a:t> - </a:t>
            </a:r>
            <a:r>
              <a:rPr lang="en-US" b="1" dirty="0" err="1">
                <a:latin typeface="Times New Roman" panose="02020603050405020304" pitchFamily="18" charset="0"/>
                <a:ea typeface="Calibri" panose="020F0502020204030204" pitchFamily="34" charset="0"/>
                <a:cs typeface="Times New Roman" panose="02020603050405020304" pitchFamily="18" charset="0"/>
              </a:rPr>
              <a:t>indicatori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încărcării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senzoriale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asupra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sistemului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nervos</a:t>
            </a:r>
            <a:r>
              <a:rPr lang="en-US" b="1" dirty="0">
                <a:latin typeface="Times New Roman" panose="02020603050405020304" pitchFamily="18" charset="0"/>
                <a:ea typeface="Calibri" panose="020F0502020204030204" pitchFamily="34" charset="0"/>
                <a:cs typeface="Times New Roman" panose="02020603050405020304" pitchFamily="18" charset="0"/>
              </a:rPr>
              <a:t> central </a:t>
            </a:r>
            <a:r>
              <a:rPr lang="en-US" b="1" dirty="0" err="1">
                <a:latin typeface="Times New Roman" panose="02020603050405020304" pitchFamily="18" charset="0"/>
                <a:ea typeface="Calibri" panose="020F0502020204030204" pitchFamily="34" charset="0"/>
                <a:cs typeface="Times New Roman" panose="02020603050405020304" pitchFamily="18" charset="0"/>
              </a:rPr>
              <a:t>și</a:t>
            </a:r>
            <a:r>
              <a:rPr lang="en-US" b="1" dirty="0">
                <a:latin typeface="Times New Roman" panose="02020603050405020304" pitchFamily="18" charset="0"/>
                <a:ea typeface="Calibri" panose="020F0502020204030204" pitchFamily="34" charset="0"/>
                <a:cs typeface="Times New Roman" panose="02020603050405020304" pitchFamily="18" charset="0"/>
              </a:rPr>
              <a:t> a </a:t>
            </a:r>
            <a:r>
              <a:rPr lang="en-US" b="1" dirty="0" err="1">
                <a:latin typeface="Times New Roman" panose="02020603050405020304" pitchFamily="18" charset="0"/>
                <a:ea typeface="Calibri" panose="020F0502020204030204" pitchFamily="34" charset="0"/>
                <a:cs typeface="Times New Roman" panose="02020603050405020304" pitchFamily="18" charset="0"/>
              </a:rPr>
              <a:t>organelor</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simț</a:t>
            </a:r>
            <a:r>
              <a:rPr lang="en-US" b="1" dirty="0">
                <a:latin typeface="Times New Roman" panose="02020603050405020304" pitchFamily="18" charset="0"/>
                <a:ea typeface="Calibri" panose="020F0502020204030204" pitchFamily="34" charset="0"/>
                <a:cs typeface="Times New Roman" panose="02020603050405020304" pitchFamily="18" charset="0"/>
              </a:rPr>
              <a:t> ale </a:t>
            </a:r>
            <a:r>
              <a:rPr lang="en-US" b="1" dirty="0" err="1">
                <a:latin typeface="Times New Roman" panose="02020603050405020304" pitchFamily="18" charset="0"/>
                <a:ea typeface="Calibri" panose="020F0502020204030204" pitchFamily="34" charset="0"/>
                <a:cs typeface="Times New Roman" panose="02020603050405020304" pitchFamily="18" charset="0"/>
              </a:rPr>
              <a:t>angajatului</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626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305342"/>
            <a:ext cx="8640960" cy="483209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342900" lvl="0" indent="-342900" algn="just">
              <a:spcAft>
                <a:spcPts val="0"/>
              </a:spcAft>
              <a:buFont typeface="Symbol" panose="05050102010706020507" pitchFamily="18" charset="2"/>
              <a:buBlip>
                <a:blip r:embed="rId2"/>
              </a:buBlip>
              <a:tabLst>
                <a:tab pos="540385" algn="l"/>
              </a:tabLst>
            </a:pPr>
            <a:r>
              <a:rPr lang="en-US" sz="2800" dirty="0" err="1">
                <a:ea typeface="Calibri" panose="020F0502020204030204" pitchFamily="34" charset="0"/>
                <a:cs typeface="Times New Roman" panose="02020603050405020304" pitchFamily="18" charset="0"/>
              </a:rPr>
              <a:t>Etapa</a:t>
            </a:r>
            <a:r>
              <a:rPr lang="en-US" sz="2800" dirty="0">
                <a:ea typeface="Calibri" panose="020F0502020204030204" pitchFamily="34" charset="0"/>
                <a:cs typeface="Times New Roman" panose="02020603050405020304" pitchFamily="18" charset="0"/>
              </a:rPr>
              <a:t>. 1: </a:t>
            </a:r>
            <a:r>
              <a:rPr lang="en-US" sz="2800" dirty="0" err="1">
                <a:ea typeface="Calibri" panose="020F0502020204030204" pitchFamily="34" charset="0"/>
                <a:cs typeface="Times New Roman" panose="02020603050405020304" pitchFamily="18" charset="0"/>
              </a:rPr>
              <a:t>stabilirea</a:t>
            </a:r>
            <a:r>
              <a:rPr lang="en-US" sz="2800" dirty="0">
                <a:ea typeface="Calibri" panose="020F0502020204030204" pitchFamily="34" charset="0"/>
                <a:cs typeface="Times New Roman" panose="02020603050405020304" pitchFamily="18" charset="0"/>
              </a:rPr>
              <a:t> la </a:t>
            </a:r>
            <a:r>
              <a:rPr lang="en-US" sz="2800" dirty="0" err="1">
                <a:ea typeface="Calibri" panose="020F0502020204030204" pitchFamily="34" charset="0"/>
                <a:cs typeface="Times New Roman" panose="02020603050405020304" pitchFamily="18" charset="0"/>
              </a:rPr>
              <a:t>locul</a:t>
            </a:r>
            <a:r>
              <a:rPr lang="en-US" sz="2800" dirty="0">
                <a:ea typeface="Calibri" panose="020F0502020204030204" pitchFamily="34" charset="0"/>
                <a:cs typeface="Times New Roman" panose="02020603050405020304" pitchFamily="18" charset="0"/>
              </a:rPr>
              <a:t> de </a:t>
            </a:r>
            <a:r>
              <a:rPr lang="en-US" sz="2800" dirty="0" err="1">
                <a:ea typeface="Calibri" panose="020F0502020204030204" pitchFamily="34" charset="0"/>
                <a:cs typeface="Times New Roman" panose="02020603050405020304" pitchFamily="18" charset="0"/>
              </a:rPr>
              <a:t>muncă</a:t>
            </a:r>
            <a:r>
              <a:rPr lang="en-US" sz="2800" dirty="0">
                <a:ea typeface="Calibri" panose="020F0502020204030204" pitchFamily="34" charset="0"/>
                <a:cs typeface="Times New Roman" panose="02020603050405020304" pitchFamily="18" charset="0"/>
              </a:rPr>
              <a:t> a </a:t>
            </a:r>
            <a:r>
              <a:rPr lang="en-US" sz="2800" dirty="0" err="1">
                <a:ea typeface="Calibri" panose="020F0502020204030204" pitchFamily="34" charset="0"/>
                <a:cs typeface="Times New Roman" panose="02020603050405020304" pitchFamily="18" charset="0"/>
              </a:rPr>
              <a:t>factorilor</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potențial</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dăunători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și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sau</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periculoși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ai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mediului</a:t>
            </a:r>
            <a:r>
              <a:rPr lang="en-US" sz="2800" dirty="0">
                <a:ea typeface="Calibri" panose="020F0502020204030204" pitchFamily="34" charset="0"/>
                <a:cs typeface="Times New Roman" panose="02020603050405020304" pitchFamily="18" charset="0"/>
              </a:rPr>
              <a:t> de </a:t>
            </a:r>
            <a:r>
              <a:rPr lang="en-US" sz="2800" dirty="0" err="1">
                <a:ea typeface="Calibri" panose="020F0502020204030204" pitchFamily="34" charset="0"/>
                <a:cs typeface="Times New Roman" panose="02020603050405020304" pitchFamily="18" charset="0"/>
              </a:rPr>
              <a:t>lucru</a:t>
            </a:r>
            <a:r>
              <a:rPr lang="en-US" sz="2800" dirty="0">
                <a:ea typeface="Calibri" panose="020F0502020204030204" pitchFamily="34" charset="0"/>
                <a:cs typeface="Times New Roman" panose="02020603050405020304" pitchFamily="18" charset="0"/>
              </a:rPr>
              <a:t>, a </a:t>
            </a:r>
            <a:r>
              <a:rPr lang="en-US" sz="2800" dirty="0" err="1">
                <a:ea typeface="Calibri" panose="020F0502020204030204" pitchFamily="34" charset="0"/>
                <a:cs typeface="Times New Roman" panose="02020603050405020304" pitchFamily="18" charset="0"/>
              </a:rPr>
              <a:t>procesului</a:t>
            </a:r>
            <a:r>
              <a:rPr lang="en-US" sz="2800" dirty="0">
                <a:ea typeface="Calibri" panose="020F0502020204030204" pitchFamily="34" charset="0"/>
                <a:cs typeface="Times New Roman" panose="02020603050405020304" pitchFamily="18" charset="0"/>
              </a:rPr>
              <a:t> de </a:t>
            </a:r>
            <a:r>
              <a:rPr lang="en-US" sz="2800" dirty="0" err="1">
                <a:ea typeface="Calibri" panose="020F0502020204030204" pitchFamily="34" charset="0"/>
                <a:cs typeface="Times New Roman" panose="02020603050405020304" pitchFamily="18" charset="0"/>
              </a:rPr>
              <a:t>muncă</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și</a:t>
            </a:r>
            <a:r>
              <a:rPr lang="en-US" sz="2800" dirty="0">
                <a:ea typeface="Calibri" panose="020F0502020204030204" pitchFamily="34" charset="0"/>
                <a:cs typeface="Times New Roman" panose="02020603050405020304" pitchFamily="18" charset="0"/>
              </a:rPr>
              <a:t> a </a:t>
            </a:r>
            <a:r>
              <a:rPr lang="en-US" sz="2800" dirty="0" err="1">
                <a:ea typeface="Calibri" panose="020F0502020204030204" pitchFamily="34" charset="0"/>
                <a:cs typeface="Times New Roman" panose="02020603050405020304" pitchFamily="18" charset="0"/>
              </a:rPr>
              <a:t>surselor</a:t>
            </a:r>
            <a:r>
              <a:rPr lang="en-US" sz="2800" dirty="0">
                <a:ea typeface="Calibri" panose="020F0502020204030204" pitchFamily="34" charset="0"/>
                <a:cs typeface="Times New Roman" panose="02020603050405020304" pitchFamily="18" charset="0"/>
              </a:rPr>
              <a:t> de </a:t>
            </a:r>
            <a:r>
              <a:rPr lang="en-US" sz="2800" dirty="0" err="1">
                <a:ea typeface="Calibri" panose="020F0502020204030204" pitchFamily="34" charset="0"/>
                <a:cs typeface="Times New Roman" panose="02020603050405020304" pitchFamily="18" charset="0"/>
              </a:rPr>
              <a:t>factori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nocivi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și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sau</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periculoși</a:t>
            </a:r>
            <a:r>
              <a:rPr lang="en-US" sz="2800" dirty="0" smtClean="0">
                <a:ea typeface="Calibri" panose="020F0502020204030204" pitchFamily="34" charset="0"/>
                <a:cs typeface="Times New Roman" panose="02020603050405020304" pitchFamily="18" charset="0"/>
              </a:rPr>
              <a:t>;</a:t>
            </a:r>
            <a:endParaRPr lang="ro-RO" sz="2800" dirty="0" smtClean="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Blip>
                <a:blip r:embed="rId2"/>
              </a:buBlip>
              <a:tabLst>
                <a:tab pos="540385" algn="l"/>
              </a:tabLst>
            </a:pPr>
            <a:r>
              <a:rPr lang="en-US" sz="2800" dirty="0" smtClean="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Etapa</a:t>
            </a:r>
            <a:r>
              <a:rPr lang="en-US" sz="2800" dirty="0">
                <a:ea typeface="Calibri" panose="020F0502020204030204" pitchFamily="34" charset="0"/>
                <a:cs typeface="Times New Roman" panose="02020603050405020304" pitchFamily="18" charset="0"/>
              </a:rPr>
              <a:t>. 2: </a:t>
            </a:r>
            <a:r>
              <a:rPr lang="en-US" sz="2800" dirty="0" err="1">
                <a:ea typeface="Calibri" panose="020F0502020204030204" pitchFamily="34" charset="0"/>
                <a:cs typeface="Times New Roman" panose="02020603050405020304" pitchFamily="18" charset="0"/>
              </a:rPr>
              <a:t>compararea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factorilor</a:t>
            </a:r>
            <a:r>
              <a:rPr lang="en-US" sz="2800" dirty="0">
                <a:ea typeface="Calibri" panose="020F0502020204030204" pitchFamily="34" charset="0"/>
                <a:cs typeface="Times New Roman" panose="02020603050405020304" pitchFamily="18" charset="0"/>
              </a:rPr>
              <a:t> de </a:t>
            </a:r>
            <a:r>
              <a:rPr lang="en-US" sz="2800" dirty="0" err="1">
                <a:ea typeface="Calibri" panose="020F0502020204030204" pitchFamily="34" charset="0"/>
                <a:cs typeface="Times New Roman" panose="02020603050405020304" pitchFamily="18" charset="0"/>
              </a:rPr>
              <a:t>producție</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stabiliți</a:t>
            </a:r>
            <a:r>
              <a:rPr lang="en-US" sz="2800" dirty="0">
                <a:ea typeface="Calibri" panose="020F0502020204030204" pitchFamily="34" charset="0"/>
                <a:cs typeface="Times New Roman" panose="02020603050405020304" pitchFamily="18" charset="0"/>
              </a:rPr>
              <a:t> cu </a:t>
            </a:r>
            <a:r>
              <a:rPr lang="en-US" sz="2800" dirty="0" err="1">
                <a:ea typeface="Calibri" panose="020F0502020204030204" pitchFamily="34" charset="0"/>
                <a:cs typeface="Times New Roman" panose="02020603050405020304" pitchFamily="18" charset="0"/>
              </a:rPr>
              <a:t>factorii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reglementați</a:t>
            </a:r>
            <a:r>
              <a:rPr lang="en-US" sz="2800" dirty="0">
                <a:ea typeface="Calibri" panose="020F0502020204030204" pitchFamily="34" charset="0"/>
                <a:cs typeface="Times New Roman" panose="02020603050405020304" pitchFamily="18" charset="0"/>
              </a:rPr>
              <a:t> de </a:t>
            </a:r>
            <a:r>
              <a:rPr lang="en-US" sz="2800" dirty="0" err="1">
                <a:ea typeface="Calibri" panose="020F0502020204030204" pitchFamily="34" charset="0"/>
                <a:cs typeface="Times New Roman" panose="02020603050405020304" pitchFamily="18" charset="0"/>
              </a:rPr>
              <a:t>Clasificatorul</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factorilor</a:t>
            </a:r>
            <a:r>
              <a:rPr lang="en-US" sz="2800" dirty="0">
                <a:ea typeface="Calibri" panose="020F0502020204030204" pitchFamily="34" charset="0"/>
                <a:cs typeface="Times New Roman" panose="02020603050405020304" pitchFamily="18" charset="0"/>
              </a:rPr>
              <a:t> de </a:t>
            </a:r>
            <a:r>
              <a:rPr lang="en-US" sz="2800" dirty="0" err="1">
                <a:ea typeface="Calibri" panose="020F0502020204030204" pitchFamily="34" charset="0"/>
                <a:cs typeface="Times New Roman" panose="02020603050405020304" pitchFamily="18" charset="0"/>
              </a:rPr>
              <a:t>producție</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dăunători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și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sau</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periculoși</a:t>
            </a:r>
            <a:r>
              <a:rPr lang="en-US" sz="2800" dirty="0">
                <a:ea typeface="Calibri" panose="020F0502020204030204" pitchFamily="34" charset="0"/>
                <a:cs typeface="Times New Roman" panose="02020603050405020304" pitchFamily="18" charset="0"/>
              </a:rPr>
              <a:t>; </a:t>
            </a:r>
            <a:endParaRPr lang="ro-RO" sz="2800" dirty="0" smtClean="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Blip>
                <a:blip r:embed="rId2"/>
              </a:buBlip>
              <a:tabLst>
                <a:tab pos="540385" algn="l"/>
              </a:tabLst>
            </a:pPr>
            <a:r>
              <a:rPr lang="en-US" sz="2800" dirty="0" smtClean="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Etapa</a:t>
            </a:r>
            <a:r>
              <a:rPr lang="en-US" sz="2800" dirty="0">
                <a:ea typeface="Calibri" panose="020F0502020204030204" pitchFamily="34" charset="0"/>
                <a:cs typeface="Times New Roman" panose="02020603050405020304" pitchFamily="18" charset="0"/>
              </a:rPr>
              <a:t>. 3: </a:t>
            </a:r>
            <a:r>
              <a:rPr lang="en-US" sz="2800" dirty="0" err="1">
                <a:ea typeface="Calibri" panose="020F0502020204030204" pitchFamily="34" charset="0"/>
                <a:cs typeface="Times New Roman" panose="02020603050405020304" pitchFamily="18" charset="0"/>
              </a:rPr>
              <a:t>luarea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unei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decizii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privind</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cercetarea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testarea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și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măsurarea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factorilor</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dăunători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periculoși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identificați</a:t>
            </a:r>
            <a:r>
              <a:rPr lang="en-US" sz="2800" dirty="0">
                <a:ea typeface="Calibri" panose="020F0502020204030204" pitchFamily="34" charset="0"/>
                <a:cs typeface="Times New Roman" panose="02020603050405020304" pitchFamily="18" charset="0"/>
              </a:rPr>
              <a:t>;  </a:t>
            </a:r>
            <a:endParaRPr lang="ro-RO" sz="2800" dirty="0" smtClean="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Blip>
                <a:blip r:embed="rId2"/>
              </a:buBlip>
              <a:tabLst>
                <a:tab pos="540385" algn="l"/>
              </a:tabLst>
            </a:pPr>
            <a:r>
              <a:rPr lang="en-US" sz="2800" dirty="0" err="1" smtClean="0">
                <a:ea typeface="Calibri" panose="020F0502020204030204" pitchFamily="34" charset="0"/>
                <a:cs typeface="Times New Roman" panose="02020603050405020304" pitchFamily="18" charset="0"/>
              </a:rPr>
              <a:t>Etapa</a:t>
            </a:r>
            <a:r>
              <a:rPr lang="en-US" sz="2800" dirty="0">
                <a:ea typeface="Calibri" panose="020F0502020204030204" pitchFamily="34" charset="0"/>
                <a:cs typeface="Times New Roman" panose="02020603050405020304" pitchFamily="18" charset="0"/>
              </a:rPr>
              <a:t>. 4: </a:t>
            </a:r>
            <a:r>
              <a:rPr lang="en-US" sz="2800" dirty="0" err="1">
                <a:ea typeface="Calibri" panose="020F0502020204030204" pitchFamily="34" charset="0"/>
                <a:cs typeface="Times New Roman" panose="02020603050405020304" pitchFamily="18" charset="0"/>
              </a:rPr>
              <a:t>prezentarea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rezultatelor</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identificării</a:t>
            </a:r>
            <a:r>
              <a:rPr lang="en-US" sz="2800" dirty="0">
                <a:ea typeface="Calibri" panose="020F0502020204030204" pitchFamily="34" charset="0"/>
                <a:cs typeface="Times New Roman" panose="02020603050405020304" pitchFamily="18" charset="0"/>
              </a:rPr>
              <a:t>.</a:t>
            </a:r>
            <a:endParaRPr lang="ru-RU" sz="2800" dirty="0">
              <a:ea typeface="Calibri" panose="020F0502020204030204" pitchFamily="34" charset="0"/>
              <a:cs typeface="Times New Roman" panose="02020603050405020304" pitchFamily="18" charset="0"/>
            </a:endParaRPr>
          </a:p>
        </p:txBody>
      </p:sp>
      <p:sp>
        <p:nvSpPr>
          <p:cNvPr id="3" name="Прямоугольник 2"/>
          <p:cNvSpPr/>
          <p:nvPr/>
        </p:nvSpPr>
        <p:spPr>
          <a:xfrm>
            <a:off x="5142" y="26192"/>
            <a:ext cx="9138858" cy="1084912"/>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o-RO" sz="2400" b="1" dirty="0">
                <a:ln/>
                <a:solidFill>
                  <a:srgbClr val="1F4F19"/>
                </a:solidFill>
              </a:rPr>
              <a:t>Metodologia de identificare a factorilor nocivi sau factorilor periculoși de producție</a:t>
            </a:r>
            <a:endParaRPr lang="ru-RU" sz="2400" dirty="0">
              <a:solidFill>
                <a:srgbClr val="1F4F19"/>
              </a:solidFill>
            </a:endParaRPr>
          </a:p>
          <a:p>
            <a:pPr algn="ctr"/>
            <a:endParaRPr lang="ru-RU" dirty="0">
              <a:solidFill>
                <a:srgbClr val="1F4F19"/>
              </a:solidFill>
            </a:endParaRPr>
          </a:p>
        </p:txBody>
      </p:sp>
    </p:spTree>
    <p:extLst>
      <p:ext uri="{BB962C8B-B14F-4D97-AF65-F5344CB8AC3E}">
        <p14:creationId xmlns:p14="http://schemas.microsoft.com/office/powerpoint/2010/main" val="346708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633" y="36526"/>
            <a:ext cx="8981062" cy="346249"/>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o-RO" b="1" dirty="0" smtClean="0">
                <a:ln/>
                <a:solidFill>
                  <a:srgbClr val="1F4F19"/>
                </a:solidFill>
              </a:rPr>
              <a:t>Metodologia</a:t>
            </a:r>
            <a:r>
              <a:rPr lang="ru-RU" b="1" dirty="0" smtClean="0">
                <a:ln/>
                <a:solidFill>
                  <a:srgbClr val="1F4F19"/>
                </a:solidFill>
              </a:rPr>
              <a:t> </a:t>
            </a:r>
            <a:r>
              <a:rPr lang="ro-RO" b="1" dirty="0" smtClean="0">
                <a:ln/>
                <a:solidFill>
                  <a:srgbClr val="1F4F19"/>
                </a:solidFill>
              </a:rPr>
              <a:t>de identificare</a:t>
            </a:r>
            <a:r>
              <a:rPr lang="ru-RU" b="1" dirty="0" smtClean="0">
                <a:ln/>
                <a:solidFill>
                  <a:srgbClr val="1F4F19"/>
                </a:solidFill>
              </a:rPr>
              <a:t>  </a:t>
            </a:r>
            <a:r>
              <a:rPr lang="ro-RO" b="1" dirty="0" smtClean="0">
                <a:ln/>
                <a:solidFill>
                  <a:srgbClr val="1F4F19"/>
                </a:solidFill>
              </a:rPr>
              <a:t>a factorilori nocivi </a:t>
            </a:r>
            <a:r>
              <a:rPr lang="ru-RU" b="1" dirty="0" smtClean="0">
                <a:solidFill>
                  <a:srgbClr val="1F4F19"/>
                </a:solidFill>
              </a:rPr>
              <a:t> / </a:t>
            </a:r>
            <a:r>
              <a:rPr lang="ro-RO" b="1" dirty="0" smtClean="0">
                <a:solidFill>
                  <a:srgbClr val="1F4F19"/>
                </a:solidFill>
              </a:rPr>
              <a:t>sau</a:t>
            </a:r>
            <a:r>
              <a:rPr lang="ru-RU" b="1" dirty="0" smtClean="0">
                <a:solidFill>
                  <a:srgbClr val="1F4F19"/>
                </a:solidFill>
              </a:rPr>
              <a:t>  </a:t>
            </a:r>
            <a:r>
              <a:rPr lang="ro-RO" b="1" dirty="0" smtClean="0">
                <a:solidFill>
                  <a:srgbClr val="1F4F19"/>
                </a:solidFill>
              </a:rPr>
              <a:t>factorilor periculoși de producție</a:t>
            </a:r>
            <a:endParaRPr lang="ru-RU" dirty="0">
              <a:solidFill>
                <a:srgbClr val="1F4F19"/>
              </a:solidFill>
            </a:endParaRPr>
          </a:p>
        </p:txBody>
      </p:sp>
      <p:sp>
        <p:nvSpPr>
          <p:cNvPr id="6" name="TextBox 5"/>
          <p:cNvSpPr txBox="1"/>
          <p:nvPr/>
        </p:nvSpPr>
        <p:spPr>
          <a:xfrm>
            <a:off x="323528" y="395132"/>
            <a:ext cx="6495583" cy="40011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ro-RO" sz="2000" b="1" dirty="0" smtClean="0"/>
              <a:t>Ordine determinată</a:t>
            </a:r>
            <a:r>
              <a:rPr lang="ru-RU" sz="2000" b="1" dirty="0" smtClean="0"/>
              <a:t>:  </a:t>
            </a:r>
            <a:endParaRPr lang="ru-RU" sz="2000" b="1" dirty="0"/>
          </a:p>
        </p:txBody>
      </p:sp>
      <p:sp>
        <p:nvSpPr>
          <p:cNvPr id="7" name="TextBox 6"/>
          <p:cNvSpPr txBox="1"/>
          <p:nvPr/>
        </p:nvSpPr>
        <p:spPr>
          <a:xfrm>
            <a:off x="2771800" y="398045"/>
            <a:ext cx="4159185" cy="369332"/>
          </a:xfrm>
          <a:prstGeom prst="rect">
            <a:avLst/>
          </a:prstGeom>
          <a:noFill/>
        </p:spPr>
        <p:txBody>
          <a:bodyPr wrap="square" rtlCol="0">
            <a:spAutoFit/>
          </a:bodyPr>
          <a:lstStyle/>
          <a:p>
            <a:r>
              <a:rPr lang="ro-RO" dirty="0" smtClean="0">
                <a:solidFill>
                  <a:srgbClr val="800000"/>
                </a:solidFill>
              </a:rPr>
              <a:t>Ce</a:t>
            </a:r>
            <a:r>
              <a:rPr lang="ru-RU" dirty="0" smtClean="0">
                <a:solidFill>
                  <a:srgbClr val="800000"/>
                </a:solidFill>
              </a:rPr>
              <a:t>?, </a:t>
            </a:r>
            <a:r>
              <a:rPr lang="ro-RO" dirty="0" smtClean="0">
                <a:solidFill>
                  <a:srgbClr val="800000"/>
                </a:solidFill>
              </a:rPr>
              <a:t>De ce</a:t>
            </a:r>
            <a:r>
              <a:rPr lang="ru-RU" dirty="0" smtClean="0">
                <a:solidFill>
                  <a:srgbClr val="800000"/>
                </a:solidFill>
              </a:rPr>
              <a:t>?, </a:t>
            </a:r>
            <a:r>
              <a:rPr lang="ro-RO" dirty="0" smtClean="0">
                <a:solidFill>
                  <a:srgbClr val="800000"/>
                </a:solidFill>
              </a:rPr>
              <a:t>Unde</a:t>
            </a:r>
            <a:r>
              <a:rPr lang="ru-RU" dirty="0" smtClean="0">
                <a:solidFill>
                  <a:srgbClr val="800000"/>
                </a:solidFill>
              </a:rPr>
              <a:t>?, </a:t>
            </a:r>
            <a:r>
              <a:rPr lang="ro-RO" dirty="0" smtClean="0">
                <a:solidFill>
                  <a:srgbClr val="800000"/>
                </a:solidFill>
              </a:rPr>
              <a:t>Cum</a:t>
            </a:r>
            <a:r>
              <a:rPr lang="ru-RU" dirty="0" smtClean="0">
                <a:solidFill>
                  <a:srgbClr val="800000"/>
                </a:solidFill>
              </a:rPr>
              <a:t>?</a:t>
            </a:r>
            <a:r>
              <a:rPr lang="ro-RO" dirty="0" smtClean="0">
                <a:solidFill>
                  <a:srgbClr val="800000"/>
                </a:solidFill>
              </a:rPr>
              <a:t> Cine? Când?</a:t>
            </a:r>
            <a:endParaRPr lang="ru-RU" dirty="0">
              <a:solidFill>
                <a:srgbClr val="800000"/>
              </a:solidFill>
            </a:endParaRPr>
          </a:p>
        </p:txBody>
      </p:sp>
      <p:sp>
        <p:nvSpPr>
          <p:cNvPr id="9" name="TextBox 8"/>
          <p:cNvSpPr txBox="1"/>
          <p:nvPr/>
        </p:nvSpPr>
        <p:spPr>
          <a:xfrm>
            <a:off x="29313" y="983191"/>
            <a:ext cx="9247905" cy="1200329"/>
          </a:xfrm>
          <a:prstGeom prst="rect">
            <a:avLst/>
          </a:prstGeom>
          <a:noFill/>
        </p:spPr>
        <p:txBody>
          <a:bodyPr wrap="square" rtlCol="0">
            <a:spAutoFit/>
          </a:bodyPr>
          <a:lstStyle/>
          <a:p>
            <a:r>
              <a:rPr lang="en-US" sz="2400" b="1" dirty="0" err="1"/>
              <a:t>Metodologia</a:t>
            </a:r>
            <a:r>
              <a:rPr lang="en-US" sz="2400" b="1" dirty="0"/>
              <a:t> </a:t>
            </a:r>
            <a:r>
              <a:rPr lang="en-US" sz="2400" b="1" dirty="0" err="1"/>
              <a:t>pentru</a:t>
            </a:r>
            <a:r>
              <a:rPr lang="en-US" sz="2400" b="1" dirty="0"/>
              <a:t> </a:t>
            </a:r>
            <a:r>
              <a:rPr lang="en-US" sz="2400" b="1" dirty="0" err="1"/>
              <a:t>realizarea</a:t>
            </a:r>
            <a:r>
              <a:rPr lang="en-US" sz="2400" b="1" dirty="0"/>
              <a:t> </a:t>
            </a:r>
            <a:r>
              <a:rPr lang="en-US" sz="2400" b="1" dirty="0" smtClean="0"/>
              <a:t>A</a:t>
            </a:r>
            <a:r>
              <a:rPr lang="ro-RO" sz="2400" b="1" dirty="0" smtClean="0"/>
              <a:t>LM</a:t>
            </a:r>
            <a:r>
              <a:rPr lang="en-US" sz="2400" b="1" dirty="0" smtClean="0"/>
              <a:t> </a:t>
            </a:r>
            <a:r>
              <a:rPr lang="en-US" sz="2400" b="1" dirty="0" err="1"/>
              <a:t>stabilește</a:t>
            </a:r>
            <a:r>
              <a:rPr lang="en-US" sz="2400" b="1" dirty="0"/>
              <a:t> o </a:t>
            </a:r>
            <a:r>
              <a:rPr lang="en-US" sz="2400" b="1" dirty="0" err="1"/>
              <a:t>procedură</a:t>
            </a:r>
            <a:r>
              <a:rPr lang="en-US" sz="2400" b="1" dirty="0"/>
              <a:t> </a:t>
            </a:r>
            <a:r>
              <a:rPr lang="en-US" sz="2400" b="1" dirty="0" err="1"/>
              <a:t>pentru</a:t>
            </a:r>
            <a:r>
              <a:rPr lang="en-US" sz="2400" b="1" dirty="0"/>
              <a:t> </a:t>
            </a:r>
            <a:r>
              <a:rPr lang="en-US" sz="2400" b="1" dirty="0" err="1"/>
              <a:t>identificarea</a:t>
            </a:r>
            <a:r>
              <a:rPr lang="en-US" sz="2400" b="1" dirty="0"/>
              <a:t> </a:t>
            </a:r>
            <a:r>
              <a:rPr lang="en-US" sz="2400" b="1" dirty="0" err="1"/>
              <a:t>factorilor</a:t>
            </a:r>
            <a:r>
              <a:rPr lang="en-US" sz="2400" b="1" dirty="0"/>
              <a:t> de </a:t>
            </a:r>
            <a:r>
              <a:rPr lang="en-US" sz="2400" b="1" dirty="0" err="1"/>
              <a:t>producție</a:t>
            </a:r>
            <a:r>
              <a:rPr lang="en-US" sz="2400" b="1" dirty="0"/>
              <a:t> </a:t>
            </a:r>
            <a:r>
              <a:rPr lang="en-US" sz="2400" b="1" dirty="0" err="1"/>
              <a:t>potențial</a:t>
            </a:r>
            <a:r>
              <a:rPr lang="en-US" sz="2400" b="1" dirty="0"/>
              <a:t> </a:t>
            </a:r>
            <a:r>
              <a:rPr lang="ro-RO" sz="2400" b="1" dirty="0" smtClean="0"/>
              <a:t>nocivi</a:t>
            </a:r>
            <a:r>
              <a:rPr lang="en-US" sz="2400" b="1" dirty="0" smtClean="0"/>
              <a:t> </a:t>
            </a:r>
            <a:r>
              <a:rPr lang="en-US" sz="2400" b="1" dirty="0" err="1"/>
              <a:t>și</a:t>
            </a:r>
            <a:r>
              <a:rPr lang="en-US" sz="2400" b="1" dirty="0"/>
              <a:t> / </a:t>
            </a:r>
            <a:r>
              <a:rPr lang="en-US" sz="2400" b="1" dirty="0" err="1"/>
              <a:t>sau</a:t>
            </a:r>
            <a:r>
              <a:rPr lang="en-US" sz="2400" b="1" dirty="0"/>
              <a:t> </a:t>
            </a:r>
            <a:r>
              <a:rPr lang="ro-RO" sz="2400" b="1" dirty="0" smtClean="0"/>
              <a:t>nevaforabili</a:t>
            </a:r>
            <a:endParaRPr lang="ru-RU" sz="2400" b="1" dirty="0"/>
          </a:p>
        </p:txBody>
      </p:sp>
      <p:sp>
        <p:nvSpPr>
          <p:cNvPr id="11" name="TextBox 10"/>
          <p:cNvSpPr txBox="1"/>
          <p:nvPr/>
        </p:nvSpPr>
        <p:spPr>
          <a:xfrm>
            <a:off x="46081" y="1768317"/>
            <a:ext cx="9157764" cy="1938992"/>
          </a:xfrm>
          <a:prstGeom prst="rect">
            <a:avLst/>
          </a:prstGeom>
          <a:noFill/>
        </p:spPr>
        <p:txBody>
          <a:bodyPr wrap="square" rtlCol="0">
            <a:spAutoFit/>
          </a:bodyPr>
          <a:lstStyle/>
          <a:p>
            <a:endParaRPr lang="ro-RO" sz="2400" dirty="0" smtClean="0"/>
          </a:p>
          <a:p>
            <a:r>
              <a:rPr lang="en-US" sz="2400" b="1" dirty="0" err="1" smtClean="0"/>
              <a:t>Metodologia</a:t>
            </a:r>
            <a:r>
              <a:rPr lang="en-US" sz="2400" b="1" dirty="0" smtClean="0"/>
              <a:t> </a:t>
            </a:r>
            <a:r>
              <a:rPr lang="en-US" sz="2400" b="1" dirty="0" err="1"/>
              <a:t>pentru</a:t>
            </a:r>
            <a:r>
              <a:rPr lang="en-US" sz="2400" b="1" dirty="0"/>
              <a:t> </a:t>
            </a:r>
            <a:r>
              <a:rPr lang="en-US" sz="2400" b="1" dirty="0" err="1"/>
              <a:t>realizarea</a:t>
            </a:r>
            <a:r>
              <a:rPr lang="en-US" sz="2400" b="1" dirty="0"/>
              <a:t> </a:t>
            </a:r>
            <a:r>
              <a:rPr lang="ro-RO" sz="2400" b="1" dirty="0" smtClean="0"/>
              <a:t>ALM</a:t>
            </a:r>
            <a:r>
              <a:rPr lang="en-US" sz="2400" b="1" dirty="0" smtClean="0"/>
              <a:t> </a:t>
            </a:r>
            <a:r>
              <a:rPr lang="en-US" sz="2400" b="1" dirty="0" err="1" smtClean="0"/>
              <a:t>este</a:t>
            </a:r>
            <a:r>
              <a:rPr lang="en-US" sz="2400" b="1" dirty="0" smtClean="0"/>
              <a:t> </a:t>
            </a:r>
            <a:r>
              <a:rPr lang="en-US" sz="2400" b="1" dirty="0" err="1"/>
              <a:t>responsabil</a:t>
            </a:r>
            <a:r>
              <a:rPr lang="en-US" sz="2400" b="1" dirty="0"/>
              <a:t> cu </a:t>
            </a:r>
            <a:r>
              <a:rPr lang="en-US" sz="2400" b="1" dirty="0" err="1"/>
              <a:t>dezvoltarea</a:t>
            </a:r>
            <a:r>
              <a:rPr lang="en-US" sz="2400" b="1" dirty="0"/>
              <a:t> </a:t>
            </a:r>
            <a:r>
              <a:rPr lang="en-US" sz="2400" b="1" dirty="0" err="1"/>
              <a:t>și</a:t>
            </a:r>
            <a:r>
              <a:rPr lang="en-US" sz="2400" b="1" dirty="0"/>
              <a:t> </a:t>
            </a:r>
            <a:r>
              <a:rPr lang="en-US" sz="2400" b="1" dirty="0" err="1"/>
              <a:t>punerea</a:t>
            </a:r>
            <a:r>
              <a:rPr lang="en-US" sz="2400" b="1" dirty="0"/>
              <a:t> </a:t>
            </a:r>
            <a:r>
              <a:rPr lang="en-US" sz="2400" b="1" dirty="0" err="1"/>
              <a:t>în</a:t>
            </a:r>
            <a:r>
              <a:rPr lang="en-US" sz="2400" b="1" dirty="0"/>
              <a:t> </a:t>
            </a:r>
            <a:r>
              <a:rPr lang="en-US" sz="2400" b="1" dirty="0" err="1"/>
              <a:t>aplicare</a:t>
            </a:r>
            <a:r>
              <a:rPr lang="en-US" sz="2400" b="1" dirty="0"/>
              <a:t> a </a:t>
            </a:r>
            <a:r>
              <a:rPr lang="en-US" sz="2400" b="1" dirty="0" err="1"/>
              <a:t>politicii</a:t>
            </a:r>
            <a:r>
              <a:rPr lang="en-US" sz="2400" b="1" dirty="0"/>
              <a:t> de stat </a:t>
            </a:r>
            <a:r>
              <a:rPr lang="en-US" sz="2400" b="1" dirty="0" err="1"/>
              <a:t>și</a:t>
            </a:r>
            <a:r>
              <a:rPr lang="en-US" sz="2400" b="1" dirty="0"/>
              <a:t> a </a:t>
            </a:r>
            <a:r>
              <a:rPr lang="en-US" sz="2400" b="1" dirty="0" err="1"/>
              <a:t>reglementării</a:t>
            </a:r>
            <a:r>
              <a:rPr lang="en-US" sz="2400" b="1" dirty="0"/>
              <a:t> </a:t>
            </a:r>
            <a:r>
              <a:rPr lang="en-US" sz="2400" b="1" dirty="0" err="1"/>
              <a:t>legale</a:t>
            </a:r>
            <a:r>
              <a:rPr lang="en-US" sz="2400" b="1" dirty="0"/>
              <a:t> </a:t>
            </a:r>
            <a:r>
              <a:rPr lang="en-US" sz="2400" b="1" dirty="0" err="1"/>
              <a:t>în</a:t>
            </a:r>
            <a:r>
              <a:rPr lang="en-US" sz="2400" b="1" dirty="0"/>
              <a:t> </a:t>
            </a:r>
            <a:r>
              <a:rPr lang="en-US" sz="2400" b="1" dirty="0" err="1"/>
              <a:t>domeniul</a:t>
            </a:r>
            <a:r>
              <a:rPr lang="en-US" sz="2400" b="1" dirty="0"/>
              <a:t> </a:t>
            </a:r>
            <a:r>
              <a:rPr lang="en-US" sz="2400" b="1" dirty="0" err="1"/>
              <a:t>muncii</a:t>
            </a:r>
            <a:r>
              <a:rPr lang="en-US" sz="2400" b="1" dirty="0"/>
              <a:t>, </a:t>
            </a:r>
            <a:r>
              <a:rPr lang="en-US" sz="2400" b="1" dirty="0" err="1"/>
              <a:t>ținând</a:t>
            </a:r>
            <a:r>
              <a:rPr lang="en-US" sz="2400" b="1" dirty="0"/>
              <a:t> </a:t>
            </a:r>
            <a:r>
              <a:rPr lang="en-US" sz="2400" b="1" dirty="0" err="1"/>
              <a:t>cont</a:t>
            </a:r>
            <a:r>
              <a:rPr lang="en-US" sz="2400" b="1" dirty="0"/>
              <a:t> de </a:t>
            </a:r>
            <a:r>
              <a:rPr lang="en-US" sz="2400" b="1" dirty="0" err="1"/>
              <a:t>avizul</a:t>
            </a:r>
            <a:r>
              <a:rPr lang="en-US" sz="2400" b="1" dirty="0"/>
              <a:t> </a:t>
            </a:r>
            <a:r>
              <a:rPr lang="en-US" sz="2400" b="1" dirty="0" err="1"/>
              <a:t>Comisiei</a:t>
            </a:r>
            <a:r>
              <a:rPr lang="en-US" sz="2400" b="1" dirty="0"/>
              <a:t> </a:t>
            </a:r>
            <a:r>
              <a:rPr lang="en-US" sz="2400" b="1" dirty="0" smtClean="0"/>
              <a:t>tripartite </a:t>
            </a:r>
            <a:r>
              <a:rPr lang="en-US" sz="2400" b="1" dirty="0" err="1"/>
              <a:t>pentru</a:t>
            </a:r>
            <a:r>
              <a:rPr lang="en-US" sz="2400" b="1" dirty="0"/>
              <a:t> </a:t>
            </a:r>
            <a:r>
              <a:rPr lang="en-US" sz="2400" b="1" dirty="0" err="1"/>
              <a:t>reglementarea</a:t>
            </a:r>
            <a:r>
              <a:rPr lang="en-US" sz="2400" b="1" dirty="0"/>
              <a:t> </a:t>
            </a:r>
            <a:r>
              <a:rPr lang="en-US" sz="2400" b="1" dirty="0" err="1"/>
              <a:t>relațiilor</a:t>
            </a:r>
            <a:r>
              <a:rPr lang="en-US" sz="2400" b="1" dirty="0"/>
              <a:t> </a:t>
            </a:r>
            <a:r>
              <a:rPr lang="en-US" sz="2400" b="1" dirty="0" err="1"/>
              <a:t>sociale</a:t>
            </a:r>
            <a:r>
              <a:rPr lang="en-US" sz="2400" b="1" dirty="0"/>
              <a:t> </a:t>
            </a:r>
            <a:r>
              <a:rPr lang="en-US" sz="2400" b="1" dirty="0" err="1"/>
              <a:t>și</a:t>
            </a:r>
            <a:r>
              <a:rPr lang="en-US" sz="2400" b="1" dirty="0"/>
              <a:t> de </a:t>
            </a:r>
            <a:r>
              <a:rPr lang="en-US" sz="2400" b="1" dirty="0" err="1"/>
              <a:t>muncă</a:t>
            </a:r>
            <a:r>
              <a:rPr lang="en-US" sz="2400" b="1" dirty="0"/>
              <a:t>.</a:t>
            </a:r>
            <a:endParaRPr lang="ru-RU" sz="2400" b="1" dirty="0"/>
          </a:p>
        </p:txBody>
      </p:sp>
      <p:sp>
        <p:nvSpPr>
          <p:cNvPr id="12" name="Прямоугольник 15"/>
          <p:cNvSpPr>
            <a:spLocks noChangeArrowheads="1"/>
          </p:cNvSpPr>
          <p:nvPr/>
        </p:nvSpPr>
        <p:spPr bwMode="auto">
          <a:xfrm rot="21048886">
            <a:off x="7256534" y="3938511"/>
            <a:ext cx="1546476" cy="646331"/>
          </a:xfrm>
          <a:prstGeom prst="rect">
            <a:avLst/>
          </a:prstGeom>
          <a:solidFill>
            <a:schemeClr val="accent2">
              <a:lumMod val="20000"/>
              <a:lumOff val="80000"/>
            </a:schemeClr>
          </a:solidFill>
          <a:ln>
            <a:solidFill>
              <a:schemeClr val="accent2">
                <a:lumMod val="60000"/>
                <a:lumOff val="40000"/>
              </a:schemeClr>
            </a:solid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wrap="square">
            <a:spAutoFit/>
          </a:bodyPr>
          <a:lstStyle/>
          <a:p>
            <a:r>
              <a:rPr lang="ro-RO" b="1" dirty="0" smtClean="0">
                <a:solidFill>
                  <a:srgbClr val="800000"/>
                </a:solidFill>
              </a:rPr>
              <a:t>HG 1335 din 10.10.2002 </a:t>
            </a:r>
            <a:endParaRPr lang="ru-RU" b="1" dirty="0">
              <a:solidFill>
                <a:srgbClr val="800000"/>
              </a:solidFill>
            </a:endParaRPr>
          </a:p>
        </p:txBody>
      </p:sp>
      <p:sp>
        <p:nvSpPr>
          <p:cNvPr id="16" name="Прямоугольник 15"/>
          <p:cNvSpPr/>
          <p:nvPr/>
        </p:nvSpPr>
        <p:spPr>
          <a:xfrm>
            <a:off x="2339752" y="3965071"/>
            <a:ext cx="6220057" cy="2954655"/>
          </a:xfrm>
          <a:prstGeom prst="rect">
            <a:avLst/>
          </a:prstGeom>
        </p:spPr>
        <p:txBody>
          <a:bodyPr wrap="square">
            <a:spAutoFit/>
          </a:bodyPr>
          <a:lstStyle/>
          <a:p>
            <a:pPr marL="257175" indent="-257175">
              <a:spcAft>
                <a:spcPts val="0"/>
              </a:spcAft>
              <a:buBlip>
                <a:blip r:embed="rId2"/>
              </a:buBlip>
            </a:pPr>
            <a:endParaRPr lang="ro-RO" dirty="0" smtClean="0">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0"/>
              </a:spcAft>
              <a:buBlip>
                <a:blip r:embed="rId2"/>
              </a:buBlip>
            </a:pPr>
            <a:endParaRPr lang="ro-RO" sz="2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0"/>
              </a:spcAft>
              <a:buBlip>
                <a:blip r:embed="rId2"/>
              </a:buBlip>
            </a:pPr>
            <a:r>
              <a:rPr lang="en-US" sz="2400" b="1" dirty="0" err="1" smtClean="0">
                <a:latin typeface="Calibri" panose="020F0502020204030204" pitchFamily="34" charset="0"/>
                <a:ea typeface="Calibri" panose="020F0502020204030204" pitchFamily="34" charset="0"/>
                <a:cs typeface="Times New Roman" panose="02020603050405020304" pitchFamily="18" charset="0"/>
              </a:rPr>
              <a:t>Metodologia</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pentru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efectuarea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ro-RO" sz="2400" b="1" dirty="0" smtClean="0">
                <a:latin typeface="Calibri" panose="020F0502020204030204" pitchFamily="34" charset="0"/>
                <a:ea typeface="Calibri" panose="020F0502020204030204" pitchFamily="34" charset="0"/>
                <a:cs typeface="Times New Roman" panose="02020603050405020304" pitchFamily="18" charset="0"/>
              </a:rPr>
              <a:t>ALM</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o-RO" sz="2400" b="1" dirty="0" smtClean="0">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0"/>
              </a:spcAft>
              <a:buBlip>
                <a:blip r:embed="rId2"/>
              </a:buBlip>
            </a:pPr>
            <a:r>
              <a:rPr lang="en-US" sz="2400" b="1" dirty="0" err="1" smtClean="0">
                <a:latin typeface="Calibri" panose="020F0502020204030204" pitchFamily="34" charset="0"/>
                <a:ea typeface="Calibri" panose="020F0502020204030204" pitchFamily="34" charset="0"/>
                <a:cs typeface="Times New Roman" panose="02020603050405020304" pitchFamily="18" charset="0"/>
              </a:rPr>
              <a:t>Clasificator</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al </a:t>
            </a:r>
            <a:r>
              <a:rPr lang="en-US" sz="2400" b="1" dirty="0" err="1">
                <a:latin typeface="Calibri" panose="020F0502020204030204" pitchFamily="34" charset="0"/>
                <a:ea typeface="Calibri" panose="020F0502020204030204" pitchFamily="34" charset="0"/>
                <a:cs typeface="Times New Roman" panose="02020603050405020304" pitchFamily="18" charset="0"/>
              </a:rPr>
              <a:t>factorilor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nocivi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periculoși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ai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mediului</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lucru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al </a:t>
            </a:r>
            <a:r>
              <a:rPr lang="en-US" sz="2400" b="1" dirty="0" err="1">
                <a:latin typeface="Calibri" panose="020F0502020204030204" pitchFamily="34" charset="0"/>
                <a:ea typeface="Calibri" panose="020F0502020204030204" pitchFamily="34" charset="0"/>
                <a:cs typeface="Times New Roman" panose="02020603050405020304" pitchFamily="18" charset="0"/>
              </a:rPr>
              <a:t>procesului</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muncă</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o-RO" sz="2400" b="1" dirty="0" smtClean="0">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0"/>
              </a:spcAft>
              <a:buBlip>
                <a:blip r:embed="rId2"/>
              </a:buBlip>
            </a:pPr>
            <a:r>
              <a:rPr lang="en-US" sz="2400" b="1" dirty="0" smtClean="0">
                <a:latin typeface="Calibri" panose="020F0502020204030204" pitchFamily="34" charset="0"/>
                <a:ea typeface="Calibri" panose="020F0502020204030204" pitchFamily="34" charset="0"/>
                <a:cs typeface="Times New Roman" panose="02020603050405020304" pitchFamily="18" charset="0"/>
              </a:rPr>
              <a:t>Forma </a:t>
            </a:r>
            <a:r>
              <a:rPr lang="en-US" sz="2400" b="1" dirty="0" err="1">
                <a:latin typeface="Calibri" panose="020F0502020204030204" pitchFamily="34" charset="0"/>
                <a:ea typeface="Calibri" panose="020F0502020204030204" pitchFamily="34" charset="0"/>
                <a:cs typeface="Times New Roman" panose="02020603050405020304" pitchFamily="18" charset="0"/>
              </a:rPr>
              <a:t>raportului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comisiei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pentru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ro-RO" sz="2400" b="1" dirty="0" smtClean="0">
                <a:latin typeface="Calibri" panose="020F0502020204030204" pitchFamily="34" charset="0"/>
                <a:ea typeface="Calibri" panose="020F0502020204030204" pitchFamily="34" charset="0"/>
                <a:cs typeface="Times New Roman" panose="02020603050405020304" pitchFamily="18" charset="0"/>
              </a:rPr>
              <a:t>ALM</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o-RO" sz="2400" b="1" dirty="0" smtClean="0">
              <a:latin typeface="Calibri" panose="020F0502020204030204" pitchFamily="34" charset="0"/>
              <a:ea typeface="Calibri" panose="020F0502020204030204" pitchFamily="34" charset="0"/>
              <a:cs typeface="Times New Roman" panose="02020603050405020304" pitchFamily="18" charset="0"/>
            </a:endParaRPr>
          </a:p>
          <a:p>
            <a:pPr marL="257175" indent="-257175">
              <a:spcAft>
                <a:spcPts val="0"/>
              </a:spcAft>
              <a:buBlip>
                <a:blip r:embed="rId2"/>
              </a:buBlip>
            </a:pPr>
            <a:r>
              <a:rPr lang="en-US" sz="2400" b="1" dirty="0" err="1" smtClean="0">
                <a:latin typeface="Calibri" panose="020F0502020204030204" pitchFamily="34" charset="0"/>
                <a:ea typeface="Calibri" panose="020F0502020204030204" pitchFamily="34" charset="0"/>
                <a:cs typeface="Times New Roman" panose="02020603050405020304" pitchFamily="18" charset="0"/>
              </a:rPr>
              <a:t>Instrucțiuni</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pentru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completarea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formularului</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raport</a:t>
            </a:r>
            <a:r>
              <a:rPr lang="en-US" sz="2400" b="1" dirty="0">
                <a:latin typeface="Calibri" panose="020F0502020204030204" pitchFamily="34" charset="0"/>
                <a:ea typeface="Calibri" panose="020F0502020204030204" pitchFamily="34" charset="0"/>
                <a:cs typeface="Times New Roman" panose="02020603050405020304" pitchFamily="18" charset="0"/>
              </a:rPr>
              <a:t> al </a:t>
            </a:r>
            <a:r>
              <a:rPr lang="en-US" sz="2400" b="1" dirty="0" err="1">
                <a:latin typeface="Calibri" panose="020F0502020204030204" pitchFamily="34" charset="0"/>
                <a:ea typeface="Calibri" panose="020F0502020204030204" pitchFamily="34" charset="0"/>
                <a:cs typeface="Times New Roman" panose="02020603050405020304" pitchFamily="18" charset="0"/>
              </a:rPr>
              <a:t>comisiei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pentru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ro-RO" sz="2400" b="1" dirty="0" smtClean="0">
                <a:latin typeface="Calibri" panose="020F0502020204030204" pitchFamily="34" charset="0"/>
                <a:ea typeface="Calibri" panose="020F0502020204030204" pitchFamily="34" charset="0"/>
                <a:cs typeface="Times New Roman" panose="02020603050405020304" pitchFamily="18" charset="0"/>
              </a:rPr>
              <a:t>ALM</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descr="http://www.organised-technology.co.uk/images/doc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8" b="99705" l="0" r="98654"/>
                    </a14:imgEffect>
                  </a14:imgLayer>
                </a14:imgProps>
              </a:ext>
              <a:ext uri="{28A0092B-C50C-407E-A947-70E740481C1C}">
                <a14:useLocalDpi xmlns:a14="http://schemas.microsoft.com/office/drawing/2010/main" val="0"/>
              </a:ext>
            </a:extLst>
          </a:blip>
          <a:srcRect/>
          <a:stretch>
            <a:fillRect/>
          </a:stretch>
        </p:blipFill>
        <p:spPr bwMode="auto">
          <a:xfrm>
            <a:off x="-75110" y="3780232"/>
            <a:ext cx="2248549" cy="3072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6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2521"/>
            <a:ext cx="9109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descr="ГОСТ Р 51901.4-2005, МЭК 62198_2001 Менеджмент риска. Руководство по применению при проектировании">
            <a:hlinkClick r:id="rId3"/>
          </p:cNvPr>
          <p:cNvPicPr/>
          <p:nvPr/>
        </p:nvPicPr>
        <p:blipFill>
          <a:blip r:embed="rId4" cstate="print">
            <a:extLst>
              <a:ext uri="{BEBA8EAE-BF5A-486C-A8C5-ECC9F3942E4B}">
                <a14:imgProps xmlns:a14="http://schemas.microsoft.com/office/drawing/2010/main">
                  <a14:imgLayer r:embed="rId5">
                    <a14:imgEffect>
                      <a14:backgroundRemoval t="1587" b="95635" l="10000" r="99000"/>
                    </a14:imgEffect>
                  </a14:imgLayer>
                </a14:imgProps>
              </a:ext>
              <a:ext uri="{28A0092B-C50C-407E-A947-70E740481C1C}">
                <a14:useLocalDpi xmlns:a14="http://schemas.microsoft.com/office/drawing/2010/main" val="0"/>
              </a:ext>
            </a:extLst>
          </a:blip>
          <a:srcRect/>
          <a:stretch>
            <a:fillRect/>
          </a:stretch>
        </p:blipFill>
        <p:spPr bwMode="auto">
          <a:xfrm>
            <a:off x="217817" y="648805"/>
            <a:ext cx="4002732" cy="3096344"/>
          </a:xfrm>
          <a:prstGeom prst="rect">
            <a:avLst/>
          </a:prstGeom>
          <a:noFill/>
          <a:ln>
            <a:noFill/>
          </a:ln>
        </p:spPr>
      </p:pic>
      <p:sp>
        <p:nvSpPr>
          <p:cNvPr id="5" name="TextBox 4"/>
          <p:cNvSpPr txBox="1"/>
          <p:nvPr/>
        </p:nvSpPr>
        <p:spPr>
          <a:xfrm>
            <a:off x="565009" y="2667712"/>
            <a:ext cx="720080" cy="276999"/>
          </a:xfrm>
          <a:prstGeom prst="rect">
            <a:avLst/>
          </a:prstGeom>
          <a:noFill/>
        </p:spPr>
        <p:txBody>
          <a:bodyPr wrap="square" rtlCol="0">
            <a:spAutoFit/>
          </a:bodyPr>
          <a:lstStyle/>
          <a:p>
            <a:r>
              <a:rPr lang="ro-RO" sz="1200" b="1" dirty="0" smtClean="0"/>
              <a:t>mici</a:t>
            </a:r>
            <a:endParaRPr lang="ru-RU" sz="1200" b="1" dirty="0">
              <a:latin typeface="+mn-lt"/>
            </a:endParaRPr>
          </a:p>
        </p:txBody>
      </p:sp>
      <p:sp>
        <p:nvSpPr>
          <p:cNvPr id="6" name="TextBox 5"/>
          <p:cNvSpPr txBox="1"/>
          <p:nvPr/>
        </p:nvSpPr>
        <p:spPr>
          <a:xfrm>
            <a:off x="586241" y="1716363"/>
            <a:ext cx="752897" cy="276999"/>
          </a:xfrm>
          <a:prstGeom prst="rect">
            <a:avLst/>
          </a:prstGeom>
          <a:noFill/>
        </p:spPr>
        <p:txBody>
          <a:bodyPr wrap="square" rtlCol="0">
            <a:spAutoFit/>
          </a:bodyPr>
          <a:lstStyle/>
          <a:p>
            <a:r>
              <a:rPr lang="ro-RO" sz="1200" b="1" dirty="0" smtClean="0"/>
              <a:t>mijlocii</a:t>
            </a:r>
            <a:endParaRPr lang="ru-RU" sz="1200" b="1" dirty="0">
              <a:latin typeface="+mn-lt"/>
            </a:endParaRPr>
          </a:p>
        </p:txBody>
      </p:sp>
      <p:sp>
        <p:nvSpPr>
          <p:cNvPr id="7" name="TextBox 6"/>
          <p:cNvSpPr txBox="1"/>
          <p:nvPr/>
        </p:nvSpPr>
        <p:spPr>
          <a:xfrm>
            <a:off x="558913" y="1075917"/>
            <a:ext cx="824905" cy="276999"/>
          </a:xfrm>
          <a:prstGeom prst="rect">
            <a:avLst/>
          </a:prstGeom>
          <a:noFill/>
        </p:spPr>
        <p:txBody>
          <a:bodyPr wrap="square" rtlCol="0">
            <a:spAutoFit/>
          </a:bodyPr>
          <a:lstStyle/>
          <a:p>
            <a:r>
              <a:rPr lang="ro-RO" sz="1200" b="1" dirty="0" smtClean="0"/>
              <a:t>mari</a:t>
            </a:r>
            <a:endParaRPr lang="ru-RU" sz="1200" b="1" dirty="0">
              <a:latin typeface="+mn-lt"/>
            </a:endParaRPr>
          </a:p>
        </p:txBody>
      </p:sp>
      <p:sp>
        <p:nvSpPr>
          <p:cNvPr id="8" name="TextBox 7"/>
          <p:cNvSpPr txBox="1"/>
          <p:nvPr/>
        </p:nvSpPr>
        <p:spPr>
          <a:xfrm>
            <a:off x="217817" y="2304989"/>
            <a:ext cx="1152128" cy="276999"/>
          </a:xfrm>
          <a:prstGeom prst="rect">
            <a:avLst/>
          </a:prstGeom>
          <a:noFill/>
        </p:spPr>
        <p:txBody>
          <a:bodyPr wrap="square" rtlCol="0">
            <a:spAutoFit/>
          </a:bodyPr>
          <a:lstStyle/>
          <a:p>
            <a:r>
              <a:rPr lang="ro-RO" sz="1200" b="1" dirty="0" smtClean="0">
                <a:solidFill>
                  <a:srgbClr val="800000"/>
                </a:solidFill>
              </a:rPr>
              <a:t>CONSECINȚE</a:t>
            </a:r>
            <a:endParaRPr lang="ru-RU" sz="1200" b="1" dirty="0">
              <a:solidFill>
                <a:srgbClr val="800000"/>
              </a:solidFill>
              <a:latin typeface="+mn-lt"/>
            </a:endParaRPr>
          </a:p>
        </p:txBody>
      </p:sp>
      <p:cxnSp>
        <p:nvCxnSpPr>
          <p:cNvPr id="10" name="Прямая со стрелкой 9"/>
          <p:cNvCxnSpPr/>
          <p:nvPr/>
        </p:nvCxnSpPr>
        <p:spPr>
          <a:xfrm flipV="1">
            <a:off x="476133" y="1141060"/>
            <a:ext cx="0" cy="1220654"/>
          </a:xfrm>
          <a:prstGeom prst="straightConnector1">
            <a:avLst/>
          </a:prstGeom>
          <a:ln w="28575">
            <a:solidFill>
              <a:srgbClr val="6C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5014" y="3443359"/>
            <a:ext cx="720080" cy="400110"/>
          </a:xfrm>
          <a:prstGeom prst="rect">
            <a:avLst/>
          </a:prstGeom>
          <a:noFill/>
        </p:spPr>
        <p:txBody>
          <a:bodyPr wrap="square" rtlCol="0">
            <a:spAutoFit/>
          </a:bodyPr>
          <a:lstStyle/>
          <a:p>
            <a:r>
              <a:rPr lang="en-US" sz="1000" b="1" dirty="0" err="1"/>
              <a:t>nesemnificativ</a:t>
            </a:r>
            <a:endParaRPr lang="ru-RU" sz="1000" b="1" dirty="0">
              <a:latin typeface="+mn-lt"/>
            </a:endParaRPr>
          </a:p>
        </p:txBody>
      </p:sp>
      <p:sp>
        <p:nvSpPr>
          <p:cNvPr id="12" name="TextBox 11"/>
          <p:cNvSpPr txBox="1"/>
          <p:nvPr/>
        </p:nvSpPr>
        <p:spPr>
          <a:xfrm>
            <a:off x="1794081" y="3468411"/>
            <a:ext cx="720080" cy="246221"/>
          </a:xfrm>
          <a:prstGeom prst="rect">
            <a:avLst/>
          </a:prstGeom>
          <a:noFill/>
        </p:spPr>
        <p:txBody>
          <a:bodyPr wrap="square" rtlCol="0">
            <a:spAutoFit/>
          </a:bodyPr>
          <a:lstStyle/>
          <a:p>
            <a:r>
              <a:rPr lang="ro-RO" sz="1000" b="1" dirty="0" smtClean="0"/>
              <a:t>joasă</a:t>
            </a:r>
            <a:endParaRPr lang="ru-RU" sz="1000" b="1" dirty="0">
              <a:latin typeface="+mn-lt"/>
            </a:endParaRPr>
          </a:p>
        </p:txBody>
      </p:sp>
      <p:sp>
        <p:nvSpPr>
          <p:cNvPr id="13" name="TextBox 12"/>
          <p:cNvSpPr txBox="1"/>
          <p:nvPr/>
        </p:nvSpPr>
        <p:spPr>
          <a:xfrm>
            <a:off x="2316951" y="3468411"/>
            <a:ext cx="720080" cy="246221"/>
          </a:xfrm>
          <a:prstGeom prst="rect">
            <a:avLst/>
          </a:prstGeom>
          <a:noFill/>
        </p:spPr>
        <p:txBody>
          <a:bodyPr wrap="square" rtlCol="0">
            <a:spAutoFit/>
          </a:bodyPr>
          <a:lstStyle/>
          <a:p>
            <a:r>
              <a:rPr lang="ro-RO" sz="1000" b="1" dirty="0" smtClean="0"/>
              <a:t>mijlocie</a:t>
            </a:r>
            <a:endParaRPr lang="ru-RU" sz="1000" b="1" dirty="0">
              <a:latin typeface="+mn-lt"/>
            </a:endParaRPr>
          </a:p>
        </p:txBody>
      </p:sp>
      <p:sp>
        <p:nvSpPr>
          <p:cNvPr id="14" name="TextBox 13"/>
          <p:cNvSpPr txBox="1"/>
          <p:nvPr/>
        </p:nvSpPr>
        <p:spPr>
          <a:xfrm>
            <a:off x="3052082" y="3468411"/>
            <a:ext cx="720080" cy="246221"/>
          </a:xfrm>
          <a:prstGeom prst="rect">
            <a:avLst/>
          </a:prstGeom>
          <a:noFill/>
        </p:spPr>
        <p:txBody>
          <a:bodyPr wrap="square" rtlCol="0">
            <a:spAutoFit/>
          </a:bodyPr>
          <a:lstStyle/>
          <a:p>
            <a:r>
              <a:rPr lang="ro-RO" sz="1000" b="1" dirty="0" smtClean="0"/>
              <a:t>mare</a:t>
            </a:r>
            <a:endParaRPr lang="ru-RU" sz="1000" b="1" dirty="0">
              <a:latin typeface="+mn-lt"/>
            </a:endParaRPr>
          </a:p>
        </p:txBody>
      </p:sp>
      <p:sp>
        <p:nvSpPr>
          <p:cNvPr id="15" name="Прямоугольник 14"/>
          <p:cNvSpPr/>
          <p:nvPr/>
        </p:nvSpPr>
        <p:spPr>
          <a:xfrm>
            <a:off x="1258015" y="3733882"/>
            <a:ext cx="2049985" cy="276999"/>
          </a:xfrm>
          <a:prstGeom prst="rect">
            <a:avLst/>
          </a:prstGeom>
        </p:spPr>
        <p:txBody>
          <a:bodyPr wrap="none">
            <a:spAutoFit/>
          </a:bodyPr>
          <a:lstStyle/>
          <a:p>
            <a:r>
              <a:rPr lang="en-US" sz="1200" b="1" dirty="0" err="1">
                <a:solidFill>
                  <a:srgbClr val="800000"/>
                </a:solidFill>
              </a:rPr>
              <a:t>Probabilitatea</a:t>
            </a:r>
            <a:r>
              <a:rPr lang="en-US" sz="1200" b="1" dirty="0">
                <a:solidFill>
                  <a:srgbClr val="800000"/>
                </a:solidFill>
              </a:rPr>
              <a:t> </a:t>
            </a:r>
            <a:r>
              <a:rPr lang="en-US" sz="1200" b="1" dirty="0" err="1">
                <a:solidFill>
                  <a:srgbClr val="800000"/>
                </a:solidFill>
              </a:rPr>
              <a:t>evenimentului</a:t>
            </a:r>
            <a:endParaRPr lang="ru-RU" sz="1200" b="1" dirty="0">
              <a:solidFill>
                <a:srgbClr val="800000"/>
              </a:solidFill>
            </a:endParaRPr>
          </a:p>
        </p:txBody>
      </p:sp>
      <p:sp>
        <p:nvSpPr>
          <p:cNvPr id="16" name="TextBox 15"/>
          <p:cNvSpPr txBox="1"/>
          <p:nvPr/>
        </p:nvSpPr>
        <p:spPr>
          <a:xfrm>
            <a:off x="1440801" y="2966044"/>
            <a:ext cx="697259" cy="400110"/>
          </a:xfrm>
          <a:prstGeom prst="rect">
            <a:avLst/>
          </a:prstGeom>
          <a:noFill/>
        </p:spPr>
        <p:txBody>
          <a:bodyPr wrap="square" rtlCol="0">
            <a:spAutoFit/>
          </a:bodyPr>
          <a:lstStyle/>
          <a:p>
            <a:r>
              <a:rPr lang="ro-RO" sz="1000" b="1" dirty="0" smtClean="0"/>
              <a:t>Risc minim</a:t>
            </a:r>
            <a:endParaRPr lang="ru-RU" sz="1000" b="1" dirty="0" smtClean="0">
              <a:latin typeface="+mn-lt"/>
            </a:endParaRPr>
          </a:p>
        </p:txBody>
      </p:sp>
      <p:sp>
        <p:nvSpPr>
          <p:cNvPr id="17" name="TextBox 16"/>
          <p:cNvSpPr txBox="1"/>
          <p:nvPr/>
        </p:nvSpPr>
        <p:spPr>
          <a:xfrm>
            <a:off x="2097987" y="2380657"/>
            <a:ext cx="697259" cy="400110"/>
          </a:xfrm>
          <a:prstGeom prst="rect">
            <a:avLst/>
          </a:prstGeom>
          <a:noFill/>
        </p:spPr>
        <p:txBody>
          <a:bodyPr wrap="square" rtlCol="0">
            <a:spAutoFit/>
          </a:bodyPr>
          <a:lstStyle/>
          <a:p>
            <a:r>
              <a:rPr lang="ro-RO" sz="1000" b="1" dirty="0" smtClean="0"/>
              <a:t>Risc mijlociu</a:t>
            </a:r>
            <a:endParaRPr lang="ru-RU" sz="1000" b="1" dirty="0" smtClean="0">
              <a:latin typeface="+mn-lt"/>
            </a:endParaRPr>
          </a:p>
        </p:txBody>
      </p:sp>
      <p:sp>
        <p:nvSpPr>
          <p:cNvPr id="18" name="TextBox 17"/>
          <p:cNvSpPr txBox="1"/>
          <p:nvPr/>
        </p:nvSpPr>
        <p:spPr>
          <a:xfrm>
            <a:off x="2649434" y="1857437"/>
            <a:ext cx="697259" cy="246221"/>
          </a:xfrm>
          <a:prstGeom prst="rect">
            <a:avLst/>
          </a:prstGeom>
          <a:noFill/>
        </p:spPr>
        <p:txBody>
          <a:bodyPr wrap="square" rtlCol="0">
            <a:spAutoFit/>
          </a:bodyPr>
          <a:lstStyle/>
          <a:p>
            <a:r>
              <a:rPr lang="ro-RO" sz="1000" b="1" dirty="0" smtClean="0"/>
              <a:t>Risc mare</a:t>
            </a:r>
            <a:endParaRPr lang="ru-RU" sz="1000" b="1" dirty="0" smtClean="0">
              <a:latin typeface="+mn-lt"/>
            </a:endParaRPr>
          </a:p>
        </p:txBody>
      </p:sp>
      <p:sp>
        <p:nvSpPr>
          <p:cNvPr id="19" name="TextBox 18"/>
          <p:cNvSpPr txBox="1"/>
          <p:nvPr/>
        </p:nvSpPr>
        <p:spPr>
          <a:xfrm>
            <a:off x="2795246" y="1268153"/>
            <a:ext cx="1156126" cy="246221"/>
          </a:xfrm>
          <a:prstGeom prst="rect">
            <a:avLst/>
          </a:prstGeom>
          <a:noFill/>
        </p:spPr>
        <p:txBody>
          <a:bodyPr wrap="square" rtlCol="0">
            <a:spAutoFit/>
          </a:bodyPr>
          <a:lstStyle/>
          <a:p>
            <a:pPr algn="ctr"/>
            <a:r>
              <a:rPr lang="en-US" sz="1000" b="1" dirty="0" err="1"/>
              <a:t>foarte</a:t>
            </a:r>
            <a:r>
              <a:rPr lang="en-US" sz="1000" b="1" dirty="0"/>
              <a:t> </a:t>
            </a:r>
            <a:r>
              <a:rPr lang="en-US" sz="1000" b="1" dirty="0" err="1" smtClean="0"/>
              <a:t>inalt</a:t>
            </a:r>
            <a:r>
              <a:rPr lang="ro-RO" sz="1000" b="1" dirty="0" smtClean="0"/>
              <a:t> </a:t>
            </a:r>
            <a:r>
              <a:rPr lang="en-US" sz="1000" b="1" dirty="0" err="1" smtClean="0"/>
              <a:t>risc</a:t>
            </a:r>
            <a:endParaRPr lang="ru-RU" sz="1000" b="1" dirty="0">
              <a:latin typeface="+mn-lt"/>
            </a:endParaRPr>
          </a:p>
        </p:txBody>
      </p:sp>
      <p:cxnSp>
        <p:nvCxnSpPr>
          <p:cNvPr id="20" name="Прямая со стрелкой 19"/>
          <p:cNvCxnSpPr/>
          <p:nvPr/>
        </p:nvCxnSpPr>
        <p:spPr>
          <a:xfrm rot="5400000" flipV="1">
            <a:off x="2625731" y="3412082"/>
            <a:ext cx="0" cy="1220654"/>
          </a:xfrm>
          <a:prstGeom prst="straightConnector1">
            <a:avLst/>
          </a:prstGeom>
          <a:ln w="28575">
            <a:solidFill>
              <a:srgbClr val="6C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39138" y="4178295"/>
            <a:ext cx="2487073" cy="369332"/>
          </a:xfrm>
          <a:prstGeom prst="rect">
            <a:avLst/>
          </a:prstGeom>
          <a:noFill/>
        </p:spPr>
        <p:txBody>
          <a:bodyPr wrap="square" rtlCol="0">
            <a:spAutoFit/>
          </a:bodyPr>
          <a:lstStyle/>
          <a:p>
            <a:pPr algn="ctr"/>
            <a:r>
              <a:rPr lang="en-US" dirty="0" err="1"/>
              <a:t>Diagrama</a:t>
            </a:r>
            <a:r>
              <a:rPr lang="en-US" dirty="0"/>
              <a:t> </a:t>
            </a:r>
            <a:r>
              <a:rPr lang="en-US" dirty="0" err="1"/>
              <a:t>riscului</a:t>
            </a:r>
            <a:endParaRPr lang="ru-RU" dirty="0"/>
          </a:p>
        </p:txBody>
      </p:sp>
      <p:sp>
        <p:nvSpPr>
          <p:cNvPr id="22" name="Прямоугольник 21"/>
          <p:cNvSpPr/>
          <p:nvPr/>
        </p:nvSpPr>
        <p:spPr>
          <a:xfrm>
            <a:off x="217815" y="648804"/>
            <a:ext cx="4002734" cy="3957715"/>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5135218" y="2667713"/>
            <a:ext cx="720080" cy="276999"/>
          </a:xfrm>
          <a:prstGeom prst="rect">
            <a:avLst/>
          </a:prstGeom>
          <a:noFill/>
        </p:spPr>
        <p:txBody>
          <a:bodyPr wrap="square" rtlCol="0">
            <a:spAutoFit/>
          </a:bodyPr>
          <a:lstStyle/>
          <a:p>
            <a:r>
              <a:rPr lang="ro-RO" sz="1200" b="1" dirty="0" smtClean="0"/>
              <a:t>mici</a:t>
            </a:r>
            <a:endParaRPr lang="ru-RU" sz="1200" b="1" dirty="0">
              <a:latin typeface="+mn-lt"/>
            </a:endParaRPr>
          </a:p>
        </p:txBody>
      </p:sp>
      <p:sp>
        <p:nvSpPr>
          <p:cNvPr id="25" name="TextBox 24"/>
          <p:cNvSpPr txBox="1"/>
          <p:nvPr/>
        </p:nvSpPr>
        <p:spPr>
          <a:xfrm>
            <a:off x="5156450" y="1716364"/>
            <a:ext cx="752897" cy="276999"/>
          </a:xfrm>
          <a:prstGeom prst="rect">
            <a:avLst/>
          </a:prstGeom>
          <a:noFill/>
        </p:spPr>
        <p:txBody>
          <a:bodyPr wrap="square" rtlCol="0">
            <a:spAutoFit/>
          </a:bodyPr>
          <a:lstStyle/>
          <a:p>
            <a:r>
              <a:rPr lang="ro-RO" sz="1200" b="1" dirty="0" smtClean="0"/>
              <a:t>mijlocii</a:t>
            </a:r>
            <a:endParaRPr lang="ru-RU" sz="1200" b="1" dirty="0">
              <a:latin typeface="+mn-lt"/>
            </a:endParaRPr>
          </a:p>
        </p:txBody>
      </p:sp>
      <p:sp>
        <p:nvSpPr>
          <p:cNvPr id="26" name="TextBox 25"/>
          <p:cNvSpPr txBox="1"/>
          <p:nvPr/>
        </p:nvSpPr>
        <p:spPr>
          <a:xfrm>
            <a:off x="5115249" y="1079216"/>
            <a:ext cx="824905" cy="276999"/>
          </a:xfrm>
          <a:prstGeom prst="rect">
            <a:avLst/>
          </a:prstGeom>
          <a:noFill/>
        </p:spPr>
        <p:txBody>
          <a:bodyPr wrap="square" rtlCol="0">
            <a:spAutoFit/>
          </a:bodyPr>
          <a:lstStyle/>
          <a:p>
            <a:r>
              <a:rPr lang="ro-RO" sz="1200" b="1" dirty="0" smtClean="0"/>
              <a:t>mari</a:t>
            </a:r>
            <a:endParaRPr lang="ru-RU" sz="1200" b="1" dirty="0">
              <a:latin typeface="+mn-lt"/>
            </a:endParaRPr>
          </a:p>
        </p:txBody>
      </p:sp>
      <p:sp>
        <p:nvSpPr>
          <p:cNvPr id="27" name="TextBox 26"/>
          <p:cNvSpPr txBox="1"/>
          <p:nvPr/>
        </p:nvSpPr>
        <p:spPr>
          <a:xfrm>
            <a:off x="4788026" y="2304990"/>
            <a:ext cx="1152128" cy="276999"/>
          </a:xfrm>
          <a:prstGeom prst="rect">
            <a:avLst/>
          </a:prstGeom>
          <a:noFill/>
        </p:spPr>
        <p:txBody>
          <a:bodyPr wrap="square" rtlCol="0">
            <a:spAutoFit/>
          </a:bodyPr>
          <a:lstStyle/>
          <a:p>
            <a:r>
              <a:rPr lang="ro-RO" sz="1200" b="1" dirty="0" smtClean="0">
                <a:solidFill>
                  <a:srgbClr val="800000"/>
                </a:solidFill>
              </a:rPr>
              <a:t>CONSECINȚE</a:t>
            </a:r>
            <a:endParaRPr lang="ru-RU" sz="1200" b="1" dirty="0">
              <a:solidFill>
                <a:srgbClr val="800000"/>
              </a:solidFill>
              <a:latin typeface="+mn-lt"/>
            </a:endParaRPr>
          </a:p>
        </p:txBody>
      </p:sp>
      <p:cxnSp>
        <p:nvCxnSpPr>
          <p:cNvPr id="28" name="Прямая со стрелкой 27"/>
          <p:cNvCxnSpPr/>
          <p:nvPr/>
        </p:nvCxnSpPr>
        <p:spPr>
          <a:xfrm flipV="1">
            <a:off x="5046342" y="1141061"/>
            <a:ext cx="0" cy="1220654"/>
          </a:xfrm>
          <a:prstGeom prst="straightConnector1">
            <a:avLst/>
          </a:prstGeom>
          <a:ln w="28575">
            <a:solidFill>
              <a:srgbClr val="6C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93364" y="3323519"/>
            <a:ext cx="720080" cy="246221"/>
          </a:xfrm>
          <a:prstGeom prst="rect">
            <a:avLst/>
          </a:prstGeom>
          <a:noFill/>
        </p:spPr>
        <p:txBody>
          <a:bodyPr wrap="square" rtlCol="0">
            <a:spAutoFit/>
          </a:bodyPr>
          <a:lstStyle/>
          <a:p>
            <a:r>
              <a:rPr lang="ro-RO" sz="1000" b="1" dirty="0" smtClean="0"/>
              <a:t>joasă</a:t>
            </a:r>
            <a:endParaRPr lang="ru-RU" sz="1000" b="1" dirty="0">
              <a:latin typeface="+mn-lt"/>
            </a:endParaRPr>
          </a:p>
        </p:txBody>
      </p:sp>
      <p:sp>
        <p:nvSpPr>
          <p:cNvPr id="31" name="TextBox 30"/>
          <p:cNvSpPr txBox="1"/>
          <p:nvPr/>
        </p:nvSpPr>
        <p:spPr>
          <a:xfrm>
            <a:off x="6878944" y="3314523"/>
            <a:ext cx="720080" cy="246221"/>
          </a:xfrm>
          <a:prstGeom prst="rect">
            <a:avLst/>
          </a:prstGeom>
          <a:noFill/>
        </p:spPr>
        <p:txBody>
          <a:bodyPr wrap="square" rtlCol="0">
            <a:spAutoFit/>
          </a:bodyPr>
          <a:lstStyle/>
          <a:p>
            <a:r>
              <a:rPr lang="ro-RO" sz="1000" b="1" dirty="0" smtClean="0"/>
              <a:t>mijlocie</a:t>
            </a:r>
            <a:endParaRPr lang="ru-RU" sz="1000" b="1" dirty="0">
              <a:latin typeface="+mn-lt"/>
            </a:endParaRPr>
          </a:p>
        </p:txBody>
      </p:sp>
      <p:sp>
        <p:nvSpPr>
          <p:cNvPr id="32" name="TextBox 31"/>
          <p:cNvSpPr txBox="1"/>
          <p:nvPr/>
        </p:nvSpPr>
        <p:spPr>
          <a:xfrm>
            <a:off x="7793292" y="3326714"/>
            <a:ext cx="720080" cy="246221"/>
          </a:xfrm>
          <a:prstGeom prst="rect">
            <a:avLst/>
          </a:prstGeom>
          <a:noFill/>
        </p:spPr>
        <p:txBody>
          <a:bodyPr wrap="square" rtlCol="0">
            <a:spAutoFit/>
          </a:bodyPr>
          <a:lstStyle/>
          <a:p>
            <a:r>
              <a:rPr lang="ro-RO" sz="1000" b="1" dirty="0" smtClean="0"/>
              <a:t>mare</a:t>
            </a:r>
            <a:endParaRPr lang="ru-RU" sz="1000" b="1" dirty="0">
              <a:latin typeface="+mn-lt"/>
            </a:endParaRPr>
          </a:p>
        </p:txBody>
      </p:sp>
      <p:sp>
        <p:nvSpPr>
          <p:cNvPr id="33" name="Прямоугольник 32"/>
          <p:cNvSpPr/>
          <p:nvPr/>
        </p:nvSpPr>
        <p:spPr>
          <a:xfrm>
            <a:off x="5860162" y="3576133"/>
            <a:ext cx="2049985" cy="276999"/>
          </a:xfrm>
          <a:prstGeom prst="rect">
            <a:avLst/>
          </a:prstGeom>
        </p:spPr>
        <p:txBody>
          <a:bodyPr wrap="none">
            <a:spAutoFit/>
          </a:bodyPr>
          <a:lstStyle/>
          <a:p>
            <a:r>
              <a:rPr lang="en-US" sz="1200" b="1" dirty="0" err="1">
                <a:solidFill>
                  <a:srgbClr val="800000"/>
                </a:solidFill>
              </a:rPr>
              <a:t>Probabilitatea</a:t>
            </a:r>
            <a:r>
              <a:rPr lang="en-US" sz="1200" b="1" dirty="0">
                <a:solidFill>
                  <a:srgbClr val="800000"/>
                </a:solidFill>
              </a:rPr>
              <a:t> </a:t>
            </a:r>
            <a:r>
              <a:rPr lang="en-US" sz="1200" b="1" dirty="0" err="1">
                <a:solidFill>
                  <a:srgbClr val="800000"/>
                </a:solidFill>
              </a:rPr>
              <a:t>evenimentului</a:t>
            </a:r>
            <a:endParaRPr lang="ru-RU" sz="1200" b="1" dirty="0">
              <a:solidFill>
                <a:srgbClr val="800000"/>
              </a:solidFill>
            </a:endParaRPr>
          </a:p>
        </p:txBody>
      </p:sp>
      <p:sp>
        <p:nvSpPr>
          <p:cNvPr id="34" name="TextBox 33"/>
          <p:cNvSpPr txBox="1"/>
          <p:nvPr/>
        </p:nvSpPr>
        <p:spPr>
          <a:xfrm>
            <a:off x="6030780" y="2736832"/>
            <a:ext cx="697259" cy="400110"/>
          </a:xfrm>
          <a:prstGeom prst="rect">
            <a:avLst/>
          </a:prstGeom>
          <a:noFill/>
        </p:spPr>
        <p:txBody>
          <a:bodyPr wrap="square" rtlCol="0">
            <a:spAutoFit/>
          </a:bodyPr>
          <a:lstStyle/>
          <a:p>
            <a:r>
              <a:rPr lang="ru-RU" sz="1000" b="1" dirty="0">
                <a:latin typeface="+mn-lt"/>
              </a:rPr>
              <a:t>н</a:t>
            </a:r>
            <a:r>
              <a:rPr lang="ru-RU" sz="1000" b="1" dirty="0" smtClean="0">
                <a:latin typeface="+mn-lt"/>
              </a:rPr>
              <a:t>изкий</a:t>
            </a:r>
          </a:p>
          <a:p>
            <a:r>
              <a:rPr lang="ru-RU" sz="1000" b="1" dirty="0" smtClean="0">
                <a:latin typeface="+mn-lt"/>
              </a:rPr>
              <a:t>риск</a:t>
            </a:r>
            <a:endParaRPr lang="ru-RU" sz="1000" b="1" dirty="0">
              <a:latin typeface="+mn-lt"/>
            </a:endParaRPr>
          </a:p>
        </p:txBody>
      </p:sp>
      <p:cxnSp>
        <p:nvCxnSpPr>
          <p:cNvPr id="38" name="Прямая со стрелкой 37"/>
          <p:cNvCxnSpPr/>
          <p:nvPr/>
        </p:nvCxnSpPr>
        <p:spPr>
          <a:xfrm rot="5400000" flipV="1">
            <a:off x="7247200" y="3242805"/>
            <a:ext cx="0" cy="1220654"/>
          </a:xfrm>
          <a:prstGeom prst="straightConnector1">
            <a:avLst/>
          </a:prstGeom>
          <a:ln w="28575">
            <a:solidFill>
              <a:srgbClr val="6C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09347" y="4013214"/>
            <a:ext cx="2487073" cy="369332"/>
          </a:xfrm>
          <a:prstGeom prst="rect">
            <a:avLst/>
          </a:prstGeom>
          <a:noFill/>
        </p:spPr>
        <p:txBody>
          <a:bodyPr wrap="square" rtlCol="0">
            <a:spAutoFit/>
          </a:bodyPr>
          <a:lstStyle/>
          <a:p>
            <a:pPr algn="ctr"/>
            <a:r>
              <a:rPr lang="en-US"/>
              <a:t>Matricea de risc</a:t>
            </a:r>
            <a:endParaRPr lang="ru-RU" dirty="0"/>
          </a:p>
        </p:txBody>
      </p:sp>
      <p:sp>
        <p:nvSpPr>
          <p:cNvPr id="40" name="Прямоугольник 39"/>
          <p:cNvSpPr/>
          <p:nvPr/>
        </p:nvSpPr>
        <p:spPr>
          <a:xfrm>
            <a:off x="4788024" y="648805"/>
            <a:ext cx="4002734" cy="3957715"/>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1166414" y="6035745"/>
            <a:ext cx="6432610" cy="923330"/>
          </a:xfrm>
          <a:prstGeom prst="rect">
            <a:avLst/>
          </a:prstGeom>
          <a:noFill/>
        </p:spPr>
        <p:txBody>
          <a:bodyPr wrap="square" rtlCol="0">
            <a:spAutoFit/>
          </a:bodyPr>
          <a:lstStyle/>
          <a:p>
            <a:pPr algn="ctr"/>
            <a:r>
              <a:rPr lang="en-US" b="1" dirty="0" err="1"/>
              <a:t>Evaluarea</a:t>
            </a:r>
            <a:r>
              <a:rPr lang="en-US" b="1" dirty="0"/>
              <a:t> </a:t>
            </a:r>
            <a:r>
              <a:rPr lang="en-US" b="1" dirty="0" err="1"/>
              <a:t>riscurilor</a:t>
            </a:r>
            <a:r>
              <a:rPr lang="en-US" b="1" dirty="0"/>
              <a:t> se </a:t>
            </a:r>
            <a:r>
              <a:rPr lang="en-US" b="1" dirty="0" err="1"/>
              <a:t>referă</a:t>
            </a:r>
            <a:r>
              <a:rPr lang="en-US" b="1" dirty="0"/>
              <a:t> la </a:t>
            </a:r>
            <a:r>
              <a:rPr lang="en-US" b="1" dirty="0" err="1"/>
              <a:t>compararenivelul</a:t>
            </a:r>
            <a:r>
              <a:rPr lang="en-US" b="1" dirty="0"/>
              <a:t> de </a:t>
            </a:r>
            <a:r>
              <a:rPr lang="en-US" b="1" dirty="0" err="1"/>
              <a:t>risc</a:t>
            </a:r>
            <a:r>
              <a:rPr lang="en-US" b="1" dirty="0"/>
              <a:t> cu </a:t>
            </a:r>
            <a:r>
              <a:rPr lang="en-US" b="1" dirty="0" err="1"/>
              <a:t>criterii</a:t>
            </a:r>
            <a:r>
              <a:rPr lang="en-US" b="1" dirty="0"/>
              <a:t> </a:t>
            </a:r>
            <a:r>
              <a:rPr lang="en-US" b="1" dirty="0" err="1"/>
              <a:t>acceptabile</a:t>
            </a:r>
            <a:r>
              <a:rPr lang="en-US" b="1" dirty="0"/>
              <a:t> </a:t>
            </a:r>
            <a:r>
              <a:rPr lang="en-US" b="1" dirty="0" err="1"/>
              <a:t>șiîn</a:t>
            </a:r>
            <a:r>
              <a:rPr lang="en-US" b="1" dirty="0"/>
              <a:t> </a:t>
            </a:r>
            <a:r>
              <a:rPr lang="en-US" b="1" dirty="0" err="1"/>
              <a:t>stabilirea</a:t>
            </a:r>
            <a:r>
              <a:rPr lang="en-US" b="1" dirty="0"/>
              <a:t> </a:t>
            </a:r>
            <a:r>
              <a:rPr lang="en-US" b="1" dirty="0" err="1"/>
              <a:t>priorităților</a:t>
            </a:r>
            <a:r>
              <a:rPr lang="en-US" b="1" dirty="0"/>
              <a:t> </a:t>
            </a:r>
            <a:r>
              <a:rPr lang="en-US" b="1" dirty="0" err="1"/>
              <a:t>inițiale</a:t>
            </a:r>
            <a:r>
              <a:rPr lang="en-US" b="1" dirty="0"/>
              <a:t> </a:t>
            </a:r>
            <a:r>
              <a:rPr lang="en-US" b="1" dirty="0" err="1"/>
              <a:t>pentru</a:t>
            </a:r>
            <a:r>
              <a:rPr lang="en-US" b="1" dirty="0"/>
              <a:t> </a:t>
            </a:r>
            <a:r>
              <a:rPr lang="en-US" b="1" dirty="0" err="1"/>
              <a:t>tratarea</a:t>
            </a:r>
            <a:r>
              <a:rPr lang="en-US" b="1" dirty="0"/>
              <a:t> </a:t>
            </a:r>
            <a:r>
              <a:rPr lang="en-US" b="1" dirty="0" err="1"/>
              <a:t>riscurilor</a:t>
            </a:r>
            <a:endParaRPr lang="ru-RU" b="1" dirty="0">
              <a:latin typeface="+mn-lt"/>
            </a:endParaRPr>
          </a:p>
        </p:txBody>
      </p:sp>
      <p:graphicFrame>
        <p:nvGraphicFramePr>
          <p:cNvPr id="44" name="Таблица 43"/>
          <p:cNvGraphicFramePr>
            <a:graphicFrameLocks noGrp="1"/>
          </p:cNvGraphicFramePr>
          <p:nvPr>
            <p:extLst>
              <p:ext uri="{D42A27DB-BD31-4B8C-83A1-F6EECF244321}">
                <p14:modId xmlns:p14="http://schemas.microsoft.com/office/powerpoint/2010/main" val="4099189403"/>
              </p:ext>
            </p:extLst>
          </p:nvPr>
        </p:nvGraphicFramePr>
        <p:xfrm>
          <a:off x="5903467" y="1034663"/>
          <a:ext cx="2782041" cy="2201097"/>
        </p:xfrm>
        <a:graphic>
          <a:graphicData uri="http://schemas.openxmlformats.org/drawingml/2006/table">
            <a:tbl>
              <a:tblPr firstRow="1" bandRow="1">
                <a:tableStyleId>{5C22544A-7EE6-4342-B048-85BDC9FD1C3A}</a:tableStyleId>
              </a:tblPr>
              <a:tblGrid>
                <a:gridCol w="927347">
                  <a:extLst>
                    <a:ext uri="{9D8B030D-6E8A-4147-A177-3AD203B41FA5}">
                      <a16:colId xmlns:a16="http://schemas.microsoft.com/office/drawing/2014/main" val="20000"/>
                    </a:ext>
                  </a:extLst>
                </a:gridCol>
                <a:gridCol w="908117">
                  <a:extLst>
                    <a:ext uri="{9D8B030D-6E8A-4147-A177-3AD203B41FA5}">
                      <a16:colId xmlns:a16="http://schemas.microsoft.com/office/drawing/2014/main" val="20001"/>
                    </a:ext>
                  </a:extLst>
                </a:gridCol>
                <a:gridCol w="946577">
                  <a:extLst>
                    <a:ext uri="{9D8B030D-6E8A-4147-A177-3AD203B41FA5}">
                      <a16:colId xmlns:a16="http://schemas.microsoft.com/office/drawing/2014/main" val="20002"/>
                    </a:ext>
                  </a:extLst>
                </a:gridCol>
              </a:tblGrid>
              <a:tr h="733699">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3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FFF3FF"/>
                    </a:solidFill>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3FF"/>
                    </a:solidFill>
                  </a:tcPr>
                </a:tc>
                <a:extLst>
                  <a:ext uri="{0D108BD9-81ED-4DB2-BD59-A6C34878D82A}">
                    <a16:rowId xmlns:a16="http://schemas.microsoft.com/office/drawing/2014/main" val="10000"/>
                  </a:ext>
                </a:extLst>
              </a:tr>
              <a:tr h="733699">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EBFF"/>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3FF"/>
                    </a:solidFill>
                  </a:tcPr>
                </a:tc>
                <a:extLst>
                  <a:ext uri="{0D108BD9-81ED-4DB2-BD59-A6C34878D82A}">
                    <a16:rowId xmlns:a16="http://schemas.microsoft.com/office/drawing/2014/main" val="10001"/>
                  </a:ext>
                </a:extLst>
              </a:tr>
              <a:tr h="733699">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3FF"/>
                    </a:solidFill>
                  </a:tcPr>
                </a:tc>
                <a:extLst>
                  <a:ext uri="{0D108BD9-81ED-4DB2-BD59-A6C34878D82A}">
                    <a16:rowId xmlns:a16="http://schemas.microsoft.com/office/drawing/2014/main" val="10002"/>
                  </a:ext>
                </a:extLst>
              </a:tr>
            </a:tbl>
          </a:graphicData>
        </a:graphic>
      </p:graphicFrame>
      <p:sp>
        <p:nvSpPr>
          <p:cNvPr id="46" name="Прямоугольник 45"/>
          <p:cNvSpPr/>
          <p:nvPr/>
        </p:nvSpPr>
        <p:spPr>
          <a:xfrm>
            <a:off x="5909347" y="1792994"/>
            <a:ext cx="2765688" cy="712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5899516" y="1062191"/>
            <a:ext cx="2765688" cy="712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5909347" y="2520144"/>
            <a:ext cx="2765688" cy="712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rot="5400000">
            <a:off x="5286981" y="1716667"/>
            <a:ext cx="2154731" cy="876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rot="5400000">
            <a:off x="6228674" y="1652307"/>
            <a:ext cx="2154731" cy="97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rot="5400000">
            <a:off x="7129696" y="1741373"/>
            <a:ext cx="2154731" cy="827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1719135" y="5143857"/>
            <a:ext cx="5517726" cy="830997"/>
          </a:xfrm>
          <a:prstGeom prst="rect">
            <a:avLst/>
          </a:prstGeom>
          <a:ln w="6350">
            <a:solidFill>
              <a:schemeClr val="tx1"/>
            </a:solidFill>
          </a:ln>
        </p:spPr>
        <p:txBody>
          <a:bodyPr wrap="square">
            <a:spAutoFit/>
          </a:bodyPr>
          <a:lstStyle/>
          <a:p>
            <a:r>
              <a:rPr lang="en-US" sz="2400" b="1" dirty="0" err="1"/>
              <a:t>Riscul</a:t>
            </a:r>
            <a:r>
              <a:rPr lang="en-US" sz="2400" b="1" dirty="0"/>
              <a:t> </a:t>
            </a:r>
            <a:r>
              <a:rPr lang="en-US" sz="2400" b="1" dirty="0" err="1"/>
              <a:t>este</a:t>
            </a:r>
            <a:r>
              <a:rPr lang="en-US" sz="2400" b="1" dirty="0"/>
              <a:t> o </a:t>
            </a:r>
            <a:r>
              <a:rPr lang="en-US" sz="2400" b="1" dirty="0" err="1"/>
              <a:t>combinație</a:t>
            </a:r>
            <a:r>
              <a:rPr lang="en-US" sz="2400" b="1" dirty="0"/>
              <a:t> a </a:t>
            </a:r>
            <a:r>
              <a:rPr lang="en-US" sz="2400" b="1" dirty="0" err="1"/>
              <a:t>probabilității</a:t>
            </a:r>
            <a:r>
              <a:rPr lang="en-US" sz="2400" b="1" dirty="0"/>
              <a:t> </a:t>
            </a:r>
            <a:r>
              <a:rPr lang="en-US" sz="2400" b="1" dirty="0" err="1"/>
              <a:t>și</a:t>
            </a:r>
            <a:r>
              <a:rPr lang="en-US" sz="2400" b="1" dirty="0"/>
              <a:t> </a:t>
            </a:r>
            <a:r>
              <a:rPr lang="en-US" sz="2400" b="1" dirty="0" err="1"/>
              <a:t>consecințelor</a:t>
            </a:r>
            <a:r>
              <a:rPr lang="en-US" sz="2400" b="1" dirty="0"/>
              <a:t> </a:t>
            </a:r>
            <a:r>
              <a:rPr lang="en-US" sz="2400" b="1" dirty="0" err="1"/>
              <a:t>evenimentelor</a:t>
            </a:r>
            <a:r>
              <a:rPr lang="en-US" sz="2400" b="1" dirty="0"/>
              <a:t> adverse.</a:t>
            </a:r>
            <a:endParaRPr lang="ru-RU" sz="2400" b="1" dirty="0"/>
          </a:p>
        </p:txBody>
      </p:sp>
      <p:sp>
        <p:nvSpPr>
          <p:cNvPr id="45" name="TextBox 44"/>
          <p:cNvSpPr txBox="1"/>
          <p:nvPr/>
        </p:nvSpPr>
        <p:spPr>
          <a:xfrm>
            <a:off x="7748920" y="1976147"/>
            <a:ext cx="871914" cy="253916"/>
          </a:xfrm>
          <a:prstGeom prst="rect">
            <a:avLst/>
          </a:prstGeom>
          <a:noFill/>
        </p:spPr>
        <p:txBody>
          <a:bodyPr wrap="square" rtlCol="0">
            <a:spAutoFit/>
          </a:bodyPr>
          <a:lstStyle/>
          <a:p>
            <a:pPr algn="ctr"/>
            <a:r>
              <a:rPr lang="ro-RO" sz="1050" b="1" dirty="0" smtClean="0"/>
              <a:t>Risc înalt</a:t>
            </a:r>
            <a:endParaRPr lang="ru-RU" sz="1050" b="1" dirty="0"/>
          </a:p>
        </p:txBody>
      </p:sp>
      <p:sp>
        <p:nvSpPr>
          <p:cNvPr id="53" name="TextBox 52"/>
          <p:cNvSpPr txBox="1"/>
          <p:nvPr/>
        </p:nvSpPr>
        <p:spPr>
          <a:xfrm>
            <a:off x="7737193" y="1141238"/>
            <a:ext cx="871914" cy="415498"/>
          </a:xfrm>
          <a:prstGeom prst="rect">
            <a:avLst/>
          </a:prstGeom>
          <a:noFill/>
        </p:spPr>
        <p:txBody>
          <a:bodyPr wrap="square" rtlCol="0">
            <a:spAutoFit/>
          </a:bodyPr>
          <a:lstStyle/>
          <a:p>
            <a:pPr algn="ctr"/>
            <a:r>
              <a:rPr lang="ro-RO" sz="1050" b="1" dirty="0" smtClean="0"/>
              <a:t>Risc fooarte ănalt</a:t>
            </a:r>
            <a:endParaRPr lang="ru-RU" sz="1050" b="1" dirty="0"/>
          </a:p>
        </p:txBody>
      </p:sp>
      <p:sp>
        <p:nvSpPr>
          <p:cNvPr id="54" name="TextBox 53"/>
          <p:cNvSpPr txBox="1"/>
          <p:nvPr/>
        </p:nvSpPr>
        <p:spPr>
          <a:xfrm>
            <a:off x="7793288" y="2669802"/>
            <a:ext cx="871914" cy="253916"/>
          </a:xfrm>
          <a:prstGeom prst="rect">
            <a:avLst/>
          </a:prstGeom>
          <a:noFill/>
        </p:spPr>
        <p:txBody>
          <a:bodyPr wrap="square" rtlCol="0">
            <a:spAutoFit/>
          </a:bodyPr>
          <a:lstStyle/>
          <a:p>
            <a:pPr algn="ctr"/>
            <a:r>
              <a:rPr lang="ro-RO" sz="1050" b="1" dirty="0" smtClean="0"/>
              <a:t>Risc înalt</a:t>
            </a:r>
            <a:endParaRPr lang="ru-RU" sz="1050" b="1" dirty="0"/>
          </a:p>
        </p:txBody>
      </p:sp>
      <p:sp>
        <p:nvSpPr>
          <p:cNvPr id="55" name="TextBox 54"/>
          <p:cNvSpPr txBox="1"/>
          <p:nvPr/>
        </p:nvSpPr>
        <p:spPr>
          <a:xfrm>
            <a:off x="6858558" y="1175113"/>
            <a:ext cx="871914" cy="253916"/>
          </a:xfrm>
          <a:prstGeom prst="rect">
            <a:avLst/>
          </a:prstGeom>
          <a:noFill/>
        </p:spPr>
        <p:txBody>
          <a:bodyPr wrap="square" rtlCol="0">
            <a:spAutoFit/>
          </a:bodyPr>
          <a:lstStyle/>
          <a:p>
            <a:pPr algn="ctr"/>
            <a:r>
              <a:rPr lang="ro-RO" sz="1050" b="1" dirty="0" smtClean="0"/>
              <a:t>Risc înalt</a:t>
            </a:r>
            <a:endParaRPr lang="ru-RU" sz="1050" b="1" dirty="0"/>
          </a:p>
        </p:txBody>
      </p:sp>
      <p:sp>
        <p:nvSpPr>
          <p:cNvPr id="56" name="TextBox 55"/>
          <p:cNvSpPr txBox="1"/>
          <p:nvPr/>
        </p:nvSpPr>
        <p:spPr>
          <a:xfrm>
            <a:off x="5971324" y="1214417"/>
            <a:ext cx="871914" cy="253916"/>
          </a:xfrm>
          <a:prstGeom prst="rect">
            <a:avLst/>
          </a:prstGeom>
          <a:noFill/>
        </p:spPr>
        <p:txBody>
          <a:bodyPr wrap="square" rtlCol="0">
            <a:spAutoFit/>
          </a:bodyPr>
          <a:lstStyle/>
          <a:p>
            <a:pPr algn="ctr"/>
            <a:r>
              <a:rPr lang="ro-RO" sz="1050" b="1" dirty="0" smtClean="0"/>
              <a:t>Risc înalt</a:t>
            </a:r>
            <a:endParaRPr lang="ru-RU" sz="1050" b="1" dirty="0"/>
          </a:p>
        </p:txBody>
      </p:sp>
      <p:sp>
        <p:nvSpPr>
          <p:cNvPr id="57" name="TextBox 56"/>
          <p:cNvSpPr txBox="1"/>
          <p:nvPr/>
        </p:nvSpPr>
        <p:spPr>
          <a:xfrm>
            <a:off x="6850185" y="1897953"/>
            <a:ext cx="871914" cy="253916"/>
          </a:xfrm>
          <a:prstGeom prst="rect">
            <a:avLst/>
          </a:prstGeom>
          <a:noFill/>
        </p:spPr>
        <p:txBody>
          <a:bodyPr wrap="square" rtlCol="0">
            <a:spAutoFit/>
          </a:bodyPr>
          <a:lstStyle/>
          <a:p>
            <a:pPr algn="ctr"/>
            <a:r>
              <a:rPr lang="ro-RO" sz="1050" b="1" dirty="0" smtClean="0"/>
              <a:t>Risc înalt</a:t>
            </a:r>
            <a:endParaRPr lang="ru-RU" sz="1050" b="1" dirty="0"/>
          </a:p>
        </p:txBody>
      </p:sp>
      <p:sp>
        <p:nvSpPr>
          <p:cNvPr id="58" name="Прямоугольник 57"/>
          <p:cNvSpPr/>
          <p:nvPr/>
        </p:nvSpPr>
        <p:spPr>
          <a:xfrm>
            <a:off x="-28595" y="-37322"/>
            <a:ext cx="8640960" cy="64633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342900" lvl="0" indent="-342900" algn="just">
              <a:spcAft>
                <a:spcPts val="0"/>
              </a:spcAft>
              <a:buFont typeface="Symbol" panose="05050102010706020507" pitchFamily="18" charset="2"/>
              <a:buBlip>
                <a:blip r:embed="rId6"/>
              </a:buBlip>
              <a:tabLst>
                <a:tab pos="540385" algn="l"/>
              </a:tabLst>
            </a:pPr>
            <a:r>
              <a:rPr lang="ru-RU" dirty="0" smtClean="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Etapa</a:t>
            </a:r>
            <a:r>
              <a:rPr lang="en-US" dirty="0">
                <a:solidFill>
                  <a:srgbClr val="000000"/>
                </a:solidFill>
                <a:ea typeface="Calibri" panose="020F0502020204030204" pitchFamily="34" charset="0"/>
                <a:cs typeface="Times New Roman" panose="02020603050405020304" pitchFamily="18" charset="0"/>
              </a:rPr>
              <a:t>. 3: </a:t>
            </a:r>
            <a:r>
              <a:rPr lang="en-US" dirty="0" err="1">
                <a:solidFill>
                  <a:srgbClr val="000000"/>
                </a:solidFill>
                <a:ea typeface="Calibri" panose="020F0502020204030204" pitchFamily="34" charset="0"/>
                <a:cs typeface="Times New Roman" panose="02020603050405020304" pitchFamily="18" charset="0"/>
              </a:rPr>
              <a:t>luarea</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unei</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decizii</a:t>
            </a:r>
            <a:r>
              <a:rPr lang="en-US" dirty="0">
                <a:solidFill>
                  <a:srgbClr val="000000"/>
                </a:solidFill>
                <a:ea typeface="Calibri" panose="020F0502020204030204" pitchFamily="34" charset="0"/>
                <a:cs typeface="Times New Roman" panose="02020603050405020304" pitchFamily="18" charset="0"/>
              </a:rPr>
              <a:t> de a </a:t>
            </a:r>
            <a:r>
              <a:rPr lang="en-US" dirty="0" err="1">
                <a:solidFill>
                  <a:srgbClr val="000000"/>
                </a:solidFill>
                <a:ea typeface="Calibri" panose="020F0502020204030204" pitchFamily="34" charset="0"/>
                <a:cs typeface="Times New Roman" panose="02020603050405020304" pitchFamily="18" charset="0"/>
              </a:rPr>
              <a:t>efectua</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cercetări</a:t>
            </a:r>
            <a:r>
              <a:rPr lang="en-US" dirty="0">
                <a:solidFill>
                  <a:srgbClr val="000000"/>
                </a:solidFill>
                <a:ea typeface="Calibri" panose="020F0502020204030204" pitchFamily="34" charset="0"/>
                <a:cs typeface="Times New Roman" panose="02020603050405020304" pitchFamily="18" charset="0"/>
              </a:rPr>
              <a:t> (teste) </a:t>
            </a:r>
            <a:r>
              <a:rPr lang="en-US" dirty="0" err="1">
                <a:solidFill>
                  <a:srgbClr val="000000"/>
                </a:solidFill>
                <a:ea typeface="Calibri" panose="020F0502020204030204" pitchFamily="34" charset="0"/>
                <a:cs typeface="Times New Roman" panose="02020603050405020304" pitchFamily="18" charset="0"/>
              </a:rPr>
              <a:t>și</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măsurători</a:t>
            </a:r>
            <a:r>
              <a:rPr lang="en-US" dirty="0">
                <a:solidFill>
                  <a:srgbClr val="000000"/>
                </a:solidFill>
                <a:ea typeface="Calibri" panose="020F0502020204030204" pitchFamily="34" charset="0"/>
                <a:cs typeface="Times New Roman" panose="02020603050405020304" pitchFamily="18" charset="0"/>
              </a:rPr>
              <a:t> ale </a:t>
            </a:r>
            <a:r>
              <a:rPr lang="en-US" dirty="0" err="1">
                <a:solidFill>
                  <a:srgbClr val="000000"/>
                </a:solidFill>
                <a:ea typeface="Calibri" panose="020F0502020204030204" pitchFamily="34" charset="0"/>
                <a:cs typeface="Times New Roman" panose="02020603050405020304" pitchFamily="18" charset="0"/>
              </a:rPr>
              <a:t>factorilor</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dăunători</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periculoși</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identificați</a:t>
            </a:r>
            <a:endParaRPr lang="ru-RU" i="1" dirty="0">
              <a:solidFill>
                <a:srgbClr val="8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0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7778"/>
            <a:ext cx="9002949" cy="92333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214313" indent="-214313" algn="ctr">
              <a:buFont typeface="Wingdings" panose="05000000000000000000" pitchFamily="2" charset="2"/>
              <a:buChar char="Ø"/>
            </a:pPr>
            <a:r>
              <a:rPr lang="en-US" b="1" dirty="0" err="1">
                <a:solidFill>
                  <a:srgbClr val="0808CE"/>
                </a:solidFill>
                <a:latin typeface="Times New Roman" pitchFamily="18" charset="0"/>
                <a:cs typeface="Times New Roman" pitchFamily="18" charset="0"/>
              </a:rPr>
              <a:t>Pasul</a:t>
            </a:r>
            <a:r>
              <a:rPr lang="en-US" b="1" dirty="0">
                <a:solidFill>
                  <a:srgbClr val="0808CE"/>
                </a:solidFill>
                <a:latin typeface="Times New Roman" pitchFamily="18" charset="0"/>
                <a:cs typeface="Times New Roman" pitchFamily="18" charset="0"/>
              </a:rPr>
              <a:t> 3. ADOPTAREA UNEI DECIZII PRIVIND EFECTUAREA CERCETĂRILOR (TESTE) ȘI MĂSURĂRILOR FACTORILOR POTENȚIAL PERICULOSI (PERICULOSI) IDENTIFICAȚI</a:t>
            </a:r>
            <a:endParaRPr lang="ru-RU" b="1" dirty="0">
              <a:solidFill>
                <a:srgbClr val="0808CE"/>
              </a:solidFill>
              <a:latin typeface="Times New Roman" pitchFamily="18" charset="0"/>
              <a:cs typeface="Times New Roman" pitchFamily="18" charset="0"/>
            </a:endParaRPr>
          </a:p>
        </p:txBody>
      </p:sp>
      <p:sp>
        <p:nvSpPr>
          <p:cNvPr id="3" name="Прямоугольник 2"/>
          <p:cNvSpPr/>
          <p:nvPr/>
        </p:nvSpPr>
        <p:spPr>
          <a:xfrm>
            <a:off x="148765" y="923330"/>
            <a:ext cx="8723279" cy="3692614"/>
          </a:xfrm>
          <a:prstGeom prst="rect">
            <a:avLst/>
          </a:prstGeom>
        </p:spPr>
        <p:txBody>
          <a:bodyPr wrap="square">
            <a:spAutoFit/>
          </a:bodyPr>
          <a:lstStyle/>
          <a:p>
            <a:pPr algn="just">
              <a:lnSpc>
                <a:spcPct val="107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Identificarea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factorilor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producție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potențial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dăunători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periculoși</a:t>
            </a:r>
            <a:r>
              <a:rPr lang="en-US" sz="2000" dirty="0">
                <a:latin typeface="Times New Roman" panose="02020603050405020304" pitchFamily="18" charset="0"/>
                <a:ea typeface="Calibri" panose="020F0502020204030204" pitchFamily="34" charset="0"/>
                <a:cs typeface="Times New Roman" panose="02020603050405020304" pitchFamily="18" charset="0"/>
              </a:rPr>
              <a:t> nu se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efectuează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legătură</a:t>
            </a:r>
            <a:r>
              <a:rPr lang="en-US" sz="2000" dirty="0">
                <a:latin typeface="Times New Roman" panose="02020603050405020304" pitchFamily="18" charset="0"/>
                <a:ea typeface="Calibri" panose="020F0502020204030204" pitchFamily="34" charset="0"/>
                <a:cs typeface="Times New Roman" panose="02020603050405020304" pitchFamily="18" charset="0"/>
              </a:rPr>
              <a:t> cu:1)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locurile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ale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angajaților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profesiilor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funcțiilor</a:t>
            </a:r>
            <a:r>
              <a:rPr lang="en-US" sz="2000" dirty="0">
                <a:latin typeface="Times New Roman" panose="02020603050405020304" pitchFamily="18" charset="0"/>
                <a:ea typeface="Calibri" panose="020F0502020204030204" pitchFamily="34" charset="0"/>
                <a:cs typeface="Times New Roman" panose="02020603050405020304" pitchFamily="18" charset="0"/>
              </a:rPr>
              <a:t>, ale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căror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specialități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sunt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incluse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listele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locuri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relevante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industrii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profesii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funcții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specialități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instituții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organizații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ținând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seama</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atribuirea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anticipată</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pensii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pensionare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limită</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vârstă</a:t>
            </a:r>
            <a:r>
              <a:rPr lang="en-US" sz="2000" dirty="0">
                <a:latin typeface="Times New Roman" panose="02020603050405020304" pitchFamily="18" charset="0"/>
                <a:ea typeface="Calibri" panose="020F0502020204030204" pitchFamily="34" charset="0"/>
                <a:cs typeface="Times New Roman" panose="02020603050405020304" pitchFamily="18" charset="0"/>
              </a:rPr>
              <a:t> executat;2)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locurile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legătură</a:t>
            </a:r>
            <a:r>
              <a:rPr lang="en-US" sz="2000" dirty="0">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munca</a:t>
            </a:r>
            <a:r>
              <a:rPr lang="en-US" sz="2000" dirty="0">
                <a:latin typeface="Times New Roman" panose="02020603050405020304" pitchFamily="18" charset="0"/>
                <a:ea typeface="Calibri" panose="020F0502020204030204" pitchFamily="34" charset="0"/>
                <a:cs typeface="Times New Roman" panose="02020603050405020304" pitchFamily="18" charset="0"/>
              </a:rPr>
              <a:t> la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angajații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beneficiază</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garanții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compensații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munca</a:t>
            </a:r>
            <a:r>
              <a:rPr lang="en-US" sz="2000" dirty="0">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condiții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dăunătoare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periculoase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conformitate</a:t>
            </a:r>
            <a:r>
              <a:rPr lang="en-US" sz="2000" dirty="0">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actele</a:t>
            </a:r>
            <a:r>
              <a:rPr lang="en-US" sz="2000" dirty="0">
                <a:latin typeface="Times New Roman" panose="02020603050405020304" pitchFamily="18" charset="0"/>
                <a:ea typeface="Calibri" panose="020F0502020204030204" pitchFamily="34" charset="0"/>
                <a:cs typeface="Times New Roman" panose="02020603050405020304" pitchFamily="18" charset="0"/>
              </a:rPr>
              <a:t> legislative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alte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acte</a:t>
            </a:r>
            <a:r>
              <a:rPr lang="en-US" sz="2000" dirty="0">
                <a:latin typeface="Times New Roman" panose="02020603050405020304" pitchFamily="18" charset="0"/>
                <a:ea typeface="Calibri" panose="020F0502020204030204" pitchFamily="34" charset="0"/>
                <a:cs typeface="Times New Roman" panose="02020603050405020304" pitchFamily="18" charset="0"/>
              </a:rPr>
              <a:t> normative de reglementare;3)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locurile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stabilite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condiții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dăunătoare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periculoase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baza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rezultatelor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certificării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anterioare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locurilor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condițiile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evaluări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speciale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condițiilor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rot="21357301">
            <a:off x="2881341" y="4549940"/>
            <a:ext cx="5676951" cy="1724318"/>
          </a:xfrm>
          <a:prstGeom prst="rect">
            <a:avLst/>
          </a:prstGeom>
        </p:spPr>
        <p:txBody>
          <a:bodyPr wrap="square">
            <a:spAutoFit/>
          </a:bodyPr>
          <a:lstStyle/>
          <a:p>
            <a:pPr algn="just">
              <a:lnSpc>
                <a:spcPct val="107000"/>
              </a:lnSpc>
              <a:spcAft>
                <a:spcPts val="0"/>
              </a:spcAft>
            </a:pPr>
            <a:r>
              <a:rPr lang="en-US" sz="2000" b="1" i="1" dirty="0" err="1">
                <a:latin typeface="Calibri" panose="020F0502020204030204" pitchFamily="34" charset="0"/>
                <a:ea typeface="Calibri" panose="020F0502020204030204" pitchFamily="34" charset="0"/>
                <a:cs typeface="Times New Roman" panose="02020603050405020304" pitchFamily="18" charset="0"/>
              </a:rPr>
              <a:t>Lista</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factorilor</a:t>
            </a:r>
            <a:r>
              <a:rPr lang="en-US" sz="2000" b="1" i="1" dirty="0">
                <a:latin typeface="Calibri" panose="020F0502020204030204" pitchFamily="34" charset="0"/>
                <a:ea typeface="Calibri" panose="020F0502020204030204" pitchFamily="34" charset="0"/>
                <a:cs typeface="Times New Roman" panose="02020603050405020304" pitchFamily="18" charset="0"/>
              </a:rPr>
              <a:t> de </a:t>
            </a:r>
            <a:r>
              <a:rPr lang="en-US" sz="2000" b="1" i="1" dirty="0" err="1">
                <a:latin typeface="Calibri" panose="020F0502020204030204" pitchFamily="34" charset="0"/>
                <a:ea typeface="Calibri" panose="020F0502020204030204" pitchFamily="34" charset="0"/>
                <a:cs typeface="Times New Roman" panose="02020603050405020304" pitchFamily="18" charset="0"/>
              </a:rPr>
              <a:t>producție</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dăunători</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și</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sau</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periculoși</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supuși</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cercetării</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testării</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și</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măsurătorilor</a:t>
            </a:r>
            <a:r>
              <a:rPr lang="en-US" sz="2000" b="1" i="1" dirty="0">
                <a:latin typeface="Calibri" panose="020F0502020204030204" pitchFamily="34" charset="0"/>
                <a:ea typeface="Calibri" panose="020F0502020204030204" pitchFamily="34" charset="0"/>
                <a:cs typeface="Times New Roman" panose="02020603050405020304" pitchFamily="18" charset="0"/>
              </a:rPr>
              <a:t> la </a:t>
            </a:r>
            <a:r>
              <a:rPr lang="en-US" sz="2000" b="1" i="1" dirty="0" err="1">
                <a:latin typeface="Calibri" panose="020F0502020204030204" pitchFamily="34" charset="0"/>
                <a:ea typeface="Calibri" panose="020F0502020204030204" pitchFamily="34" charset="0"/>
                <a:cs typeface="Times New Roman" panose="02020603050405020304" pitchFamily="18" charset="0"/>
              </a:rPr>
              <a:t>locurile</a:t>
            </a:r>
            <a:r>
              <a:rPr lang="en-US" sz="2000" b="1" i="1" dirty="0">
                <a:latin typeface="Calibri" panose="020F0502020204030204" pitchFamily="34" charset="0"/>
                <a:ea typeface="Calibri" panose="020F0502020204030204" pitchFamily="34" charset="0"/>
                <a:cs typeface="Times New Roman" panose="02020603050405020304" pitchFamily="18" charset="0"/>
              </a:rPr>
              <a:t> de </a:t>
            </a:r>
            <a:r>
              <a:rPr lang="en-US" sz="2000" b="1" i="1" dirty="0" err="1">
                <a:latin typeface="Calibri" panose="020F0502020204030204" pitchFamily="34" charset="0"/>
                <a:ea typeface="Calibri" panose="020F0502020204030204" pitchFamily="34" charset="0"/>
                <a:cs typeface="Times New Roman" panose="02020603050405020304" pitchFamily="18" charset="0"/>
              </a:rPr>
              <a:t>muncă</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specificate</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este</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stabilită</a:t>
            </a:r>
            <a:r>
              <a:rPr lang="en-US" sz="2000" b="1" i="1" dirty="0">
                <a:latin typeface="Calibri" panose="020F0502020204030204" pitchFamily="34" charset="0"/>
                <a:ea typeface="Calibri" panose="020F0502020204030204" pitchFamily="34" charset="0"/>
                <a:cs typeface="Times New Roman" panose="02020603050405020304" pitchFamily="18" charset="0"/>
              </a:rPr>
              <a:t> de un expert al </a:t>
            </a:r>
            <a:r>
              <a:rPr lang="en-US" sz="2000" b="1" i="1" dirty="0" err="1">
                <a:latin typeface="Calibri" panose="020F0502020204030204" pitchFamily="34" charset="0"/>
                <a:ea typeface="Calibri" panose="020F0502020204030204" pitchFamily="34" charset="0"/>
                <a:cs typeface="Times New Roman" panose="02020603050405020304" pitchFamily="18" charset="0"/>
              </a:rPr>
              <a:t>organizației</a:t>
            </a:r>
            <a:r>
              <a:rPr lang="en-US" sz="2000" b="1" i="1" dirty="0">
                <a:latin typeface="Calibri" panose="020F0502020204030204" pitchFamily="34" charset="0"/>
                <a:ea typeface="Calibri" panose="020F0502020204030204" pitchFamily="34" charset="0"/>
                <a:cs typeface="Times New Roman" panose="02020603050405020304" pitchFamily="18" charset="0"/>
              </a:rPr>
              <a:t> care conduce </a:t>
            </a:r>
            <a:r>
              <a:rPr lang="ro-RO" sz="2000" b="1" i="1" dirty="0" smtClean="0">
                <a:latin typeface="Calibri" panose="020F0502020204030204" pitchFamily="34" charset="0"/>
                <a:ea typeface="Calibri" panose="020F0502020204030204" pitchFamily="34" charset="0"/>
                <a:cs typeface="Times New Roman" panose="02020603050405020304" pitchFamily="18" charset="0"/>
              </a:rPr>
              <a:t>ALM</a:t>
            </a:r>
            <a:r>
              <a:rPr lang="en-US" sz="20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pe</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baza</a:t>
            </a:r>
            <a:r>
              <a:rPr lang="en-US" sz="2000" b="1" i="1" dirty="0">
                <a:latin typeface="Calibri" panose="020F0502020204030204" pitchFamily="34" charset="0"/>
                <a:ea typeface="Calibri" panose="020F0502020204030204" pitchFamily="34" charset="0"/>
                <a:cs typeface="Times New Roman" panose="02020603050405020304" pitchFamily="18" charset="0"/>
              </a:rPr>
              <a:t> </a:t>
            </a:r>
            <a:r>
              <a:rPr lang="en-US" sz="2000" b="1" i="1" dirty="0" err="1">
                <a:latin typeface="Calibri" panose="020F0502020204030204" pitchFamily="34" charset="0"/>
                <a:ea typeface="Calibri" panose="020F0502020204030204" pitchFamily="34" charset="0"/>
                <a:cs typeface="Times New Roman" panose="02020603050405020304" pitchFamily="18" charset="0"/>
              </a:rPr>
              <a:t>listei</a:t>
            </a:r>
            <a:r>
              <a:rPr lang="en-US" sz="2000" b="1" i="1" dirty="0">
                <a:latin typeface="Calibri" panose="020F0502020204030204" pitchFamily="34" charset="0"/>
                <a:ea typeface="Calibri" panose="020F0502020204030204" pitchFamily="34" charset="0"/>
                <a:cs typeface="Times New Roman" panose="02020603050405020304" pitchFamily="18" charset="0"/>
              </a:rPr>
              <a:t>.</a:t>
            </a:r>
            <a:endParaRPr lang="ru-RU"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cstate="print"/>
          <a:stretch>
            <a:fillRect/>
          </a:stretch>
        </p:blipFill>
        <p:spPr>
          <a:xfrm>
            <a:off x="-468560" y="3959354"/>
            <a:ext cx="4072481" cy="3286029"/>
          </a:xfrm>
          <a:prstGeom prst="rect">
            <a:avLst/>
          </a:prstGeom>
        </p:spPr>
      </p:pic>
    </p:spTree>
    <p:extLst>
      <p:ext uri="{BB962C8B-B14F-4D97-AF65-F5344CB8AC3E}">
        <p14:creationId xmlns:p14="http://schemas.microsoft.com/office/powerpoint/2010/main" val="3621907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4624"/>
            <a:ext cx="8981062" cy="684803"/>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sz="2000" dirty="0" smtClean="0">
                <a:solidFill>
                  <a:srgbClr val="1F4F19"/>
                </a:solidFill>
              </a:rPr>
              <a:t>Identification </a:t>
            </a:r>
            <a:r>
              <a:rPr lang="en-US" sz="2000" dirty="0">
                <a:solidFill>
                  <a:srgbClr val="1F4F19"/>
                </a:solidFill>
              </a:rPr>
              <a:t>of potential </a:t>
            </a:r>
            <a:r>
              <a:rPr lang="en-US" sz="2000" dirty="0" err="1">
                <a:solidFill>
                  <a:srgbClr val="1F4F19"/>
                </a:solidFill>
              </a:rPr>
              <a:t>dăunătoare</a:t>
            </a:r>
            <a:r>
              <a:rPr lang="en-US" sz="2000" dirty="0">
                <a:solidFill>
                  <a:srgbClr val="1F4F19"/>
                </a:solidFill>
              </a:rPr>
              <a:t> </a:t>
            </a:r>
            <a:r>
              <a:rPr lang="en-US" sz="2000" dirty="0" err="1">
                <a:solidFill>
                  <a:srgbClr val="1F4F19"/>
                </a:solidFill>
              </a:rPr>
              <a:t>și</a:t>
            </a:r>
            <a:r>
              <a:rPr lang="en-US" sz="2000" dirty="0">
                <a:solidFill>
                  <a:srgbClr val="1F4F19"/>
                </a:solidFill>
              </a:rPr>
              <a:t> / </a:t>
            </a:r>
            <a:r>
              <a:rPr lang="en-US" sz="2000" dirty="0" err="1">
                <a:solidFill>
                  <a:srgbClr val="1F4F19"/>
                </a:solidFill>
              </a:rPr>
              <a:t>sau</a:t>
            </a:r>
            <a:r>
              <a:rPr lang="en-US" sz="2000" dirty="0">
                <a:solidFill>
                  <a:srgbClr val="1F4F19"/>
                </a:solidFill>
              </a:rPr>
              <a:t> </a:t>
            </a:r>
            <a:r>
              <a:rPr lang="en-US" sz="2000" dirty="0" err="1">
                <a:solidFill>
                  <a:srgbClr val="1F4F19"/>
                </a:solidFill>
              </a:rPr>
              <a:t>periculoase</a:t>
            </a:r>
            <a:r>
              <a:rPr lang="en-US" sz="2000" dirty="0">
                <a:solidFill>
                  <a:srgbClr val="1F4F19"/>
                </a:solidFill>
              </a:rPr>
              <a:t> </a:t>
            </a:r>
            <a:r>
              <a:rPr lang="en-US" sz="2000" dirty="0" err="1">
                <a:solidFill>
                  <a:srgbClr val="1F4F19"/>
                </a:solidFill>
              </a:rPr>
              <a:t>factorii</a:t>
            </a:r>
            <a:r>
              <a:rPr lang="en-US" sz="2000" dirty="0">
                <a:solidFill>
                  <a:srgbClr val="1F4F19"/>
                </a:solidFill>
              </a:rPr>
              <a:t> de </a:t>
            </a:r>
            <a:r>
              <a:rPr lang="en-US" sz="2000" dirty="0" err="1">
                <a:solidFill>
                  <a:srgbClr val="1F4F19"/>
                </a:solidFill>
              </a:rPr>
              <a:t>producție</a:t>
            </a:r>
            <a:r>
              <a:rPr lang="en-US" sz="2000" dirty="0">
                <a:solidFill>
                  <a:srgbClr val="1F4F19"/>
                </a:solidFill>
              </a:rPr>
              <a:t>” </a:t>
            </a:r>
            <a:r>
              <a:rPr lang="en-US" sz="2000" dirty="0" err="1">
                <a:solidFill>
                  <a:srgbClr val="1F4F19"/>
                </a:solidFill>
              </a:rPr>
              <a:t>Metodologia</a:t>
            </a:r>
            <a:r>
              <a:rPr lang="en-US" sz="2000" dirty="0">
                <a:solidFill>
                  <a:srgbClr val="1F4F19"/>
                </a:solidFill>
              </a:rPr>
              <a:t> de </a:t>
            </a:r>
            <a:r>
              <a:rPr lang="en-US" sz="2000" dirty="0" err="1">
                <a:solidFill>
                  <a:srgbClr val="1F4F19"/>
                </a:solidFill>
              </a:rPr>
              <a:t>identificare</a:t>
            </a:r>
            <a:r>
              <a:rPr lang="en-US" sz="2000" dirty="0">
                <a:solidFill>
                  <a:srgbClr val="1F4F19"/>
                </a:solidFill>
              </a:rPr>
              <a:t> a </a:t>
            </a:r>
            <a:r>
              <a:rPr lang="en-US" sz="2000" dirty="0" err="1">
                <a:solidFill>
                  <a:srgbClr val="1F4F19"/>
                </a:solidFill>
              </a:rPr>
              <a:t>factorilor</a:t>
            </a:r>
            <a:r>
              <a:rPr lang="en-US" sz="2000" dirty="0">
                <a:solidFill>
                  <a:srgbClr val="1F4F19"/>
                </a:solidFill>
              </a:rPr>
              <a:t> </a:t>
            </a:r>
            <a:r>
              <a:rPr lang="en-US" sz="2000" dirty="0" err="1">
                <a:solidFill>
                  <a:srgbClr val="1F4F19"/>
                </a:solidFill>
              </a:rPr>
              <a:t>nocivi</a:t>
            </a:r>
            <a:r>
              <a:rPr lang="en-US" sz="2000" dirty="0">
                <a:solidFill>
                  <a:srgbClr val="1F4F19"/>
                </a:solidFill>
              </a:rPr>
              <a:t> </a:t>
            </a:r>
            <a:r>
              <a:rPr lang="en-US" sz="2000" dirty="0" err="1">
                <a:solidFill>
                  <a:srgbClr val="1F4F19"/>
                </a:solidFill>
              </a:rPr>
              <a:t>sau</a:t>
            </a:r>
            <a:r>
              <a:rPr lang="en-US" sz="2000" dirty="0">
                <a:solidFill>
                  <a:srgbClr val="1F4F19"/>
                </a:solidFill>
              </a:rPr>
              <a:t> </a:t>
            </a:r>
            <a:r>
              <a:rPr lang="en-US" sz="2000" dirty="0" err="1">
                <a:solidFill>
                  <a:srgbClr val="1F4F19"/>
                </a:solidFill>
              </a:rPr>
              <a:t>factorilor</a:t>
            </a:r>
            <a:r>
              <a:rPr lang="en-US" sz="2000" dirty="0">
                <a:solidFill>
                  <a:srgbClr val="1F4F19"/>
                </a:solidFill>
              </a:rPr>
              <a:t> </a:t>
            </a:r>
            <a:r>
              <a:rPr lang="en-US" sz="2000" dirty="0" err="1">
                <a:solidFill>
                  <a:srgbClr val="1F4F19"/>
                </a:solidFill>
              </a:rPr>
              <a:t>periculoși</a:t>
            </a:r>
            <a:r>
              <a:rPr lang="en-US" sz="2000" dirty="0">
                <a:solidFill>
                  <a:srgbClr val="1F4F19"/>
                </a:solidFill>
              </a:rPr>
              <a:t> de </a:t>
            </a:r>
            <a:r>
              <a:rPr lang="en-US" sz="2000" dirty="0" err="1" smtClean="0">
                <a:solidFill>
                  <a:srgbClr val="1F4F19"/>
                </a:solidFill>
              </a:rPr>
              <a:t>producție</a:t>
            </a:r>
            <a:r>
              <a:rPr lang="ro-RO" sz="2000" dirty="0" smtClean="0">
                <a:solidFill>
                  <a:srgbClr val="1F4F19"/>
                </a:solidFill>
              </a:rPr>
              <a:t>,,</a:t>
            </a:r>
            <a:endParaRPr lang="ru-RU" sz="2000" dirty="0">
              <a:solidFill>
                <a:srgbClr val="1F4F19"/>
              </a:solidFill>
            </a:endParaRPr>
          </a:p>
        </p:txBody>
      </p:sp>
      <p:sp>
        <p:nvSpPr>
          <p:cNvPr id="4" name="Прямоугольник 3"/>
          <p:cNvSpPr/>
          <p:nvPr/>
        </p:nvSpPr>
        <p:spPr>
          <a:xfrm>
            <a:off x="0" y="4653136"/>
            <a:ext cx="9143999" cy="2308324"/>
          </a:xfrm>
          <a:prstGeom prst="rect">
            <a:avLst/>
          </a:prstGeom>
        </p:spPr>
        <p:txBody>
          <a:bodyPr wrap="square">
            <a:spAutoFit/>
          </a:bodyPr>
          <a:lstStyle/>
          <a:p>
            <a:pPr indent="270272">
              <a:spcAft>
                <a:spcPts val="0"/>
              </a:spcAft>
            </a:pPr>
            <a:r>
              <a:rPr lang="ro-RO" sz="2400" b="1" dirty="0" err="1">
                <a:latin typeface="Calibri" panose="020F0502020204030204" pitchFamily="34" charset="0"/>
                <a:ea typeface="Calibri" panose="020F0502020204030204" pitchFamily="34" charset="0"/>
                <a:cs typeface="Times New Roman" panose="02020603050405020304" pitchFamily="18" charset="0"/>
              </a:rPr>
              <a:t>E</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chipamente</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de </a:t>
            </a:r>
            <a:r>
              <a:rPr lang="en-US" sz="2400" b="1" dirty="0" err="1">
                <a:latin typeface="Calibri" panose="020F0502020204030204" pitchFamily="34" charset="0"/>
                <a:ea typeface="Calibri" panose="020F0502020204030204" pitchFamily="34" charset="0"/>
                <a:cs typeface="Times New Roman" panose="02020603050405020304" pitchFamily="18" charset="0"/>
              </a:rPr>
              <a:t>producție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materiale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materii</a:t>
            </a:r>
            <a:r>
              <a:rPr lang="en-US" sz="2400" b="1" dirty="0">
                <a:latin typeface="Calibri" panose="020F0502020204030204" pitchFamily="34" charset="0"/>
                <a:ea typeface="Calibri" panose="020F0502020204030204" pitchFamily="34" charset="0"/>
                <a:cs typeface="Times New Roman" panose="02020603050405020304" pitchFamily="18" charset="0"/>
              </a:rPr>
              <a:t> prime </a:t>
            </a:r>
            <a:r>
              <a:rPr lang="en-US" sz="2400" b="1" dirty="0" err="1">
                <a:latin typeface="Calibri" panose="020F0502020204030204" pitchFamily="34" charset="0"/>
                <a:ea typeface="Calibri" panose="020F0502020204030204" pitchFamily="34" charset="0"/>
                <a:cs typeface="Times New Roman" panose="02020603050405020304" pitchFamily="18" charset="0"/>
              </a:rPr>
              <a:t>utilizate</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angajați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care </a:t>
            </a:r>
            <a:r>
              <a:rPr lang="en-US" sz="2400" b="1" dirty="0" err="1">
                <a:latin typeface="Calibri" panose="020F0502020204030204" pitchFamily="34" charset="0"/>
                <a:ea typeface="Calibri" panose="020F0502020204030204" pitchFamily="34" charset="0"/>
                <a:cs typeface="Times New Roman" panose="02020603050405020304" pitchFamily="18" charset="0"/>
              </a:rPr>
              <a:t>sunt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surse</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factori</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producție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dăunători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sau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periculoși</a:t>
            </a:r>
            <a:r>
              <a:rPr lang="en-US" sz="2400" b="1" dirty="0">
                <a:latin typeface="Calibri" panose="020F0502020204030204" pitchFamily="34" charset="0"/>
                <a:ea typeface="Calibri" panose="020F0502020204030204" pitchFamily="34" charset="0"/>
                <a:cs typeface="Times New Roman" panose="02020603050405020304" pitchFamily="18" charset="0"/>
              </a:rPr>
              <a:t>, care </a:t>
            </a:r>
            <a:r>
              <a:rPr lang="en-US" sz="2400" b="1" dirty="0" err="1">
                <a:latin typeface="Calibri" panose="020F0502020204030204" pitchFamily="34" charset="0"/>
                <a:ea typeface="Calibri" panose="020F0502020204030204" pitchFamily="34" charset="0"/>
                <a:cs typeface="Times New Roman" panose="02020603050405020304" pitchFamily="18" charset="0"/>
              </a:rPr>
              <a:t>sunt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identificați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prezența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cărora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cazurile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stabilite</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legislația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R.Moldova</a:t>
            </a:r>
            <a:r>
              <a:rPr lang="en-US" sz="2400" b="1" dirty="0" smtClean="0">
                <a:latin typeface="Calibri" panose="020F0502020204030204" pitchFamily="34" charset="0"/>
                <a:ea typeface="Calibri" panose="020F0502020204030204" pitchFamily="34" charset="0"/>
                <a:cs typeface="Times New Roman" panose="02020603050405020304" pitchFamily="18" charset="0"/>
              </a:rPr>
              <a:t>,(HG.1025 din 07.09.2916.) </a:t>
            </a:r>
            <a:r>
              <a:rPr lang="en-US" sz="2400" b="1" dirty="0" err="1">
                <a:latin typeface="Calibri" panose="020F0502020204030204" pitchFamily="34" charset="0"/>
                <a:ea typeface="Calibri" panose="020F0502020204030204" pitchFamily="34" charset="0"/>
                <a:cs typeface="Times New Roman" panose="02020603050405020304" pitchFamily="18" charset="0"/>
              </a:rPr>
              <a:t>obligatorii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preliminare</a:t>
            </a:r>
            <a:r>
              <a:rPr lang="en-US" sz="2400" b="1" dirty="0">
                <a:latin typeface="Calibri" panose="020F0502020204030204" pitchFamily="34" charset="0"/>
                <a:ea typeface="Calibri" panose="020F0502020204030204" pitchFamily="34" charset="0"/>
                <a:cs typeface="Times New Roman" panose="02020603050405020304" pitchFamily="18" charset="0"/>
              </a:rPr>
              <a:t> (la </a:t>
            </a:r>
            <a:r>
              <a:rPr lang="en-US" sz="2400" b="1" dirty="0" err="1">
                <a:latin typeface="Calibri" panose="020F0502020204030204" pitchFamily="34" charset="0"/>
                <a:ea typeface="Calibri" panose="020F0502020204030204" pitchFamily="34" charset="0"/>
                <a:cs typeface="Times New Roman" panose="02020603050405020304" pitchFamily="18" charset="0"/>
              </a:rPr>
              <a:t>admitere</a:t>
            </a:r>
            <a:r>
              <a:rPr lang="en-US" sz="2400" b="1" dirty="0">
                <a:latin typeface="Calibri" panose="020F0502020204030204" pitchFamily="34" charset="0"/>
                <a:ea typeface="Calibri" panose="020F0502020204030204" pitchFamily="34" charset="0"/>
                <a:cs typeface="Times New Roman" panose="02020603050405020304" pitchFamily="18" charset="0"/>
              </a:rPr>
              <a:t> la </a:t>
            </a:r>
            <a:r>
              <a:rPr lang="en-US" sz="2400" b="1" dirty="0" err="1">
                <a:latin typeface="Calibri" panose="020F0502020204030204" pitchFamily="34" charset="0"/>
                <a:ea typeface="Calibri" panose="020F0502020204030204" pitchFamily="34" charset="0"/>
                <a:cs typeface="Times New Roman" panose="02020603050405020304" pitchFamily="18" charset="0"/>
              </a:rPr>
              <a:t>muncă</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periodic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timpul</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angajării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examinări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medicale</a:t>
            </a:r>
            <a:r>
              <a:rPr lang="en-US" sz="2400" b="1" dirty="0">
                <a:latin typeface="Calibri" panose="020F0502020204030204" pitchFamily="34" charset="0"/>
                <a:ea typeface="Calibri" panose="020F0502020204030204" pitchFamily="34" charset="0"/>
                <a:cs typeface="Times New Roman" panose="02020603050405020304" pitchFamily="18" charset="0"/>
              </a:rPr>
              <a:t> ale </a:t>
            </a:r>
            <a:r>
              <a:rPr lang="en-US" sz="2400" b="1" dirty="0" err="1">
                <a:latin typeface="Calibri" panose="020F0502020204030204" pitchFamily="34" charset="0"/>
                <a:ea typeface="Calibri" panose="020F0502020204030204" pitchFamily="34" charset="0"/>
                <a:cs typeface="Times New Roman" panose="02020603050405020304" pitchFamily="18" charset="0"/>
              </a:rPr>
              <a:t>angajaților</a:t>
            </a:r>
            <a:r>
              <a:rPr lang="en-US" sz="2400" b="1" dirty="0">
                <a:latin typeface="Calibri" panose="020F0502020204030204" pitchFamily="34" charset="0"/>
                <a:ea typeface="Calibri" panose="020F0502020204030204" pitchFamily="34" charset="0"/>
                <a:cs typeface="Times New Roman" panose="02020603050405020304" pitchFamily="18" charset="0"/>
              </a:rPr>
              <a:t>;</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28598" y="849737"/>
            <a:ext cx="8745166" cy="1015663"/>
          </a:xfrm>
          <a:prstGeom prst="rect">
            <a:avLst/>
          </a:prstGeom>
        </p:spPr>
        <p:txBody>
          <a:bodyPr wrap="square">
            <a:spAutoFit/>
          </a:bodyPr>
          <a:lstStyle/>
          <a:p>
            <a:r>
              <a:rPr lang="en-US" sz="2000" dirty="0" err="1"/>
              <a:t>Anexe</a:t>
            </a:r>
            <a:r>
              <a:rPr lang="en-US" sz="2000" dirty="0"/>
              <a:t> ale </a:t>
            </a:r>
            <a:r>
              <a:rPr lang="en-US" sz="2000" dirty="0" err="1"/>
              <a:t>listei</a:t>
            </a:r>
            <a:r>
              <a:rPr lang="en-US" sz="2000" dirty="0"/>
              <a:t> </a:t>
            </a:r>
            <a:r>
              <a:rPr lang="en-US" sz="2000" dirty="0" err="1"/>
              <a:t>factorilor</a:t>
            </a:r>
            <a:r>
              <a:rPr lang="en-US" sz="2000" dirty="0"/>
              <a:t> de </a:t>
            </a:r>
            <a:r>
              <a:rPr lang="en-US" sz="2000" dirty="0" err="1"/>
              <a:t>producție</a:t>
            </a:r>
            <a:r>
              <a:rPr lang="en-US" sz="2000" dirty="0"/>
              <a:t> </a:t>
            </a:r>
            <a:r>
              <a:rPr lang="en-US" sz="2000" dirty="0" err="1"/>
              <a:t>dăunători</a:t>
            </a:r>
            <a:r>
              <a:rPr lang="en-US" sz="2000" dirty="0"/>
              <a:t> </a:t>
            </a:r>
            <a:r>
              <a:rPr lang="en-US" sz="2000" dirty="0" err="1"/>
              <a:t>și</a:t>
            </a:r>
            <a:r>
              <a:rPr lang="en-US" sz="2000" dirty="0"/>
              <a:t> (</a:t>
            </a:r>
            <a:r>
              <a:rPr lang="en-US" sz="2000" dirty="0" err="1"/>
              <a:t>sau</a:t>
            </a:r>
            <a:r>
              <a:rPr lang="en-US" sz="2000" dirty="0"/>
              <a:t>) </a:t>
            </a:r>
            <a:r>
              <a:rPr lang="en-US" sz="2000" dirty="0" err="1"/>
              <a:t>periculoși</a:t>
            </a:r>
            <a:r>
              <a:rPr lang="en-US" sz="2000" dirty="0"/>
              <a:t> </a:t>
            </a:r>
            <a:r>
              <a:rPr lang="en-US" sz="2000" dirty="0" err="1"/>
              <a:t>și</a:t>
            </a:r>
            <a:r>
              <a:rPr lang="en-US" sz="2000" dirty="0"/>
              <a:t> </a:t>
            </a:r>
            <a:r>
              <a:rPr lang="en-US" sz="2000" dirty="0" err="1"/>
              <a:t>lista</a:t>
            </a:r>
            <a:r>
              <a:rPr lang="en-US" sz="2000" dirty="0"/>
              <a:t> </a:t>
            </a:r>
            <a:r>
              <a:rPr lang="en-US" sz="2000" dirty="0" err="1"/>
              <a:t>lucrărilor</a:t>
            </a:r>
            <a:r>
              <a:rPr lang="en-US" sz="2000" dirty="0"/>
              <a:t>, </a:t>
            </a:r>
            <a:r>
              <a:rPr lang="en-US" sz="2000" dirty="0" err="1"/>
              <a:t>în</a:t>
            </a:r>
            <a:r>
              <a:rPr lang="en-US" sz="2000" dirty="0"/>
              <a:t> </a:t>
            </a:r>
            <a:r>
              <a:rPr lang="en-US" sz="2000" dirty="0" err="1"/>
              <a:t>prezența</a:t>
            </a:r>
            <a:r>
              <a:rPr lang="en-US" sz="2000" dirty="0"/>
              <a:t> </a:t>
            </a:r>
            <a:r>
              <a:rPr lang="en-US" sz="2000" dirty="0" err="1"/>
              <a:t>cărora</a:t>
            </a:r>
            <a:r>
              <a:rPr lang="en-US" sz="2000" dirty="0"/>
              <a:t> se </a:t>
            </a:r>
            <a:r>
              <a:rPr lang="en-US" sz="2000" dirty="0" err="1"/>
              <a:t>efectuează</a:t>
            </a:r>
            <a:r>
              <a:rPr lang="en-US" sz="2000" dirty="0"/>
              <a:t> </a:t>
            </a:r>
            <a:r>
              <a:rPr lang="en-US" sz="2000" dirty="0" err="1"/>
              <a:t>examinări</a:t>
            </a:r>
            <a:r>
              <a:rPr lang="en-US" sz="2000" dirty="0"/>
              <a:t> </a:t>
            </a:r>
            <a:r>
              <a:rPr lang="en-US" sz="2000" dirty="0" err="1"/>
              <a:t>medicale</a:t>
            </a:r>
            <a:r>
              <a:rPr lang="en-US" sz="2000" dirty="0"/>
              <a:t> </a:t>
            </a:r>
            <a:r>
              <a:rPr lang="en-US" sz="2000" dirty="0" err="1"/>
              <a:t>preliminare</a:t>
            </a:r>
            <a:r>
              <a:rPr lang="en-US" sz="2000" dirty="0"/>
              <a:t> </a:t>
            </a:r>
            <a:r>
              <a:rPr lang="en-US" sz="2000" dirty="0" err="1"/>
              <a:t>și</a:t>
            </a:r>
            <a:r>
              <a:rPr lang="en-US" sz="2000" dirty="0"/>
              <a:t> </a:t>
            </a:r>
            <a:r>
              <a:rPr lang="en-US" sz="2000" dirty="0" err="1"/>
              <a:t>periodice</a:t>
            </a:r>
            <a:r>
              <a:rPr lang="en-US" sz="2000" dirty="0"/>
              <a:t> </a:t>
            </a:r>
            <a:r>
              <a:rPr lang="en-US" sz="2000" dirty="0" err="1"/>
              <a:t>obligatorii</a:t>
            </a:r>
            <a:r>
              <a:rPr lang="en-US" sz="2000" dirty="0"/>
              <a:t> (</a:t>
            </a:r>
            <a:r>
              <a:rPr lang="en-US" sz="2000" dirty="0" err="1"/>
              <a:t>examinări</a:t>
            </a:r>
            <a:r>
              <a:rPr lang="en-US" sz="2000" dirty="0"/>
              <a:t>) </a:t>
            </a:r>
            <a:r>
              <a:rPr lang="en-US" sz="2000" dirty="0" err="1"/>
              <a:t>și</a:t>
            </a:r>
            <a:r>
              <a:rPr lang="en-US" sz="2000" dirty="0"/>
              <a:t> </a:t>
            </a:r>
            <a:r>
              <a:rPr lang="en-US" sz="2000" dirty="0" err="1"/>
              <a:t>procedura</a:t>
            </a:r>
            <a:r>
              <a:rPr lang="en-US" sz="2000" dirty="0"/>
              <a:t> de </a:t>
            </a:r>
            <a:r>
              <a:rPr lang="en-US" sz="2000" dirty="0" err="1"/>
              <a:t>efectuare</a:t>
            </a:r>
            <a:r>
              <a:rPr lang="en-US" sz="2000" dirty="0"/>
              <a:t> a </a:t>
            </a:r>
            <a:r>
              <a:rPr lang="en-US" sz="2000" dirty="0" err="1"/>
              <a:t>examinărilor</a:t>
            </a:r>
            <a:r>
              <a:rPr lang="en-US" sz="2000" dirty="0"/>
              <a:t> </a:t>
            </a:r>
            <a:r>
              <a:rPr lang="en-US" sz="2000" dirty="0" err="1"/>
              <a:t>medicale</a:t>
            </a:r>
            <a:r>
              <a:rPr lang="en-US" sz="2000" dirty="0"/>
              <a:t>.</a:t>
            </a:r>
            <a:endParaRPr lang="ru-RU" sz="2000" dirty="0"/>
          </a:p>
        </p:txBody>
      </p:sp>
      <p:sp>
        <p:nvSpPr>
          <p:cNvPr id="6" name="Прямоугольник 5"/>
          <p:cNvSpPr/>
          <p:nvPr/>
        </p:nvSpPr>
        <p:spPr>
          <a:xfrm>
            <a:off x="2118199" y="2021117"/>
            <a:ext cx="7025801" cy="1938992"/>
          </a:xfrm>
          <a:prstGeom prst="rect">
            <a:avLst/>
          </a:prstGeom>
        </p:spPr>
        <p:txBody>
          <a:bodyPr wrap="square">
            <a:spAutoFit/>
          </a:bodyPr>
          <a:lstStyle/>
          <a:p>
            <a:pPr marL="214313" indent="-214313">
              <a:buFont typeface="Wingdings" panose="05000000000000000000" pitchFamily="2" charset="2"/>
              <a:buChar char="ü"/>
            </a:pPr>
            <a:r>
              <a:rPr lang="en-US" sz="2000" dirty="0"/>
              <a:t>o </a:t>
            </a:r>
            <a:r>
              <a:rPr lang="en-US" sz="2000" dirty="0" err="1"/>
              <a:t>listă</a:t>
            </a:r>
            <a:r>
              <a:rPr lang="en-US" sz="2000" dirty="0"/>
              <a:t> a </a:t>
            </a:r>
            <a:r>
              <a:rPr lang="en-US" sz="2000" dirty="0" err="1"/>
              <a:t>factorilor</a:t>
            </a:r>
            <a:r>
              <a:rPr lang="en-US" sz="2000" dirty="0"/>
              <a:t> de </a:t>
            </a:r>
            <a:r>
              <a:rPr lang="en-US" sz="2000" dirty="0" err="1"/>
              <a:t>producție</a:t>
            </a:r>
            <a:r>
              <a:rPr lang="en-US" sz="2000" dirty="0"/>
              <a:t> </a:t>
            </a:r>
            <a:r>
              <a:rPr lang="en-US" sz="2000" dirty="0" err="1"/>
              <a:t>dăunători</a:t>
            </a:r>
            <a:r>
              <a:rPr lang="en-US" sz="2000" dirty="0"/>
              <a:t> </a:t>
            </a:r>
            <a:r>
              <a:rPr lang="en-US" sz="2000" dirty="0" err="1"/>
              <a:t>și</a:t>
            </a:r>
            <a:r>
              <a:rPr lang="en-US" sz="2000" dirty="0"/>
              <a:t> (</a:t>
            </a:r>
            <a:r>
              <a:rPr lang="en-US" sz="2000" dirty="0" err="1"/>
              <a:t>sau</a:t>
            </a:r>
            <a:r>
              <a:rPr lang="en-US" sz="2000" dirty="0"/>
              <a:t>) </a:t>
            </a:r>
            <a:r>
              <a:rPr lang="en-US" sz="2000" dirty="0" err="1"/>
              <a:t>periculoși</a:t>
            </a:r>
            <a:r>
              <a:rPr lang="en-US" sz="2000" dirty="0"/>
              <a:t>, </a:t>
            </a:r>
            <a:r>
              <a:rPr lang="en-US" sz="2000" dirty="0" err="1"/>
              <a:t>în</a:t>
            </a:r>
            <a:r>
              <a:rPr lang="en-US" sz="2000" dirty="0"/>
              <a:t> </a:t>
            </a:r>
            <a:r>
              <a:rPr lang="en-US" sz="2000" dirty="0" err="1"/>
              <a:t>prezența</a:t>
            </a:r>
            <a:r>
              <a:rPr lang="en-US" sz="2000" dirty="0"/>
              <a:t> </a:t>
            </a:r>
            <a:r>
              <a:rPr lang="en-US" sz="2000" dirty="0" err="1"/>
              <a:t>cărora</a:t>
            </a:r>
            <a:r>
              <a:rPr lang="en-US" sz="2000" dirty="0"/>
              <a:t> se </a:t>
            </a:r>
            <a:r>
              <a:rPr lang="en-US" sz="2000" dirty="0" err="1"/>
              <a:t>efectuează</a:t>
            </a:r>
            <a:r>
              <a:rPr lang="en-US" sz="2000" dirty="0"/>
              <a:t> </a:t>
            </a:r>
            <a:r>
              <a:rPr lang="en-US" sz="2000" dirty="0" err="1"/>
              <a:t>controale</a:t>
            </a:r>
            <a:r>
              <a:rPr lang="en-US" sz="2000" dirty="0"/>
              <a:t> </a:t>
            </a:r>
            <a:r>
              <a:rPr lang="en-US" sz="2000" dirty="0" err="1"/>
              <a:t>medicale</a:t>
            </a:r>
            <a:r>
              <a:rPr lang="en-US" sz="2000" dirty="0"/>
              <a:t> </a:t>
            </a:r>
            <a:r>
              <a:rPr lang="en-US" sz="2000" dirty="0" err="1"/>
              <a:t>preliminare</a:t>
            </a:r>
            <a:r>
              <a:rPr lang="en-US" sz="2000" dirty="0"/>
              <a:t> </a:t>
            </a:r>
            <a:r>
              <a:rPr lang="en-US" sz="2000" dirty="0" err="1"/>
              <a:t>și</a:t>
            </a:r>
            <a:r>
              <a:rPr lang="en-US" sz="2000" dirty="0"/>
              <a:t> </a:t>
            </a:r>
            <a:r>
              <a:rPr lang="en-US" sz="2000" dirty="0" err="1"/>
              <a:t>periodice</a:t>
            </a:r>
            <a:r>
              <a:rPr lang="en-US" sz="2000" dirty="0"/>
              <a:t> </a:t>
            </a:r>
            <a:r>
              <a:rPr lang="en-US" sz="2000" dirty="0" err="1"/>
              <a:t>obligatorii</a:t>
            </a:r>
            <a:r>
              <a:rPr lang="en-US" sz="2000" dirty="0"/>
              <a:t> (</a:t>
            </a:r>
            <a:r>
              <a:rPr lang="en-US" sz="2000" dirty="0" err="1"/>
              <a:t>examinări</a:t>
            </a:r>
            <a:r>
              <a:rPr lang="en-US" sz="2000" dirty="0" smtClean="0"/>
              <a:t>);</a:t>
            </a:r>
            <a:endParaRPr lang="ro-RO" sz="2000" dirty="0" smtClean="0"/>
          </a:p>
          <a:p>
            <a:pPr marL="214313" indent="-214313">
              <a:buFont typeface="Wingdings" panose="05000000000000000000" pitchFamily="2" charset="2"/>
              <a:buChar char="ü"/>
            </a:pPr>
            <a:r>
              <a:rPr lang="en-US" sz="2000" dirty="0" smtClean="0"/>
              <a:t>o </a:t>
            </a:r>
            <a:r>
              <a:rPr lang="en-US" sz="2000" dirty="0" err="1"/>
              <a:t>listă</a:t>
            </a:r>
            <a:r>
              <a:rPr lang="en-US" sz="2000" dirty="0"/>
              <a:t> a </a:t>
            </a:r>
            <a:r>
              <a:rPr lang="en-US" sz="2000" dirty="0" err="1"/>
              <a:t>lucrărilor</a:t>
            </a:r>
            <a:r>
              <a:rPr lang="en-US" sz="2000" dirty="0"/>
              <a:t> </a:t>
            </a:r>
            <a:r>
              <a:rPr lang="en-US" sz="2000" dirty="0" err="1"/>
              <a:t>în</a:t>
            </a:r>
            <a:r>
              <a:rPr lang="en-US" sz="2000" dirty="0"/>
              <a:t> </a:t>
            </a:r>
            <a:r>
              <a:rPr lang="en-US" sz="2000" dirty="0" err="1"/>
              <a:t>executarea</a:t>
            </a:r>
            <a:r>
              <a:rPr lang="en-US" sz="2000" dirty="0"/>
              <a:t> </a:t>
            </a:r>
            <a:r>
              <a:rPr lang="en-US" sz="2000" dirty="0" err="1"/>
              <a:t>cărora</a:t>
            </a:r>
            <a:r>
              <a:rPr lang="en-US" sz="2000" dirty="0"/>
              <a:t> se </a:t>
            </a:r>
            <a:r>
              <a:rPr lang="en-US" sz="2000" dirty="0" err="1"/>
              <a:t>efectuează</a:t>
            </a:r>
            <a:r>
              <a:rPr lang="en-US" sz="2000" dirty="0"/>
              <a:t> </a:t>
            </a:r>
            <a:r>
              <a:rPr lang="en-US" sz="2000" dirty="0" err="1"/>
              <a:t>examinări</a:t>
            </a:r>
            <a:r>
              <a:rPr lang="en-US" sz="2000" dirty="0"/>
              <a:t> (</a:t>
            </a:r>
            <a:r>
              <a:rPr lang="en-US" sz="2000" dirty="0" err="1"/>
              <a:t>examinări</a:t>
            </a:r>
            <a:r>
              <a:rPr lang="en-US" sz="2000" dirty="0"/>
              <a:t>) </a:t>
            </a:r>
            <a:r>
              <a:rPr lang="en-US" sz="2000" dirty="0" err="1"/>
              <a:t>medicale</a:t>
            </a:r>
            <a:r>
              <a:rPr lang="en-US" sz="2000" dirty="0"/>
              <a:t> </a:t>
            </a:r>
            <a:r>
              <a:rPr lang="en-US" sz="2000" dirty="0" err="1"/>
              <a:t>obligatorii</a:t>
            </a:r>
            <a:r>
              <a:rPr lang="en-US" sz="2000" dirty="0"/>
              <a:t> </a:t>
            </a:r>
            <a:r>
              <a:rPr lang="en-US" sz="2000" dirty="0" err="1"/>
              <a:t>preliminare</a:t>
            </a:r>
            <a:r>
              <a:rPr lang="en-US" sz="2000" dirty="0"/>
              <a:t> </a:t>
            </a:r>
            <a:r>
              <a:rPr lang="en-US" sz="2000" dirty="0" err="1"/>
              <a:t>și</a:t>
            </a:r>
            <a:r>
              <a:rPr lang="en-US" sz="2000" dirty="0"/>
              <a:t> </a:t>
            </a:r>
            <a:r>
              <a:rPr lang="en-US" sz="2000" dirty="0" err="1"/>
              <a:t>periodice</a:t>
            </a:r>
            <a:r>
              <a:rPr lang="en-US" sz="2000" dirty="0"/>
              <a:t> ale </a:t>
            </a:r>
            <a:r>
              <a:rPr lang="en-US" sz="2000" dirty="0" err="1"/>
              <a:t>angajaților</a:t>
            </a:r>
            <a:endParaRPr lang="ru-RU" sz="2000" dirty="0">
              <a:effectLst/>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60173"/>
            <a:ext cx="1701848" cy="2189285"/>
          </a:xfrm>
          <a:prstGeom prst="rect">
            <a:avLst/>
          </a:prstGeom>
          <a:ln>
            <a:noFill/>
          </a:ln>
          <a:effectLst>
            <a:outerShdw blurRad="292100" dist="139700" dir="2700000" algn="tl" rotWithShape="0">
              <a:srgbClr val="333333">
                <a:alpha val="65000"/>
              </a:srgbClr>
            </a:outerShdw>
          </a:effectLst>
        </p:spPr>
      </p:pic>
      <p:pic>
        <p:nvPicPr>
          <p:cNvPr id="8" name="Picture 10"/>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82917" l="26406" r="66875">
                        <a14:foregroundMark x1="35938" y1="17708" x2="59688" y2="51042"/>
                        <a14:foregroundMark x1="59062" y1="19375" x2="36406" y2="51875"/>
                        <a14:foregroundMark x1="31719" y1="25625" x2="51406" y2="54167"/>
                      </a14:backgroundRemoval>
                    </a14:imgEffect>
                  </a14:imgLayer>
                </a14:imgProps>
              </a:ext>
              <a:ext uri="{28A0092B-C50C-407E-A947-70E740481C1C}">
                <a14:useLocalDpi xmlns:a14="http://schemas.microsoft.com/office/drawing/2010/main" val="0"/>
              </a:ext>
            </a:extLst>
          </a:blip>
          <a:srcRect/>
          <a:stretch>
            <a:fillRect/>
          </a:stretch>
        </p:blipFill>
        <p:spPr bwMode="auto">
          <a:xfrm>
            <a:off x="820654" y="2109290"/>
            <a:ext cx="952212" cy="691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67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8315051" cy="561692"/>
          </a:xfrm>
          <a:prstGeom prst="rect">
            <a:avLst/>
          </a:prstGeom>
          <a:solidFill>
            <a:schemeClr val="bg1"/>
          </a:solid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err="1">
                <a:ln w="11430"/>
                <a:solidFill>
                  <a:srgbClr val="960A14"/>
                </a:solidFill>
                <a:effectLst>
                  <a:outerShdw blurRad="50800" dist="39000" dir="5460000" algn="tl">
                    <a:srgbClr val="000000">
                      <a:alpha val="38000"/>
                    </a:srgbClr>
                  </a:outerShdw>
                </a:effectLst>
              </a:rPr>
              <a:t>Procedură</a:t>
            </a:r>
            <a:r>
              <a:rPr lang="fr-FR" sz="3200" b="1" dirty="0">
                <a:ln w="11430"/>
                <a:solidFill>
                  <a:srgbClr val="960A14"/>
                </a:solidFill>
                <a:effectLst>
                  <a:outerShdw blurRad="50800" dist="39000" dir="5460000" algn="tl">
                    <a:srgbClr val="000000">
                      <a:alpha val="38000"/>
                    </a:srgbClr>
                  </a:outerShdw>
                </a:effectLst>
              </a:rPr>
              <a:t> de </a:t>
            </a:r>
            <a:r>
              <a:rPr lang="fr-FR" sz="3200" b="1" dirty="0" err="1">
                <a:ln w="11430"/>
                <a:solidFill>
                  <a:srgbClr val="960A14"/>
                </a:solidFill>
                <a:effectLst>
                  <a:outerShdw blurRad="50800" dist="39000" dir="5460000" algn="tl">
                    <a:srgbClr val="000000">
                      <a:alpha val="38000"/>
                    </a:srgbClr>
                  </a:outerShdw>
                </a:effectLst>
              </a:rPr>
              <a:t>identificare</a:t>
            </a:r>
            <a:r>
              <a:rPr lang="fr-FR" sz="3200" b="1" dirty="0">
                <a:ln w="11430"/>
                <a:solidFill>
                  <a:srgbClr val="960A14"/>
                </a:solidFill>
                <a:effectLst>
                  <a:outerShdw blurRad="50800" dist="39000" dir="5460000" algn="tl">
                    <a:srgbClr val="000000">
                      <a:alpha val="38000"/>
                    </a:srgbClr>
                  </a:outerShdw>
                </a:effectLst>
              </a:rPr>
              <a:t> pas </a:t>
            </a:r>
            <a:r>
              <a:rPr lang="fr-FR" sz="3200" b="1" dirty="0" err="1">
                <a:ln w="11430"/>
                <a:solidFill>
                  <a:srgbClr val="960A14"/>
                </a:solidFill>
                <a:effectLst>
                  <a:outerShdw blurRad="50800" dist="39000" dir="5460000" algn="tl">
                    <a:srgbClr val="000000">
                      <a:alpha val="38000"/>
                    </a:srgbClr>
                  </a:outerShdw>
                </a:effectLst>
              </a:rPr>
              <a:t>cu</a:t>
            </a:r>
            <a:r>
              <a:rPr lang="fr-FR" sz="3200" b="1" dirty="0">
                <a:ln w="11430"/>
                <a:solidFill>
                  <a:srgbClr val="960A14"/>
                </a:solidFill>
                <a:effectLst>
                  <a:outerShdw blurRad="50800" dist="39000" dir="5460000" algn="tl">
                    <a:srgbClr val="000000">
                      <a:alpha val="38000"/>
                    </a:srgbClr>
                  </a:outerShdw>
                </a:effectLst>
              </a:rPr>
              <a:t> pas</a:t>
            </a:r>
            <a:endParaRPr lang="ru-RU" sz="3200" b="1" dirty="0">
              <a:ln w="11430"/>
              <a:solidFill>
                <a:srgbClr val="960A14"/>
              </a:solidFill>
              <a:effectLst>
                <a:outerShdw blurRad="50800" dist="39000" dir="5460000" algn="tl">
                  <a:srgbClr val="000000">
                    <a:alpha val="38000"/>
                  </a:srgbClr>
                </a:outerShdw>
              </a:effectLst>
            </a:endParaRPr>
          </a:p>
        </p:txBody>
      </p:sp>
      <p:sp>
        <p:nvSpPr>
          <p:cNvPr id="3" name="TextBox 2"/>
          <p:cNvSpPr txBox="1"/>
          <p:nvPr/>
        </p:nvSpPr>
        <p:spPr>
          <a:xfrm>
            <a:off x="1242319" y="1166947"/>
            <a:ext cx="7901681" cy="954107"/>
          </a:xfrm>
          <a:prstGeom prst="rect">
            <a:avLst/>
          </a:prstGeom>
          <a:noFill/>
        </p:spPr>
        <p:txBody>
          <a:bodyPr wrap="square" rtlCol="0">
            <a:spAutoFit/>
          </a:bodyPr>
          <a:lstStyle/>
          <a:p>
            <a:pPr marL="257175" indent="-257175" algn="just">
              <a:spcAft>
                <a:spcPts val="0"/>
              </a:spcAft>
              <a:buFont typeface="Wingdings" panose="05000000000000000000" pitchFamily="2" charset="2"/>
              <a:buChar char=""/>
            </a:pPr>
            <a:r>
              <a:rPr lang="en-US" sz="2800" dirty="0" smtClean="0">
                <a:solidFill>
                  <a:srgbClr val="0808CE"/>
                </a:solidFill>
                <a:latin typeface="Broadway" panose="04040905080B02020502" pitchFamily="82" charset="0"/>
                <a:ea typeface="Calibri" panose="020F0502020204030204" pitchFamily="34" charset="0"/>
                <a:cs typeface="Times New Roman" panose="02020603050405020304" pitchFamily="18" charset="0"/>
              </a:rPr>
              <a:t>Pasul1</a:t>
            </a:r>
            <a:r>
              <a:rPr lang="en-US" sz="2800" dirty="0">
                <a:solidFill>
                  <a:srgbClr val="0808CE"/>
                </a:solidFill>
                <a:latin typeface="Broadway" panose="04040905080B02020502" pitchFamily="82" charset="0"/>
                <a:ea typeface="Calibri" panose="020F0502020204030204" pitchFamily="34" charset="0"/>
                <a:cs typeface="Times New Roman" panose="02020603050405020304" pitchFamily="18" charset="0"/>
              </a:rPr>
              <a:t>. </a:t>
            </a:r>
            <a:r>
              <a:rPr lang="ro-RO" sz="2800" dirty="0" smtClean="0">
                <a:solidFill>
                  <a:srgbClr val="0808CE"/>
                </a:solidFill>
                <a:latin typeface="Broadway" panose="04040905080B02020502" pitchFamily="82" charset="0"/>
                <a:ea typeface="Calibri" panose="020F0502020204030204" pitchFamily="34" charset="0"/>
                <a:cs typeface="Times New Roman" panose="02020603050405020304" pitchFamily="18" charset="0"/>
              </a:rPr>
              <a:t>indentificarea</a:t>
            </a:r>
            <a:r>
              <a:rPr lang="en-US" sz="2800" dirty="0" smtClean="0">
                <a:solidFill>
                  <a:srgbClr val="0808CE"/>
                </a:solidFill>
                <a:latin typeface="Broadway" panose="04040905080B02020502" pitchFamily="82" charset="0"/>
                <a:ea typeface="Calibri" panose="020F0502020204030204" pitchFamily="34" charset="0"/>
                <a:cs typeface="Times New Roman" panose="02020603050405020304" pitchFamily="18" charset="0"/>
              </a:rPr>
              <a:t> </a:t>
            </a:r>
            <a:r>
              <a:rPr lang="en-US" sz="2800" dirty="0" err="1">
                <a:solidFill>
                  <a:srgbClr val="0808CE"/>
                </a:solidFill>
                <a:latin typeface="Broadway" panose="04040905080B02020502" pitchFamily="82" charset="0"/>
                <a:ea typeface="Calibri" panose="020F0502020204030204" pitchFamily="34" charset="0"/>
                <a:cs typeface="Times New Roman" panose="02020603050405020304" pitchFamily="18" charset="0"/>
              </a:rPr>
              <a:t>factorilor</a:t>
            </a:r>
            <a:r>
              <a:rPr lang="en-US" sz="2800" dirty="0">
                <a:solidFill>
                  <a:srgbClr val="0808CE"/>
                </a:solidFill>
                <a:latin typeface="Broadway" panose="04040905080B02020502" pitchFamily="82" charset="0"/>
                <a:ea typeface="Calibri" panose="020F0502020204030204" pitchFamily="34" charset="0"/>
                <a:cs typeface="Times New Roman" panose="02020603050405020304" pitchFamily="18" charset="0"/>
              </a:rPr>
              <a:t> de </a:t>
            </a:r>
            <a:r>
              <a:rPr lang="en-US" sz="2800" dirty="0" err="1">
                <a:solidFill>
                  <a:srgbClr val="0808CE"/>
                </a:solidFill>
                <a:latin typeface="Broadway" panose="04040905080B02020502" pitchFamily="82" charset="0"/>
                <a:ea typeface="Calibri" panose="020F0502020204030204" pitchFamily="34" charset="0"/>
                <a:cs typeface="Times New Roman" panose="02020603050405020304" pitchFamily="18" charset="0"/>
              </a:rPr>
              <a:t>producție</a:t>
            </a:r>
            <a:r>
              <a:rPr lang="en-US" sz="2800" dirty="0">
                <a:solidFill>
                  <a:srgbClr val="0808CE"/>
                </a:solidFill>
                <a:latin typeface="Broadway" panose="04040905080B02020502" pitchFamily="82" charset="0"/>
                <a:ea typeface="Calibri" panose="020F0502020204030204" pitchFamily="34" charset="0"/>
                <a:cs typeface="Times New Roman" panose="02020603050405020304" pitchFamily="18" charset="0"/>
              </a:rPr>
              <a:t> la </a:t>
            </a:r>
            <a:r>
              <a:rPr lang="en-US" sz="2800" dirty="0" err="1">
                <a:solidFill>
                  <a:srgbClr val="0808CE"/>
                </a:solidFill>
                <a:latin typeface="Broadway" panose="04040905080B02020502" pitchFamily="82" charset="0"/>
                <a:ea typeface="Calibri" panose="020F0502020204030204" pitchFamily="34" charset="0"/>
                <a:cs typeface="Times New Roman" panose="02020603050405020304" pitchFamily="18" charset="0"/>
              </a:rPr>
              <a:t>locul</a:t>
            </a:r>
            <a:r>
              <a:rPr lang="en-US" sz="2800" dirty="0">
                <a:solidFill>
                  <a:srgbClr val="0808CE"/>
                </a:solidFill>
                <a:latin typeface="Broadway" panose="04040905080B02020502" pitchFamily="82" charset="0"/>
                <a:ea typeface="Calibri" panose="020F0502020204030204" pitchFamily="34" charset="0"/>
                <a:cs typeface="Times New Roman" panose="02020603050405020304" pitchFamily="18" charset="0"/>
              </a:rPr>
              <a:t> de </a:t>
            </a:r>
            <a:r>
              <a:rPr lang="en-US" sz="2800" dirty="0" err="1">
                <a:solidFill>
                  <a:srgbClr val="0808CE"/>
                </a:solidFill>
                <a:latin typeface="Broadway" panose="04040905080B02020502" pitchFamily="82" charset="0"/>
                <a:ea typeface="Calibri" panose="020F0502020204030204" pitchFamily="34" charset="0"/>
                <a:cs typeface="Times New Roman" panose="02020603050405020304" pitchFamily="18" charset="0"/>
              </a:rPr>
              <a:t>muncă</a:t>
            </a:r>
            <a:endParaRPr lang="ru-RU" sz="2800" dirty="0">
              <a:solidFill>
                <a:srgbClr val="0808C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1160876" y="2175315"/>
            <a:ext cx="7078971" cy="1384995"/>
          </a:xfrm>
          <a:prstGeom prst="rect">
            <a:avLst/>
          </a:prstGeom>
          <a:noFill/>
        </p:spPr>
        <p:txBody>
          <a:bodyPr wrap="square" rtlCol="0">
            <a:spAutoFit/>
          </a:bodyPr>
          <a:lstStyle/>
          <a:p>
            <a:pPr marL="214313" indent="-214313">
              <a:buFont typeface="Wingdings" panose="05000000000000000000" pitchFamily="2" charset="2"/>
              <a:buChar char="Ø"/>
            </a:pPr>
            <a:r>
              <a:rPr lang="it-IT" sz="2800" b="1" dirty="0">
                <a:solidFill>
                  <a:srgbClr val="0808CE"/>
                </a:solidFill>
                <a:latin typeface="Times New Roman" pitchFamily="18" charset="0"/>
                <a:cs typeface="Times New Roman" pitchFamily="18" charset="0"/>
              </a:rPr>
              <a:t>Pasul 2. Compararea factorilor identificați la locul de </a:t>
            </a:r>
            <a:r>
              <a:rPr lang="it-IT" sz="2800" b="1" dirty="0" smtClean="0">
                <a:solidFill>
                  <a:srgbClr val="0808CE"/>
                </a:solidFill>
                <a:latin typeface="Times New Roman" pitchFamily="18" charset="0"/>
                <a:cs typeface="Times New Roman" pitchFamily="18" charset="0"/>
              </a:rPr>
              <a:t>muncă </a:t>
            </a:r>
            <a:r>
              <a:rPr lang="it-IT" sz="2800" b="1" dirty="0">
                <a:solidFill>
                  <a:srgbClr val="0808CE"/>
                </a:solidFill>
                <a:latin typeface="Times New Roman" pitchFamily="18" charset="0"/>
                <a:cs typeface="Times New Roman" pitchFamily="18" charset="0"/>
              </a:rPr>
              <a:t>cu factorii specificati in Clasificator</a:t>
            </a:r>
            <a:endParaRPr lang="ru-RU" sz="2800" b="1" dirty="0">
              <a:solidFill>
                <a:srgbClr val="0808CE"/>
              </a:solidFill>
              <a:latin typeface="Times New Roman" pitchFamily="18" charset="0"/>
              <a:cs typeface="Times New Roman" pitchFamily="18" charset="0"/>
            </a:endParaRPr>
          </a:p>
        </p:txBody>
      </p:sp>
      <p:sp>
        <p:nvSpPr>
          <p:cNvPr id="5" name="TextBox 4"/>
          <p:cNvSpPr txBox="1"/>
          <p:nvPr/>
        </p:nvSpPr>
        <p:spPr>
          <a:xfrm>
            <a:off x="1160876" y="3560310"/>
            <a:ext cx="7703491" cy="1200329"/>
          </a:xfrm>
          <a:prstGeom prst="rect">
            <a:avLst/>
          </a:prstGeom>
          <a:noFill/>
        </p:spPr>
        <p:txBody>
          <a:bodyPr wrap="square" rtlCol="0">
            <a:spAutoFit/>
          </a:bodyPr>
          <a:lstStyle/>
          <a:p>
            <a:pPr marL="214313" indent="-214313">
              <a:buFont typeface="Wingdings" panose="05000000000000000000" pitchFamily="2" charset="2"/>
              <a:buChar char="Ø"/>
            </a:pPr>
            <a:r>
              <a:rPr lang="en-US" sz="2400" b="1" dirty="0" err="1">
                <a:solidFill>
                  <a:srgbClr val="0808CE"/>
                </a:solidFill>
                <a:latin typeface="Times New Roman" pitchFamily="18" charset="0"/>
                <a:cs typeface="Times New Roman" pitchFamily="18" charset="0"/>
              </a:rPr>
              <a:t>Pasul</a:t>
            </a:r>
            <a:r>
              <a:rPr lang="en-US" sz="2400" b="1" dirty="0">
                <a:solidFill>
                  <a:srgbClr val="0808CE"/>
                </a:solidFill>
                <a:latin typeface="Times New Roman" pitchFamily="18" charset="0"/>
                <a:cs typeface="Times New Roman" pitchFamily="18" charset="0"/>
              </a:rPr>
              <a:t> 3. </a:t>
            </a:r>
            <a:r>
              <a:rPr lang="en-US" sz="2400" b="1" dirty="0" err="1">
                <a:solidFill>
                  <a:srgbClr val="0808CE"/>
                </a:solidFill>
                <a:latin typeface="Times New Roman" pitchFamily="18" charset="0"/>
                <a:cs typeface="Times New Roman" pitchFamily="18" charset="0"/>
              </a:rPr>
              <a:t>luarea</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unei</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decizii</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privind</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efectuarea</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cercetărilor</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testării</a:t>
            </a:r>
            <a:r>
              <a:rPr lang="en-US" sz="2400" b="1" dirty="0">
                <a:solidFill>
                  <a:srgbClr val="0808CE"/>
                </a:solidFill>
                <a:latin typeface="Times New Roman" pitchFamily="18" charset="0"/>
                <a:cs typeface="Times New Roman" pitchFamily="18" charset="0"/>
              </a:rPr>
              <a:t>) </a:t>
            </a:r>
            <a:r>
              <a:rPr lang="en-US" sz="2400" b="1" dirty="0" err="1" smtClean="0">
                <a:solidFill>
                  <a:srgbClr val="0808CE"/>
                </a:solidFill>
                <a:latin typeface="Times New Roman" pitchFamily="18" charset="0"/>
                <a:cs typeface="Times New Roman" pitchFamily="18" charset="0"/>
              </a:rPr>
              <a:t>și</a:t>
            </a:r>
            <a:r>
              <a:rPr lang="en-US" sz="2400" b="1" dirty="0">
                <a:solidFill>
                  <a:srgbClr val="0808CE"/>
                </a:solidFill>
                <a:latin typeface="Times New Roman" pitchFamily="18" charset="0"/>
                <a:cs typeface="Times New Roman" pitchFamily="18" charset="0"/>
              </a:rPr>
              <a:t> </a:t>
            </a:r>
            <a:r>
              <a:rPr lang="en-US" sz="2400" b="1" dirty="0" err="1" smtClean="0">
                <a:solidFill>
                  <a:srgbClr val="0808CE"/>
                </a:solidFill>
                <a:latin typeface="Times New Roman" pitchFamily="18" charset="0"/>
                <a:cs typeface="Times New Roman" pitchFamily="18" charset="0"/>
              </a:rPr>
              <a:t>măsurătorile</a:t>
            </a:r>
            <a:r>
              <a:rPr lang="en-US" sz="2400" b="1" dirty="0" smtClean="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identificate</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potențial</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dăunătoare</a:t>
            </a:r>
            <a:r>
              <a:rPr lang="en-US" sz="2400" b="1" dirty="0">
                <a:solidFill>
                  <a:srgbClr val="0808CE"/>
                </a:solidFill>
                <a:latin typeface="Times New Roman" pitchFamily="18" charset="0"/>
                <a:cs typeface="Times New Roman" pitchFamily="18" charset="0"/>
              </a:rPr>
              <a:t>  </a:t>
            </a:r>
            <a:r>
              <a:rPr lang="en-US" sz="2400" b="1" dirty="0" err="1" smtClean="0">
                <a:solidFill>
                  <a:srgbClr val="0808CE"/>
                </a:solidFill>
                <a:latin typeface="Times New Roman" pitchFamily="18" charset="0"/>
                <a:cs typeface="Times New Roman" pitchFamily="18" charset="0"/>
              </a:rPr>
              <a:t>și</a:t>
            </a:r>
            <a:r>
              <a:rPr lang="en-US" sz="2400" b="1" dirty="0" smtClean="0">
                <a:solidFill>
                  <a:srgbClr val="0808CE"/>
                </a:solidFill>
                <a:latin typeface="Times New Roman" pitchFamily="18" charset="0"/>
                <a:cs typeface="Times New Roman" pitchFamily="18" charset="0"/>
              </a:rPr>
              <a:t> </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sau</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periculoase</a:t>
            </a:r>
            <a:r>
              <a:rPr lang="en-US" sz="2400" b="1" dirty="0">
                <a:solidFill>
                  <a:srgbClr val="0808CE"/>
                </a:solidFill>
                <a:latin typeface="Times New Roman" pitchFamily="18" charset="0"/>
                <a:cs typeface="Times New Roman" pitchFamily="18" charset="0"/>
              </a:rPr>
              <a:t>)</a:t>
            </a:r>
            <a:endParaRPr lang="ru-RU" sz="2400" b="1" dirty="0">
              <a:solidFill>
                <a:srgbClr val="0808CE"/>
              </a:solidFill>
              <a:latin typeface="Times New Roman" pitchFamily="18" charset="0"/>
              <a:cs typeface="Times New Roman" pitchFamily="18" charset="0"/>
            </a:endParaRPr>
          </a:p>
        </p:txBody>
      </p:sp>
      <p:sp>
        <p:nvSpPr>
          <p:cNvPr id="7" name="TextBox 6"/>
          <p:cNvSpPr txBox="1"/>
          <p:nvPr/>
        </p:nvSpPr>
        <p:spPr>
          <a:xfrm>
            <a:off x="1160876" y="4869160"/>
            <a:ext cx="5993296" cy="830997"/>
          </a:xfrm>
          <a:prstGeom prst="rect">
            <a:avLst/>
          </a:prstGeom>
          <a:noFill/>
        </p:spPr>
        <p:txBody>
          <a:bodyPr wrap="square" rtlCol="0">
            <a:spAutoFit/>
          </a:bodyPr>
          <a:lstStyle/>
          <a:p>
            <a:pPr marL="214313" indent="-214313">
              <a:buFont typeface="Wingdings" panose="05000000000000000000" pitchFamily="2" charset="2"/>
              <a:buChar char="Ø"/>
            </a:pPr>
            <a:r>
              <a:rPr lang="en-US" sz="2400" b="1" dirty="0" err="1">
                <a:solidFill>
                  <a:srgbClr val="0808CE"/>
                </a:solidFill>
                <a:latin typeface="Times New Roman" pitchFamily="18" charset="0"/>
                <a:cs typeface="Times New Roman" pitchFamily="18" charset="0"/>
              </a:rPr>
              <a:t>Pasul</a:t>
            </a:r>
            <a:r>
              <a:rPr lang="en-US" sz="2400" b="1" dirty="0">
                <a:solidFill>
                  <a:srgbClr val="0808CE"/>
                </a:solidFill>
                <a:latin typeface="Times New Roman" pitchFamily="18" charset="0"/>
                <a:cs typeface="Times New Roman" pitchFamily="18" charset="0"/>
              </a:rPr>
              <a:t> 4. </a:t>
            </a:r>
            <a:r>
              <a:rPr lang="en-US" sz="2400" b="1" dirty="0" err="1">
                <a:solidFill>
                  <a:srgbClr val="0808CE"/>
                </a:solidFill>
                <a:latin typeface="Times New Roman" pitchFamily="18" charset="0"/>
                <a:cs typeface="Times New Roman" pitchFamily="18" charset="0"/>
              </a:rPr>
              <a:t>înregistrarea</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rezultatelor</a:t>
            </a:r>
            <a:r>
              <a:rPr lang="en-US" sz="2400" b="1" dirty="0">
                <a:solidFill>
                  <a:srgbClr val="0808CE"/>
                </a:solidFill>
                <a:latin typeface="Times New Roman" pitchFamily="18" charset="0"/>
                <a:cs typeface="Times New Roman" pitchFamily="18" charset="0"/>
              </a:rPr>
              <a:t> </a:t>
            </a:r>
            <a:r>
              <a:rPr lang="en-US" sz="2400" b="1" dirty="0" err="1">
                <a:solidFill>
                  <a:srgbClr val="0808CE"/>
                </a:solidFill>
                <a:latin typeface="Times New Roman" pitchFamily="18" charset="0"/>
                <a:cs typeface="Times New Roman" pitchFamily="18" charset="0"/>
              </a:rPr>
              <a:t>identificării</a:t>
            </a:r>
            <a:endParaRPr lang="ru-RU" sz="2400" b="1" dirty="0">
              <a:solidFill>
                <a:srgbClr val="0808CE"/>
              </a:solidFill>
              <a:latin typeface="Times New Roman" pitchFamily="18" charset="0"/>
              <a:cs typeface="Times New Roman" pitchFamily="18" charset="0"/>
            </a:endParaRPr>
          </a:p>
        </p:txBody>
      </p:sp>
      <p:cxnSp>
        <p:nvCxnSpPr>
          <p:cNvPr id="8" name="Прямая со стрелкой 7"/>
          <p:cNvCxnSpPr/>
          <p:nvPr/>
        </p:nvCxnSpPr>
        <p:spPr>
          <a:xfrm>
            <a:off x="899592" y="894348"/>
            <a:ext cx="10284" cy="3084294"/>
          </a:xfrm>
          <a:prstGeom prst="straightConnector1">
            <a:avLst/>
          </a:prstGeom>
          <a:ln w="57150">
            <a:solidFill>
              <a:srgbClr val="C00000"/>
            </a:solidFill>
            <a:tailEnd type="arrow"/>
          </a:ln>
          <a:effectLst>
            <a:outerShdw blurRad="50800" dist="38100" dir="2700000" algn="tl" rotWithShape="0">
              <a:prstClr val="black">
                <a:alpha val="40000"/>
              </a:prstClr>
            </a:outerShd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3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520645177"/>
      </p:ext>
    </p:extLst>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29"/>
            <a:ext cx="9144000" cy="683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55768" y="6505607"/>
            <a:ext cx="2088232" cy="3385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600" b="1" dirty="0" smtClean="0">
                <a:solidFill>
                  <a:srgbClr val="0000AC"/>
                </a:solidFill>
              </a:rPr>
              <a:t>vzot95@yandex.ru</a:t>
            </a:r>
            <a:endParaRPr lang="ru-RU" sz="1600" b="1" dirty="0">
              <a:solidFill>
                <a:srgbClr val="0000AC"/>
              </a:solidFill>
            </a:endParaRPr>
          </a:p>
        </p:txBody>
      </p:sp>
      <p:sp>
        <p:nvSpPr>
          <p:cNvPr id="4" name="Прямоугольник 3"/>
          <p:cNvSpPr/>
          <p:nvPr/>
        </p:nvSpPr>
        <p:spPr>
          <a:xfrm>
            <a:off x="5292080" y="1772816"/>
            <a:ext cx="927498" cy="369332"/>
          </a:xfrm>
          <a:prstGeom prst="rect">
            <a:avLst/>
          </a:prstGeom>
        </p:spPr>
        <p:txBody>
          <a:bodyPr wrap="none">
            <a:spAutoFit/>
          </a:bodyPr>
          <a:lstStyle/>
          <a:p>
            <a:r>
              <a:rPr lang="ru-RU" b="1" i="1" dirty="0"/>
              <a:t>Урок </a:t>
            </a:r>
            <a:r>
              <a:rPr lang="ru-RU" b="1" i="1" dirty="0" smtClean="0"/>
              <a:t>1</a:t>
            </a:r>
            <a:endParaRPr lang="ru-RU" b="1" i="1" dirty="0"/>
          </a:p>
        </p:txBody>
      </p:sp>
    </p:spTree>
    <p:extLst>
      <p:ext uri="{BB962C8B-B14F-4D97-AF65-F5344CB8AC3E}">
        <p14:creationId xmlns:p14="http://schemas.microsoft.com/office/powerpoint/2010/main" val="3804248253"/>
      </p:ext>
    </p:extLst>
  </p:cSld>
  <p:clrMapOvr>
    <a:masterClrMapping/>
  </p:clrMapOvr>
  <p:transition spd="slow">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55768" y="6539723"/>
            <a:ext cx="2088232" cy="3385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600" b="1" dirty="0" smtClean="0">
                <a:solidFill>
                  <a:srgbClr val="0000AC"/>
                </a:solidFill>
              </a:rPr>
              <a:t>vzot95@yandex.ru</a:t>
            </a:r>
            <a:endParaRPr lang="ru-RU" sz="1600" b="1" dirty="0">
              <a:solidFill>
                <a:srgbClr val="0000AC"/>
              </a:solidFill>
            </a:endParaRPr>
          </a:p>
        </p:txBody>
      </p:sp>
      <p:sp>
        <p:nvSpPr>
          <p:cNvPr id="5" name="Прямоугольник 4"/>
          <p:cNvSpPr/>
          <p:nvPr/>
        </p:nvSpPr>
        <p:spPr>
          <a:xfrm>
            <a:off x="5292080" y="1772816"/>
            <a:ext cx="927498" cy="369332"/>
          </a:xfrm>
          <a:prstGeom prst="rect">
            <a:avLst/>
          </a:prstGeom>
        </p:spPr>
        <p:txBody>
          <a:bodyPr wrap="none">
            <a:spAutoFit/>
          </a:bodyPr>
          <a:lstStyle/>
          <a:p>
            <a:r>
              <a:rPr lang="ru-RU" b="1" i="1" dirty="0"/>
              <a:t>Урок </a:t>
            </a:r>
            <a:r>
              <a:rPr lang="ru-RU" b="1" i="1" dirty="0" smtClean="0"/>
              <a:t>1</a:t>
            </a:r>
            <a:endParaRPr lang="ru-RU" b="1" i="1" dirty="0"/>
          </a:p>
        </p:txBody>
      </p:sp>
    </p:spTree>
    <p:extLst>
      <p:ext uri="{BB962C8B-B14F-4D97-AF65-F5344CB8AC3E}">
        <p14:creationId xmlns:p14="http://schemas.microsoft.com/office/powerpoint/2010/main" val="2978625335"/>
      </p:ext>
    </p:extLst>
  </p:cSld>
  <p:clrMapOvr>
    <a:masterClrMapping/>
  </p:clrMapOvr>
  <p:transition spd="slow">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948264" y="620688"/>
            <a:ext cx="1008112" cy="720080"/>
          </a:xfrm>
          <a:prstGeom prst="rect">
            <a:avLst/>
          </a:prstGeom>
          <a:solidFill>
            <a:srgbClr val="FFF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Опасно. Возможно падение груза">
            <a:hlinkClick r:id="rId4"/>
          </p:cNvPr>
          <p:cNvPicPr/>
          <p:nvPr/>
        </p:nvPicPr>
        <p:blipFill>
          <a:blip r:embed="rId5" cstate="print">
            <a:extLst>
              <a:ext uri="{BEBA8EAE-BF5A-486C-A8C5-ECC9F3942E4B}">
                <a14:imgProps xmlns:a14="http://schemas.microsoft.com/office/drawing/2010/main">
                  <a14:imgLayer r:embed="rId6">
                    <a14:imgEffect>
                      <a14:backgroundRemoval t="0" b="97436" l="0" r="100000">
                        <a14:backgroundMark x1="57778" y1="5128" x2="57778" y2="5128"/>
                        <a14:backgroundMark x1="64444" y1="15385" x2="64444" y2="15385"/>
                        <a14:backgroundMark x1="65556" y1="19231" x2="66667" y2="23077"/>
                        <a14:backgroundMark x1="67778" y1="24359" x2="73333" y2="29487"/>
                        <a14:backgroundMark x1="75556" y1="32051" x2="75556" y2="32051"/>
                        <a14:backgroundMark x1="78889" y1="35897" x2="81111" y2="41026"/>
                        <a14:backgroundMark x1="84444" y1="50000" x2="87778" y2="57692"/>
                        <a14:backgroundMark x1="90000" y1="62821" x2="91111" y2="66667"/>
                        <a14:backgroundMark x1="92222" y1="70513" x2="92222" y2="70513"/>
                        <a14:backgroundMark x1="94444" y1="74359" x2="94444" y2="74359"/>
                        <a14:backgroundMark x1="45556" y1="6410" x2="45556" y2="6410"/>
                        <a14:backgroundMark x1="36667" y1="15385" x2="36667" y2="15385"/>
                        <a14:backgroundMark x1="35556" y1="20513" x2="35556" y2="24359"/>
                        <a14:backgroundMark x1="28889" y1="33333" x2="28889" y2="33333"/>
                        <a14:backgroundMark x1="27778" y1="41026" x2="26667" y2="44872"/>
                        <a14:backgroundMark x1="20000" y1="55128" x2="17778" y2="57692"/>
                        <a14:backgroundMark x1="8889" y1="64103" x2="7778" y2="70513"/>
                        <a14:backgroundMark x1="7778" y1="71795" x2="7778" y2="71795"/>
                        <a14:backgroundMark x1="7778" y1="66667" x2="7778" y2="66667"/>
                        <a14:backgroundMark x1="7778" y1="53846" x2="7778" y2="53846"/>
                        <a14:backgroundMark x1="7778" y1="46154" x2="7778" y2="46154"/>
                        <a14:backgroundMark x1="10000" y1="41026" x2="10000" y2="41026"/>
                        <a14:backgroundMark x1="11111" y1="38462" x2="11111" y2="38462"/>
                      </a14:backgroundRemoval>
                    </a14:imgEffect>
                  </a14:imgLayer>
                </a14:imgProps>
              </a:ext>
              <a:ext uri="{28A0092B-C50C-407E-A947-70E740481C1C}">
                <a14:useLocalDpi xmlns:a14="http://schemas.microsoft.com/office/drawing/2010/main" val="0"/>
              </a:ext>
            </a:extLst>
          </a:blip>
          <a:srcRect/>
          <a:stretch>
            <a:fillRect/>
          </a:stretch>
        </p:blipFill>
        <p:spPr bwMode="auto">
          <a:xfrm>
            <a:off x="7167959" y="613047"/>
            <a:ext cx="860425" cy="64807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080574" y="6519446"/>
            <a:ext cx="2088232" cy="3385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600" b="1" dirty="0" smtClean="0">
                <a:solidFill>
                  <a:srgbClr val="0000AC"/>
                </a:solidFill>
              </a:rPr>
              <a:t>vzot95@yandex.ru</a:t>
            </a:r>
            <a:endParaRPr lang="ru-RU" sz="1600" b="1" dirty="0">
              <a:solidFill>
                <a:srgbClr val="0000AC"/>
              </a:solidFill>
            </a:endParaRPr>
          </a:p>
        </p:txBody>
      </p:sp>
      <p:sp>
        <p:nvSpPr>
          <p:cNvPr id="7" name="Прямоугольник 6"/>
          <p:cNvSpPr/>
          <p:nvPr/>
        </p:nvSpPr>
        <p:spPr>
          <a:xfrm>
            <a:off x="4540299" y="563642"/>
            <a:ext cx="927498" cy="369332"/>
          </a:xfrm>
          <a:prstGeom prst="rect">
            <a:avLst/>
          </a:prstGeom>
        </p:spPr>
        <p:txBody>
          <a:bodyPr wrap="none">
            <a:spAutoFit/>
          </a:bodyPr>
          <a:lstStyle/>
          <a:p>
            <a:r>
              <a:rPr lang="ru-RU" b="1" i="1" dirty="0"/>
              <a:t>Урок 2</a:t>
            </a:r>
          </a:p>
        </p:txBody>
      </p:sp>
    </p:spTree>
    <p:extLst>
      <p:ext uri="{BB962C8B-B14F-4D97-AF65-F5344CB8AC3E}">
        <p14:creationId xmlns:p14="http://schemas.microsoft.com/office/powerpoint/2010/main" val="507637774"/>
      </p:ext>
    </p:extLst>
  </p:cSld>
  <p:clrMapOvr>
    <a:masterClrMapping/>
  </p:clrMapOvr>
  <p:transition spd="slow">
    <p:wip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6994" y="537619"/>
            <a:ext cx="8265884" cy="2308324"/>
          </a:xfrm>
          <a:prstGeom prst="rect">
            <a:avLst/>
          </a:prstGeom>
        </p:spPr>
        <p:txBody>
          <a:bodyPr wrap="square">
            <a:spAutoFit/>
          </a:bodyPr>
          <a:lstStyle/>
          <a:p>
            <a:pPr indent="450215" algn="just">
              <a:spcAft>
                <a:spcPts val="0"/>
              </a:spcAft>
            </a:pPr>
            <a:r>
              <a:rPr lang="en-US" sz="2400" b="1" dirty="0" err="1">
                <a:latin typeface="Calibri" panose="020F0502020204030204" pitchFamily="34" charset="0"/>
                <a:ea typeface="Calibri" panose="020F0502020204030204" pitchFamily="34" charset="0"/>
                <a:cs typeface="Times New Roman" panose="02020603050405020304" pitchFamily="18" charset="0"/>
              </a:rPr>
              <a:t>Algoritmul</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cercetare</a:t>
            </a:r>
            <a:r>
              <a:rPr lang="en-US" sz="2400" b="1" dirty="0">
                <a:latin typeface="Calibri" panose="020F0502020204030204" pitchFamily="34" charset="0"/>
                <a:ea typeface="Calibri" panose="020F0502020204030204" pitchFamily="34" charset="0"/>
                <a:cs typeface="Times New Roman" panose="02020603050405020304" pitchFamily="18" charset="0"/>
              </a:rPr>
              <a:t> a </a:t>
            </a:r>
            <a:r>
              <a:rPr lang="en-US" sz="2400" b="1" dirty="0" err="1">
                <a:latin typeface="Calibri" panose="020F0502020204030204" pitchFamily="34" charset="0"/>
                <a:ea typeface="Calibri" panose="020F0502020204030204" pitchFamily="34" charset="0"/>
                <a:cs typeface="Times New Roman" panose="02020603050405020304" pitchFamily="18" charset="0"/>
              </a:rPr>
              <a:t>riscurilor</a:t>
            </a:r>
            <a:r>
              <a:rPr lang="en-US" sz="2400" b="1" dirty="0">
                <a:latin typeface="Calibri" panose="020F0502020204030204" pitchFamily="34" charset="0"/>
                <a:ea typeface="Calibri" panose="020F0502020204030204" pitchFamily="34" charset="0"/>
                <a:cs typeface="Times New Roman" panose="02020603050405020304" pitchFamily="18" charset="0"/>
              </a:rPr>
              <a:t> include </a:t>
            </a:r>
            <a:r>
              <a:rPr lang="en-US" sz="2400" b="1" dirty="0" err="1">
                <a:latin typeface="Calibri" panose="020F0502020204030204" pitchFamily="34" charset="0"/>
                <a:ea typeface="Calibri" panose="020F0502020204030204" pitchFamily="34" charset="0"/>
                <a:cs typeface="Times New Roman" panose="02020603050405020304" pitchFamily="18" charset="0"/>
              </a:rPr>
              <a:t>următorii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pași</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o-RO" sz="2400" b="1" dirty="0" smtClean="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n-US" sz="2400" b="1" dirty="0" err="1" smtClean="0">
                <a:latin typeface="Calibri" panose="020F0502020204030204" pitchFamily="34" charset="0"/>
                <a:ea typeface="Calibri" panose="020F0502020204030204" pitchFamily="34" charset="0"/>
                <a:cs typeface="Times New Roman" panose="02020603050405020304" pitchFamily="18" charset="0"/>
              </a:rPr>
              <a:t>Pasul</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1. </a:t>
            </a:r>
            <a:r>
              <a:rPr lang="en-US" sz="2400" b="1" dirty="0" err="1">
                <a:latin typeface="Calibri" panose="020F0502020204030204" pitchFamily="34" charset="0"/>
                <a:ea typeface="Calibri" panose="020F0502020204030204" pitchFamily="34" charset="0"/>
                <a:cs typeface="Times New Roman" panose="02020603050405020304" pitchFamily="18" charset="0"/>
              </a:rPr>
              <a:t>Identificarea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evaluarea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riscului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profesional</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o-RO" sz="2400" b="1" dirty="0" smtClean="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n-US" sz="2400" b="1" dirty="0" err="1" smtClean="0">
                <a:latin typeface="Calibri" panose="020F0502020204030204" pitchFamily="34" charset="0"/>
                <a:ea typeface="Calibri" panose="020F0502020204030204" pitchFamily="34" charset="0"/>
                <a:cs typeface="Times New Roman" panose="02020603050405020304" pitchFamily="18" charset="0"/>
              </a:rPr>
              <a:t>Pasul</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2. </a:t>
            </a:r>
            <a:r>
              <a:rPr lang="en-US" sz="2400" b="1" dirty="0" err="1">
                <a:latin typeface="Calibri" panose="020F0502020204030204" pitchFamily="34" charset="0"/>
                <a:ea typeface="Calibri" panose="020F0502020204030204" pitchFamily="34" charset="0"/>
                <a:cs typeface="Times New Roman" panose="02020603050405020304" pitchFamily="18" charset="0"/>
              </a:rPr>
              <a:t>Analiza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riscurilor</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o-RO" sz="2400" b="1" dirty="0" smtClean="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n-US" sz="2400" b="1" dirty="0" err="1" smtClean="0">
                <a:latin typeface="Calibri" panose="020F0502020204030204" pitchFamily="34" charset="0"/>
                <a:ea typeface="Calibri" panose="020F0502020204030204" pitchFamily="34" charset="0"/>
                <a:cs typeface="Times New Roman" panose="02020603050405020304" pitchFamily="18" charset="0"/>
              </a:rPr>
              <a:t>Pasul</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3. </a:t>
            </a:r>
            <a:r>
              <a:rPr lang="en-US" sz="2400" b="1" dirty="0" err="1">
                <a:latin typeface="Calibri" panose="020F0502020204030204" pitchFamily="34" charset="0"/>
                <a:ea typeface="Calibri" panose="020F0502020204030204" pitchFamily="34" charset="0"/>
                <a:cs typeface="Times New Roman" panose="02020603050405020304" pitchFamily="18" charset="0"/>
              </a:rPr>
              <a:t>Utilizarea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mijloacelor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eficiente</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protecție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împotriva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riscurilor.Pasul</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4. </a:t>
            </a:r>
            <a:r>
              <a:rPr lang="en-US" sz="2400" b="1" dirty="0" err="1">
                <a:latin typeface="Calibri" panose="020F0502020204030204" pitchFamily="34" charset="0"/>
                <a:ea typeface="Calibri" panose="020F0502020204030204" pitchFamily="34" charset="0"/>
                <a:cs typeface="Times New Roman" panose="02020603050405020304" pitchFamily="18" charset="0"/>
              </a:rPr>
              <a:t>Evaluarea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conformității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protecției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împotriva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riscurilor</a:t>
            </a:r>
            <a:r>
              <a:rPr lang="en-US" sz="2400" b="1" dirty="0">
                <a:latin typeface="Calibri" panose="020F0502020204030204" pitchFamily="34" charset="0"/>
                <a:ea typeface="Calibri" panose="020F0502020204030204" pitchFamily="34" charset="0"/>
                <a:cs typeface="Times New Roman" panose="02020603050405020304" pitchFamily="18" charset="0"/>
              </a:rPr>
              <a:t>.</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WordArt 3"/>
          <p:cNvSpPr>
            <a:spLocks noChangeArrowheads="1" noChangeShapeType="1" noTextEdit="1"/>
          </p:cNvSpPr>
          <p:nvPr/>
        </p:nvSpPr>
        <p:spPr bwMode="auto">
          <a:xfrm rot="20389874">
            <a:off x="31720" y="236291"/>
            <a:ext cx="1510784" cy="602656"/>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txBody>
          <a:bodyPr wrap="none" fromWordArt="1">
            <a:prstTxWarp prst="textPlain">
              <a:avLst>
                <a:gd name="adj" fmla="val 50000"/>
              </a:avLst>
            </a:prstTxWarp>
          </a:bodyPr>
          <a:lstStyle/>
          <a:p>
            <a:pPr algn="ctr"/>
            <a:r>
              <a:rPr lang="ru-RU"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o-RO" sz="54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rPr>
              <a:t>ALM</a:t>
            </a:r>
            <a:endParaRPr lang="ru-RU"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endParaRPr>
          </a:p>
        </p:txBody>
      </p:sp>
      <p:sp>
        <p:nvSpPr>
          <p:cNvPr id="8" name="Прямоугольник 7"/>
          <p:cNvSpPr/>
          <p:nvPr/>
        </p:nvSpPr>
        <p:spPr>
          <a:xfrm>
            <a:off x="1079104" y="3353069"/>
            <a:ext cx="8064896" cy="3416320"/>
          </a:xfrm>
          <a:prstGeom prst="rect">
            <a:avLst/>
          </a:prstGeom>
        </p:spPr>
        <p:txBody>
          <a:bodyPr wrap="square">
            <a:spAutoFit/>
          </a:bodyPr>
          <a:lstStyle/>
          <a:p>
            <a:pPr>
              <a:spcAft>
                <a:spcPts val="0"/>
              </a:spcAft>
            </a:pPr>
            <a:r>
              <a:rPr lang="en-US" sz="2400" b="1" dirty="0" err="1">
                <a:latin typeface="Calibri" panose="020F0502020204030204" pitchFamily="34" charset="0"/>
                <a:ea typeface="Calibri" panose="020F0502020204030204" pitchFamily="34" charset="0"/>
                <a:cs typeface="Times New Roman" panose="02020603050405020304" pitchFamily="18" charset="0"/>
              </a:rPr>
              <a:t>Algoritmul</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pentru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studierea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unui</a:t>
            </a:r>
            <a:r>
              <a:rPr lang="en-US" sz="2400" b="1" dirty="0">
                <a:latin typeface="Calibri" panose="020F0502020204030204" pitchFamily="34" charset="0"/>
                <a:ea typeface="Calibri" panose="020F0502020204030204" pitchFamily="34" charset="0"/>
                <a:cs typeface="Times New Roman" panose="02020603050405020304" pitchFamily="18" charset="0"/>
              </a:rPr>
              <a:t> factor </a:t>
            </a:r>
            <a:r>
              <a:rPr lang="en-US" sz="2400" b="1" dirty="0" err="1">
                <a:latin typeface="Calibri" panose="020F0502020204030204" pitchFamily="34" charset="0"/>
                <a:ea typeface="Calibri" panose="020F0502020204030204" pitchFamily="34" charset="0"/>
                <a:cs typeface="Times New Roman" panose="02020603050405020304" pitchFamily="18" charset="0"/>
              </a:rPr>
              <a:t>dăunător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 </a:t>
            </a:r>
            <a:r>
              <a:rPr lang="en-US" sz="2400" b="1" dirty="0" err="1">
                <a:latin typeface="Calibri" panose="020F0502020204030204" pitchFamily="34" charset="0"/>
                <a:ea typeface="Calibri" panose="020F0502020204030204" pitchFamily="34" charset="0"/>
                <a:cs typeface="Times New Roman" panose="02020603050405020304" pitchFamily="18" charset="0"/>
              </a:rPr>
              <a:t>sau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periculos</a:t>
            </a:r>
            <a:r>
              <a:rPr lang="en-US" sz="2400" b="1" dirty="0">
                <a:latin typeface="Calibri" panose="020F0502020204030204" pitchFamily="34" charset="0"/>
                <a:ea typeface="Calibri" panose="020F0502020204030204" pitchFamily="34" charset="0"/>
                <a:cs typeface="Times New Roman" panose="02020603050405020304" pitchFamily="18" charset="0"/>
              </a:rPr>
              <a:t> include </a:t>
            </a:r>
            <a:r>
              <a:rPr lang="en-US" sz="2400" b="1" dirty="0" err="1">
                <a:latin typeface="Calibri" panose="020F0502020204030204" pitchFamily="34" charset="0"/>
                <a:ea typeface="Calibri" panose="020F0502020204030204" pitchFamily="34" charset="0"/>
                <a:cs typeface="Times New Roman" panose="02020603050405020304" pitchFamily="18" charset="0"/>
              </a:rPr>
              <a:t>următorii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pași</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o-RO" sz="2400" b="1"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err="1" smtClean="0">
                <a:latin typeface="Calibri" panose="020F0502020204030204" pitchFamily="34" charset="0"/>
                <a:ea typeface="Calibri" panose="020F0502020204030204" pitchFamily="34" charset="0"/>
                <a:cs typeface="Times New Roman" panose="02020603050405020304" pitchFamily="18" charset="0"/>
              </a:rPr>
              <a:t>Pasul</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1. </a:t>
            </a:r>
            <a:r>
              <a:rPr lang="en-US" sz="2400" b="1" dirty="0" err="1">
                <a:latin typeface="Calibri" panose="020F0502020204030204" pitchFamily="34" charset="0"/>
                <a:ea typeface="Calibri" panose="020F0502020204030204" pitchFamily="34" charset="0"/>
                <a:cs typeface="Times New Roman" panose="02020603050405020304" pitchFamily="18" charset="0"/>
              </a:rPr>
              <a:t>Identificarea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factorilor</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producție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potențial</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dăunători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 </a:t>
            </a:r>
            <a:r>
              <a:rPr lang="en-US" sz="2400" b="1" dirty="0" err="1">
                <a:latin typeface="Calibri" panose="020F0502020204030204" pitchFamily="34" charset="0"/>
                <a:ea typeface="Calibri" panose="020F0502020204030204" pitchFamily="34" charset="0"/>
                <a:cs typeface="Times New Roman" panose="02020603050405020304" pitchFamily="18" charset="0"/>
              </a:rPr>
              <a:t>sau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periculoși</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ro-RO" sz="2400" b="1"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err="1" smtClean="0">
                <a:latin typeface="Calibri" panose="020F0502020204030204" pitchFamily="34" charset="0"/>
                <a:ea typeface="Calibri" panose="020F0502020204030204" pitchFamily="34" charset="0"/>
                <a:cs typeface="Times New Roman" panose="02020603050405020304" pitchFamily="18" charset="0"/>
              </a:rPr>
              <a:t>Pasul</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2. </a:t>
            </a:r>
            <a:r>
              <a:rPr lang="en-US" sz="2400" b="1" dirty="0" err="1">
                <a:latin typeface="Calibri" panose="020F0502020204030204" pitchFamily="34" charset="0"/>
                <a:ea typeface="Calibri" panose="020F0502020204030204" pitchFamily="34" charset="0"/>
                <a:cs typeface="Times New Roman" panose="02020603050405020304" pitchFamily="18" charset="0"/>
              </a:rPr>
              <a:t>Compararea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factorilor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identificați</a:t>
            </a:r>
            <a:r>
              <a:rPr lang="en-US" sz="2400" b="1" dirty="0">
                <a:latin typeface="Calibri" panose="020F0502020204030204" pitchFamily="34" charset="0"/>
                <a:ea typeface="Calibri" panose="020F0502020204030204" pitchFamily="34" charset="0"/>
                <a:cs typeface="Times New Roman" panose="02020603050405020304" pitchFamily="18" charset="0"/>
              </a:rPr>
              <a:t> cu </a:t>
            </a:r>
            <a:r>
              <a:rPr lang="en-US" sz="2400" b="1" dirty="0" err="1">
                <a:latin typeface="Calibri" panose="020F0502020204030204" pitchFamily="34" charset="0"/>
                <a:ea typeface="Calibri" panose="020F0502020204030204" pitchFamily="34" charset="0"/>
                <a:cs typeface="Times New Roman" panose="02020603050405020304" pitchFamily="18" charset="0"/>
              </a:rPr>
              <a:t>factorii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indicați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Clasificator;Pasul</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3. </a:t>
            </a:r>
            <a:r>
              <a:rPr lang="en-US" sz="2400" b="1" dirty="0" err="1">
                <a:latin typeface="Calibri" panose="020F0502020204030204" pitchFamily="34" charset="0"/>
                <a:ea typeface="Calibri" panose="020F0502020204030204" pitchFamily="34" charset="0"/>
                <a:cs typeface="Times New Roman" panose="02020603050405020304" pitchFamily="18" charset="0"/>
              </a:rPr>
              <a:t>Luarea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unei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decizii</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includere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lista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factorilor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identificațiPasul</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4. </a:t>
            </a:r>
            <a:r>
              <a:rPr lang="en-US" sz="2400" b="1" dirty="0" err="1">
                <a:latin typeface="Calibri" panose="020F0502020204030204" pitchFamily="34" charset="0"/>
                <a:ea typeface="Calibri" panose="020F0502020204030204" pitchFamily="34" charset="0"/>
                <a:cs typeface="Times New Roman" panose="02020603050405020304" pitchFamily="18" charset="0"/>
              </a:rPr>
              <a:t>Înregistrarea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rezultatelor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identificăriiMai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departe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măsurarea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evaluarea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factorilor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nocivi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sau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periculoși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pregătirea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raportului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ro-RO" sz="2400" b="1" dirty="0" smtClean="0">
                <a:latin typeface="Calibri" panose="020F0502020204030204" pitchFamily="34" charset="0"/>
                <a:ea typeface="Calibri" panose="020F0502020204030204" pitchFamily="34" charset="0"/>
                <a:cs typeface="Times New Roman" panose="02020603050405020304" pitchFamily="18" charset="0"/>
              </a:rPr>
              <a:t>ALM</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WordArt 3"/>
          <p:cNvSpPr>
            <a:spLocks noChangeArrowheads="1" noChangeShapeType="1" noTextEdit="1"/>
          </p:cNvSpPr>
          <p:nvPr/>
        </p:nvSpPr>
        <p:spPr bwMode="auto">
          <a:xfrm rot="20748978">
            <a:off x="21595" y="2885623"/>
            <a:ext cx="1730946" cy="602656"/>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txBody>
          <a:bodyPr wrap="none" fromWordArt="1">
            <a:prstTxWarp prst="textPlain">
              <a:avLst>
                <a:gd name="adj" fmla="val 50000"/>
              </a:avLst>
            </a:prstTxWarp>
          </a:bodyPr>
          <a:lstStyle/>
          <a:p>
            <a:pPr algn="ctr"/>
            <a:r>
              <a:rPr lang="ru-RU"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o-RO" sz="54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rPr>
              <a:t>ALM</a:t>
            </a:r>
            <a:endParaRPr lang="ru-RU"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endParaRPr>
          </a:p>
        </p:txBody>
      </p:sp>
      <p:sp>
        <p:nvSpPr>
          <p:cNvPr id="12" name="WordArt 3"/>
          <p:cNvSpPr>
            <a:spLocks noChangeArrowheads="1" noChangeShapeType="1" noTextEdit="1"/>
          </p:cNvSpPr>
          <p:nvPr/>
        </p:nvSpPr>
        <p:spPr bwMode="auto">
          <a:xfrm>
            <a:off x="4945036" y="-59760"/>
            <a:ext cx="1510784" cy="602656"/>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txBody>
          <a:bodyPr wrap="none" fromWordArt="1">
            <a:prstTxWarp prst="textPlain">
              <a:avLst>
                <a:gd name="adj" fmla="val 50000"/>
              </a:avLst>
            </a:prstTxWarp>
          </a:bodyPr>
          <a:lstStyle/>
          <a:p>
            <a:pPr algn="ctr"/>
            <a:r>
              <a:rPr lang="ru-RU"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o-RO" sz="54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rPr>
              <a:t>ALM</a:t>
            </a:r>
            <a:endParaRPr lang="ru-RU"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endParaRPr>
          </a:p>
        </p:txBody>
      </p:sp>
      <p:sp>
        <p:nvSpPr>
          <p:cNvPr id="13" name="WordArt 3"/>
          <p:cNvSpPr>
            <a:spLocks noChangeArrowheads="1" noChangeShapeType="1" noTextEdit="1"/>
          </p:cNvSpPr>
          <p:nvPr/>
        </p:nvSpPr>
        <p:spPr bwMode="auto">
          <a:xfrm>
            <a:off x="7165567" y="24886"/>
            <a:ext cx="1730946" cy="602656"/>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txBody>
          <a:bodyPr wrap="none" fromWordArt="1">
            <a:prstTxWarp prst="textPlain">
              <a:avLst>
                <a:gd name="adj" fmla="val 50000"/>
              </a:avLst>
            </a:prstTxWarp>
          </a:bodyPr>
          <a:lstStyle/>
          <a:p>
            <a:pPr algn="ctr"/>
            <a:r>
              <a:rPr lang="ru-RU"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o-RO" sz="54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rPr>
              <a:t>ALM</a:t>
            </a:r>
            <a:endParaRPr lang="ru-RU"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itchFamily="34" charset="0"/>
              <a:cs typeface="Arial"/>
            </a:endParaRPr>
          </a:p>
        </p:txBody>
      </p:sp>
      <p:sp>
        <p:nvSpPr>
          <p:cNvPr id="2" name="TextBox 1"/>
          <p:cNvSpPr txBox="1"/>
          <p:nvPr/>
        </p:nvSpPr>
        <p:spPr>
          <a:xfrm>
            <a:off x="6566555" y="-209720"/>
            <a:ext cx="331554" cy="769441"/>
          </a:xfrm>
          <a:prstGeom prst="rect">
            <a:avLst/>
          </a:prstGeom>
          <a:noFill/>
        </p:spPr>
        <p:txBody>
          <a:bodyPr wrap="square" rtlCol="0">
            <a:spAutoFit/>
          </a:bodyPr>
          <a:lstStyle/>
          <a:p>
            <a:r>
              <a:rPr lang="ru-RU" sz="4400" dirty="0" smtClean="0"/>
              <a:t>≠</a:t>
            </a:r>
            <a:endParaRPr lang="ru-RU" sz="4400" dirty="0"/>
          </a:p>
        </p:txBody>
      </p:sp>
      <p:sp>
        <p:nvSpPr>
          <p:cNvPr id="3" name="Прямоугольник 2"/>
          <p:cNvSpPr/>
          <p:nvPr/>
        </p:nvSpPr>
        <p:spPr>
          <a:xfrm>
            <a:off x="4788024" y="90200"/>
            <a:ext cx="4234854" cy="6526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450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ppt_w</p:attrName>
                                        </p:attrNameLst>
                                      </p:cBhvr>
                                      <p:tavLst>
                                        <p:tav tm="0" fmla="#ppt_w*sin(2.5*pi*$)">
                                          <p:val>
                                            <p:fltVal val="0"/>
                                          </p:val>
                                        </p:tav>
                                        <p:tav tm="100000">
                                          <p:val>
                                            <p:fltVal val="1"/>
                                          </p:val>
                                        </p:tav>
                                      </p:tavLst>
                                    </p:anim>
                                    <p:anim calcmode="lin" valueType="num">
                                      <p:cBhvr>
                                        <p:cTn id="23"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Picture 2"/>
          <p:cNvPicPr>
            <a:picLocks noChangeAspect="1" noChangeArrowheads="1"/>
          </p:cNvPicPr>
          <p:nvPr/>
        </p:nvPicPr>
        <p:blipFill>
          <a:blip r:embed="rId2" cstate="print"/>
          <a:srcRect/>
          <a:stretch>
            <a:fillRect/>
          </a:stretch>
        </p:blipFill>
        <p:spPr bwMode="auto">
          <a:xfrm>
            <a:off x="503040" y="18819"/>
            <a:ext cx="864096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220072" y="-724"/>
            <a:ext cx="4104456" cy="64633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spcAft>
                <a:spcPts val="0"/>
              </a:spcAft>
            </a:pPr>
            <a:r>
              <a:rPr lang="en-US" b="1" dirty="0" err="1">
                <a:latin typeface="Calibri" panose="020F0502020204030204" pitchFamily="34" charset="0"/>
                <a:ea typeface="Calibri" panose="020F0502020204030204" pitchFamily="34" charset="0"/>
                <a:cs typeface="Times New Roman" panose="02020603050405020304" pitchFamily="18" charset="0"/>
              </a:rPr>
              <a:t>Siguranța</a:t>
            </a:r>
            <a:r>
              <a:rPr lang="en-US" b="1" dirty="0">
                <a:latin typeface="Calibri" panose="020F0502020204030204" pitchFamily="34" charset="0"/>
                <a:ea typeface="Calibri" panose="020F0502020204030204" pitchFamily="34" charset="0"/>
                <a:cs typeface="Times New Roman" panose="02020603050405020304" pitchFamily="18" charset="0"/>
              </a:rPr>
              <a:t> face parte din </a:t>
            </a:r>
            <a:r>
              <a:rPr lang="en-US" b="1" dirty="0" err="1">
                <a:latin typeface="Calibri" panose="020F0502020204030204" pitchFamily="34" charset="0"/>
                <a:ea typeface="Calibri" panose="020F0502020204030204" pitchFamily="34" charset="0"/>
                <a:cs typeface="Times New Roman" panose="02020603050405020304" pitchFamily="18" charset="0"/>
              </a:rPr>
              <a:t>sistemul</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err="1">
                <a:latin typeface="Calibri" panose="020F0502020204030204" pitchFamily="34" charset="0"/>
                <a:ea typeface="Calibri" panose="020F0502020204030204" pitchFamily="34" charset="0"/>
                <a:cs typeface="Times New Roman" panose="02020603050405020304" pitchFamily="18" charset="0"/>
              </a:rPr>
              <a:t>tehnologic</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err="1">
                <a:latin typeface="Calibri" panose="020F0502020204030204" pitchFamily="34" charset="0"/>
                <a:ea typeface="Calibri" panose="020F0502020204030204" pitchFamily="34" charset="0"/>
                <a:cs typeface="Times New Roman" panose="02020603050405020304" pitchFamily="18" charset="0"/>
              </a:rPr>
              <a:t>Pentru</a:t>
            </a:r>
            <a:r>
              <a:rPr lang="en-US" b="1" dirty="0">
                <a:latin typeface="Calibri" panose="020F0502020204030204" pitchFamily="34" charset="0"/>
                <a:ea typeface="Calibri" panose="020F0502020204030204" pitchFamily="34" charset="0"/>
                <a:cs typeface="Times New Roman" panose="02020603050405020304" pitchFamily="18" charset="0"/>
              </a:rPr>
              <a:t> a fi </a:t>
            </a:r>
            <a:r>
              <a:rPr lang="en-US" b="1" dirty="0" err="1">
                <a:latin typeface="Calibri" panose="020F0502020204030204" pitchFamily="34" charset="0"/>
                <a:ea typeface="Calibri" panose="020F0502020204030204" pitchFamily="34" charset="0"/>
                <a:cs typeface="Times New Roman" panose="02020603050405020304" pitchFamily="18" charset="0"/>
              </a:rPr>
              <a:t>gestionat</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Прямая соединительная линия 5"/>
          <p:cNvCxnSpPr/>
          <p:nvPr/>
        </p:nvCxnSpPr>
        <p:spPr>
          <a:xfrm>
            <a:off x="5561851" y="404664"/>
            <a:ext cx="3420898" cy="55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7291785">
            <a:off x="5634648" y="2268588"/>
            <a:ext cx="1165244" cy="461665"/>
          </a:xfrm>
          <a:prstGeom prst="rect">
            <a:avLst/>
          </a:prstGeom>
          <a:noFill/>
        </p:spPr>
        <p:txBody>
          <a:bodyPr wrap="square" rtlCol="0">
            <a:spAutoFit/>
          </a:bodyPr>
          <a:lstStyle/>
          <a:p>
            <a:r>
              <a:rPr lang="ro-RO" sz="1200" b="1" dirty="0" smtClean="0"/>
              <a:t>Măsuri  organizatorice</a:t>
            </a:r>
            <a:endParaRPr lang="ru-RU" sz="1200" b="1" dirty="0"/>
          </a:p>
        </p:txBody>
      </p:sp>
      <p:sp>
        <p:nvSpPr>
          <p:cNvPr id="8" name="TextBox 7"/>
          <p:cNvSpPr txBox="1"/>
          <p:nvPr/>
        </p:nvSpPr>
        <p:spPr>
          <a:xfrm rot="17291785">
            <a:off x="6407047" y="2148239"/>
            <a:ext cx="1084240" cy="461665"/>
          </a:xfrm>
          <a:prstGeom prst="rect">
            <a:avLst/>
          </a:prstGeom>
          <a:noFill/>
        </p:spPr>
        <p:txBody>
          <a:bodyPr wrap="square" rtlCol="0">
            <a:spAutoFit/>
          </a:bodyPr>
          <a:lstStyle/>
          <a:p>
            <a:r>
              <a:rPr lang="ro-RO" sz="1200" b="1" dirty="0" smtClean="0"/>
              <a:t>Măsuri tehnice</a:t>
            </a:r>
            <a:endParaRPr lang="ru-RU" sz="1200" b="1" dirty="0"/>
          </a:p>
        </p:txBody>
      </p:sp>
      <p:sp>
        <p:nvSpPr>
          <p:cNvPr id="9" name="TextBox 8"/>
          <p:cNvSpPr txBox="1"/>
          <p:nvPr/>
        </p:nvSpPr>
        <p:spPr>
          <a:xfrm rot="17468138">
            <a:off x="7395949" y="1913553"/>
            <a:ext cx="1055471" cy="646331"/>
          </a:xfrm>
          <a:prstGeom prst="rect">
            <a:avLst/>
          </a:prstGeom>
          <a:noFill/>
        </p:spPr>
        <p:txBody>
          <a:bodyPr wrap="square" rtlCol="0">
            <a:spAutoFit/>
          </a:bodyPr>
          <a:lstStyle/>
          <a:p>
            <a:pPr algn="ctr"/>
            <a:r>
              <a:rPr lang="ro-RO" sz="1200" b="1" dirty="0" smtClean="0"/>
              <a:t>Expertiza documentelor</a:t>
            </a:r>
            <a:endParaRPr lang="ru-RU" sz="1200" b="1" dirty="0"/>
          </a:p>
        </p:txBody>
      </p:sp>
      <p:sp>
        <p:nvSpPr>
          <p:cNvPr id="10" name="TextBox 9"/>
          <p:cNvSpPr txBox="1"/>
          <p:nvPr/>
        </p:nvSpPr>
        <p:spPr>
          <a:xfrm rot="18794123">
            <a:off x="5244909" y="3622707"/>
            <a:ext cx="858580" cy="276999"/>
          </a:xfrm>
          <a:prstGeom prst="rect">
            <a:avLst/>
          </a:prstGeom>
          <a:noFill/>
        </p:spPr>
        <p:txBody>
          <a:bodyPr wrap="square" rtlCol="0">
            <a:spAutoFit/>
          </a:bodyPr>
          <a:lstStyle/>
          <a:p>
            <a:r>
              <a:rPr lang="ro-RO" sz="1200" b="1" dirty="0" smtClean="0"/>
              <a:t>SSM</a:t>
            </a:r>
            <a:endParaRPr lang="ru-RU" sz="1200" b="1" dirty="0"/>
          </a:p>
        </p:txBody>
      </p:sp>
      <p:sp>
        <p:nvSpPr>
          <p:cNvPr id="11" name="TextBox 10"/>
          <p:cNvSpPr txBox="1"/>
          <p:nvPr/>
        </p:nvSpPr>
        <p:spPr>
          <a:xfrm rot="17806410">
            <a:off x="5629282" y="3621176"/>
            <a:ext cx="1334974" cy="461665"/>
          </a:xfrm>
          <a:prstGeom prst="rect">
            <a:avLst/>
          </a:prstGeom>
          <a:noFill/>
        </p:spPr>
        <p:txBody>
          <a:bodyPr wrap="square" rtlCol="0">
            <a:spAutoFit/>
          </a:bodyPr>
          <a:lstStyle/>
          <a:p>
            <a:pPr algn="ctr"/>
            <a:r>
              <a:rPr lang="ro-RO" sz="1200" b="1" dirty="0" smtClean="0"/>
              <a:t>Securitatea industrială</a:t>
            </a:r>
            <a:endParaRPr lang="ru-RU" sz="1200" b="1" dirty="0"/>
          </a:p>
        </p:txBody>
      </p:sp>
      <p:sp>
        <p:nvSpPr>
          <p:cNvPr id="12" name="TextBox 11"/>
          <p:cNvSpPr txBox="1"/>
          <p:nvPr/>
        </p:nvSpPr>
        <p:spPr>
          <a:xfrm rot="18292233">
            <a:off x="7468455" y="3713508"/>
            <a:ext cx="939547" cy="276999"/>
          </a:xfrm>
          <a:prstGeom prst="rect">
            <a:avLst/>
          </a:prstGeom>
          <a:noFill/>
        </p:spPr>
        <p:txBody>
          <a:bodyPr wrap="square" rtlCol="0">
            <a:spAutoFit/>
          </a:bodyPr>
          <a:lstStyle/>
          <a:p>
            <a:r>
              <a:rPr lang="ro-RO" sz="1200" b="1" dirty="0" smtClean="0"/>
              <a:t>Ecologia</a:t>
            </a:r>
            <a:r>
              <a:rPr lang="ru-RU" sz="1050" b="1" dirty="0" smtClean="0"/>
              <a:t> </a:t>
            </a:r>
            <a:endParaRPr lang="ru-RU" sz="1050" b="1" dirty="0"/>
          </a:p>
        </p:txBody>
      </p:sp>
      <p:sp>
        <p:nvSpPr>
          <p:cNvPr id="13" name="TextBox 12"/>
          <p:cNvSpPr txBox="1"/>
          <p:nvPr/>
        </p:nvSpPr>
        <p:spPr>
          <a:xfrm rot="17806410">
            <a:off x="6432345" y="3559522"/>
            <a:ext cx="1271792" cy="461665"/>
          </a:xfrm>
          <a:prstGeom prst="rect">
            <a:avLst/>
          </a:prstGeom>
          <a:noFill/>
        </p:spPr>
        <p:txBody>
          <a:bodyPr wrap="square" rtlCol="0">
            <a:spAutoFit/>
          </a:bodyPr>
          <a:lstStyle/>
          <a:p>
            <a:pPr algn="ctr"/>
            <a:r>
              <a:rPr lang="ro-RO" sz="1200" b="1" dirty="0" smtClean="0"/>
              <a:t>Securitatea antiincendiară</a:t>
            </a:r>
            <a:endParaRPr lang="ru-RU" sz="1200" b="1" dirty="0"/>
          </a:p>
        </p:txBody>
      </p:sp>
      <p:sp>
        <p:nvSpPr>
          <p:cNvPr id="14" name="TextBox 13"/>
          <p:cNvSpPr txBox="1"/>
          <p:nvPr/>
        </p:nvSpPr>
        <p:spPr>
          <a:xfrm rot="17291785">
            <a:off x="4746386" y="2009256"/>
            <a:ext cx="931157" cy="369332"/>
          </a:xfrm>
          <a:prstGeom prst="rect">
            <a:avLst/>
          </a:prstGeom>
          <a:noFill/>
        </p:spPr>
        <p:txBody>
          <a:bodyPr wrap="square" rtlCol="0">
            <a:spAutoFit/>
          </a:bodyPr>
          <a:lstStyle/>
          <a:p>
            <a:r>
              <a:rPr lang="ro-RO" b="1" dirty="0" smtClean="0"/>
              <a:t>ALM</a:t>
            </a:r>
            <a:endParaRPr lang="ru-RU" b="1" dirty="0"/>
          </a:p>
        </p:txBody>
      </p:sp>
      <p:sp>
        <p:nvSpPr>
          <p:cNvPr id="16" name="Прямоугольник 15"/>
          <p:cNvSpPr/>
          <p:nvPr/>
        </p:nvSpPr>
        <p:spPr>
          <a:xfrm>
            <a:off x="51797" y="2735916"/>
            <a:ext cx="5557678" cy="64633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spcAft>
                <a:spcPts val="0"/>
              </a:spcAft>
            </a:pPr>
            <a:r>
              <a:rPr lang="ro-RO" b="1" dirty="0">
                <a:solidFill>
                  <a:srgbClr val="0808CE"/>
                </a:solidFill>
                <a:latin typeface="Calibri" panose="020F0502020204030204" pitchFamily="34" charset="0"/>
                <a:ea typeface="Calibri" panose="020F0502020204030204" pitchFamily="34" charset="0"/>
                <a:cs typeface="Times New Roman" panose="02020603050405020304" pitchFamily="18" charset="0"/>
              </a:rPr>
              <a:t>	</a:t>
            </a:r>
            <a:r>
              <a:rPr lang="ro-RO" b="1" dirty="0" smtClean="0">
                <a:solidFill>
                  <a:srgbClr val="0808CE"/>
                </a:solidFill>
                <a:latin typeface="Calibri" panose="020F0502020204030204" pitchFamily="34" charset="0"/>
                <a:ea typeface="Calibri" panose="020F0502020204030204" pitchFamily="34" charset="0"/>
                <a:cs typeface="Times New Roman" panose="02020603050405020304" pitchFamily="18" charset="0"/>
              </a:rPr>
              <a:t>C</a:t>
            </a:r>
            <a:r>
              <a:rPr lang="en-US" b="1" dirty="0" err="1" smtClean="0">
                <a:solidFill>
                  <a:srgbClr val="0808CE"/>
                </a:solidFill>
                <a:latin typeface="Calibri" panose="020F0502020204030204" pitchFamily="34" charset="0"/>
                <a:ea typeface="Calibri" panose="020F0502020204030204" pitchFamily="34" charset="0"/>
                <a:cs typeface="Times New Roman" panose="02020603050405020304" pitchFamily="18" charset="0"/>
              </a:rPr>
              <a:t>reșterea</a:t>
            </a:r>
            <a:r>
              <a:rPr lang="en-US" b="1" dirty="0" smtClean="0">
                <a:solidFill>
                  <a:srgbClr val="0808CE"/>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808CE"/>
                </a:solidFill>
                <a:latin typeface="Calibri" panose="020F0502020204030204" pitchFamily="34" charset="0"/>
                <a:ea typeface="Calibri" panose="020F0502020204030204" pitchFamily="34" charset="0"/>
                <a:cs typeface="Times New Roman" panose="02020603050405020304" pitchFamily="18" charset="0"/>
              </a:rPr>
              <a:t>productivității</a:t>
            </a:r>
            <a:r>
              <a:rPr lang="en-US" b="1" dirty="0">
                <a:solidFill>
                  <a:srgbClr val="0808CE"/>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808CE"/>
                </a:solidFill>
                <a:latin typeface="Calibri" panose="020F0502020204030204" pitchFamily="34" charset="0"/>
                <a:ea typeface="Calibri" panose="020F0502020204030204" pitchFamily="34" charset="0"/>
                <a:cs typeface="Times New Roman" panose="02020603050405020304" pitchFamily="18" charset="0"/>
              </a:rPr>
              <a:t>muncii</a:t>
            </a:r>
            <a:r>
              <a:rPr lang="en-US" b="1" dirty="0">
                <a:solidFill>
                  <a:srgbClr val="0808CE"/>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808CE"/>
                </a:solidFill>
                <a:latin typeface="Calibri" panose="020F0502020204030204" pitchFamily="34" charset="0"/>
                <a:ea typeface="Calibri" panose="020F0502020204030204" pitchFamily="34" charset="0"/>
                <a:cs typeface="Times New Roman" panose="02020603050405020304" pitchFamily="18" charset="0"/>
              </a:rPr>
              <a:t>îmbunătățirea</a:t>
            </a:r>
            <a:r>
              <a:rPr lang="en-US" b="1" dirty="0">
                <a:solidFill>
                  <a:srgbClr val="0808CE"/>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808CE"/>
                </a:solidFill>
                <a:latin typeface="Calibri" panose="020F0502020204030204" pitchFamily="34" charset="0"/>
                <a:ea typeface="Calibri" panose="020F0502020204030204" pitchFamily="34" charset="0"/>
                <a:cs typeface="Times New Roman" panose="02020603050405020304" pitchFamily="18" charset="0"/>
              </a:rPr>
              <a:t>calității</a:t>
            </a:r>
            <a:r>
              <a:rPr lang="en-US" b="1" dirty="0">
                <a:solidFill>
                  <a:srgbClr val="0808CE"/>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808CE"/>
                </a:solidFill>
                <a:latin typeface="Calibri" panose="020F0502020204030204" pitchFamily="34" charset="0"/>
                <a:ea typeface="Calibri" panose="020F0502020204030204" pitchFamily="34" charset="0"/>
                <a:cs typeface="Times New Roman" panose="02020603050405020304" pitchFamily="18" charset="0"/>
              </a:rPr>
              <a:t>muncii</a:t>
            </a:r>
            <a:endParaRPr lang="ru-RU" b="1" dirty="0">
              <a:solidFill>
                <a:srgbClr val="080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Прямоугольник 16"/>
          <p:cNvSpPr/>
          <p:nvPr/>
        </p:nvSpPr>
        <p:spPr>
          <a:xfrm>
            <a:off x="1159705" y="6192321"/>
            <a:ext cx="5479963" cy="3693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b="1" dirty="0">
                <a:ln w="11430"/>
                <a:solidFill>
                  <a:srgbClr val="920000"/>
                </a:solidFill>
                <a:effectLst>
                  <a:outerShdw blurRad="50800" dist="39000" dir="5460000" algn="tl">
                    <a:srgbClr val="000000">
                      <a:alpha val="38000"/>
                    </a:srgbClr>
                  </a:outerShdw>
                </a:effectLst>
                <a:cs typeface="Arial" charset="0"/>
              </a:rPr>
              <a:t>Din managementul calitățiila calitatea managementului</a:t>
            </a:r>
            <a:endParaRPr lang="ru-RU" b="1" dirty="0">
              <a:ln w="11430"/>
              <a:solidFill>
                <a:srgbClr val="920000"/>
              </a:solidFill>
              <a:effectLst>
                <a:outerShdw blurRad="50800" dist="39000" dir="5460000" algn="tl">
                  <a:srgbClr val="000000">
                    <a:alpha val="38000"/>
                  </a:srgbClr>
                </a:outerShdw>
              </a:effectLst>
              <a:cs typeface="Arial" charset="0"/>
            </a:endParaRPr>
          </a:p>
        </p:txBody>
      </p:sp>
    </p:spTree>
    <p:extLst>
      <p:ext uri="{BB962C8B-B14F-4D97-AF65-F5344CB8AC3E}">
        <p14:creationId xmlns:p14="http://schemas.microsoft.com/office/powerpoint/2010/main" val="419872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20073399">
            <a:off x="481519" y="2749897"/>
            <a:ext cx="7697011" cy="1200329"/>
          </a:xfrm>
          <a:prstGeom prst="rect">
            <a:avLst/>
          </a:prstGeom>
          <a:noFill/>
        </p:spPr>
        <p:txBody>
          <a:bodyPr wrap="square" rtlCol="0">
            <a:spAutoFit/>
          </a:bodyPr>
          <a:lstStyle/>
          <a:p>
            <a:r>
              <a:rPr lang="en-US" sz="7200" dirty="0">
                <a:solidFill>
                  <a:srgbClr val="FFE9AB"/>
                </a:solidFill>
              </a:rPr>
              <a:t>vzot95@ yandex.ru</a:t>
            </a:r>
            <a:endParaRPr lang="ru-RU" sz="7200" dirty="0">
              <a:solidFill>
                <a:srgbClr val="FFE9AB"/>
              </a:solidFill>
            </a:endParaRPr>
          </a:p>
        </p:txBody>
      </p:sp>
      <p:sp>
        <p:nvSpPr>
          <p:cNvPr id="2" name="Прямоугольник 1"/>
          <p:cNvSpPr/>
          <p:nvPr/>
        </p:nvSpPr>
        <p:spPr>
          <a:xfrm>
            <a:off x="29028" y="1448614"/>
            <a:ext cx="9114971" cy="6020238"/>
          </a:xfrm>
          <a:prstGeom prst="rect">
            <a:avLst/>
          </a:prstGeom>
        </p:spPr>
        <p:txBody>
          <a:bodyPr wrap="square">
            <a:spAutoFit/>
          </a:bodyPr>
          <a:lstStyle/>
          <a:p>
            <a:pPr marL="214313" indent="-214313" algn="just">
              <a:lnSpc>
                <a:spcPct val="107000"/>
              </a:lnSpc>
              <a:buFont typeface="Wingdings" panose="05000000000000000000" pitchFamily="2" charset="2"/>
              <a:buChar char="Ø"/>
            </a:pPr>
            <a:r>
              <a:rPr lang="en-US" sz="1600" b="1" dirty="0">
                <a:latin typeface="Times New Roman" panose="02020603050405020304" pitchFamily="18" charset="0"/>
                <a:ea typeface="Calibri" panose="020F0502020204030204" pitchFamily="34" charset="0"/>
                <a:cs typeface="Times New Roman" panose="02020603050405020304" pitchFamily="18" charset="0"/>
              </a:rPr>
              <a:t>O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evaluare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cs typeface="Times New Roman" panose="02020603050405020304" pitchFamily="18" charset="0"/>
              </a:rPr>
              <a:t>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condițiilor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ar</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trebui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efectuată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următoarele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cazuri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buFont typeface="Wingdings" panose="05000000000000000000" pitchFamily="2" charset="2"/>
              <a:buChar char="Ø"/>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punerea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funcțiune</a:t>
            </a:r>
            <a:r>
              <a:rPr lang="en-US" sz="1600" b="1" dirty="0">
                <a:latin typeface="Times New Roman" panose="02020603050405020304" pitchFamily="18" charset="0"/>
                <a:ea typeface="Calibri" panose="020F0502020204030204" pitchFamily="34" charset="0"/>
                <a:cs typeface="Times New Roman" panose="02020603050405020304" pitchFamily="18" charset="0"/>
              </a:rPr>
              <a:t>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locurilor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nou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organizate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buFont typeface="Wingdings" panose="05000000000000000000" pitchFamily="2" charset="2"/>
              <a:buChar char="Ø"/>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angajatorul</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primește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cs typeface="Times New Roman" panose="02020603050405020304" pitchFamily="18" charset="0"/>
              </a:rPr>
              <a:t>de la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inspectorul</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smtClean="0">
                <a:latin typeface="Times New Roman" panose="02020603050405020304" pitchFamily="18" charset="0"/>
                <a:ea typeface="Calibri" panose="020F0502020204030204" pitchFamily="34" charset="0"/>
                <a:cs typeface="Times New Roman" panose="02020603050405020304" pitchFamily="18" charset="0"/>
              </a:rPr>
              <a:t>de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stat </a:t>
            </a:r>
            <a:r>
              <a:rPr lang="en-US" sz="1600" b="1" dirty="0">
                <a:latin typeface="Times New Roman" panose="02020603050405020304" pitchFamily="18" charset="0"/>
                <a:ea typeface="Calibri" panose="020F0502020204030204" pitchFamily="34" charset="0"/>
                <a:cs typeface="Times New Roman" panose="02020603050405020304" pitchFamily="18" charset="0"/>
              </a:rPr>
              <a:t>de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efectua</a:t>
            </a:r>
            <a:r>
              <a:rPr lang="en-US" sz="1600" b="1" dirty="0">
                <a:latin typeface="Times New Roman" panose="02020603050405020304" pitchFamily="18" charset="0"/>
                <a:ea typeface="Calibri" panose="020F0502020204030204" pitchFamily="34" charset="0"/>
                <a:cs typeface="Times New Roman" panose="02020603050405020304" pitchFamily="18" charset="0"/>
              </a:rPr>
              <a:t> o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evaluare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condițiilor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legătură</a:t>
            </a:r>
            <a:r>
              <a:rPr lang="en-US" sz="1600" b="1" dirty="0">
                <a:latin typeface="Times New Roman" panose="02020603050405020304" pitchFamily="18" charset="0"/>
                <a:ea typeface="Calibri" panose="020F0502020204030204" pitchFamily="34" charset="0"/>
                <a:cs typeface="Times New Roman" panose="02020603050405020304" pitchFamily="18" charset="0"/>
              </a:rPr>
              <a:t> cu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încălcările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cerințelor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smtClean="0">
                <a:latin typeface="Times New Roman" panose="02020603050405020304" pitchFamily="18" charset="0"/>
                <a:ea typeface="Calibri" panose="020F0502020204030204" pitchFamily="34" charset="0"/>
                <a:cs typeface="Times New Roman" panose="02020603050405020304" pitchFamily="18" charset="0"/>
              </a:rPr>
              <a:t>H.G.1335 din 10.10.2002</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asupra</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respectării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legislației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muncii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b="1" dirty="0">
                <a:latin typeface="Times New Roman" panose="02020603050405020304" pitchFamily="18" charset="0"/>
                <a:ea typeface="Calibri" panose="020F0502020204030204" pitchFamily="34" charset="0"/>
                <a:cs typeface="Times New Roman" panose="02020603050405020304" pitchFamily="18" charset="0"/>
              </a:rPr>
              <a:t>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altor</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acte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juridice</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reglementare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conținând</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norme</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drept</a:t>
            </a:r>
            <a:r>
              <a:rPr lang="en-US" sz="1600" b="1" dirty="0">
                <a:latin typeface="Times New Roman" panose="02020603050405020304" pitchFamily="18" charset="0"/>
                <a:ea typeface="Calibri" panose="020F0502020204030204" pitchFamily="34" charset="0"/>
                <a:cs typeface="Times New Roman" panose="02020603050405020304" pitchFamily="18" charset="0"/>
              </a:rPr>
              <a:t> al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muncii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buFont typeface="Wingdings" panose="05000000000000000000" pitchFamily="2" charset="2"/>
              <a:buChar char="Ø"/>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schimbări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procesul</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tehnologic</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înlocuirea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echipamentelor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producție</a:t>
            </a:r>
            <a:r>
              <a:rPr lang="en-US" sz="1600" b="1" dirty="0">
                <a:latin typeface="Times New Roman" panose="02020603050405020304" pitchFamily="18" charset="0"/>
                <a:ea typeface="Calibri" panose="020F0502020204030204" pitchFamily="34" charset="0"/>
                <a:cs typeface="Times New Roman" panose="02020603050405020304" pitchFamily="18" charset="0"/>
              </a:rPr>
              <a:t> care pot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afecta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nivelul</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expunere</a:t>
            </a:r>
            <a:r>
              <a:rPr lang="en-US" sz="1600" b="1" dirty="0">
                <a:latin typeface="Times New Roman" panose="02020603050405020304" pitchFamily="18" charset="0"/>
                <a:ea typeface="Calibri" panose="020F0502020204030204" pitchFamily="34" charset="0"/>
                <a:cs typeface="Times New Roman" panose="02020603050405020304" pitchFamily="18" charset="0"/>
              </a:rPr>
              <a:t> la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producție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smtClean="0">
                <a:latin typeface="Times New Roman" panose="02020603050405020304" pitchFamily="18" charset="0"/>
                <a:ea typeface="Calibri" panose="020F0502020204030204" pitchFamily="34" charset="0"/>
                <a:cs typeface="Times New Roman" panose="02020603050405020304" pitchFamily="18" charset="0"/>
              </a:rPr>
              <a:t>nocivi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smtClean="0">
                <a:latin typeface="Times New Roman" panose="02020603050405020304" pitchFamily="18" charset="0"/>
                <a:ea typeface="Calibri" panose="020F0502020204030204" pitchFamily="34" charset="0"/>
                <a:cs typeface="Times New Roman" panose="02020603050405020304" pitchFamily="18" charset="0"/>
              </a:rPr>
              <a:t>nevaforabili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lucrători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buFont typeface="Wingdings" panose="05000000000000000000" pitchFamily="2" charset="2"/>
              <a:buChar char="Ø"/>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4</a:t>
            </a:r>
            <a:r>
              <a:rPr lang="en-US" sz="1600" b="1" dirty="0">
                <a:latin typeface="Times New Roman" panose="02020603050405020304" pitchFamily="18" charset="0"/>
                <a:ea typeface="Calibri" panose="020F0502020204030204" pitchFamily="34" charset="0"/>
                <a:cs typeface="Times New Roman" panose="02020603050405020304" pitchFamily="18" charset="0"/>
              </a:rPr>
              <a:t>) o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modificare</a:t>
            </a:r>
            <a:r>
              <a:rPr lang="en-US" sz="1600" b="1" dirty="0">
                <a:latin typeface="Times New Roman" panose="02020603050405020304" pitchFamily="18" charset="0"/>
                <a:ea typeface="Calibri" panose="020F0502020204030204" pitchFamily="34" charset="0"/>
                <a:cs typeface="Times New Roman" panose="02020603050405020304" pitchFamily="18" charset="0"/>
              </a:rPr>
              <a:t>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compoziției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materialelor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materiilor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prime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utilizate</a:t>
            </a:r>
            <a:r>
              <a:rPr lang="en-US" sz="1600" b="1" dirty="0">
                <a:latin typeface="Times New Roman" panose="02020603050405020304" pitchFamily="18" charset="0"/>
                <a:ea typeface="Calibri" panose="020F0502020204030204" pitchFamily="34" charset="0"/>
                <a:cs typeface="Times New Roman" panose="02020603050405020304" pitchFamily="18" charset="0"/>
              </a:rPr>
              <a:t> care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poate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afecta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nivelul</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expunere</a:t>
            </a:r>
            <a:r>
              <a:rPr lang="en-US" sz="1600" b="1" dirty="0">
                <a:latin typeface="Times New Roman" panose="02020603050405020304" pitchFamily="18" charset="0"/>
                <a:ea typeface="Calibri" panose="020F0502020204030204" pitchFamily="34" charset="0"/>
                <a:cs typeface="Times New Roman" panose="02020603050405020304" pitchFamily="18" charset="0"/>
              </a:rPr>
              <a:t> la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producție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a:latin typeface="Times New Roman" panose="02020603050405020304" pitchFamily="18" charset="0"/>
                <a:ea typeface="Calibri" panose="020F0502020204030204" pitchFamily="34" charset="0"/>
                <a:cs typeface="Times New Roman" panose="02020603050405020304" pitchFamily="18" charset="0"/>
              </a:rPr>
              <a:t>nocivi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smtClean="0">
                <a:latin typeface="Times New Roman" panose="02020603050405020304" pitchFamily="18" charset="0"/>
                <a:ea typeface="Calibri" panose="020F0502020204030204" pitchFamily="34" charset="0"/>
                <a:cs typeface="Times New Roman" panose="02020603050405020304" pitchFamily="18" charset="0"/>
              </a:rPr>
              <a:t>nevaforabili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angajați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buFont typeface="Wingdings" panose="05000000000000000000" pitchFamily="2" charset="2"/>
              <a:buChar char="Ø"/>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5</a:t>
            </a:r>
            <a:r>
              <a:rPr lang="en-US" sz="1600" b="1" dirty="0">
                <a:latin typeface="Times New Roman" panose="02020603050405020304" pitchFamily="18" charset="0"/>
                <a:ea typeface="Calibri" panose="020F0502020204030204" pitchFamily="34" charset="0"/>
                <a:cs typeface="Times New Roman" panose="02020603050405020304" pitchFamily="18" charset="0"/>
              </a:rPr>
              <a:t>) o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modificare</a:t>
            </a:r>
            <a:r>
              <a:rPr lang="en-US" sz="1600" b="1" dirty="0">
                <a:latin typeface="Times New Roman" panose="02020603050405020304" pitchFamily="18" charset="0"/>
                <a:ea typeface="Calibri" panose="020F0502020204030204" pitchFamily="34" charset="0"/>
                <a:cs typeface="Times New Roman" panose="02020603050405020304" pitchFamily="18" charset="0"/>
              </a:rPr>
              <a:t>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echipamentului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protecție</a:t>
            </a:r>
            <a:r>
              <a:rPr lang="en-US" sz="1600" b="1" dirty="0">
                <a:latin typeface="Times New Roman" panose="02020603050405020304" pitchFamily="18" charset="0"/>
                <a:ea typeface="Calibri" panose="020F0502020204030204" pitchFamily="34" charset="0"/>
                <a:cs typeface="Times New Roman" panose="02020603050405020304" pitchFamily="18" charset="0"/>
              </a:rPr>
              <a:t> personal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colectiv</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utilizat</a:t>
            </a:r>
            <a:r>
              <a:rPr lang="en-US" sz="1600" b="1" dirty="0">
                <a:latin typeface="Times New Roman" panose="02020603050405020304" pitchFamily="18" charset="0"/>
                <a:ea typeface="Calibri" panose="020F0502020204030204" pitchFamily="34" charset="0"/>
                <a:cs typeface="Times New Roman" panose="02020603050405020304" pitchFamily="18" charset="0"/>
              </a:rPr>
              <a:t>, care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poate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afecta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nivelul</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expunere</a:t>
            </a:r>
            <a:r>
              <a:rPr lang="en-US" sz="1600" b="1" dirty="0">
                <a:latin typeface="Times New Roman" panose="02020603050405020304" pitchFamily="18" charset="0"/>
                <a:ea typeface="Calibri" panose="020F0502020204030204" pitchFamily="34" charset="0"/>
                <a:cs typeface="Times New Roman" panose="02020603050405020304" pitchFamily="18" charset="0"/>
              </a:rPr>
              <a:t> la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lucrători</a:t>
            </a:r>
            <a:r>
              <a:rPr lang="en-US" sz="1600" b="1" dirty="0">
                <a:latin typeface="Times New Roman" panose="02020603050405020304" pitchFamily="18" charset="0"/>
                <a:ea typeface="Calibri" panose="020F0502020204030204" pitchFamily="34" charset="0"/>
                <a:cs typeface="Times New Roman" panose="02020603050405020304" pitchFamily="18" charset="0"/>
              </a:rPr>
              <a:t>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factorilor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ro-RO" sz="1600" b="1" dirty="0">
                <a:latin typeface="Times New Roman" panose="02020603050405020304" pitchFamily="18" charset="0"/>
                <a:ea typeface="Calibri" panose="020F0502020204030204" pitchFamily="34" charset="0"/>
                <a:cs typeface="Times New Roman" panose="02020603050405020304" pitchFamily="18" charset="0"/>
              </a:rPr>
              <a:t>nocivi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a:latin typeface="Times New Roman" panose="02020603050405020304" pitchFamily="18" charset="0"/>
                <a:ea typeface="Calibri" panose="020F0502020204030204" pitchFamily="34" charset="0"/>
                <a:cs typeface="Times New Roman" panose="02020603050405020304" pitchFamily="18" charset="0"/>
              </a:rPr>
              <a:t>nevaforabili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smtClean="0">
                <a:latin typeface="Times New Roman" panose="02020603050405020304" pitchFamily="18" charset="0"/>
                <a:ea typeface="Calibri" panose="020F0502020204030204" pitchFamily="34" charset="0"/>
                <a:cs typeface="Times New Roman" panose="02020603050405020304" pitchFamily="18" charset="0"/>
              </a:rPr>
              <a:t>de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producție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buFont typeface="Wingdings" panose="05000000000000000000" pitchFamily="2" charset="2"/>
              <a:buChar char="Ø"/>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6</a:t>
            </a:r>
            <a:r>
              <a:rPr lang="en-US" sz="1600" b="1" dirty="0">
                <a:latin typeface="Times New Roman" panose="02020603050405020304" pitchFamily="18" charset="0"/>
                <a:ea typeface="Calibri" panose="020F0502020204030204" pitchFamily="34" charset="0"/>
                <a:cs typeface="Times New Roman" panose="02020603050405020304" pitchFamily="18" charset="0"/>
              </a:rPr>
              <a:t>) un </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accident </a:t>
            </a:r>
            <a:r>
              <a:rPr lang="en-US" sz="1600" b="1" dirty="0">
                <a:latin typeface="Times New Roman" panose="02020603050405020304" pitchFamily="18" charset="0"/>
                <a:ea typeface="Calibri" panose="020F0502020204030204" pitchFamily="34" charset="0"/>
                <a:cs typeface="Times New Roman" panose="02020603050405020304" pitchFamily="18" charset="0"/>
              </a:rPr>
              <a:t>care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avut</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loc</a:t>
            </a:r>
            <a:r>
              <a:rPr lang="en-US" sz="1600" b="1" dirty="0">
                <a:latin typeface="Times New Roman" panose="02020603050405020304" pitchFamily="18" charset="0"/>
                <a:ea typeface="Calibri" panose="020F0502020204030204" pitchFamily="34" charset="0"/>
                <a:cs typeface="Times New Roman" panose="02020603050405020304" pitchFamily="18" charset="0"/>
              </a:rPr>
              <a:t> la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locul</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sz="1600" b="1" dirty="0">
                <a:latin typeface="Times New Roman" panose="02020603050405020304" pitchFamily="18" charset="0"/>
                <a:ea typeface="Calibri" panose="020F0502020204030204" pitchFamily="34" charset="0"/>
                <a:cs typeface="Times New Roman" panose="02020603050405020304" pitchFamily="18" charset="0"/>
              </a:rPr>
              <a:t> (cu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excepția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unui</a:t>
            </a:r>
            <a:r>
              <a:rPr lang="en-US" sz="1600" b="1" dirty="0">
                <a:latin typeface="Times New Roman" panose="02020603050405020304" pitchFamily="18" charset="0"/>
                <a:ea typeface="Calibri" panose="020F0502020204030204" pitchFamily="34" charset="0"/>
                <a:cs typeface="Times New Roman" panose="02020603050405020304" pitchFamily="18" charset="0"/>
              </a:rPr>
              <a:t> accident industrial care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avut</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loc</a:t>
            </a:r>
            <a:r>
              <a:rPr lang="en-US" sz="1600" b="1" dirty="0">
                <a:latin typeface="Times New Roman" panose="02020603050405020304" pitchFamily="18" charset="0"/>
                <a:ea typeface="Calibri" panose="020F0502020204030204" pitchFamily="34" charset="0"/>
                <a:cs typeface="Times New Roman" panose="02020603050405020304" pitchFamily="18" charset="0"/>
              </a:rPr>
              <a:t> din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vina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unor</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ro-RO" sz="1600" b="1" dirty="0" smtClean="0">
                <a:latin typeface="Times New Roman" panose="02020603050405020304" pitchFamily="18" charset="0"/>
                <a:ea typeface="Calibri" panose="020F0502020204030204" pitchFamily="34" charset="0"/>
                <a:cs typeface="Times New Roman" panose="02020603050405020304" pitchFamily="18" charset="0"/>
              </a:rPr>
              <a:t>în afara muncii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b="1" dirty="0">
                <a:latin typeface="Times New Roman" panose="02020603050405020304" pitchFamily="18" charset="0"/>
                <a:ea typeface="Calibri" panose="020F0502020204030204" pitchFamily="34" charset="0"/>
                <a:cs typeface="Times New Roman" panose="02020603050405020304" pitchFamily="18" charset="0"/>
              </a:rPr>
              <a:t> o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boală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profesională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identificată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ale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cărei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cauze</a:t>
            </a:r>
            <a:r>
              <a:rPr lang="en-US" sz="1600" b="1" dirty="0">
                <a:latin typeface="Times New Roman" panose="02020603050405020304" pitchFamily="18" charset="0"/>
                <a:ea typeface="Calibri" panose="020F0502020204030204" pitchFamily="34" charset="0"/>
                <a:cs typeface="Times New Roman" panose="02020603050405020304" pitchFamily="18" charset="0"/>
              </a:rPr>
              <a:t> au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impactul</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asupra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angajatului</a:t>
            </a:r>
            <a:r>
              <a:rPr lang="en-US" sz="1600" b="1" dirty="0">
                <a:latin typeface="Times New Roman" panose="02020603050405020304" pitchFamily="18" charset="0"/>
                <a:ea typeface="Calibri" panose="020F0502020204030204" pitchFamily="34" charset="0"/>
                <a:cs typeface="Times New Roman" panose="02020603050405020304" pitchFamily="18" charset="0"/>
              </a:rPr>
              <a:t> 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unor</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efecte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nocive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periculoase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factorii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producție</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gn="just">
              <a:lnSpc>
                <a:spcPct val="107000"/>
              </a:lnSpc>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cs typeface="Times New Roman" panose="02020603050405020304" pitchFamily="18" charset="0"/>
              </a:rPr>
              <a:t>7</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prezența</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unor</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propuneri</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motivate din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partea</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organ</a:t>
            </a:r>
            <a:r>
              <a:rPr lang="ro-RO" sz="2000"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izației</a:t>
            </a:r>
            <a:r>
              <a:rPr lang="ro-RO"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sindicale</a:t>
            </a:r>
            <a:r>
              <a:rPr lang="en-US" sz="2000"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primare</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altor</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organe</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reprezentative</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ale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lucrătorilor</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pentru</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efectua</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 </a:t>
            </a:r>
            <a:r>
              <a:rPr lang="en-US" sz="2000" u="sng"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evaluare</a:t>
            </a:r>
            <a:r>
              <a:rPr lang="en-US" sz="2000"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condițiilor</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0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muncă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214313" indent="-214313" algn="just">
              <a:lnSpc>
                <a:spcPct val="107000"/>
              </a:lnSpc>
              <a:buFont typeface="Wingdings" panose="05000000000000000000" pitchFamily="2" charset="2"/>
              <a:buChar char="Ø"/>
            </a:pPr>
            <a:r>
              <a:rPr lang="en-US" sz="2400" b="1" i="1" dirty="0" smtClean="0">
                <a:solidFill>
                  <a:srgbClr val="FF0000"/>
                </a:solidFill>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N+1)</a:t>
            </a:r>
            <a:r>
              <a:rPr lang="en-US" sz="2400" b="1" i="1" dirty="0" err="1" smtClean="0">
                <a:solidFill>
                  <a:srgbClr val="FF0000"/>
                </a:solidFill>
              </a:rPr>
              <a:t>Anexe</a:t>
            </a:r>
            <a:r>
              <a:rPr lang="en-US" sz="2400" b="1" i="1" dirty="0" smtClean="0">
                <a:solidFill>
                  <a:srgbClr val="FF0000"/>
                </a:solidFill>
              </a:rPr>
              <a:t> </a:t>
            </a:r>
            <a:r>
              <a:rPr lang="en-US" sz="2400" b="1" i="1" dirty="0" err="1" smtClean="0">
                <a:solidFill>
                  <a:srgbClr val="FF0000"/>
                </a:solidFill>
              </a:rPr>
              <a:t>nr</a:t>
            </a:r>
            <a:r>
              <a:rPr lang="en-US" sz="2400" b="1" i="1" dirty="0" smtClean="0">
                <a:solidFill>
                  <a:srgbClr val="FF0000"/>
                </a:solidFill>
              </a:rPr>
              <a:t>..</a:t>
            </a:r>
            <a:r>
              <a:rPr lang="en-US" sz="2400" b="1" i="1" dirty="0" err="1" smtClean="0">
                <a:solidFill>
                  <a:srgbClr val="FF0000"/>
                </a:solidFill>
              </a:rPr>
              <a:t>nr</a:t>
            </a:r>
            <a:r>
              <a:rPr lang="en-US" sz="2400" b="1" i="1" dirty="0" smtClean="0">
                <a:solidFill>
                  <a:srgbClr val="FF0000"/>
                </a:solidFill>
              </a:rPr>
              <a:t>._ </a:t>
            </a:r>
            <a:r>
              <a:rPr lang="ro-RO" sz="2400" b="1" i="1" dirty="0" smtClean="0">
                <a:solidFill>
                  <a:srgbClr val="FF0000"/>
                </a:solidFill>
              </a:rPr>
              <a:t>Fiș</a:t>
            </a:r>
            <a:r>
              <a:rPr lang="en-US" sz="2400" b="1" i="1" dirty="0" err="1" smtClean="0">
                <a:solidFill>
                  <a:srgbClr val="FF0000"/>
                </a:solidFill>
              </a:rPr>
              <a:t>elor</a:t>
            </a:r>
            <a:r>
              <a:rPr lang="ro-RO" sz="2400" b="1" i="1" dirty="0" smtClean="0">
                <a:solidFill>
                  <a:srgbClr val="FF0000"/>
                </a:solidFill>
              </a:rPr>
              <a:t> fotometric</a:t>
            </a:r>
            <a:r>
              <a:rPr lang="en-US" sz="2400" b="1" i="1" dirty="0" smtClean="0">
                <a:solidFill>
                  <a:srgbClr val="FF0000"/>
                </a:solidFill>
              </a:rPr>
              <a:t>e</a:t>
            </a:r>
            <a:r>
              <a:rPr lang="ro-RO" sz="2400" b="1" i="1" dirty="0" smtClean="0">
                <a:solidFill>
                  <a:srgbClr val="FF0000"/>
                </a:solidFill>
              </a:rPr>
              <a:t> </a:t>
            </a:r>
            <a:r>
              <a:rPr lang="ro-RO" sz="2400" b="1" i="1" dirty="0">
                <a:solidFill>
                  <a:srgbClr val="FF0000"/>
                </a:solidFill>
              </a:rPr>
              <a:t>a timpului de lucru (foaia de observație)</a:t>
            </a:r>
            <a:endParaRPr lang="ru-RU" sz="2400" i="1" dirty="0">
              <a:solidFill>
                <a:srgbClr val="FF0000"/>
              </a:solidFill>
            </a:endParaRPr>
          </a:p>
          <a:p>
            <a:pPr algn="just">
              <a:lnSpc>
                <a:spcPct val="107000"/>
              </a:lnSpc>
            </a:pP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946504" y="350811"/>
            <a:ext cx="2767040" cy="400110"/>
          </a:xfrm>
          <a:prstGeom prst="rect">
            <a:avLst/>
          </a:prstGeom>
        </p:spPr>
        <p:txBody>
          <a:bodyPr wrap="none">
            <a:spAutoFit/>
          </a:bodyPr>
          <a:lstStyle/>
          <a:p>
            <a:r>
              <a:rPr lang="ro-RO" sz="2000" dirty="0" smtClean="0">
                <a:solidFill>
                  <a:srgbClr val="800000"/>
                </a:solidFill>
              </a:rPr>
              <a:t>Când se efectuiază ALM</a:t>
            </a:r>
            <a:r>
              <a:rPr lang="ru-RU" dirty="0" smtClean="0">
                <a:solidFill>
                  <a:srgbClr val="800000"/>
                </a:solidFill>
              </a:rPr>
              <a:t>: </a:t>
            </a:r>
            <a:endParaRPr lang="ru-RU" dirty="0">
              <a:solidFill>
                <a:srgbClr val="800000"/>
              </a:solidFill>
            </a:endParaRPr>
          </a:p>
        </p:txBody>
      </p:sp>
      <p:sp>
        <p:nvSpPr>
          <p:cNvPr id="4" name="Прямоугольник 3"/>
          <p:cNvSpPr/>
          <p:nvPr/>
        </p:nvSpPr>
        <p:spPr>
          <a:xfrm>
            <a:off x="202524" y="568368"/>
            <a:ext cx="8255000" cy="961482"/>
          </a:xfrm>
          <a:prstGeom prst="rect">
            <a:avLst/>
          </a:prstGeom>
        </p:spPr>
        <p:txBody>
          <a:bodyPr wrap="square">
            <a:spAutoFit/>
          </a:bodyPr>
          <a:lstStyle/>
          <a:p>
            <a:pPr marL="214313" indent="-214313">
              <a:lnSpc>
                <a:spcPct val="107000"/>
              </a:lnSpc>
              <a:spcAft>
                <a:spcPts val="60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La </a:t>
            </a:r>
            <a:r>
              <a:rPr lang="en-US" b="1" dirty="0" err="1">
                <a:latin typeface="Times New Roman" panose="02020603050405020304" pitchFamily="18" charset="0"/>
                <a:ea typeface="Calibri" panose="020F0502020204030204" pitchFamily="34" charset="0"/>
                <a:cs typeface="Times New Roman" panose="02020603050405020304" pitchFamily="18" charset="0"/>
              </a:rPr>
              <a:t>locul</a:t>
            </a:r>
            <a:r>
              <a:rPr lang="en-US" b="1" dirty="0">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latin typeface="Times New Roman" panose="02020603050405020304" pitchFamily="18" charset="0"/>
                <a:ea typeface="Calibri" panose="020F0502020204030204" pitchFamily="34" charset="0"/>
                <a:cs typeface="Times New Roman" panose="02020603050405020304" pitchFamily="18" charset="0"/>
              </a:rPr>
              <a:t>muncă</a:t>
            </a:r>
            <a:r>
              <a:rPr lang="en-US" b="1" dirty="0">
                <a:latin typeface="Times New Roman" panose="02020603050405020304" pitchFamily="18" charset="0"/>
                <a:ea typeface="Calibri" panose="020F0502020204030204" pitchFamily="34" charset="0"/>
                <a:cs typeface="Times New Roman" panose="02020603050405020304" pitchFamily="18" charset="0"/>
              </a:rPr>
              <a:t>, se </a:t>
            </a:r>
            <a:r>
              <a:rPr lang="en-US" b="1" dirty="0" err="1">
                <a:latin typeface="Times New Roman" panose="02020603050405020304" pitchFamily="18" charset="0"/>
                <a:ea typeface="Calibri" panose="020F0502020204030204" pitchFamily="34" charset="0"/>
                <a:cs typeface="Times New Roman" panose="02020603050405020304" pitchFamily="18" charset="0"/>
              </a:rPr>
              <a:t>efectuează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cel</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puțin</a:t>
            </a:r>
            <a:r>
              <a:rPr lang="en-US" b="1" dirty="0">
                <a:latin typeface="Times New Roman" panose="02020603050405020304" pitchFamily="18" charset="0"/>
                <a:ea typeface="Calibri" panose="020F0502020204030204" pitchFamily="34" charset="0"/>
                <a:cs typeface="Times New Roman" panose="02020603050405020304" pitchFamily="18" charset="0"/>
              </a:rPr>
              <a:t> o </a:t>
            </a:r>
            <a:r>
              <a:rPr lang="en-US" b="1" dirty="0" err="1">
                <a:latin typeface="Times New Roman" panose="02020603050405020304" pitchFamily="18" charset="0"/>
                <a:ea typeface="Calibri" panose="020F0502020204030204" pitchFamily="34" charset="0"/>
                <a:cs typeface="Times New Roman" panose="02020603050405020304" pitchFamily="18" charset="0"/>
              </a:rPr>
              <a:t>dată</a:t>
            </a:r>
            <a:r>
              <a:rPr lang="en-US" b="1" dirty="0">
                <a:latin typeface="Times New Roman" panose="02020603050405020304" pitchFamily="18" charset="0"/>
                <a:ea typeface="Calibri" panose="020F0502020204030204" pitchFamily="34" charset="0"/>
                <a:cs typeface="Times New Roman" panose="02020603050405020304" pitchFamily="18" charset="0"/>
              </a:rPr>
              <a:t> la </a:t>
            </a:r>
            <a:r>
              <a:rPr lang="en-US" b="1" dirty="0" err="1">
                <a:latin typeface="Times New Roman" panose="02020603050405020304" pitchFamily="18" charset="0"/>
                <a:ea typeface="Calibri" panose="020F0502020204030204" pitchFamily="34" charset="0"/>
                <a:cs typeface="Times New Roman" panose="02020603050405020304" pitchFamily="18" charset="0"/>
              </a:rPr>
              <a:t>cinci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ani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dacă</a:t>
            </a:r>
            <a:r>
              <a:rPr lang="en-US" b="1" dirty="0">
                <a:latin typeface="Times New Roman" panose="02020603050405020304" pitchFamily="18" charset="0"/>
                <a:ea typeface="Calibri" panose="020F0502020204030204" pitchFamily="34" charset="0"/>
                <a:cs typeface="Times New Roman" panose="02020603050405020304" pitchFamily="18" charset="0"/>
              </a:rPr>
              <a:t> nu se </a:t>
            </a:r>
            <a:r>
              <a:rPr lang="en-US" b="1" dirty="0" err="1">
                <a:latin typeface="Times New Roman" panose="02020603050405020304" pitchFamily="18" charset="0"/>
                <a:ea typeface="Calibri" panose="020F0502020204030204" pitchFamily="34" charset="0"/>
                <a:cs typeface="Times New Roman" panose="02020603050405020304" pitchFamily="18" charset="0"/>
              </a:rPr>
              <a:t>specifică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altfel</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Perioada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specificată</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este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calculată</a:t>
            </a:r>
            <a:r>
              <a:rPr lang="en-US" b="1" dirty="0">
                <a:latin typeface="Times New Roman" panose="02020603050405020304" pitchFamily="18" charset="0"/>
                <a:ea typeface="Calibri" panose="020F0502020204030204" pitchFamily="34" charset="0"/>
                <a:cs typeface="Times New Roman" panose="02020603050405020304" pitchFamily="18" charset="0"/>
              </a:rPr>
              <a:t> de la data </a:t>
            </a:r>
            <a:r>
              <a:rPr lang="en-US" b="1" dirty="0" err="1">
                <a:latin typeface="Times New Roman" panose="02020603050405020304" pitchFamily="18" charset="0"/>
                <a:ea typeface="Calibri" panose="020F0502020204030204" pitchFamily="34" charset="0"/>
                <a:cs typeface="Times New Roman" panose="02020603050405020304" pitchFamily="18" charset="0"/>
              </a:rPr>
              <a:t>aprobării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raportului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asupra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conduitei</a:t>
            </a:r>
            <a:r>
              <a:rPr lang="ru-RU"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7546" y="75706"/>
            <a:ext cx="8981062" cy="300082"/>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o-RO" sz="1500" b="1" dirty="0" smtClean="0">
                <a:ln/>
                <a:solidFill>
                  <a:srgbClr val="1F4F19"/>
                </a:solidFill>
              </a:rPr>
              <a:t>Metodologia de identificare</a:t>
            </a:r>
            <a:r>
              <a:rPr lang="ru-RU" sz="1500" b="1" dirty="0" smtClean="0">
                <a:ln/>
                <a:solidFill>
                  <a:srgbClr val="1F4F19"/>
                </a:solidFill>
              </a:rPr>
              <a:t>  </a:t>
            </a:r>
            <a:r>
              <a:rPr lang="ro-RO" sz="1500" b="1" dirty="0" smtClean="0">
                <a:ln/>
                <a:solidFill>
                  <a:srgbClr val="1F4F19"/>
                </a:solidFill>
              </a:rPr>
              <a:t>a factorilor </a:t>
            </a:r>
            <a:r>
              <a:rPr lang="ru-RU" sz="1500" b="1" dirty="0" smtClean="0">
                <a:solidFill>
                  <a:srgbClr val="1F4F19"/>
                </a:solidFill>
              </a:rPr>
              <a:t> </a:t>
            </a:r>
            <a:r>
              <a:rPr lang="ro-RO" sz="1500" b="1" dirty="0" smtClean="0">
                <a:solidFill>
                  <a:srgbClr val="1F4F19"/>
                </a:solidFill>
              </a:rPr>
              <a:t> nocivi</a:t>
            </a:r>
            <a:r>
              <a:rPr lang="ru-RU" sz="1500" b="1" dirty="0" smtClean="0">
                <a:solidFill>
                  <a:srgbClr val="1F4F19"/>
                </a:solidFill>
              </a:rPr>
              <a:t>/ </a:t>
            </a:r>
            <a:r>
              <a:rPr lang="ro-RO" sz="1500" b="1" dirty="0" smtClean="0">
                <a:solidFill>
                  <a:srgbClr val="1F4F19"/>
                </a:solidFill>
              </a:rPr>
              <a:t>sau</a:t>
            </a:r>
            <a:r>
              <a:rPr lang="ru-RU" sz="1500" b="1" dirty="0" smtClean="0">
                <a:solidFill>
                  <a:srgbClr val="1F4F19"/>
                </a:solidFill>
              </a:rPr>
              <a:t>  </a:t>
            </a:r>
            <a:r>
              <a:rPr lang="ro-RO" sz="1500" b="1" dirty="0" smtClean="0">
                <a:solidFill>
                  <a:srgbClr val="1F4F19"/>
                </a:solidFill>
              </a:rPr>
              <a:t>factorilor periculoși de producție</a:t>
            </a:r>
            <a:endParaRPr lang="ru-RU" sz="1500" b="1" dirty="0">
              <a:solidFill>
                <a:srgbClr val="1F4F19"/>
              </a:solidFill>
            </a:endParaRPr>
          </a:p>
        </p:txBody>
      </p:sp>
    </p:spTree>
    <p:extLst>
      <p:ext uri="{BB962C8B-B14F-4D97-AF65-F5344CB8AC3E}">
        <p14:creationId xmlns:p14="http://schemas.microsoft.com/office/powerpoint/2010/main" val="10271211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628800"/>
            <a:ext cx="6390456" cy="2308324"/>
          </a:xfrm>
          <a:prstGeom prst="rect">
            <a:avLst/>
          </a:prstGeom>
        </p:spPr>
        <p:txBody>
          <a:bodyPr wrap="square">
            <a:spAutoFit/>
          </a:bodyPr>
          <a:lstStyle/>
          <a:p>
            <a:pPr algn="ctr"/>
            <a:r>
              <a:rPr lang="ro-RO" sz="4800" b="1" dirty="0" smtClean="0">
                <a:solidFill>
                  <a:srgbClr val="800000"/>
                </a:solidFill>
                <a:latin typeface="Times New Roman" pitchFamily="18" charset="0"/>
                <a:cs typeface="Times New Roman" pitchFamily="18" charset="0"/>
              </a:rPr>
              <a:t>Mulțumim</a:t>
            </a:r>
            <a:r>
              <a:rPr lang="ru-RU" sz="4800" b="1" dirty="0" smtClean="0">
                <a:solidFill>
                  <a:srgbClr val="800000"/>
                </a:solidFill>
                <a:latin typeface="Times New Roman" pitchFamily="18" charset="0"/>
                <a:cs typeface="Times New Roman" pitchFamily="18" charset="0"/>
              </a:rPr>
              <a:t>, </a:t>
            </a:r>
            <a:r>
              <a:rPr lang="ro-RO" sz="4800" b="1" dirty="0" smtClean="0">
                <a:solidFill>
                  <a:srgbClr val="800000"/>
                </a:solidFill>
                <a:latin typeface="Times New Roman" pitchFamily="18" charset="0"/>
                <a:cs typeface="Times New Roman" pitchFamily="18" charset="0"/>
              </a:rPr>
              <a:t>sănătate și succese</a:t>
            </a:r>
            <a:endParaRPr lang="ru-RU" sz="4800" b="1" dirty="0">
              <a:solidFill>
                <a:srgbClr val="800000"/>
              </a:solidFill>
              <a:latin typeface="Times New Roman" pitchFamily="18" charset="0"/>
              <a:cs typeface="Times New Roman" pitchFamily="18" charset="0"/>
            </a:endParaRPr>
          </a:p>
          <a:p>
            <a:pPr algn="ctr"/>
            <a:r>
              <a:rPr lang="ro-RO" sz="4800" b="1" dirty="0">
                <a:solidFill>
                  <a:srgbClr val="800000"/>
                </a:solidFill>
                <a:latin typeface="Times New Roman" pitchFamily="18" charset="0"/>
                <a:cs typeface="Times New Roman" pitchFamily="18" charset="0"/>
              </a:rPr>
              <a:t>î</a:t>
            </a:r>
            <a:r>
              <a:rPr lang="ro-RO" sz="4800" b="1" dirty="0" smtClean="0">
                <a:solidFill>
                  <a:srgbClr val="800000"/>
                </a:solidFill>
                <a:latin typeface="Times New Roman" pitchFamily="18" charset="0"/>
                <a:cs typeface="Times New Roman" pitchFamily="18" charset="0"/>
              </a:rPr>
              <a:t>n activitate</a:t>
            </a:r>
            <a:r>
              <a:rPr lang="ru-RU" sz="4800" b="1" dirty="0" smtClean="0">
                <a:solidFill>
                  <a:srgbClr val="800000"/>
                </a:solidFill>
                <a:latin typeface="Times New Roman" pitchFamily="18" charset="0"/>
                <a:cs typeface="Times New Roman" pitchFamily="18" charset="0"/>
              </a:rPr>
              <a:t> </a:t>
            </a:r>
            <a:r>
              <a:rPr lang="ru-RU" sz="4800" b="1" dirty="0">
                <a:solidFill>
                  <a:srgbClr val="800000"/>
                </a:solidFill>
                <a:latin typeface="Times New Roman" pitchFamily="18" charset="0"/>
                <a:cs typeface="Times New Roman" pitchFamily="18" charset="0"/>
              </a:rPr>
              <a:t>!</a:t>
            </a:r>
          </a:p>
        </p:txBody>
      </p:sp>
      <p:sp>
        <p:nvSpPr>
          <p:cNvPr id="3" name="TextBox 2"/>
          <p:cNvSpPr txBox="1"/>
          <p:nvPr/>
        </p:nvSpPr>
        <p:spPr>
          <a:xfrm>
            <a:off x="4238836" y="3740911"/>
            <a:ext cx="3434913" cy="175432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ro-RO" sz="5400" b="1" i="1" dirty="0" smtClean="0">
                <a:solidFill>
                  <a:srgbClr val="800000"/>
                </a:solidFill>
                <a:latin typeface="Times New Roman" pitchFamily="18" charset="0"/>
                <a:cs typeface="Times New Roman" pitchFamily="18" charset="0"/>
              </a:rPr>
              <a:t>078868105</a:t>
            </a:r>
            <a:endParaRPr lang="en-US" sz="5400" b="1" i="1" dirty="0" smtClean="0">
              <a:solidFill>
                <a:srgbClr val="800000"/>
              </a:solidFill>
              <a:latin typeface="Times New Roman" pitchFamily="18" charset="0"/>
              <a:cs typeface="Times New Roman" pitchFamily="18" charset="0"/>
            </a:endParaRPr>
          </a:p>
          <a:p>
            <a:r>
              <a:rPr lang="en-US" sz="5400" b="1" i="1" dirty="0" smtClean="0">
                <a:solidFill>
                  <a:srgbClr val="800000"/>
                </a:solidFill>
                <a:latin typeface="Times New Roman" pitchFamily="18" charset="0"/>
                <a:cs typeface="Times New Roman" pitchFamily="18" charset="0"/>
              </a:rPr>
              <a:t>067592849</a:t>
            </a:r>
            <a:endParaRPr lang="ru-RU" sz="5400" b="1" i="1" dirty="0">
              <a:solidFill>
                <a:srgbClr val="800000"/>
              </a:solidFill>
              <a:latin typeface="Times New Roman" pitchFamily="18" charset="0"/>
              <a:cs typeface="Times New Roman" pitchFamily="18" charset="0"/>
            </a:endParaRPr>
          </a:p>
        </p:txBody>
      </p:sp>
      <p:sp>
        <p:nvSpPr>
          <p:cNvPr id="4" name="TextBox 3"/>
          <p:cNvSpPr txBox="1"/>
          <p:nvPr/>
        </p:nvSpPr>
        <p:spPr>
          <a:xfrm>
            <a:off x="-468560" y="5805264"/>
            <a:ext cx="91440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n-US" sz="4000" b="1" dirty="0" smtClean="0">
                <a:solidFill>
                  <a:srgbClr val="0000AC"/>
                </a:solidFill>
              </a:rPr>
              <a:t>St</a:t>
            </a:r>
            <a:r>
              <a:rPr lang="ro-RO" sz="4000" b="1" dirty="0" smtClean="0">
                <a:solidFill>
                  <a:srgbClr val="0000AC"/>
                </a:solidFill>
              </a:rPr>
              <a:t>imați munca</a:t>
            </a:r>
            <a:r>
              <a:rPr lang="en-US" sz="4000" b="1" dirty="0">
                <a:solidFill>
                  <a:srgbClr val="0000AC"/>
                </a:solidFill>
              </a:rPr>
              <a:t>!</a:t>
            </a:r>
            <a:r>
              <a:rPr lang="ro-RO" sz="4000" b="1" dirty="0" smtClean="0">
                <a:solidFill>
                  <a:srgbClr val="0000AC"/>
                </a:solidFill>
              </a:rPr>
              <a:t>  vasile.siloci@cnsm.md</a:t>
            </a:r>
            <a:endParaRPr lang="ru-RU" sz="4000" b="1" dirty="0">
              <a:solidFill>
                <a:srgbClr val="0000AC"/>
              </a:solidFill>
            </a:endParaRPr>
          </a:p>
        </p:txBody>
      </p:sp>
    </p:spTree>
    <p:extLst>
      <p:ext uri="{BB962C8B-B14F-4D97-AF65-F5344CB8AC3E}">
        <p14:creationId xmlns:p14="http://schemas.microsoft.com/office/powerpoint/2010/main" val="317709611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38730624"/>
              </p:ext>
            </p:extLst>
          </p:nvPr>
        </p:nvGraphicFramePr>
        <p:xfrm>
          <a:off x="854696" y="807688"/>
          <a:ext cx="828092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5832120" y="7022416"/>
            <a:ext cx="1721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hangingPunct="0"/>
            <a:r>
              <a:rPr lang="ru-RU" altLang="ru-RU" sz="1050">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350">
              <a:latin typeface="Arial" panose="020B0604020202020204" pitchFamily="34" charset="0"/>
            </a:endParaRPr>
          </a:p>
        </p:txBody>
      </p:sp>
      <p:grpSp>
        <p:nvGrpSpPr>
          <p:cNvPr id="5" name="Группа 4"/>
          <p:cNvGrpSpPr/>
          <p:nvPr/>
        </p:nvGrpSpPr>
        <p:grpSpPr>
          <a:xfrm>
            <a:off x="1691680" y="188640"/>
            <a:ext cx="6408712" cy="264215"/>
            <a:chOff x="0" y="0"/>
            <a:chExt cx="5933994" cy="352287"/>
          </a:xfrm>
        </p:grpSpPr>
        <p:sp>
          <p:nvSpPr>
            <p:cNvPr id="6" name="Скругленный прямоугольник 5"/>
            <p:cNvSpPr/>
            <p:nvPr/>
          </p:nvSpPr>
          <p:spPr>
            <a:xfrm>
              <a:off x="0" y="0"/>
              <a:ext cx="5933994" cy="352287"/>
            </a:xfrm>
            <a:prstGeom prst="round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Скругленный прямоугольник 4"/>
            <p:cNvSpPr/>
            <p:nvPr/>
          </p:nvSpPr>
          <p:spPr>
            <a:xfrm>
              <a:off x="17197" y="17197"/>
              <a:ext cx="5899600" cy="317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25718" rIns="51435" bIns="25718" numCol="1" spcCol="1270" anchor="ctr" anchorCtr="0">
              <a:noAutofit/>
            </a:bodyPr>
            <a:lstStyle/>
            <a:p>
              <a:pPr algn="ctr" defTabSz="600075">
                <a:lnSpc>
                  <a:spcPct val="90000"/>
                </a:lnSpc>
                <a:spcAft>
                  <a:spcPct val="35000"/>
                </a:spcAft>
              </a:pPr>
              <a:r>
                <a:rPr lang="en-US" sz="2000" b="1" dirty="0" err="1">
                  <a:solidFill>
                    <a:sysClr val="windowText" lastClr="000000"/>
                  </a:solidFill>
                  <a:latin typeface="Times New Roman" panose="02020603050405020304" pitchFamily="18" charset="0"/>
                  <a:cs typeface="Times New Roman" panose="02020603050405020304" pitchFamily="18" charset="0"/>
                </a:rPr>
                <a:t>Compensație</a:t>
              </a:r>
              <a:r>
                <a:rPr lang="en-US" sz="2000" b="1" dirty="0">
                  <a:solidFill>
                    <a:sysClr val="windowText" lastClr="000000"/>
                  </a:solidFill>
                  <a:latin typeface="Times New Roman" panose="02020603050405020304" pitchFamily="18" charset="0"/>
                  <a:cs typeface="Times New Roman" panose="02020603050405020304" pitchFamily="18" charset="0"/>
                </a:rPr>
                <a:t> </a:t>
              </a:r>
              <a:r>
                <a:rPr lang="en-US" sz="2000" b="1" dirty="0" err="1">
                  <a:solidFill>
                    <a:sysClr val="windowText" lastClr="000000"/>
                  </a:solidFill>
                  <a:latin typeface="Times New Roman" panose="02020603050405020304" pitchFamily="18" charset="0"/>
                  <a:cs typeface="Times New Roman" panose="02020603050405020304" pitchFamily="18" charset="0"/>
                </a:rPr>
                <a:t>pentru</a:t>
              </a:r>
              <a:r>
                <a:rPr lang="en-US" sz="2000" b="1" dirty="0">
                  <a:solidFill>
                    <a:sysClr val="windowText" lastClr="000000"/>
                  </a:solidFill>
                  <a:latin typeface="Times New Roman" panose="02020603050405020304" pitchFamily="18" charset="0"/>
                  <a:cs typeface="Times New Roman" panose="02020603050405020304" pitchFamily="18" charset="0"/>
                </a:rPr>
                <a:t> </a:t>
              </a:r>
              <a:r>
                <a:rPr lang="en-US" sz="2000" b="1" dirty="0" err="1">
                  <a:solidFill>
                    <a:sysClr val="windowText" lastClr="000000"/>
                  </a:solidFill>
                  <a:latin typeface="Times New Roman" panose="02020603050405020304" pitchFamily="18" charset="0"/>
                  <a:cs typeface="Times New Roman" panose="02020603050405020304" pitchFamily="18" charset="0"/>
                </a:rPr>
                <a:t>condiții</a:t>
              </a:r>
              <a:r>
                <a:rPr lang="en-US" sz="2000" b="1" dirty="0">
                  <a:solidFill>
                    <a:sysClr val="windowText" lastClr="000000"/>
                  </a:solidFill>
                  <a:latin typeface="Times New Roman" panose="02020603050405020304" pitchFamily="18" charset="0"/>
                  <a:cs typeface="Times New Roman" panose="02020603050405020304" pitchFamily="18" charset="0"/>
                </a:rPr>
                <a:t> de </a:t>
              </a:r>
              <a:r>
                <a:rPr lang="en-US" sz="2000" b="1" dirty="0" err="1">
                  <a:solidFill>
                    <a:sysClr val="windowText" lastClr="000000"/>
                  </a:solidFill>
                  <a:latin typeface="Times New Roman" panose="02020603050405020304" pitchFamily="18" charset="0"/>
                  <a:cs typeface="Times New Roman" panose="02020603050405020304" pitchFamily="18" charset="0"/>
                </a:rPr>
                <a:t>muncă</a:t>
              </a:r>
              <a:r>
                <a:rPr lang="en-US" sz="2000" b="1" dirty="0">
                  <a:solidFill>
                    <a:sysClr val="windowText" lastClr="000000"/>
                  </a:solidFill>
                  <a:latin typeface="Times New Roman" panose="02020603050405020304" pitchFamily="18" charset="0"/>
                  <a:cs typeface="Times New Roman" panose="02020603050405020304" pitchFamily="18" charset="0"/>
                </a:rPr>
                <a:t> </a:t>
              </a:r>
              <a:r>
                <a:rPr lang="en-US" sz="2000" b="1" dirty="0" err="1">
                  <a:solidFill>
                    <a:sysClr val="windowText" lastClr="000000"/>
                  </a:solidFill>
                  <a:latin typeface="Times New Roman" panose="02020603050405020304" pitchFamily="18" charset="0"/>
                  <a:cs typeface="Times New Roman" panose="02020603050405020304" pitchFamily="18" charset="0"/>
                </a:rPr>
                <a:t>dăunătoare</a:t>
              </a:r>
              <a:endParaRPr lang="ru-RU" sz="2000" b="1" dirty="0">
                <a:solidFill>
                  <a:sysClr val="windowText" lastClr="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4303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20" y="626252"/>
            <a:ext cx="553998" cy="3168352"/>
          </a:xfrm>
          <a:prstGeom prst="rect">
            <a:avLst/>
          </a:prstGeom>
          <a:noFill/>
        </p:spPr>
        <p:txBody>
          <a:bodyPr vert="vert270" wrap="square" rtlCol="0">
            <a:spAutoFit/>
          </a:bodyPr>
          <a:lstStyle/>
          <a:p>
            <a:pPr algn="ctr"/>
            <a:r>
              <a:rPr lang="ro-RO" sz="2400" b="1" dirty="0" smtClean="0">
                <a:latin typeface="Times New Roman" panose="02020603050405020304" pitchFamily="18" charset="0"/>
                <a:cs typeface="Times New Roman" panose="02020603050405020304" pitchFamily="18" charset="0"/>
              </a:rPr>
              <a:t>CLASIFICAREA</a:t>
            </a:r>
            <a:endParaRPr lang="ru-RU" sz="2400" b="1" dirty="0">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3687950442"/>
              </p:ext>
            </p:extLst>
          </p:nvPr>
        </p:nvGraphicFramePr>
        <p:xfrm>
          <a:off x="445478" y="-84815"/>
          <a:ext cx="8230978" cy="529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rot="20160998">
            <a:off x="364455" y="92404"/>
            <a:ext cx="850256" cy="519351"/>
          </a:xfrm>
          <a:prstGeom prst="ellipse">
            <a:avLst/>
          </a:prstGeom>
          <a:solidFill>
            <a:schemeClr val="bg1">
              <a:lumMod val="75000"/>
            </a:schemeClr>
          </a:solidFill>
          <a:ln>
            <a:solidFill>
              <a:schemeClr val="tx1"/>
            </a:solidFill>
          </a:ln>
          <a:scene3d>
            <a:camera prst="orthographicFront"/>
            <a:lightRig rig="glow" dir="tl">
              <a:rot lat="0" lon="0" rev="5400000"/>
            </a:lightRig>
          </a:scene3d>
          <a:sp3d>
            <a:bevelT prst="angle"/>
          </a:sp3d>
        </p:spPr>
        <p:txBody>
          <a:bodyPr wrap="none" lIns="91440" tIns="45720" rIns="91440" bIns="45720">
            <a:spAutoFit/>
            <a:sp3d contourW="12700">
              <a:bevelT w="25400" h="25400"/>
              <a:contourClr>
                <a:schemeClr val="accent6">
                  <a:shade val="73000"/>
                </a:schemeClr>
              </a:contourClr>
            </a:sp3d>
          </a:bodyPr>
          <a:lstStyle/>
          <a:p>
            <a:pPr algn="ctr"/>
            <a:r>
              <a:rPr lang="ro-RO" b="1" dirty="0" smtClean="0">
                <a:ln w="11430"/>
                <a:effectLst>
                  <a:outerShdw blurRad="80000" dist="40000" dir="5040000" algn="tl">
                    <a:srgbClr val="000000">
                      <a:alpha val="30000"/>
                    </a:srgbClr>
                  </a:outerShdw>
                </a:effectLst>
              </a:rPr>
              <a:t>SSM</a:t>
            </a:r>
            <a:endParaRPr lang="ru-RU" b="1" dirty="0">
              <a:ln w="11430"/>
              <a:effectLst>
                <a:outerShdw blurRad="80000" dist="40000" dir="5040000" algn="tl">
                  <a:srgbClr val="000000">
                    <a:alpha val="30000"/>
                  </a:srgbClr>
                </a:outerShdw>
              </a:effectLst>
            </a:endParaRPr>
          </a:p>
        </p:txBody>
      </p:sp>
      <p:sp>
        <p:nvSpPr>
          <p:cNvPr id="6" name="Овал 5"/>
          <p:cNvSpPr/>
          <p:nvPr/>
        </p:nvSpPr>
        <p:spPr>
          <a:xfrm rot="20160998">
            <a:off x="270042" y="2108529"/>
            <a:ext cx="1388993" cy="519351"/>
          </a:xfrm>
          <a:prstGeom prst="ellipse">
            <a:avLst/>
          </a:prstGeom>
          <a:solidFill>
            <a:schemeClr val="bg1">
              <a:lumMod val="75000"/>
            </a:schemeClr>
          </a:solidFill>
          <a:ln>
            <a:solidFill>
              <a:schemeClr val="tx1"/>
            </a:solidFill>
          </a:ln>
          <a:scene3d>
            <a:camera prst="orthographicFront"/>
            <a:lightRig rig="glow" dir="tl">
              <a:rot lat="0" lon="0" rev="5400000"/>
            </a:lightRig>
          </a:scene3d>
          <a:sp3d>
            <a:bevelT prst="angle"/>
          </a:sp3d>
        </p:spPr>
        <p:txBody>
          <a:bodyPr wrap="none" lIns="91440" tIns="45720" rIns="91440" bIns="45720">
            <a:spAutoFit/>
            <a:sp3d contourW="12700">
              <a:bevelT w="25400" h="25400"/>
              <a:contourClr>
                <a:schemeClr val="accent6">
                  <a:shade val="73000"/>
                </a:schemeClr>
              </a:contourClr>
            </a:sp3d>
          </a:bodyPr>
          <a:lstStyle/>
          <a:p>
            <a:pPr algn="ctr"/>
            <a:r>
              <a:rPr lang="ro-RO" b="1" dirty="0" smtClean="0">
                <a:ln w="11430"/>
                <a:effectLst>
                  <a:outerShdw blurRad="80000" dist="40000" dir="5040000" algn="tl">
                    <a:srgbClr val="000000">
                      <a:alpha val="30000"/>
                    </a:srgbClr>
                  </a:outerShdw>
                </a:effectLst>
              </a:rPr>
              <a:t>Sec. Ind.</a:t>
            </a:r>
            <a:endParaRPr lang="ru-RU" b="1" cap="none" spc="0" dirty="0">
              <a:ln w="11430"/>
              <a:effectLst>
                <a:outerShdw blurRad="80000" dist="40000" dir="5040000" algn="tl">
                  <a:srgbClr val="000000">
                    <a:alpha val="30000"/>
                  </a:srgbClr>
                </a:outerShdw>
              </a:effectLst>
            </a:endParaRPr>
          </a:p>
        </p:txBody>
      </p:sp>
      <p:graphicFrame>
        <p:nvGraphicFramePr>
          <p:cNvPr id="10" name="Содержимое 5"/>
          <p:cNvGraphicFramePr>
            <a:graphicFrameLocks/>
          </p:cNvGraphicFramePr>
          <p:nvPr>
            <p:extLst>
              <p:ext uri="{D42A27DB-BD31-4B8C-83A1-F6EECF244321}">
                <p14:modId xmlns:p14="http://schemas.microsoft.com/office/powerpoint/2010/main" val="417569209"/>
              </p:ext>
            </p:extLst>
          </p:nvPr>
        </p:nvGraphicFramePr>
        <p:xfrm>
          <a:off x="1115616" y="1545922"/>
          <a:ext cx="8858312" cy="46913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 name="Группа 10"/>
          <p:cNvGrpSpPr/>
          <p:nvPr/>
        </p:nvGrpSpPr>
        <p:grpSpPr>
          <a:xfrm>
            <a:off x="2265693" y="2475345"/>
            <a:ext cx="3305114" cy="1329499"/>
            <a:chOff x="3501866" y="2366568"/>
            <a:chExt cx="3391873" cy="1267326"/>
          </a:xfrm>
          <a:scene3d>
            <a:camera prst="orthographicFront"/>
            <a:lightRig rig="threePt" dir="t"/>
          </a:scene3d>
        </p:grpSpPr>
        <p:sp>
          <p:nvSpPr>
            <p:cNvPr id="12" name="Скругленный прямоугольник 11"/>
            <p:cNvSpPr/>
            <p:nvPr/>
          </p:nvSpPr>
          <p:spPr>
            <a:xfrm>
              <a:off x="3501866" y="2366568"/>
              <a:ext cx="3391873" cy="1267326"/>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8100000" scaled="1"/>
              <a:tileRect/>
            </a:gradFill>
            <a:ln>
              <a:solidFill>
                <a:schemeClr val="tx1"/>
              </a:solidFill>
            </a:ln>
            <a:effectLst>
              <a:outerShdw blurRad="50800" dist="38100" dir="2700000" algn="tl" rotWithShape="0">
                <a:prstClr val="black">
                  <a:alpha val="40000"/>
                </a:prstClr>
              </a:outerShdw>
            </a:effectLst>
            <a:sp3d>
              <a:bevelT/>
            </a:sp3d>
          </p:spPr>
          <p:style>
            <a:lnRef idx="2">
              <a:scrgbClr r="0" g="0" b="0"/>
            </a:lnRef>
            <a:fillRef idx="1">
              <a:scrgbClr r="0" g="0" b="0"/>
            </a:fillRef>
            <a:effectRef idx="0">
              <a:scrgbClr r="0" g="0" b="0"/>
            </a:effectRef>
            <a:fontRef idx="minor">
              <a:schemeClr val="lt1"/>
            </a:fontRef>
          </p:style>
        </p:sp>
        <p:sp>
          <p:nvSpPr>
            <p:cNvPr id="13" name="Скругленный прямоугольник 4"/>
            <p:cNvSpPr/>
            <p:nvPr/>
          </p:nvSpPr>
          <p:spPr>
            <a:xfrm>
              <a:off x="3501867" y="2366568"/>
              <a:ext cx="3031933" cy="12673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600" b="1" dirty="0" err="1">
                  <a:solidFill>
                    <a:sysClr val="windowText" lastClr="000000"/>
                  </a:solidFill>
                  <a:latin typeface="Times New Roman" pitchFamily="18" charset="0"/>
                  <a:cs typeface="Times New Roman" pitchFamily="18" charset="0"/>
                </a:rPr>
                <a:t>depozitarea</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și</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prelucrarea</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materialelor</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vegetale</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cereale</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furaje</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mixte</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atunci</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când</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este</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posibilă</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arderea</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spontană</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arderea</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după</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îndepărtarea</a:t>
              </a:r>
              <a:r>
                <a:rPr lang="en-US" sz="1600" b="1" dirty="0">
                  <a:solidFill>
                    <a:sysClr val="windowText" lastClr="000000"/>
                  </a:solidFill>
                  <a:latin typeface="Times New Roman" pitchFamily="18" charset="0"/>
                  <a:cs typeface="Times New Roman" pitchFamily="18" charset="0"/>
                </a:rPr>
                <a:t> </a:t>
              </a:r>
              <a:r>
                <a:rPr lang="en-US" sz="1600" b="1" dirty="0" err="1">
                  <a:solidFill>
                    <a:sysClr val="windowText" lastClr="000000"/>
                  </a:solidFill>
                  <a:latin typeface="Times New Roman" pitchFamily="18" charset="0"/>
                  <a:cs typeface="Times New Roman" pitchFamily="18" charset="0"/>
                </a:rPr>
                <a:t>sursei</a:t>
              </a:r>
              <a:r>
                <a:rPr lang="en-US" sz="1600" b="1" dirty="0">
                  <a:solidFill>
                    <a:sysClr val="windowText" lastClr="000000"/>
                  </a:solidFill>
                  <a:latin typeface="Times New Roman" pitchFamily="18" charset="0"/>
                  <a:cs typeface="Times New Roman" pitchFamily="18" charset="0"/>
                </a:rPr>
                <a:t> de </a:t>
              </a:r>
              <a:r>
                <a:rPr lang="en-US" sz="1600" b="1" dirty="0" err="1">
                  <a:solidFill>
                    <a:sysClr val="windowText" lastClr="000000"/>
                  </a:solidFill>
                  <a:latin typeface="Times New Roman" pitchFamily="18" charset="0"/>
                  <a:cs typeface="Times New Roman" pitchFamily="18" charset="0"/>
                </a:rPr>
                <a:t>aprindere</a:t>
              </a:r>
              <a:r>
                <a:rPr lang="en-US" sz="1600" b="1" dirty="0">
                  <a:solidFill>
                    <a:sysClr val="windowText" lastClr="000000"/>
                  </a:solidFill>
                  <a:latin typeface="Times New Roman" pitchFamily="18" charset="0"/>
                  <a:cs typeface="Times New Roman" pitchFamily="18" charset="0"/>
                </a:rPr>
                <a:t>;</a:t>
              </a:r>
              <a:endParaRPr lang="ru-RU" sz="1600" b="1" kern="1200" dirty="0">
                <a:solidFill>
                  <a:sysClr val="windowText" lastClr="0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82401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31708"/>
            <a:ext cx="8640960" cy="1200329"/>
          </a:xfrm>
          <a:prstGeom prst="rect">
            <a:avLst/>
          </a:prstGeom>
        </p:spPr>
        <p:txBody>
          <a:bodyPr wrap="square">
            <a:spAutoFit/>
          </a:bodyPr>
          <a:lstStyle/>
          <a:p>
            <a:r>
              <a:rPr lang="en-US" sz="2400" dirty="0" err="1"/>
              <a:t>Instalațiile</a:t>
            </a:r>
            <a:r>
              <a:rPr lang="en-US" sz="2400" dirty="0"/>
              <a:t> de </a:t>
            </a:r>
            <a:r>
              <a:rPr lang="en-US" sz="2400" dirty="0" err="1"/>
              <a:t>producție</a:t>
            </a:r>
            <a:r>
              <a:rPr lang="en-US" sz="2400" dirty="0"/>
              <a:t> </a:t>
            </a:r>
            <a:r>
              <a:rPr lang="en-US" sz="2400" dirty="0" err="1"/>
              <a:t>periculoase</a:t>
            </a:r>
            <a:r>
              <a:rPr lang="en-US" sz="2400" dirty="0"/>
              <a:t> </a:t>
            </a:r>
            <a:r>
              <a:rPr lang="en-US" sz="2400" dirty="0" err="1"/>
              <a:t>în</a:t>
            </a:r>
            <a:r>
              <a:rPr lang="en-US" sz="2400" dirty="0"/>
              <a:t> </a:t>
            </a:r>
            <a:r>
              <a:rPr lang="en-US" sz="2400" dirty="0" err="1"/>
              <a:t>conformitate</a:t>
            </a:r>
            <a:r>
              <a:rPr lang="en-US" sz="2400" dirty="0"/>
              <a:t> cu </a:t>
            </a:r>
            <a:r>
              <a:rPr lang="en-US" sz="2400" dirty="0" err="1"/>
              <a:t>prezenta</a:t>
            </a:r>
            <a:r>
              <a:rPr lang="en-US" sz="2400" dirty="0"/>
              <a:t> </a:t>
            </a:r>
            <a:r>
              <a:rPr lang="en-US" sz="2400" dirty="0" err="1"/>
              <a:t>lege</a:t>
            </a:r>
            <a:r>
              <a:rPr lang="en-US" sz="2400" dirty="0"/>
              <a:t> </a:t>
            </a:r>
            <a:r>
              <a:rPr lang="en-US" sz="2400" dirty="0" err="1"/>
              <a:t>federală</a:t>
            </a:r>
            <a:r>
              <a:rPr lang="en-US" sz="2400" dirty="0"/>
              <a:t> </a:t>
            </a:r>
            <a:r>
              <a:rPr lang="en-US" sz="2400" dirty="0" err="1"/>
              <a:t>sunt</a:t>
            </a:r>
            <a:r>
              <a:rPr lang="en-US" sz="2400" dirty="0"/>
              <a:t> </a:t>
            </a:r>
            <a:r>
              <a:rPr lang="en-US" sz="2400" dirty="0" err="1"/>
              <a:t>întreprinderile</a:t>
            </a:r>
            <a:r>
              <a:rPr lang="en-US" sz="2400" dirty="0"/>
              <a:t> </a:t>
            </a:r>
            <a:r>
              <a:rPr lang="en-US" sz="2400" dirty="0" err="1"/>
              <a:t>sau</a:t>
            </a:r>
            <a:r>
              <a:rPr lang="en-US" sz="2400" dirty="0"/>
              <a:t> </a:t>
            </a:r>
            <a:r>
              <a:rPr lang="en-US" sz="2400" dirty="0" err="1"/>
              <a:t>atelierele</a:t>
            </a:r>
            <a:r>
              <a:rPr lang="en-US" sz="2400" dirty="0"/>
              <a:t>, </a:t>
            </a:r>
            <a:r>
              <a:rPr lang="en-US" sz="2400" dirty="0" err="1"/>
              <a:t>secțiunile</a:t>
            </a:r>
            <a:r>
              <a:rPr lang="en-US" sz="2400" dirty="0"/>
              <a:t>, </a:t>
            </a:r>
            <a:r>
              <a:rPr lang="en-US" sz="2400" dirty="0" err="1"/>
              <a:t>amplasamentele</a:t>
            </a:r>
            <a:r>
              <a:rPr lang="en-US" sz="2400" dirty="0"/>
              <a:t> </a:t>
            </a:r>
            <a:r>
              <a:rPr lang="en-US" sz="2400" dirty="0" err="1"/>
              <a:t>acestora</a:t>
            </a:r>
            <a:r>
              <a:rPr lang="en-US" sz="2400" dirty="0"/>
              <a:t>, </a:t>
            </a:r>
            <a:r>
              <a:rPr lang="en-US" sz="2400" dirty="0" err="1"/>
              <a:t>precum</a:t>
            </a:r>
            <a:r>
              <a:rPr lang="en-US" sz="2400" dirty="0"/>
              <a:t> </a:t>
            </a:r>
            <a:r>
              <a:rPr lang="en-US" sz="2400" dirty="0" err="1"/>
              <a:t>și</a:t>
            </a:r>
            <a:r>
              <a:rPr lang="en-US" sz="2400" dirty="0"/>
              <a:t> </a:t>
            </a:r>
            <a:r>
              <a:rPr lang="en-US" sz="2400" dirty="0" err="1"/>
              <a:t>alte</a:t>
            </a:r>
            <a:r>
              <a:rPr lang="en-US" sz="2400" dirty="0"/>
              <a:t> </a:t>
            </a:r>
            <a:r>
              <a:rPr lang="en-US" sz="2400" dirty="0" err="1"/>
              <a:t>instalații</a:t>
            </a:r>
            <a:r>
              <a:rPr lang="en-US" sz="2400" dirty="0"/>
              <a:t> de </a:t>
            </a:r>
            <a:r>
              <a:rPr lang="en-US" sz="2400" dirty="0" err="1"/>
              <a:t>producție</a:t>
            </a:r>
            <a:endParaRPr lang="ru-RU" sz="2400" dirty="0"/>
          </a:p>
        </p:txBody>
      </p:sp>
      <p:sp>
        <p:nvSpPr>
          <p:cNvPr id="6" name="Прямоугольник 5"/>
          <p:cNvSpPr/>
          <p:nvPr/>
        </p:nvSpPr>
        <p:spPr>
          <a:xfrm>
            <a:off x="8634" y="1628800"/>
            <a:ext cx="9289032" cy="5210144"/>
          </a:xfrm>
          <a:prstGeom prst="rect">
            <a:avLst/>
          </a:prstGeom>
        </p:spPr>
        <p:txBody>
          <a:bodyPr wrap="square">
            <a:spAutoFit/>
          </a:bodyPr>
          <a:lstStyle/>
          <a:p>
            <a:pPr indent="347345">
              <a:lnSpc>
                <a:spcPct val="107000"/>
              </a:lnSpc>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Instalațiile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producție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periculoase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funcție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nivelul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potențial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al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accidentelor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asupra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acestora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interesele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vitale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ale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individului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ale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societății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sunt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împărțite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conformitate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criteriile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specificate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apendicele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 la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prezenta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lege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federală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patru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clase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o-RO"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7345">
              <a:lnSpc>
                <a:spcPct val="107000"/>
              </a:lnSpc>
              <a:spcAft>
                <a:spcPts val="0"/>
              </a:spcAft>
            </a:pP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Clasa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instalații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producție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periculoase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extrem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ridicat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o-RO"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7345">
              <a:lnSpc>
                <a:spcPct val="107000"/>
              </a:lnSpc>
              <a:spcAft>
                <a:spcPts val="0"/>
              </a:spcAft>
            </a:pP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Clasa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II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instalații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producție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periculoase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ridicat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o-RO"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7345">
              <a:lnSpc>
                <a:spcPct val="107000"/>
              </a:lnSpc>
              <a:spcAft>
                <a:spcPts val="0"/>
              </a:spcAft>
            </a:pP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Clasa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III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instalații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producție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periculoase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mediu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o-RO"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7345">
              <a:lnSpc>
                <a:spcPct val="107000"/>
              </a:lnSpc>
              <a:spcAft>
                <a:spcPts val="0"/>
              </a:spcAft>
            </a:pP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Clasa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IV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instalații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producție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periculoase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pericol</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scăzut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9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424936" cy="1724318"/>
          </a:xfrm>
          <a:prstGeom prst="rect">
            <a:avLst/>
          </a:prstGeom>
        </p:spPr>
        <p:txBody>
          <a:bodyPr wrap="square">
            <a:spAutoFit/>
          </a:bodyPr>
          <a:lstStyle/>
          <a:p>
            <a:pPr indent="347345">
              <a:lnSpc>
                <a:spcPct val="107000"/>
              </a:lnSpc>
              <a:spcAft>
                <a:spcPts val="0"/>
              </a:spcAft>
            </a:pPr>
            <a:r>
              <a:rPr lang="ro-RO" sz="2000" b="1" dirty="0" smtClean="0">
                <a:latin typeface="Calibri" panose="020F0502020204030204" pitchFamily="34" charset="0"/>
                <a:ea typeface="Calibri" panose="020F0502020204030204" pitchFamily="34" charset="0"/>
                <a:cs typeface="Times New Roman" panose="02020603050405020304" pitchFamily="18" charset="0"/>
              </a:rPr>
              <a:t>a)</a:t>
            </a:r>
            <a:r>
              <a:rPr lang="en-US" sz="2000" b="1" dirty="0" smtClean="0">
                <a:latin typeface="Calibri" panose="020F0502020204030204" pitchFamily="34" charset="0"/>
                <a:ea typeface="Calibri" panose="020F0502020204030204" pitchFamily="34" charset="0"/>
                <a:cs typeface="Times New Roman" panose="02020603050405020304" pitchFamily="18" charset="0"/>
              </a:rPr>
              <a:t>se </a:t>
            </a:r>
            <a:r>
              <a:rPr lang="en-US" sz="2000" b="1" dirty="0" err="1">
                <a:latin typeface="Calibri" panose="020F0502020204030204" pitchFamily="34" charset="0"/>
                <a:ea typeface="Calibri" panose="020F0502020204030204" pitchFamily="34" charset="0"/>
                <a:cs typeface="Times New Roman" panose="02020603050405020304" pitchFamily="18" charset="0"/>
              </a:rPr>
              <a:t>utilizează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echipamente</a:t>
            </a:r>
            <a:r>
              <a:rPr lang="en-US" sz="2000" b="1" dirty="0">
                <a:latin typeface="Calibri" panose="020F0502020204030204" pitchFamily="34" charset="0"/>
                <a:ea typeface="Calibri" panose="020F0502020204030204" pitchFamily="34" charset="0"/>
                <a:cs typeface="Times New Roman" panose="02020603050405020304" pitchFamily="18" charset="0"/>
              </a:rPr>
              <a:t> care </a:t>
            </a:r>
            <a:r>
              <a:rPr lang="en-US" sz="2000" b="1" dirty="0" err="1">
                <a:latin typeface="Calibri" panose="020F0502020204030204" pitchFamily="34" charset="0"/>
                <a:ea typeface="Calibri" panose="020F0502020204030204" pitchFamily="34" charset="0"/>
                <a:cs typeface="Times New Roman" panose="02020603050405020304" pitchFamily="18" charset="0"/>
              </a:rPr>
              <a:t>funcționează</a:t>
            </a:r>
            <a:r>
              <a:rPr lang="en-US" sz="2000" b="1" dirty="0">
                <a:latin typeface="Calibri" panose="020F0502020204030204" pitchFamily="34" charset="0"/>
                <a:ea typeface="Calibri" panose="020F0502020204030204" pitchFamily="34" charset="0"/>
                <a:cs typeface="Times New Roman" panose="02020603050405020304" pitchFamily="18" charset="0"/>
              </a:rPr>
              <a:t> sub </a:t>
            </a:r>
            <a:r>
              <a:rPr lang="en-US" sz="2000" b="1" dirty="0" err="1">
                <a:latin typeface="Calibri" panose="020F0502020204030204" pitchFamily="34" charset="0"/>
                <a:ea typeface="Calibri" panose="020F0502020204030204" pitchFamily="34" charset="0"/>
                <a:cs typeface="Times New Roman" panose="02020603050405020304" pitchFamily="18" charset="0"/>
              </a:rPr>
              <a:t>presiune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excesivă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mai</a:t>
            </a:r>
            <a:r>
              <a:rPr lang="en-US" sz="2000" b="1" dirty="0">
                <a:latin typeface="Calibri" panose="020F0502020204030204" pitchFamily="34" charset="0"/>
                <a:ea typeface="Calibri" panose="020F0502020204030204" pitchFamily="34" charset="0"/>
                <a:cs typeface="Times New Roman" panose="02020603050405020304" pitchFamily="18" charset="0"/>
              </a:rPr>
              <a:t> mare de 0,07 </a:t>
            </a:r>
            <a:r>
              <a:rPr lang="en-US" sz="2000" b="1" dirty="0" err="1">
                <a:latin typeface="Calibri" panose="020F0502020204030204" pitchFamily="34" charset="0"/>
                <a:ea typeface="Calibri" panose="020F0502020204030204" pitchFamily="34" charset="0"/>
                <a:cs typeface="Times New Roman" panose="02020603050405020304" pitchFamily="18" charset="0"/>
              </a:rPr>
              <a:t>megapascali:a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abur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gaz</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în</a:t>
            </a:r>
            <a:r>
              <a:rPr lang="en-US" sz="2000" b="1" dirty="0">
                <a:latin typeface="Calibri" panose="020F0502020204030204" pitchFamily="34" charset="0"/>
                <a:ea typeface="Calibri" panose="020F0502020204030204" pitchFamily="34" charset="0"/>
                <a:cs typeface="Times New Roman" panose="02020603050405020304" pitchFamily="18" charset="0"/>
              </a:rPr>
              <a:t> stare </a:t>
            </a:r>
            <a:r>
              <a:rPr lang="en-US" sz="2000" b="1" dirty="0" err="1">
                <a:latin typeface="Calibri" panose="020F0502020204030204" pitchFamily="34" charset="0"/>
                <a:ea typeface="Calibri" panose="020F0502020204030204" pitchFamily="34" charset="0"/>
                <a:cs typeface="Times New Roman" panose="02020603050405020304" pitchFamily="18" charset="0"/>
              </a:rPr>
              <a:t>gazoasă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lichefiată</a:t>
            </a: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r>
              <a:rPr lang="ro-RO"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b</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apă</a:t>
            </a:r>
            <a:r>
              <a:rPr lang="en-US" sz="2000" b="1" dirty="0">
                <a:latin typeface="Calibri" panose="020F0502020204030204" pitchFamily="34" charset="0"/>
                <a:ea typeface="Calibri" panose="020F0502020204030204" pitchFamily="34" charset="0"/>
                <a:cs typeface="Times New Roman" panose="02020603050405020304" pitchFamily="18" charset="0"/>
              </a:rPr>
              <a:t> la o </a:t>
            </a:r>
            <a:r>
              <a:rPr lang="en-US" sz="2000" b="1" dirty="0" err="1">
                <a:latin typeface="Calibri" panose="020F0502020204030204" pitchFamily="34" charset="0"/>
                <a:ea typeface="Calibri" panose="020F0502020204030204" pitchFamily="34" charset="0"/>
                <a:cs typeface="Times New Roman" panose="02020603050405020304" pitchFamily="18" charset="0"/>
              </a:rPr>
              <a:t>temperatură</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încălzire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mai</a:t>
            </a:r>
            <a:r>
              <a:rPr lang="en-US" sz="2000" b="1" dirty="0">
                <a:latin typeface="Calibri" panose="020F0502020204030204" pitchFamily="34" charset="0"/>
                <a:ea typeface="Calibri" panose="020F0502020204030204" pitchFamily="34" charset="0"/>
                <a:cs typeface="Times New Roman" panose="02020603050405020304" pitchFamily="18" charset="0"/>
              </a:rPr>
              <a:t> mare de 115 grade Celsius</a:t>
            </a: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r>
              <a:rPr lang="ro-RO"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latin typeface="Calibri" panose="020F0502020204030204" pitchFamily="34" charset="0"/>
                <a:ea typeface="Calibri" panose="020F0502020204030204" pitchFamily="34" charset="0"/>
                <a:cs typeface="Times New Roman" panose="02020603050405020304" pitchFamily="18" charset="0"/>
              </a:rPr>
              <a:t>c</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alte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lichide</a:t>
            </a:r>
            <a:r>
              <a:rPr lang="en-US" sz="2000" b="1" dirty="0">
                <a:latin typeface="Calibri" panose="020F0502020204030204" pitchFamily="34" charset="0"/>
                <a:ea typeface="Calibri" panose="020F0502020204030204" pitchFamily="34" charset="0"/>
                <a:cs typeface="Times New Roman" panose="02020603050405020304" pitchFamily="18" charset="0"/>
              </a:rPr>
              <a:t> la o </a:t>
            </a:r>
            <a:r>
              <a:rPr lang="en-US" sz="2000" b="1" dirty="0" err="1">
                <a:latin typeface="Calibri" panose="020F0502020204030204" pitchFamily="34" charset="0"/>
                <a:ea typeface="Calibri" panose="020F0502020204030204" pitchFamily="34" charset="0"/>
                <a:cs typeface="Times New Roman" panose="02020603050405020304" pitchFamily="18" charset="0"/>
              </a:rPr>
              <a:t>temperatură</a:t>
            </a:r>
            <a:r>
              <a:rPr lang="en-US" sz="2000" b="1" dirty="0">
                <a:latin typeface="Calibri" panose="020F0502020204030204" pitchFamily="34" charset="0"/>
                <a:ea typeface="Calibri" panose="020F0502020204030204" pitchFamily="34" charset="0"/>
                <a:cs typeface="Times New Roman" panose="02020603050405020304" pitchFamily="18" charset="0"/>
              </a:rPr>
              <a:t> care </a:t>
            </a:r>
            <a:r>
              <a:rPr lang="en-US" sz="2000" b="1" dirty="0" err="1">
                <a:latin typeface="Calibri" panose="020F0502020204030204" pitchFamily="34" charset="0"/>
                <a:ea typeface="Calibri" panose="020F0502020204030204" pitchFamily="34" charset="0"/>
                <a:cs typeface="Times New Roman" panose="02020603050405020304" pitchFamily="18" charset="0"/>
              </a:rPr>
              <a:t>depășește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punctul</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fierbere</a:t>
            </a:r>
            <a:r>
              <a:rPr lang="en-US" sz="2000" b="1" dirty="0">
                <a:latin typeface="Calibri" panose="020F0502020204030204" pitchFamily="34" charset="0"/>
                <a:ea typeface="Calibri" panose="020F0502020204030204" pitchFamily="34" charset="0"/>
                <a:cs typeface="Times New Roman" panose="02020603050405020304" pitchFamily="18" charset="0"/>
              </a:rPr>
              <a:t> la o </a:t>
            </a:r>
            <a:r>
              <a:rPr lang="en-US" sz="2000" b="1" dirty="0" err="1">
                <a:latin typeface="Calibri" panose="020F0502020204030204" pitchFamily="34" charset="0"/>
                <a:ea typeface="Calibri" panose="020F0502020204030204" pitchFamily="34" charset="0"/>
                <a:cs typeface="Times New Roman" panose="02020603050405020304" pitchFamily="18" charset="0"/>
              </a:rPr>
              <a:t>presiune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în</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exces</a:t>
            </a:r>
            <a:r>
              <a:rPr lang="en-US" sz="2000" b="1" dirty="0">
                <a:latin typeface="Calibri" panose="020F0502020204030204" pitchFamily="34" charset="0"/>
                <a:ea typeface="Calibri" panose="020F0502020204030204" pitchFamily="34" charset="0"/>
                <a:cs typeface="Times New Roman" panose="02020603050405020304" pitchFamily="18" charset="0"/>
              </a:rPr>
              <a:t> de 0,07 </a:t>
            </a:r>
            <a:r>
              <a:rPr lang="en-US" sz="2000" b="1" dirty="0" err="1">
                <a:latin typeface="Calibri" panose="020F0502020204030204" pitchFamily="34" charset="0"/>
                <a:ea typeface="Calibri" panose="020F0502020204030204" pitchFamily="34" charset="0"/>
                <a:cs typeface="Times New Roman" panose="02020603050405020304" pitchFamily="18" charset="0"/>
              </a:rPr>
              <a:t>megapascali</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30623" y="1676666"/>
            <a:ext cx="8529340" cy="1065676"/>
          </a:xfrm>
          <a:prstGeom prst="rect">
            <a:avLst/>
          </a:prstGeom>
        </p:spPr>
        <p:txBody>
          <a:bodyPr wrap="square">
            <a:spAutoFit/>
          </a:bodyPr>
          <a:lstStyle/>
          <a:p>
            <a:pPr indent="347345">
              <a:lnSpc>
                <a:spcPct val="107000"/>
              </a:lnSpc>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se </a:t>
            </a:r>
            <a:r>
              <a:rPr lang="en-US" sz="2000" b="1" dirty="0" err="1">
                <a:latin typeface="Calibri" panose="020F0502020204030204" pitchFamily="34" charset="0"/>
                <a:ea typeface="Calibri" panose="020F0502020204030204" pitchFamily="34" charset="0"/>
                <a:cs typeface="Times New Roman" panose="02020603050405020304" pitchFamily="18" charset="0"/>
              </a:rPr>
              <a:t>folosesc</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mecanisme</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ridicare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instalate</a:t>
            </a:r>
            <a:r>
              <a:rPr lang="en-US" sz="2000" b="1" dirty="0">
                <a:latin typeface="Calibri" panose="020F0502020204030204" pitchFamily="34" charset="0"/>
                <a:ea typeface="Calibri" panose="020F0502020204030204" pitchFamily="34" charset="0"/>
                <a:cs typeface="Times New Roman" panose="02020603050405020304" pitchFamily="18" charset="0"/>
              </a:rPr>
              <a:t> permanent (cu </a:t>
            </a:r>
            <a:r>
              <a:rPr lang="en-US" sz="2000" b="1" dirty="0" err="1">
                <a:latin typeface="Calibri" panose="020F0502020204030204" pitchFamily="34" charset="0"/>
                <a:ea typeface="Calibri" panose="020F0502020204030204" pitchFamily="34" charset="0"/>
                <a:cs typeface="Times New Roman" panose="02020603050405020304" pitchFamily="18" charset="0"/>
              </a:rPr>
              <a:t>excepția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ascensoarelor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platformelor</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ridicare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pentru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persoanele</a:t>
            </a:r>
            <a:r>
              <a:rPr lang="en-US" sz="2000" b="1" dirty="0">
                <a:latin typeface="Calibri" panose="020F0502020204030204" pitchFamily="34" charset="0"/>
                <a:ea typeface="Calibri" panose="020F0502020204030204" pitchFamily="34" charset="0"/>
                <a:cs typeface="Times New Roman" panose="02020603050405020304" pitchFamily="18" charset="0"/>
              </a:rPr>
              <a:t> cu </a:t>
            </a:r>
            <a:r>
              <a:rPr lang="en-US" sz="2000" b="1" dirty="0" err="1">
                <a:latin typeface="Calibri" panose="020F0502020204030204" pitchFamily="34" charset="0"/>
                <a:ea typeface="Calibri" panose="020F0502020204030204" pitchFamily="34" charset="0"/>
                <a:cs typeface="Times New Roman" panose="02020603050405020304" pitchFamily="18" charset="0"/>
              </a:rPr>
              <a:t>dizabilități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scări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rulante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în</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metrou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telecabine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funiculare</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9189" y="2742342"/>
            <a:ext cx="8729232" cy="1065676"/>
          </a:xfrm>
          <a:prstGeom prst="rect">
            <a:avLst/>
          </a:prstGeom>
        </p:spPr>
        <p:txBody>
          <a:bodyPr wrap="square">
            <a:spAutoFit/>
          </a:bodyPr>
          <a:lstStyle/>
          <a:p>
            <a:pPr indent="347345">
              <a:lnSpc>
                <a:spcPct val="107000"/>
              </a:lnSpc>
              <a:spcAft>
                <a:spcPts val="0"/>
              </a:spcAft>
            </a:pPr>
            <a:r>
              <a:rPr lang="en-US" sz="2000" b="1" dirty="0" err="1">
                <a:latin typeface="Calibri" panose="020F0502020204030204" pitchFamily="34" charset="0"/>
                <a:ea typeface="Calibri" panose="020F0502020204030204" pitchFamily="34" charset="0"/>
                <a:cs typeface="Times New Roman" panose="02020603050405020304" pitchFamily="18" charset="0"/>
              </a:rPr>
              <a:t>obținute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transportate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utilizate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topituri</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metale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feroase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și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neferoase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aliaje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baza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acestor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topituri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folosind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echipamente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concepute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pentru</a:t>
            </a:r>
            <a:r>
              <a:rPr lang="en-US" sz="2000" b="1" dirty="0">
                <a:latin typeface="Calibri" panose="020F0502020204030204" pitchFamily="34" charset="0"/>
                <a:ea typeface="Calibri" panose="020F0502020204030204" pitchFamily="34" charset="0"/>
                <a:cs typeface="Times New Roman" panose="02020603050405020304" pitchFamily="18" charset="0"/>
              </a:rPr>
              <a:t> o </a:t>
            </a:r>
            <a:r>
              <a:rPr lang="en-US" sz="2000" b="1" dirty="0" err="1">
                <a:latin typeface="Calibri" panose="020F0502020204030204" pitchFamily="34" charset="0"/>
                <a:ea typeface="Calibri" panose="020F0502020204030204" pitchFamily="34" charset="0"/>
                <a:cs typeface="Times New Roman" panose="02020603050405020304" pitchFamily="18" charset="0"/>
              </a:rPr>
              <a:t>cantitate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maximă</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topitură</a:t>
            </a:r>
            <a:r>
              <a:rPr lang="en-US" sz="2000" b="1" dirty="0">
                <a:latin typeface="Calibri" panose="020F0502020204030204" pitchFamily="34" charset="0"/>
                <a:ea typeface="Calibri" panose="020F0502020204030204" pitchFamily="34" charset="0"/>
                <a:cs typeface="Times New Roman" panose="02020603050405020304" pitchFamily="18" charset="0"/>
              </a:rPr>
              <a:t> de 500 </a:t>
            </a:r>
            <a:r>
              <a:rPr lang="en-US" sz="2000" b="1" dirty="0" err="1">
                <a:latin typeface="Calibri" panose="020F0502020204030204" pitchFamily="34" charset="0"/>
                <a:ea typeface="Calibri" panose="020F0502020204030204" pitchFamily="34" charset="0"/>
                <a:cs typeface="Times New Roman" panose="02020603050405020304" pitchFamily="18" charset="0"/>
              </a:rPr>
              <a:t>kilograme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sau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mai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mult</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54120" y="3809111"/>
            <a:ext cx="9056302" cy="1323439"/>
          </a:xfrm>
          <a:prstGeom prst="rect">
            <a:avLst/>
          </a:prstGeom>
        </p:spPr>
        <p:txBody>
          <a:bodyPr wrap="square">
            <a:spAutoFit/>
          </a:bodyPr>
          <a:lstStyle/>
          <a:p>
            <a:r>
              <a:rPr lang="en-US" sz="2000" b="1" dirty="0" err="1"/>
              <a:t>operațiunile</a:t>
            </a:r>
            <a:r>
              <a:rPr lang="en-US" sz="2000" b="1" dirty="0"/>
              <a:t> </a:t>
            </a:r>
            <a:r>
              <a:rPr lang="en-US" sz="2000" b="1" dirty="0" err="1"/>
              <a:t>miniere</a:t>
            </a:r>
            <a:r>
              <a:rPr lang="en-US" sz="2000" b="1" dirty="0"/>
              <a:t> </a:t>
            </a:r>
            <a:r>
              <a:rPr lang="en-US" sz="2000" b="1" dirty="0" err="1"/>
              <a:t>sunt</a:t>
            </a:r>
            <a:r>
              <a:rPr lang="en-US" sz="2000" b="1" dirty="0"/>
              <a:t> </a:t>
            </a:r>
            <a:r>
              <a:rPr lang="en-US" sz="2000" b="1" dirty="0" err="1"/>
              <a:t>în</a:t>
            </a:r>
            <a:r>
              <a:rPr lang="en-US" sz="2000" b="1" dirty="0"/>
              <a:t> </a:t>
            </a:r>
            <a:r>
              <a:rPr lang="en-US" sz="2000" b="1" dirty="0" err="1"/>
              <a:t>desfășurare</a:t>
            </a:r>
            <a:r>
              <a:rPr lang="en-US" sz="2000" b="1" dirty="0"/>
              <a:t> (cu </a:t>
            </a:r>
            <a:r>
              <a:rPr lang="en-US" sz="2000" b="1" dirty="0" err="1"/>
              <a:t>excepția</a:t>
            </a:r>
            <a:r>
              <a:rPr lang="en-US" sz="2000" b="1" dirty="0"/>
              <a:t> </a:t>
            </a:r>
            <a:r>
              <a:rPr lang="en-US" sz="2000" b="1" dirty="0" err="1"/>
              <a:t>extragerii</a:t>
            </a:r>
            <a:r>
              <a:rPr lang="en-US" sz="2000" b="1" dirty="0"/>
              <a:t> de </a:t>
            </a:r>
            <a:r>
              <a:rPr lang="en-US" sz="2000" b="1" dirty="0" err="1"/>
              <a:t>minerale</a:t>
            </a:r>
            <a:r>
              <a:rPr lang="en-US" sz="2000" b="1" dirty="0"/>
              <a:t> </a:t>
            </a:r>
            <a:r>
              <a:rPr lang="en-US" sz="2000" b="1" dirty="0" err="1"/>
              <a:t>pe</a:t>
            </a:r>
            <a:r>
              <a:rPr lang="en-US" sz="2000" b="1" dirty="0"/>
              <a:t> </a:t>
            </a:r>
            <a:r>
              <a:rPr lang="en-US" sz="2000" b="1" dirty="0" err="1"/>
              <a:t>scară</a:t>
            </a:r>
            <a:r>
              <a:rPr lang="en-US" sz="2000" b="1" dirty="0"/>
              <a:t> </a:t>
            </a:r>
            <a:r>
              <a:rPr lang="en-US" sz="2000" b="1" dirty="0" err="1"/>
              <a:t>largă</a:t>
            </a:r>
            <a:r>
              <a:rPr lang="en-US" sz="2000" b="1" dirty="0"/>
              <a:t> </a:t>
            </a:r>
            <a:r>
              <a:rPr lang="en-US" sz="2000" b="1" dirty="0" err="1"/>
              <a:t>și</a:t>
            </a:r>
            <a:r>
              <a:rPr lang="en-US" sz="2000" b="1" dirty="0"/>
              <a:t> </a:t>
            </a:r>
            <a:r>
              <a:rPr lang="en-US" sz="2000" b="1" dirty="0" err="1"/>
              <a:t>dezvoltarea</a:t>
            </a:r>
            <a:r>
              <a:rPr lang="en-US" sz="2000" b="1" dirty="0"/>
              <a:t> </a:t>
            </a:r>
            <a:r>
              <a:rPr lang="en-US" sz="2000" b="1" dirty="0" err="1"/>
              <a:t>depozitelor</a:t>
            </a:r>
            <a:r>
              <a:rPr lang="en-US" sz="2000" b="1" dirty="0"/>
              <a:t> </a:t>
            </a:r>
            <a:r>
              <a:rPr lang="en-US" sz="2000" b="1" dirty="0" err="1"/>
              <a:t>aluviale</a:t>
            </a:r>
            <a:r>
              <a:rPr lang="en-US" sz="2000" b="1" dirty="0"/>
              <a:t> de </a:t>
            </a:r>
            <a:r>
              <a:rPr lang="en-US" sz="2000" b="1" dirty="0" err="1"/>
              <a:t>minerale</a:t>
            </a:r>
            <a:r>
              <a:rPr lang="en-US" sz="2000" b="1" dirty="0"/>
              <a:t>, </a:t>
            </a:r>
            <a:r>
              <a:rPr lang="en-US" sz="2000" b="1" dirty="0" err="1"/>
              <a:t>desfășurate</a:t>
            </a:r>
            <a:r>
              <a:rPr lang="en-US" sz="2000" b="1" dirty="0"/>
              <a:t> </a:t>
            </a:r>
            <a:r>
              <a:rPr lang="en-US" sz="2000" b="1" dirty="0" err="1"/>
              <a:t>într</a:t>
            </a:r>
            <a:r>
              <a:rPr lang="en-US" sz="2000" b="1" dirty="0"/>
              <a:t>-un mod </a:t>
            </a:r>
            <a:r>
              <a:rPr lang="en-US" sz="2000" b="1" dirty="0" err="1"/>
              <a:t>deschis</a:t>
            </a:r>
            <a:r>
              <a:rPr lang="en-US" sz="2000" b="1" dirty="0"/>
              <a:t>, </a:t>
            </a:r>
            <a:r>
              <a:rPr lang="en-US" sz="2000" b="1" dirty="0" err="1"/>
              <a:t>fără</a:t>
            </a:r>
            <a:r>
              <a:rPr lang="en-US" sz="2000" b="1" dirty="0"/>
              <a:t> </a:t>
            </a:r>
            <a:r>
              <a:rPr lang="en-US" sz="2000" b="1" dirty="0" err="1"/>
              <a:t>utilizarea</a:t>
            </a:r>
            <a:r>
              <a:rPr lang="en-US" sz="2000" b="1" dirty="0"/>
              <a:t> </a:t>
            </a:r>
            <a:r>
              <a:rPr lang="en-US" sz="2000" b="1" dirty="0" err="1"/>
              <a:t>operațiunilor</a:t>
            </a:r>
            <a:r>
              <a:rPr lang="en-US" sz="2000" b="1" dirty="0"/>
              <a:t> de </a:t>
            </a:r>
            <a:r>
              <a:rPr lang="en-US" sz="2000" b="1" dirty="0" err="1"/>
              <a:t>sablare</a:t>
            </a:r>
            <a:r>
              <a:rPr lang="en-US" sz="2000" b="1" dirty="0"/>
              <a:t>), </a:t>
            </a:r>
            <a:r>
              <a:rPr lang="en-US" sz="2000" b="1" dirty="0" err="1"/>
              <a:t>lucrează</a:t>
            </a:r>
            <a:r>
              <a:rPr lang="en-US" sz="2000" b="1" dirty="0"/>
              <a:t> la </a:t>
            </a:r>
            <a:r>
              <a:rPr lang="en-US" sz="2000" b="1" dirty="0" err="1"/>
              <a:t>valorificarea</a:t>
            </a:r>
            <a:r>
              <a:rPr lang="en-US" sz="2000" b="1" dirty="0"/>
              <a:t> </a:t>
            </a:r>
            <a:r>
              <a:rPr lang="en-US" sz="2000" b="1" dirty="0" err="1"/>
              <a:t>mineralelor</a:t>
            </a:r>
            <a:r>
              <a:rPr lang="en-US" sz="2000" b="1" dirty="0"/>
              <a:t>;</a:t>
            </a:r>
            <a:endParaRPr lang="ru-RU" sz="2000" b="1" dirty="0"/>
          </a:p>
        </p:txBody>
      </p:sp>
      <p:sp>
        <p:nvSpPr>
          <p:cNvPr id="6" name="Прямоугольник 5"/>
          <p:cNvSpPr/>
          <p:nvPr/>
        </p:nvSpPr>
        <p:spPr>
          <a:xfrm>
            <a:off x="106838" y="5061729"/>
            <a:ext cx="8776910" cy="2053639"/>
          </a:xfrm>
          <a:prstGeom prst="rect">
            <a:avLst/>
          </a:prstGeom>
        </p:spPr>
        <p:txBody>
          <a:bodyPr wrap="square">
            <a:spAutoFit/>
          </a:bodyPr>
          <a:lstStyle/>
          <a:p>
            <a:pPr indent="347345">
              <a:lnSpc>
                <a:spcPct val="107000"/>
              </a:lnSpc>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se </a:t>
            </a:r>
            <a:r>
              <a:rPr lang="en-US" sz="2000" b="1" dirty="0" err="1">
                <a:latin typeface="Calibri" panose="020F0502020204030204" pitchFamily="34" charset="0"/>
                <a:ea typeface="Calibri" panose="020F0502020204030204" pitchFamily="34" charset="0"/>
                <a:cs typeface="Times New Roman" panose="02020603050405020304" pitchFamily="18" charset="0"/>
              </a:rPr>
              <a:t>efectuează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depozitarea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sau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prelucrarea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materiilor</a:t>
            </a:r>
            <a:r>
              <a:rPr lang="en-US" sz="2000" b="1" dirty="0">
                <a:latin typeface="Calibri" panose="020F0502020204030204" pitchFamily="34" charset="0"/>
                <a:ea typeface="Calibri" panose="020F0502020204030204" pitchFamily="34" charset="0"/>
                <a:cs typeface="Times New Roman" panose="02020603050405020304" pitchFamily="18" charset="0"/>
              </a:rPr>
              <a:t> prime </a:t>
            </a:r>
            <a:r>
              <a:rPr lang="en-US" sz="2000" b="1" dirty="0" err="1">
                <a:latin typeface="Calibri" panose="020F0502020204030204" pitchFamily="34" charset="0"/>
                <a:ea typeface="Calibri" panose="020F0502020204030204" pitchFamily="34" charset="0"/>
                <a:cs typeface="Times New Roman" panose="02020603050405020304" pitchFamily="18" charset="0"/>
              </a:rPr>
              <a:t>vegetale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în</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procesul</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cărora</a:t>
            </a:r>
            <a:r>
              <a:rPr lang="en-US" sz="2000" b="1" dirty="0">
                <a:latin typeface="Calibri" panose="020F0502020204030204" pitchFamily="34" charset="0"/>
                <a:ea typeface="Calibri" panose="020F0502020204030204" pitchFamily="34" charset="0"/>
                <a:cs typeface="Times New Roman" panose="02020603050405020304" pitchFamily="18" charset="0"/>
              </a:rPr>
              <a:t> se </a:t>
            </a:r>
            <a:r>
              <a:rPr lang="en-US" sz="2000" b="1" dirty="0" err="1">
                <a:latin typeface="Calibri" panose="020F0502020204030204" pitchFamily="34" charset="0"/>
                <a:ea typeface="Calibri" panose="020F0502020204030204" pitchFamily="34" charset="0"/>
                <a:cs typeface="Times New Roman" panose="02020603050405020304" pitchFamily="18" charset="0"/>
              </a:rPr>
              <a:t>formează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amestecuri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explozive</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praf-aer</a:t>
            </a:r>
            <a:r>
              <a:rPr lang="en-US" sz="2000" b="1" dirty="0">
                <a:latin typeface="Calibri" panose="020F0502020204030204" pitchFamily="34" charset="0"/>
                <a:ea typeface="Calibri" panose="020F0502020204030204" pitchFamily="34" charset="0"/>
                <a:cs typeface="Times New Roman" panose="02020603050405020304" pitchFamily="18" charset="0"/>
              </a:rPr>
              <a:t> care se pot </a:t>
            </a:r>
            <a:r>
              <a:rPr lang="en-US" sz="2000" b="1" dirty="0" err="1">
                <a:latin typeface="Calibri" panose="020F0502020204030204" pitchFamily="34" charset="0"/>
                <a:ea typeface="Calibri" panose="020F0502020204030204" pitchFamily="34" charset="0"/>
                <a:cs typeface="Times New Roman" panose="02020603050405020304" pitchFamily="18" charset="0"/>
              </a:rPr>
              <a:t>aprinde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spontan</a:t>
            </a:r>
            <a:r>
              <a:rPr lang="en-US" sz="2000" b="1" dirty="0">
                <a:latin typeface="Calibri" panose="020F0502020204030204" pitchFamily="34" charset="0"/>
                <a:ea typeface="Calibri" panose="020F0502020204030204" pitchFamily="34" charset="0"/>
                <a:cs typeface="Times New Roman" panose="02020603050405020304" pitchFamily="18" charset="0"/>
              </a:rPr>
              <a:t>, se pot </a:t>
            </a:r>
            <a:r>
              <a:rPr lang="en-US" sz="2000" b="1" dirty="0" err="1">
                <a:latin typeface="Calibri" panose="020F0502020204030204" pitchFamily="34" charset="0"/>
                <a:ea typeface="Calibri" panose="020F0502020204030204" pitchFamily="34" charset="0"/>
                <a:cs typeface="Times New Roman" panose="02020603050405020304" pitchFamily="18" charset="0"/>
              </a:rPr>
              <a:t>aprinde</a:t>
            </a:r>
            <a:r>
              <a:rPr lang="en-US" sz="2000" b="1" dirty="0">
                <a:latin typeface="Calibri" panose="020F0502020204030204" pitchFamily="34" charset="0"/>
                <a:ea typeface="Calibri" panose="020F0502020204030204" pitchFamily="34" charset="0"/>
                <a:cs typeface="Times New Roman" panose="02020603050405020304" pitchFamily="18" charset="0"/>
              </a:rPr>
              <a:t> de la o </a:t>
            </a:r>
            <a:r>
              <a:rPr lang="en-US" sz="2000" b="1" dirty="0" err="1">
                <a:latin typeface="Calibri" panose="020F0502020204030204" pitchFamily="34" charset="0"/>
                <a:ea typeface="Calibri" panose="020F0502020204030204" pitchFamily="34" charset="0"/>
                <a:cs typeface="Times New Roman" panose="02020603050405020304" pitchFamily="18" charset="0"/>
              </a:rPr>
              <a:t>sursă</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aprindere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și</a:t>
            </a:r>
            <a:r>
              <a:rPr lang="en-US" sz="2000" b="1" dirty="0">
                <a:latin typeface="Calibri" panose="020F0502020204030204" pitchFamily="34" charset="0"/>
                <a:ea typeface="Calibri" panose="020F0502020204030204" pitchFamily="34" charset="0"/>
                <a:cs typeface="Times New Roman" panose="02020603050405020304" pitchFamily="18" charset="0"/>
              </a:rPr>
              <a:t> se pot </a:t>
            </a:r>
            <a:r>
              <a:rPr lang="en-US" sz="2000" b="1" dirty="0" err="1">
                <a:latin typeface="Calibri" panose="020F0502020204030204" pitchFamily="34" charset="0"/>
                <a:ea typeface="Calibri" panose="020F0502020204030204" pitchFamily="34" charset="0"/>
                <a:cs typeface="Times New Roman" panose="02020603050405020304" pitchFamily="18" charset="0"/>
              </a:rPr>
              <a:t>arde</a:t>
            </a:r>
            <a:r>
              <a:rPr lang="en-US" sz="2000" b="1" dirty="0">
                <a:latin typeface="Calibri" panose="020F0502020204030204" pitchFamily="34" charset="0"/>
                <a:ea typeface="Calibri" panose="020F0502020204030204" pitchFamily="34" charset="0"/>
                <a:cs typeface="Times New Roman" panose="02020603050405020304" pitchFamily="18" charset="0"/>
              </a:rPr>
              <a:t> independent </a:t>
            </a:r>
            <a:r>
              <a:rPr lang="en-US" sz="2000" b="1" dirty="0" err="1">
                <a:latin typeface="Calibri" panose="020F0502020204030204" pitchFamily="34" charset="0"/>
                <a:ea typeface="Calibri" panose="020F0502020204030204" pitchFamily="34" charset="0"/>
                <a:cs typeface="Times New Roman" panose="02020603050405020304" pitchFamily="18" charset="0"/>
              </a:rPr>
              <a:t>după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îndepărtarea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acesteia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și</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asemenea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stochează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cerealele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produsele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procesate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și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furajele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materii</a:t>
            </a:r>
            <a:r>
              <a:rPr lang="en-US" sz="2000" b="1" dirty="0">
                <a:latin typeface="Calibri" panose="020F0502020204030204" pitchFamily="34" charset="0"/>
                <a:ea typeface="Calibri" panose="020F0502020204030204" pitchFamily="34" charset="0"/>
                <a:cs typeface="Times New Roman" panose="02020603050405020304" pitchFamily="18" charset="0"/>
              </a:rPr>
              <a:t> prime </a:t>
            </a:r>
            <a:r>
              <a:rPr lang="en-US" sz="2000" b="1" dirty="0" err="1">
                <a:latin typeface="Calibri" panose="020F0502020204030204" pitchFamily="34" charset="0"/>
                <a:ea typeface="Calibri" panose="020F0502020204030204" pitchFamily="34" charset="0"/>
                <a:cs typeface="Times New Roman" panose="02020603050405020304" pitchFamily="18" charset="0"/>
              </a:rPr>
              <a:t>predispuse</a:t>
            </a:r>
            <a:r>
              <a:rPr lang="en-US" sz="2000" b="1" dirty="0">
                <a:latin typeface="Calibri" panose="020F0502020204030204" pitchFamily="34" charset="0"/>
                <a:ea typeface="Calibri" panose="020F0502020204030204" pitchFamily="34" charset="0"/>
                <a:cs typeface="Times New Roman" panose="02020603050405020304" pitchFamily="18" charset="0"/>
              </a:rPr>
              <a:t> la </a:t>
            </a:r>
            <a:r>
              <a:rPr lang="en-US" sz="2000" b="1" dirty="0" err="1">
                <a:latin typeface="Calibri" panose="020F0502020204030204" pitchFamily="34" charset="0"/>
                <a:ea typeface="Calibri" panose="020F0502020204030204" pitchFamily="34" charset="0"/>
                <a:cs typeface="Times New Roman" panose="02020603050405020304" pitchFamily="18" charset="0"/>
              </a:rPr>
              <a:t>autoîncălzire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și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combustie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spontană</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648712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6085"/>
            <a:ext cx="8712968" cy="5632311"/>
          </a:xfrm>
          <a:prstGeom prst="rect">
            <a:avLst/>
          </a:prstGeom>
        </p:spPr>
        <p:txBody>
          <a:bodyPr wrap="square">
            <a:spAutoFit/>
          </a:bodyPr>
          <a:lstStyle/>
          <a:p>
            <a:pPr marL="273050" indent="-273050" eaLnBrk="0" hangingPunct="0">
              <a:spcBef>
                <a:spcPts val="0"/>
              </a:spcBef>
              <a:buClr>
                <a:schemeClr val="bg2"/>
              </a:buClr>
              <a:buSzPct val="75000"/>
              <a:buFont typeface="Wingdings" pitchFamily="2" charset="2"/>
              <a:buChar char="q"/>
              <a:defRPr/>
            </a:pPr>
            <a:r>
              <a:rPr lang="en-US" sz="3600" dirty="0" err="1">
                <a:latin typeface="Arial" charset="0"/>
              </a:rPr>
              <a:t>Identificarea</a:t>
            </a:r>
            <a:r>
              <a:rPr lang="en-US" sz="3600" dirty="0">
                <a:latin typeface="Arial" charset="0"/>
              </a:rPr>
              <a:t> </a:t>
            </a:r>
            <a:r>
              <a:rPr lang="en-US" sz="3600" dirty="0" err="1">
                <a:latin typeface="Arial" charset="0"/>
              </a:rPr>
              <a:t>instalațiilor</a:t>
            </a:r>
            <a:r>
              <a:rPr lang="en-US" sz="3600" dirty="0">
                <a:latin typeface="Arial" charset="0"/>
              </a:rPr>
              <a:t> de </a:t>
            </a:r>
            <a:r>
              <a:rPr lang="en-US" sz="3600" dirty="0" err="1">
                <a:latin typeface="Arial" charset="0"/>
              </a:rPr>
              <a:t>producție</a:t>
            </a:r>
            <a:r>
              <a:rPr lang="en-US" sz="3600" dirty="0">
                <a:latin typeface="Arial" charset="0"/>
              </a:rPr>
              <a:t> </a:t>
            </a:r>
            <a:r>
              <a:rPr lang="en-US" sz="3600" dirty="0" err="1">
                <a:latin typeface="Arial" charset="0"/>
              </a:rPr>
              <a:t>periculoase</a:t>
            </a:r>
            <a:r>
              <a:rPr lang="en-US" sz="3600" dirty="0">
                <a:latin typeface="Arial" charset="0"/>
              </a:rPr>
              <a:t> - </a:t>
            </a:r>
            <a:r>
              <a:rPr lang="en-US" sz="3600" dirty="0" err="1">
                <a:latin typeface="Arial" charset="0"/>
              </a:rPr>
              <a:t>atribuirea</a:t>
            </a:r>
            <a:r>
              <a:rPr lang="en-US" sz="3600" dirty="0">
                <a:latin typeface="Arial" charset="0"/>
              </a:rPr>
              <a:t> </a:t>
            </a:r>
            <a:r>
              <a:rPr lang="en-US" sz="3600" dirty="0" err="1">
                <a:latin typeface="Arial" charset="0"/>
              </a:rPr>
              <a:t>instalației</a:t>
            </a:r>
            <a:r>
              <a:rPr lang="en-US" sz="3600" dirty="0">
                <a:latin typeface="Arial" charset="0"/>
              </a:rPr>
              <a:t> ca parte a </a:t>
            </a:r>
            <a:r>
              <a:rPr lang="en-US" sz="3600" dirty="0" err="1">
                <a:latin typeface="Arial" charset="0"/>
              </a:rPr>
              <a:t>organizației</a:t>
            </a:r>
            <a:r>
              <a:rPr lang="en-US" sz="3600" dirty="0">
                <a:latin typeface="Arial" charset="0"/>
              </a:rPr>
              <a:t> de </a:t>
            </a:r>
            <a:r>
              <a:rPr lang="en-US" sz="3600" dirty="0" err="1">
                <a:latin typeface="Arial" charset="0"/>
              </a:rPr>
              <a:t>operare</a:t>
            </a:r>
            <a:r>
              <a:rPr lang="en-US" sz="3600" dirty="0">
                <a:latin typeface="Arial" charset="0"/>
              </a:rPr>
              <a:t> la </a:t>
            </a:r>
            <a:r>
              <a:rPr lang="en-US" sz="3600" dirty="0" err="1">
                <a:latin typeface="Arial" charset="0"/>
              </a:rPr>
              <a:t>categoria</a:t>
            </a:r>
            <a:r>
              <a:rPr lang="en-US" sz="3600" dirty="0">
                <a:latin typeface="Arial" charset="0"/>
              </a:rPr>
              <a:t> </a:t>
            </a:r>
            <a:r>
              <a:rPr lang="ro-RO" sz="3600" dirty="0" smtClean="0">
                <a:latin typeface="Arial" charset="0"/>
              </a:rPr>
              <a:t>cu referire la </a:t>
            </a:r>
            <a:r>
              <a:rPr lang="en-US" sz="3600" dirty="0" err="1" smtClean="0">
                <a:latin typeface="Arial" charset="0"/>
              </a:rPr>
              <a:t>instalații</a:t>
            </a:r>
            <a:r>
              <a:rPr lang="en-US" sz="3600" dirty="0" smtClean="0">
                <a:latin typeface="Arial" charset="0"/>
              </a:rPr>
              <a:t> </a:t>
            </a:r>
            <a:r>
              <a:rPr lang="en-US" sz="3600" dirty="0">
                <a:latin typeface="Arial" charset="0"/>
              </a:rPr>
              <a:t>de </a:t>
            </a:r>
            <a:r>
              <a:rPr lang="en-US" sz="3600" dirty="0" err="1">
                <a:latin typeface="Arial" charset="0"/>
              </a:rPr>
              <a:t>producție</a:t>
            </a:r>
            <a:r>
              <a:rPr lang="en-US" sz="3600" dirty="0">
                <a:latin typeface="Arial" charset="0"/>
              </a:rPr>
              <a:t> </a:t>
            </a:r>
            <a:r>
              <a:rPr lang="en-US" sz="3600" dirty="0" err="1">
                <a:latin typeface="Arial" charset="0"/>
              </a:rPr>
              <a:t>periculoase</a:t>
            </a:r>
            <a:r>
              <a:rPr lang="en-US" sz="3600" dirty="0" smtClean="0">
                <a:latin typeface="Arial" charset="0"/>
              </a:rPr>
              <a:t>, </a:t>
            </a:r>
            <a:r>
              <a:rPr lang="en-US" sz="3600" dirty="0" err="1">
                <a:latin typeface="Arial" charset="0"/>
              </a:rPr>
              <a:t>determinarea</a:t>
            </a:r>
            <a:r>
              <a:rPr lang="en-US" sz="3600" dirty="0">
                <a:latin typeface="Arial" charset="0"/>
              </a:rPr>
              <a:t> </a:t>
            </a:r>
            <a:r>
              <a:rPr lang="en-US" sz="3600" dirty="0" err="1">
                <a:latin typeface="Arial" charset="0"/>
              </a:rPr>
              <a:t>caracteristicilor</a:t>
            </a:r>
            <a:r>
              <a:rPr lang="en-US" sz="3600" dirty="0">
                <a:latin typeface="Arial" charset="0"/>
              </a:rPr>
              <a:t> sale </a:t>
            </a:r>
            <a:r>
              <a:rPr lang="en-US" sz="3600" dirty="0" err="1">
                <a:latin typeface="Arial" charset="0"/>
              </a:rPr>
              <a:t>cantitative</a:t>
            </a:r>
            <a:r>
              <a:rPr lang="en-US" sz="3600" dirty="0">
                <a:latin typeface="Arial" charset="0"/>
              </a:rPr>
              <a:t> </a:t>
            </a:r>
            <a:r>
              <a:rPr lang="en-US" sz="3600" dirty="0" err="1">
                <a:latin typeface="Arial" charset="0"/>
              </a:rPr>
              <a:t>și</a:t>
            </a:r>
            <a:r>
              <a:rPr lang="en-US" sz="3600" dirty="0">
                <a:latin typeface="Arial" charset="0"/>
              </a:rPr>
              <a:t> </a:t>
            </a:r>
            <a:r>
              <a:rPr lang="en-US" sz="3600" dirty="0" err="1">
                <a:latin typeface="Arial" charset="0"/>
              </a:rPr>
              <a:t>calitative</a:t>
            </a:r>
            <a:r>
              <a:rPr lang="en-US" sz="3600" dirty="0">
                <a:latin typeface="Arial" charset="0"/>
              </a:rPr>
              <a:t>, </a:t>
            </a:r>
            <a:r>
              <a:rPr lang="en-US" sz="3600" dirty="0" err="1">
                <a:latin typeface="Arial" charset="0"/>
              </a:rPr>
              <a:t>semne</a:t>
            </a:r>
            <a:r>
              <a:rPr lang="en-US" sz="3600" dirty="0">
                <a:latin typeface="Arial" charset="0"/>
              </a:rPr>
              <a:t> </a:t>
            </a:r>
            <a:r>
              <a:rPr lang="en-US" sz="3600" dirty="0" err="1">
                <a:latin typeface="Arial" charset="0"/>
              </a:rPr>
              <a:t>și</a:t>
            </a:r>
            <a:r>
              <a:rPr lang="en-US" sz="3600" dirty="0">
                <a:latin typeface="Arial" charset="0"/>
              </a:rPr>
              <a:t> </a:t>
            </a:r>
            <a:r>
              <a:rPr lang="en-US" sz="3600" dirty="0" err="1">
                <a:latin typeface="Arial" charset="0"/>
              </a:rPr>
              <a:t>clasa</a:t>
            </a:r>
            <a:r>
              <a:rPr lang="en-US" sz="3600" dirty="0">
                <a:latin typeface="Arial" charset="0"/>
              </a:rPr>
              <a:t> de </a:t>
            </a:r>
            <a:r>
              <a:rPr lang="en-US" sz="3600" dirty="0" err="1">
                <a:latin typeface="Arial" charset="0"/>
              </a:rPr>
              <a:t>pericol</a:t>
            </a:r>
            <a:r>
              <a:rPr lang="en-US" sz="3600" dirty="0">
                <a:latin typeface="Arial" charset="0"/>
              </a:rPr>
              <a:t> </a:t>
            </a:r>
            <a:r>
              <a:rPr lang="en-US" sz="3600" dirty="0" err="1">
                <a:latin typeface="Arial" charset="0"/>
              </a:rPr>
              <a:t>pe</a:t>
            </a:r>
            <a:r>
              <a:rPr lang="en-US" sz="3600" dirty="0">
                <a:latin typeface="Arial" charset="0"/>
              </a:rPr>
              <a:t> </a:t>
            </a:r>
            <a:r>
              <a:rPr lang="en-US" sz="3600" dirty="0" err="1">
                <a:latin typeface="Arial" charset="0"/>
              </a:rPr>
              <a:t>baza</a:t>
            </a:r>
            <a:r>
              <a:rPr lang="en-US" sz="3600" dirty="0">
                <a:latin typeface="Arial" charset="0"/>
              </a:rPr>
              <a:t> </a:t>
            </a:r>
            <a:r>
              <a:rPr lang="en-US" sz="3600" dirty="0" err="1">
                <a:latin typeface="Arial" charset="0"/>
              </a:rPr>
              <a:t>cerințelor</a:t>
            </a:r>
            <a:r>
              <a:rPr lang="en-US" sz="3600" dirty="0">
                <a:latin typeface="Arial" charset="0"/>
              </a:rPr>
              <a:t> </a:t>
            </a:r>
            <a:r>
              <a:rPr lang="en-US" sz="3600" dirty="0" smtClean="0">
                <a:latin typeface="Arial" charset="0"/>
              </a:rPr>
              <a:t> </a:t>
            </a:r>
            <a:r>
              <a:rPr lang="en-US" sz="3600" dirty="0">
                <a:latin typeface="Arial" charset="0"/>
              </a:rPr>
              <a:t>„</a:t>
            </a:r>
            <a:r>
              <a:rPr lang="en-US" sz="3600" dirty="0" err="1">
                <a:latin typeface="Arial" charset="0"/>
              </a:rPr>
              <a:t>privind</a:t>
            </a:r>
            <a:r>
              <a:rPr lang="en-US" sz="3600" dirty="0">
                <a:latin typeface="Arial" charset="0"/>
              </a:rPr>
              <a:t> </a:t>
            </a:r>
            <a:r>
              <a:rPr lang="en-US" sz="3600" dirty="0" err="1">
                <a:latin typeface="Arial" charset="0"/>
              </a:rPr>
              <a:t>siguranța</a:t>
            </a:r>
            <a:r>
              <a:rPr lang="en-US" sz="3600" dirty="0">
                <a:latin typeface="Arial" charset="0"/>
              </a:rPr>
              <a:t> </a:t>
            </a:r>
            <a:r>
              <a:rPr lang="en-US" sz="3600" dirty="0" err="1">
                <a:latin typeface="Arial" charset="0"/>
              </a:rPr>
              <a:t>industrială</a:t>
            </a:r>
            <a:r>
              <a:rPr lang="en-US" sz="3600" dirty="0">
                <a:latin typeface="Arial" charset="0"/>
              </a:rPr>
              <a:t> a </a:t>
            </a:r>
            <a:r>
              <a:rPr lang="en-US" sz="3600" dirty="0" err="1">
                <a:latin typeface="Arial" charset="0"/>
              </a:rPr>
              <a:t>instalațiilor</a:t>
            </a:r>
            <a:r>
              <a:rPr lang="en-US" sz="3600" dirty="0">
                <a:latin typeface="Arial" charset="0"/>
              </a:rPr>
              <a:t> de </a:t>
            </a:r>
            <a:r>
              <a:rPr lang="en-US" sz="3600" dirty="0" err="1">
                <a:latin typeface="Arial" charset="0"/>
              </a:rPr>
              <a:t>producție</a:t>
            </a:r>
            <a:r>
              <a:rPr lang="en-US" sz="3600" dirty="0">
                <a:latin typeface="Arial" charset="0"/>
              </a:rPr>
              <a:t> </a:t>
            </a:r>
            <a:r>
              <a:rPr lang="en-US" sz="3600" dirty="0" err="1">
                <a:latin typeface="Arial" charset="0"/>
              </a:rPr>
              <a:t>periculoase</a:t>
            </a:r>
            <a:r>
              <a:rPr lang="en-US" sz="3200" dirty="0">
                <a:latin typeface="Arial" charset="0"/>
              </a:rPr>
              <a:t>” .</a:t>
            </a:r>
            <a:endParaRPr lang="ru-RU" sz="3200" dirty="0">
              <a:latin typeface="Arial" charset="0"/>
            </a:endParaRPr>
          </a:p>
        </p:txBody>
      </p:sp>
    </p:spTree>
    <p:extLst>
      <p:ext uri="{BB962C8B-B14F-4D97-AF65-F5344CB8AC3E}">
        <p14:creationId xmlns:p14="http://schemas.microsoft.com/office/powerpoint/2010/main" val="296066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97724246"/>
      </p:ext>
    </p:extLst>
  </p:cSld>
  <p:clrMapOvr>
    <a:masterClrMapping/>
  </p:clrMapOvr>
  <p:transition spd="slow">
    <p:wip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80703673"/>
      </p:ext>
    </p:extLst>
  </p:cSld>
  <p:clrMapOvr>
    <a:masterClrMapping/>
  </p:clrMapOvr>
  <p:transition spd="slow">
    <p:wip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38465014"/>
      </p:ext>
    </p:extLst>
  </p:cSld>
  <p:clrMapOvr>
    <a:masterClrMapping/>
  </p:clrMapOvr>
  <p:transition spd="slow">
    <p:wip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5622402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3528" y="0"/>
            <a:ext cx="8496944" cy="6858000"/>
          </a:xfrm>
          <a:prstGeom prst="rect">
            <a:avLst/>
          </a:prstGeom>
        </p:spPr>
      </p:pic>
    </p:spTree>
    <p:extLst>
      <p:ext uri="{BB962C8B-B14F-4D97-AF65-F5344CB8AC3E}">
        <p14:creationId xmlns:p14="http://schemas.microsoft.com/office/powerpoint/2010/main" val="1995943636"/>
      </p:ext>
    </p:extLst>
  </p:cSld>
  <p:clrMapOvr>
    <a:masterClrMapping/>
  </p:clrMapOvr>
  <p:transition spd="slow">
    <p:wip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5428" y="0"/>
            <a:ext cx="9108571" cy="6858000"/>
          </a:xfrm>
          <a:prstGeom prst="rect">
            <a:avLst/>
          </a:prstGeom>
        </p:spPr>
      </p:pic>
    </p:spTree>
    <p:extLst>
      <p:ext uri="{BB962C8B-B14F-4D97-AF65-F5344CB8AC3E}">
        <p14:creationId xmlns:p14="http://schemas.microsoft.com/office/powerpoint/2010/main" val="297942095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178353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65664604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6539409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10940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3219289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1028561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188640"/>
            <a:ext cx="8352928" cy="6336703"/>
          </a:xfrm>
        </p:spPr>
        <p:txBody>
          <a:bodyPr/>
          <a:lstStyle/>
          <a:p>
            <a:endParaRPr lang="ru-RU" dirty="0"/>
          </a:p>
        </p:txBody>
      </p:sp>
      <p:pic>
        <p:nvPicPr>
          <p:cNvPr id="5" name="Рисунок 4"/>
          <p:cNvPicPr>
            <a:picLocks noChangeAspect="1"/>
          </p:cNvPicPr>
          <p:nvPr/>
        </p:nvPicPr>
        <p:blipFill>
          <a:blip r:embed="rId2"/>
          <a:stretch>
            <a:fillRect/>
          </a:stretch>
        </p:blipFill>
        <p:spPr>
          <a:xfrm>
            <a:off x="251520" y="-58057"/>
            <a:ext cx="8640960" cy="6669360"/>
          </a:xfrm>
          <a:prstGeom prst="rect">
            <a:avLst/>
          </a:prstGeom>
        </p:spPr>
      </p:pic>
    </p:spTree>
    <p:extLst>
      <p:ext uri="{BB962C8B-B14F-4D97-AF65-F5344CB8AC3E}">
        <p14:creationId xmlns:p14="http://schemas.microsoft.com/office/powerpoint/2010/main" val="203902339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8898187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0155" y="0"/>
            <a:ext cx="9144000" cy="6858000"/>
          </a:xfrm>
          <a:prstGeom prst="rect">
            <a:avLst/>
          </a:prstGeom>
        </p:spPr>
      </p:pic>
    </p:spTree>
    <p:extLst>
      <p:ext uri="{BB962C8B-B14F-4D97-AF65-F5344CB8AC3E}">
        <p14:creationId xmlns:p14="http://schemas.microsoft.com/office/powerpoint/2010/main" val="142644910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8093308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8947682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p:cNvPicPr>
            <a:picLocks noGrp="1" noChangeAspect="1"/>
          </p:cNvPicPr>
          <p:nvPr>
            <p:ph type="pic" idx="1"/>
          </p:nvPr>
        </p:nvPicPr>
        <p:blipFill>
          <a:blip r:embed="rId2"/>
          <a:srcRect t="1852" b="1852"/>
          <a:stretch>
            <a:fillRect/>
          </a:stretch>
        </p:blipFill>
        <p:spPr>
          <a:xfrm>
            <a:off x="0" y="0"/>
            <a:ext cx="9144000" cy="6858000"/>
          </a:xfrm>
          <a:prstGeom prst="rect">
            <a:avLst/>
          </a:prstGeom>
        </p:spPr>
      </p:pic>
    </p:spTree>
    <p:extLst>
      <p:ext uri="{BB962C8B-B14F-4D97-AF65-F5344CB8AC3E}">
        <p14:creationId xmlns:p14="http://schemas.microsoft.com/office/powerpoint/2010/main" val="334846130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a:xfrm>
            <a:off x="179512" y="260648"/>
            <a:ext cx="8784976" cy="6264696"/>
          </a:xfrm>
        </p:spPr>
      </p:sp>
      <p:sp>
        <p:nvSpPr>
          <p:cNvPr id="4" name="Текст 3"/>
          <p:cNvSpPr>
            <a:spLocks noGrp="1"/>
          </p:cNvSpPr>
          <p:nvPr>
            <p:ph type="body" sz="half" idx="2"/>
          </p:nvPr>
        </p:nvSpPr>
        <p:spPr/>
        <p:txBody>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865520694"/>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927101172"/>
                    </a:ext>
                  </a:extLst>
                </a:gridCol>
              </a:tblGrid>
              <a:tr h="253770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4400" dirty="0" smtClean="0">
                          <a:effectLst/>
                        </a:rPr>
                        <a:t>HOTĂRÎRE</a:t>
                      </a:r>
                      <a:r>
                        <a:rPr lang="ru-RU" sz="4400" dirty="0">
                          <a:effectLst/>
                        </a:rPr>
                        <a:t> </a:t>
                      </a:r>
                      <a:r>
                        <a:rPr lang="ru-RU" sz="4400" dirty="0" err="1">
                          <a:effectLst/>
                        </a:rPr>
                        <a:t>Nr</a:t>
                      </a:r>
                      <a:r>
                        <a:rPr lang="ru-RU" sz="4400" dirty="0">
                          <a:effectLst/>
                        </a:rPr>
                        <a:t>. 1487 </a:t>
                      </a:r>
                      <a:br>
                        <a:rPr lang="ru-RU" sz="4400" dirty="0">
                          <a:effectLst/>
                        </a:rPr>
                      </a:br>
                      <a:r>
                        <a:rPr lang="ru-RU" sz="4400" dirty="0" err="1">
                          <a:effectLst/>
                        </a:rPr>
                        <a:t>din</a:t>
                      </a:r>
                      <a:r>
                        <a:rPr lang="ru-RU" sz="4400" dirty="0">
                          <a:effectLst/>
                        </a:rPr>
                        <a:t>  31.12.2004</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506069958"/>
                  </a:ext>
                </a:extLst>
              </a:tr>
              <a:tr h="4320293">
                <a:tc>
                  <a:txBody>
                    <a:bodyPr/>
                    <a:lstStyle/>
                    <a:p>
                      <a:pPr algn="ctr">
                        <a:lnSpc>
                          <a:spcPct val="115000"/>
                        </a:lnSpc>
                        <a:spcAft>
                          <a:spcPts val="0"/>
                        </a:spcAft>
                      </a:pPr>
                      <a:r>
                        <a:rPr lang="en-US" sz="2800" dirty="0">
                          <a:effectLst/>
                        </a:rPr>
                        <a:t>cu </a:t>
                      </a:r>
                      <a:r>
                        <a:rPr lang="en-US" sz="2800" dirty="0" err="1">
                          <a:effectLst/>
                        </a:rPr>
                        <a:t>privire</a:t>
                      </a:r>
                      <a:r>
                        <a:rPr lang="en-US" sz="2800" dirty="0">
                          <a:effectLst/>
                        </a:rPr>
                        <a:t> la </a:t>
                      </a:r>
                      <a:r>
                        <a:rPr lang="en-US" sz="2800" dirty="0" err="1">
                          <a:effectLst/>
                        </a:rPr>
                        <a:t>apobarea</a:t>
                      </a:r>
                      <a:r>
                        <a:rPr lang="en-US" sz="2800" dirty="0">
                          <a:effectLst/>
                        </a:rPr>
                        <a:t> </a:t>
                      </a:r>
                      <a:r>
                        <a:rPr lang="en-US" sz="2800" dirty="0" err="1">
                          <a:effectLst/>
                        </a:rPr>
                        <a:t>Listei</a:t>
                      </a:r>
                      <a:r>
                        <a:rPr lang="en-US" sz="2800" dirty="0">
                          <a:effectLst/>
                        </a:rPr>
                        <a:t> - tip a </a:t>
                      </a:r>
                      <a:r>
                        <a:rPr lang="en-US" sz="2800" dirty="0" err="1">
                          <a:effectLst/>
                        </a:rPr>
                        <a:t>lucrărilor</a:t>
                      </a:r>
                      <a:r>
                        <a:rPr lang="en-US" sz="2800" dirty="0">
                          <a:effectLst/>
                        </a:rPr>
                        <a:t> </a:t>
                      </a:r>
                      <a:r>
                        <a:rPr lang="en-US" sz="2800" dirty="0" err="1">
                          <a:effectLst/>
                        </a:rPr>
                        <a:t>şi</a:t>
                      </a:r>
                      <a:r>
                        <a:rPr lang="en-US" sz="2800" dirty="0">
                          <a:effectLst/>
                        </a:rPr>
                        <a:t> </a:t>
                      </a:r>
                      <a:r>
                        <a:rPr lang="en-US" sz="2800" dirty="0" err="1">
                          <a:effectLst/>
                        </a:rPr>
                        <a:t>locurilor</a:t>
                      </a:r>
                      <a:r>
                        <a:rPr lang="en-US" sz="2800" dirty="0">
                          <a:effectLst/>
                        </a:rPr>
                        <a:t> de </a:t>
                      </a:r>
                      <a:r>
                        <a:rPr lang="en-US" sz="2800" dirty="0" err="1">
                          <a:effectLst/>
                        </a:rPr>
                        <a:t>muncă</a:t>
                      </a:r>
                      <a:r>
                        <a:rPr lang="en-US" sz="2800" dirty="0">
                          <a:effectLst/>
                        </a:rPr>
                        <a:t> </a:t>
                      </a:r>
                      <a:r>
                        <a:rPr lang="en-US" sz="2800" dirty="0" smtClean="0">
                          <a:effectLst/>
                        </a:rPr>
                        <a:t>cu </a:t>
                      </a:r>
                      <a:r>
                        <a:rPr lang="en-US" sz="2800" dirty="0" err="1">
                          <a:effectLst/>
                        </a:rPr>
                        <a:t>condiţii</a:t>
                      </a:r>
                      <a:r>
                        <a:rPr lang="en-US" sz="2800" dirty="0">
                          <a:effectLst/>
                        </a:rPr>
                        <a:t> </a:t>
                      </a:r>
                      <a:r>
                        <a:rPr lang="en-US" sz="2800" dirty="0" err="1">
                          <a:effectLst/>
                        </a:rPr>
                        <a:t>grele</a:t>
                      </a:r>
                      <a:r>
                        <a:rPr lang="en-US" sz="2800" dirty="0">
                          <a:effectLst/>
                        </a:rPr>
                        <a:t> </a:t>
                      </a:r>
                      <a:r>
                        <a:rPr lang="en-US" sz="2800" dirty="0" err="1">
                          <a:effectLst/>
                        </a:rPr>
                        <a:t>şi</a:t>
                      </a:r>
                      <a:r>
                        <a:rPr lang="en-US" sz="2800" dirty="0">
                          <a:effectLst/>
                        </a:rPr>
                        <a:t> </a:t>
                      </a:r>
                      <a:r>
                        <a:rPr lang="en-US" sz="2800" dirty="0" err="1">
                          <a:effectLst/>
                        </a:rPr>
                        <a:t>deosebit</a:t>
                      </a:r>
                      <a:r>
                        <a:rPr lang="en-US" sz="2800" dirty="0">
                          <a:effectLst/>
                        </a:rPr>
                        <a:t> de </a:t>
                      </a:r>
                      <a:r>
                        <a:rPr lang="en-US" sz="2800" dirty="0" err="1">
                          <a:effectLst/>
                        </a:rPr>
                        <a:t>grele</a:t>
                      </a:r>
                      <a:r>
                        <a:rPr lang="en-US" sz="2800" dirty="0">
                          <a:effectLst/>
                        </a:rPr>
                        <a:t>, </a:t>
                      </a:r>
                      <a:r>
                        <a:rPr lang="en-US" sz="2800" dirty="0" err="1">
                          <a:effectLst/>
                        </a:rPr>
                        <a:t>vătămătoare</a:t>
                      </a:r>
                      <a:r>
                        <a:rPr lang="en-US" sz="2800" dirty="0">
                          <a:effectLst/>
                        </a:rPr>
                        <a:t> </a:t>
                      </a:r>
                      <a:r>
                        <a:rPr lang="en-US" sz="2800" dirty="0" err="1">
                          <a:effectLst/>
                        </a:rPr>
                        <a:t>şi</a:t>
                      </a:r>
                      <a:r>
                        <a:rPr lang="en-US" sz="2800" dirty="0">
                          <a:effectLst/>
                        </a:rPr>
                        <a:t> </a:t>
                      </a:r>
                      <a:r>
                        <a:rPr lang="en-US" sz="2800" dirty="0" err="1">
                          <a:effectLst/>
                        </a:rPr>
                        <a:t>deosebit</a:t>
                      </a:r>
                      <a:r>
                        <a:rPr lang="en-US" sz="2800" dirty="0">
                          <a:effectLst/>
                        </a:rPr>
                        <a:t> </a:t>
                      </a:r>
                      <a:r>
                        <a:rPr lang="en-US" sz="2800" dirty="0" smtClean="0">
                          <a:effectLst/>
                        </a:rPr>
                        <a:t>de </a:t>
                      </a:r>
                      <a:r>
                        <a:rPr lang="en-US" sz="2800" dirty="0" err="1">
                          <a:effectLst/>
                        </a:rPr>
                        <a:t>vătămătoare</a:t>
                      </a:r>
                      <a:r>
                        <a:rPr lang="en-US" sz="2800" dirty="0">
                          <a:effectLst/>
                        </a:rPr>
                        <a:t> </a:t>
                      </a:r>
                      <a:r>
                        <a:rPr lang="en-US" sz="2800" dirty="0" err="1">
                          <a:effectLst/>
                        </a:rPr>
                        <a:t>pentru</a:t>
                      </a:r>
                      <a:r>
                        <a:rPr lang="en-US" sz="2800" dirty="0">
                          <a:effectLst/>
                        </a:rPr>
                        <a:t> care </a:t>
                      </a:r>
                      <a:r>
                        <a:rPr lang="en-US" sz="2800" dirty="0" err="1">
                          <a:effectLst/>
                        </a:rPr>
                        <a:t>salariaţilor</a:t>
                      </a:r>
                      <a:r>
                        <a:rPr lang="en-US" sz="2800" dirty="0">
                          <a:effectLst/>
                        </a:rPr>
                        <a:t> li se </a:t>
                      </a:r>
                      <a:r>
                        <a:rPr lang="en-US" sz="2800" dirty="0" err="1">
                          <a:effectLst/>
                        </a:rPr>
                        <a:t>stabilesc</a:t>
                      </a:r>
                      <a:r>
                        <a:rPr lang="en-US" sz="2800" dirty="0">
                          <a:effectLst/>
                        </a:rPr>
                        <a:t> </a:t>
                      </a:r>
                      <a:r>
                        <a:rPr lang="en-US" sz="2800" dirty="0" err="1" smtClean="0">
                          <a:effectLst/>
                        </a:rPr>
                        <a:t>sporuri</a:t>
                      </a:r>
                      <a:r>
                        <a:rPr lang="en-US" sz="2800" dirty="0" smtClean="0">
                          <a:effectLst/>
                        </a:rPr>
                        <a:t> </a:t>
                      </a:r>
                      <a:r>
                        <a:rPr lang="en-US" sz="2800" dirty="0">
                          <a:effectLst/>
                        </a:rPr>
                        <a:t>de </a:t>
                      </a:r>
                      <a:r>
                        <a:rPr lang="en-US" sz="2800" dirty="0" err="1">
                          <a:effectLst/>
                        </a:rPr>
                        <a:t>compensare</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2366145274"/>
                  </a:ext>
                </a:extLst>
              </a:tr>
            </a:tbl>
          </a:graphicData>
        </a:graphic>
      </p:graphicFrame>
    </p:spTree>
    <p:extLst>
      <p:ext uri="{BB962C8B-B14F-4D97-AF65-F5344CB8AC3E}">
        <p14:creationId xmlns:p14="http://schemas.microsoft.com/office/powerpoint/2010/main" val="262989947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332656"/>
            <a:ext cx="7776864" cy="6247864"/>
          </a:xfrm>
          <a:prstGeom prst="rect">
            <a:avLst/>
          </a:prstGeom>
        </p:spPr>
        <p:txBody>
          <a:bodyPr wrap="square">
            <a:spAutoFit/>
          </a:bodyPr>
          <a:lstStyle/>
          <a:p>
            <a:r>
              <a:rPr lang="en-US" sz="3200" dirty="0"/>
              <a:t>3. </a:t>
            </a:r>
            <a:r>
              <a:rPr lang="en-US" sz="3200" dirty="0" err="1"/>
              <a:t>În</a:t>
            </a:r>
            <a:r>
              <a:rPr lang="en-US" sz="3200" dirty="0"/>
              <a:t> </a:t>
            </a:r>
            <a:r>
              <a:rPr lang="en-US" sz="3200" dirty="0" err="1"/>
              <a:t>baza</a:t>
            </a:r>
            <a:r>
              <a:rPr lang="en-US" sz="3200" dirty="0"/>
              <a:t> </a:t>
            </a:r>
            <a:r>
              <a:rPr lang="en-US" sz="3200" dirty="0" err="1"/>
              <a:t>listelor</a:t>
            </a:r>
            <a:r>
              <a:rPr lang="en-US" sz="3200" dirty="0"/>
              <a:t> </a:t>
            </a:r>
            <a:r>
              <a:rPr lang="en-US" sz="3200" dirty="0" err="1"/>
              <a:t>ramurale</a:t>
            </a:r>
            <a:r>
              <a:rPr lang="en-US" sz="3200" dirty="0"/>
              <a:t> de </a:t>
            </a:r>
            <a:r>
              <a:rPr lang="en-US" sz="3200" dirty="0" err="1"/>
              <a:t>lucrări</a:t>
            </a:r>
            <a:r>
              <a:rPr lang="en-US" sz="3200" dirty="0"/>
              <a:t> </a:t>
            </a:r>
            <a:r>
              <a:rPr lang="en-US" sz="3200" dirty="0" err="1"/>
              <a:t>şi</a:t>
            </a:r>
            <a:r>
              <a:rPr lang="en-US" sz="3200" dirty="0"/>
              <a:t> </a:t>
            </a:r>
            <a:r>
              <a:rPr lang="en-US" sz="3200" dirty="0" err="1"/>
              <a:t>în</a:t>
            </a:r>
            <a:r>
              <a:rPr lang="en-US" sz="3200" dirty="0"/>
              <a:t> </a:t>
            </a:r>
            <a:r>
              <a:rPr lang="en-US" sz="3200" dirty="0" err="1"/>
              <a:t>conformitate</a:t>
            </a:r>
            <a:r>
              <a:rPr lang="en-US" sz="3200" dirty="0"/>
              <a:t> cu </a:t>
            </a:r>
            <a:r>
              <a:rPr lang="en-US" sz="3200" dirty="0" err="1"/>
              <a:t>rezultatele</a:t>
            </a:r>
            <a:r>
              <a:rPr lang="en-US" sz="3200" dirty="0"/>
              <a:t> </a:t>
            </a:r>
            <a:r>
              <a:rPr lang="en-US" sz="3200" dirty="0" err="1"/>
              <a:t>atestării</a:t>
            </a:r>
            <a:r>
              <a:rPr lang="en-US" sz="3200" dirty="0"/>
              <a:t> </a:t>
            </a:r>
            <a:r>
              <a:rPr lang="en-US" sz="3200" dirty="0" err="1"/>
              <a:t>locurilor</a:t>
            </a:r>
            <a:r>
              <a:rPr lang="en-US" sz="3200" dirty="0"/>
              <a:t> de </a:t>
            </a:r>
            <a:r>
              <a:rPr lang="en-US" sz="3200" dirty="0" err="1"/>
              <a:t>muncă</a:t>
            </a:r>
            <a:r>
              <a:rPr lang="en-US" sz="3200" dirty="0"/>
              <a:t>, </a:t>
            </a:r>
            <a:r>
              <a:rPr lang="en-US" sz="3200" dirty="0" err="1"/>
              <a:t>întreprinderile</a:t>
            </a:r>
            <a:r>
              <a:rPr lang="en-US" sz="3200" dirty="0"/>
              <a:t>, </a:t>
            </a:r>
            <a:r>
              <a:rPr lang="en-US" sz="3200" dirty="0" err="1"/>
              <a:t>instituţiile</a:t>
            </a:r>
            <a:r>
              <a:rPr lang="en-US" sz="3200" dirty="0"/>
              <a:t> </a:t>
            </a:r>
            <a:r>
              <a:rPr lang="en-US" sz="3200" dirty="0" err="1"/>
              <a:t>şi</a:t>
            </a:r>
            <a:r>
              <a:rPr lang="en-US" sz="3200" dirty="0"/>
              <a:t> </a:t>
            </a:r>
            <a:r>
              <a:rPr lang="en-US" sz="3200" dirty="0" err="1"/>
              <a:t>organizaţiile</a:t>
            </a:r>
            <a:r>
              <a:rPr lang="en-US" sz="3200" dirty="0"/>
              <a:t>, </a:t>
            </a:r>
            <a:r>
              <a:rPr lang="en-US" sz="4000" dirty="0">
                <a:solidFill>
                  <a:srgbClr val="FF0000"/>
                </a:solidFill>
              </a:rPr>
              <a:t>de </a:t>
            </a:r>
            <a:r>
              <a:rPr lang="en-US" sz="4000" dirty="0" err="1">
                <a:solidFill>
                  <a:srgbClr val="FF0000"/>
                </a:solidFill>
              </a:rPr>
              <a:t>comun</a:t>
            </a:r>
            <a:r>
              <a:rPr lang="en-US" sz="4000" dirty="0">
                <a:solidFill>
                  <a:srgbClr val="FF0000"/>
                </a:solidFill>
              </a:rPr>
              <a:t> </a:t>
            </a:r>
            <a:r>
              <a:rPr lang="en-US" sz="4000" dirty="0" err="1">
                <a:solidFill>
                  <a:srgbClr val="FF0000"/>
                </a:solidFill>
              </a:rPr>
              <a:t>acord</a:t>
            </a:r>
            <a:r>
              <a:rPr lang="en-US" sz="4000" dirty="0">
                <a:solidFill>
                  <a:srgbClr val="FF0000"/>
                </a:solidFill>
              </a:rPr>
              <a:t> cu </a:t>
            </a:r>
            <a:r>
              <a:rPr lang="en-US" sz="4000" dirty="0" err="1">
                <a:solidFill>
                  <a:srgbClr val="FF0000"/>
                </a:solidFill>
              </a:rPr>
              <a:t>organul</a:t>
            </a:r>
            <a:r>
              <a:rPr lang="en-US" sz="4000" dirty="0">
                <a:solidFill>
                  <a:srgbClr val="FF0000"/>
                </a:solidFill>
              </a:rPr>
              <a:t> </a:t>
            </a:r>
            <a:r>
              <a:rPr lang="en-US" sz="4000" dirty="0" err="1">
                <a:solidFill>
                  <a:srgbClr val="FF0000"/>
                </a:solidFill>
              </a:rPr>
              <a:t>reprezentativ</a:t>
            </a:r>
            <a:r>
              <a:rPr lang="en-US" sz="4000" dirty="0">
                <a:solidFill>
                  <a:srgbClr val="FF0000"/>
                </a:solidFill>
              </a:rPr>
              <a:t> al </a:t>
            </a:r>
            <a:r>
              <a:rPr lang="en-US" sz="4000" dirty="0" err="1">
                <a:solidFill>
                  <a:srgbClr val="FF0000"/>
                </a:solidFill>
              </a:rPr>
              <a:t>salariaţilor</a:t>
            </a:r>
            <a:r>
              <a:rPr lang="en-US" sz="3200" dirty="0"/>
              <a:t>, </a:t>
            </a:r>
            <a:r>
              <a:rPr lang="en-US" sz="3200" dirty="0" err="1"/>
              <a:t>vor</a:t>
            </a:r>
            <a:r>
              <a:rPr lang="en-US" sz="3200" dirty="0"/>
              <a:t> </a:t>
            </a:r>
            <a:r>
              <a:rPr lang="en-US" sz="3200" dirty="0" err="1"/>
              <a:t>elabora</a:t>
            </a:r>
            <a:r>
              <a:rPr lang="en-US" sz="3200" dirty="0"/>
              <a:t> </a:t>
            </a:r>
            <a:r>
              <a:rPr lang="en-US" sz="3200" dirty="0" err="1"/>
              <a:t>şi</a:t>
            </a:r>
            <a:r>
              <a:rPr lang="en-US" sz="3200" dirty="0"/>
              <a:t> </a:t>
            </a:r>
            <a:r>
              <a:rPr lang="en-US" sz="3200" dirty="0" err="1"/>
              <a:t>vor</a:t>
            </a:r>
            <a:r>
              <a:rPr lang="en-US" sz="3200" dirty="0"/>
              <a:t> include </a:t>
            </a:r>
            <a:r>
              <a:rPr lang="en-US" sz="3200" dirty="0" err="1"/>
              <a:t>în</a:t>
            </a:r>
            <a:r>
              <a:rPr lang="en-US" sz="3200" dirty="0"/>
              <a:t> </a:t>
            </a:r>
            <a:r>
              <a:rPr lang="en-US" sz="3200" dirty="0" err="1"/>
              <a:t>contractele</a:t>
            </a:r>
            <a:r>
              <a:rPr lang="en-US" sz="3200" dirty="0"/>
              <a:t> </a:t>
            </a:r>
            <a:r>
              <a:rPr lang="en-US" sz="3200" dirty="0" err="1"/>
              <a:t>colective</a:t>
            </a:r>
            <a:r>
              <a:rPr lang="en-US" sz="3200" dirty="0"/>
              <a:t> de </a:t>
            </a:r>
            <a:r>
              <a:rPr lang="en-US" sz="3200" dirty="0" err="1"/>
              <a:t>muncă</a:t>
            </a:r>
            <a:r>
              <a:rPr lang="en-US" sz="3200" dirty="0"/>
              <a:t> </a:t>
            </a:r>
            <a:r>
              <a:rPr lang="en-US" sz="3200" dirty="0" err="1"/>
              <a:t>listele</a:t>
            </a:r>
            <a:r>
              <a:rPr lang="en-US" sz="3200" dirty="0"/>
              <a:t> </a:t>
            </a:r>
            <a:r>
              <a:rPr lang="en-US" sz="3200" dirty="0" err="1"/>
              <a:t>locurilor</a:t>
            </a:r>
            <a:r>
              <a:rPr lang="en-US" sz="3200" dirty="0"/>
              <a:t> de </a:t>
            </a:r>
            <a:r>
              <a:rPr lang="en-US" sz="3200" dirty="0" err="1"/>
              <a:t>muncă</a:t>
            </a:r>
            <a:r>
              <a:rPr lang="en-US" sz="3200" dirty="0"/>
              <a:t> </a:t>
            </a:r>
            <a:r>
              <a:rPr lang="en-US" sz="3200" dirty="0" err="1"/>
              <a:t>şi</a:t>
            </a:r>
            <a:r>
              <a:rPr lang="en-US" sz="3200" dirty="0"/>
              <a:t> ale </a:t>
            </a:r>
            <a:r>
              <a:rPr lang="en-US" sz="3200" dirty="0" err="1"/>
              <a:t>lucrărilor</a:t>
            </a:r>
            <a:r>
              <a:rPr lang="en-US" sz="3200" dirty="0"/>
              <a:t> concrete </a:t>
            </a:r>
            <a:r>
              <a:rPr lang="en-US" sz="3200" dirty="0" err="1"/>
              <a:t>pentru</a:t>
            </a:r>
            <a:r>
              <a:rPr lang="en-US" sz="3200" dirty="0"/>
              <a:t> care </a:t>
            </a:r>
            <a:r>
              <a:rPr lang="en-US" sz="3200" dirty="0" err="1"/>
              <a:t>salariaţilor</a:t>
            </a:r>
            <a:r>
              <a:rPr lang="en-US" sz="3200" dirty="0"/>
              <a:t> li se </a:t>
            </a:r>
            <a:r>
              <a:rPr lang="en-US" sz="3200" dirty="0" err="1"/>
              <a:t>vor</a:t>
            </a:r>
            <a:r>
              <a:rPr lang="en-US" sz="3200" dirty="0"/>
              <a:t> </a:t>
            </a:r>
            <a:r>
              <a:rPr lang="en-US" sz="3200" dirty="0" err="1"/>
              <a:t>stabili</a:t>
            </a:r>
            <a:r>
              <a:rPr lang="en-US" sz="3200" dirty="0"/>
              <a:t> </a:t>
            </a:r>
            <a:r>
              <a:rPr lang="en-US" sz="3200" dirty="0" err="1"/>
              <a:t>sporuri</a:t>
            </a:r>
            <a:r>
              <a:rPr lang="en-US" sz="3200" dirty="0"/>
              <a:t> de </a:t>
            </a:r>
            <a:r>
              <a:rPr lang="en-US" sz="3200" dirty="0" err="1"/>
              <a:t>compensare</a:t>
            </a:r>
            <a:r>
              <a:rPr lang="en-US" sz="3200" dirty="0"/>
              <a:t> </a:t>
            </a:r>
            <a:r>
              <a:rPr lang="en-US" sz="3200" dirty="0" err="1"/>
              <a:t>pentru</a:t>
            </a:r>
            <a:r>
              <a:rPr lang="en-US" sz="3200" dirty="0"/>
              <a:t> </a:t>
            </a:r>
            <a:r>
              <a:rPr lang="en-US" sz="3200" dirty="0" err="1"/>
              <a:t>munca</a:t>
            </a:r>
            <a:r>
              <a:rPr lang="en-US" sz="3200" dirty="0"/>
              <a:t> </a:t>
            </a:r>
            <a:r>
              <a:rPr lang="en-US" sz="3200" dirty="0" err="1"/>
              <a:t>prestată</a:t>
            </a:r>
            <a:r>
              <a:rPr lang="en-US" sz="3200" dirty="0"/>
              <a:t> </a:t>
            </a:r>
            <a:r>
              <a:rPr lang="en-US" sz="3200" dirty="0" err="1"/>
              <a:t>în</a:t>
            </a:r>
            <a:r>
              <a:rPr lang="en-US" sz="3200" dirty="0"/>
              <a:t> </a:t>
            </a:r>
            <a:r>
              <a:rPr lang="en-US" sz="3200" dirty="0" err="1"/>
              <a:t>condiţii</a:t>
            </a:r>
            <a:r>
              <a:rPr lang="en-US" sz="3200" dirty="0"/>
              <a:t> </a:t>
            </a:r>
            <a:r>
              <a:rPr lang="en-US" sz="3200" dirty="0" err="1"/>
              <a:t>nefavorabile</a:t>
            </a:r>
            <a:r>
              <a:rPr lang="en-US" sz="3200" dirty="0"/>
              <a:t>, cu </a:t>
            </a:r>
            <a:r>
              <a:rPr lang="en-US" sz="3200" dirty="0" err="1"/>
              <a:t>specificarea</a:t>
            </a:r>
            <a:r>
              <a:rPr lang="en-US" sz="3200" dirty="0"/>
              <a:t> </a:t>
            </a:r>
            <a:r>
              <a:rPr lang="en-US" sz="3200" dirty="0" err="1"/>
              <a:t>mărimilor</a:t>
            </a:r>
            <a:r>
              <a:rPr lang="en-US" sz="3200" dirty="0"/>
              <a:t> </a:t>
            </a:r>
            <a:r>
              <a:rPr lang="en-US" sz="3200" dirty="0" err="1"/>
              <a:t>acestor</a:t>
            </a:r>
            <a:r>
              <a:rPr lang="en-US" sz="3200" dirty="0"/>
              <a:t> </a:t>
            </a:r>
            <a:r>
              <a:rPr lang="en-US" sz="3200" dirty="0" err="1"/>
              <a:t>sporuri</a:t>
            </a:r>
            <a:r>
              <a:rPr lang="en-US" sz="3200" dirty="0"/>
              <a:t>. </a:t>
            </a:r>
            <a:endParaRPr lang="ru-RU" sz="3200" dirty="0"/>
          </a:p>
        </p:txBody>
      </p:sp>
    </p:spTree>
    <p:extLst>
      <p:ext uri="{BB962C8B-B14F-4D97-AF65-F5344CB8AC3E}">
        <p14:creationId xmlns:p14="http://schemas.microsoft.com/office/powerpoint/2010/main" val="314094379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692696"/>
            <a:ext cx="8568952" cy="4680520"/>
          </a:xfrm>
        </p:spPr>
        <p:txBody>
          <a:bodyPr>
            <a:normAutofit fontScale="92500" lnSpcReduction="10000"/>
          </a:bodyPr>
          <a:lstStyle/>
          <a:p>
            <a:pPr algn="l"/>
            <a:r>
              <a:rPr lang="en-US" sz="4000" b="1" dirty="0" smtClean="0"/>
              <a:t>    La </a:t>
            </a:r>
            <a:r>
              <a:rPr lang="en-US" sz="4000" b="1" dirty="0" err="1"/>
              <a:t>elaborarea</a:t>
            </a:r>
            <a:r>
              <a:rPr lang="en-US" sz="4000" b="1" dirty="0"/>
              <a:t> </a:t>
            </a:r>
            <a:r>
              <a:rPr lang="en-US" sz="4000" b="1" dirty="0" err="1"/>
              <a:t>listelor</a:t>
            </a:r>
            <a:r>
              <a:rPr lang="en-US" sz="4000" b="1" dirty="0"/>
              <a:t> </a:t>
            </a:r>
            <a:r>
              <a:rPr lang="en-US" sz="4000" b="1" dirty="0" err="1"/>
              <a:t>în</a:t>
            </a:r>
            <a:r>
              <a:rPr lang="en-US" sz="4000" b="1" dirty="0"/>
              <a:t> </a:t>
            </a:r>
            <a:r>
              <a:rPr lang="en-US" sz="4000" b="1" dirty="0" err="1"/>
              <a:t>cauză</a:t>
            </a:r>
            <a:r>
              <a:rPr lang="en-US" sz="4000" b="1" dirty="0"/>
              <a:t> </a:t>
            </a:r>
            <a:r>
              <a:rPr lang="en-US" sz="4000" b="1" dirty="0" err="1"/>
              <a:t>indicarea</a:t>
            </a:r>
            <a:r>
              <a:rPr lang="en-US" sz="4000" b="1" dirty="0"/>
              <a:t> </a:t>
            </a:r>
            <a:r>
              <a:rPr lang="en-US" sz="4000" b="1" dirty="0" err="1"/>
              <a:t>codurilor</a:t>
            </a:r>
            <a:r>
              <a:rPr lang="en-US" sz="4000" b="1" dirty="0"/>
              <a:t> </a:t>
            </a:r>
            <a:r>
              <a:rPr lang="en-US" sz="4000" b="1" dirty="0" err="1"/>
              <a:t>lucrărilor</a:t>
            </a:r>
            <a:r>
              <a:rPr lang="en-US" sz="4000" b="1" dirty="0"/>
              <a:t> </a:t>
            </a:r>
            <a:r>
              <a:rPr lang="en-US" sz="4000" b="1" dirty="0" err="1"/>
              <a:t>şi</a:t>
            </a:r>
            <a:r>
              <a:rPr lang="en-US" sz="4000" b="1" dirty="0"/>
              <a:t> </a:t>
            </a:r>
            <a:r>
              <a:rPr lang="en-US" sz="4000" b="1" dirty="0" err="1"/>
              <a:t>locurilor</a:t>
            </a:r>
            <a:r>
              <a:rPr lang="en-US" sz="4000" b="1" dirty="0"/>
              <a:t> de </a:t>
            </a:r>
            <a:r>
              <a:rPr lang="en-US" sz="4000" b="1" dirty="0" err="1"/>
              <a:t>muncă</a:t>
            </a:r>
            <a:r>
              <a:rPr lang="en-US" sz="4000" b="1" dirty="0"/>
              <a:t> </a:t>
            </a:r>
            <a:r>
              <a:rPr lang="en-US" sz="4000" b="1" dirty="0" err="1"/>
              <a:t>specificate</a:t>
            </a:r>
            <a:r>
              <a:rPr lang="en-US" sz="4000" b="1" dirty="0"/>
              <a:t> </a:t>
            </a:r>
            <a:r>
              <a:rPr lang="en-US" sz="4000" b="1" dirty="0" err="1"/>
              <a:t>în</a:t>
            </a:r>
            <a:r>
              <a:rPr lang="en-US" sz="4000" b="1" dirty="0"/>
              <a:t> </a:t>
            </a:r>
            <a:r>
              <a:rPr lang="en-US" sz="4000" b="1" dirty="0" err="1"/>
              <a:t>Lista</a:t>
            </a:r>
            <a:r>
              <a:rPr lang="en-US" sz="4000" b="1" dirty="0"/>
              <a:t> - tip </a:t>
            </a:r>
            <a:r>
              <a:rPr lang="en-US" sz="5800" b="1" dirty="0" err="1">
                <a:solidFill>
                  <a:srgbClr val="FF0000"/>
                </a:solidFill>
              </a:rPr>
              <a:t>este</a:t>
            </a:r>
            <a:r>
              <a:rPr lang="en-US" sz="5800" b="1" dirty="0">
                <a:solidFill>
                  <a:srgbClr val="FF0000"/>
                </a:solidFill>
              </a:rPr>
              <a:t> </a:t>
            </a:r>
            <a:r>
              <a:rPr lang="en-US" sz="5800" b="1" dirty="0" err="1">
                <a:solidFill>
                  <a:srgbClr val="FF0000"/>
                </a:solidFill>
              </a:rPr>
              <a:t>obligatorie</a:t>
            </a:r>
            <a:r>
              <a:rPr lang="en-US" sz="5800" b="1" dirty="0">
                <a:solidFill>
                  <a:srgbClr val="FF0000"/>
                </a:solidFill>
              </a:rPr>
              <a:t>.</a:t>
            </a:r>
            <a:r>
              <a:rPr lang="en-US" sz="4000" b="1" dirty="0"/>
              <a:t> </a:t>
            </a:r>
            <a:r>
              <a:rPr lang="en-US" sz="4000" b="1" dirty="0" err="1"/>
              <a:t>Listele</a:t>
            </a:r>
            <a:r>
              <a:rPr lang="en-US" sz="4000" b="1" dirty="0"/>
              <a:t> se </a:t>
            </a:r>
            <a:r>
              <a:rPr lang="en-US" sz="4000" b="1" dirty="0" err="1"/>
              <a:t>modifică</a:t>
            </a:r>
            <a:r>
              <a:rPr lang="en-US" sz="4000" b="1" dirty="0"/>
              <a:t> </a:t>
            </a:r>
            <a:r>
              <a:rPr lang="en-US" sz="4000" b="1" dirty="0" err="1"/>
              <a:t>anual</a:t>
            </a:r>
            <a:r>
              <a:rPr lang="en-US" sz="4000" b="1" dirty="0"/>
              <a:t> </a:t>
            </a:r>
            <a:r>
              <a:rPr lang="en-US" sz="4000" b="1" dirty="0" err="1"/>
              <a:t>în</a:t>
            </a:r>
            <a:r>
              <a:rPr lang="en-US" sz="4000" b="1" dirty="0"/>
              <a:t> </a:t>
            </a:r>
            <a:r>
              <a:rPr lang="en-US" sz="4000" b="1" dirty="0" err="1"/>
              <a:t>cazul</a:t>
            </a:r>
            <a:r>
              <a:rPr lang="en-US" sz="4000" b="1" dirty="0"/>
              <a:t> </a:t>
            </a:r>
            <a:r>
              <a:rPr lang="en-US" sz="4000" b="1" dirty="0" err="1"/>
              <a:t>raţionalizării</a:t>
            </a:r>
            <a:r>
              <a:rPr lang="en-US" sz="4000" b="1" dirty="0"/>
              <a:t> </a:t>
            </a:r>
            <a:r>
              <a:rPr lang="en-US" sz="4000" b="1" dirty="0" err="1"/>
              <a:t>locurilor</a:t>
            </a:r>
            <a:r>
              <a:rPr lang="en-US" sz="4000" b="1" dirty="0"/>
              <a:t> de </a:t>
            </a:r>
            <a:r>
              <a:rPr lang="en-US" sz="4000" b="1" dirty="0" err="1"/>
              <a:t>muncă</a:t>
            </a:r>
            <a:r>
              <a:rPr lang="en-US" sz="4000" b="1" dirty="0"/>
              <a:t> </a:t>
            </a:r>
            <a:r>
              <a:rPr lang="en-US" sz="4000" b="1" dirty="0" err="1"/>
              <a:t>şi</a:t>
            </a:r>
            <a:r>
              <a:rPr lang="en-US" sz="4000" b="1" dirty="0"/>
              <a:t> </a:t>
            </a:r>
            <a:r>
              <a:rPr lang="en-US" sz="4000" b="1" dirty="0" err="1"/>
              <a:t>ameliorării</a:t>
            </a:r>
            <a:r>
              <a:rPr lang="en-US" sz="4000" b="1" dirty="0"/>
              <a:t> </a:t>
            </a:r>
            <a:r>
              <a:rPr lang="en-US" sz="4000" b="1" dirty="0" err="1"/>
              <a:t>condiţiilor</a:t>
            </a:r>
            <a:r>
              <a:rPr lang="en-US" sz="4000" b="1" dirty="0"/>
              <a:t> de </a:t>
            </a:r>
            <a:r>
              <a:rPr lang="en-US" sz="4000" b="1" dirty="0" err="1"/>
              <a:t>muncă</a:t>
            </a:r>
            <a:r>
              <a:rPr lang="en-US" sz="4000" b="1" dirty="0"/>
              <a:t>, </a:t>
            </a:r>
            <a:r>
              <a:rPr lang="en-US" sz="4000" b="1" dirty="0" err="1"/>
              <a:t>iar</a:t>
            </a:r>
            <a:r>
              <a:rPr lang="en-US" sz="4000" b="1" dirty="0"/>
              <a:t> </a:t>
            </a:r>
            <a:r>
              <a:rPr lang="en-US" sz="4000" b="1" dirty="0" err="1"/>
              <a:t>sporurile</a:t>
            </a:r>
            <a:r>
              <a:rPr lang="en-US" sz="4000" b="1" dirty="0"/>
              <a:t> la </a:t>
            </a:r>
            <a:r>
              <a:rPr lang="en-US" sz="4000" b="1" dirty="0" err="1"/>
              <a:t>salariu</a:t>
            </a:r>
            <a:r>
              <a:rPr lang="en-US" sz="4000" b="1" dirty="0"/>
              <a:t> se </a:t>
            </a:r>
            <a:r>
              <a:rPr lang="en-US" sz="4000" b="1" dirty="0" err="1"/>
              <a:t>reduc</a:t>
            </a:r>
            <a:r>
              <a:rPr lang="en-US" sz="4000" b="1" dirty="0"/>
              <a:t> </a:t>
            </a:r>
            <a:r>
              <a:rPr lang="en-US" sz="4000" b="1" dirty="0" err="1"/>
              <a:t>sau</a:t>
            </a:r>
            <a:r>
              <a:rPr lang="en-US" sz="4000" b="1" dirty="0"/>
              <a:t> se </a:t>
            </a:r>
            <a:r>
              <a:rPr lang="en-US" sz="4000" b="1" dirty="0" err="1"/>
              <a:t>anulează</a:t>
            </a:r>
            <a:r>
              <a:rPr lang="en-US" sz="4000" b="1" dirty="0"/>
              <a:t>, </a:t>
            </a:r>
            <a:r>
              <a:rPr lang="en-US" sz="4000" b="1" dirty="0" err="1"/>
              <a:t>după</a:t>
            </a:r>
            <a:r>
              <a:rPr lang="en-US" sz="4000" b="1" dirty="0"/>
              <a:t> </a:t>
            </a:r>
            <a:r>
              <a:rPr lang="en-US" sz="4000" b="1" dirty="0" err="1"/>
              <a:t>caz</a:t>
            </a:r>
            <a:r>
              <a:rPr lang="en-US" sz="4000" b="1" dirty="0"/>
              <a:t>.</a:t>
            </a:r>
            <a:endParaRPr lang="ru-RU" sz="4000" dirty="0"/>
          </a:p>
          <a:p>
            <a:pPr algn="l"/>
            <a:endParaRPr lang="ru-RU" dirty="0"/>
          </a:p>
        </p:txBody>
      </p:sp>
    </p:spTree>
    <p:extLst>
      <p:ext uri="{BB962C8B-B14F-4D97-AF65-F5344CB8AC3E}">
        <p14:creationId xmlns:p14="http://schemas.microsoft.com/office/powerpoint/2010/main" val="194356497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260648"/>
            <a:ext cx="8784976" cy="6192688"/>
          </a:xfrm>
        </p:spPr>
        <p:txBody>
          <a:bodyPr>
            <a:normAutofit/>
          </a:bodyPr>
          <a:lstStyle/>
          <a:p>
            <a:pPr algn="l"/>
            <a:r>
              <a:rPr lang="en-US" sz="3200" b="1" dirty="0" smtClean="0"/>
              <a:t>    4</a:t>
            </a:r>
            <a:r>
              <a:rPr lang="en-US" sz="3200" b="1" dirty="0"/>
              <a:t>. </a:t>
            </a:r>
            <a:r>
              <a:rPr lang="en-US" sz="3200" b="1" dirty="0" err="1"/>
              <a:t>Mărimile</a:t>
            </a:r>
            <a:r>
              <a:rPr lang="en-US" sz="3200" b="1" dirty="0"/>
              <a:t> concrete ale </a:t>
            </a:r>
            <a:r>
              <a:rPr lang="en-US" sz="3200" b="1" dirty="0" err="1"/>
              <a:t>sporurilor</a:t>
            </a:r>
            <a:r>
              <a:rPr lang="en-US" sz="3200" b="1" dirty="0"/>
              <a:t> de </a:t>
            </a:r>
            <a:r>
              <a:rPr lang="en-US" sz="3200" b="1" dirty="0" err="1"/>
              <a:t>compensare</a:t>
            </a:r>
            <a:r>
              <a:rPr lang="en-US" sz="3200" b="1" dirty="0"/>
              <a:t>, </a:t>
            </a:r>
            <a:r>
              <a:rPr lang="en-US" sz="3200" b="1" dirty="0" err="1"/>
              <a:t>în</a:t>
            </a:r>
            <a:r>
              <a:rPr lang="en-US" sz="3200" b="1" dirty="0"/>
              <a:t> </a:t>
            </a:r>
            <a:r>
              <a:rPr lang="en-US" sz="3200" b="1" dirty="0" err="1"/>
              <a:t>cuantumurile</a:t>
            </a:r>
            <a:r>
              <a:rPr lang="en-US" sz="3200" b="1" dirty="0"/>
              <a:t> </a:t>
            </a:r>
            <a:r>
              <a:rPr lang="en-US" sz="3200" b="1" dirty="0" err="1"/>
              <a:t>negociate</a:t>
            </a:r>
            <a:r>
              <a:rPr lang="en-US" sz="3200" b="1" dirty="0"/>
              <a:t> </a:t>
            </a:r>
            <a:r>
              <a:rPr lang="en-US" sz="3200" b="1" dirty="0" err="1"/>
              <a:t>anual</a:t>
            </a:r>
            <a:r>
              <a:rPr lang="en-US" sz="3200" b="1" dirty="0"/>
              <a:t> </a:t>
            </a:r>
            <a:r>
              <a:rPr lang="en-US" sz="3200" b="1" dirty="0" err="1"/>
              <a:t>în</a:t>
            </a:r>
            <a:r>
              <a:rPr lang="en-US" sz="3200" b="1" dirty="0"/>
              <a:t> </a:t>
            </a:r>
            <a:r>
              <a:rPr lang="en-US" sz="3200" b="1" dirty="0" err="1"/>
              <a:t>Convenţia</a:t>
            </a:r>
            <a:r>
              <a:rPr lang="en-US" sz="3200" b="1" dirty="0"/>
              <a:t> </a:t>
            </a:r>
            <a:r>
              <a:rPr lang="en-US" sz="3200" b="1" dirty="0" err="1"/>
              <a:t>colectivă</a:t>
            </a:r>
            <a:r>
              <a:rPr lang="en-US" sz="3200" b="1" dirty="0"/>
              <a:t> (</a:t>
            </a:r>
            <a:r>
              <a:rPr lang="en-US" sz="3200" b="1" dirty="0" err="1"/>
              <a:t>nivel</a:t>
            </a:r>
            <a:r>
              <a:rPr lang="en-US" sz="3200" b="1" dirty="0"/>
              <a:t> </a:t>
            </a:r>
            <a:r>
              <a:rPr lang="en-US" sz="3200" b="1" dirty="0" err="1"/>
              <a:t>naţional</a:t>
            </a:r>
            <a:r>
              <a:rPr lang="en-US" sz="3200" b="1" dirty="0"/>
              <a:t>), se </a:t>
            </a:r>
            <a:r>
              <a:rPr lang="en-US" sz="3200" b="1" dirty="0" err="1"/>
              <a:t>stabilesc</a:t>
            </a:r>
            <a:r>
              <a:rPr lang="en-US" sz="3200" b="1" dirty="0"/>
              <a:t> </a:t>
            </a:r>
            <a:r>
              <a:rPr lang="en-US" sz="3200" b="1" dirty="0" err="1"/>
              <a:t>în</a:t>
            </a:r>
            <a:r>
              <a:rPr lang="en-US" sz="3200" b="1" dirty="0"/>
              <a:t> </a:t>
            </a:r>
            <a:r>
              <a:rPr lang="en-US" sz="3200" b="1" dirty="0" err="1"/>
              <a:t>funcţie</a:t>
            </a:r>
            <a:r>
              <a:rPr lang="en-US" sz="3200" b="1" dirty="0"/>
              <a:t> de </a:t>
            </a:r>
            <a:r>
              <a:rPr lang="en-US" sz="3200" b="1" dirty="0" err="1"/>
              <a:t>gradul</a:t>
            </a:r>
            <a:r>
              <a:rPr lang="en-US" sz="3200" b="1" dirty="0"/>
              <a:t> de </a:t>
            </a:r>
            <a:r>
              <a:rPr lang="en-US" sz="3200" b="1" dirty="0" err="1"/>
              <a:t>nocivitate</a:t>
            </a:r>
            <a:r>
              <a:rPr lang="en-US" sz="3200" b="1" dirty="0"/>
              <a:t> al </a:t>
            </a:r>
            <a:r>
              <a:rPr lang="en-US" sz="3200" b="1" dirty="0" err="1"/>
              <a:t>lucrărilor</a:t>
            </a:r>
            <a:r>
              <a:rPr lang="en-US" sz="3200" b="1" dirty="0"/>
              <a:t> </a:t>
            </a:r>
            <a:r>
              <a:rPr lang="en-US" sz="3200" b="1" dirty="0" err="1"/>
              <a:t>îndeplinite</a:t>
            </a:r>
            <a:r>
              <a:rPr lang="en-US" sz="3200" b="1" dirty="0"/>
              <a:t>, </a:t>
            </a:r>
            <a:r>
              <a:rPr lang="en-US" sz="3200" b="1" dirty="0" err="1"/>
              <a:t>determinat</a:t>
            </a:r>
            <a:r>
              <a:rPr lang="en-US" sz="3200" b="1" dirty="0"/>
              <a:t> </a:t>
            </a:r>
            <a:r>
              <a:rPr lang="en-US" sz="3200" b="1" dirty="0" err="1"/>
              <a:t>în</a:t>
            </a:r>
            <a:r>
              <a:rPr lang="en-US" sz="3200" b="1" dirty="0"/>
              <a:t> </a:t>
            </a:r>
            <a:r>
              <a:rPr lang="en-US" sz="3200" b="1" dirty="0" err="1"/>
              <a:t>temeiul</a:t>
            </a:r>
            <a:r>
              <a:rPr lang="en-US" sz="3200" b="1" dirty="0"/>
              <a:t> </a:t>
            </a:r>
            <a:r>
              <a:rPr lang="en-US" sz="3200" b="1" dirty="0" err="1"/>
              <a:t>Regulamentului</a:t>
            </a:r>
            <a:r>
              <a:rPr lang="en-US" sz="3200" b="1" dirty="0"/>
              <a:t> cu </a:t>
            </a:r>
            <a:r>
              <a:rPr lang="en-US" sz="3200" b="1" dirty="0" err="1"/>
              <a:t>privire</a:t>
            </a:r>
            <a:r>
              <a:rPr lang="en-US" sz="3200" b="1" dirty="0"/>
              <a:t> la </a:t>
            </a:r>
            <a:r>
              <a:rPr lang="en-US" sz="3200" b="1" dirty="0" err="1"/>
              <a:t>evaluarea</a:t>
            </a:r>
            <a:r>
              <a:rPr lang="en-US" sz="3200" b="1" dirty="0"/>
              <a:t> </a:t>
            </a:r>
            <a:r>
              <a:rPr lang="en-US" sz="3200" b="1" dirty="0" err="1"/>
              <a:t>condiţiilor</a:t>
            </a:r>
            <a:r>
              <a:rPr lang="en-US" sz="3200" b="1" dirty="0"/>
              <a:t> de </a:t>
            </a:r>
            <a:r>
              <a:rPr lang="en-US" sz="3200" b="1" dirty="0" err="1"/>
              <a:t>muncă</a:t>
            </a:r>
            <a:r>
              <a:rPr lang="en-US" sz="3200" b="1" dirty="0"/>
              <a:t> la </a:t>
            </a:r>
            <a:r>
              <a:rPr lang="en-US" sz="3200" b="1" dirty="0" err="1"/>
              <a:t>locurile</a:t>
            </a:r>
            <a:r>
              <a:rPr lang="en-US" sz="3200" b="1" dirty="0"/>
              <a:t> de </a:t>
            </a:r>
            <a:r>
              <a:rPr lang="en-US" sz="3200" b="1" dirty="0" err="1"/>
              <a:t>muncă</a:t>
            </a:r>
            <a:r>
              <a:rPr lang="en-US" sz="3200" b="1" dirty="0"/>
              <a:t> </a:t>
            </a:r>
            <a:r>
              <a:rPr lang="en-US" sz="3200" b="1" dirty="0" err="1"/>
              <a:t>şi</a:t>
            </a:r>
            <a:r>
              <a:rPr lang="en-US" sz="3200" b="1" dirty="0"/>
              <a:t> </a:t>
            </a:r>
            <a:r>
              <a:rPr lang="en-US" sz="3200" b="1" dirty="0" err="1"/>
              <a:t>modul</a:t>
            </a:r>
            <a:r>
              <a:rPr lang="en-US" sz="3200" b="1" dirty="0"/>
              <a:t> de </a:t>
            </a:r>
            <a:r>
              <a:rPr lang="en-US" sz="3200" b="1" dirty="0" err="1"/>
              <a:t>aplicare</a:t>
            </a:r>
            <a:r>
              <a:rPr lang="en-US" sz="3200" b="1" dirty="0"/>
              <a:t> a </a:t>
            </a:r>
            <a:r>
              <a:rPr lang="en-US" sz="3200" b="1" dirty="0" err="1"/>
              <a:t>listelor</a:t>
            </a:r>
            <a:r>
              <a:rPr lang="en-US" sz="3200" b="1" dirty="0"/>
              <a:t> </a:t>
            </a:r>
            <a:r>
              <a:rPr lang="en-US" sz="3200" b="1" dirty="0" err="1"/>
              <a:t>ramurale</a:t>
            </a:r>
            <a:r>
              <a:rPr lang="en-US" sz="3200" b="1" dirty="0"/>
              <a:t> de </a:t>
            </a:r>
            <a:r>
              <a:rPr lang="en-US" sz="3200" b="1" dirty="0" err="1"/>
              <a:t>lucrări</a:t>
            </a:r>
            <a:r>
              <a:rPr lang="en-US" sz="3200" b="1" dirty="0"/>
              <a:t> </a:t>
            </a:r>
            <a:r>
              <a:rPr lang="en-US" sz="3200" b="1" dirty="0" err="1"/>
              <a:t>pentru</a:t>
            </a:r>
            <a:r>
              <a:rPr lang="en-US" sz="3200" b="1" dirty="0"/>
              <a:t> care pot fi </a:t>
            </a:r>
            <a:r>
              <a:rPr lang="en-US" sz="3200" b="1" dirty="0" err="1"/>
              <a:t>stabilite</a:t>
            </a:r>
            <a:r>
              <a:rPr lang="en-US" sz="3200" b="1" dirty="0"/>
              <a:t> </a:t>
            </a:r>
            <a:r>
              <a:rPr lang="en-US" sz="3200" b="1" dirty="0" err="1"/>
              <a:t>sporuri</a:t>
            </a:r>
            <a:r>
              <a:rPr lang="en-US" sz="3200" b="1" dirty="0"/>
              <a:t> de </a:t>
            </a:r>
            <a:r>
              <a:rPr lang="en-US" sz="3200" b="1" dirty="0" err="1"/>
              <a:t>compensare</a:t>
            </a:r>
            <a:r>
              <a:rPr lang="en-US" sz="3200" b="1" dirty="0"/>
              <a:t> </a:t>
            </a:r>
            <a:r>
              <a:rPr lang="en-US" sz="3200" b="1" dirty="0" err="1"/>
              <a:t>pentru</a:t>
            </a:r>
            <a:r>
              <a:rPr lang="en-US" sz="3200" b="1" dirty="0"/>
              <a:t> </a:t>
            </a:r>
            <a:r>
              <a:rPr lang="en-US" sz="3200" b="1" dirty="0" err="1"/>
              <a:t>munca</a:t>
            </a:r>
            <a:r>
              <a:rPr lang="en-US" sz="3200" b="1" dirty="0"/>
              <a:t> </a:t>
            </a:r>
            <a:r>
              <a:rPr lang="en-US" sz="3200" b="1" dirty="0" err="1"/>
              <a:t>prestată</a:t>
            </a:r>
            <a:r>
              <a:rPr lang="en-US" sz="3200" b="1" dirty="0"/>
              <a:t> </a:t>
            </a:r>
            <a:r>
              <a:rPr lang="en-US" sz="3200" b="1" dirty="0" err="1"/>
              <a:t>în</a:t>
            </a:r>
            <a:r>
              <a:rPr lang="en-US" sz="3200" b="1" dirty="0"/>
              <a:t> </a:t>
            </a:r>
            <a:r>
              <a:rPr lang="en-US" sz="3200" b="1" dirty="0" err="1"/>
              <a:t>condiţii</a:t>
            </a:r>
            <a:r>
              <a:rPr lang="en-US" sz="3200" b="1" dirty="0"/>
              <a:t> </a:t>
            </a:r>
            <a:r>
              <a:rPr lang="en-US" sz="3200" b="1" dirty="0" err="1"/>
              <a:t>nefavorabile</a:t>
            </a:r>
            <a:r>
              <a:rPr lang="en-US" sz="3200" b="1" dirty="0"/>
              <a:t>, </a:t>
            </a:r>
            <a:r>
              <a:rPr lang="en-US" sz="3200" b="1" dirty="0" err="1"/>
              <a:t>aprobat</a:t>
            </a:r>
            <a:r>
              <a:rPr lang="en-US" sz="3200" b="1" dirty="0"/>
              <a:t> </a:t>
            </a:r>
            <a:r>
              <a:rPr lang="en-US" sz="3200" b="1" dirty="0" err="1"/>
              <a:t>prin</a:t>
            </a:r>
            <a:r>
              <a:rPr lang="en-US" sz="3200" b="1" dirty="0"/>
              <a:t> </a:t>
            </a:r>
            <a:r>
              <a:rPr lang="en-US" sz="3200" b="1" dirty="0" err="1"/>
              <a:t>Hotărîrea</a:t>
            </a:r>
            <a:r>
              <a:rPr lang="en-US" sz="3200" b="1" dirty="0"/>
              <a:t> </a:t>
            </a:r>
            <a:r>
              <a:rPr lang="en-US" sz="3200" b="1" dirty="0" err="1"/>
              <a:t>Guvernului</a:t>
            </a:r>
            <a:r>
              <a:rPr lang="en-US" sz="3200" b="1" dirty="0"/>
              <a:t> </a:t>
            </a:r>
            <a:r>
              <a:rPr lang="en-US" sz="3200" b="1" dirty="0" err="1"/>
              <a:t>nr</a:t>
            </a:r>
            <a:r>
              <a:rPr lang="en-US" sz="3200" b="1" dirty="0"/>
              <a:t>. 1335 din 10 </a:t>
            </a:r>
            <a:r>
              <a:rPr lang="en-US" sz="3200" b="1" dirty="0" err="1"/>
              <a:t>octombrie</a:t>
            </a:r>
            <a:r>
              <a:rPr lang="en-US" sz="3200" b="1" dirty="0"/>
              <a:t> 2002.</a:t>
            </a:r>
            <a:endParaRPr lang="ru-RU" sz="3200" dirty="0"/>
          </a:p>
          <a:p>
            <a:endParaRPr lang="ru-RU" sz="3200" dirty="0"/>
          </a:p>
        </p:txBody>
      </p:sp>
    </p:spTree>
    <p:extLst>
      <p:ext uri="{BB962C8B-B14F-4D97-AF65-F5344CB8AC3E}">
        <p14:creationId xmlns:p14="http://schemas.microsoft.com/office/powerpoint/2010/main" val="178037539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1520" y="188640"/>
            <a:ext cx="8640960" cy="6552728"/>
          </a:xfrm>
        </p:spPr>
        <p:txBody>
          <a:bodyPr>
            <a:normAutofit/>
          </a:bodyPr>
          <a:lstStyle/>
          <a:p>
            <a:r>
              <a:rPr lang="en-US" sz="3600" dirty="0"/>
              <a:t>Note:</a:t>
            </a:r>
          </a:p>
          <a:p>
            <a:pPr algn="l"/>
            <a:r>
              <a:rPr lang="en-US" sz="2800" b="1" dirty="0"/>
              <a:t>1. </a:t>
            </a:r>
            <a:r>
              <a:rPr lang="en-US" sz="2800" b="1" dirty="0" err="1"/>
              <a:t>Lista</a:t>
            </a:r>
            <a:r>
              <a:rPr lang="en-US" sz="2800" b="1" dirty="0"/>
              <a:t>-tip </a:t>
            </a:r>
            <a:r>
              <a:rPr lang="en-US" sz="2800" b="1" dirty="0" err="1"/>
              <a:t>este</a:t>
            </a:r>
            <a:r>
              <a:rPr lang="en-US" sz="2800" b="1" dirty="0"/>
              <a:t> </a:t>
            </a:r>
            <a:r>
              <a:rPr lang="en-US" sz="2800" b="1" dirty="0" err="1"/>
              <a:t>alcătuită</a:t>
            </a:r>
            <a:r>
              <a:rPr lang="en-US" sz="2800" b="1" dirty="0"/>
              <a:t> </a:t>
            </a:r>
            <a:r>
              <a:rPr lang="en-US" sz="2800" b="1" dirty="0" err="1"/>
              <a:t>ţinîndu</a:t>
            </a:r>
            <a:r>
              <a:rPr lang="en-US" sz="2800" b="1" dirty="0"/>
              <a:t>-se </a:t>
            </a:r>
            <a:r>
              <a:rPr lang="en-US" sz="2800" b="1" dirty="0" err="1"/>
              <a:t>cont</a:t>
            </a:r>
            <a:r>
              <a:rPr lang="en-US" sz="2800" b="1" dirty="0"/>
              <a:t> de </a:t>
            </a:r>
            <a:r>
              <a:rPr lang="en-US" sz="2800" b="1" dirty="0" err="1"/>
              <a:t>Clasificatorul</a:t>
            </a:r>
            <a:r>
              <a:rPr lang="en-US" sz="2800" b="1" dirty="0"/>
              <a:t> </a:t>
            </a:r>
            <a:r>
              <a:rPr lang="en-US" sz="2800" b="1" dirty="0" err="1"/>
              <a:t>activităţilor</a:t>
            </a:r>
            <a:r>
              <a:rPr lang="en-US" sz="2800" b="1" dirty="0"/>
              <a:t> din </a:t>
            </a:r>
            <a:r>
              <a:rPr lang="en-US" sz="2800" b="1" dirty="0" err="1"/>
              <a:t>economia</a:t>
            </a:r>
            <a:r>
              <a:rPr lang="en-US" sz="2800" b="1" dirty="0"/>
              <a:t> </a:t>
            </a:r>
            <a:r>
              <a:rPr lang="en-US" sz="2800" b="1" dirty="0" err="1"/>
              <a:t>Moldovei</a:t>
            </a:r>
            <a:r>
              <a:rPr lang="en-US" sz="2800" b="1" dirty="0"/>
              <a:t> CRM 007 - 2000 </a:t>
            </a:r>
            <a:r>
              <a:rPr lang="en-US" sz="2800" b="1" dirty="0" err="1"/>
              <a:t>şi</a:t>
            </a:r>
            <a:r>
              <a:rPr lang="en-US" sz="2800" b="1" dirty="0"/>
              <a:t> </a:t>
            </a:r>
            <a:r>
              <a:rPr lang="en-US" sz="2800" b="1" dirty="0" err="1"/>
              <a:t>Clasificatorul</a:t>
            </a:r>
            <a:r>
              <a:rPr lang="en-US" sz="2800" b="1" dirty="0"/>
              <a:t> </a:t>
            </a:r>
            <a:r>
              <a:rPr lang="en-US" sz="2800" b="1" dirty="0" err="1"/>
              <a:t>ocupaţiilor</a:t>
            </a:r>
            <a:r>
              <a:rPr lang="en-US" sz="2800" b="1" dirty="0"/>
              <a:t> din </a:t>
            </a:r>
            <a:r>
              <a:rPr lang="en-US" sz="2800" b="1" dirty="0" err="1"/>
              <a:t>Republica</a:t>
            </a:r>
            <a:r>
              <a:rPr lang="en-US" sz="2800" b="1" dirty="0"/>
              <a:t> Moldova CRM 006 -97.</a:t>
            </a:r>
          </a:p>
          <a:p>
            <a:pPr algn="l"/>
            <a:r>
              <a:rPr lang="en-US" sz="2800" b="1" dirty="0"/>
              <a:t>2. </a:t>
            </a:r>
            <a:r>
              <a:rPr lang="en-US" sz="2800" b="1" dirty="0" err="1"/>
              <a:t>Toate</a:t>
            </a:r>
            <a:r>
              <a:rPr lang="en-US" sz="2800" b="1" dirty="0"/>
              <a:t> </a:t>
            </a:r>
            <a:r>
              <a:rPr lang="en-US" sz="2800" b="1" dirty="0" err="1"/>
              <a:t>lucrările</a:t>
            </a:r>
            <a:r>
              <a:rPr lang="en-US" sz="2800" b="1" dirty="0"/>
              <a:t> din </a:t>
            </a:r>
            <a:r>
              <a:rPr lang="en-US" sz="2800" b="1" dirty="0" err="1"/>
              <a:t>Lista</a:t>
            </a:r>
            <a:r>
              <a:rPr lang="en-US" sz="2800" b="1" dirty="0"/>
              <a:t> -tip </a:t>
            </a:r>
            <a:r>
              <a:rPr lang="en-US" sz="2800" b="1" dirty="0" err="1"/>
              <a:t>sînt</a:t>
            </a:r>
            <a:r>
              <a:rPr lang="en-US" sz="2800" b="1" dirty="0"/>
              <a:t> </a:t>
            </a:r>
            <a:r>
              <a:rPr lang="en-US" sz="2800" b="1" dirty="0" err="1"/>
              <a:t>clasificate</a:t>
            </a:r>
            <a:r>
              <a:rPr lang="en-US" sz="2800" b="1" dirty="0"/>
              <a:t> </a:t>
            </a:r>
            <a:r>
              <a:rPr lang="en-US" sz="2800" b="1" dirty="0" err="1"/>
              <a:t>în</a:t>
            </a:r>
            <a:r>
              <a:rPr lang="en-US" sz="2800" b="1" dirty="0"/>
              <a:t> </a:t>
            </a:r>
            <a:r>
              <a:rPr lang="en-US" sz="2800" b="1" dirty="0" err="1"/>
              <a:t>două</a:t>
            </a:r>
            <a:r>
              <a:rPr lang="en-US" sz="2800" b="1" dirty="0"/>
              <a:t> </a:t>
            </a:r>
            <a:r>
              <a:rPr lang="en-US" sz="2800" b="1" dirty="0" err="1"/>
              <a:t>compartimente</a:t>
            </a:r>
            <a:r>
              <a:rPr lang="en-US" sz="2800" b="1" dirty="0"/>
              <a:t> </a:t>
            </a:r>
            <a:r>
              <a:rPr lang="en-US" sz="2800" b="1" dirty="0" err="1"/>
              <a:t>mari</a:t>
            </a:r>
            <a:r>
              <a:rPr lang="en-US" sz="2800" b="1" dirty="0"/>
              <a:t>:</a:t>
            </a:r>
          </a:p>
          <a:p>
            <a:pPr algn="l"/>
            <a:r>
              <a:rPr lang="en-US" sz="2800" b="1" dirty="0"/>
              <a:t>A- </a:t>
            </a:r>
            <a:r>
              <a:rPr lang="en-US" sz="2800" b="1" dirty="0" err="1"/>
              <a:t>Lucrări</a:t>
            </a:r>
            <a:r>
              <a:rPr lang="en-US" sz="2800" b="1" dirty="0"/>
              <a:t> cu </a:t>
            </a:r>
            <a:r>
              <a:rPr lang="en-US" sz="2800" b="1" dirty="0" err="1"/>
              <a:t>condiţii</a:t>
            </a:r>
            <a:r>
              <a:rPr lang="en-US" sz="2800" b="1" dirty="0"/>
              <a:t> de </a:t>
            </a:r>
            <a:r>
              <a:rPr lang="en-US" sz="2800" b="1" dirty="0" err="1"/>
              <a:t>muncă</a:t>
            </a:r>
            <a:r>
              <a:rPr lang="en-US" sz="2800" b="1" dirty="0"/>
              <a:t> </a:t>
            </a:r>
            <a:r>
              <a:rPr lang="en-US" sz="2800" b="1" dirty="0" err="1"/>
              <a:t>grele</a:t>
            </a:r>
            <a:r>
              <a:rPr lang="en-US" sz="2800" b="1" dirty="0"/>
              <a:t> </a:t>
            </a:r>
            <a:r>
              <a:rPr lang="en-US" sz="2800" b="1" dirty="0" err="1"/>
              <a:t>şi</a:t>
            </a:r>
            <a:r>
              <a:rPr lang="en-US" sz="2800" b="1" dirty="0"/>
              <a:t> </a:t>
            </a:r>
            <a:r>
              <a:rPr lang="en-US" sz="2800" b="1" dirty="0" err="1"/>
              <a:t>vătămătoare</a:t>
            </a:r>
            <a:r>
              <a:rPr lang="en-US" sz="2800" b="1" dirty="0"/>
              <a:t> (</a:t>
            </a:r>
            <a:r>
              <a:rPr lang="en-US" sz="2800" b="1" dirty="0" err="1"/>
              <a:t>gradul</a:t>
            </a:r>
            <a:r>
              <a:rPr lang="en-US" sz="2800" b="1" dirty="0"/>
              <a:t> de </a:t>
            </a:r>
            <a:r>
              <a:rPr lang="en-US" sz="2800" b="1" dirty="0" err="1"/>
              <a:t>nocivitate</a:t>
            </a:r>
            <a:r>
              <a:rPr lang="en-US" sz="2800" b="1" dirty="0"/>
              <a:t> </a:t>
            </a:r>
            <a:r>
              <a:rPr lang="en-US" sz="2800" b="1" dirty="0" err="1"/>
              <a:t>pînă</a:t>
            </a:r>
            <a:r>
              <a:rPr lang="en-US" sz="2800" b="1" dirty="0"/>
              <a:t> la 6,0 </a:t>
            </a:r>
            <a:r>
              <a:rPr lang="en-US" sz="2800" b="1" dirty="0" err="1"/>
              <a:t>puncte</a:t>
            </a:r>
            <a:r>
              <a:rPr lang="en-US" sz="2800" b="1" dirty="0"/>
              <a:t>);</a:t>
            </a:r>
          </a:p>
          <a:p>
            <a:pPr algn="l"/>
            <a:r>
              <a:rPr lang="en-US" sz="2800" b="1" dirty="0"/>
              <a:t>B - </a:t>
            </a:r>
            <a:r>
              <a:rPr lang="en-US" sz="2800" b="1" dirty="0" err="1"/>
              <a:t>Lucrări</a:t>
            </a:r>
            <a:r>
              <a:rPr lang="en-US" sz="2800" b="1" dirty="0"/>
              <a:t> cu </a:t>
            </a:r>
            <a:r>
              <a:rPr lang="en-US" sz="2800" b="1" dirty="0" err="1"/>
              <a:t>condiţii</a:t>
            </a:r>
            <a:r>
              <a:rPr lang="en-US" sz="2800" b="1" dirty="0"/>
              <a:t> de </a:t>
            </a:r>
            <a:r>
              <a:rPr lang="en-US" sz="2800" b="1" dirty="0" err="1"/>
              <a:t>muncă</a:t>
            </a:r>
            <a:r>
              <a:rPr lang="en-US" sz="2800" b="1" dirty="0"/>
              <a:t> </a:t>
            </a:r>
            <a:r>
              <a:rPr lang="en-US" sz="2800" b="1" dirty="0" err="1"/>
              <a:t>deosebit</a:t>
            </a:r>
            <a:r>
              <a:rPr lang="en-US" sz="2800" b="1" dirty="0"/>
              <a:t> </a:t>
            </a:r>
            <a:r>
              <a:rPr lang="en-US" sz="2800" b="1" dirty="0" err="1"/>
              <a:t>grele</a:t>
            </a:r>
            <a:r>
              <a:rPr lang="en-US" sz="2800" b="1" dirty="0"/>
              <a:t> </a:t>
            </a:r>
            <a:r>
              <a:rPr lang="en-US" sz="2800" b="1" dirty="0" err="1"/>
              <a:t>şi</a:t>
            </a:r>
            <a:r>
              <a:rPr lang="en-US" sz="2800" b="1" dirty="0"/>
              <a:t> </a:t>
            </a:r>
            <a:r>
              <a:rPr lang="en-US" sz="2800" b="1" dirty="0" err="1"/>
              <a:t>deosebit</a:t>
            </a:r>
            <a:r>
              <a:rPr lang="en-US" sz="2800" b="1" dirty="0"/>
              <a:t> de </a:t>
            </a:r>
            <a:r>
              <a:rPr lang="en-US" sz="2800" b="1" dirty="0" err="1"/>
              <a:t>vătămătoare</a:t>
            </a:r>
            <a:r>
              <a:rPr lang="en-US" sz="2800" b="1" dirty="0"/>
              <a:t> (</a:t>
            </a:r>
            <a:r>
              <a:rPr lang="en-US" sz="2800" b="1" dirty="0" err="1"/>
              <a:t>gradul</a:t>
            </a:r>
            <a:r>
              <a:rPr lang="en-US" sz="2800" b="1" dirty="0"/>
              <a:t> de </a:t>
            </a:r>
            <a:r>
              <a:rPr lang="en-US" sz="2800" b="1" dirty="0" err="1"/>
              <a:t>nocivitate</a:t>
            </a:r>
            <a:r>
              <a:rPr lang="en-US" sz="2800" b="1" dirty="0"/>
              <a:t> </a:t>
            </a:r>
            <a:r>
              <a:rPr lang="en-US" sz="2800" b="1" dirty="0" err="1"/>
              <a:t>mai</a:t>
            </a:r>
            <a:r>
              <a:rPr lang="en-US" sz="2800" b="1" dirty="0"/>
              <a:t> mare de 6,0 </a:t>
            </a:r>
            <a:r>
              <a:rPr lang="en-US" sz="2800" b="1" dirty="0" err="1"/>
              <a:t>puncte</a:t>
            </a:r>
            <a:r>
              <a:rPr lang="en-US" sz="2800" b="1" dirty="0"/>
              <a:t>).</a:t>
            </a:r>
          </a:p>
          <a:p>
            <a:endParaRPr lang="ru-RU" sz="2400" dirty="0"/>
          </a:p>
        </p:txBody>
      </p:sp>
    </p:spTree>
    <p:extLst>
      <p:ext uri="{BB962C8B-B14F-4D97-AF65-F5344CB8AC3E}">
        <p14:creationId xmlns:p14="http://schemas.microsoft.com/office/powerpoint/2010/main" val="34272394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4544" y="0"/>
            <a:ext cx="9468544" cy="6858000"/>
          </a:xfrm>
          <a:prstGeom prst="rect">
            <a:avLst/>
          </a:prstGeom>
        </p:spPr>
      </p:pic>
    </p:spTree>
    <p:extLst>
      <p:ext uri="{BB962C8B-B14F-4D97-AF65-F5344CB8AC3E}">
        <p14:creationId xmlns:p14="http://schemas.microsoft.com/office/powerpoint/2010/main" val="249027896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528" y="0"/>
            <a:ext cx="8208912" cy="6453336"/>
          </a:xfrm>
        </p:spPr>
        <p:txBody>
          <a:bodyPr>
            <a:normAutofit/>
          </a:bodyPr>
          <a:lstStyle/>
          <a:p>
            <a:r>
              <a:rPr lang="en-US" sz="2800" b="1" dirty="0"/>
              <a:t>Note:</a:t>
            </a:r>
          </a:p>
          <a:p>
            <a:pPr algn="l"/>
            <a:r>
              <a:rPr lang="en-US" sz="2800" b="1" dirty="0" err="1" smtClean="0"/>
              <a:t>Codul</a:t>
            </a:r>
            <a:r>
              <a:rPr lang="en-US" sz="2800" b="1" dirty="0" smtClean="0"/>
              <a:t> </a:t>
            </a:r>
            <a:r>
              <a:rPr lang="en-US" sz="2800" b="1" dirty="0" err="1"/>
              <a:t>fiecărei</a:t>
            </a:r>
            <a:r>
              <a:rPr lang="en-US" sz="2800" b="1" dirty="0"/>
              <a:t> </a:t>
            </a:r>
            <a:r>
              <a:rPr lang="en-US" sz="2800" b="1" dirty="0" err="1"/>
              <a:t>lucrări</a:t>
            </a:r>
            <a:r>
              <a:rPr lang="en-US" sz="2800" b="1" dirty="0"/>
              <a:t> se </a:t>
            </a:r>
            <a:r>
              <a:rPr lang="en-US" sz="2800" b="1" dirty="0" err="1"/>
              <a:t>constituie</a:t>
            </a:r>
            <a:r>
              <a:rPr lang="en-US" sz="2800" b="1" dirty="0"/>
              <a:t> din </a:t>
            </a:r>
            <a:r>
              <a:rPr lang="en-US" sz="2800" b="1" dirty="0" err="1"/>
              <a:t>codul</a:t>
            </a:r>
            <a:r>
              <a:rPr lang="en-US" sz="2800" b="1" dirty="0"/>
              <a:t> </a:t>
            </a:r>
            <a:r>
              <a:rPr lang="en-US" sz="2800" b="1" dirty="0" err="1"/>
              <a:t>ramurii</a:t>
            </a:r>
            <a:r>
              <a:rPr lang="en-US" sz="2800" b="1" dirty="0"/>
              <a:t>, </a:t>
            </a:r>
            <a:r>
              <a:rPr lang="en-US" sz="2800" b="1" dirty="0" err="1"/>
              <a:t>grupa</a:t>
            </a:r>
            <a:r>
              <a:rPr lang="en-US" sz="2800" b="1" dirty="0"/>
              <a:t> de </a:t>
            </a:r>
            <a:r>
              <a:rPr lang="en-US" sz="2800" b="1" dirty="0" err="1"/>
              <a:t>nocivitate</a:t>
            </a:r>
            <a:r>
              <a:rPr lang="en-US" sz="2800" b="1" dirty="0"/>
              <a:t> </a:t>
            </a:r>
            <a:r>
              <a:rPr lang="en-US" sz="2800" b="1" dirty="0" err="1"/>
              <a:t>şi</a:t>
            </a:r>
            <a:r>
              <a:rPr lang="en-US" sz="2800" b="1" dirty="0"/>
              <a:t> </a:t>
            </a:r>
            <a:r>
              <a:rPr lang="en-US" sz="2800" b="1" dirty="0" err="1"/>
              <a:t>numărul</a:t>
            </a:r>
            <a:r>
              <a:rPr lang="en-US" sz="2800" b="1" dirty="0"/>
              <a:t> de </a:t>
            </a:r>
            <a:r>
              <a:rPr lang="en-US" sz="2800" b="1" dirty="0" err="1"/>
              <a:t>ordine</a:t>
            </a:r>
            <a:r>
              <a:rPr lang="en-US" sz="2800" b="1" dirty="0"/>
              <a:t> din </a:t>
            </a:r>
            <a:r>
              <a:rPr lang="en-US" sz="2800" b="1" dirty="0" err="1"/>
              <a:t>cadrul</a:t>
            </a:r>
            <a:r>
              <a:rPr lang="en-US" sz="2800" b="1" dirty="0"/>
              <a:t> </a:t>
            </a:r>
            <a:r>
              <a:rPr lang="en-US" sz="2800" b="1" dirty="0" err="1"/>
              <a:t>ramurii</a:t>
            </a:r>
            <a:r>
              <a:rPr lang="en-US" sz="2800" b="1" dirty="0"/>
              <a:t>.</a:t>
            </a:r>
          </a:p>
          <a:p>
            <a:pPr algn="l"/>
            <a:r>
              <a:rPr lang="en-US" sz="2800" b="1" dirty="0" err="1"/>
              <a:t>Spre</a:t>
            </a:r>
            <a:r>
              <a:rPr lang="en-US" sz="2800" b="1" dirty="0"/>
              <a:t> </a:t>
            </a:r>
            <a:r>
              <a:rPr lang="en-US" sz="2800" b="1" dirty="0" err="1"/>
              <a:t>exemplu</a:t>
            </a:r>
            <a:r>
              <a:rPr lang="en-US" sz="2800" b="1" dirty="0"/>
              <a:t>, </a:t>
            </a:r>
            <a:r>
              <a:rPr lang="en-US" sz="2800" b="1" dirty="0" err="1"/>
              <a:t>codul</a:t>
            </a:r>
            <a:r>
              <a:rPr lang="en-US" sz="2800" b="1" dirty="0"/>
              <a:t> F.45.A.014 al </a:t>
            </a:r>
            <a:r>
              <a:rPr lang="en-US" sz="2800" b="1" dirty="0" err="1"/>
              <a:t>lucrării</a:t>
            </a:r>
            <a:r>
              <a:rPr lang="en-US" sz="2800" b="1" dirty="0"/>
              <a:t> "</a:t>
            </a:r>
            <a:r>
              <a:rPr lang="en-US" sz="2800" b="1" dirty="0" err="1"/>
              <a:t>Excavarea</a:t>
            </a:r>
            <a:r>
              <a:rPr lang="en-US" sz="2800" b="1" dirty="0"/>
              <a:t> </a:t>
            </a:r>
            <a:r>
              <a:rPr lang="en-US" sz="2800" b="1" dirty="0" err="1"/>
              <a:t>manuală</a:t>
            </a:r>
            <a:r>
              <a:rPr lang="en-US" sz="2800" b="1" dirty="0"/>
              <a:t> a </a:t>
            </a:r>
            <a:r>
              <a:rPr lang="en-US" sz="2800" b="1" dirty="0" err="1"/>
              <a:t>terenurilor</a:t>
            </a:r>
            <a:r>
              <a:rPr lang="en-US" sz="2800" b="1" dirty="0"/>
              <a:t> </a:t>
            </a:r>
            <a:r>
              <a:rPr lang="en-US" sz="2800" b="1" dirty="0" err="1"/>
              <a:t>curgătoare</a:t>
            </a:r>
            <a:r>
              <a:rPr lang="en-US" sz="2800" b="1" dirty="0"/>
              <a:t>" se </a:t>
            </a:r>
            <a:r>
              <a:rPr lang="en-US" sz="2800" b="1" dirty="0" err="1"/>
              <a:t>constituie</a:t>
            </a:r>
            <a:r>
              <a:rPr lang="en-US" sz="2800" b="1" dirty="0"/>
              <a:t> din:</a:t>
            </a:r>
          </a:p>
          <a:p>
            <a:pPr algn="l"/>
            <a:r>
              <a:rPr lang="en-US" sz="2800" b="1" dirty="0"/>
              <a:t>- </a:t>
            </a:r>
            <a:r>
              <a:rPr lang="en-US" sz="2800" b="1" dirty="0" err="1"/>
              <a:t>codul</a:t>
            </a:r>
            <a:r>
              <a:rPr lang="en-US" sz="2800" b="1" dirty="0"/>
              <a:t> </a:t>
            </a:r>
            <a:r>
              <a:rPr lang="en-US" sz="2800" b="1" dirty="0" err="1"/>
              <a:t>ramurii</a:t>
            </a:r>
            <a:r>
              <a:rPr lang="en-US" sz="2800" b="1" dirty="0"/>
              <a:t> F.45 - </a:t>
            </a:r>
            <a:r>
              <a:rPr lang="en-US" sz="2800" b="1" dirty="0" err="1"/>
              <a:t>Construcţii</a:t>
            </a:r>
            <a:r>
              <a:rPr lang="en-US" sz="2800" b="1" dirty="0"/>
              <a:t>;</a:t>
            </a:r>
          </a:p>
          <a:p>
            <a:pPr algn="l"/>
            <a:r>
              <a:rPr lang="en-US" sz="2800" b="1" dirty="0"/>
              <a:t>- </a:t>
            </a:r>
            <a:r>
              <a:rPr lang="en-US" sz="2800" b="1" dirty="0" err="1"/>
              <a:t>grupa</a:t>
            </a:r>
            <a:r>
              <a:rPr lang="en-US" sz="2800" b="1" dirty="0"/>
              <a:t> de </a:t>
            </a:r>
            <a:r>
              <a:rPr lang="en-US" sz="2800" b="1" dirty="0" err="1"/>
              <a:t>nocivitate</a:t>
            </a:r>
            <a:r>
              <a:rPr lang="en-US" sz="2800" b="1" dirty="0"/>
              <a:t> A - </a:t>
            </a:r>
            <a:r>
              <a:rPr lang="en-US" sz="2800" b="1" dirty="0" err="1"/>
              <a:t>Lucrări</a:t>
            </a:r>
            <a:r>
              <a:rPr lang="en-US" sz="2800" b="1" dirty="0"/>
              <a:t> cu </a:t>
            </a:r>
            <a:r>
              <a:rPr lang="en-US" sz="2800" b="1" dirty="0" err="1"/>
              <a:t>condiţii</a:t>
            </a:r>
            <a:r>
              <a:rPr lang="en-US" sz="2800" b="1" dirty="0"/>
              <a:t> de </a:t>
            </a:r>
            <a:r>
              <a:rPr lang="en-US" sz="2800" b="1" dirty="0" err="1"/>
              <a:t>muncă</a:t>
            </a:r>
            <a:r>
              <a:rPr lang="en-US" sz="2800" b="1" dirty="0"/>
              <a:t> </a:t>
            </a:r>
            <a:r>
              <a:rPr lang="en-US" sz="2800" b="1" dirty="0" err="1"/>
              <a:t>grele</a:t>
            </a:r>
            <a:r>
              <a:rPr lang="en-US" sz="2800" b="1" dirty="0"/>
              <a:t> </a:t>
            </a:r>
            <a:r>
              <a:rPr lang="en-US" sz="2800" b="1" dirty="0" err="1"/>
              <a:t>şi</a:t>
            </a:r>
            <a:r>
              <a:rPr lang="en-US" sz="2800" b="1" dirty="0"/>
              <a:t> </a:t>
            </a:r>
            <a:r>
              <a:rPr lang="en-US" sz="2800" b="1" dirty="0" err="1"/>
              <a:t>vătămătoare</a:t>
            </a:r>
            <a:r>
              <a:rPr lang="en-US" sz="2800" b="1" dirty="0"/>
              <a:t>;</a:t>
            </a:r>
          </a:p>
          <a:p>
            <a:pPr algn="l"/>
            <a:r>
              <a:rPr lang="en-US" sz="2800" b="1" dirty="0"/>
              <a:t>- 014 - </a:t>
            </a:r>
            <a:r>
              <a:rPr lang="en-US" sz="2800" b="1" dirty="0" err="1"/>
              <a:t>numărul</a:t>
            </a:r>
            <a:r>
              <a:rPr lang="en-US" sz="2800" b="1" dirty="0"/>
              <a:t> de </a:t>
            </a:r>
            <a:r>
              <a:rPr lang="en-US" sz="2800" b="1" dirty="0" err="1"/>
              <a:t>ordine</a:t>
            </a:r>
            <a:r>
              <a:rPr lang="en-US" sz="2800" b="1" dirty="0"/>
              <a:t> al </a:t>
            </a:r>
            <a:r>
              <a:rPr lang="en-US" sz="2800" b="1" dirty="0" err="1"/>
              <a:t>lucrării</a:t>
            </a:r>
            <a:r>
              <a:rPr lang="en-US" sz="2800" b="1" dirty="0"/>
              <a:t> </a:t>
            </a:r>
            <a:r>
              <a:rPr lang="en-US" sz="2800" b="1" dirty="0" err="1"/>
              <a:t>în</a:t>
            </a:r>
            <a:r>
              <a:rPr lang="en-US" sz="2800" b="1" dirty="0"/>
              <a:t> </a:t>
            </a:r>
            <a:r>
              <a:rPr lang="en-US" sz="2800" b="1" dirty="0" err="1"/>
              <a:t>compartimentul</a:t>
            </a:r>
            <a:r>
              <a:rPr lang="en-US" sz="2800" b="1" dirty="0"/>
              <a:t> A al </a:t>
            </a:r>
            <a:r>
              <a:rPr lang="en-US" sz="2800" b="1" dirty="0" err="1"/>
              <a:t>listei</a:t>
            </a:r>
            <a:r>
              <a:rPr lang="en-US" sz="2800" b="1" dirty="0"/>
              <a:t> </a:t>
            </a:r>
            <a:r>
              <a:rPr lang="en-US" sz="2800" b="1" dirty="0" err="1"/>
              <a:t>lucrărilor</a:t>
            </a:r>
            <a:r>
              <a:rPr lang="en-US" sz="2800" b="1" dirty="0"/>
              <a:t> cu </a:t>
            </a:r>
            <a:r>
              <a:rPr lang="en-US" sz="2800" b="1" dirty="0" err="1"/>
              <a:t>condiţii</a:t>
            </a:r>
            <a:r>
              <a:rPr lang="en-US" sz="2800" b="1" dirty="0"/>
              <a:t> </a:t>
            </a:r>
            <a:r>
              <a:rPr lang="en-US" sz="2800" b="1" dirty="0" err="1"/>
              <a:t>nefavorabile</a:t>
            </a:r>
            <a:r>
              <a:rPr lang="en-US" sz="2800" b="1" dirty="0"/>
              <a:t> de </a:t>
            </a:r>
            <a:r>
              <a:rPr lang="en-US" sz="2800" b="1" dirty="0" err="1"/>
              <a:t>muncă</a:t>
            </a:r>
            <a:r>
              <a:rPr lang="en-US" sz="2800" b="1" dirty="0"/>
              <a:t> din </a:t>
            </a:r>
            <a:r>
              <a:rPr lang="en-US" sz="2800" b="1" dirty="0" err="1"/>
              <a:t>ramura</a:t>
            </a:r>
            <a:r>
              <a:rPr lang="en-US" sz="2800" b="1" dirty="0"/>
              <a:t> </a:t>
            </a:r>
            <a:r>
              <a:rPr lang="en-US" sz="2800" b="1" dirty="0" err="1"/>
              <a:t>construcţiilor</a:t>
            </a:r>
            <a:r>
              <a:rPr lang="en-US" sz="2800" b="1" dirty="0"/>
              <a:t>.</a:t>
            </a:r>
          </a:p>
          <a:p>
            <a:pPr algn="l"/>
            <a:endParaRPr lang="ru-RU" sz="2800" dirty="0"/>
          </a:p>
        </p:txBody>
      </p:sp>
    </p:spTree>
    <p:extLst>
      <p:ext uri="{BB962C8B-B14F-4D97-AF65-F5344CB8AC3E}">
        <p14:creationId xmlns:p14="http://schemas.microsoft.com/office/powerpoint/2010/main" val="270713903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1124744"/>
            <a:ext cx="7992888" cy="3170099"/>
          </a:xfrm>
          <a:prstGeom prst="rect">
            <a:avLst/>
          </a:prstGeom>
        </p:spPr>
        <p:txBody>
          <a:bodyPr wrap="square">
            <a:spAutoFit/>
          </a:bodyPr>
          <a:lstStyle/>
          <a:p>
            <a:pPr algn="ctr"/>
            <a:r>
              <a:rPr lang="en-US" sz="4000" dirty="0">
                <a:solidFill>
                  <a:srgbClr val="C00000"/>
                </a:solidFill>
              </a:rPr>
              <a:t>HOTĂRÎRE </a:t>
            </a:r>
            <a:r>
              <a:rPr lang="en-US" sz="4000" dirty="0" err="1">
                <a:solidFill>
                  <a:srgbClr val="C00000"/>
                </a:solidFill>
              </a:rPr>
              <a:t>Nr</a:t>
            </a:r>
            <a:r>
              <a:rPr lang="en-US" sz="4000" dirty="0">
                <a:solidFill>
                  <a:srgbClr val="C00000"/>
                </a:solidFill>
              </a:rPr>
              <a:t>. 152</a:t>
            </a:r>
          </a:p>
          <a:p>
            <a:pPr algn="ctr"/>
            <a:r>
              <a:rPr lang="en-US" sz="4000" dirty="0">
                <a:solidFill>
                  <a:srgbClr val="C00000"/>
                </a:solidFill>
              </a:rPr>
              <a:t>din 19-02-2004</a:t>
            </a:r>
          </a:p>
          <a:p>
            <a:r>
              <a:rPr lang="en-US" sz="4000" dirty="0">
                <a:solidFill>
                  <a:srgbClr val="0033CC"/>
                </a:solidFill>
              </a:rPr>
              <a:t>cu </a:t>
            </a:r>
            <a:r>
              <a:rPr lang="en-US" sz="4000" dirty="0" err="1">
                <a:solidFill>
                  <a:srgbClr val="0033CC"/>
                </a:solidFill>
              </a:rPr>
              <a:t>privire</a:t>
            </a:r>
            <a:r>
              <a:rPr lang="en-US" sz="4000" dirty="0">
                <a:solidFill>
                  <a:srgbClr val="0033CC"/>
                </a:solidFill>
              </a:rPr>
              <a:t> la </a:t>
            </a:r>
            <a:r>
              <a:rPr lang="en-US" sz="4000" dirty="0" err="1">
                <a:solidFill>
                  <a:srgbClr val="0033CC"/>
                </a:solidFill>
              </a:rPr>
              <a:t>cuantumul</a:t>
            </a:r>
            <a:r>
              <a:rPr lang="en-US" sz="4000" dirty="0">
                <a:solidFill>
                  <a:srgbClr val="0033CC"/>
                </a:solidFill>
              </a:rPr>
              <a:t> </a:t>
            </a:r>
            <a:r>
              <a:rPr lang="en-US" sz="4000" dirty="0" err="1">
                <a:solidFill>
                  <a:srgbClr val="0033CC"/>
                </a:solidFill>
              </a:rPr>
              <a:t>sporului</a:t>
            </a:r>
            <a:r>
              <a:rPr lang="en-US" sz="4000" dirty="0">
                <a:solidFill>
                  <a:srgbClr val="0033CC"/>
                </a:solidFill>
              </a:rPr>
              <a:t> de </a:t>
            </a:r>
            <a:r>
              <a:rPr lang="en-US" sz="4000" dirty="0" err="1">
                <a:solidFill>
                  <a:srgbClr val="0033CC"/>
                </a:solidFill>
              </a:rPr>
              <a:t>compensare</a:t>
            </a:r>
            <a:r>
              <a:rPr lang="en-US" sz="4000" dirty="0">
                <a:solidFill>
                  <a:srgbClr val="0033CC"/>
                </a:solidFill>
              </a:rPr>
              <a:t> </a:t>
            </a:r>
            <a:r>
              <a:rPr lang="en-US" sz="4000" dirty="0" err="1">
                <a:solidFill>
                  <a:srgbClr val="0033CC"/>
                </a:solidFill>
              </a:rPr>
              <a:t>pentru</a:t>
            </a:r>
            <a:r>
              <a:rPr lang="en-US" sz="4000" dirty="0">
                <a:solidFill>
                  <a:srgbClr val="0033CC"/>
                </a:solidFill>
              </a:rPr>
              <a:t> </a:t>
            </a:r>
            <a:r>
              <a:rPr lang="en-US" sz="4000" dirty="0" err="1">
                <a:solidFill>
                  <a:srgbClr val="0033CC"/>
                </a:solidFill>
              </a:rPr>
              <a:t>munca</a:t>
            </a:r>
            <a:r>
              <a:rPr lang="en-US" sz="4000" dirty="0">
                <a:solidFill>
                  <a:srgbClr val="0033CC"/>
                </a:solidFill>
              </a:rPr>
              <a:t> </a:t>
            </a:r>
            <a:r>
              <a:rPr lang="en-US" sz="4000" dirty="0" err="1">
                <a:solidFill>
                  <a:srgbClr val="0033CC"/>
                </a:solidFill>
              </a:rPr>
              <a:t>prestată</a:t>
            </a:r>
            <a:r>
              <a:rPr lang="en-US" sz="4000" dirty="0">
                <a:solidFill>
                  <a:srgbClr val="0033CC"/>
                </a:solidFill>
              </a:rPr>
              <a:t> </a:t>
            </a:r>
            <a:r>
              <a:rPr lang="en-US" sz="4000" dirty="0" err="1">
                <a:solidFill>
                  <a:srgbClr val="0033CC"/>
                </a:solidFill>
              </a:rPr>
              <a:t>în</a:t>
            </a:r>
            <a:r>
              <a:rPr lang="en-US" sz="4000" dirty="0">
                <a:solidFill>
                  <a:srgbClr val="0033CC"/>
                </a:solidFill>
              </a:rPr>
              <a:t> </a:t>
            </a:r>
            <a:r>
              <a:rPr lang="en-US" sz="4000" dirty="0" err="1">
                <a:solidFill>
                  <a:srgbClr val="0033CC"/>
                </a:solidFill>
              </a:rPr>
              <a:t>condiţii</a:t>
            </a:r>
            <a:r>
              <a:rPr lang="en-US" sz="4000" dirty="0">
                <a:solidFill>
                  <a:srgbClr val="0033CC"/>
                </a:solidFill>
              </a:rPr>
              <a:t> </a:t>
            </a:r>
            <a:r>
              <a:rPr lang="en-US" sz="4000" dirty="0" err="1">
                <a:solidFill>
                  <a:srgbClr val="0033CC"/>
                </a:solidFill>
              </a:rPr>
              <a:t>nefavorabile</a:t>
            </a:r>
            <a:endParaRPr lang="en-US" sz="4000" dirty="0">
              <a:solidFill>
                <a:srgbClr val="0033CC"/>
              </a:solidFill>
            </a:endParaRPr>
          </a:p>
        </p:txBody>
      </p:sp>
    </p:spTree>
    <p:extLst>
      <p:ext uri="{BB962C8B-B14F-4D97-AF65-F5344CB8AC3E}">
        <p14:creationId xmlns:p14="http://schemas.microsoft.com/office/powerpoint/2010/main" val="327058682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52928" cy="2016224"/>
          </a:xfrm>
        </p:spPr>
        <p:txBody>
          <a:bodyPr>
            <a:normAutofit fontScale="90000"/>
          </a:bodyPr>
          <a:lstStyle/>
          <a:p>
            <a:r>
              <a:rPr lang="en-US" dirty="0" err="1"/>
              <a:t>Anexa</a:t>
            </a:r>
            <a:r>
              <a:rPr lang="en-US" dirty="0"/>
              <a:t> </a:t>
            </a:r>
            <a:r>
              <a:rPr lang="en-US" dirty="0" err="1"/>
              <a:t>nr</a:t>
            </a:r>
            <a:r>
              <a:rPr lang="en-US" dirty="0"/>
              <a:t>. 3</a:t>
            </a:r>
            <a:br>
              <a:rPr lang="en-US" dirty="0"/>
            </a:br>
            <a:r>
              <a:rPr lang="en-US" dirty="0"/>
              <a:t>la </a:t>
            </a:r>
            <a:r>
              <a:rPr lang="en-US" dirty="0" err="1"/>
              <a:t>Hotărîrea</a:t>
            </a:r>
            <a:r>
              <a:rPr lang="en-US" dirty="0"/>
              <a:t> </a:t>
            </a:r>
            <a:r>
              <a:rPr lang="en-US" dirty="0" err="1"/>
              <a:t>Guvernului</a:t>
            </a:r>
            <a:r>
              <a:rPr lang="en-US" dirty="0"/>
              <a:t> </a:t>
            </a:r>
            <a:r>
              <a:rPr lang="en-US" dirty="0" err="1"/>
              <a:t>nr</a:t>
            </a:r>
            <a:r>
              <a:rPr lang="en-US" dirty="0"/>
              <a:t>. 152</a:t>
            </a:r>
            <a:br>
              <a:rPr lang="en-US" dirty="0"/>
            </a:br>
            <a:r>
              <a:rPr lang="en-US" dirty="0"/>
              <a:t>din 19 </a:t>
            </a:r>
            <a:r>
              <a:rPr lang="en-US" dirty="0" err="1"/>
              <a:t>februarie</a:t>
            </a:r>
            <a:r>
              <a:rPr lang="en-US" dirty="0"/>
              <a:t> 2004</a:t>
            </a:r>
            <a:br>
              <a:rPr lang="en-US" dirty="0"/>
            </a:br>
            <a:r>
              <a:rPr lang="en-US" dirty="0" err="1"/>
              <a:t>Sporul</a:t>
            </a:r>
            <a:r>
              <a:rPr lang="en-US" dirty="0"/>
              <a:t> de </a:t>
            </a:r>
            <a:r>
              <a:rPr lang="en-US" dirty="0" err="1"/>
              <a:t>compensare</a:t>
            </a:r>
            <a:r>
              <a:rPr lang="en-US" dirty="0"/>
              <a:t> </a:t>
            </a:r>
            <a:r>
              <a:rPr lang="en-US" dirty="0" err="1"/>
              <a:t>pentru</a:t>
            </a:r>
            <a:r>
              <a:rPr lang="en-US" dirty="0"/>
              <a:t> </a:t>
            </a:r>
            <a:r>
              <a:rPr lang="en-US" dirty="0" err="1"/>
              <a:t>munca</a:t>
            </a:r>
            <a:r>
              <a:rPr lang="en-US" dirty="0"/>
              <a:t> </a:t>
            </a:r>
            <a:r>
              <a:rPr lang="en-US" dirty="0" err="1"/>
              <a:t>prestată</a:t>
            </a:r>
            <a:r>
              <a:rPr lang="en-US" dirty="0"/>
              <a:t/>
            </a:r>
            <a:br>
              <a:rPr lang="en-US" dirty="0"/>
            </a:br>
            <a:r>
              <a:rPr lang="en-US" dirty="0" err="1"/>
              <a:t>în</a:t>
            </a:r>
            <a:r>
              <a:rPr lang="en-US" dirty="0"/>
              <a:t> </a:t>
            </a:r>
            <a:r>
              <a:rPr lang="en-US" dirty="0" err="1"/>
              <a:t>condiţiile</a:t>
            </a:r>
            <a:r>
              <a:rPr lang="en-US" dirty="0"/>
              <a:t> </a:t>
            </a:r>
            <a:r>
              <a:rPr lang="en-US" dirty="0" err="1" smtClean="0"/>
              <a:t>nefavorabile</a:t>
            </a:r>
            <a:r>
              <a:rPr lang="en-US" dirty="0" smtClean="0"/>
              <a:t/>
            </a:r>
            <a:br>
              <a:rPr lang="en-US" dirty="0" smtClean="0"/>
            </a:br>
            <a:r>
              <a:rPr lang="en-US" dirty="0"/>
              <a:t/>
            </a:r>
            <a:br>
              <a:rPr lang="en-US" dirty="0"/>
            </a:b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802993634"/>
              </p:ext>
            </p:extLst>
          </p:nvPr>
        </p:nvGraphicFramePr>
        <p:xfrm>
          <a:off x="251521" y="1397000"/>
          <a:ext cx="8640958" cy="4814824"/>
        </p:xfrm>
        <a:graphic>
          <a:graphicData uri="http://schemas.openxmlformats.org/drawingml/2006/table">
            <a:tbl>
              <a:tblPr firstRow="1" bandRow="1">
                <a:tableStyleId>{5C22544A-7EE6-4342-B048-85BDC9FD1C3A}</a:tableStyleId>
              </a:tblPr>
              <a:tblGrid>
                <a:gridCol w="4134591">
                  <a:extLst>
                    <a:ext uri="{9D8B030D-6E8A-4147-A177-3AD203B41FA5}">
                      <a16:colId xmlns:a16="http://schemas.microsoft.com/office/drawing/2014/main" val="3430688717"/>
                    </a:ext>
                  </a:extLst>
                </a:gridCol>
                <a:gridCol w="4506367">
                  <a:extLst>
                    <a:ext uri="{9D8B030D-6E8A-4147-A177-3AD203B41FA5}">
                      <a16:colId xmlns:a16="http://schemas.microsoft.com/office/drawing/2014/main" val="797330642"/>
                    </a:ext>
                  </a:extLst>
                </a:gridCol>
              </a:tblGrid>
              <a:tr h="370840">
                <a:tc>
                  <a:txBody>
                    <a:bodyPr/>
                    <a:lstStyle/>
                    <a:p>
                      <a:r>
                        <a:rPr lang="en-US" sz="2400" dirty="0" err="1" smtClean="0"/>
                        <a:t>Numărul</a:t>
                      </a:r>
                      <a:r>
                        <a:rPr lang="en-US" sz="2400" dirty="0" smtClean="0"/>
                        <a:t> de </a:t>
                      </a:r>
                      <a:r>
                        <a:rPr lang="en-US" sz="2400" dirty="0" err="1" smtClean="0"/>
                        <a:t>puncte</a:t>
                      </a:r>
                      <a:r>
                        <a:rPr lang="en-US" sz="2400" dirty="0" smtClean="0"/>
                        <a:t> in </a:t>
                      </a:r>
                      <a:r>
                        <a:rPr lang="en-US" sz="2400" dirty="0" err="1" smtClean="0"/>
                        <a:t>funcţie</a:t>
                      </a:r>
                      <a:r>
                        <a:rPr lang="en-US" sz="2400" dirty="0" smtClean="0"/>
                        <a:t> de </a:t>
                      </a:r>
                      <a:r>
                        <a:rPr lang="en-US" sz="2400" dirty="0" err="1" smtClean="0"/>
                        <a:t>gradul</a:t>
                      </a:r>
                      <a:r>
                        <a:rPr lang="en-US" sz="2400" dirty="0" smtClean="0"/>
                        <a:t> de </a:t>
                      </a:r>
                      <a:r>
                        <a:rPr lang="en-US" sz="2400" dirty="0" err="1" smtClean="0"/>
                        <a:t>nocivitate</a:t>
                      </a:r>
                      <a:r>
                        <a:rPr lang="en-US" sz="2400" dirty="0" smtClean="0"/>
                        <a:t>, </a:t>
                      </a:r>
                      <a:r>
                        <a:rPr lang="en-US" sz="2400" dirty="0" err="1" smtClean="0"/>
                        <a:t>stabilit</a:t>
                      </a:r>
                      <a:r>
                        <a:rPr lang="en-US" sz="2400" dirty="0" smtClean="0"/>
                        <a:t> </a:t>
                      </a:r>
                      <a:r>
                        <a:rPr lang="en-US" sz="2400" dirty="0" err="1" smtClean="0"/>
                        <a:t>în</a:t>
                      </a:r>
                      <a:r>
                        <a:rPr lang="en-US" sz="2400" dirty="0" smtClean="0"/>
                        <a:t> </a:t>
                      </a:r>
                      <a:r>
                        <a:rPr lang="en-US" sz="2400" dirty="0" err="1" smtClean="0"/>
                        <a:t>conformitate</a:t>
                      </a:r>
                      <a:r>
                        <a:rPr lang="en-US" sz="2400" dirty="0" smtClean="0"/>
                        <a:t> cu </a:t>
                      </a:r>
                      <a:r>
                        <a:rPr lang="en-US" sz="2400" dirty="0" err="1" smtClean="0"/>
                        <a:t>prevederile</a:t>
                      </a:r>
                      <a:r>
                        <a:rPr lang="en-US" sz="2400" dirty="0" smtClean="0"/>
                        <a:t> </a:t>
                      </a:r>
                      <a:r>
                        <a:rPr lang="en-US" sz="2400" dirty="0" err="1" smtClean="0"/>
                        <a:t>Hotărîrii</a:t>
                      </a:r>
                      <a:r>
                        <a:rPr lang="en-US" sz="2400" dirty="0" smtClean="0"/>
                        <a:t> </a:t>
                      </a:r>
                      <a:r>
                        <a:rPr lang="en-US" sz="2400" dirty="0" err="1" smtClean="0"/>
                        <a:t>Guvernului</a:t>
                      </a:r>
                      <a:r>
                        <a:rPr lang="en-US" sz="2400" dirty="0" smtClean="0"/>
                        <a:t> nr.1335 din 10 </a:t>
                      </a:r>
                      <a:r>
                        <a:rPr lang="en-US" sz="2400" dirty="0" err="1" smtClean="0"/>
                        <a:t>octombrie</a:t>
                      </a:r>
                      <a:r>
                        <a:rPr lang="en-US" sz="2400" dirty="0" smtClean="0"/>
                        <a:t> 2002</a:t>
                      </a:r>
                      <a:endParaRPr lang="ru-RU" sz="2400" dirty="0"/>
                    </a:p>
                  </a:txBody>
                  <a:tcPr/>
                </a:tc>
                <a:tc>
                  <a:txBody>
                    <a:bodyPr/>
                    <a:lstStyle/>
                    <a:p>
                      <a:pPr algn="ctr">
                        <a:lnSpc>
                          <a:spcPct val="115000"/>
                        </a:lnSpc>
                        <a:spcAft>
                          <a:spcPts val="825"/>
                        </a:spcAft>
                      </a:pPr>
                      <a:r>
                        <a:rPr lang="en-US" sz="24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Mărimea</a:t>
                      </a: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sporului</a:t>
                      </a: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lei</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8269378"/>
                  </a:ext>
                </a:extLst>
              </a:tr>
              <a:tr h="370840">
                <a:tc>
                  <a:txBody>
                    <a:bodyPr/>
                    <a:lstStyle/>
                    <a:p>
                      <a:pPr algn="ctr">
                        <a:lnSpc>
                          <a:spcPct val="115000"/>
                        </a:lnSpc>
                        <a:spcAft>
                          <a:spcPts val="825"/>
                        </a:spcAft>
                      </a:pP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0,5-2,0</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25"/>
                        </a:spcAft>
                      </a:pPr>
                      <a:r>
                        <a:rPr lang="en-US" sz="24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100</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4243485"/>
                  </a:ext>
                </a:extLst>
              </a:tr>
              <a:tr h="370840">
                <a:tc>
                  <a:txBody>
                    <a:bodyPr/>
                    <a:lstStyle/>
                    <a:p>
                      <a:pPr algn="ctr">
                        <a:lnSpc>
                          <a:spcPct val="115000"/>
                        </a:lnSpc>
                        <a:spcAft>
                          <a:spcPts val="825"/>
                        </a:spcAft>
                      </a:pP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2,1-4,0</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25"/>
                        </a:spcAft>
                      </a:pP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120</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6885890"/>
                  </a:ext>
                </a:extLst>
              </a:tr>
              <a:tr h="370840">
                <a:tc>
                  <a:txBody>
                    <a:bodyPr/>
                    <a:lstStyle/>
                    <a:p>
                      <a:pPr algn="ctr">
                        <a:lnSpc>
                          <a:spcPct val="115000"/>
                        </a:lnSpc>
                        <a:spcAft>
                          <a:spcPts val="825"/>
                        </a:spcAft>
                      </a:pPr>
                      <a:r>
                        <a:rPr lang="en-US" sz="24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4,1-6,0</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25"/>
                        </a:spcAft>
                      </a:pP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140</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0319617"/>
                  </a:ext>
                </a:extLst>
              </a:tr>
              <a:tr h="370840">
                <a:tc>
                  <a:txBody>
                    <a:bodyPr/>
                    <a:lstStyle/>
                    <a:p>
                      <a:pPr algn="ctr">
                        <a:lnSpc>
                          <a:spcPct val="115000"/>
                        </a:lnSpc>
                        <a:spcAft>
                          <a:spcPts val="825"/>
                        </a:spcAft>
                      </a:pPr>
                      <a:r>
                        <a:rPr lang="en-US" sz="24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6,1-8,0</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25"/>
                        </a:spcAft>
                      </a:pP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160</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6598066"/>
                  </a:ext>
                </a:extLst>
              </a:tr>
              <a:tr h="370840">
                <a:tc>
                  <a:txBody>
                    <a:bodyPr/>
                    <a:lstStyle/>
                    <a:p>
                      <a:pPr algn="ctr">
                        <a:lnSpc>
                          <a:spcPct val="115000"/>
                        </a:lnSpc>
                        <a:spcAft>
                          <a:spcPts val="825"/>
                        </a:spcAft>
                      </a:pPr>
                      <a:r>
                        <a:rPr lang="en-US" sz="24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8,1-10,0</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25"/>
                        </a:spcAft>
                      </a:pP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180</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6633667"/>
                  </a:ext>
                </a:extLst>
              </a:tr>
              <a:tr h="370840">
                <a:tc>
                  <a:txBody>
                    <a:bodyPr/>
                    <a:lstStyle/>
                    <a:p>
                      <a:pPr algn="ctr">
                        <a:lnSpc>
                          <a:spcPct val="115000"/>
                        </a:lnSpc>
                        <a:spcAft>
                          <a:spcPts val="825"/>
                        </a:spcAft>
                      </a:pPr>
                      <a:r>
                        <a:rPr lang="en-US" sz="24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mai</a:t>
                      </a: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mult</a:t>
                      </a: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de 10,0</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825"/>
                        </a:spcAft>
                      </a:pP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200</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7403166"/>
                  </a:ext>
                </a:extLst>
              </a:tr>
              <a:tr h="370840">
                <a:tc>
                  <a:txBody>
                    <a:bodyPr/>
                    <a:lstStyle/>
                    <a:p>
                      <a:endParaRPr lang="ru-RU"/>
                    </a:p>
                  </a:txBody>
                  <a:tcPr/>
                </a:tc>
                <a:tc>
                  <a:txBody>
                    <a:bodyPr/>
                    <a:lstStyle/>
                    <a:p>
                      <a:endParaRPr lang="ru-RU" dirty="0"/>
                    </a:p>
                  </a:txBody>
                  <a:tcPr/>
                </a:tc>
                <a:extLst>
                  <a:ext uri="{0D108BD9-81ED-4DB2-BD59-A6C34878D82A}">
                    <a16:rowId xmlns:a16="http://schemas.microsoft.com/office/drawing/2014/main" val="1747151827"/>
                  </a:ext>
                </a:extLst>
              </a:tr>
            </a:tbl>
          </a:graphicData>
        </a:graphic>
      </p:graphicFrame>
    </p:spTree>
    <p:extLst>
      <p:ext uri="{BB962C8B-B14F-4D97-AF65-F5344CB8AC3E}">
        <p14:creationId xmlns:p14="http://schemas.microsoft.com/office/powerpoint/2010/main" val="160500438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26" y="-72008"/>
            <a:ext cx="9036496" cy="692696"/>
          </a:xfrm>
        </p:spPr>
        <p:txBody>
          <a:bodyPr>
            <a:normAutofit/>
          </a:bodyPr>
          <a:lstStyle/>
          <a:p>
            <a:r>
              <a:rPr lang="ro-RO" dirty="0" smtClean="0">
                <a:solidFill>
                  <a:srgbClr val="C00000"/>
                </a:solidFill>
              </a:rPr>
              <a:t>CODUL MUNCII</a:t>
            </a:r>
            <a:r>
              <a:rPr lang="it-IT" dirty="0">
                <a:solidFill>
                  <a:srgbClr val="C00000"/>
                </a:solidFill>
              </a:rPr>
              <a:t>4.	Capitolul III</a:t>
            </a:r>
            <a:br>
              <a:rPr lang="it-IT" dirty="0">
                <a:solidFill>
                  <a:srgbClr val="C00000"/>
                </a:solidFill>
              </a:rPr>
            </a:br>
            <a:r>
              <a:rPr lang="it-IT" dirty="0">
                <a:solidFill>
                  <a:srgbClr val="C00000"/>
                </a:solidFill>
              </a:rPr>
              <a:t>	MODUL DE STABILIRE ŞI PLATĂ A </a:t>
            </a:r>
            <a:r>
              <a:rPr lang="it-IT" dirty="0" smtClean="0">
                <a:solidFill>
                  <a:srgbClr val="C00000"/>
                </a:solidFill>
              </a:rPr>
              <a:t>SALARIULU</a:t>
            </a:r>
            <a:r>
              <a:rPr lang="ro-RO" dirty="0" smtClean="0">
                <a:solidFill>
                  <a:srgbClr val="C00000"/>
                </a:solidFill>
              </a:rPr>
              <a:t>I art. 139</a:t>
            </a:r>
            <a:endParaRPr lang="ru-RU" dirty="0">
              <a:solidFill>
                <a:srgbClr val="C00000"/>
              </a:solidFill>
            </a:endParaRPr>
          </a:p>
        </p:txBody>
      </p:sp>
      <p:sp>
        <p:nvSpPr>
          <p:cNvPr id="4" name="Текст 3"/>
          <p:cNvSpPr>
            <a:spLocks noGrp="1"/>
          </p:cNvSpPr>
          <p:nvPr>
            <p:ph type="body" sz="half" idx="2"/>
          </p:nvPr>
        </p:nvSpPr>
        <p:spPr>
          <a:xfrm>
            <a:off x="-13387" y="620688"/>
            <a:ext cx="9144000" cy="5733256"/>
          </a:xfrm>
        </p:spPr>
        <p:txBody>
          <a:bodyPr>
            <a:noAutofit/>
          </a:bodyPr>
          <a:lstStyle/>
          <a:p>
            <a:pPr lvl="0" algn="l"/>
            <a:r>
              <a:rPr lang="ro-RO" sz="2800" b="1" dirty="0" smtClean="0">
                <a:solidFill>
                  <a:srgbClr val="0033CC"/>
                </a:solidFill>
              </a:rPr>
              <a:t>Art. </a:t>
            </a:r>
            <a:r>
              <a:rPr lang="ro-RO" sz="2800" b="1" dirty="0">
                <a:solidFill>
                  <a:srgbClr val="0033CC"/>
                </a:solidFill>
              </a:rPr>
              <a:t>139.</a:t>
            </a:r>
            <a:r>
              <a:rPr lang="ro-RO" sz="2800" dirty="0"/>
              <a:t> Retribuirea muncii prestate în condiţii </a:t>
            </a:r>
            <a:r>
              <a:rPr lang="ro-RO" sz="2800" dirty="0" smtClean="0"/>
              <a:t>nefavorabile</a:t>
            </a:r>
            <a:r>
              <a:rPr lang="ro-RO" sz="2800" dirty="0"/>
              <a:t> </a:t>
            </a:r>
            <a:r>
              <a:rPr lang="ro-RO" sz="2800" dirty="0" smtClean="0"/>
              <a:t>                                                                                            (1</a:t>
            </a:r>
            <a:r>
              <a:rPr lang="ro-RO" sz="2800" dirty="0"/>
              <a:t>) Pentru munca prestată în condiţii nefavorabile salariaţilor li se stabilesc sporuri de compensare în mărime unică pentru salariaţii de orice calificare care muncesc în condiţii egale la unitatea respectivă.</a:t>
            </a:r>
            <a:endParaRPr lang="ru-RU" sz="2800" dirty="0"/>
          </a:p>
          <a:p>
            <a:pPr lvl="0" algn="l"/>
            <a:r>
              <a:rPr lang="ro-RO" sz="2800" dirty="0"/>
              <a:t>(2) Mărimea concretă a sporurilor de compensare pentru munca prestată în condiţii nefavorabile se stabileşte în funcţie de greutate şi nocivitate, în limitele negociate de partenerii sociali şi aprobate prin convenţia colectivă la nivel naţional şi ramural.</a:t>
            </a:r>
            <a:endParaRPr lang="ru-RU" sz="2800" dirty="0"/>
          </a:p>
          <a:p>
            <a:pPr lvl="0" algn="l"/>
            <a:r>
              <a:rPr lang="ro-RO" sz="2800" dirty="0"/>
              <a:t>(3) Listele lucrărilor şi locurilor de muncă cu condiţii grele şi deosebit de grele, vătămătoare şi deosebit de vătămătoare se aprobă de către Guvern după consultarea patronatelor şi sindicatelor.</a:t>
            </a:r>
            <a:endParaRPr lang="ru-RU" sz="2800" dirty="0"/>
          </a:p>
          <a:p>
            <a:pPr algn="l"/>
            <a:endParaRPr lang="ru-RU" sz="2800" dirty="0"/>
          </a:p>
        </p:txBody>
      </p:sp>
    </p:spTree>
    <p:extLst>
      <p:ext uri="{BB962C8B-B14F-4D97-AF65-F5344CB8AC3E}">
        <p14:creationId xmlns:p14="http://schemas.microsoft.com/office/powerpoint/2010/main" val="267639684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9144000" cy="6858000"/>
          </a:xfrm>
        </p:spPr>
        <p:txBody>
          <a:bodyPr>
            <a:normAutofit lnSpcReduction="10000"/>
          </a:bodyPr>
          <a:lstStyle/>
          <a:p>
            <a:pPr algn="l"/>
            <a:r>
              <a:rPr lang="en-US" sz="2400" b="1" dirty="0" err="1" smtClean="0">
                <a:solidFill>
                  <a:srgbClr val="0033CC"/>
                </a:solidFill>
              </a:rPr>
              <a:t>Articolul</a:t>
            </a:r>
            <a:r>
              <a:rPr lang="en-US" sz="2400" b="1" dirty="0" smtClean="0">
                <a:solidFill>
                  <a:srgbClr val="0033CC"/>
                </a:solidFill>
              </a:rPr>
              <a:t> 139</a:t>
            </a:r>
            <a:r>
              <a:rPr lang="el-GR" sz="2400" b="1" dirty="0" smtClean="0">
                <a:solidFill>
                  <a:srgbClr val="0033CC"/>
                </a:solidFill>
              </a:rPr>
              <a:t>´</a:t>
            </a:r>
            <a:r>
              <a:rPr lang="en-US" sz="2400" b="1" dirty="0" smtClean="0"/>
              <a:t>. </a:t>
            </a:r>
            <a:r>
              <a:rPr lang="en-US" sz="2400" b="1" dirty="0" err="1"/>
              <a:t>Retribuirea</a:t>
            </a:r>
            <a:r>
              <a:rPr lang="en-US" sz="2400" b="1" dirty="0"/>
              <a:t> </a:t>
            </a:r>
            <a:r>
              <a:rPr lang="en-US" sz="2400" b="1" dirty="0" err="1"/>
              <a:t>muncii</a:t>
            </a:r>
            <a:r>
              <a:rPr lang="en-US" sz="2400" b="1" dirty="0"/>
              <a:t> </a:t>
            </a:r>
            <a:r>
              <a:rPr lang="en-US" sz="2400" b="1" dirty="0" err="1"/>
              <a:t>prestate</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smtClean="0"/>
              <a:t>risc</a:t>
            </a:r>
            <a:endParaRPr lang="en-US" sz="2400" b="1" dirty="0" smtClean="0"/>
          </a:p>
          <a:p>
            <a:pPr algn="l"/>
            <a:r>
              <a:rPr lang="en-US" sz="2400" b="1" dirty="0" smtClean="0"/>
              <a:t>	                           </a:t>
            </a:r>
            <a:r>
              <a:rPr lang="en-US" sz="2400" b="1" dirty="0" err="1" smtClean="0"/>
              <a:t>sporit</a:t>
            </a:r>
            <a:r>
              <a:rPr lang="en-US" sz="2400" b="1" dirty="0" smtClean="0"/>
              <a:t> </a:t>
            </a:r>
            <a:r>
              <a:rPr lang="en-US" sz="2400" b="1" dirty="0" err="1" smtClean="0"/>
              <a:t>pentru</a:t>
            </a:r>
            <a:r>
              <a:rPr lang="en-US" sz="2400" b="1" dirty="0" smtClean="0"/>
              <a:t> </a:t>
            </a:r>
            <a:r>
              <a:rPr lang="en-US" sz="2400" b="1" dirty="0" err="1" smtClean="0"/>
              <a:t>sănătate</a:t>
            </a:r>
            <a:endParaRPr lang="en-US" sz="2400" b="1" dirty="0" smtClean="0"/>
          </a:p>
          <a:p>
            <a:pPr algn="l"/>
            <a:r>
              <a:rPr lang="en-US" sz="2400" b="1" dirty="0" smtClean="0"/>
              <a:t>(</a:t>
            </a:r>
            <a:r>
              <a:rPr lang="en-US" sz="2400" b="1" dirty="0"/>
              <a:t>1) </a:t>
            </a:r>
            <a:r>
              <a:rPr lang="en-US" sz="2400" b="1" dirty="0" err="1"/>
              <a:t>Pentru</a:t>
            </a:r>
            <a:r>
              <a:rPr lang="en-US" sz="2400" b="1" dirty="0"/>
              <a:t> </a:t>
            </a:r>
            <a:r>
              <a:rPr lang="en-US" sz="2400" b="1" dirty="0" err="1"/>
              <a:t>munca</a:t>
            </a:r>
            <a:r>
              <a:rPr lang="en-US" sz="2400" b="1" dirty="0"/>
              <a:t> </a:t>
            </a:r>
            <a:r>
              <a:rPr lang="en-US" sz="2400" b="1" dirty="0" err="1"/>
              <a:t>prestată</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a:t>risc</a:t>
            </a:r>
            <a:r>
              <a:rPr lang="en-US" sz="2400" b="1" dirty="0"/>
              <a:t> </a:t>
            </a:r>
            <a:r>
              <a:rPr lang="en-US" sz="2400" b="1" dirty="0" err="1"/>
              <a:t>sporit</a:t>
            </a:r>
            <a:r>
              <a:rPr lang="en-US" sz="2400" b="1" dirty="0"/>
              <a:t> </a:t>
            </a:r>
            <a:r>
              <a:rPr lang="en-US" sz="2400" b="1" dirty="0" err="1"/>
              <a:t>pentru</a:t>
            </a:r>
            <a:r>
              <a:rPr lang="en-US" sz="2400" b="1" dirty="0"/>
              <a:t> </a:t>
            </a:r>
            <a:r>
              <a:rPr lang="en-US" sz="2400" b="1" dirty="0" err="1"/>
              <a:t>sănătate</a:t>
            </a:r>
            <a:r>
              <a:rPr lang="en-US" sz="2400" b="1" dirty="0"/>
              <a:t> </a:t>
            </a:r>
            <a:r>
              <a:rPr lang="en-US" sz="2400" b="1" dirty="0" err="1"/>
              <a:t>în</a:t>
            </a:r>
            <a:r>
              <a:rPr lang="en-US" sz="2400" b="1" dirty="0"/>
              <a:t> </a:t>
            </a:r>
            <a:r>
              <a:rPr lang="en-US" sz="2400" b="1" dirty="0" err="1"/>
              <a:t>perioada</a:t>
            </a:r>
            <a:r>
              <a:rPr lang="en-US" sz="2400" b="1" dirty="0"/>
              <a:t> </a:t>
            </a:r>
            <a:r>
              <a:rPr lang="en-US" sz="2400" b="1" dirty="0" err="1"/>
              <a:t>stării</a:t>
            </a:r>
            <a:r>
              <a:rPr lang="en-US" sz="2400" b="1" dirty="0"/>
              <a:t> de </a:t>
            </a:r>
            <a:r>
              <a:rPr lang="en-US" sz="2400" b="1" dirty="0" err="1"/>
              <a:t>urgență</a:t>
            </a:r>
            <a:r>
              <a:rPr lang="en-US" sz="2400" b="1" dirty="0"/>
              <a:t>, de </a:t>
            </a:r>
            <a:r>
              <a:rPr lang="en-US" sz="2400" b="1" dirty="0" err="1"/>
              <a:t>asediu</a:t>
            </a:r>
            <a:r>
              <a:rPr lang="en-US" sz="2400" b="1" dirty="0"/>
              <a:t> </a:t>
            </a:r>
            <a:r>
              <a:rPr lang="en-US" sz="2400" b="1" dirty="0" err="1"/>
              <a:t>sau</a:t>
            </a:r>
            <a:r>
              <a:rPr lang="en-US" sz="2400" b="1" dirty="0"/>
              <a:t> de </a:t>
            </a:r>
            <a:r>
              <a:rPr lang="en-US" sz="2400" b="1" dirty="0" err="1"/>
              <a:t>război</a:t>
            </a:r>
            <a:r>
              <a:rPr lang="en-US" sz="2400" b="1" dirty="0"/>
              <a:t> </a:t>
            </a:r>
            <a:r>
              <a:rPr lang="en-US" sz="2400" b="1" dirty="0" err="1"/>
              <a:t>ori</a:t>
            </a:r>
            <a:r>
              <a:rPr lang="en-US" sz="2400" b="1" dirty="0"/>
              <a:t> </a:t>
            </a:r>
            <a:r>
              <a:rPr lang="en-US" sz="2400" b="1" dirty="0" err="1"/>
              <a:t>în</a:t>
            </a:r>
            <a:r>
              <a:rPr lang="en-US" sz="2400" b="1" dirty="0"/>
              <a:t> </a:t>
            </a:r>
            <a:r>
              <a:rPr lang="en-US" sz="2400" b="1" dirty="0" err="1"/>
              <a:t>perioada</a:t>
            </a:r>
            <a:r>
              <a:rPr lang="en-US" sz="2400" b="1" dirty="0"/>
              <a:t> </a:t>
            </a:r>
            <a:r>
              <a:rPr lang="en-US" sz="2400" b="1" dirty="0" err="1"/>
              <a:t>stării</a:t>
            </a:r>
            <a:r>
              <a:rPr lang="en-US" sz="2400" b="1" dirty="0"/>
              <a:t> de </a:t>
            </a:r>
            <a:r>
              <a:rPr lang="en-US" sz="2400" b="1" dirty="0" err="1"/>
              <a:t>urgență</a:t>
            </a:r>
            <a:r>
              <a:rPr lang="en-US" sz="2400" b="1" dirty="0"/>
              <a:t> </a:t>
            </a:r>
            <a:r>
              <a:rPr lang="en-US" sz="2400" b="1" dirty="0" err="1"/>
              <a:t>în</a:t>
            </a:r>
            <a:r>
              <a:rPr lang="en-US" sz="2400" b="1" dirty="0"/>
              <a:t> </a:t>
            </a:r>
            <a:r>
              <a:rPr lang="en-US" sz="2400" b="1" dirty="0" err="1"/>
              <a:t>sănătate</a:t>
            </a:r>
            <a:r>
              <a:rPr lang="en-US" sz="2400" b="1" dirty="0"/>
              <a:t> </a:t>
            </a:r>
            <a:r>
              <a:rPr lang="en-US" sz="2400" b="1" dirty="0" err="1"/>
              <a:t>publică</a:t>
            </a:r>
            <a:r>
              <a:rPr lang="en-US" sz="2400" b="1" dirty="0"/>
              <a:t>, </a:t>
            </a:r>
            <a:r>
              <a:rPr lang="en-US" sz="2400" b="1" dirty="0" err="1"/>
              <a:t>salariații</a:t>
            </a:r>
            <a:r>
              <a:rPr lang="en-US" sz="2400" b="1" dirty="0"/>
              <a:t> pot </a:t>
            </a:r>
            <a:r>
              <a:rPr lang="en-US" sz="2400" b="1" dirty="0" err="1"/>
              <a:t>beneficia</a:t>
            </a:r>
            <a:r>
              <a:rPr lang="en-US" sz="2400" b="1" dirty="0"/>
              <a:t> de </a:t>
            </a:r>
            <a:r>
              <a:rPr lang="en-US" sz="2400" b="1" dirty="0" err="1"/>
              <a:t>spor</a:t>
            </a:r>
            <a:r>
              <a:rPr lang="en-US" sz="2400" b="1" dirty="0"/>
              <a:t> de </a:t>
            </a:r>
            <a:r>
              <a:rPr lang="en-US" sz="2400" b="1" dirty="0" err="1"/>
              <a:t>compensare</a:t>
            </a:r>
            <a:r>
              <a:rPr lang="en-US" sz="2400" b="1" dirty="0"/>
              <a:t> </a:t>
            </a:r>
            <a:r>
              <a:rPr lang="en-US" sz="2400" b="1" dirty="0" err="1"/>
              <a:t>pentru</a:t>
            </a:r>
            <a:r>
              <a:rPr lang="en-US" sz="2400" b="1" dirty="0"/>
              <a:t> </a:t>
            </a:r>
            <a:r>
              <a:rPr lang="en-US" sz="2400" b="1" dirty="0" err="1"/>
              <a:t>munca</a:t>
            </a:r>
            <a:r>
              <a:rPr lang="en-US" sz="2400" b="1" dirty="0"/>
              <a:t> </a:t>
            </a:r>
            <a:r>
              <a:rPr lang="en-US" sz="2400" b="1" dirty="0" err="1"/>
              <a:t>prestată</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a:t>risc</a:t>
            </a:r>
            <a:r>
              <a:rPr lang="en-US" sz="2400" b="1" dirty="0"/>
              <a:t> </a:t>
            </a:r>
            <a:r>
              <a:rPr lang="en-US" sz="2400" b="1" dirty="0" err="1"/>
              <a:t>sporit</a:t>
            </a:r>
            <a:r>
              <a:rPr lang="en-US" sz="2400" b="1" dirty="0"/>
              <a:t> </a:t>
            </a:r>
            <a:r>
              <a:rPr lang="en-US" sz="2400" b="1" dirty="0" err="1"/>
              <a:t>pentru</a:t>
            </a:r>
            <a:r>
              <a:rPr lang="en-US" sz="2400" b="1" dirty="0"/>
              <a:t> </a:t>
            </a:r>
            <a:r>
              <a:rPr lang="en-US" sz="2400" b="1" dirty="0" err="1"/>
              <a:t>sănătate</a:t>
            </a:r>
            <a:r>
              <a:rPr lang="en-US" sz="2400" b="1" dirty="0"/>
              <a:t>.</a:t>
            </a:r>
          </a:p>
          <a:p>
            <a:pPr algn="l"/>
            <a:r>
              <a:rPr lang="en-US" sz="2400" b="1" dirty="0" smtClean="0"/>
              <a:t>(</a:t>
            </a:r>
            <a:r>
              <a:rPr lang="en-US" sz="2400" b="1" dirty="0"/>
              <a:t>2) </a:t>
            </a:r>
            <a:r>
              <a:rPr lang="en-US" sz="2400" b="1" dirty="0" err="1"/>
              <a:t>Sporul</a:t>
            </a:r>
            <a:r>
              <a:rPr lang="en-US" sz="2400" b="1" dirty="0"/>
              <a:t> de </a:t>
            </a:r>
            <a:r>
              <a:rPr lang="en-US" sz="2400" b="1" dirty="0" err="1"/>
              <a:t>compensare</a:t>
            </a:r>
            <a:r>
              <a:rPr lang="en-US" sz="2400" b="1" dirty="0"/>
              <a:t> </a:t>
            </a:r>
            <a:r>
              <a:rPr lang="en-US" sz="2400" b="1" dirty="0" err="1"/>
              <a:t>pentru</a:t>
            </a:r>
            <a:r>
              <a:rPr lang="en-US" sz="2400" b="1" dirty="0"/>
              <a:t> </a:t>
            </a:r>
            <a:r>
              <a:rPr lang="en-US" sz="2400" b="1" dirty="0" err="1"/>
              <a:t>munca</a:t>
            </a:r>
            <a:r>
              <a:rPr lang="en-US" sz="2400" b="1" dirty="0"/>
              <a:t> </a:t>
            </a:r>
            <a:r>
              <a:rPr lang="en-US" sz="2400" b="1" dirty="0" err="1"/>
              <a:t>prestată</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a:t>risc</a:t>
            </a:r>
            <a:r>
              <a:rPr lang="en-US" sz="2400" b="1" dirty="0"/>
              <a:t> </a:t>
            </a:r>
            <a:r>
              <a:rPr lang="en-US" sz="2400" b="1" dirty="0" err="1"/>
              <a:t>sporit</a:t>
            </a:r>
            <a:r>
              <a:rPr lang="en-US" sz="2400" b="1" dirty="0"/>
              <a:t> </a:t>
            </a:r>
            <a:r>
              <a:rPr lang="en-US" sz="2400" b="1" dirty="0" err="1"/>
              <a:t>pentru</a:t>
            </a:r>
            <a:r>
              <a:rPr lang="en-US" sz="2400" b="1" dirty="0"/>
              <a:t> </a:t>
            </a:r>
            <a:r>
              <a:rPr lang="en-US" sz="2400" b="1" dirty="0" err="1"/>
              <a:t>sănătate</a:t>
            </a:r>
            <a:r>
              <a:rPr lang="en-US" sz="2400" b="1" dirty="0"/>
              <a:t> se </a:t>
            </a:r>
            <a:r>
              <a:rPr lang="en-US" sz="2400" b="1" dirty="0" err="1"/>
              <a:t>stabilește</a:t>
            </a:r>
            <a:r>
              <a:rPr lang="en-US" sz="2400" b="1" dirty="0"/>
              <a:t> </a:t>
            </a:r>
            <a:r>
              <a:rPr lang="en-US" sz="2400" b="1" dirty="0" err="1"/>
              <a:t>în</a:t>
            </a:r>
            <a:r>
              <a:rPr lang="en-US" sz="2400" b="1" dirty="0"/>
              <a:t> </a:t>
            </a:r>
            <a:r>
              <a:rPr lang="en-US" sz="2400" b="1" dirty="0" err="1"/>
              <a:t>mărime</a:t>
            </a:r>
            <a:r>
              <a:rPr lang="en-US" sz="2400" b="1" dirty="0"/>
              <a:t> de </a:t>
            </a:r>
            <a:r>
              <a:rPr lang="en-US" sz="2400" b="1" dirty="0" err="1"/>
              <a:t>până</a:t>
            </a:r>
            <a:r>
              <a:rPr lang="en-US" sz="2400" b="1" dirty="0"/>
              <a:t> la 100 la </a:t>
            </a:r>
            <a:r>
              <a:rPr lang="en-US" sz="2400" b="1" dirty="0" err="1"/>
              <a:t>sută</a:t>
            </a:r>
            <a:r>
              <a:rPr lang="en-US" sz="2400" b="1" dirty="0"/>
              <a:t> din </a:t>
            </a:r>
            <a:r>
              <a:rPr lang="en-US" sz="2400" b="1" dirty="0" err="1"/>
              <a:t>salariul</a:t>
            </a:r>
            <a:r>
              <a:rPr lang="en-US" sz="2400" b="1" dirty="0"/>
              <a:t> de </a:t>
            </a:r>
            <a:r>
              <a:rPr lang="en-US" sz="2400" b="1" dirty="0" err="1"/>
              <a:t>bază</a:t>
            </a:r>
            <a:r>
              <a:rPr lang="en-US" sz="2400" b="1" dirty="0"/>
              <a:t> </a:t>
            </a:r>
            <a:r>
              <a:rPr lang="en-US" sz="2400" b="1" dirty="0" err="1"/>
              <a:t>pe</a:t>
            </a:r>
            <a:r>
              <a:rPr lang="en-US" sz="2400" b="1" dirty="0"/>
              <a:t> </a:t>
            </a:r>
            <a:r>
              <a:rPr lang="en-US" sz="2400" b="1" dirty="0" err="1"/>
              <a:t>unitate</a:t>
            </a:r>
            <a:r>
              <a:rPr lang="en-US" sz="2400" b="1" dirty="0"/>
              <a:t> de </a:t>
            </a:r>
            <a:r>
              <a:rPr lang="en-US" sz="2400" b="1" dirty="0" err="1"/>
              <a:t>timp</a:t>
            </a:r>
            <a:r>
              <a:rPr lang="en-US" sz="2400" b="1" dirty="0"/>
              <a:t> (</a:t>
            </a:r>
            <a:r>
              <a:rPr lang="en-US" sz="2400" b="1" dirty="0" err="1"/>
              <a:t>oră</a:t>
            </a:r>
            <a:r>
              <a:rPr lang="en-US" sz="2400" b="1" dirty="0"/>
              <a:t> </a:t>
            </a:r>
            <a:r>
              <a:rPr lang="en-US" sz="2400" b="1" dirty="0" err="1"/>
              <a:t>sau</a:t>
            </a:r>
            <a:r>
              <a:rPr lang="en-US" sz="2400" b="1" dirty="0"/>
              <a:t> </a:t>
            </a:r>
            <a:r>
              <a:rPr lang="en-US" sz="2400" b="1" dirty="0" err="1"/>
              <a:t>zi</a:t>
            </a:r>
            <a:r>
              <a:rPr lang="en-US" sz="2400" b="1" dirty="0"/>
              <a:t>), </a:t>
            </a:r>
            <a:r>
              <a:rPr lang="en-US" sz="2400" b="1" dirty="0" err="1"/>
              <a:t>în</a:t>
            </a:r>
            <a:r>
              <a:rPr lang="en-US" sz="2400" b="1" dirty="0"/>
              <a:t> </a:t>
            </a:r>
            <a:r>
              <a:rPr lang="en-US" sz="2400" b="1" dirty="0" err="1"/>
              <a:t>funcție</a:t>
            </a:r>
            <a:r>
              <a:rPr lang="en-US" sz="2400" b="1" dirty="0"/>
              <a:t> de </a:t>
            </a:r>
            <a:r>
              <a:rPr lang="en-US" sz="2400" b="1" dirty="0" err="1"/>
              <a:t>volumul</a:t>
            </a:r>
            <a:r>
              <a:rPr lang="en-US" sz="2400" b="1" dirty="0"/>
              <a:t> de </a:t>
            </a:r>
            <a:r>
              <a:rPr lang="en-US" sz="2400" b="1" dirty="0" err="1"/>
              <a:t>lucru</a:t>
            </a:r>
            <a:r>
              <a:rPr lang="en-US" sz="2400" b="1" dirty="0"/>
              <a:t> </a:t>
            </a:r>
            <a:r>
              <a:rPr lang="en-US" sz="2400" b="1" dirty="0" err="1"/>
              <a:t>și</a:t>
            </a:r>
            <a:r>
              <a:rPr lang="en-US" sz="2400" b="1" dirty="0"/>
              <a:t> de </a:t>
            </a:r>
            <a:r>
              <a:rPr lang="en-US" sz="2400" b="1" dirty="0" err="1"/>
              <a:t>nivelul</a:t>
            </a:r>
            <a:r>
              <a:rPr lang="en-US" sz="2400" b="1" dirty="0"/>
              <a:t> de </a:t>
            </a:r>
            <a:r>
              <a:rPr lang="en-US" sz="2400" b="1" dirty="0" err="1"/>
              <a:t>pregătire</a:t>
            </a:r>
            <a:r>
              <a:rPr lang="en-US" sz="2400" b="1" dirty="0"/>
              <a:t> </a:t>
            </a:r>
            <a:r>
              <a:rPr lang="en-US" sz="2400" b="1" dirty="0" err="1"/>
              <a:t>profesională</a:t>
            </a:r>
            <a:r>
              <a:rPr lang="en-US" sz="2400" b="1" dirty="0"/>
              <a:t> ale </a:t>
            </a:r>
            <a:r>
              <a:rPr lang="en-US" sz="2400" b="1" dirty="0" err="1"/>
              <a:t>salariatului</a:t>
            </a:r>
            <a:r>
              <a:rPr lang="en-US" sz="2400" b="1" dirty="0"/>
              <a:t>, </a:t>
            </a:r>
            <a:r>
              <a:rPr lang="en-US" sz="2400" b="1" dirty="0" err="1"/>
              <a:t>pentru</a:t>
            </a:r>
            <a:r>
              <a:rPr lang="en-US" sz="2400" b="1" dirty="0"/>
              <a:t> </a:t>
            </a:r>
            <a:r>
              <a:rPr lang="en-US" sz="2400" b="1" dirty="0" err="1"/>
              <a:t>fiecare</a:t>
            </a:r>
            <a:r>
              <a:rPr lang="en-US" sz="2400" b="1" dirty="0"/>
              <a:t> </a:t>
            </a:r>
            <a:r>
              <a:rPr lang="en-US" sz="2400" b="1" dirty="0" err="1"/>
              <a:t>oră</a:t>
            </a:r>
            <a:r>
              <a:rPr lang="en-US" sz="2400" b="1" dirty="0"/>
              <a:t> </a:t>
            </a:r>
            <a:r>
              <a:rPr lang="en-US" sz="2400" b="1" dirty="0" err="1"/>
              <a:t>sau</a:t>
            </a:r>
            <a:r>
              <a:rPr lang="en-US" sz="2400" b="1" dirty="0"/>
              <a:t> </a:t>
            </a:r>
            <a:r>
              <a:rPr lang="en-US" sz="2400" b="1" dirty="0" err="1"/>
              <a:t>zi</a:t>
            </a:r>
            <a:r>
              <a:rPr lang="en-US" sz="2400" b="1" dirty="0"/>
              <a:t> de </a:t>
            </a:r>
            <a:r>
              <a:rPr lang="en-US" sz="2400" b="1" dirty="0" err="1"/>
              <a:t>muncă</a:t>
            </a:r>
            <a:r>
              <a:rPr lang="en-US" sz="2400" b="1" dirty="0"/>
              <a:t> </a:t>
            </a:r>
            <a:r>
              <a:rPr lang="en-US" sz="2400" b="1" dirty="0" err="1"/>
              <a:t>prestată</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a:t>risc</a:t>
            </a:r>
            <a:r>
              <a:rPr lang="en-US" sz="2400" b="1" dirty="0"/>
              <a:t> </a:t>
            </a:r>
            <a:r>
              <a:rPr lang="en-US" sz="2400" b="1" dirty="0" err="1"/>
              <a:t>sporit</a:t>
            </a:r>
            <a:r>
              <a:rPr lang="en-US" sz="2400" b="1" dirty="0"/>
              <a:t> </a:t>
            </a:r>
            <a:r>
              <a:rPr lang="en-US" sz="2400" b="1" dirty="0" err="1"/>
              <a:t>pentru</a:t>
            </a:r>
            <a:r>
              <a:rPr lang="en-US" sz="2400" b="1" dirty="0"/>
              <a:t> </a:t>
            </a:r>
            <a:r>
              <a:rPr lang="en-US" sz="2400" b="1" dirty="0" err="1"/>
              <a:t>sănătate</a:t>
            </a:r>
            <a:r>
              <a:rPr lang="en-US" sz="2400" b="1" dirty="0"/>
              <a:t>.</a:t>
            </a:r>
          </a:p>
          <a:p>
            <a:pPr algn="l"/>
            <a:r>
              <a:rPr lang="en-US" sz="2400" b="1" dirty="0" smtClean="0"/>
              <a:t>(</a:t>
            </a:r>
            <a:r>
              <a:rPr lang="en-US" sz="2400" b="1" dirty="0"/>
              <a:t>3) </a:t>
            </a:r>
            <a:r>
              <a:rPr lang="en-US" sz="2400" b="1" dirty="0" err="1"/>
              <a:t>Categoriile</a:t>
            </a:r>
            <a:r>
              <a:rPr lang="en-US" sz="2400" b="1" dirty="0"/>
              <a:t> de </a:t>
            </a:r>
            <a:r>
              <a:rPr lang="en-US" sz="2400" b="1" dirty="0" err="1"/>
              <a:t>salariați</a:t>
            </a:r>
            <a:r>
              <a:rPr lang="en-US" sz="2400" b="1" dirty="0"/>
              <a:t> </a:t>
            </a:r>
            <a:r>
              <a:rPr lang="en-US" sz="2400" b="1" dirty="0" err="1"/>
              <a:t>implicați</a:t>
            </a:r>
            <a:r>
              <a:rPr lang="en-US" sz="2400" b="1" dirty="0"/>
              <a:t> </a:t>
            </a:r>
            <a:r>
              <a:rPr lang="en-US" sz="2400" b="1" dirty="0" err="1"/>
              <a:t>în</a:t>
            </a:r>
            <a:r>
              <a:rPr lang="en-US" sz="2400" b="1" dirty="0"/>
              <a:t> </a:t>
            </a:r>
            <a:r>
              <a:rPr lang="en-US" sz="2400" b="1" dirty="0" err="1"/>
              <a:t>prestarea</a:t>
            </a:r>
            <a:r>
              <a:rPr lang="en-US" sz="2400" b="1" dirty="0"/>
              <a:t> </a:t>
            </a:r>
            <a:r>
              <a:rPr lang="en-US" sz="2400" b="1" dirty="0" err="1"/>
              <a:t>muncii</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a:t>risc</a:t>
            </a:r>
            <a:r>
              <a:rPr lang="en-US" sz="2400" b="1" dirty="0"/>
              <a:t> </a:t>
            </a:r>
            <a:r>
              <a:rPr lang="en-US" sz="2400" b="1" dirty="0" err="1"/>
              <a:t>sporit</a:t>
            </a:r>
            <a:r>
              <a:rPr lang="en-US" sz="2400" b="1" dirty="0"/>
              <a:t> </a:t>
            </a:r>
            <a:r>
              <a:rPr lang="en-US" sz="2400" b="1" dirty="0" err="1"/>
              <a:t>pentru</a:t>
            </a:r>
            <a:r>
              <a:rPr lang="en-US" sz="2400" b="1" dirty="0"/>
              <a:t> </a:t>
            </a:r>
            <a:r>
              <a:rPr lang="en-US" sz="2400" b="1" dirty="0" err="1"/>
              <a:t>sănătate</a:t>
            </a:r>
            <a:r>
              <a:rPr lang="en-US" sz="2400" b="1" dirty="0"/>
              <a:t> </a:t>
            </a:r>
            <a:r>
              <a:rPr lang="en-US" sz="2400" b="1" dirty="0" err="1"/>
              <a:t>în</a:t>
            </a:r>
            <a:r>
              <a:rPr lang="en-US" sz="2400" b="1" dirty="0"/>
              <a:t> </a:t>
            </a:r>
            <a:r>
              <a:rPr lang="en-US" sz="2400" b="1" dirty="0" err="1"/>
              <a:t>perioada</a:t>
            </a:r>
            <a:r>
              <a:rPr lang="en-US" sz="2400" b="1" dirty="0"/>
              <a:t> </a:t>
            </a:r>
            <a:r>
              <a:rPr lang="en-US" sz="2400" b="1" dirty="0" err="1"/>
              <a:t>stării</a:t>
            </a:r>
            <a:r>
              <a:rPr lang="en-US" sz="2400" b="1" dirty="0"/>
              <a:t> de </a:t>
            </a:r>
            <a:r>
              <a:rPr lang="en-US" sz="2400" b="1" dirty="0" err="1"/>
              <a:t>urgență</a:t>
            </a:r>
            <a:r>
              <a:rPr lang="en-US" sz="2400" b="1" dirty="0"/>
              <a:t>, de </a:t>
            </a:r>
            <a:r>
              <a:rPr lang="en-US" sz="2400" b="1" dirty="0" err="1"/>
              <a:t>asediu</a:t>
            </a:r>
            <a:r>
              <a:rPr lang="en-US" sz="2400" b="1" dirty="0"/>
              <a:t> </a:t>
            </a:r>
            <a:r>
              <a:rPr lang="en-US" sz="2400" b="1" dirty="0" err="1"/>
              <a:t>sau</a:t>
            </a:r>
            <a:r>
              <a:rPr lang="en-US" sz="2400" b="1" dirty="0"/>
              <a:t> de </a:t>
            </a:r>
            <a:r>
              <a:rPr lang="en-US" sz="2400" b="1" dirty="0" err="1"/>
              <a:t>război</a:t>
            </a:r>
            <a:r>
              <a:rPr lang="en-US" sz="2400" b="1" dirty="0"/>
              <a:t> </a:t>
            </a:r>
            <a:r>
              <a:rPr lang="en-US" sz="2400" b="1" dirty="0" err="1"/>
              <a:t>ori</a:t>
            </a:r>
            <a:r>
              <a:rPr lang="en-US" sz="2400" b="1" dirty="0"/>
              <a:t> </a:t>
            </a:r>
            <a:r>
              <a:rPr lang="en-US" sz="2400" b="1" dirty="0" err="1"/>
              <a:t>în</a:t>
            </a:r>
            <a:r>
              <a:rPr lang="en-US" sz="2400" b="1" dirty="0"/>
              <a:t> </a:t>
            </a:r>
            <a:r>
              <a:rPr lang="en-US" sz="2400" b="1" dirty="0" err="1"/>
              <a:t>perioada</a:t>
            </a:r>
            <a:r>
              <a:rPr lang="en-US" sz="2400" b="1" dirty="0"/>
              <a:t> </a:t>
            </a:r>
            <a:r>
              <a:rPr lang="en-US" sz="2400" b="1" dirty="0" err="1"/>
              <a:t>stării</a:t>
            </a:r>
            <a:r>
              <a:rPr lang="en-US" sz="2400" b="1" dirty="0"/>
              <a:t> de </a:t>
            </a:r>
            <a:r>
              <a:rPr lang="en-US" sz="2400" b="1" dirty="0" err="1"/>
              <a:t>urgență</a:t>
            </a:r>
            <a:r>
              <a:rPr lang="en-US" sz="2400" b="1" dirty="0"/>
              <a:t> </a:t>
            </a:r>
            <a:r>
              <a:rPr lang="en-US" sz="2400" b="1" dirty="0" err="1"/>
              <a:t>în</a:t>
            </a:r>
            <a:r>
              <a:rPr lang="en-US" sz="2400" b="1" dirty="0"/>
              <a:t> </a:t>
            </a:r>
            <a:r>
              <a:rPr lang="en-US" sz="2400" b="1" dirty="0" err="1"/>
              <a:t>sănătate</a:t>
            </a:r>
            <a:r>
              <a:rPr lang="en-US" sz="2400" b="1" dirty="0"/>
              <a:t> </a:t>
            </a:r>
            <a:r>
              <a:rPr lang="en-US" sz="2400" b="1" dirty="0" err="1"/>
              <a:t>publică</a:t>
            </a:r>
            <a:r>
              <a:rPr lang="en-US" sz="2400" b="1" dirty="0"/>
              <a:t> se </a:t>
            </a:r>
            <a:r>
              <a:rPr lang="en-US" sz="2400" b="1" dirty="0" err="1"/>
              <a:t>stabilesc</a:t>
            </a:r>
            <a:r>
              <a:rPr lang="en-US" sz="2400" b="1" dirty="0"/>
              <a:t> de </a:t>
            </a:r>
            <a:r>
              <a:rPr lang="en-US" sz="2400" b="1" dirty="0" err="1"/>
              <a:t>Comisia</a:t>
            </a:r>
            <a:r>
              <a:rPr lang="en-US" sz="2400" b="1" dirty="0"/>
              <a:t> </a:t>
            </a:r>
            <a:r>
              <a:rPr lang="en-US" sz="2400" b="1" dirty="0" err="1"/>
              <a:t>pentru</a:t>
            </a:r>
            <a:r>
              <a:rPr lang="en-US" sz="2400" b="1" dirty="0"/>
              <a:t> </a:t>
            </a:r>
            <a:r>
              <a:rPr lang="en-US" sz="2400" b="1" dirty="0" err="1"/>
              <a:t>Situații</a:t>
            </a:r>
            <a:r>
              <a:rPr lang="en-US" sz="2400" b="1" dirty="0"/>
              <a:t> </a:t>
            </a:r>
            <a:r>
              <a:rPr lang="en-US" sz="2400" b="1" dirty="0" err="1"/>
              <a:t>Excepționale</a:t>
            </a:r>
            <a:r>
              <a:rPr lang="en-US" sz="2400" b="1" dirty="0"/>
              <a:t> a </a:t>
            </a:r>
            <a:r>
              <a:rPr lang="en-US" sz="2400" b="1" dirty="0" err="1"/>
              <a:t>Republicii</a:t>
            </a:r>
            <a:r>
              <a:rPr lang="en-US" sz="2400" b="1" dirty="0"/>
              <a:t> Moldova </a:t>
            </a:r>
            <a:r>
              <a:rPr lang="en-US" sz="2400" b="1" dirty="0" err="1"/>
              <a:t>sau</a:t>
            </a:r>
            <a:r>
              <a:rPr lang="en-US" sz="2400" b="1" dirty="0"/>
              <a:t>, </a:t>
            </a:r>
            <a:r>
              <a:rPr lang="en-US" sz="2400" b="1" dirty="0" err="1"/>
              <a:t>după</a:t>
            </a:r>
            <a:r>
              <a:rPr lang="en-US" sz="2400" b="1" dirty="0"/>
              <a:t> </a:t>
            </a:r>
            <a:r>
              <a:rPr lang="en-US" sz="2400" b="1" dirty="0" err="1"/>
              <a:t>caz</a:t>
            </a:r>
            <a:r>
              <a:rPr lang="en-US" sz="2400" b="1" dirty="0"/>
              <a:t>, de </a:t>
            </a:r>
            <a:r>
              <a:rPr lang="en-US" sz="2400" b="1" dirty="0" err="1"/>
              <a:t>Comisia</a:t>
            </a:r>
            <a:r>
              <a:rPr lang="en-US" sz="2400" b="1" dirty="0"/>
              <a:t> </a:t>
            </a:r>
            <a:r>
              <a:rPr lang="en-US" sz="2400" b="1" dirty="0" err="1"/>
              <a:t>națională</a:t>
            </a:r>
            <a:r>
              <a:rPr lang="en-US" sz="2400" b="1" dirty="0"/>
              <a:t> </a:t>
            </a:r>
            <a:r>
              <a:rPr lang="en-US" sz="2400" b="1" dirty="0" err="1"/>
              <a:t>extraordinară</a:t>
            </a:r>
            <a:r>
              <a:rPr lang="en-US" sz="2400" b="1" dirty="0"/>
              <a:t> de </a:t>
            </a:r>
            <a:r>
              <a:rPr lang="en-US" sz="2400" b="1" dirty="0" err="1"/>
              <a:t>sănătate</a:t>
            </a:r>
            <a:r>
              <a:rPr lang="en-US" sz="2400" b="1" dirty="0"/>
              <a:t> </a:t>
            </a:r>
            <a:r>
              <a:rPr lang="en-US" sz="2400" b="1" dirty="0" err="1"/>
              <a:t>publică</a:t>
            </a:r>
            <a:r>
              <a:rPr lang="en-US" sz="2400" b="1" dirty="0"/>
              <a:t>.</a:t>
            </a:r>
          </a:p>
          <a:p>
            <a:pPr algn="l"/>
            <a:endParaRPr lang="ru-RU" sz="2000" dirty="0"/>
          </a:p>
        </p:txBody>
      </p:sp>
    </p:spTree>
    <p:extLst>
      <p:ext uri="{BB962C8B-B14F-4D97-AF65-F5344CB8AC3E}">
        <p14:creationId xmlns:p14="http://schemas.microsoft.com/office/powerpoint/2010/main" val="6349493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1512168"/>
          </a:xfrm>
        </p:spPr>
        <p:txBody>
          <a:bodyPr>
            <a:noAutofit/>
          </a:bodyPr>
          <a:lstStyle/>
          <a:p>
            <a:r>
              <a:rPr lang="en-US" sz="2800" dirty="0">
                <a:solidFill>
                  <a:srgbClr val="FF0000"/>
                </a:solidFill>
              </a:rPr>
              <a:t>LEGE </a:t>
            </a:r>
            <a:r>
              <a:rPr lang="en-US" sz="2800" dirty="0" err="1">
                <a:solidFill>
                  <a:srgbClr val="FF0000"/>
                </a:solidFill>
              </a:rPr>
              <a:t>Nr</a:t>
            </a:r>
            <a:r>
              <a:rPr lang="en-US" sz="2800" dirty="0">
                <a:solidFill>
                  <a:srgbClr val="FF0000"/>
                </a:solidFill>
              </a:rPr>
              <a:t>. 270</a:t>
            </a:r>
            <a:br>
              <a:rPr lang="en-US" sz="2800" dirty="0">
                <a:solidFill>
                  <a:srgbClr val="FF0000"/>
                </a:solidFill>
              </a:rPr>
            </a:br>
            <a:r>
              <a:rPr lang="en-US" sz="2800" dirty="0">
                <a:solidFill>
                  <a:srgbClr val="FF0000"/>
                </a:solidFill>
              </a:rPr>
              <a:t>din 23-11-2018</a:t>
            </a:r>
            <a:br>
              <a:rPr lang="en-US" sz="2800" dirty="0">
                <a:solidFill>
                  <a:srgbClr val="FF0000"/>
                </a:solidFill>
              </a:rPr>
            </a:br>
            <a:r>
              <a:rPr lang="en-US" sz="2800" dirty="0" err="1">
                <a:solidFill>
                  <a:srgbClr val="FF0000"/>
                </a:solidFill>
              </a:rPr>
              <a:t>privind</a:t>
            </a:r>
            <a:r>
              <a:rPr lang="en-US" sz="2800" dirty="0">
                <a:solidFill>
                  <a:srgbClr val="FF0000"/>
                </a:solidFill>
              </a:rPr>
              <a:t> </a:t>
            </a:r>
            <a:r>
              <a:rPr lang="en-US" sz="2800" dirty="0" err="1">
                <a:solidFill>
                  <a:srgbClr val="FF0000"/>
                </a:solidFill>
              </a:rPr>
              <a:t>sistemul</a:t>
            </a:r>
            <a:r>
              <a:rPr lang="en-US" sz="2800" dirty="0">
                <a:solidFill>
                  <a:srgbClr val="FF0000"/>
                </a:solidFill>
              </a:rPr>
              <a:t> </a:t>
            </a:r>
            <a:r>
              <a:rPr lang="en-US" sz="2800" dirty="0" err="1">
                <a:solidFill>
                  <a:srgbClr val="FF0000"/>
                </a:solidFill>
              </a:rPr>
              <a:t>unitar</a:t>
            </a:r>
            <a:r>
              <a:rPr lang="en-US" sz="2800" dirty="0">
                <a:solidFill>
                  <a:srgbClr val="FF0000"/>
                </a:solidFill>
              </a:rPr>
              <a:t> de </a:t>
            </a:r>
            <a:r>
              <a:rPr lang="en-US" sz="2800" dirty="0" err="1">
                <a:solidFill>
                  <a:srgbClr val="FF0000"/>
                </a:solidFill>
              </a:rPr>
              <a:t>salarizare</a:t>
            </a:r>
            <a:r>
              <a:rPr lang="en-US" sz="2800" dirty="0">
                <a:solidFill>
                  <a:srgbClr val="FF0000"/>
                </a:solidFill>
              </a:rPr>
              <a:t> </a:t>
            </a:r>
            <a:r>
              <a:rPr lang="en-US" sz="2800" dirty="0" err="1">
                <a:solidFill>
                  <a:srgbClr val="FF0000"/>
                </a:solidFill>
              </a:rPr>
              <a:t>în</a:t>
            </a:r>
            <a:r>
              <a:rPr lang="en-US" sz="2800" dirty="0">
                <a:solidFill>
                  <a:srgbClr val="FF0000"/>
                </a:solidFill>
              </a:rPr>
              <a:t> </a:t>
            </a:r>
            <a:r>
              <a:rPr lang="en-US" sz="2800" dirty="0" err="1">
                <a:solidFill>
                  <a:srgbClr val="FF0000"/>
                </a:solidFill>
              </a:rPr>
              <a:t>sectorul</a:t>
            </a:r>
            <a:r>
              <a:rPr lang="en-US" sz="2800" dirty="0">
                <a:solidFill>
                  <a:srgbClr val="FF0000"/>
                </a:solidFill>
              </a:rPr>
              <a:t> </a:t>
            </a:r>
            <a:r>
              <a:rPr lang="en-US" sz="2800" dirty="0" err="1">
                <a:solidFill>
                  <a:srgbClr val="FF0000"/>
                </a:solidFill>
              </a:rPr>
              <a:t>bugetar</a:t>
            </a:r>
            <a:endParaRPr lang="ru-RU" sz="2800" dirty="0">
              <a:solidFill>
                <a:srgbClr val="FF0000"/>
              </a:solidFill>
            </a:endParaRPr>
          </a:p>
        </p:txBody>
      </p:sp>
      <p:sp>
        <p:nvSpPr>
          <p:cNvPr id="4" name="Текст 3"/>
          <p:cNvSpPr>
            <a:spLocks noGrp="1"/>
          </p:cNvSpPr>
          <p:nvPr>
            <p:ph type="body" sz="half" idx="2"/>
          </p:nvPr>
        </p:nvSpPr>
        <p:spPr>
          <a:xfrm>
            <a:off x="72008" y="1628800"/>
            <a:ext cx="9144000" cy="5574582"/>
          </a:xfrm>
        </p:spPr>
        <p:txBody>
          <a:bodyPr>
            <a:normAutofit/>
          </a:bodyPr>
          <a:lstStyle/>
          <a:p>
            <a:pPr algn="l"/>
            <a:r>
              <a:rPr lang="en-US" sz="2800" dirty="0" err="1">
                <a:solidFill>
                  <a:srgbClr val="0033CC"/>
                </a:solidFill>
              </a:rPr>
              <a:t>Articolul</a:t>
            </a:r>
            <a:r>
              <a:rPr lang="en-US" sz="2800" dirty="0">
                <a:solidFill>
                  <a:srgbClr val="0033CC"/>
                </a:solidFill>
              </a:rPr>
              <a:t> 18. </a:t>
            </a:r>
            <a:r>
              <a:rPr lang="en-US" sz="2800" dirty="0" err="1"/>
              <a:t>Sporul</a:t>
            </a:r>
            <a:r>
              <a:rPr lang="en-US" sz="2800" dirty="0"/>
              <a:t> de </a:t>
            </a:r>
            <a:r>
              <a:rPr lang="en-US" sz="2800" dirty="0" err="1"/>
              <a:t>compensare</a:t>
            </a:r>
            <a:r>
              <a:rPr lang="en-US" sz="2800" dirty="0"/>
              <a:t> </a:t>
            </a:r>
            <a:r>
              <a:rPr lang="en-US" sz="2800" dirty="0" err="1"/>
              <a:t>pentru</a:t>
            </a:r>
            <a:r>
              <a:rPr lang="en-US" sz="2800" dirty="0"/>
              <a:t> </a:t>
            </a:r>
            <a:r>
              <a:rPr lang="en-US" sz="2800" dirty="0" err="1"/>
              <a:t>munca</a:t>
            </a:r>
            <a:r>
              <a:rPr lang="en-US" sz="2800" dirty="0"/>
              <a:t> </a:t>
            </a:r>
            <a:r>
              <a:rPr lang="en-US" sz="2800" dirty="0" err="1"/>
              <a:t>prestată</a:t>
            </a:r>
            <a:r>
              <a:rPr lang="en-US" sz="2800" dirty="0"/>
              <a:t> </a:t>
            </a:r>
            <a:r>
              <a:rPr lang="en-US" sz="2800" dirty="0" err="1"/>
              <a:t>în</a:t>
            </a:r>
            <a:r>
              <a:rPr lang="en-US" sz="2800" dirty="0"/>
              <a:t> </a:t>
            </a:r>
            <a:r>
              <a:rPr lang="en-US" sz="2800" dirty="0" err="1" smtClean="0"/>
              <a:t>condiții</a:t>
            </a:r>
            <a:r>
              <a:rPr lang="ro-RO" sz="2800" dirty="0" smtClean="0"/>
              <a:t> </a:t>
            </a:r>
            <a:r>
              <a:rPr lang="en-US" sz="2800" dirty="0" err="1" smtClean="0"/>
              <a:t>nefavorabil</a:t>
            </a:r>
            <a:r>
              <a:rPr lang="ro-RO" sz="2800" dirty="0"/>
              <a:t>e</a:t>
            </a:r>
            <a:endParaRPr lang="en-US" sz="2800" dirty="0"/>
          </a:p>
          <a:p>
            <a:pPr algn="l"/>
            <a:r>
              <a:rPr lang="en-US" sz="2800" dirty="0"/>
              <a:t>(1) </a:t>
            </a:r>
            <a:r>
              <a:rPr lang="en-US" sz="2800" dirty="0" err="1"/>
              <a:t>Sporul</a:t>
            </a:r>
            <a:r>
              <a:rPr lang="en-US" sz="2800" dirty="0"/>
              <a:t> de </a:t>
            </a:r>
            <a:r>
              <a:rPr lang="en-US" sz="2800" dirty="0" err="1"/>
              <a:t>compensare</a:t>
            </a:r>
            <a:r>
              <a:rPr lang="en-US" sz="2800" dirty="0"/>
              <a:t> </a:t>
            </a:r>
            <a:r>
              <a:rPr lang="en-US" sz="2800" dirty="0" err="1"/>
              <a:t>pentru</a:t>
            </a:r>
            <a:r>
              <a:rPr lang="en-US" sz="2800" dirty="0"/>
              <a:t> </a:t>
            </a:r>
            <a:r>
              <a:rPr lang="en-US" sz="2800" dirty="0" err="1"/>
              <a:t>munca</a:t>
            </a:r>
            <a:r>
              <a:rPr lang="en-US" sz="2800" dirty="0"/>
              <a:t> </a:t>
            </a:r>
            <a:r>
              <a:rPr lang="en-US" sz="2800" dirty="0" err="1"/>
              <a:t>prestată</a:t>
            </a:r>
            <a:r>
              <a:rPr lang="en-US" sz="2800" dirty="0"/>
              <a:t> </a:t>
            </a:r>
            <a:r>
              <a:rPr lang="en-US" sz="2800" dirty="0" err="1"/>
              <a:t>în</a:t>
            </a:r>
            <a:r>
              <a:rPr lang="en-US" sz="2800" dirty="0"/>
              <a:t> </a:t>
            </a:r>
            <a:r>
              <a:rPr lang="en-US" sz="2800" dirty="0" err="1"/>
              <a:t>condiții</a:t>
            </a:r>
            <a:r>
              <a:rPr lang="en-US" sz="2800" dirty="0"/>
              <a:t> </a:t>
            </a:r>
            <a:r>
              <a:rPr lang="en-US" sz="2800" dirty="0" err="1"/>
              <a:t>nefavorabile</a:t>
            </a:r>
            <a:r>
              <a:rPr lang="en-US" sz="2800" dirty="0"/>
              <a:t> se </a:t>
            </a:r>
            <a:r>
              <a:rPr lang="en-US" sz="2800" dirty="0" err="1"/>
              <a:t>stabilește</a:t>
            </a:r>
            <a:r>
              <a:rPr lang="en-US" sz="2800" dirty="0"/>
              <a:t> </a:t>
            </a:r>
            <a:r>
              <a:rPr lang="en-US" sz="2800" dirty="0" err="1"/>
              <a:t>în</a:t>
            </a:r>
            <a:r>
              <a:rPr lang="en-US" sz="2800" dirty="0"/>
              <a:t> </a:t>
            </a:r>
            <a:r>
              <a:rPr lang="en-US" sz="2800" dirty="0" err="1"/>
              <a:t>funcție</a:t>
            </a:r>
            <a:r>
              <a:rPr lang="en-US" sz="2800" dirty="0"/>
              <a:t> de </a:t>
            </a:r>
            <a:r>
              <a:rPr lang="en-US" sz="2800" dirty="0" err="1"/>
              <a:t>gradul</a:t>
            </a:r>
            <a:r>
              <a:rPr lang="en-US" sz="2800" dirty="0"/>
              <a:t> de </a:t>
            </a:r>
            <a:r>
              <a:rPr lang="en-US" sz="2800" dirty="0" err="1"/>
              <a:t>nocivitate</a:t>
            </a:r>
            <a:r>
              <a:rPr lang="en-US" sz="2800" dirty="0"/>
              <a:t> a </a:t>
            </a:r>
            <a:r>
              <a:rPr lang="en-US" sz="2800" dirty="0" err="1"/>
              <a:t>lucrărilor</a:t>
            </a:r>
            <a:r>
              <a:rPr lang="en-US" sz="2800" dirty="0"/>
              <a:t> </a:t>
            </a:r>
            <a:r>
              <a:rPr lang="en-US" sz="2800" dirty="0" err="1"/>
              <a:t>îndeplinite</a:t>
            </a:r>
            <a:r>
              <a:rPr lang="en-US" sz="2800" dirty="0"/>
              <a:t>, conform </a:t>
            </a:r>
            <a:r>
              <a:rPr lang="en-US" sz="2800" dirty="0" err="1"/>
              <a:t>rezultatelor</a:t>
            </a:r>
            <a:r>
              <a:rPr lang="en-US" sz="2800" dirty="0"/>
              <a:t> </a:t>
            </a:r>
            <a:r>
              <a:rPr lang="en-US" sz="2800" dirty="0" err="1"/>
              <a:t>atestării</a:t>
            </a:r>
            <a:r>
              <a:rPr lang="en-US" sz="2800" dirty="0"/>
              <a:t> </a:t>
            </a:r>
            <a:r>
              <a:rPr lang="en-US" sz="2800" dirty="0" err="1"/>
              <a:t>locurilor</a:t>
            </a:r>
            <a:r>
              <a:rPr lang="en-US" sz="2800" dirty="0"/>
              <a:t> de </a:t>
            </a:r>
            <a:r>
              <a:rPr lang="en-US" sz="2800" dirty="0" err="1"/>
              <a:t>muncă</a:t>
            </a:r>
            <a:r>
              <a:rPr lang="en-US" sz="2800" dirty="0"/>
              <a:t>, </a:t>
            </a:r>
            <a:r>
              <a:rPr lang="en-US" sz="2800" dirty="0" err="1"/>
              <a:t>corespunzător</a:t>
            </a:r>
            <a:r>
              <a:rPr lang="en-US" sz="2800" dirty="0"/>
              <a:t> cu </a:t>
            </a:r>
            <a:r>
              <a:rPr lang="en-US" sz="2800" dirty="0" err="1"/>
              <a:t>timpul</a:t>
            </a:r>
            <a:r>
              <a:rPr lang="en-US" sz="2800" dirty="0"/>
              <a:t> </a:t>
            </a:r>
            <a:r>
              <a:rPr lang="en-US" sz="2800" dirty="0" err="1"/>
              <a:t>efectiv</a:t>
            </a:r>
            <a:r>
              <a:rPr lang="en-US" sz="2800" dirty="0"/>
              <a:t> </a:t>
            </a:r>
            <a:r>
              <a:rPr lang="en-US" sz="2800" dirty="0" err="1"/>
              <a:t>lucrat</a:t>
            </a:r>
            <a:r>
              <a:rPr lang="en-US" sz="2800" dirty="0"/>
              <a:t> </a:t>
            </a:r>
            <a:r>
              <a:rPr lang="en-US" sz="2800" dirty="0" err="1"/>
              <a:t>în</a:t>
            </a:r>
            <a:r>
              <a:rPr lang="en-US" sz="2800" dirty="0"/>
              <a:t> </a:t>
            </a:r>
            <a:r>
              <a:rPr lang="en-US" sz="2800" dirty="0" err="1"/>
              <a:t>aceste</a:t>
            </a:r>
            <a:r>
              <a:rPr lang="en-US" sz="2800" dirty="0"/>
              <a:t> </a:t>
            </a:r>
            <a:r>
              <a:rPr lang="en-US" sz="2800" dirty="0" err="1"/>
              <a:t>condiții</a:t>
            </a:r>
            <a:r>
              <a:rPr lang="en-US" sz="2800" dirty="0" smtClean="0"/>
              <a:t>.</a:t>
            </a:r>
            <a:endParaRPr lang="en-US" sz="2800" dirty="0"/>
          </a:p>
          <a:p>
            <a:pPr algn="l"/>
            <a:r>
              <a:rPr lang="en-US" sz="2800" dirty="0"/>
              <a:t>(2) </a:t>
            </a:r>
            <a:r>
              <a:rPr lang="en-US" sz="2800" dirty="0" err="1"/>
              <a:t>Lista</a:t>
            </a:r>
            <a:r>
              <a:rPr lang="en-US" sz="2800" dirty="0"/>
              <a:t>-tip a </a:t>
            </a:r>
            <a:r>
              <a:rPr lang="en-US" sz="2800" dirty="0" err="1"/>
              <a:t>lucrărilor</a:t>
            </a:r>
            <a:r>
              <a:rPr lang="en-US" sz="2800" dirty="0"/>
              <a:t> </a:t>
            </a:r>
            <a:r>
              <a:rPr lang="en-US" sz="2800" dirty="0" err="1"/>
              <a:t>și</a:t>
            </a:r>
            <a:r>
              <a:rPr lang="en-US" sz="2800" dirty="0"/>
              <a:t> </a:t>
            </a:r>
            <a:r>
              <a:rPr lang="en-US" sz="2800" dirty="0" err="1"/>
              <a:t>locurilor</a:t>
            </a:r>
            <a:r>
              <a:rPr lang="en-US" sz="2800" dirty="0"/>
              <a:t> de </a:t>
            </a:r>
            <a:r>
              <a:rPr lang="en-US" sz="2800" dirty="0" err="1"/>
              <a:t>muncă</a:t>
            </a:r>
            <a:r>
              <a:rPr lang="en-US" sz="2800" dirty="0"/>
              <a:t>, </a:t>
            </a:r>
            <a:r>
              <a:rPr lang="en-US" sz="2800" dirty="0" err="1"/>
              <a:t>precum</a:t>
            </a:r>
            <a:r>
              <a:rPr lang="en-US" sz="2800" dirty="0"/>
              <a:t> </a:t>
            </a:r>
            <a:r>
              <a:rPr lang="en-US" sz="2800" dirty="0" err="1"/>
              <a:t>și</a:t>
            </a:r>
            <a:r>
              <a:rPr lang="en-US" sz="2800" dirty="0"/>
              <a:t> </a:t>
            </a:r>
            <a:r>
              <a:rPr lang="en-US" sz="2800" dirty="0" err="1"/>
              <a:t>mărimea</a:t>
            </a:r>
            <a:r>
              <a:rPr lang="en-US" sz="2800" dirty="0"/>
              <a:t> </a:t>
            </a:r>
            <a:r>
              <a:rPr lang="en-US" sz="2800" dirty="0" err="1"/>
              <a:t>concretă</a:t>
            </a:r>
            <a:r>
              <a:rPr lang="en-US" sz="2800" dirty="0"/>
              <a:t> a </a:t>
            </a:r>
            <a:r>
              <a:rPr lang="en-US" sz="2800" dirty="0" err="1"/>
              <a:t>sporului</a:t>
            </a:r>
            <a:r>
              <a:rPr lang="en-US" sz="2800" dirty="0"/>
              <a:t> de </a:t>
            </a:r>
            <a:r>
              <a:rPr lang="en-US" sz="2800" dirty="0" err="1"/>
              <a:t>compensare</a:t>
            </a:r>
            <a:r>
              <a:rPr lang="en-US" sz="2800" dirty="0"/>
              <a:t> </a:t>
            </a:r>
            <a:r>
              <a:rPr lang="en-US" sz="2800" dirty="0" err="1"/>
              <a:t>pentru</a:t>
            </a:r>
            <a:r>
              <a:rPr lang="en-US" sz="2800" dirty="0"/>
              <a:t> </a:t>
            </a:r>
            <a:r>
              <a:rPr lang="en-US" sz="2800" dirty="0" err="1"/>
              <a:t>munca</a:t>
            </a:r>
            <a:r>
              <a:rPr lang="en-US" sz="2800" dirty="0"/>
              <a:t> </a:t>
            </a:r>
            <a:r>
              <a:rPr lang="en-US" sz="2800" dirty="0" err="1"/>
              <a:t>prestată</a:t>
            </a:r>
            <a:r>
              <a:rPr lang="en-US" sz="2800" dirty="0"/>
              <a:t> </a:t>
            </a:r>
            <a:r>
              <a:rPr lang="en-US" sz="2800" dirty="0" err="1"/>
              <a:t>în</a:t>
            </a:r>
            <a:r>
              <a:rPr lang="en-US" sz="2800" dirty="0"/>
              <a:t> </a:t>
            </a:r>
            <a:r>
              <a:rPr lang="en-US" sz="2800" dirty="0" err="1"/>
              <a:t>condiții</a:t>
            </a:r>
            <a:r>
              <a:rPr lang="en-US" sz="2800" dirty="0"/>
              <a:t> </a:t>
            </a:r>
            <a:r>
              <a:rPr lang="en-US" sz="2800" dirty="0" err="1"/>
              <a:t>nefavorabile</a:t>
            </a:r>
            <a:r>
              <a:rPr lang="en-US" sz="2800" dirty="0"/>
              <a:t> se </a:t>
            </a:r>
            <a:r>
              <a:rPr lang="en-US" sz="2800" dirty="0" err="1"/>
              <a:t>stabilesc</a:t>
            </a:r>
            <a:r>
              <a:rPr lang="en-US" sz="2800" dirty="0"/>
              <a:t> de </a:t>
            </a:r>
            <a:r>
              <a:rPr lang="en-US" sz="2800" dirty="0" err="1"/>
              <a:t>Guvern</a:t>
            </a:r>
            <a:r>
              <a:rPr lang="en-US" sz="2800" dirty="0"/>
              <a:t>.</a:t>
            </a:r>
            <a:endParaRPr lang="ru-RU" sz="2800" dirty="0"/>
          </a:p>
        </p:txBody>
      </p:sp>
    </p:spTree>
    <p:extLst>
      <p:ext uri="{BB962C8B-B14F-4D97-AF65-F5344CB8AC3E}">
        <p14:creationId xmlns:p14="http://schemas.microsoft.com/office/powerpoint/2010/main" val="314385434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1520" y="404664"/>
            <a:ext cx="8568952" cy="6120680"/>
          </a:xfrm>
        </p:spPr>
        <p:txBody>
          <a:bodyPr>
            <a:normAutofit/>
          </a:bodyPr>
          <a:lstStyle/>
          <a:p>
            <a:r>
              <a:rPr lang="ru-RU" b="1" dirty="0"/>
              <a:t> </a:t>
            </a:r>
            <a:endParaRPr lang="ru-RU" dirty="0"/>
          </a:p>
          <a:p>
            <a:r>
              <a:rPr lang="ru-RU" b="1" dirty="0"/>
              <a:t> </a:t>
            </a:r>
            <a:endParaRPr lang="ru-RU" dirty="0"/>
          </a:p>
          <a:p>
            <a:r>
              <a:rPr lang="ro-RO" sz="3200" b="1" dirty="0"/>
              <a:t>REGISTRU</a:t>
            </a:r>
            <a:endParaRPr lang="ru-RU" sz="3200" dirty="0"/>
          </a:p>
          <a:p>
            <a:r>
              <a:rPr lang="ro-RO" sz="3200" b="1" dirty="0"/>
              <a:t>Evidență a timpului în condiții de lucru nocive și nefavorabile –pct.6 din 1335 </a:t>
            </a:r>
            <a:endParaRPr lang="ru-RU" sz="3200" dirty="0"/>
          </a:p>
          <a:p>
            <a:pPr marL="457200" indent="-457200">
              <a:buFont typeface="Wingdings" panose="05000000000000000000" pitchFamily="2" charset="2"/>
              <a:buChar char="§"/>
            </a:pPr>
            <a:r>
              <a:rPr lang="ro-RO" sz="3200" b="1" dirty="0"/>
              <a:t>-pentru timpul real în care au prestat munci în condiţii nefavorabile;                            </a:t>
            </a:r>
            <a:endParaRPr lang="en-US" sz="3200" b="1" dirty="0"/>
          </a:p>
          <a:p>
            <a:pPr marL="457200" indent="-457200" algn="l">
              <a:buFont typeface="Wingdings" panose="05000000000000000000" pitchFamily="2" charset="2"/>
              <a:buChar char="§"/>
            </a:pPr>
            <a:r>
              <a:rPr lang="en-US" sz="3200" b="1" dirty="0" smtClean="0"/>
              <a:t>-</a:t>
            </a:r>
            <a:r>
              <a:rPr lang="ro-RO" sz="3200" b="1" dirty="0" smtClean="0"/>
              <a:t>pentru </a:t>
            </a:r>
            <a:r>
              <a:rPr lang="ro-RO" sz="3200" b="1" dirty="0"/>
              <a:t>munca permanentă (nu mai puţin de </a:t>
            </a:r>
            <a:r>
              <a:rPr lang="ro-RO" sz="3200" b="1" dirty="0" smtClean="0"/>
              <a:t>50</a:t>
            </a:r>
            <a:r>
              <a:rPr lang="en-US" sz="3200" b="1" dirty="0" smtClean="0"/>
              <a:t> </a:t>
            </a:r>
            <a:r>
              <a:rPr lang="ro-RO" sz="3200" b="1" dirty="0" smtClean="0"/>
              <a:t>la </a:t>
            </a:r>
            <a:r>
              <a:rPr lang="ro-RO" sz="3200" b="1" dirty="0"/>
              <a:t>sută din timpul de muncă) în condiţii nefavorabile </a:t>
            </a:r>
            <a:r>
              <a:rPr lang="ro-RO" sz="3200" b="1" dirty="0" smtClean="0"/>
              <a:t>–pct.6 din 1335   </a:t>
            </a:r>
            <a:r>
              <a:rPr lang="ru-RU" sz="3200" b="1" dirty="0"/>
              <a:t> </a:t>
            </a:r>
          </a:p>
          <a:p>
            <a:r>
              <a:rPr lang="ru-RU" sz="3200" b="1" dirty="0"/>
              <a:t> </a:t>
            </a:r>
          </a:p>
          <a:p>
            <a:r>
              <a:rPr lang="ro-RO" sz="3200" dirty="0"/>
              <a:t> </a:t>
            </a:r>
            <a:endParaRPr lang="ru-RU" sz="3200" dirty="0"/>
          </a:p>
          <a:p>
            <a:endParaRPr lang="ru-RU" sz="2400" dirty="0"/>
          </a:p>
        </p:txBody>
      </p:sp>
    </p:spTree>
    <p:extLst>
      <p:ext uri="{BB962C8B-B14F-4D97-AF65-F5344CB8AC3E}">
        <p14:creationId xmlns:p14="http://schemas.microsoft.com/office/powerpoint/2010/main" val="1423327120"/>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116632"/>
            <a:ext cx="9144000" cy="3888432"/>
          </a:xfrm>
        </p:spPr>
        <p:txBody>
          <a:bodyPr>
            <a:normAutofit/>
          </a:bodyPr>
          <a:lstStyle/>
          <a:p>
            <a:r>
              <a:rPr lang="en-US" sz="2000" b="1" dirty="0"/>
              <a:t>Forma </a:t>
            </a:r>
            <a:r>
              <a:rPr lang="en-US" sz="2000" b="1" dirty="0" err="1"/>
              <a:t>paginilor</a:t>
            </a:r>
            <a:r>
              <a:rPr lang="en-US" sz="2000" b="1" dirty="0"/>
              <a:t> </a:t>
            </a:r>
            <a:r>
              <a:rPr lang="en-US" sz="2000" b="1" dirty="0" err="1"/>
              <a:t>jurnalului</a:t>
            </a:r>
            <a:endParaRPr lang="ru-RU"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176089653"/>
              </p:ext>
            </p:extLst>
          </p:nvPr>
        </p:nvGraphicFramePr>
        <p:xfrm>
          <a:off x="0" y="771004"/>
          <a:ext cx="9144000" cy="64681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751988802"/>
                    </a:ext>
                  </a:extLst>
                </a:gridCol>
                <a:gridCol w="914400">
                  <a:extLst>
                    <a:ext uri="{9D8B030D-6E8A-4147-A177-3AD203B41FA5}">
                      <a16:colId xmlns:a16="http://schemas.microsoft.com/office/drawing/2014/main" val="1401605523"/>
                    </a:ext>
                  </a:extLst>
                </a:gridCol>
                <a:gridCol w="914400">
                  <a:extLst>
                    <a:ext uri="{9D8B030D-6E8A-4147-A177-3AD203B41FA5}">
                      <a16:colId xmlns:a16="http://schemas.microsoft.com/office/drawing/2014/main" val="252055970"/>
                    </a:ext>
                  </a:extLst>
                </a:gridCol>
                <a:gridCol w="914400">
                  <a:extLst>
                    <a:ext uri="{9D8B030D-6E8A-4147-A177-3AD203B41FA5}">
                      <a16:colId xmlns:a16="http://schemas.microsoft.com/office/drawing/2014/main" val="2938599091"/>
                    </a:ext>
                  </a:extLst>
                </a:gridCol>
                <a:gridCol w="914400">
                  <a:extLst>
                    <a:ext uri="{9D8B030D-6E8A-4147-A177-3AD203B41FA5}">
                      <a16:colId xmlns:a16="http://schemas.microsoft.com/office/drawing/2014/main" val="470396714"/>
                    </a:ext>
                  </a:extLst>
                </a:gridCol>
                <a:gridCol w="914400">
                  <a:extLst>
                    <a:ext uri="{9D8B030D-6E8A-4147-A177-3AD203B41FA5}">
                      <a16:colId xmlns:a16="http://schemas.microsoft.com/office/drawing/2014/main" val="2704965133"/>
                    </a:ext>
                  </a:extLst>
                </a:gridCol>
                <a:gridCol w="914400">
                  <a:extLst>
                    <a:ext uri="{9D8B030D-6E8A-4147-A177-3AD203B41FA5}">
                      <a16:colId xmlns:a16="http://schemas.microsoft.com/office/drawing/2014/main" val="3113356346"/>
                    </a:ext>
                  </a:extLst>
                </a:gridCol>
                <a:gridCol w="914400">
                  <a:extLst>
                    <a:ext uri="{9D8B030D-6E8A-4147-A177-3AD203B41FA5}">
                      <a16:colId xmlns:a16="http://schemas.microsoft.com/office/drawing/2014/main" val="2057849029"/>
                    </a:ext>
                  </a:extLst>
                </a:gridCol>
                <a:gridCol w="914400">
                  <a:extLst>
                    <a:ext uri="{9D8B030D-6E8A-4147-A177-3AD203B41FA5}">
                      <a16:colId xmlns:a16="http://schemas.microsoft.com/office/drawing/2014/main" val="3537739789"/>
                    </a:ext>
                  </a:extLst>
                </a:gridCol>
                <a:gridCol w="914400">
                  <a:extLst>
                    <a:ext uri="{9D8B030D-6E8A-4147-A177-3AD203B41FA5}">
                      <a16:colId xmlns:a16="http://schemas.microsoft.com/office/drawing/2014/main" val="4056665558"/>
                    </a:ext>
                  </a:extLst>
                </a:gridCol>
              </a:tblGrid>
              <a:tr h="3958022">
                <a:tc>
                  <a:txBody>
                    <a:bodyPr/>
                    <a:lstStyle/>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Дата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N.P.P.    lucrătorului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Numele unității sau</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 nr. încăperii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(auditor, birou)</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Tip/fel/categorie lucrare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în  Cond. Noc. de Muncă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Denumirea factorului dăunător</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Ora de începere a lucrului, oră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Timp de finalizare, oră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Număr de ore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pe zi, lucrat. în în  Cond. Noc. de Muncă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Semnătura angajatului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4493715"/>
                  </a:ext>
                </a:extLst>
              </a:tr>
              <a:tr h="1255049">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4106115"/>
                  </a:ext>
                </a:extLst>
              </a:tr>
              <a:tr h="1255049">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indent="8890">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9375">
                        <a:lnSpc>
                          <a:spcPct val="115000"/>
                        </a:lnSpc>
                        <a:spcBef>
                          <a:spcPts val="815"/>
                        </a:spcBef>
                        <a:spcAft>
                          <a:spcPts val="190"/>
                        </a:spcAft>
                      </a:pPr>
                      <a:r>
                        <a:rPr lang="ro-RO"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0749565"/>
                  </a:ext>
                </a:extLst>
              </a:tr>
            </a:tbl>
          </a:graphicData>
        </a:graphic>
      </p:graphicFrame>
    </p:spTree>
    <p:extLst>
      <p:ext uri="{BB962C8B-B14F-4D97-AF65-F5344CB8AC3E}">
        <p14:creationId xmlns:p14="http://schemas.microsoft.com/office/powerpoint/2010/main" val="214285538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188640"/>
            <a:ext cx="8712968" cy="6408712"/>
          </a:xfrm>
        </p:spPr>
        <p:txBody>
          <a:bodyPr>
            <a:normAutofit fontScale="92500"/>
          </a:bodyPr>
          <a:lstStyle/>
          <a:p>
            <a:r>
              <a:rPr lang="en-US" sz="2400" b="1" dirty="0"/>
              <a:t>ANEXĂ</a:t>
            </a:r>
          </a:p>
          <a:p>
            <a:r>
              <a:rPr lang="en-US" sz="2400" b="1" dirty="0"/>
              <a:t>(                </a:t>
            </a:r>
            <a:r>
              <a:rPr lang="en-US" sz="2400" b="1" dirty="0" smtClean="0"/>
              <a:t>)</a:t>
            </a:r>
            <a:endParaRPr lang="en-US" sz="2400" b="1" dirty="0"/>
          </a:p>
          <a:p>
            <a:r>
              <a:rPr lang="en-US" sz="2400" b="1" dirty="0"/>
              <a:t>Forma </a:t>
            </a:r>
            <a:r>
              <a:rPr lang="en-US" sz="2400" b="1" dirty="0" err="1"/>
              <a:t>unui</a:t>
            </a:r>
            <a:r>
              <a:rPr lang="en-US" sz="2400" b="1" dirty="0"/>
              <a:t> </a:t>
            </a:r>
            <a:r>
              <a:rPr lang="en-US" sz="2400" b="1" dirty="0" err="1"/>
              <a:t>certificat</a:t>
            </a:r>
            <a:r>
              <a:rPr lang="en-US" sz="2400" b="1" dirty="0"/>
              <a:t> de </a:t>
            </a:r>
            <a:r>
              <a:rPr lang="en-US" sz="2400" b="1" dirty="0" err="1"/>
              <a:t>timp</a:t>
            </a:r>
            <a:r>
              <a:rPr lang="en-US" sz="2400" b="1" dirty="0"/>
              <a:t> </a:t>
            </a:r>
            <a:r>
              <a:rPr lang="en-US" sz="2400" b="1" dirty="0" err="1" smtClean="0"/>
              <a:t>efectiv</a:t>
            </a:r>
            <a:r>
              <a:rPr lang="ro-RO" sz="2400" b="1" dirty="0" smtClean="0"/>
              <a:t> real</a:t>
            </a:r>
            <a:r>
              <a:rPr lang="en-US" sz="2400" b="1" dirty="0" smtClean="0"/>
              <a:t> </a:t>
            </a:r>
            <a:r>
              <a:rPr lang="en-US" sz="2400" b="1" dirty="0" err="1"/>
              <a:t>lucrat</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a:t>muncă</a:t>
            </a:r>
            <a:r>
              <a:rPr lang="en-US" sz="2400" b="1" dirty="0"/>
              <a:t> </a:t>
            </a:r>
            <a:r>
              <a:rPr lang="en-US" sz="2400" b="1" dirty="0" err="1"/>
              <a:t>dăunătoare</a:t>
            </a:r>
            <a:r>
              <a:rPr lang="en-US" sz="2400" b="1" dirty="0"/>
              <a:t> de </a:t>
            </a:r>
            <a:r>
              <a:rPr lang="en-US" sz="2400" b="1" dirty="0" err="1"/>
              <a:t>către</a:t>
            </a:r>
            <a:r>
              <a:rPr lang="en-US" sz="2400" b="1" dirty="0"/>
              <a:t> un </a:t>
            </a:r>
            <a:r>
              <a:rPr lang="en-US" sz="2400" b="1" dirty="0" err="1" smtClean="0"/>
              <a:t>angajat</a:t>
            </a:r>
            <a:endParaRPr lang="en-US" sz="2400" b="1" dirty="0" smtClean="0"/>
          </a:p>
          <a:p>
            <a:r>
              <a:rPr lang="en-US" sz="2400" b="1" dirty="0" smtClean="0"/>
              <a:t>_</a:t>
            </a:r>
            <a:r>
              <a:rPr lang="en-US" sz="2400" b="1" dirty="0"/>
              <a:t>de la „_____” __ _____</a:t>
            </a:r>
            <a:r>
              <a:rPr lang="en-US" sz="2400" b="1" dirty="0" smtClean="0"/>
              <a:t>20</a:t>
            </a:r>
            <a:endParaRPr lang="en-US" sz="2400" b="1" dirty="0"/>
          </a:p>
          <a:p>
            <a:r>
              <a:rPr lang="en-US" sz="2400" b="1" dirty="0" err="1"/>
              <a:t>orașul</a:t>
            </a:r>
            <a:r>
              <a:rPr lang="en-US" sz="2400" b="1" dirty="0"/>
              <a:t> </a:t>
            </a:r>
            <a:r>
              <a:rPr lang="en-US" sz="2400" b="1" dirty="0" smtClean="0"/>
              <a:t>C</a:t>
            </a:r>
            <a:endParaRPr lang="en-US" sz="2400" b="1" dirty="0"/>
          </a:p>
          <a:p>
            <a:r>
              <a:rPr lang="en-US" sz="2400" b="1" dirty="0"/>
              <a:t>Conform </a:t>
            </a:r>
            <a:r>
              <a:rPr lang="ro-RO" sz="2400" b="1" dirty="0" smtClean="0"/>
              <a:t>Registrului</a:t>
            </a:r>
            <a:r>
              <a:rPr lang="en-US" sz="2400" b="1" dirty="0" smtClean="0"/>
              <a:t> </a:t>
            </a:r>
            <a:r>
              <a:rPr lang="en-US" sz="2400" b="1" dirty="0"/>
              <a:t>de </a:t>
            </a:r>
            <a:r>
              <a:rPr lang="en-US" sz="2400" b="1" dirty="0" err="1"/>
              <a:t>evidență</a:t>
            </a:r>
            <a:r>
              <a:rPr lang="en-US" sz="2400" b="1" dirty="0"/>
              <a:t> </a:t>
            </a:r>
            <a:r>
              <a:rPr lang="en-US" sz="2400" b="1" dirty="0" err="1"/>
              <a:t>pentru</a:t>
            </a:r>
            <a:r>
              <a:rPr lang="en-US" sz="2400" b="1" dirty="0"/>
              <a:t> </a:t>
            </a:r>
            <a:r>
              <a:rPr lang="en-US" sz="2400" b="1" dirty="0" err="1"/>
              <a:t>înregistrarea</a:t>
            </a:r>
            <a:r>
              <a:rPr lang="en-US" sz="2400" b="1" dirty="0"/>
              <a:t> </a:t>
            </a:r>
            <a:r>
              <a:rPr lang="en-US" sz="2400" b="1" dirty="0" err="1"/>
              <a:t>timpului</a:t>
            </a:r>
            <a:r>
              <a:rPr lang="en-US" sz="2400" b="1" dirty="0"/>
              <a:t> de </a:t>
            </a:r>
            <a:r>
              <a:rPr lang="en-US" sz="2400" b="1" dirty="0" err="1"/>
              <a:t>muncă</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a:t>muncă</a:t>
            </a:r>
            <a:r>
              <a:rPr lang="en-US" sz="2400" b="1" dirty="0"/>
              <a:t> </a:t>
            </a:r>
            <a:r>
              <a:rPr lang="en-US" sz="2400" b="1" dirty="0" err="1"/>
              <a:t>dăunătoare</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smtClean="0"/>
              <a:t>muncă</a:t>
            </a:r>
            <a:r>
              <a:rPr lang="en-US" sz="2400" b="1" dirty="0" smtClean="0"/>
              <a:t> </a:t>
            </a:r>
            <a:r>
              <a:rPr lang="en-US" sz="2400" b="1" dirty="0"/>
              <a:t>ale </a:t>
            </a:r>
            <a:r>
              <a:rPr lang="en-US" sz="2400" b="1" dirty="0" err="1"/>
              <a:t>lucrătorilor</a:t>
            </a:r>
            <a:r>
              <a:rPr lang="en-US" sz="2400" b="1" dirty="0"/>
              <a:t> care au </a:t>
            </a:r>
            <a:r>
              <a:rPr lang="en-US" sz="2400" b="1" dirty="0" err="1"/>
              <a:t>dreptul</a:t>
            </a:r>
            <a:r>
              <a:rPr lang="en-US" sz="2400" b="1" dirty="0"/>
              <a:t> la </a:t>
            </a:r>
            <a:r>
              <a:rPr lang="ro-RO" sz="2400" b="1" dirty="0" smtClean="0"/>
              <a:t>(</a:t>
            </a:r>
            <a:r>
              <a:rPr lang="en-US" sz="2400" b="1" dirty="0" err="1" smtClean="0"/>
              <a:t>spor</a:t>
            </a:r>
            <a:r>
              <a:rPr lang="en-US" sz="2400" b="1" dirty="0" smtClean="0"/>
              <a:t> la </a:t>
            </a:r>
            <a:r>
              <a:rPr lang="en-US" sz="2400" b="1" dirty="0" err="1" smtClean="0"/>
              <a:t>salariu</a:t>
            </a:r>
            <a:r>
              <a:rPr lang="en-US" sz="2400" b="1" dirty="0" smtClean="0"/>
              <a:t> +- </a:t>
            </a:r>
            <a:r>
              <a:rPr lang="en-US" sz="2400" b="1" dirty="0" err="1" smtClean="0"/>
              <a:t>lapte</a:t>
            </a:r>
            <a:r>
              <a:rPr lang="ro-RO" sz="2400" b="1" dirty="0" smtClean="0"/>
              <a:t>)</a:t>
            </a:r>
            <a:r>
              <a:rPr lang="en-US" sz="2400" b="1" dirty="0" smtClean="0"/>
              <a:t> </a:t>
            </a:r>
            <a:r>
              <a:rPr lang="en-US" sz="2400" b="1" dirty="0" err="1"/>
              <a:t>gratuit</a:t>
            </a:r>
            <a:r>
              <a:rPr lang="en-US" sz="2400" b="1" dirty="0"/>
              <a:t> </a:t>
            </a:r>
            <a:r>
              <a:rPr lang="en-US" sz="2400" b="1" dirty="0" err="1"/>
              <a:t>sau</a:t>
            </a:r>
            <a:r>
              <a:rPr lang="en-US" sz="2400" b="1" dirty="0"/>
              <a:t> </a:t>
            </a:r>
            <a:r>
              <a:rPr lang="en-US" sz="2400" b="1" dirty="0" err="1"/>
              <a:t>alte</a:t>
            </a:r>
            <a:r>
              <a:rPr lang="en-US" sz="2400" b="1" dirty="0"/>
              <a:t> </a:t>
            </a:r>
            <a:r>
              <a:rPr lang="en-US" sz="2400" b="1" dirty="0" err="1"/>
              <a:t>produse</a:t>
            </a:r>
            <a:r>
              <a:rPr lang="en-US" sz="2400" b="1" dirty="0"/>
              <a:t> </a:t>
            </a:r>
            <a:r>
              <a:rPr lang="en-US" sz="2400" b="1" dirty="0" err="1"/>
              <a:t>alimentare</a:t>
            </a:r>
            <a:r>
              <a:rPr lang="en-US" sz="2400" b="1" dirty="0"/>
              <a:t> </a:t>
            </a:r>
            <a:r>
              <a:rPr lang="en-US" sz="2400" b="1" dirty="0" err="1"/>
              <a:t>echivalente</a:t>
            </a:r>
            <a:r>
              <a:rPr lang="en-US" sz="2400" b="1" dirty="0"/>
              <a:t> </a:t>
            </a:r>
            <a:r>
              <a:rPr lang="en-US" sz="2400" b="1" dirty="0" err="1"/>
              <a:t>pentru</a:t>
            </a:r>
            <a:r>
              <a:rPr lang="en-US" sz="2400" b="1" dirty="0"/>
              <a:t> </a:t>
            </a:r>
            <a:r>
              <a:rPr lang="en-US" sz="2400" b="1" dirty="0" err="1"/>
              <a:t>perioada</a:t>
            </a:r>
            <a:r>
              <a:rPr lang="en-US" sz="2400" b="1" dirty="0"/>
              <a:t> de la _______ la _______ 20__. un </a:t>
            </a:r>
            <a:r>
              <a:rPr lang="en-US" sz="2400" b="1" dirty="0" err="1"/>
              <a:t>angajat</a:t>
            </a:r>
            <a:r>
              <a:rPr lang="en-US" sz="2400" b="1" dirty="0"/>
              <a:t> al </a:t>
            </a:r>
            <a:r>
              <a:rPr lang="en-US" sz="2400" b="1" dirty="0" smtClean="0"/>
              <a:t>Unit</a:t>
            </a:r>
            <a:r>
              <a:rPr lang="ro-RO" sz="2400" b="1" dirty="0" smtClean="0"/>
              <a:t>ățiiEconomice</a:t>
            </a:r>
            <a:r>
              <a:rPr lang="en-US" sz="2400" b="1" dirty="0" smtClean="0"/>
              <a:t>________________________________________________________________</a:t>
            </a:r>
            <a:endParaRPr lang="en-US" sz="2400" b="1" dirty="0"/>
          </a:p>
          <a:p>
            <a:r>
              <a:rPr lang="en-US" sz="2400" b="1" dirty="0" smtClean="0"/>
              <a:t>(</a:t>
            </a:r>
            <a:r>
              <a:rPr lang="en-US" sz="2400" b="1" dirty="0" err="1" smtClean="0"/>
              <a:t>numele</a:t>
            </a:r>
            <a:r>
              <a:rPr lang="en-US" sz="2400" b="1" dirty="0" smtClean="0"/>
              <a:t> </a:t>
            </a:r>
            <a:r>
              <a:rPr lang="ro-RO" sz="2400" b="1" dirty="0" smtClean="0"/>
              <a:t>subdiviziunei</a:t>
            </a:r>
            <a:r>
              <a:rPr lang="en-US" sz="2400" b="1" dirty="0" smtClean="0"/>
              <a:t>(</a:t>
            </a:r>
            <a:r>
              <a:rPr lang="ro-RO" sz="2400" b="1" dirty="0" smtClean="0"/>
              <a:t>secției</a:t>
            </a:r>
            <a:r>
              <a:rPr lang="en-US" sz="2400" b="1" dirty="0" smtClean="0"/>
              <a:t>) _____________________________________________________________</a:t>
            </a:r>
          </a:p>
          <a:p>
            <a:r>
              <a:rPr lang="en-US" sz="2400" b="1" dirty="0" smtClean="0"/>
              <a:t>(</a:t>
            </a:r>
            <a:r>
              <a:rPr lang="en-US" sz="2400" b="1" dirty="0" err="1"/>
              <a:t>indicați</a:t>
            </a:r>
            <a:r>
              <a:rPr lang="en-US" sz="2400" b="1" dirty="0"/>
              <a:t> </a:t>
            </a:r>
            <a:r>
              <a:rPr lang="en-US" sz="2400" b="1" dirty="0" err="1"/>
              <a:t>funcția</a:t>
            </a:r>
            <a:r>
              <a:rPr lang="en-US" sz="2400" b="1" dirty="0"/>
              <a:t> </a:t>
            </a:r>
            <a:r>
              <a:rPr lang="en-US" sz="2400" b="1" dirty="0" err="1"/>
              <a:t>angajatului</a:t>
            </a:r>
            <a:r>
              <a:rPr lang="en-US" sz="2400" b="1" dirty="0"/>
              <a:t>, </a:t>
            </a:r>
            <a:r>
              <a:rPr lang="en-US" sz="2400" b="1" dirty="0" err="1"/>
              <a:t>numele</a:t>
            </a:r>
            <a:r>
              <a:rPr lang="en-US" sz="2400" b="1" dirty="0"/>
              <a:t> </a:t>
            </a:r>
            <a:r>
              <a:rPr lang="en-US" sz="2400" b="1" dirty="0" err="1"/>
              <a:t>complet</a:t>
            </a:r>
            <a:r>
              <a:rPr lang="en-US" sz="2400" b="1" dirty="0"/>
              <a:t> </a:t>
            </a:r>
            <a:r>
              <a:rPr lang="en-US" sz="2400" b="1" dirty="0" err="1"/>
              <a:t>și</a:t>
            </a:r>
            <a:r>
              <a:rPr lang="en-US" sz="2400" b="1" dirty="0"/>
              <a:t> </a:t>
            </a:r>
            <a:r>
              <a:rPr lang="en-US" sz="2400" b="1" dirty="0" err="1"/>
              <a:t>prenumele</a:t>
            </a:r>
            <a:r>
              <a:rPr lang="en-US" sz="2400" b="1" dirty="0"/>
              <a:t>)</a:t>
            </a:r>
          </a:p>
          <a:p>
            <a:r>
              <a:rPr lang="en-US" sz="2400" b="1" dirty="0" err="1"/>
              <a:t>lucru</a:t>
            </a:r>
            <a:r>
              <a:rPr lang="en-US" sz="2400" b="1" dirty="0"/>
              <a:t> </a:t>
            </a:r>
            <a:r>
              <a:rPr lang="en-US" sz="2400" b="1" dirty="0" err="1"/>
              <a:t>în</a:t>
            </a:r>
            <a:r>
              <a:rPr lang="en-US" sz="2400" b="1" dirty="0"/>
              <a:t> </a:t>
            </a:r>
            <a:r>
              <a:rPr lang="en-US" sz="2400" b="1" dirty="0" err="1"/>
              <a:t>condiții</a:t>
            </a:r>
            <a:r>
              <a:rPr lang="en-US" sz="2400" b="1" dirty="0"/>
              <a:t> de </a:t>
            </a:r>
            <a:r>
              <a:rPr lang="en-US" sz="2400" b="1" dirty="0" err="1"/>
              <a:t>muncă</a:t>
            </a:r>
            <a:r>
              <a:rPr lang="en-US" sz="2400" b="1" dirty="0"/>
              <a:t> </a:t>
            </a:r>
            <a:r>
              <a:rPr lang="en-US" sz="2400" b="1" dirty="0" err="1"/>
              <a:t>dăunătoare</a:t>
            </a:r>
            <a:r>
              <a:rPr lang="en-US" sz="2400" b="1" dirty="0"/>
              <a:t> cu o </a:t>
            </a:r>
            <a:r>
              <a:rPr lang="en-US" sz="2400" b="1" dirty="0" err="1"/>
              <a:t>durată</a:t>
            </a:r>
            <a:r>
              <a:rPr lang="en-US" sz="2400" b="1" dirty="0"/>
              <a:t> de </a:t>
            </a:r>
            <a:r>
              <a:rPr lang="en-US" sz="2400" b="1" dirty="0" err="1"/>
              <a:t>cel</a:t>
            </a:r>
            <a:r>
              <a:rPr lang="en-US" sz="2400" b="1" dirty="0"/>
              <a:t> </a:t>
            </a:r>
            <a:r>
              <a:rPr lang="en-US" sz="2400" b="1" dirty="0" err="1"/>
              <a:t>puțin</a:t>
            </a:r>
            <a:r>
              <a:rPr lang="en-US" sz="2400" b="1" dirty="0"/>
              <a:t> </a:t>
            </a:r>
            <a:r>
              <a:rPr lang="en-US" sz="2400" b="1" dirty="0" err="1"/>
              <a:t>jumătate</a:t>
            </a:r>
            <a:r>
              <a:rPr lang="en-US" sz="2400" b="1" dirty="0"/>
              <a:t> din </a:t>
            </a:r>
            <a:r>
              <a:rPr lang="en-US" sz="2400" b="1" dirty="0" err="1"/>
              <a:t>schimbul</a:t>
            </a:r>
            <a:r>
              <a:rPr lang="en-US" sz="2400" b="1" dirty="0"/>
              <a:t> de </a:t>
            </a:r>
            <a:r>
              <a:rPr lang="en-US" sz="2400" b="1" dirty="0" err="1"/>
              <a:t>muncă</a:t>
            </a:r>
            <a:r>
              <a:rPr lang="en-US" sz="2400" b="1" dirty="0"/>
              <a:t>:</a:t>
            </a:r>
          </a:p>
          <a:p>
            <a:endParaRPr lang="en-US" sz="2000" b="1" dirty="0"/>
          </a:p>
          <a:p>
            <a:endParaRPr lang="ru-RU" dirty="0"/>
          </a:p>
        </p:txBody>
      </p:sp>
    </p:spTree>
    <p:extLst>
      <p:ext uri="{BB962C8B-B14F-4D97-AF65-F5344CB8AC3E}">
        <p14:creationId xmlns:p14="http://schemas.microsoft.com/office/powerpoint/2010/main" val="106800476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404664"/>
            <a:ext cx="8712968" cy="612068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ro-RO" sz="2000" b="1" dirty="0"/>
              <a:t>este o anexă la fișa de evidență </a:t>
            </a:r>
            <a:r>
              <a:rPr lang="ro-RO" sz="2000" b="1" dirty="0" smtClean="0"/>
              <a:t>a timpului de licru.</a:t>
            </a:r>
            <a:endParaRPr lang="ru-RU" sz="2000" dirty="0"/>
          </a:p>
          <a:p>
            <a:r>
              <a:rPr lang="ro-RO" sz="2000" b="1" dirty="0"/>
              <a:t> </a:t>
            </a:r>
            <a:endParaRPr lang="ru-RU" sz="2000" dirty="0"/>
          </a:p>
          <a:p>
            <a:r>
              <a:rPr lang="ro-RO" sz="2000" b="1" dirty="0"/>
              <a:t>Șef de </a:t>
            </a:r>
            <a:r>
              <a:rPr lang="en-US" sz="2000" b="1" dirty="0" smtClean="0"/>
              <a:t>sub</a:t>
            </a:r>
            <a:r>
              <a:rPr lang="ro-RO" sz="2000" b="1" dirty="0" smtClean="0"/>
              <a:t>diviziune (secție) </a:t>
            </a:r>
            <a:r>
              <a:rPr lang="ro-RO" sz="2000" b="1" dirty="0"/>
              <a:t>______________ _______</a:t>
            </a:r>
            <a:endParaRPr lang="ru-RU" sz="2000" dirty="0"/>
          </a:p>
          <a:p>
            <a:r>
              <a:rPr lang="ro-RO" sz="2000" b="1" dirty="0"/>
              <a:t>                                 semnătura nume complet</a:t>
            </a:r>
            <a:endParaRPr lang="ru-RU" sz="2000" dirty="0"/>
          </a:p>
          <a:p>
            <a:r>
              <a:rPr lang="ro-RO" sz="2000" b="1" dirty="0" smtClean="0"/>
              <a:t>Responsabil </a:t>
            </a:r>
            <a:r>
              <a:rPr lang="ro-RO" sz="2000" b="1" dirty="0"/>
              <a:t>de evidență </a:t>
            </a:r>
            <a:r>
              <a:rPr lang="ro-RO" sz="2000" b="1" dirty="0" smtClean="0"/>
              <a:t>timpului </a:t>
            </a:r>
            <a:r>
              <a:rPr lang="ro-RO" sz="2000" b="1" dirty="0"/>
              <a:t>______________</a:t>
            </a:r>
            <a:endParaRPr lang="ru-RU" sz="2000" dirty="0"/>
          </a:p>
          <a:p>
            <a:r>
              <a:rPr lang="ro-RO" sz="2000" b="1" dirty="0"/>
              <a:t>                       semnătura nume complet</a:t>
            </a:r>
            <a:endParaRPr lang="ru-RU" sz="2000" dirty="0"/>
          </a:p>
          <a:p>
            <a:r>
              <a:rPr lang="ro-RO" sz="2000" b="1" dirty="0"/>
              <a:t> </a:t>
            </a:r>
            <a:endParaRPr lang="ru-RU" sz="2000" dirty="0"/>
          </a:p>
          <a:p>
            <a:r>
              <a:rPr lang="ro-RO" b="1" dirty="0"/>
              <a:t> </a:t>
            </a:r>
            <a:endParaRPr lang="ru-RU" dirty="0"/>
          </a:p>
          <a:p>
            <a:r>
              <a:rPr lang="ro-RO" b="1" dirty="0"/>
              <a:t> </a:t>
            </a:r>
            <a:endParaRPr lang="ru-RU" dirty="0"/>
          </a:p>
          <a:p>
            <a:pPr algn="l"/>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662265836"/>
              </p:ext>
            </p:extLst>
          </p:nvPr>
        </p:nvGraphicFramePr>
        <p:xfrm>
          <a:off x="179512" y="548680"/>
          <a:ext cx="8712968" cy="2402576"/>
        </p:xfrm>
        <a:graphic>
          <a:graphicData uri="http://schemas.openxmlformats.org/drawingml/2006/table">
            <a:tbl>
              <a:tblPr firstRow="1" bandRow="1">
                <a:tableStyleId>{5C22544A-7EE6-4342-B048-85BDC9FD1C3A}</a:tableStyleId>
              </a:tblPr>
              <a:tblGrid>
                <a:gridCol w="2178242">
                  <a:extLst>
                    <a:ext uri="{9D8B030D-6E8A-4147-A177-3AD203B41FA5}">
                      <a16:colId xmlns:a16="http://schemas.microsoft.com/office/drawing/2014/main" val="1157436135"/>
                    </a:ext>
                  </a:extLst>
                </a:gridCol>
                <a:gridCol w="2178242">
                  <a:extLst>
                    <a:ext uri="{9D8B030D-6E8A-4147-A177-3AD203B41FA5}">
                      <a16:colId xmlns:a16="http://schemas.microsoft.com/office/drawing/2014/main" val="2536133403"/>
                    </a:ext>
                  </a:extLst>
                </a:gridCol>
                <a:gridCol w="2178242">
                  <a:extLst>
                    <a:ext uri="{9D8B030D-6E8A-4147-A177-3AD203B41FA5}">
                      <a16:colId xmlns:a16="http://schemas.microsoft.com/office/drawing/2014/main" val="2540511485"/>
                    </a:ext>
                  </a:extLst>
                </a:gridCol>
                <a:gridCol w="2178242">
                  <a:extLst>
                    <a:ext uri="{9D8B030D-6E8A-4147-A177-3AD203B41FA5}">
                      <a16:colId xmlns:a16="http://schemas.microsoft.com/office/drawing/2014/main" val="3198998753"/>
                    </a:ext>
                  </a:extLst>
                </a:gridCol>
              </a:tblGrid>
              <a:tr h="720080">
                <a:tc>
                  <a:txBody>
                    <a:bodyPr/>
                    <a:lstStyle/>
                    <a:p>
                      <a:pPr algn="ctr">
                        <a:lnSpc>
                          <a:spcPct val="115000"/>
                        </a:lnSpc>
                        <a:spcAft>
                          <a:spcPts val="0"/>
                        </a:spcAft>
                      </a:pPr>
                      <a:r>
                        <a:rPr lang="ro-RO" sz="2400" b="1" dirty="0">
                          <a:effectLst/>
                          <a:latin typeface="Times New Roman" panose="02020603050405020304" pitchFamily="18" charset="0"/>
                          <a:ea typeface="Times New Roman" panose="02020603050405020304" pitchFamily="18" charset="0"/>
                          <a:cs typeface="Times New Roman" panose="02020603050405020304" pitchFamily="18" charset="0"/>
                        </a:rPr>
                        <a:t>Numele Prenumele</a:t>
                      </a:r>
                      <a:r>
                        <a:rPr lang="ro-RO" sz="2400" b="1" dirty="0">
                          <a:effectLst/>
                          <a:latin typeface="Calibri" panose="020F0502020204030204" pitchFamily="34" charset="0"/>
                          <a:ea typeface="Calibri" panose="020F0502020204030204" pitchFamily="34" charset="0"/>
                          <a:cs typeface="Times New Roman" panose="02020603050405020304" pitchFamily="18" charset="0"/>
                        </a:rPr>
                        <a:t> </a:t>
                      </a:r>
                      <a:r>
                        <a:rPr lang="ro-RO" sz="2400" b="1" dirty="0">
                          <a:effectLst/>
                          <a:latin typeface="Times New Roman" panose="02020603050405020304" pitchFamily="18" charset="0"/>
                          <a:ea typeface="Times New Roman" panose="02020603050405020304" pitchFamily="18" charset="0"/>
                          <a:cs typeface="Times New Roman" panose="02020603050405020304" pitchFamily="18" charset="0"/>
                        </a:rPr>
                        <a:t>angajatului</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400" b="1" dirty="0">
                          <a:effectLst/>
                          <a:latin typeface="Times New Roman" panose="02020603050405020304" pitchFamily="18" charset="0"/>
                          <a:ea typeface="Times New Roman" panose="02020603050405020304" pitchFamily="18" charset="0"/>
                          <a:cs typeface="Times New Roman" panose="02020603050405020304" pitchFamily="18" charset="0"/>
                        </a:rPr>
                        <a:t>Funcția</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ro-RO" sz="2400" b="1" dirty="0">
                          <a:effectLst/>
                          <a:latin typeface="Times New Roman" panose="02020603050405020304" pitchFamily="18" charset="0"/>
                          <a:ea typeface="Times New Roman" panose="02020603050405020304" pitchFamily="18" charset="0"/>
                          <a:cs typeface="Times New Roman" panose="02020603050405020304" pitchFamily="18" charset="0"/>
                        </a:rPr>
                        <a:t>Data lucrării în condiții de muncă dăunătoare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2400" b="1" dirty="0">
                          <a:effectLst/>
                          <a:latin typeface="Times New Roman" panose="02020603050405020304" pitchFamily="18" charset="0"/>
                          <a:ea typeface="Times New Roman" panose="02020603050405020304" pitchFamily="18" charset="0"/>
                          <a:cs typeface="Times New Roman" panose="02020603050405020304" pitchFamily="18" charset="0"/>
                        </a:rPr>
                        <a:t>Total zile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4742162"/>
                  </a:ext>
                </a:extLst>
              </a:tr>
              <a:tr h="720080">
                <a:tc>
                  <a:txBody>
                    <a:bodyPr/>
                    <a:lstStyle/>
                    <a:p>
                      <a:pPr algn="l">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3953643"/>
                  </a:ext>
                </a:extLst>
              </a:tr>
            </a:tbl>
          </a:graphicData>
        </a:graphic>
      </p:graphicFrame>
    </p:spTree>
    <p:extLst>
      <p:ext uri="{BB962C8B-B14F-4D97-AF65-F5344CB8AC3E}">
        <p14:creationId xmlns:p14="http://schemas.microsoft.com/office/powerpoint/2010/main" val="381748169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2315028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179512" y="332656"/>
            <a:ext cx="8496944" cy="6192688"/>
          </a:xfrm>
          <a:prstGeom prst="rect">
            <a:avLst/>
          </a:prstGeom>
        </p:spPr>
      </p:pic>
    </p:spTree>
    <p:extLst>
      <p:ext uri="{BB962C8B-B14F-4D97-AF65-F5344CB8AC3E}">
        <p14:creationId xmlns:p14="http://schemas.microsoft.com/office/powerpoint/2010/main" val="22416661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539552" y="476672"/>
            <a:ext cx="8064896" cy="5904656"/>
          </a:xfrm>
          <a:prstGeom prst="rect">
            <a:avLst/>
          </a:prstGeom>
        </p:spPr>
      </p:pic>
    </p:spTree>
    <p:extLst>
      <p:ext uri="{BB962C8B-B14F-4D97-AF65-F5344CB8AC3E}">
        <p14:creationId xmlns:p14="http://schemas.microsoft.com/office/powerpoint/2010/main" val="32894279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683568" y="188640"/>
            <a:ext cx="7992888" cy="6048672"/>
          </a:xfrm>
          <a:prstGeom prst="rect">
            <a:avLst/>
          </a:prstGeom>
        </p:spPr>
      </p:pic>
    </p:spTree>
    <p:extLst>
      <p:ext uri="{BB962C8B-B14F-4D97-AF65-F5344CB8AC3E}">
        <p14:creationId xmlns:p14="http://schemas.microsoft.com/office/powerpoint/2010/main" val="6927113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539552" y="332656"/>
            <a:ext cx="7992888" cy="6192688"/>
          </a:xfrm>
          <a:prstGeom prst="rect">
            <a:avLst/>
          </a:prstGeom>
        </p:spPr>
      </p:pic>
    </p:spTree>
    <p:extLst>
      <p:ext uri="{BB962C8B-B14F-4D97-AF65-F5344CB8AC3E}">
        <p14:creationId xmlns:p14="http://schemas.microsoft.com/office/powerpoint/2010/main" val="248991767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404664"/>
            <a:ext cx="7992888" cy="6048672"/>
          </a:xfrm>
          <a:prstGeom prst="rect">
            <a:avLst/>
          </a:prstGeom>
        </p:spPr>
      </p:pic>
    </p:spTree>
    <p:extLst>
      <p:ext uri="{BB962C8B-B14F-4D97-AF65-F5344CB8AC3E}">
        <p14:creationId xmlns:p14="http://schemas.microsoft.com/office/powerpoint/2010/main" val="3939559262"/>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95536" y="332656"/>
            <a:ext cx="8280920" cy="6048672"/>
          </a:xfrm>
          <a:prstGeom prst="rect">
            <a:avLst/>
          </a:prstGeom>
        </p:spPr>
      </p:pic>
    </p:spTree>
    <p:extLst>
      <p:ext uri="{BB962C8B-B14F-4D97-AF65-F5344CB8AC3E}">
        <p14:creationId xmlns:p14="http://schemas.microsoft.com/office/powerpoint/2010/main" val="1871707099"/>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5861799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3528" y="578768"/>
            <a:ext cx="8496944" cy="6120680"/>
          </a:xfrm>
          <a:prstGeom prst="rect">
            <a:avLst/>
          </a:prstGeom>
        </p:spPr>
      </p:pic>
    </p:spTree>
    <p:extLst>
      <p:ext uri="{BB962C8B-B14F-4D97-AF65-F5344CB8AC3E}">
        <p14:creationId xmlns:p14="http://schemas.microsoft.com/office/powerpoint/2010/main" val="62504123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404664"/>
            <a:ext cx="7992888" cy="5976664"/>
          </a:xfrm>
          <a:prstGeom prst="rect">
            <a:avLst/>
          </a:prstGeom>
        </p:spPr>
      </p:pic>
    </p:spTree>
    <p:extLst>
      <p:ext uri="{BB962C8B-B14F-4D97-AF65-F5344CB8AC3E}">
        <p14:creationId xmlns:p14="http://schemas.microsoft.com/office/powerpoint/2010/main" val="3282960541"/>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3528" y="404664"/>
            <a:ext cx="8352928" cy="6048672"/>
          </a:xfrm>
          <a:prstGeom prst="rect">
            <a:avLst/>
          </a:prstGeom>
        </p:spPr>
      </p:pic>
    </p:spTree>
    <p:extLst>
      <p:ext uri="{BB962C8B-B14F-4D97-AF65-F5344CB8AC3E}">
        <p14:creationId xmlns:p14="http://schemas.microsoft.com/office/powerpoint/2010/main" val="14079065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941080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539552" y="476672"/>
            <a:ext cx="8064896" cy="5976664"/>
          </a:xfrm>
          <a:prstGeom prst="rect">
            <a:avLst/>
          </a:prstGeom>
        </p:spPr>
      </p:pic>
    </p:spTree>
    <p:extLst>
      <p:ext uri="{BB962C8B-B14F-4D97-AF65-F5344CB8AC3E}">
        <p14:creationId xmlns:p14="http://schemas.microsoft.com/office/powerpoint/2010/main" val="365008224"/>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3528" y="404664"/>
            <a:ext cx="8208912" cy="5976664"/>
          </a:xfrm>
          <a:prstGeom prst="rect">
            <a:avLst/>
          </a:prstGeom>
        </p:spPr>
      </p:pic>
    </p:spTree>
    <p:extLst>
      <p:ext uri="{BB962C8B-B14F-4D97-AF65-F5344CB8AC3E}">
        <p14:creationId xmlns:p14="http://schemas.microsoft.com/office/powerpoint/2010/main" val="113492581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539552" y="332656"/>
            <a:ext cx="7992888" cy="6192688"/>
          </a:xfrm>
          <a:prstGeom prst="rect">
            <a:avLst/>
          </a:prstGeom>
        </p:spPr>
      </p:pic>
    </p:spTree>
    <p:extLst>
      <p:ext uri="{BB962C8B-B14F-4D97-AF65-F5344CB8AC3E}">
        <p14:creationId xmlns:p14="http://schemas.microsoft.com/office/powerpoint/2010/main" val="1525545730"/>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95536" y="404664"/>
            <a:ext cx="8136904" cy="6192688"/>
          </a:xfrm>
          <a:prstGeom prst="rect">
            <a:avLst/>
          </a:prstGeom>
        </p:spPr>
      </p:pic>
    </p:spTree>
    <p:extLst>
      <p:ext uri="{BB962C8B-B14F-4D97-AF65-F5344CB8AC3E}">
        <p14:creationId xmlns:p14="http://schemas.microsoft.com/office/powerpoint/2010/main" val="2697506370"/>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611560" y="476672"/>
            <a:ext cx="7848872" cy="5760640"/>
          </a:xfrm>
          <a:prstGeom prst="rect">
            <a:avLst/>
          </a:prstGeom>
        </p:spPr>
      </p:pic>
    </p:spTree>
    <p:extLst>
      <p:ext uri="{BB962C8B-B14F-4D97-AF65-F5344CB8AC3E}">
        <p14:creationId xmlns:p14="http://schemas.microsoft.com/office/powerpoint/2010/main" val="4108770141"/>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95536" y="332656"/>
            <a:ext cx="8208912" cy="6192688"/>
          </a:xfrm>
          <a:prstGeom prst="rect">
            <a:avLst/>
          </a:prstGeom>
        </p:spPr>
      </p:pic>
    </p:spTree>
    <p:extLst>
      <p:ext uri="{BB962C8B-B14F-4D97-AF65-F5344CB8AC3E}">
        <p14:creationId xmlns:p14="http://schemas.microsoft.com/office/powerpoint/2010/main" val="91388108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80526034"/>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683568" y="404664"/>
            <a:ext cx="7632848" cy="6048672"/>
          </a:xfrm>
          <a:prstGeom prst="rect">
            <a:avLst/>
          </a:prstGeom>
        </p:spPr>
      </p:pic>
    </p:spTree>
    <p:extLst>
      <p:ext uri="{BB962C8B-B14F-4D97-AF65-F5344CB8AC3E}">
        <p14:creationId xmlns:p14="http://schemas.microsoft.com/office/powerpoint/2010/main" val="186950548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116632"/>
            <a:ext cx="9144000" cy="6552728"/>
          </a:xfrm>
          <a:prstGeom prst="rect">
            <a:avLst/>
          </a:prstGeom>
        </p:spPr>
      </p:pic>
    </p:spTree>
    <p:extLst>
      <p:ext uri="{BB962C8B-B14F-4D97-AF65-F5344CB8AC3E}">
        <p14:creationId xmlns:p14="http://schemas.microsoft.com/office/powerpoint/2010/main" val="2557115551"/>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611560" y="260648"/>
            <a:ext cx="7848872" cy="6120680"/>
          </a:xfrm>
          <a:prstGeom prst="rect">
            <a:avLst/>
          </a:prstGeom>
        </p:spPr>
      </p:pic>
    </p:spTree>
    <p:extLst>
      <p:ext uri="{BB962C8B-B14F-4D97-AF65-F5344CB8AC3E}">
        <p14:creationId xmlns:p14="http://schemas.microsoft.com/office/powerpoint/2010/main" val="36969071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98158682"/>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95536" y="260648"/>
            <a:ext cx="8064896" cy="6048672"/>
          </a:xfrm>
          <a:prstGeom prst="rect">
            <a:avLst/>
          </a:prstGeom>
        </p:spPr>
      </p:pic>
    </p:spTree>
    <p:extLst>
      <p:ext uri="{BB962C8B-B14F-4D97-AF65-F5344CB8AC3E}">
        <p14:creationId xmlns:p14="http://schemas.microsoft.com/office/powerpoint/2010/main" val="467516698"/>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251520" y="332656"/>
            <a:ext cx="8712968" cy="6264696"/>
          </a:xfrm>
          <a:prstGeom prst="rect">
            <a:avLst/>
          </a:prstGeom>
        </p:spPr>
      </p:pic>
    </p:spTree>
    <p:extLst>
      <p:ext uri="{BB962C8B-B14F-4D97-AF65-F5344CB8AC3E}">
        <p14:creationId xmlns:p14="http://schemas.microsoft.com/office/powerpoint/2010/main" val="1479686038"/>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a:xfrm>
            <a:off x="1828800" y="1697139"/>
            <a:ext cx="5486400" cy="3697224"/>
          </a:xfrm>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271938" y="188640"/>
            <a:ext cx="8784976" cy="6394714"/>
          </a:xfrm>
          <a:prstGeom prst="rect">
            <a:avLst/>
          </a:prstGeom>
        </p:spPr>
      </p:pic>
    </p:spTree>
    <p:extLst>
      <p:ext uri="{BB962C8B-B14F-4D97-AF65-F5344CB8AC3E}">
        <p14:creationId xmlns:p14="http://schemas.microsoft.com/office/powerpoint/2010/main" val="500959428"/>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404664"/>
            <a:ext cx="7992888" cy="5976664"/>
          </a:xfrm>
          <a:prstGeom prst="rect">
            <a:avLst/>
          </a:prstGeom>
        </p:spPr>
      </p:pic>
    </p:spTree>
    <p:extLst>
      <p:ext uri="{BB962C8B-B14F-4D97-AF65-F5344CB8AC3E}">
        <p14:creationId xmlns:p14="http://schemas.microsoft.com/office/powerpoint/2010/main" val="2528436127"/>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BEBA8EAE-BF5A-486C-A8C5-ECC9F3942E4B}">
                <a14:imgProps xmlns:a14="http://schemas.microsoft.com/office/drawing/2010/main">
                  <a14:imgLayer r:embed="rId3">
                    <a14:imgEffect>
                      <a14:backgroundRemoval t="9910" b="97658" l="8919" r="62027">
                        <a14:foregroundMark x1="32838" y1="27027" x2="31216" y2="54234"/>
                        <a14:foregroundMark x1="33649" y1="26667" x2="33649" y2="26667"/>
                        <a14:foregroundMark x1="48514" y1="22703" x2="48514" y2="22703"/>
                        <a14:foregroundMark x1="48784" y1="23243" x2="49054" y2="40000"/>
                        <a14:foregroundMark x1="47838" y1="46486" x2="47432" y2="55676"/>
                        <a14:foregroundMark x1="47432" y1="55856" x2="48784" y2="57297"/>
                        <a14:foregroundMark x1="46486" y1="56216" x2="46351" y2="57297"/>
                        <a14:foregroundMark x1="46351" y1="23243" x2="46351" y2="23243"/>
                        <a14:foregroundMark x1="46216" y1="24865" x2="46216" y2="24865"/>
                        <a14:foregroundMark x1="46216" y1="23964" x2="46216" y2="23964"/>
                        <a14:foregroundMark x1="49730" y1="22162" x2="50000" y2="24505"/>
                        <a14:foregroundMark x1="49324" y1="57117" x2="49324" y2="57117"/>
                        <a14:foregroundMark x1="49595" y1="57117" x2="49595" y2="57117"/>
                        <a14:foregroundMark x1="49865" y1="57117" x2="49865" y2="57117"/>
                        <a14:foregroundMark x1="51486" y1="49550" x2="53649" y2="41982"/>
                        <a14:foregroundMark x1="52297" y1="41261" x2="53919" y2="41802"/>
                        <a14:backgroundMark x1="15946" y1="69730" x2="55676" y2="69369"/>
                        <a14:backgroundMark x1="17703" y1="68288" x2="43514" y2="89550"/>
                        <a14:backgroundMark x1="42432" y1="67027" x2="55270" y2="87027"/>
                        <a14:backgroundMark x1="59054" y1="66306" x2="43243" y2="88108"/>
                        <a14:backgroundMark x1="9595" y1="79459" x2="39054" y2="79820"/>
                        <a14:backgroundMark x1="57162" y1="70631" x2="58108" y2="90811"/>
                        <a14:backgroundMark x1="21216" y1="81802" x2="26757" y2="93694"/>
                        <a14:backgroundMark x1="38378" y1="70270" x2="43514" y2="87027"/>
                        <a14:backgroundMark x1="33649" y1="48829" x2="33649" y2="48829"/>
                        <a14:backgroundMark x1="51351" y1="43604" x2="48784" y2="53694"/>
                        <a14:backgroundMark x1="48108" y1="54234" x2="49459" y2="56036"/>
                        <a14:backgroundMark x1="47838" y1="59640" x2="52027" y2="57297"/>
                        <a14:backgroundMark x1="52838" y1="49369" x2="54730" y2="44865"/>
                      </a14:backgroundRemoval>
                    </a14:imgEffect>
                  </a14:imgLayer>
                </a14:imgProps>
              </a:ext>
              <a:ext uri="{28A0092B-C50C-407E-A947-70E740481C1C}">
                <a14:useLocalDpi xmlns:a14="http://schemas.microsoft.com/office/drawing/2010/main" val="0"/>
              </a:ext>
            </a:extLst>
          </a:blip>
          <a:stretch>
            <a:fillRect/>
          </a:stretch>
        </p:blipFill>
        <p:spPr>
          <a:xfrm>
            <a:off x="-3132856" y="790662"/>
            <a:ext cx="10729192" cy="6897486"/>
          </a:xfrm>
          <a:prstGeom prst="rect">
            <a:avLst/>
          </a:prstGeom>
        </p:spPr>
      </p:pic>
      <p:sp>
        <p:nvSpPr>
          <p:cNvPr id="4" name="Прямоугольник 3"/>
          <p:cNvSpPr/>
          <p:nvPr/>
        </p:nvSpPr>
        <p:spPr>
          <a:xfrm>
            <a:off x="5142" y="26192"/>
            <a:ext cx="9138858" cy="346249"/>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o-RO" dirty="0" smtClean="0">
                <a:solidFill>
                  <a:srgbClr val="1F4F19"/>
                </a:solidFill>
              </a:rPr>
              <a:t>Metodologia de identificare a factorilor nocivi sau a factorilor periculoși de producere</a:t>
            </a:r>
            <a:endParaRPr lang="ru-RU" dirty="0">
              <a:solidFill>
                <a:srgbClr val="1F4F19"/>
              </a:solidFill>
            </a:endParaRPr>
          </a:p>
        </p:txBody>
      </p:sp>
      <p:sp>
        <p:nvSpPr>
          <p:cNvPr id="5" name="Прямоугольник 4"/>
          <p:cNvSpPr/>
          <p:nvPr/>
        </p:nvSpPr>
        <p:spPr>
          <a:xfrm>
            <a:off x="2339753" y="1395257"/>
            <a:ext cx="6804248" cy="452431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342900" lvl="0" indent="-342900">
              <a:spcAft>
                <a:spcPts val="0"/>
              </a:spcAft>
              <a:buFont typeface="Symbol" panose="05050102010706020507" pitchFamily="18" charset="2"/>
              <a:buBlip>
                <a:blip r:embed="rId4"/>
              </a:buBlip>
              <a:tabLst>
                <a:tab pos="540385" algn="l"/>
              </a:tabLs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Etapa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stabilirea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locul</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muncă</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factorilor</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potențial</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nociv</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nefavorabile</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mediului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lucru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procesului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muncă</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surselor</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factori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nocivi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nefavotabile</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Blip>
                <a:blip r:embed="rId4"/>
              </a:buBlip>
              <a:tabLst>
                <a:tab pos="540385" algn="l"/>
              </a:tabLst>
            </a:pP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Etapa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compararea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factorilor</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producție</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stabiliți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cu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factorii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reglementați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Clasificatorul</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factorilor</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producție</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nocive</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nefavotabile</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Blip>
                <a:blip r:embed="rId4"/>
              </a:buBlip>
              <a:tabLst>
                <a:tab pos="540385" algn="l"/>
              </a:tabLst>
            </a:pP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Etapa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luarea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decizii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privind</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cercetarea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testarea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măsurarea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factorilor</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nocive</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nefavotabile</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Blip>
                <a:blip r:embed="rId4"/>
              </a:buBlip>
              <a:tabLst>
                <a:tab pos="540385" algn="l"/>
              </a:tabLst>
            </a:pP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Etapa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prezentarea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rezultatelor</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identifică</a:t>
            </a:r>
            <a:r>
              <a:rPr lang="ro-RO"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ț</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ea typeface="Calibri" panose="020F0502020204030204" pitchFamily="34" charset="0"/>
              <a:cs typeface="Times New Roman" panose="02020603050405020304" pitchFamily="18" charset="0"/>
            </a:endParaRPr>
          </a:p>
        </p:txBody>
      </p:sp>
      <p:sp>
        <p:nvSpPr>
          <p:cNvPr id="6" name="Прямоугольник 5"/>
          <p:cNvSpPr/>
          <p:nvPr/>
        </p:nvSpPr>
        <p:spPr>
          <a:xfrm>
            <a:off x="6037667" y="637110"/>
            <a:ext cx="2854814" cy="369332"/>
          </a:xfrm>
          <a:prstGeom prst="rect">
            <a:avLst/>
          </a:prstGeom>
        </p:spPr>
        <p:txBody>
          <a:bodyPr wrap="square">
            <a:spAutoFit/>
          </a:bodyPr>
          <a:lstStyle/>
          <a:p>
            <a:r>
              <a:rPr lang="ro-RO" b="1" dirty="0" smtClean="0">
                <a:ln/>
                <a:solidFill>
                  <a:srgbClr val="C00000"/>
                </a:solidFill>
              </a:rPr>
              <a:t>HG 1335 din 10.10.2002</a:t>
            </a:r>
            <a:r>
              <a:rPr lang="ru-RU" b="1" dirty="0" smtClean="0">
                <a:ln/>
                <a:solidFill>
                  <a:srgbClr val="C00000"/>
                </a:solidFill>
              </a:rPr>
              <a:t> </a:t>
            </a:r>
            <a:endParaRPr lang="ru-RU" dirty="0">
              <a:solidFill>
                <a:srgbClr val="C00000"/>
              </a:solidFill>
            </a:endParaRPr>
          </a:p>
        </p:txBody>
      </p:sp>
      <p:sp>
        <p:nvSpPr>
          <p:cNvPr id="7" name="Прямоугольник 6"/>
          <p:cNvSpPr/>
          <p:nvPr/>
        </p:nvSpPr>
        <p:spPr>
          <a:xfrm rot="20339871">
            <a:off x="62103" y="908293"/>
            <a:ext cx="724878" cy="369332"/>
          </a:xfrm>
          <a:prstGeom prst="rect">
            <a:avLst/>
          </a:prstGeom>
        </p:spPr>
        <p:txBody>
          <a:bodyPr wrap="none">
            <a:spAutoFit/>
          </a:bodyPr>
          <a:lstStyle/>
          <a:p>
            <a:r>
              <a:rPr lang="ru-RU" b="1" dirty="0" smtClean="0">
                <a:solidFill>
                  <a:srgbClr val="800000"/>
                </a:solidFill>
              </a:rPr>
              <a:t>С</a:t>
            </a:r>
            <a:r>
              <a:rPr lang="ro-RO" b="1" dirty="0" smtClean="0">
                <a:solidFill>
                  <a:srgbClr val="800000"/>
                </a:solidFill>
              </a:rPr>
              <a:t>um</a:t>
            </a:r>
            <a:r>
              <a:rPr lang="ru-RU" b="1" dirty="0" smtClean="0">
                <a:solidFill>
                  <a:srgbClr val="800000"/>
                </a:solidFill>
              </a:rPr>
              <a:t>?</a:t>
            </a:r>
            <a:endParaRPr lang="ru-RU" b="1" dirty="0"/>
          </a:p>
        </p:txBody>
      </p:sp>
    </p:spTree>
    <p:extLst>
      <p:ext uri="{BB962C8B-B14F-4D97-AF65-F5344CB8AC3E}">
        <p14:creationId xmlns:p14="http://schemas.microsoft.com/office/powerpoint/2010/main" val="364556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9910" b="97658" l="8919" r="62027">
                        <a14:foregroundMark x1="32838" y1="27027" x2="31216" y2="54234"/>
                        <a14:foregroundMark x1="33649" y1="26667" x2="33649" y2="26667"/>
                        <a14:foregroundMark x1="48514" y1="22703" x2="48514" y2="22703"/>
                        <a14:foregroundMark x1="48784" y1="23243" x2="49054" y2="40000"/>
                        <a14:foregroundMark x1="47838" y1="46486" x2="47432" y2="55676"/>
                        <a14:foregroundMark x1="47432" y1="55856" x2="48784" y2="57297"/>
                        <a14:foregroundMark x1="46486" y1="56216" x2="46351" y2="57297"/>
                        <a14:foregroundMark x1="46351" y1="23243" x2="46351" y2="23243"/>
                        <a14:foregroundMark x1="46216" y1="24865" x2="46216" y2="24865"/>
                        <a14:foregroundMark x1="46216" y1="23964" x2="46216" y2="23964"/>
                        <a14:foregroundMark x1="49730" y1="22162" x2="50000" y2="24505"/>
                        <a14:foregroundMark x1="49324" y1="57117" x2="49324" y2="57117"/>
                        <a14:foregroundMark x1="49595" y1="57117" x2="49595" y2="57117"/>
                        <a14:foregroundMark x1="49865" y1="57117" x2="49865" y2="57117"/>
                        <a14:foregroundMark x1="51486" y1="49550" x2="53649" y2="41982"/>
                        <a14:foregroundMark x1="52297" y1="41261" x2="53919" y2="41802"/>
                        <a14:backgroundMark x1="15946" y1="69730" x2="55676" y2="69369"/>
                        <a14:backgroundMark x1="17703" y1="68288" x2="43514" y2="89550"/>
                        <a14:backgroundMark x1="42432" y1="67027" x2="55270" y2="87027"/>
                        <a14:backgroundMark x1="59054" y1="66306" x2="43243" y2="88108"/>
                        <a14:backgroundMark x1="9595" y1="79459" x2="39054" y2="79820"/>
                        <a14:backgroundMark x1="57162" y1="70631" x2="58108" y2="90811"/>
                        <a14:backgroundMark x1="21216" y1="81802" x2="26757" y2="93694"/>
                        <a14:backgroundMark x1="38378" y1="70270" x2="43514" y2="87027"/>
                        <a14:backgroundMark x1="33649" y1="48829" x2="33649" y2="48829"/>
                        <a14:backgroundMark x1="51351" y1="43604" x2="48784" y2="53694"/>
                        <a14:backgroundMark x1="48108" y1="54234" x2="49459" y2="56036"/>
                        <a14:backgroundMark x1="47838" y1="59640" x2="52027" y2="57297"/>
                        <a14:backgroundMark x1="52838" y1="49369" x2="54730" y2="44865"/>
                      </a14:backgroundRemoval>
                    </a14:imgEffect>
                  </a14:imgLayer>
                </a14:imgProps>
              </a:ext>
              <a:ext uri="{28A0092B-C50C-407E-A947-70E740481C1C}">
                <a14:useLocalDpi xmlns:a14="http://schemas.microsoft.com/office/drawing/2010/main" val="0"/>
              </a:ext>
            </a:extLst>
          </a:blip>
          <a:stretch>
            <a:fillRect/>
          </a:stretch>
        </p:blipFill>
        <p:spPr>
          <a:xfrm>
            <a:off x="-2124744" y="332656"/>
            <a:ext cx="9985110" cy="7488832"/>
          </a:xfrm>
          <a:prstGeom prst="rect">
            <a:avLst/>
          </a:prstGeom>
        </p:spPr>
      </p:pic>
      <p:sp>
        <p:nvSpPr>
          <p:cNvPr id="2" name="Прямоугольник 1"/>
          <p:cNvSpPr/>
          <p:nvPr/>
        </p:nvSpPr>
        <p:spPr>
          <a:xfrm>
            <a:off x="3419872" y="678905"/>
            <a:ext cx="5400600" cy="35394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lvl="0" indent="-342900" algn="just">
              <a:spcAft>
                <a:spcPts val="0"/>
              </a:spcAft>
              <a:buFont typeface="Symbol" panose="05050102010706020507" pitchFamily="18" charset="2"/>
              <a:buBlip>
                <a:blip r:embed="rId4"/>
              </a:buBlip>
              <a:tabLst>
                <a:tab pos="540385" algn="l"/>
              </a:tabLst>
            </a:pPr>
            <a:r>
              <a:rPr lang="en-US" sz="3200" dirty="0" err="1">
                <a:ea typeface="Calibri" panose="020F0502020204030204" pitchFamily="34" charset="0"/>
                <a:cs typeface="Times New Roman" panose="02020603050405020304" pitchFamily="18" charset="0"/>
              </a:rPr>
              <a:t>Etapa</a:t>
            </a:r>
            <a:r>
              <a:rPr lang="en-US" sz="3200" dirty="0">
                <a:ea typeface="Calibri" panose="020F0502020204030204" pitchFamily="34" charset="0"/>
                <a:cs typeface="Times New Roman" panose="02020603050405020304" pitchFamily="18" charset="0"/>
              </a:rPr>
              <a:t>. 1: </a:t>
            </a:r>
            <a:r>
              <a:rPr lang="en-US" sz="3200" dirty="0" err="1">
                <a:ea typeface="Calibri" panose="020F0502020204030204" pitchFamily="34" charset="0"/>
                <a:cs typeface="Times New Roman" panose="02020603050405020304" pitchFamily="18" charset="0"/>
              </a:rPr>
              <a:t>stabilirea</a:t>
            </a:r>
            <a:r>
              <a:rPr lang="en-US" sz="3200" dirty="0">
                <a:ea typeface="Calibri" panose="020F0502020204030204" pitchFamily="34" charset="0"/>
                <a:cs typeface="Times New Roman" panose="02020603050405020304" pitchFamily="18" charset="0"/>
              </a:rPr>
              <a:t> la </a:t>
            </a:r>
            <a:r>
              <a:rPr lang="en-US" sz="3200" dirty="0" err="1">
                <a:ea typeface="Calibri" panose="020F0502020204030204" pitchFamily="34" charset="0"/>
                <a:cs typeface="Times New Roman" panose="02020603050405020304" pitchFamily="18" charset="0"/>
              </a:rPr>
              <a:t>locul</a:t>
            </a:r>
            <a:r>
              <a:rPr lang="en-US" sz="3200" dirty="0">
                <a:ea typeface="Calibri" panose="020F0502020204030204" pitchFamily="34" charset="0"/>
                <a:cs typeface="Times New Roman" panose="02020603050405020304" pitchFamily="18" charset="0"/>
              </a:rPr>
              <a:t> de </a:t>
            </a:r>
            <a:r>
              <a:rPr lang="en-US" sz="3200" dirty="0" err="1">
                <a:ea typeface="Calibri" panose="020F0502020204030204" pitchFamily="34" charset="0"/>
                <a:cs typeface="Times New Roman" panose="02020603050405020304" pitchFamily="18" charset="0"/>
              </a:rPr>
              <a:t>muncă</a:t>
            </a:r>
            <a:r>
              <a:rPr lang="en-US" sz="3200" dirty="0">
                <a:ea typeface="Calibri" panose="020F0502020204030204" pitchFamily="34" charset="0"/>
                <a:cs typeface="Times New Roman" panose="02020603050405020304" pitchFamily="18" charset="0"/>
              </a:rPr>
              <a:t> a </a:t>
            </a:r>
            <a:r>
              <a:rPr lang="en-US" sz="3200" dirty="0" err="1">
                <a:ea typeface="Calibri" panose="020F0502020204030204" pitchFamily="34" charset="0"/>
                <a:cs typeface="Times New Roman" panose="02020603050405020304" pitchFamily="18" charset="0"/>
              </a:rPr>
              <a:t>factorilor</a:t>
            </a:r>
            <a:r>
              <a:rPr lang="en-US" sz="3200" dirty="0">
                <a:ea typeface="Calibri" panose="020F0502020204030204" pitchFamily="34" charset="0"/>
                <a:cs typeface="Times New Roman" panose="02020603050405020304" pitchFamily="18" charset="0"/>
              </a:rPr>
              <a:t> </a:t>
            </a:r>
            <a:r>
              <a:rPr lang="en-US" sz="3200" dirty="0" err="1">
                <a:ea typeface="Calibri" panose="020F0502020204030204" pitchFamily="34" charset="0"/>
                <a:cs typeface="Times New Roman" panose="02020603050405020304" pitchFamily="18" charset="0"/>
              </a:rPr>
              <a:t>potențial</a:t>
            </a:r>
            <a:r>
              <a:rPr lang="en-US" sz="3200" dirty="0">
                <a:ea typeface="Calibri" panose="020F0502020204030204" pitchFamily="34" charset="0"/>
                <a:cs typeface="Times New Roman" panose="02020603050405020304" pitchFamily="18" charset="0"/>
              </a:rPr>
              <a:t> </a:t>
            </a:r>
            <a:r>
              <a:rPr lang="ro-RO"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nocive</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nefavotabile</a:t>
            </a:r>
            <a:r>
              <a:rPr lang="en-US"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ea typeface="Calibri" panose="020F0502020204030204" pitchFamily="34" charset="0"/>
                <a:cs typeface="Times New Roman" panose="02020603050405020304" pitchFamily="18" charset="0"/>
              </a:rPr>
              <a:t> </a:t>
            </a:r>
            <a:r>
              <a:rPr lang="en-US" sz="3200" dirty="0" err="1">
                <a:ea typeface="Calibri" panose="020F0502020204030204" pitchFamily="34" charset="0"/>
                <a:cs typeface="Times New Roman" panose="02020603050405020304" pitchFamily="18" charset="0"/>
              </a:rPr>
              <a:t>ai</a:t>
            </a:r>
            <a:r>
              <a:rPr lang="en-US" sz="3200" dirty="0">
                <a:ea typeface="Calibri" panose="020F0502020204030204" pitchFamily="34" charset="0"/>
                <a:cs typeface="Times New Roman" panose="02020603050405020304" pitchFamily="18" charset="0"/>
              </a:rPr>
              <a:t> </a:t>
            </a:r>
            <a:r>
              <a:rPr lang="en-US" sz="3200" dirty="0" err="1">
                <a:ea typeface="Calibri" panose="020F0502020204030204" pitchFamily="34" charset="0"/>
                <a:cs typeface="Times New Roman" panose="02020603050405020304" pitchFamily="18" charset="0"/>
              </a:rPr>
              <a:t>mediului</a:t>
            </a:r>
            <a:r>
              <a:rPr lang="en-US" sz="3200" dirty="0">
                <a:ea typeface="Calibri" panose="020F0502020204030204" pitchFamily="34" charset="0"/>
                <a:cs typeface="Times New Roman" panose="02020603050405020304" pitchFamily="18" charset="0"/>
              </a:rPr>
              <a:t> de </a:t>
            </a:r>
            <a:r>
              <a:rPr lang="en-US" sz="3200" dirty="0" err="1">
                <a:ea typeface="Calibri" panose="020F0502020204030204" pitchFamily="34" charset="0"/>
                <a:cs typeface="Times New Roman" panose="02020603050405020304" pitchFamily="18" charset="0"/>
              </a:rPr>
              <a:t>lucru</a:t>
            </a:r>
            <a:r>
              <a:rPr lang="en-US" sz="3200" dirty="0">
                <a:ea typeface="Calibri" panose="020F0502020204030204" pitchFamily="34" charset="0"/>
                <a:cs typeface="Times New Roman" panose="02020603050405020304" pitchFamily="18" charset="0"/>
              </a:rPr>
              <a:t>, a </a:t>
            </a:r>
            <a:r>
              <a:rPr lang="en-US" sz="3200" dirty="0" err="1">
                <a:ea typeface="Calibri" panose="020F0502020204030204" pitchFamily="34" charset="0"/>
                <a:cs typeface="Times New Roman" panose="02020603050405020304" pitchFamily="18" charset="0"/>
              </a:rPr>
              <a:t>procesului</a:t>
            </a:r>
            <a:r>
              <a:rPr lang="en-US" sz="3200" dirty="0">
                <a:ea typeface="Calibri" panose="020F0502020204030204" pitchFamily="34" charset="0"/>
                <a:cs typeface="Times New Roman" panose="02020603050405020304" pitchFamily="18" charset="0"/>
              </a:rPr>
              <a:t> de </a:t>
            </a:r>
            <a:r>
              <a:rPr lang="en-US" sz="3200" dirty="0" err="1">
                <a:ea typeface="Calibri" panose="020F0502020204030204" pitchFamily="34" charset="0"/>
                <a:cs typeface="Times New Roman" panose="02020603050405020304" pitchFamily="18" charset="0"/>
              </a:rPr>
              <a:t>muncă</a:t>
            </a:r>
            <a:r>
              <a:rPr lang="en-US" sz="3200" dirty="0">
                <a:ea typeface="Calibri" panose="020F0502020204030204" pitchFamily="34" charset="0"/>
                <a:cs typeface="Times New Roman" panose="02020603050405020304" pitchFamily="18" charset="0"/>
              </a:rPr>
              <a:t> </a:t>
            </a:r>
            <a:r>
              <a:rPr lang="en-US" sz="3200" dirty="0" err="1">
                <a:ea typeface="Calibri" panose="020F0502020204030204" pitchFamily="34" charset="0"/>
                <a:cs typeface="Times New Roman" panose="02020603050405020304" pitchFamily="18" charset="0"/>
              </a:rPr>
              <a:t>și</a:t>
            </a:r>
            <a:r>
              <a:rPr lang="en-US" sz="3200" dirty="0">
                <a:ea typeface="Calibri" panose="020F0502020204030204" pitchFamily="34" charset="0"/>
                <a:cs typeface="Times New Roman" panose="02020603050405020304" pitchFamily="18" charset="0"/>
              </a:rPr>
              <a:t> a </a:t>
            </a:r>
            <a:r>
              <a:rPr lang="en-US" sz="3200" dirty="0" err="1">
                <a:ea typeface="Calibri" panose="020F0502020204030204" pitchFamily="34" charset="0"/>
                <a:cs typeface="Times New Roman" panose="02020603050405020304" pitchFamily="18" charset="0"/>
              </a:rPr>
              <a:t>surselor</a:t>
            </a:r>
            <a:r>
              <a:rPr lang="en-US" sz="3200" dirty="0">
                <a:ea typeface="Calibri" panose="020F0502020204030204" pitchFamily="34" charset="0"/>
                <a:cs typeface="Times New Roman" panose="02020603050405020304" pitchFamily="18" charset="0"/>
              </a:rPr>
              <a:t> de </a:t>
            </a:r>
            <a:r>
              <a:rPr lang="en-US" sz="3200" dirty="0" err="1">
                <a:ea typeface="Calibri" panose="020F0502020204030204" pitchFamily="34" charset="0"/>
                <a:cs typeface="Times New Roman" panose="02020603050405020304" pitchFamily="18" charset="0"/>
              </a:rPr>
              <a:t>factori</a:t>
            </a:r>
            <a:r>
              <a:rPr lang="en-US" sz="3200" dirty="0">
                <a:ea typeface="Calibri" panose="020F0502020204030204" pitchFamily="34" charset="0"/>
                <a:cs typeface="Times New Roman" panose="02020603050405020304" pitchFamily="18" charset="0"/>
              </a:rPr>
              <a:t> </a:t>
            </a:r>
            <a:r>
              <a:rPr lang="ro-RO"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nocive</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nefavotabile</a:t>
            </a:r>
            <a:r>
              <a:rPr lang="en-US"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3200" dirty="0">
              <a:ea typeface="Calibri" panose="020F0502020204030204" pitchFamily="34" charset="0"/>
              <a:cs typeface="Times New Roman" panose="02020603050405020304" pitchFamily="18" charset="0"/>
            </a:endParaRPr>
          </a:p>
        </p:txBody>
      </p:sp>
      <p:sp>
        <p:nvSpPr>
          <p:cNvPr id="4" name="Прямоугольник 3"/>
          <p:cNvSpPr/>
          <p:nvPr/>
        </p:nvSpPr>
        <p:spPr>
          <a:xfrm>
            <a:off x="5142" y="26192"/>
            <a:ext cx="9138858" cy="346249"/>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o-RO" dirty="0" smtClean="0">
                <a:solidFill>
                  <a:srgbClr val="1F4F19"/>
                </a:solidFill>
              </a:rPr>
              <a:t>Metodoșogia de identificare a factorilor nocivi sau factorilor periculoși de producere</a:t>
            </a:r>
            <a:endParaRPr lang="ru-RU" dirty="0">
              <a:solidFill>
                <a:srgbClr val="1F4F19"/>
              </a:solidFill>
            </a:endParaRPr>
          </a:p>
        </p:txBody>
      </p:sp>
    </p:spTree>
    <p:extLst>
      <p:ext uri="{BB962C8B-B14F-4D97-AF65-F5344CB8AC3E}">
        <p14:creationId xmlns:p14="http://schemas.microsoft.com/office/powerpoint/2010/main" val="200910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33" y="36526"/>
            <a:ext cx="8981062" cy="346249"/>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o-RO" b="1" dirty="0" smtClean="0">
                <a:ln/>
                <a:solidFill>
                  <a:srgbClr val="1F4F19"/>
                </a:solidFill>
              </a:rPr>
              <a:t>Metodologia de identificare a factorilor nocivi sau factorilor periculoși de producție</a:t>
            </a:r>
            <a:endParaRPr lang="ru-RU" dirty="0">
              <a:solidFill>
                <a:srgbClr val="1F4F19"/>
              </a:solidFill>
            </a:endParaRPr>
          </a:p>
        </p:txBody>
      </p:sp>
      <p:graphicFrame>
        <p:nvGraphicFramePr>
          <p:cNvPr id="6" name="Схема 5"/>
          <p:cNvGraphicFramePr/>
          <p:nvPr>
            <p:extLst>
              <p:ext uri="{D42A27DB-BD31-4B8C-83A1-F6EECF244321}">
                <p14:modId xmlns:p14="http://schemas.microsoft.com/office/powerpoint/2010/main" val="4106940423"/>
              </p:ext>
            </p:extLst>
          </p:nvPr>
        </p:nvGraphicFramePr>
        <p:xfrm>
          <a:off x="107504" y="548680"/>
          <a:ext cx="8506223" cy="4713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15"/>
          <p:cNvSpPr>
            <a:spLocks noChangeArrowheads="1"/>
          </p:cNvSpPr>
          <p:nvPr/>
        </p:nvSpPr>
        <p:spPr bwMode="auto">
          <a:xfrm rot="21181451">
            <a:off x="4401310" y="4837514"/>
            <a:ext cx="2811011" cy="1569660"/>
          </a:xfrm>
          <a:prstGeom prst="rect">
            <a:avLst/>
          </a:prstGeom>
          <a:solidFill>
            <a:schemeClr val="accent2">
              <a:lumMod val="20000"/>
              <a:lumOff val="8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600" b="1" dirty="0" err="1">
                <a:solidFill>
                  <a:srgbClr val="800000"/>
                </a:solidFill>
              </a:rPr>
              <a:t>Evaluarea</a:t>
            </a:r>
            <a:r>
              <a:rPr lang="en-US" sz="1600" b="1" dirty="0">
                <a:solidFill>
                  <a:srgbClr val="800000"/>
                </a:solidFill>
              </a:rPr>
              <a:t> </a:t>
            </a:r>
            <a:r>
              <a:rPr lang="en-US" sz="1600" b="1" dirty="0" err="1">
                <a:solidFill>
                  <a:srgbClr val="800000"/>
                </a:solidFill>
              </a:rPr>
              <a:t>conformității</a:t>
            </a:r>
            <a:r>
              <a:rPr lang="en-US" sz="1600" b="1" dirty="0">
                <a:solidFill>
                  <a:srgbClr val="800000"/>
                </a:solidFill>
              </a:rPr>
              <a:t> - </a:t>
            </a:r>
            <a:r>
              <a:rPr lang="en-US" sz="1600" b="1" dirty="0" err="1">
                <a:solidFill>
                  <a:srgbClr val="800000"/>
                </a:solidFill>
              </a:rPr>
              <a:t>clasa</a:t>
            </a:r>
            <a:r>
              <a:rPr lang="en-US" sz="1600" b="1" dirty="0">
                <a:solidFill>
                  <a:srgbClr val="800000"/>
                </a:solidFill>
              </a:rPr>
              <a:t> </a:t>
            </a:r>
            <a:r>
              <a:rPr lang="en-US" sz="1600" b="1" dirty="0" err="1">
                <a:solidFill>
                  <a:srgbClr val="800000"/>
                </a:solidFill>
              </a:rPr>
              <a:t>condițiilor</a:t>
            </a:r>
            <a:r>
              <a:rPr lang="en-US" sz="1600" b="1" dirty="0">
                <a:solidFill>
                  <a:srgbClr val="800000"/>
                </a:solidFill>
              </a:rPr>
              <a:t> de </a:t>
            </a:r>
            <a:r>
              <a:rPr lang="en-US" sz="1600" b="1" dirty="0" err="1">
                <a:solidFill>
                  <a:srgbClr val="800000"/>
                </a:solidFill>
              </a:rPr>
              <a:t>muncă</a:t>
            </a:r>
            <a:r>
              <a:rPr lang="en-US" sz="1600" b="1" dirty="0">
                <a:solidFill>
                  <a:srgbClr val="800000"/>
                </a:solidFill>
              </a:rPr>
              <a:t> </a:t>
            </a:r>
            <a:r>
              <a:rPr lang="ru-RU" sz="1600" b="1" dirty="0" smtClean="0">
                <a:solidFill>
                  <a:srgbClr val="800000"/>
                </a:solidFill>
              </a:rPr>
              <a:t>:</a:t>
            </a:r>
          </a:p>
          <a:p>
            <a:pPr marL="214313" indent="-10716">
              <a:buFont typeface="Wingdings" panose="05000000000000000000" pitchFamily="2" charset="2"/>
              <a:buChar char="v"/>
            </a:pPr>
            <a:r>
              <a:rPr lang="en-US" sz="1600" b="1" dirty="0" err="1">
                <a:solidFill>
                  <a:srgbClr val="800000"/>
                </a:solidFill>
              </a:rPr>
              <a:t>Clasa</a:t>
            </a:r>
            <a:r>
              <a:rPr lang="en-US" sz="1600" b="1" dirty="0">
                <a:solidFill>
                  <a:srgbClr val="800000"/>
                </a:solidFill>
              </a:rPr>
              <a:t> 1. </a:t>
            </a:r>
            <a:r>
              <a:rPr lang="en-US" sz="1600" b="1" dirty="0" err="1" smtClean="0">
                <a:solidFill>
                  <a:srgbClr val="800000"/>
                </a:solidFill>
              </a:rPr>
              <a:t>Optimă</a:t>
            </a:r>
            <a:r>
              <a:rPr lang="en-US" sz="1600" b="1" dirty="0" smtClean="0">
                <a:solidFill>
                  <a:srgbClr val="800000"/>
                </a:solidFill>
              </a:rPr>
              <a:t>,</a:t>
            </a:r>
            <a:endParaRPr lang="ro-RO" sz="1600" b="1" dirty="0" smtClean="0">
              <a:solidFill>
                <a:srgbClr val="800000"/>
              </a:solidFill>
            </a:endParaRPr>
          </a:p>
          <a:p>
            <a:pPr marL="214313" indent="-10716">
              <a:buFont typeface="Wingdings" panose="05000000000000000000" pitchFamily="2" charset="2"/>
              <a:buChar char="v"/>
            </a:pPr>
            <a:r>
              <a:rPr lang="en-US" sz="1600" b="1" dirty="0" err="1" smtClean="0">
                <a:solidFill>
                  <a:srgbClr val="800000"/>
                </a:solidFill>
              </a:rPr>
              <a:t>Clasa</a:t>
            </a:r>
            <a:r>
              <a:rPr lang="en-US" sz="1600" b="1" dirty="0" smtClean="0">
                <a:solidFill>
                  <a:srgbClr val="800000"/>
                </a:solidFill>
              </a:rPr>
              <a:t> </a:t>
            </a:r>
            <a:r>
              <a:rPr lang="en-US" sz="1600" b="1" dirty="0">
                <a:solidFill>
                  <a:srgbClr val="800000"/>
                </a:solidFill>
              </a:rPr>
              <a:t>2. </a:t>
            </a:r>
            <a:r>
              <a:rPr lang="en-US" sz="1600" b="1" dirty="0" err="1" smtClean="0">
                <a:solidFill>
                  <a:srgbClr val="800000"/>
                </a:solidFill>
              </a:rPr>
              <a:t>Acceptabil</a:t>
            </a:r>
            <a:endParaRPr lang="ro-RO" sz="1600" b="1" dirty="0" smtClean="0">
              <a:solidFill>
                <a:srgbClr val="800000"/>
              </a:solidFill>
            </a:endParaRPr>
          </a:p>
          <a:p>
            <a:pPr marL="214313" indent="-10716">
              <a:buFont typeface="Wingdings" panose="05000000000000000000" pitchFamily="2" charset="2"/>
              <a:buChar char="v"/>
            </a:pPr>
            <a:r>
              <a:rPr lang="en-US" sz="1600" b="1" dirty="0" err="1" smtClean="0">
                <a:solidFill>
                  <a:srgbClr val="800000"/>
                </a:solidFill>
              </a:rPr>
              <a:t>Clasa</a:t>
            </a:r>
            <a:r>
              <a:rPr lang="en-US" sz="1600" b="1" dirty="0" smtClean="0">
                <a:solidFill>
                  <a:srgbClr val="800000"/>
                </a:solidFill>
              </a:rPr>
              <a:t> </a:t>
            </a:r>
            <a:r>
              <a:rPr lang="en-US" sz="1600" b="1" dirty="0">
                <a:solidFill>
                  <a:srgbClr val="800000"/>
                </a:solidFill>
              </a:rPr>
              <a:t>3. </a:t>
            </a:r>
            <a:r>
              <a:rPr lang="en-US" sz="1600" b="1" dirty="0" err="1" smtClean="0">
                <a:solidFill>
                  <a:srgbClr val="800000"/>
                </a:solidFill>
              </a:rPr>
              <a:t>Nociv</a:t>
            </a:r>
            <a:endParaRPr lang="ro-RO" sz="1600" b="1" dirty="0" smtClean="0">
              <a:solidFill>
                <a:srgbClr val="800000"/>
              </a:solidFill>
            </a:endParaRPr>
          </a:p>
          <a:p>
            <a:pPr marL="214313" indent="-10716">
              <a:buFont typeface="Wingdings" panose="05000000000000000000" pitchFamily="2" charset="2"/>
              <a:buChar char="v"/>
            </a:pPr>
            <a:r>
              <a:rPr lang="en-US" sz="1600" b="1" dirty="0" err="1" smtClean="0">
                <a:solidFill>
                  <a:srgbClr val="800000"/>
                </a:solidFill>
              </a:rPr>
              <a:t>Clasa</a:t>
            </a:r>
            <a:r>
              <a:rPr lang="en-US" sz="1600" b="1" dirty="0" smtClean="0">
                <a:solidFill>
                  <a:srgbClr val="800000"/>
                </a:solidFill>
              </a:rPr>
              <a:t> </a:t>
            </a:r>
            <a:r>
              <a:rPr lang="en-US" sz="1600" b="1" dirty="0">
                <a:solidFill>
                  <a:srgbClr val="800000"/>
                </a:solidFill>
              </a:rPr>
              <a:t>4. </a:t>
            </a:r>
            <a:r>
              <a:rPr lang="en-US" sz="1600" b="1" dirty="0" err="1">
                <a:solidFill>
                  <a:srgbClr val="800000"/>
                </a:solidFill>
              </a:rPr>
              <a:t>Periculoasă</a:t>
            </a:r>
            <a:endParaRPr lang="ru-RU" sz="1600" b="1" dirty="0" smtClean="0">
              <a:solidFill>
                <a:srgbClr val="800000"/>
              </a:solidFill>
            </a:endParaRPr>
          </a:p>
        </p:txBody>
      </p:sp>
      <p:sp>
        <p:nvSpPr>
          <p:cNvPr id="8" name="Прямоугольник 7"/>
          <p:cNvSpPr/>
          <p:nvPr/>
        </p:nvSpPr>
        <p:spPr>
          <a:xfrm>
            <a:off x="30314" y="4797152"/>
            <a:ext cx="4685702" cy="1724318"/>
          </a:xfrm>
          <a:prstGeom prst="rect">
            <a:avLst/>
          </a:prstGeom>
        </p:spPr>
        <p:txBody>
          <a:bodyPr wrap="square">
            <a:spAutoFit/>
          </a:bodyPr>
          <a:lstStyle/>
          <a:p>
            <a:pPr>
              <a:lnSpc>
                <a:spcPct val="107000"/>
              </a:lnSpc>
              <a:spcAft>
                <a:spcPts val="0"/>
              </a:spcAft>
            </a:pPr>
            <a:r>
              <a:rPr lang="en-US" sz="2000" dirty="0" err="1"/>
              <a:t>Condiții</a:t>
            </a:r>
            <a:r>
              <a:rPr lang="en-US" sz="2000" dirty="0"/>
              <a:t> de </a:t>
            </a:r>
            <a:r>
              <a:rPr lang="en-US" sz="2000" dirty="0" err="1"/>
              <a:t>muncă</a:t>
            </a:r>
            <a:r>
              <a:rPr lang="en-US" sz="2000" dirty="0"/>
              <a:t> </a:t>
            </a:r>
            <a:r>
              <a:rPr lang="en-US" sz="2000" dirty="0" err="1"/>
              <a:t>sigure</a:t>
            </a:r>
            <a:r>
              <a:rPr lang="en-US" sz="2000" dirty="0"/>
              <a:t> - </a:t>
            </a:r>
            <a:r>
              <a:rPr lang="en-US" sz="2000" dirty="0" err="1"/>
              <a:t>condiții</a:t>
            </a:r>
            <a:r>
              <a:rPr lang="en-US" sz="2000" dirty="0"/>
              <a:t> de </a:t>
            </a:r>
            <a:r>
              <a:rPr lang="en-US" sz="2000" dirty="0" err="1"/>
              <a:t>muncă</a:t>
            </a:r>
            <a:r>
              <a:rPr lang="en-US" sz="2000" dirty="0"/>
              <a:t> </a:t>
            </a:r>
            <a:r>
              <a:rPr lang="en-US" sz="2000" dirty="0" err="1"/>
              <a:t>în</a:t>
            </a:r>
            <a:r>
              <a:rPr lang="en-US" sz="2000" dirty="0"/>
              <a:t> care </a:t>
            </a:r>
            <a:r>
              <a:rPr lang="en-US" sz="2000" dirty="0" err="1"/>
              <a:t>expunerea</a:t>
            </a:r>
            <a:r>
              <a:rPr lang="en-US" sz="2000" dirty="0"/>
              <a:t> la </a:t>
            </a:r>
            <a:r>
              <a:rPr lang="en-US" sz="2000" dirty="0" err="1"/>
              <a:t>factori</a:t>
            </a:r>
            <a:r>
              <a:rPr lang="en-US" sz="2000" dirty="0"/>
              <a:t> </a:t>
            </a:r>
            <a:r>
              <a:rPr lang="en-US" sz="2000" dirty="0" err="1"/>
              <a:t>dăunători</a:t>
            </a:r>
            <a:r>
              <a:rPr lang="en-US" sz="2000" dirty="0"/>
              <a:t> </a:t>
            </a:r>
            <a:r>
              <a:rPr lang="en-US" sz="2000" dirty="0" err="1"/>
              <a:t>și</a:t>
            </a:r>
            <a:r>
              <a:rPr lang="en-US" sz="2000" dirty="0"/>
              <a:t> (</a:t>
            </a:r>
            <a:r>
              <a:rPr lang="en-US" sz="2000" dirty="0" err="1"/>
              <a:t>sau</a:t>
            </a:r>
            <a:r>
              <a:rPr lang="en-US" sz="2000" dirty="0"/>
              <a:t>) </a:t>
            </a:r>
            <a:r>
              <a:rPr lang="en-US" sz="2000" dirty="0" err="1"/>
              <a:t>periculoși</a:t>
            </a:r>
            <a:r>
              <a:rPr lang="en-US" sz="2000" dirty="0"/>
              <a:t> </a:t>
            </a:r>
            <a:r>
              <a:rPr lang="en-US" sz="2000" dirty="0" err="1"/>
              <a:t>este</a:t>
            </a:r>
            <a:r>
              <a:rPr lang="en-US" sz="2000" dirty="0"/>
              <a:t> </a:t>
            </a:r>
            <a:r>
              <a:rPr lang="en-US" sz="2000" dirty="0" err="1"/>
              <a:t>exclusă</a:t>
            </a:r>
            <a:r>
              <a:rPr lang="en-US" sz="2000" dirty="0"/>
              <a:t> </a:t>
            </a:r>
            <a:r>
              <a:rPr lang="en-US" sz="2000" dirty="0" err="1"/>
              <a:t>sau</a:t>
            </a:r>
            <a:r>
              <a:rPr lang="en-US" sz="2000" dirty="0"/>
              <a:t> </a:t>
            </a:r>
            <a:r>
              <a:rPr lang="en-US" sz="2000" dirty="0" err="1"/>
              <a:t>nivelurile</a:t>
            </a:r>
            <a:r>
              <a:rPr lang="en-US" sz="2000" dirty="0"/>
              <a:t> de </a:t>
            </a:r>
            <a:r>
              <a:rPr lang="en-US" sz="2000" dirty="0" err="1"/>
              <a:t>expunere</a:t>
            </a:r>
            <a:r>
              <a:rPr lang="en-US" sz="2000" dirty="0"/>
              <a:t> a </a:t>
            </a:r>
            <a:r>
              <a:rPr lang="en-US" sz="2000" dirty="0" err="1"/>
              <a:t>acestora</a:t>
            </a:r>
            <a:r>
              <a:rPr lang="en-US" sz="2000" dirty="0"/>
              <a:t> nu </a:t>
            </a:r>
            <a:r>
              <a:rPr lang="en-US" sz="2000" dirty="0" err="1"/>
              <a:t>depășesc</a:t>
            </a:r>
            <a:r>
              <a:rPr lang="en-US" sz="2000" dirty="0"/>
              <a:t> </a:t>
            </a:r>
            <a:r>
              <a:rPr lang="en-US" sz="2000" dirty="0" err="1"/>
              <a:t>standardele</a:t>
            </a:r>
            <a:r>
              <a:rPr lang="en-US" sz="2000" dirty="0"/>
              <a:t> </a:t>
            </a:r>
            <a:r>
              <a:rPr lang="en-US" sz="2000" dirty="0" err="1"/>
              <a:t>stabilite</a:t>
            </a:r>
            <a:r>
              <a:rPr lang="en-US" sz="2000" dirty="0"/>
              <a:t>.</a:t>
            </a:r>
            <a:endParaRPr lang="ru-RU" sz="2000" dirty="0"/>
          </a:p>
        </p:txBody>
      </p:sp>
      <p:sp>
        <p:nvSpPr>
          <p:cNvPr id="11" name="Text Box 68"/>
          <p:cNvSpPr txBox="1">
            <a:spLocks noChangeArrowheads="1"/>
          </p:cNvSpPr>
          <p:nvPr/>
        </p:nvSpPr>
        <p:spPr bwMode="auto">
          <a:xfrm>
            <a:off x="7519992" y="5137365"/>
            <a:ext cx="1365174" cy="348238"/>
          </a:xfrm>
          <a:prstGeom prst="rect">
            <a:avLst/>
          </a:prstGeom>
          <a:ln>
            <a:no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dirty="0">
                <a:solidFill>
                  <a:srgbClr val="000000"/>
                </a:solidFill>
              </a:rPr>
              <a:t>incident</a:t>
            </a:r>
            <a:endParaRPr lang="ru-RU" dirty="0">
              <a:solidFill>
                <a:srgbClr val="000000"/>
              </a:solidFill>
            </a:endParaRPr>
          </a:p>
        </p:txBody>
      </p:sp>
      <p:sp>
        <p:nvSpPr>
          <p:cNvPr id="12" name="Text Box 68"/>
          <p:cNvSpPr txBox="1">
            <a:spLocks noChangeArrowheads="1"/>
          </p:cNvSpPr>
          <p:nvPr/>
        </p:nvSpPr>
        <p:spPr bwMode="auto">
          <a:xfrm>
            <a:off x="7597340" y="5648592"/>
            <a:ext cx="1164659" cy="402766"/>
          </a:xfrm>
          <a:prstGeom prst="rect">
            <a:avLst/>
          </a:prstGeom>
          <a:solidFill>
            <a:schemeClr val="accent1">
              <a:lumMod val="20000"/>
              <a:lumOff val="80000"/>
            </a:schemeClr>
          </a:solidFill>
          <a:ln>
            <a:no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endParaRPr lang="ru-RU" dirty="0">
              <a:solidFill>
                <a:srgbClr val="000000"/>
              </a:solidFill>
            </a:endParaRPr>
          </a:p>
        </p:txBody>
      </p:sp>
      <p:sp>
        <p:nvSpPr>
          <p:cNvPr id="13" name="Text Box 68"/>
          <p:cNvSpPr txBox="1">
            <a:spLocks noChangeArrowheads="1"/>
          </p:cNvSpPr>
          <p:nvPr/>
        </p:nvSpPr>
        <p:spPr bwMode="auto">
          <a:xfrm>
            <a:off x="7535583" y="6214348"/>
            <a:ext cx="1466112" cy="357717"/>
          </a:xfrm>
          <a:prstGeom prst="rect">
            <a:avLst/>
          </a:prstGeom>
          <a:solidFill>
            <a:schemeClr val="accent1">
              <a:lumMod val="20000"/>
              <a:lumOff val="80000"/>
            </a:schemeClr>
          </a:solidFill>
          <a:ln>
            <a:no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ro-RO" b="1" dirty="0" smtClean="0">
                <a:solidFill>
                  <a:srgbClr val="000000"/>
                </a:solidFill>
              </a:rPr>
              <a:t>înbolnăvire</a:t>
            </a:r>
            <a:endParaRPr lang="ru-RU" dirty="0">
              <a:solidFill>
                <a:srgbClr val="000000"/>
              </a:solidFill>
            </a:endParaRPr>
          </a:p>
        </p:txBody>
      </p:sp>
      <p:sp>
        <p:nvSpPr>
          <p:cNvPr id="10" name="Стрелка вверх 9"/>
          <p:cNvSpPr/>
          <p:nvPr/>
        </p:nvSpPr>
        <p:spPr>
          <a:xfrm>
            <a:off x="7216876" y="5137366"/>
            <a:ext cx="380464" cy="1667734"/>
          </a:xfrm>
          <a:prstGeom prst="up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09254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4624"/>
            <a:ext cx="8981062" cy="684803"/>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sz="2000" dirty="0" err="1">
                <a:solidFill>
                  <a:srgbClr val="1F4F19"/>
                </a:solidFill>
              </a:rPr>
              <a:t>Etapa</a:t>
            </a:r>
            <a:r>
              <a:rPr lang="en-US" sz="2000" dirty="0">
                <a:solidFill>
                  <a:srgbClr val="1F4F19"/>
                </a:solidFill>
              </a:rPr>
              <a:t>. 1: </a:t>
            </a:r>
            <a:r>
              <a:rPr lang="en-US" sz="2000" dirty="0" err="1">
                <a:solidFill>
                  <a:srgbClr val="1F4F19"/>
                </a:solidFill>
              </a:rPr>
              <a:t>stabilirea</a:t>
            </a:r>
            <a:r>
              <a:rPr lang="en-US" sz="2000" dirty="0">
                <a:solidFill>
                  <a:srgbClr val="1F4F19"/>
                </a:solidFill>
              </a:rPr>
              <a:t> la </a:t>
            </a:r>
            <a:r>
              <a:rPr lang="en-US" sz="2000" dirty="0" err="1">
                <a:solidFill>
                  <a:srgbClr val="1F4F19"/>
                </a:solidFill>
              </a:rPr>
              <a:t>locul</a:t>
            </a:r>
            <a:r>
              <a:rPr lang="en-US" sz="2000" dirty="0">
                <a:solidFill>
                  <a:srgbClr val="1F4F19"/>
                </a:solidFill>
              </a:rPr>
              <a:t> de </a:t>
            </a:r>
            <a:r>
              <a:rPr lang="en-US" sz="2000" dirty="0" err="1">
                <a:solidFill>
                  <a:srgbClr val="1F4F19"/>
                </a:solidFill>
              </a:rPr>
              <a:t>muncă</a:t>
            </a:r>
            <a:r>
              <a:rPr lang="en-US" sz="2000" dirty="0">
                <a:solidFill>
                  <a:srgbClr val="1F4F19"/>
                </a:solidFill>
              </a:rPr>
              <a:t> a </a:t>
            </a:r>
            <a:r>
              <a:rPr lang="en-US" sz="2000" dirty="0" err="1">
                <a:solidFill>
                  <a:srgbClr val="1F4F19"/>
                </a:solidFill>
              </a:rPr>
              <a:t>factorilor</a:t>
            </a:r>
            <a:r>
              <a:rPr lang="en-US" sz="2000" dirty="0">
                <a:solidFill>
                  <a:srgbClr val="1F4F19"/>
                </a:solidFill>
              </a:rPr>
              <a:t> </a:t>
            </a:r>
            <a:r>
              <a:rPr lang="en-US" sz="2000" dirty="0" err="1">
                <a:solidFill>
                  <a:srgbClr val="1F4F19"/>
                </a:solidFill>
              </a:rPr>
              <a:t>mediului</a:t>
            </a:r>
            <a:r>
              <a:rPr lang="en-US" sz="2000" dirty="0">
                <a:solidFill>
                  <a:srgbClr val="1F4F19"/>
                </a:solidFill>
              </a:rPr>
              <a:t> de </a:t>
            </a:r>
            <a:r>
              <a:rPr lang="en-US" sz="2000" dirty="0" err="1">
                <a:solidFill>
                  <a:srgbClr val="1F4F19"/>
                </a:solidFill>
              </a:rPr>
              <a:t>lucru</a:t>
            </a:r>
            <a:r>
              <a:rPr lang="en-US" sz="2000" dirty="0">
                <a:solidFill>
                  <a:srgbClr val="1F4F19"/>
                </a:solidFill>
              </a:rPr>
              <a:t>, a </a:t>
            </a:r>
            <a:r>
              <a:rPr lang="en-US" sz="2000" dirty="0" err="1">
                <a:solidFill>
                  <a:srgbClr val="1F4F19"/>
                </a:solidFill>
              </a:rPr>
              <a:t>procesului</a:t>
            </a:r>
            <a:r>
              <a:rPr lang="en-US" sz="2000" dirty="0">
                <a:solidFill>
                  <a:srgbClr val="1F4F19"/>
                </a:solidFill>
              </a:rPr>
              <a:t> de </a:t>
            </a:r>
            <a:r>
              <a:rPr lang="en-US" sz="2000" dirty="0" err="1">
                <a:solidFill>
                  <a:srgbClr val="1F4F19"/>
                </a:solidFill>
              </a:rPr>
              <a:t>muncă</a:t>
            </a:r>
            <a:r>
              <a:rPr lang="en-US" sz="2000" dirty="0">
                <a:solidFill>
                  <a:srgbClr val="1F4F19"/>
                </a:solidFill>
              </a:rPr>
              <a:t> </a:t>
            </a:r>
            <a:r>
              <a:rPr lang="en-US" sz="2000" dirty="0" err="1">
                <a:solidFill>
                  <a:srgbClr val="1F4F19"/>
                </a:solidFill>
              </a:rPr>
              <a:t>și</a:t>
            </a:r>
            <a:r>
              <a:rPr lang="en-US" sz="2000" dirty="0">
                <a:solidFill>
                  <a:srgbClr val="1F4F19"/>
                </a:solidFill>
              </a:rPr>
              <a:t> a </a:t>
            </a:r>
            <a:r>
              <a:rPr lang="en-US" sz="2000" dirty="0" err="1">
                <a:solidFill>
                  <a:srgbClr val="1F4F19"/>
                </a:solidFill>
              </a:rPr>
              <a:t>surselor</a:t>
            </a:r>
            <a:r>
              <a:rPr lang="en-US" sz="2000" dirty="0">
                <a:solidFill>
                  <a:srgbClr val="1F4F19"/>
                </a:solidFill>
              </a:rPr>
              <a:t> de </a:t>
            </a:r>
            <a:r>
              <a:rPr lang="en-US" sz="2000" dirty="0" err="1">
                <a:solidFill>
                  <a:srgbClr val="1F4F19"/>
                </a:solidFill>
              </a:rPr>
              <a:t>factori</a:t>
            </a:r>
            <a:r>
              <a:rPr lang="en-US" sz="2000" dirty="0">
                <a:solidFill>
                  <a:srgbClr val="1F4F19"/>
                </a:solidFill>
              </a:rPr>
              <a:t> </a:t>
            </a:r>
            <a:r>
              <a:rPr lang="en-US" sz="2000" dirty="0" err="1">
                <a:solidFill>
                  <a:srgbClr val="1F4F19"/>
                </a:solidFill>
              </a:rPr>
              <a:t>nocivi</a:t>
            </a:r>
            <a:r>
              <a:rPr lang="en-US" sz="2000" dirty="0">
                <a:solidFill>
                  <a:srgbClr val="1F4F19"/>
                </a:solidFill>
              </a:rPr>
              <a:t> </a:t>
            </a:r>
            <a:r>
              <a:rPr lang="en-US" sz="2000" dirty="0" err="1">
                <a:solidFill>
                  <a:srgbClr val="1F4F19"/>
                </a:solidFill>
              </a:rPr>
              <a:t>și</a:t>
            </a:r>
            <a:r>
              <a:rPr lang="en-US" sz="2000" dirty="0">
                <a:solidFill>
                  <a:srgbClr val="1F4F19"/>
                </a:solidFill>
              </a:rPr>
              <a:t> (</a:t>
            </a:r>
            <a:r>
              <a:rPr lang="en-US" sz="2000" dirty="0" err="1">
                <a:solidFill>
                  <a:srgbClr val="1F4F19"/>
                </a:solidFill>
              </a:rPr>
              <a:t>sau</a:t>
            </a:r>
            <a:r>
              <a:rPr lang="en-US" sz="2000" dirty="0">
                <a:solidFill>
                  <a:srgbClr val="1F4F19"/>
                </a:solidFill>
              </a:rPr>
              <a:t>) </a:t>
            </a:r>
            <a:r>
              <a:rPr lang="ro-RO" sz="2000" dirty="0" smtClean="0">
                <a:solidFill>
                  <a:srgbClr val="1F4F19"/>
                </a:solidFill>
              </a:rPr>
              <a:t>nefavorabil</a:t>
            </a:r>
            <a:endParaRPr lang="ru-RU" sz="2000" dirty="0">
              <a:solidFill>
                <a:srgbClr val="1F4F19"/>
              </a:solidFill>
            </a:endParaRPr>
          </a:p>
        </p:txBody>
      </p:sp>
      <p:sp>
        <p:nvSpPr>
          <p:cNvPr id="6" name="Прямоугольник 5"/>
          <p:cNvSpPr/>
          <p:nvPr/>
        </p:nvSpPr>
        <p:spPr>
          <a:xfrm rot="20339871">
            <a:off x="6774346" y="878305"/>
            <a:ext cx="724878" cy="369332"/>
          </a:xfrm>
          <a:prstGeom prst="rect">
            <a:avLst/>
          </a:prstGeom>
        </p:spPr>
        <p:txBody>
          <a:bodyPr wrap="none">
            <a:spAutoFit/>
          </a:bodyPr>
          <a:lstStyle/>
          <a:p>
            <a:r>
              <a:rPr lang="ro-RO" b="1" dirty="0" smtClean="0">
                <a:solidFill>
                  <a:srgbClr val="800000"/>
                </a:solidFill>
              </a:rPr>
              <a:t>Cum</a:t>
            </a:r>
            <a:r>
              <a:rPr lang="ru-RU" b="1" dirty="0" smtClean="0">
                <a:solidFill>
                  <a:srgbClr val="800000"/>
                </a:solidFill>
              </a:rPr>
              <a:t>?</a:t>
            </a:r>
            <a:endParaRPr lang="ru-RU" b="1" dirty="0"/>
          </a:p>
        </p:txBody>
      </p:sp>
      <p:sp>
        <p:nvSpPr>
          <p:cNvPr id="7" name="Прямоугольник 6"/>
          <p:cNvSpPr/>
          <p:nvPr/>
        </p:nvSpPr>
        <p:spPr>
          <a:xfrm>
            <a:off x="369107" y="1129925"/>
            <a:ext cx="8611955" cy="70788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La </a:t>
            </a:r>
            <a:r>
              <a:rPr lang="en-US" sz="2000" b="1" dirty="0" err="1">
                <a:latin typeface="Calibri" panose="020F0502020204030204" pitchFamily="34" charset="0"/>
                <a:ea typeface="Calibri" panose="020F0502020204030204" pitchFamily="34" charset="0"/>
                <a:cs typeface="Times New Roman" panose="02020603050405020304" pitchFamily="18" charset="0"/>
              </a:rPr>
              <a:t>efectuarea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identificării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factorilor</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producție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potențial</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dăunători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și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sau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periculoși</a:t>
            </a:r>
            <a:r>
              <a:rPr lang="en-US" sz="2000" b="1" dirty="0">
                <a:latin typeface="Calibri" panose="020F0502020204030204" pitchFamily="34" charset="0"/>
                <a:ea typeface="Calibri" panose="020F0502020204030204" pitchFamily="34" charset="0"/>
                <a:cs typeface="Times New Roman" panose="02020603050405020304" pitchFamily="18" charset="0"/>
              </a:rPr>
              <a:t> la </a:t>
            </a:r>
            <a:r>
              <a:rPr lang="en-US" sz="2000" b="1" dirty="0" err="1">
                <a:latin typeface="Calibri" panose="020F0502020204030204" pitchFamily="34" charset="0"/>
                <a:ea typeface="Calibri" panose="020F0502020204030204" pitchFamily="34" charset="0"/>
                <a:cs typeface="Times New Roman" panose="02020603050405020304" pitchFamily="18" charset="0"/>
              </a:rPr>
              <a:t>locul</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muncă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trebuie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să</a:t>
            </a:r>
            <a:r>
              <a:rPr lang="en-US" sz="2000" b="1" dirty="0">
                <a:latin typeface="Calibri" panose="020F0502020204030204" pitchFamily="34" charset="0"/>
                <a:ea typeface="Calibri" panose="020F0502020204030204" pitchFamily="34" charset="0"/>
                <a:cs typeface="Times New Roman" panose="02020603050405020304" pitchFamily="18" charset="0"/>
              </a:rPr>
              <a:t> se </a:t>
            </a:r>
            <a:r>
              <a:rPr lang="en-US" sz="2000" b="1" dirty="0" err="1">
                <a:latin typeface="Calibri" panose="020F0502020204030204" pitchFamily="34" charset="0"/>
                <a:ea typeface="Calibri" panose="020F0502020204030204" pitchFamily="34" charset="0"/>
                <a:cs typeface="Times New Roman" panose="02020603050405020304" pitchFamily="18" charset="0"/>
              </a:rPr>
              <a:t>țină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seama</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următoarele</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48445" y="1971720"/>
            <a:ext cx="9078339" cy="3785652"/>
          </a:xfrm>
          <a:prstGeom prst="rect">
            <a:avLst/>
          </a:prstGeom>
          <a:noFill/>
        </p:spPr>
        <p:txBody>
          <a:bodyPr wrap="square" rtlCol="0">
            <a:spAutoFit/>
          </a:bodyPr>
          <a:lstStyle/>
          <a:p>
            <a:pPr marL="457200" indent="-457200">
              <a:buAutoNum type="arabicParenR"/>
            </a:pPr>
            <a:r>
              <a:rPr lang="en-US" sz="2000" dirty="0" err="1" smtClean="0"/>
              <a:t>echipamente</a:t>
            </a:r>
            <a:r>
              <a:rPr lang="en-US" sz="2000" dirty="0" smtClean="0"/>
              <a:t> </a:t>
            </a:r>
            <a:r>
              <a:rPr lang="en-US" sz="2000" dirty="0"/>
              <a:t>de </a:t>
            </a:r>
            <a:r>
              <a:rPr lang="en-US" sz="2000" dirty="0" err="1"/>
              <a:t>producție</a:t>
            </a:r>
            <a:r>
              <a:rPr lang="en-US" sz="2000" dirty="0"/>
              <a:t>, </a:t>
            </a:r>
            <a:r>
              <a:rPr lang="en-US" sz="2000" dirty="0" err="1"/>
              <a:t>materiale</a:t>
            </a:r>
            <a:r>
              <a:rPr lang="en-US" sz="2000" dirty="0"/>
              <a:t> </a:t>
            </a:r>
            <a:r>
              <a:rPr lang="en-US" sz="2000" dirty="0" err="1"/>
              <a:t>și</a:t>
            </a:r>
            <a:r>
              <a:rPr lang="en-US" sz="2000" dirty="0"/>
              <a:t> </a:t>
            </a:r>
            <a:r>
              <a:rPr lang="en-US" sz="2000" dirty="0" err="1"/>
              <a:t>materii</a:t>
            </a:r>
            <a:r>
              <a:rPr lang="en-US" sz="2000" dirty="0"/>
              <a:t> prime </a:t>
            </a:r>
            <a:r>
              <a:rPr lang="en-US" sz="2000" dirty="0" err="1"/>
              <a:t>utilizate</a:t>
            </a:r>
            <a:r>
              <a:rPr lang="en-US" sz="2000" dirty="0"/>
              <a:t> de </a:t>
            </a:r>
            <a:r>
              <a:rPr lang="en-US" sz="2000" dirty="0" err="1"/>
              <a:t>angajați</a:t>
            </a:r>
            <a:r>
              <a:rPr lang="en-US" sz="2000" dirty="0"/>
              <a:t> </a:t>
            </a:r>
            <a:r>
              <a:rPr lang="en-US" sz="2000" dirty="0" err="1"/>
              <a:t>și</a:t>
            </a:r>
            <a:r>
              <a:rPr lang="en-US" sz="2000" dirty="0"/>
              <a:t> care </a:t>
            </a:r>
            <a:r>
              <a:rPr lang="en-US" sz="2000" dirty="0" err="1"/>
              <a:t>sunt</a:t>
            </a:r>
            <a:r>
              <a:rPr lang="en-US" sz="2000" dirty="0"/>
              <a:t> </a:t>
            </a:r>
            <a:r>
              <a:rPr lang="en-US" sz="2000" dirty="0" err="1"/>
              <a:t>surse</a:t>
            </a:r>
            <a:r>
              <a:rPr lang="en-US" sz="2000" dirty="0"/>
              <a:t> de </a:t>
            </a:r>
            <a:r>
              <a:rPr lang="en-US" sz="2000" dirty="0" err="1"/>
              <a:t>factori</a:t>
            </a:r>
            <a:r>
              <a:rPr lang="en-US" sz="2000" dirty="0"/>
              <a:t> de </a:t>
            </a:r>
            <a:r>
              <a:rPr lang="en-US" sz="2000" dirty="0" err="1"/>
              <a:t>producție</a:t>
            </a:r>
            <a:r>
              <a:rPr lang="en-US" sz="2000" dirty="0"/>
              <a:t> </a:t>
            </a:r>
            <a:r>
              <a:rPr lang="en-US" sz="2000" dirty="0" err="1"/>
              <a:t>dăunători</a:t>
            </a:r>
            <a:r>
              <a:rPr lang="en-US" sz="2000" dirty="0"/>
              <a:t> </a:t>
            </a:r>
            <a:r>
              <a:rPr lang="en-US" sz="2000" dirty="0" err="1"/>
              <a:t>și</a:t>
            </a:r>
            <a:r>
              <a:rPr lang="en-US" sz="2000" dirty="0"/>
              <a:t> (</a:t>
            </a:r>
            <a:r>
              <a:rPr lang="en-US" sz="2000" dirty="0" err="1"/>
              <a:t>sau</a:t>
            </a:r>
            <a:r>
              <a:rPr lang="en-US" sz="2000" dirty="0"/>
              <a:t>) </a:t>
            </a:r>
            <a:r>
              <a:rPr lang="en-US" sz="2000" dirty="0" err="1"/>
              <a:t>periculoși</a:t>
            </a:r>
            <a:r>
              <a:rPr lang="en-US" sz="2000" dirty="0"/>
              <a:t>, care </a:t>
            </a:r>
            <a:r>
              <a:rPr lang="en-US" sz="2000" dirty="0" err="1"/>
              <a:t>sunt</a:t>
            </a:r>
            <a:r>
              <a:rPr lang="en-US" sz="2000" dirty="0"/>
              <a:t> </a:t>
            </a:r>
            <a:r>
              <a:rPr lang="en-US" sz="2000" dirty="0" err="1"/>
              <a:t>identificați</a:t>
            </a:r>
            <a:r>
              <a:rPr lang="en-US" sz="2000" dirty="0"/>
              <a:t> </a:t>
            </a:r>
            <a:r>
              <a:rPr lang="en-US" sz="2000" dirty="0" err="1"/>
              <a:t>și</a:t>
            </a:r>
            <a:r>
              <a:rPr lang="en-US" sz="2000" dirty="0"/>
              <a:t> </a:t>
            </a:r>
            <a:r>
              <a:rPr lang="en-US" sz="2000" dirty="0" err="1"/>
              <a:t>în</a:t>
            </a:r>
            <a:r>
              <a:rPr lang="en-US" sz="2000" dirty="0"/>
              <a:t> </a:t>
            </a:r>
            <a:r>
              <a:rPr lang="en-US" sz="2000" dirty="0" err="1"/>
              <a:t>prezența</a:t>
            </a:r>
            <a:r>
              <a:rPr lang="en-US" sz="2000" dirty="0"/>
              <a:t> </a:t>
            </a:r>
            <a:r>
              <a:rPr lang="en-US" sz="2000" dirty="0" err="1"/>
              <a:t>cărora</a:t>
            </a:r>
            <a:r>
              <a:rPr lang="en-US" sz="2000" dirty="0"/>
              <a:t>, </a:t>
            </a:r>
            <a:r>
              <a:rPr lang="en-US" sz="2000" dirty="0" err="1"/>
              <a:t>în</a:t>
            </a:r>
            <a:r>
              <a:rPr lang="en-US" sz="2000" dirty="0"/>
              <a:t> </a:t>
            </a:r>
            <a:r>
              <a:rPr lang="en-US" sz="2000" dirty="0" err="1"/>
              <a:t>cazurile</a:t>
            </a:r>
            <a:r>
              <a:rPr lang="en-US" sz="2000" dirty="0"/>
              <a:t> </a:t>
            </a:r>
            <a:r>
              <a:rPr lang="en-US" sz="2000" dirty="0" err="1"/>
              <a:t>stabilite</a:t>
            </a:r>
            <a:r>
              <a:rPr lang="en-US" sz="2000" dirty="0"/>
              <a:t> de </a:t>
            </a:r>
            <a:r>
              <a:rPr lang="en-US" sz="2000" dirty="0" err="1"/>
              <a:t>legislația</a:t>
            </a:r>
            <a:r>
              <a:rPr lang="en-US" sz="2000" dirty="0"/>
              <a:t> </a:t>
            </a:r>
            <a:r>
              <a:rPr lang="ro-RO" sz="2000" dirty="0" smtClean="0"/>
              <a:t>R.Moldova</a:t>
            </a:r>
            <a:r>
              <a:rPr lang="en-US" sz="2000" dirty="0" smtClean="0"/>
              <a:t>, </a:t>
            </a:r>
            <a:r>
              <a:rPr lang="en-US" sz="2000" dirty="0" err="1"/>
              <a:t>sunt</a:t>
            </a:r>
            <a:r>
              <a:rPr lang="en-US" sz="2000" dirty="0"/>
              <a:t> </a:t>
            </a:r>
            <a:r>
              <a:rPr lang="en-US" sz="2000" dirty="0" err="1"/>
              <a:t>obligatorii</a:t>
            </a:r>
            <a:r>
              <a:rPr lang="en-US" sz="2000" dirty="0"/>
              <a:t> (la </a:t>
            </a:r>
            <a:r>
              <a:rPr lang="en-US" sz="2000" dirty="0" err="1"/>
              <a:t>admiterea</a:t>
            </a:r>
            <a:r>
              <a:rPr lang="en-US" sz="2000" dirty="0"/>
              <a:t> la </a:t>
            </a:r>
            <a:r>
              <a:rPr lang="en-US" sz="2000" dirty="0" err="1"/>
              <a:t>muncă</a:t>
            </a:r>
            <a:r>
              <a:rPr lang="en-US" sz="2000" dirty="0"/>
              <a:t>) </a:t>
            </a:r>
            <a:r>
              <a:rPr lang="en-US" sz="2000" dirty="0" err="1"/>
              <a:t>și</a:t>
            </a:r>
            <a:r>
              <a:rPr lang="en-US" sz="2000" dirty="0"/>
              <a:t> periodic (</a:t>
            </a:r>
            <a:r>
              <a:rPr lang="en-US" sz="2000" dirty="0" err="1"/>
              <a:t>în</a:t>
            </a:r>
            <a:r>
              <a:rPr lang="en-US" sz="2000" dirty="0"/>
              <a:t> </a:t>
            </a:r>
            <a:r>
              <a:rPr lang="en-US" sz="2000" dirty="0" err="1"/>
              <a:t>timpul</a:t>
            </a:r>
            <a:r>
              <a:rPr lang="en-US" sz="2000" dirty="0"/>
              <a:t> </a:t>
            </a:r>
            <a:r>
              <a:rPr lang="en-US" sz="2000" dirty="0" err="1"/>
              <a:t>activității</a:t>
            </a:r>
            <a:r>
              <a:rPr lang="en-US" sz="2000" dirty="0"/>
              <a:t> de </a:t>
            </a:r>
            <a:r>
              <a:rPr lang="en-US" sz="2000" dirty="0" err="1"/>
              <a:t>muncă</a:t>
            </a:r>
            <a:r>
              <a:rPr lang="en-US" sz="2000" dirty="0"/>
              <a:t>) </a:t>
            </a:r>
            <a:r>
              <a:rPr lang="en-US" sz="2000" dirty="0" err="1"/>
              <a:t>examinări</a:t>
            </a:r>
            <a:r>
              <a:rPr lang="en-US" sz="2000" dirty="0"/>
              <a:t> </a:t>
            </a:r>
            <a:r>
              <a:rPr lang="en-US" sz="2000" dirty="0" err="1"/>
              <a:t>medicale</a:t>
            </a:r>
            <a:r>
              <a:rPr lang="en-US" sz="2000" dirty="0"/>
              <a:t> ale </a:t>
            </a:r>
            <a:r>
              <a:rPr lang="en-US" sz="2000" dirty="0" err="1"/>
              <a:t>angajaților</a:t>
            </a:r>
            <a:r>
              <a:rPr lang="en-US" sz="2000" dirty="0" smtClean="0"/>
              <a:t>;</a:t>
            </a:r>
            <a:endParaRPr lang="ro-RO" sz="2000" dirty="0" smtClean="0"/>
          </a:p>
          <a:p>
            <a:pPr marL="457200" indent="-457200">
              <a:buAutoNum type="arabicParenR"/>
            </a:pPr>
            <a:r>
              <a:rPr lang="en-US" sz="2000" dirty="0" err="1" smtClean="0"/>
              <a:t>rezultatele</a:t>
            </a:r>
            <a:r>
              <a:rPr lang="en-US" sz="2000" dirty="0" smtClean="0"/>
              <a:t> </a:t>
            </a:r>
            <a:r>
              <a:rPr lang="en-US" sz="2000" dirty="0" err="1"/>
              <a:t>studiilor</a:t>
            </a:r>
            <a:r>
              <a:rPr lang="en-US" sz="2000" dirty="0"/>
              <a:t> (</a:t>
            </a:r>
            <a:r>
              <a:rPr lang="en-US" sz="2000" dirty="0" err="1"/>
              <a:t>testelor</a:t>
            </a:r>
            <a:r>
              <a:rPr lang="en-US" sz="2000" dirty="0"/>
              <a:t>) </a:t>
            </a:r>
            <a:r>
              <a:rPr lang="en-US" sz="2000" dirty="0" err="1"/>
              <a:t>și</a:t>
            </a:r>
            <a:r>
              <a:rPr lang="en-US" sz="2000" dirty="0"/>
              <a:t> </a:t>
            </a:r>
            <a:r>
              <a:rPr lang="en-US" sz="2000" dirty="0" err="1"/>
              <a:t>măsurătorilor</a:t>
            </a:r>
            <a:r>
              <a:rPr lang="en-US" sz="2000" dirty="0"/>
              <a:t> </a:t>
            </a:r>
            <a:r>
              <a:rPr lang="en-US" sz="2000" dirty="0" err="1"/>
              <a:t>factorilor</a:t>
            </a:r>
            <a:r>
              <a:rPr lang="en-US" sz="2000" dirty="0"/>
              <a:t> de </a:t>
            </a:r>
            <a:r>
              <a:rPr lang="en-US" sz="2000" dirty="0" err="1"/>
              <a:t>producție</a:t>
            </a:r>
            <a:r>
              <a:rPr lang="en-US" sz="2000" dirty="0"/>
              <a:t> </a:t>
            </a:r>
            <a:r>
              <a:rPr lang="en-US" sz="2000" dirty="0" err="1"/>
              <a:t>dăunători</a:t>
            </a:r>
            <a:r>
              <a:rPr lang="en-US" sz="2000" dirty="0"/>
              <a:t> </a:t>
            </a:r>
            <a:r>
              <a:rPr lang="en-US" sz="2000" dirty="0" err="1"/>
              <a:t>și</a:t>
            </a:r>
            <a:r>
              <a:rPr lang="en-US" sz="2000" dirty="0"/>
              <a:t> (</a:t>
            </a:r>
            <a:r>
              <a:rPr lang="en-US" sz="2000" dirty="0" err="1"/>
              <a:t>sau</a:t>
            </a:r>
            <a:r>
              <a:rPr lang="en-US" sz="2000" dirty="0"/>
              <a:t>) </a:t>
            </a:r>
            <a:r>
              <a:rPr lang="en-US" sz="2000" dirty="0" err="1"/>
              <a:t>periculoși</a:t>
            </a:r>
            <a:r>
              <a:rPr lang="en-US" sz="2000" dirty="0"/>
              <a:t> </a:t>
            </a:r>
            <a:r>
              <a:rPr lang="en-US" sz="2000" dirty="0" err="1"/>
              <a:t>efectuate</a:t>
            </a:r>
            <a:r>
              <a:rPr lang="en-US" sz="2000" dirty="0"/>
              <a:t> anterior la </a:t>
            </a:r>
            <a:r>
              <a:rPr lang="en-US" sz="2000" dirty="0" err="1"/>
              <a:t>aceste</a:t>
            </a:r>
            <a:r>
              <a:rPr lang="en-US" sz="2000" dirty="0"/>
              <a:t> </a:t>
            </a:r>
            <a:r>
              <a:rPr lang="en-US" sz="2000" dirty="0" err="1"/>
              <a:t>locuri</a:t>
            </a:r>
            <a:r>
              <a:rPr lang="en-US" sz="2000" dirty="0"/>
              <a:t> de </a:t>
            </a:r>
            <a:r>
              <a:rPr lang="en-US" sz="2000" dirty="0" err="1"/>
              <a:t>muncă</a:t>
            </a:r>
            <a:r>
              <a:rPr lang="en-US" sz="2000" dirty="0" smtClean="0"/>
              <a:t>;</a:t>
            </a:r>
            <a:endParaRPr lang="ro-RO" sz="2000" dirty="0" smtClean="0"/>
          </a:p>
          <a:p>
            <a:pPr marL="457200" indent="-457200">
              <a:buAutoNum type="arabicParenR"/>
            </a:pPr>
            <a:r>
              <a:rPr lang="en-US" sz="2000" dirty="0" err="1" smtClean="0"/>
              <a:t>cazuri</a:t>
            </a:r>
            <a:r>
              <a:rPr lang="en-US" sz="2000" dirty="0" smtClean="0"/>
              <a:t> </a:t>
            </a:r>
            <a:r>
              <a:rPr lang="en-US" sz="2000" dirty="0"/>
              <a:t>de </a:t>
            </a:r>
            <a:r>
              <a:rPr lang="en-US" sz="2000" dirty="0" err="1"/>
              <a:t>leziuni</a:t>
            </a:r>
            <a:r>
              <a:rPr lang="en-US" sz="2000" dirty="0"/>
              <a:t> </a:t>
            </a:r>
            <a:r>
              <a:rPr lang="en-US" sz="2000" dirty="0" err="1"/>
              <a:t>industriale</a:t>
            </a:r>
            <a:r>
              <a:rPr lang="en-US" sz="2000" dirty="0"/>
              <a:t> </a:t>
            </a:r>
            <a:r>
              <a:rPr lang="en-US" sz="2000" dirty="0" err="1"/>
              <a:t>și</a:t>
            </a:r>
            <a:r>
              <a:rPr lang="en-US" sz="2000" dirty="0"/>
              <a:t> (</a:t>
            </a:r>
            <a:r>
              <a:rPr lang="en-US" sz="2000" dirty="0" err="1"/>
              <a:t>sau</a:t>
            </a:r>
            <a:r>
              <a:rPr lang="en-US" sz="2000" dirty="0"/>
              <a:t>) </a:t>
            </a:r>
            <a:r>
              <a:rPr lang="en-US" sz="2000" dirty="0" err="1"/>
              <a:t>stabilirea</a:t>
            </a:r>
            <a:r>
              <a:rPr lang="en-US" sz="2000" dirty="0"/>
              <a:t> </a:t>
            </a:r>
            <a:r>
              <a:rPr lang="en-US" sz="2000" dirty="0" err="1"/>
              <a:t>unei</a:t>
            </a:r>
            <a:r>
              <a:rPr lang="en-US" sz="2000" dirty="0"/>
              <a:t> </a:t>
            </a:r>
            <a:r>
              <a:rPr lang="en-US" sz="2000" dirty="0" err="1"/>
              <a:t>boli</a:t>
            </a:r>
            <a:r>
              <a:rPr lang="en-US" sz="2000" dirty="0"/>
              <a:t> </a:t>
            </a:r>
            <a:r>
              <a:rPr lang="en-US" sz="2000" dirty="0" err="1"/>
              <a:t>profesionale</a:t>
            </a:r>
            <a:r>
              <a:rPr lang="en-US" sz="2000" dirty="0"/>
              <a:t> care a </a:t>
            </a:r>
            <a:r>
              <a:rPr lang="en-US" sz="2000" dirty="0" err="1"/>
              <a:t>apărut</a:t>
            </a:r>
            <a:r>
              <a:rPr lang="en-US" sz="2000" dirty="0"/>
              <a:t> </a:t>
            </a:r>
            <a:r>
              <a:rPr lang="en-US" sz="2000" dirty="0" err="1"/>
              <a:t>în</a:t>
            </a:r>
            <a:r>
              <a:rPr lang="en-US" sz="2000" dirty="0"/>
              <a:t> </a:t>
            </a:r>
            <a:r>
              <a:rPr lang="en-US" sz="2000" dirty="0" err="1"/>
              <a:t>legătură</a:t>
            </a:r>
            <a:r>
              <a:rPr lang="en-US" sz="2000" dirty="0"/>
              <a:t> cu </a:t>
            </a:r>
            <a:r>
              <a:rPr lang="en-US" sz="2000" dirty="0" err="1"/>
              <a:t>expunerea</a:t>
            </a:r>
            <a:r>
              <a:rPr lang="en-US" sz="2000" dirty="0"/>
              <a:t> </a:t>
            </a:r>
            <a:r>
              <a:rPr lang="en-US" sz="2000" dirty="0" err="1"/>
              <a:t>unui</a:t>
            </a:r>
            <a:r>
              <a:rPr lang="en-US" sz="2000" dirty="0"/>
              <a:t> </a:t>
            </a:r>
            <a:r>
              <a:rPr lang="en-US" sz="2000" dirty="0" err="1"/>
              <a:t>angajat</a:t>
            </a:r>
            <a:r>
              <a:rPr lang="en-US" sz="2000" dirty="0"/>
              <a:t> la </a:t>
            </a:r>
            <a:r>
              <a:rPr lang="en-US" sz="2000" dirty="0" err="1"/>
              <a:t>locul</a:t>
            </a:r>
            <a:r>
              <a:rPr lang="en-US" sz="2000" dirty="0"/>
              <a:t> de </a:t>
            </a:r>
            <a:r>
              <a:rPr lang="en-US" sz="2000" dirty="0" err="1"/>
              <a:t>muncă</a:t>
            </a:r>
            <a:r>
              <a:rPr lang="en-US" sz="2000" dirty="0"/>
              <a:t> la </a:t>
            </a:r>
            <a:r>
              <a:rPr lang="en-US" sz="2000" dirty="0" err="1"/>
              <a:t>factori</a:t>
            </a:r>
            <a:r>
              <a:rPr lang="en-US" sz="2000" dirty="0"/>
              <a:t> </a:t>
            </a:r>
            <a:r>
              <a:rPr lang="en-US" sz="2000" dirty="0" err="1"/>
              <a:t>dăunători</a:t>
            </a:r>
            <a:r>
              <a:rPr lang="en-US" sz="2000" dirty="0"/>
              <a:t> </a:t>
            </a:r>
            <a:r>
              <a:rPr lang="en-US" sz="2000" dirty="0" err="1"/>
              <a:t>și</a:t>
            </a:r>
            <a:r>
              <a:rPr lang="en-US" sz="2000" dirty="0"/>
              <a:t> (</a:t>
            </a:r>
            <a:r>
              <a:rPr lang="en-US" sz="2000" dirty="0" err="1"/>
              <a:t>sau</a:t>
            </a:r>
            <a:r>
              <a:rPr lang="en-US" sz="2000" dirty="0"/>
              <a:t>) </a:t>
            </a:r>
            <a:r>
              <a:rPr lang="en-US" sz="2000" dirty="0" err="1"/>
              <a:t>periculoși</a:t>
            </a:r>
            <a:r>
              <a:rPr lang="en-US" sz="2000" dirty="0"/>
              <a:t> de </a:t>
            </a:r>
            <a:r>
              <a:rPr lang="en-US" sz="2000" dirty="0" err="1"/>
              <a:t>producție</a:t>
            </a:r>
            <a:r>
              <a:rPr lang="en-US" sz="2000" dirty="0" smtClean="0"/>
              <a:t>;</a:t>
            </a:r>
            <a:endParaRPr lang="ro-RO" sz="2000" dirty="0" smtClean="0"/>
          </a:p>
          <a:p>
            <a:pPr marL="457200" indent="-457200">
              <a:buAutoNum type="arabicParenR"/>
            </a:pPr>
            <a:r>
              <a:rPr lang="en-US" sz="2000" dirty="0" err="1" smtClean="0"/>
              <a:t>propuneri</a:t>
            </a:r>
            <a:r>
              <a:rPr lang="en-US" sz="2000" dirty="0" smtClean="0"/>
              <a:t> </a:t>
            </a:r>
            <a:r>
              <a:rPr lang="en-US" sz="2000" dirty="0"/>
              <a:t>ale </a:t>
            </a:r>
            <a:r>
              <a:rPr lang="en-US" sz="2000" dirty="0" err="1"/>
              <a:t>angajaților</a:t>
            </a:r>
            <a:r>
              <a:rPr lang="en-US" sz="2000" dirty="0"/>
              <a:t> </a:t>
            </a:r>
            <a:r>
              <a:rPr lang="en-US" sz="2000" dirty="0" err="1"/>
              <a:t>privind</a:t>
            </a:r>
            <a:r>
              <a:rPr lang="en-US" sz="2000" dirty="0"/>
              <a:t> </a:t>
            </a:r>
            <a:r>
              <a:rPr lang="en-US" sz="2000" dirty="0" err="1"/>
              <a:t>implementarea</a:t>
            </a:r>
            <a:r>
              <a:rPr lang="en-US" sz="2000" dirty="0"/>
              <a:t> </a:t>
            </a:r>
            <a:r>
              <a:rPr lang="en-US" sz="2000" dirty="0" err="1"/>
              <a:t>identificării</a:t>
            </a:r>
            <a:r>
              <a:rPr lang="en-US" sz="2000" dirty="0"/>
              <a:t> </a:t>
            </a:r>
            <a:r>
              <a:rPr lang="en-US" sz="2000" dirty="0" err="1"/>
              <a:t>factorilor</a:t>
            </a:r>
            <a:r>
              <a:rPr lang="en-US" sz="2000" dirty="0"/>
              <a:t> de </a:t>
            </a:r>
            <a:r>
              <a:rPr lang="en-US" sz="2000" dirty="0" err="1"/>
              <a:t>producție</a:t>
            </a:r>
            <a:r>
              <a:rPr lang="en-US" sz="2000" dirty="0"/>
              <a:t> </a:t>
            </a:r>
            <a:r>
              <a:rPr lang="en-US" sz="2000" dirty="0" err="1"/>
              <a:t>potențial</a:t>
            </a:r>
            <a:r>
              <a:rPr lang="en-US" sz="2000" dirty="0"/>
              <a:t> </a:t>
            </a:r>
            <a:r>
              <a:rPr lang="en-US" sz="2000" dirty="0" err="1"/>
              <a:t>dăunători</a:t>
            </a:r>
            <a:r>
              <a:rPr lang="en-US" sz="2000" dirty="0"/>
              <a:t> </a:t>
            </a:r>
            <a:r>
              <a:rPr lang="en-US" sz="2000" dirty="0" err="1"/>
              <a:t>și</a:t>
            </a:r>
            <a:r>
              <a:rPr lang="en-US" sz="2000" dirty="0"/>
              <a:t> (</a:t>
            </a:r>
            <a:r>
              <a:rPr lang="en-US" sz="2000" dirty="0" err="1"/>
              <a:t>sau</a:t>
            </a:r>
            <a:r>
              <a:rPr lang="en-US" sz="2000" dirty="0"/>
              <a:t>) </a:t>
            </a:r>
            <a:r>
              <a:rPr lang="en-US" sz="2000" dirty="0" err="1"/>
              <a:t>periculoși</a:t>
            </a:r>
            <a:r>
              <a:rPr lang="en-US" sz="2000" dirty="0"/>
              <a:t> la </a:t>
            </a:r>
            <a:r>
              <a:rPr lang="en-US" sz="2000" dirty="0" err="1"/>
              <a:t>locul</a:t>
            </a:r>
            <a:r>
              <a:rPr lang="en-US" sz="2000" dirty="0"/>
              <a:t> </a:t>
            </a:r>
            <a:r>
              <a:rPr lang="en-US" sz="2000" dirty="0" err="1"/>
              <a:t>lor</a:t>
            </a:r>
            <a:r>
              <a:rPr lang="en-US" sz="2000" dirty="0"/>
              <a:t> de </a:t>
            </a:r>
            <a:r>
              <a:rPr lang="en-US" sz="2000" dirty="0" err="1"/>
              <a:t>muncă</a:t>
            </a:r>
            <a:r>
              <a:rPr lang="en-US" sz="2000" dirty="0"/>
              <a:t>.</a:t>
            </a:r>
            <a:endParaRPr lang="ru-RU" sz="2000" dirty="0"/>
          </a:p>
        </p:txBody>
      </p:sp>
    </p:spTree>
    <p:extLst>
      <p:ext uri="{BB962C8B-B14F-4D97-AF65-F5344CB8AC3E}">
        <p14:creationId xmlns:p14="http://schemas.microsoft.com/office/powerpoint/2010/main" val="232636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p:nvPr/>
        </p:nvPicPr>
        <p:blipFill>
          <a:blip r:embed="rId3" cstate="print">
            <a:extLst>
              <a:ext uri="{BEBA8EAE-BF5A-486C-A8C5-ECC9F3942E4B}">
                <a14:imgProps xmlns:a14="http://schemas.microsoft.com/office/drawing/2010/main">
                  <a14:imgLayer r:embed="rId4">
                    <a14:imgEffect>
                      <a14:backgroundRemoval t="9132" b="89498" l="5556" r="98504">
                        <a14:foregroundMark x1="24145" y1="54795" x2="56624" y2="57534"/>
                        <a14:foregroundMark x1="37821" y1="46119" x2="50214" y2="47489"/>
                        <a14:foregroundMark x1="36752" y1="40183" x2="47009" y2="40639"/>
                        <a14:foregroundMark x1="35470" y1="42922" x2="48932" y2="44292"/>
                        <a14:foregroundMark x1="22650" y1="58904" x2="22863" y2="46119"/>
                        <a14:foregroundMark x1="28846" y1="70320" x2="29060" y2="84932"/>
                        <a14:foregroundMark x1="31410" y1="76712" x2="48932" y2="77169"/>
                        <a14:foregroundMark x1="56410" y1="80365" x2="56197" y2="86301"/>
                        <a14:foregroundMark x1="69658" y1="80822" x2="69658" y2="85388"/>
                        <a14:foregroundMark x1="20085" y1="52968" x2="20085" y2="52968"/>
                        <a14:foregroundMark x1="20085" y1="52511" x2="16026" y2="52055"/>
                        <a14:foregroundMark x1="8120" y1="53425" x2="12393" y2="53425"/>
                        <a14:foregroundMark x1="11538" y1="48402" x2="14957" y2="48402"/>
                        <a14:foregroundMark x1="16026" y1="57534" x2="17735" y2="57078"/>
                        <a14:foregroundMark x1="83120" y1="53425" x2="86111" y2="52511"/>
                        <a14:foregroundMark x1="91880" y1="52511" x2="95085" y2="51598"/>
                        <a14:foregroundMark x1="86111" y1="48402" x2="89316" y2="47945"/>
                        <a14:foregroundMark x1="89103" y1="57534" x2="92521" y2="56621"/>
                        <a14:foregroundMark x1="29060" y1="40183" x2="36111" y2="39726"/>
                        <a14:foregroundMark x1="47009" y1="39726" x2="50000" y2="40183"/>
                        <a14:foregroundMark x1="56838" y1="28767" x2="70513" y2="29224"/>
                        <a14:backgroundMark x1="81838" y1="46119" x2="83120" y2="46119"/>
                        <a14:backgroundMark x1="83333" y1="46119" x2="83333" y2="46119"/>
                        <a14:backgroundMark x1="83547" y1="46119" x2="94444" y2="45205"/>
                        <a14:backgroundMark x1="94444" y1="46119" x2="94658" y2="59817"/>
                        <a14:backgroundMark x1="82479" y1="47945" x2="95726" y2="59817"/>
                        <a14:backgroundMark x1="82692" y1="46119" x2="83333" y2="55251"/>
                        <a14:backgroundMark x1="83761" y1="55251" x2="90171" y2="46119"/>
                        <a14:backgroundMark x1="85043" y1="45205" x2="86325" y2="49315"/>
                        <a14:backgroundMark x1="89316" y1="57991" x2="91667" y2="56621"/>
                        <a14:backgroundMark x1="91667" y1="52968" x2="96154" y2="51598"/>
                        <a14:backgroundMark x1="86325" y1="48858" x2="86325" y2="49315"/>
                      </a14:backgroundRemoval>
                    </a14:imgEffect>
                  </a14:imgLayer>
                </a14:imgProps>
              </a:ext>
            </a:extLst>
          </a:blip>
          <a:stretch>
            <a:fillRect/>
          </a:stretch>
        </p:blipFill>
        <p:spPr>
          <a:xfrm>
            <a:off x="-571781" y="1369323"/>
            <a:ext cx="7208157" cy="5191533"/>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750120" y="442856"/>
            <a:ext cx="8611955" cy="70788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La </a:t>
            </a:r>
            <a:r>
              <a:rPr lang="en-US" sz="2000" b="1" dirty="0" err="1">
                <a:latin typeface="Calibri" panose="020F0502020204030204" pitchFamily="34" charset="0"/>
                <a:ea typeface="Calibri" panose="020F0502020204030204" pitchFamily="34" charset="0"/>
                <a:cs typeface="Times New Roman" panose="02020603050405020304" pitchFamily="18" charset="0"/>
              </a:rPr>
              <a:t>efectuarea</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identificării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factorilor</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producție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potențial</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dăunători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și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sau</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periculoși</a:t>
            </a:r>
            <a:r>
              <a:rPr lang="en-US" sz="2000" b="1" dirty="0">
                <a:latin typeface="Calibri" panose="020F0502020204030204" pitchFamily="34" charset="0"/>
                <a:ea typeface="Calibri" panose="020F0502020204030204" pitchFamily="34" charset="0"/>
                <a:cs typeface="Times New Roman" panose="02020603050405020304" pitchFamily="18" charset="0"/>
              </a:rPr>
              <a:t> la </a:t>
            </a:r>
            <a:r>
              <a:rPr lang="en-US" sz="2000" b="1" dirty="0" err="1">
                <a:latin typeface="Calibri" panose="020F0502020204030204" pitchFamily="34" charset="0"/>
                <a:ea typeface="Calibri" panose="020F0502020204030204" pitchFamily="34" charset="0"/>
                <a:cs typeface="Times New Roman" panose="02020603050405020304" pitchFamily="18" charset="0"/>
              </a:rPr>
              <a:t>locul</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muncă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trebuie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să</a:t>
            </a:r>
            <a:r>
              <a:rPr lang="en-US" sz="2000" b="1" dirty="0">
                <a:latin typeface="Calibri" panose="020F0502020204030204" pitchFamily="34" charset="0"/>
                <a:ea typeface="Calibri" panose="020F0502020204030204" pitchFamily="34" charset="0"/>
                <a:cs typeface="Times New Roman" panose="02020603050405020304" pitchFamily="18" charset="0"/>
              </a:rPr>
              <a:t> se </a:t>
            </a:r>
            <a:r>
              <a:rPr lang="en-US" sz="2000" b="1" dirty="0" err="1">
                <a:latin typeface="Calibri" panose="020F0502020204030204" pitchFamily="34" charset="0"/>
                <a:ea typeface="Calibri" panose="020F0502020204030204" pitchFamily="34" charset="0"/>
                <a:cs typeface="Times New Roman" panose="02020603050405020304" pitchFamily="18" charset="0"/>
              </a:rPr>
              <a:t>țină</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seama</a:t>
            </a:r>
            <a:r>
              <a:rPr lang="en-US" sz="2000" b="1" dirty="0">
                <a:latin typeface="Calibri" panose="020F0502020204030204" pitchFamily="34" charset="0"/>
                <a:ea typeface="Calibri" panose="020F0502020204030204" pitchFamily="34" charset="0"/>
                <a:cs typeface="Times New Roman" panose="02020603050405020304" pitchFamily="18" charset="0"/>
              </a:rPr>
              <a:t> de </a:t>
            </a:r>
            <a:r>
              <a:rPr lang="en-US" sz="2000" b="1" dirty="0" err="1">
                <a:latin typeface="Calibri" panose="020F0502020204030204" pitchFamily="34" charset="0"/>
                <a:ea typeface="Calibri" panose="020F0502020204030204" pitchFamily="34" charset="0"/>
                <a:cs typeface="Times New Roman" panose="02020603050405020304" pitchFamily="18" charset="0"/>
              </a:rPr>
              <a:t>următoarele</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ru-RU"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110993" y="1092616"/>
            <a:ext cx="7516666" cy="461665"/>
          </a:xfrm>
          <a:prstGeom prst="rect">
            <a:avLst/>
          </a:prstGeom>
        </p:spPr>
        <p:txBody>
          <a:bodyPr wrap="square">
            <a:spAutoFit/>
          </a:bodyPr>
          <a:lstStyle/>
          <a:p>
            <a:r>
              <a:rPr lang="ru-RU"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echipamente</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de </a:t>
            </a:r>
            <a:r>
              <a:rPr lang="en-US" sz="2400" b="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producție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materiale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materii</a:t>
            </a:r>
            <a:r>
              <a:rPr lang="en-US" sz="2400" b="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prime</a:t>
            </a:r>
            <a:r>
              <a:rPr lang="en-US" sz="2400" b="1"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dirty="0"/>
          </a:p>
        </p:txBody>
      </p:sp>
      <p:sp>
        <p:nvSpPr>
          <p:cNvPr id="13" name="Прямоугольник 12"/>
          <p:cNvSpPr/>
          <p:nvPr/>
        </p:nvSpPr>
        <p:spPr>
          <a:xfrm rot="21002945">
            <a:off x="4997938" y="1937756"/>
            <a:ext cx="3764965" cy="646331"/>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lvl="0" algn="just">
              <a:spcAft>
                <a:spcPts val="0"/>
              </a:spcAft>
              <a:tabLst>
                <a:tab pos="180340" algn="l"/>
                <a:tab pos="270510" algn="l"/>
              </a:tabLs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b="1" dirty="0">
                <a:latin typeface="Times New Roman" panose="02020603050405020304" pitchFamily="18" charset="0"/>
                <a:ea typeface="Times New Roman" panose="02020603050405020304" pitchFamily="18" charset="0"/>
                <a:cs typeface="Times New Roman" panose="02020603050405020304" pitchFamily="18" charset="0"/>
              </a:rPr>
              <a:t>Despre siguranța mașinilor și echipamentelor</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221361" y="1493328"/>
            <a:ext cx="3755698" cy="646331"/>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lvl="0" algn="just">
              <a:spcAft>
                <a:spcPts val="0"/>
              </a:spcAft>
              <a:tabLst>
                <a:tab pos="180340" algn="l"/>
                <a:tab pos="270510" algn="l"/>
              </a:tabLs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lvl="0" algn="just">
              <a:spcAft>
                <a:spcPts val="0"/>
              </a:spcAft>
              <a:tabLst>
                <a:tab pos="180340" algn="l"/>
                <a:tab pos="270510" algn="l"/>
              </a:tabLs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Despre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reglementarea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tehnică</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724550" y="2339981"/>
            <a:ext cx="2832635"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2000" b="1" dirty="0" smtClean="0">
                <a:ln/>
                <a:solidFill>
                  <a:schemeClr val="accent3"/>
                </a:solidFill>
              </a:rPr>
              <a:t>Pașaportul de securitate</a:t>
            </a:r>
            <a:r>
              <a:rPr lang="ru-RU" sz="2000" b="1" cap="none" spc="0" dirty="0" smtClean="0">
                <a:ln/>
                <a:solidFill>
                  <a:schemeClr val="accent3"/>
                </a:solidFill>
                <a:effectLst/>
              </a:rPr>
              <a:t>,</a:t>
            </a:r>
          </a:p>
          <a:p>
            <a:pPr algn="ctr"/>
            <a:r>
              <a:rPr lang="en-US" sz="2000" b="1" dirty="0" err="1">
                <a:ln/>
                <a:solidFill>
                  <a:schemeClr val="accent3"/>
                </a:solidFill>
              </a:rPr>
              <a:t>Marcare</a:t>
            </a:r>
            <a:endParaRPr lang="ru-RU" sz="2000" b="1" cap="none" spc="0" dirty="0">
              <a:ln/>
              <a:solidFill>
                <a:schemeClr val="accent3"/>
              </a:solidFill>
              <a:effectLst/>
            </a:endParaRPr>
          </a:p>
        </p:txBody>
      </p:sp>
      <p:pic>
        <p:nvPicPr>
          <p:cNvPr id="19" name="Picture 2"/>
          <p:cNvPicPr>
            <a:picLocks noChangeAspect="1" noChangeArrowheads="1"/>
          </p:cNvPicPr>
          <p:nvPr/>
        </p:nvPicPr>
        <p:blipFill>
          <a:blip r:embed="rId5" cstate="print"/>
          <a:srcRect/>
          <a:stretch>
            <a:fillRect/>
          </a:stretch>
        </p:blipFill>
        <p:spPr bwMode="auto">
          <a:xfrm>
            <a:off x="7162723" y="3334969"/>
            <a:ext cx="1908911" cy="161159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511617" y="6088129"/>
            <a:ext cx="8326933"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err="1"/>
              <a:t>Producătorul</a:t>
            </a:r>
            <a:r>
              <a:rPr lang="en-US" dirty="0"/>
              <a:t> </a:t>
            </a:r>
            <a:r>
              <a:rPr lang="en-US" dirty="0" err="1"/>
              <a:t>produsului</a:t>
            </a:r>
            <a:r>
              <a:rPr lang="en-US" dirty="0"/>
              <a:t> </a:t>
            </a:r>
            <a:r>
              <a:rPr lang="en-US" dirty="0" err="1"/>
              <a:t>evaluează</a:t>
            </a:r>
            <a:r>
              <a:rPr lang="en-US" dirty="0"/>
              <a:t> </a:t>
            </a:r>
            <a:r>
              <a:rPr lang="en-US" dirty="0" err="1"/>
              <a:t>riscul</a:t>
            </a:r>
            <a:r>
              <a:rPr lang="en-US" dirty="0"/>
              <a:t> de </a:t>
            </a:r>
            <a:r>
              <a:rPr lang="ro-RO" dirty="0" smtClean="0"/>
              <a:t>afectarea</a:t>
            </a:r>
            <a:r>
              <a:rPr lang="en-US" dirty="0" smtClean="0"/>
              <a:t> </a:t>
            </a:r>
            <a:r>
              <a:rPr lang="en-US" dirty="0"/>
              <a:t>a </a:t>
            </a:r>
            <a:r>
              <a:rPr lang="en-US" dirty="0" err="1"/>
              <a:t>sănătății</a:t>
            </a:r>
            <a:endParaRPr lang="ru-RU" dirty="0">
              <a:latin typeface="+mn-lt"/>
            </a:endParaRPr>
          </a:p>
        </p:txBody>
      </p:sp>
      <p:sp>
        <p:nvSpPr>
          <p:cNvPr id="24" name="Овал 23"/>
          <p:cNvSpPr/>
          <p:nvPr/>
        </p:nvSpPr>
        <p:spPr>
          <a:xfrm>
            <a:off x="631658" y="4142895"/>
            <a:ext cx="62610" cy="55989"/>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198253" y="3945330"/>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229558" y="4249343"/>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838741" y="3918505"/>
            <a:ext cx="45719" cy="4571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583143" y="3913369"/>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398903" y="4142896"/>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766712" y="3755448"/>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5503060" y="4124297"/>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5683908" y="4358710"/>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5942663" y="4153165"/>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5475599" y="4312991"/>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5783079" y="4023334"/>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5661050" y="4045836"/>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5264948" y="4350968"/>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5264948" y="4022977"/>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5366599" y="3903326"/>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5314176" y="4198884"/>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олилиния 40"/>
          <p:cNvSpPr/>
          <p:nvPr/>
        </p:nvSpPr>
        <p:spPr>
          <a:xfrm>
            <a:off x="5458232" y="4006088"/>
            <a:ext cx="80789" cy="48164"/>
          </a:xfrm>
          <a:custGeom>
            <a:avLst/>
            <a:gdLst>
              <a:gd name="connsiteX0" fmla="*/ 0 w 58993"/>
              <a:gd name="connsiteY0" fmla="*/ 0 h 39329"/>
              <a:gd name="connsiteX1" fmla="*/ 58993 w 58993"/>
              <a:gd name="connsiteY1" fmla="*/ 39329 h 39329"/>
            </a:gdLst>
            <a:ahLst/>
            <a:cxnLst>
              <a:cxn ang="0">
                <a:pos x="connsiteX0" y="connsiteY0"/>
              </a:cxn>
              <a:cxn ang="0">
                <a:pos x="connsiteX1" y="connsiteY1"/>
              </a:cxn>
            </a:cxnLst>
            <a:rect l="l" t="t" r="r" b="b"/>
            <a:pathLst>
              <a:path w="58993" h="39329">
                <a:moveTo>
                  <a:pt x="0" y="0"/>
                </a:moveTo>
                <a:cubicBezTo>
                  <a:pt x="55965" y="22387"/>
                  <a:pt x="41268" y="3879"/>
                  <a:pt x="58993" y="393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 name="Прямая со стрелкой 41"/>
          <p:cNvCxnSpPr/>
          <p:nvPr/>
        </p:nvCxnSpPr>
        <p:spPr>
          <a:xfrm>
            <a:off x="5441836" y="4198884"/>
            <a:ext cx="1850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5723660" y="4131435"/>
            <a:ext cx="1850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5201904" y="4124297"/>
            <a:ext cx="1850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Овал 45"/>
          <p:cNvSpPr/>
          <p:nvPr/>
        </p:nvSpPr>
        <p:spPr>
          <a:xfrm>
            <a:off x="889852" y="4433434"/>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838741" y="4242724"/>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5568542" y="4473244"/>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5853896" y="3852215"/>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 name="Picture 2" descr="C:\Users\Админ\Documents\toshiba\2006\опасн-груз\экзамен-м\экзамен-1\экзамен-1\Картинки знаков\8.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124" b="96629" l="2041" r="96939"/>
                    </a14:imgEffect>
                  </a14:imgLayer>
                </a14:imgProps>
              </a:ext>
              <a:ext uri="{28A0092B-C50C-407E-A947-70E740481C1C}">
                <a14:useLocalDpi xmlns:a14="http://schemas.microsoft.com/office/drawing/2010/main" val="0"/>
              </a:ext>
            </a:extLst>
          </a:blip>
          <a:srcRect/>
          <a:stretch>
            <a:fillRect/>
          </a:stretch>
        </p:blipFill>
        <p:spPr bwMode="auto">
          <a:xfrm>
            <a:off x="3343963" y="2830387"/>
            <a:ext cx="1275152" cy="1279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1" name="Овал 50"/>
          <p:cNvSpPr/>
          <p:nvPr/>
        </p:nvSpPr>
        <p:spPr>
          <a:xfrm>
            <a:off x="5475599" y="3738327"/>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Picture 6" descr="http://im3-tub-ru.yandex.net/i?id=277896516-46-72&amp;n=21"/>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18590" y1="16667" x2="79487" y2="15333"/>
                        <a14:foregroundMark x1="80769" y1="18000" x2="75641" y2="82000"/>
                        <a14:foregroundMark x1="71795" y1="76667" x2="10897" y2="72667"/>
                        <a14:foregroundMark x1="14103" y1="71333" x2="19872" y2="14667"/>
                        <a14:foregroundMark x1="25641" y1="30000" x2="25641" y2="30000"/>
                        <a14:foregroundMark x1="26923" y1="51333" x2="26923" y2="51333"/>
                        <a14:foregroundMark x1="29487" y1="72000" x2="29487" y2="72000"/>
                        <a14:foregroundMark x1="25000" y1="64667" x2="25000" y2="64667"/>
                        <a14:foregroundMark x1="46795" y1="30667" x2="46795" y2="30667"/>
                        <a14:foregroundMark x1="51923" y1="39333" x2="51923" y2="39333"/>
                        <a14:foregroundMark x1="44231" y1="51333" x2="44231" y2="51333"/>
                        <a14:foregroundMark x1="24359" y1="76000" x2="74359" y2="20667"/>
                        <a14:foregroundMark x1="22436" y1="20667" x2="71795" y2="67333"/>
                        <a14:foregroundMark x1="41026" y1="29333" x2="41026" y2="29333"/>
                        <a14:foregroundMark x1="62179" y1="42000" x2="62179" y2="42000"/>
                        <a14:foregroundMark x1="66026" y1="66000" x2="66026" y2="66000"/>
                        <a14:foregroundMark x1="46795" y1="70667" x2="46795" y2="70667"/>
                        <a14:foregroundMark x1="49359" y1="60000" x2="49359" y2="60000"/>
                        <a14:foregroundMark x1="53846" y1="52667" x2="53846" y2="52667"/>
                        <a14:foregroundMark x1="52564" y1="72000" x2="52564" y2="72000"/>
                        <a14:foregroundMark x1="61538" y1="68000" x2="61538" y2="68000"/>
                        <a14:foregroundMark x1="67308" y1="65333" x2="67308" y2="65333"/>
                        <a14:foregroundMark x1="68590" y1="64667" x2="68590" y2="64667"/>
                        <a14:foregroundMark x1="75000" y1="62667" x2="75000" y2="62667"/>
                        <a14:foregroundMark x1="73077" y1="57333" x2="73077" y2="57333"/>
                        <a14:foregroundMark x1="72436" y1="50667" x2="72436" y2="50667"/>
                        <a14:foregroundMark x1="71154" y1="44000" x2="71154" y2="44000"/>
                        <a14:foregroundMark x1="72436" y1="42000" x2="72436" y2="42000"/>
                        <a14:foregroundMark x1="72436" y1="38000" x2="72436" y2="38000"/>
                        <a14:foregroundMark x1="72436" y1="28667" x2="72436" y2="28667"/>
                        <a14:foregroundMark x1="73718" y1="28000" x2="73718" y2="28000"/>
                        <a14:foregroundMark x1="69872" y1="26667" x2="69872" y2="26667"/>
                        <a14:foregroundMark x1="60256" y1="24667" x2="60256" y2="24667"/>
                        <a14:foregroundMark x1="58974" y1="25333" x2="58974" y2="25333"/>
                        <a14:foregroundMark x1="55769" y1="26667" x2="55769" y2="26667"/>
                        <a14:foregroundMark x1="55128" y1="28667" x2="55128" y2="28667"/>
                        <a14:foregroundMark x1="48718" y1="35333" x2="48718" y2="35333"/>
                        <a14:foregroundMark x1="45513" y1="40000" x2="45513" y2="40000"/>
                        <a14:foregroundMark x1="46154" y1="47333" x2="46154" y2="47333"/>
                        <a14:foregroundMark x1="41667" y1="58000" x2="41667" y2="58000"/>
                        <a14:foregroundMark x1="41667" y1="58000" x2="41667" y2="58000"/>
                        <a14:foregroundMark x1="41026" y1="60000" x2="41026" y2="60000"/>
                        <a14:foregroundMark x1="34615" y1="66667" x2="34615" y2="66667"/>
                        <a14:foregroundMark x1="34615" y1="66667" x2="34615" y2="66667"/>
                        <a14:foregroundMark x1="33333" y1="59333" x2="33333" y2="59333"/>
                        <a14:foregroundMark x1="32051" y1="54667" x2="32051" y2="54667"/>
                        <a14:foregroundMark x1="27564" y1="48000" x2="27564" y2="48000"/>
                        <a14:foregroundMark x1="25641" y1="43333" x2="25641" y2="43333"/>
                        <a14:foregroundMark x1="23077" y1="42000" x2="23077" y2="42000"/>
                        <a14:foregroundMark x1="26282" y1="40667" x2="26282" y2="40667"/>
                        <a14:foregroundMark x1="29487" y1="39333" x2="29487" y2="39333"/>
                        <a14:foregroundMark x1="29487" y1="39333" x2="29487" y2="39333"/>
                        <a14:foregroundMark x1="29487" y1="39333" x2="29487" y2="39333"/>
                        <a14:foregroundMark x1="32692" y1="38000" x2="32692" y2="38000"/>
                        <a14:foregroundMark x1="44872" y1="48000" x2="44872" y2="48000"/>
                        <a14:foregroundMark x1="57051" y1="48000" x2="57051" y2="48000"/>
                        <a14:foregroundMark x1="60256" y1="52000" x2="60256" y2="52000"/>
                        <a14:foregroundMark x1="64103" y1="61333" x2="64103" y2="61333"/>
                        <a14:foregroundMark x1="66026" y1="66000" x2="66026" y2="66000"/>
                        <a14:foregroundMark x1="71154" y1="71333" x2="71154" y2="71333"/>
                        <a14:foregroundMark x1="73718" y1="72000" x2="73718" y2="72000"/>
                        <a14:foregroundMark x1="73718" y1="73333" x2="73718" y2="73333"/>
                        <a14:foregroundMark x1="73077" y1="79333" x2="73077" y2="79333"/>
                        <a14:foregroundMark x1="68590" y1="81333" x2="68590" y2="81333"/>
                        <a14:foregroundMark x1="53205" y1="73333" x2="53205" y2="73333"/>
                        <a14:foregroundMark x1="48077" y1="64667" x2="48077" y2="64667"/>
                        <a14:foregroundMark x1="38462" y1="54000" x2="38462" y2="54000"/>
                        <a14:foregroundMark x1="37179" y1="36667" x2="37179" y2="36667"/>
                        <a14:foregroundMark x1="35256" y1="32000" x2="35256" y2="32000"/>
                        <a14:foregroundMark x1="35256" y1="32000" x2="35256" y2="32000"/>
                        <a14:foregroundMark x1="47436" y1="26667" x2="47436" y2="26667"/>
                      </a14:backgroundRemoval>
                    </a14:imgEffect>
                  </a14:imgLayer>
                </a14:imgProps>
              </a:ext>
              <a:ext uri="{28A0092B-C50C-407E-A947-70E740481C1C}">
                <a14:useLocalDpi xmlns:a14="http://schemas.microsoft.com/office/drawing/2010/main" val="0"/>
              </a:ext>
            </a:extLst>
          </a:blip>
          <a:srcRect/>
          <a:stretch>
            <a:fillRect/>
          </a:stretch>
        </p:blipFill>
        <p:spPr bwMode="auto">
          <a:xfrm rot="1313254">
            <a:off x="1839969" y="4332269"/>
            <a:ext cx="814972" cy="783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 name="Рисунок 53" descr="Осторожно. Горячая поверхность">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28462" y="4406042"/>
            <a:ext cx="1063826" cy="924965"/>
          </a:xfrm>
          <a:prstGeom prst="rect">
            <a:avLst/>
          </a:prstGeom>
          <a:ln>
            <a:noFill/>
          </a:ln>
          <a:effectLst>
            <a:outerShdw blurRad="292100" dist="139700" dir="2700000" algn="tl" rotWithShape="0">
              <a:srgbClr val="333333">
                <a:alpha val="65000"/>
              </a:srgbClr>
            </a:outerShdw>
          </a:effectLst>
        </p:spPr>
      </p:pic>
      <p:sp>
        <p:nvSpPr>
          <p:cNvPr id="53" name="Прямоугольник 52"/>
          <p:cNvSpPr/>
          <p:nvPr/>
        </p:nvSpPr>
        <p:spPr>
          <a:xfrm>
            <a:off x="1589200" y="69409"/>
            <a:ext cx="5548438" cy="346249"/>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dirty="0" err="1">
                <a:solidFill>
                  <a:srgbClr val="1F4F19"/>
                </a:solidFill>
              </a:rPr>
              <a:t>Pasul</a:t>
            </a:r>
            <a:r>
              <a:rPr lang="en-US" dirty="0">
                <a:solidFill>
                  <a:srgbClr val="1F4F19"/>
                </a:solidFill>
              </a:rPr>
              <a:t> 1: </a:t>
            </a:r>
            <a:r>
              <a:rPr lang="en-US" dirty="0" err="1">
                <a:solidFill>
                  <a:srgbClr val="1F4F19"/>
                </a:solidFill>
              </a:rPr>
              <a:t>Identificați</a:t>
            </a:r>
            <a:r>
              <a:rPr lang="en-US" dirty="0">
                <a:solidFill>
                  <a:srgbClr val="1F4F19"/>
                </a:solidFill>
              </a:rPr>
              <a:t> </a:t>
            </a:r>
            <a:r>
              <a:rPr lang="en-US" dirty="0" err="1">
                <a:solidFill>
                  <a:srgbClr val="1F4F19"/>
                </a:solidFill>
              </a:rPr>
              <a:t>substanța</a:t>
            </a:r>
            <a:r>
              <a:rPr lang="en-US" dirty="0">
                <a:solidFill>
                  <a:srgbClr val="1F4F19"/>
                </a:solidFill>
              </a:rPr>
              <a:t> </a:t>
            </a:r>
            <a:r>
              <a:rPr lang="en-US" dirty="0" err="1">
                <a:solidFill>
                  <a:srgbClr val="1F4F19"/>
                </a:solidFill>
              </a:rPr>
              <a:t>chimică</a:t>
            </a:r>
            <a:endParaRPr lang="ru-RU" dirty="0">
              <a:solidFill>
                <a:srgbClr val="1F4F19"/>
              </a:solidFill>
            </a:endParaRPr>
          </a:p>
        </p:txBody>
      </p:sp>
      <p:sp>
        <p:nvSpPr>
          <p:cNvPr id="45" name="Овал 44"/>
          <p:cNvSpPr/>
          <p:nvPr/>
        </p:nvSpPr>
        <p:spPr>
          <a:xfrm>
            <a:off x="6405014" y="4668528"/>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6196705" y="4622809"/>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5986054" y="4660786"/>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6289648" y="4783062"/>
            <a:ext cx="62610" cy="55989"/>
          </a:xfrm>
          <a:prstGeom prst="ellipse">
            <a:avLst/>
          </a:prstGeom>
          <a:solidFill>
            <a:schemeClr val="bg1">
              <a:lumMod val="75000"/>
            </a:schemeClr>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8" name="Рисунок 57" descr="Опасно. ядовитые вещества">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39001" y="4734755"/>
            <a:ext cx="961793" cy="792013"/>
          </a:xfrm>
          <a:prstGeom prst="rect">
            <a:avLst/>
          </a:prstGeom>
          <a:ln>
            <a:noFill/>
          </a:ln>
          <a:effectLst>
            <a:outerShdw blurRad="292100" dist="139700" dir="2700000" algn="tl" rotWithShape="0">
              <a:srgbClr val="333333">
                <a:alpha val="65000"/>
              </a:srgbClr>
            </a:outerShdw>
          </a:effectLst>
        </p:spPr>
      </p:pic>
      <p:pic>
        <p:nvPicPr>
          <p:cNvPr id="59" name="Рисунок 58" descr="Взрывоопасно">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53974" y="4993148"/>
            <a:ext cx="962830" cy="834282"/>
          </a:xfrm>
          <a:prstGeom prst="rect">
            <a:avLst/>
          </a:prstGeom>
          <a:ln>
            <a:noFill/>
          </a:ln>
          <a:effectLst>
            <a:outerShdw blurRad="292100" dist="139700" dir="2700000" algn="tl" rotWithShape="0">
              <a:srgbClr val="333333">
                <a:alpha val="65000"/>
              </a:srgbClr>
            </a:outerShdw>
          </a:effectLst>
        </p:spPr>
      </p:pic>
      <p:pic>
        <p:nvPicPr>
          <p:cNvPr id="60" name="Рисунок 59" descr="Опасно. Едкие и коррозионные вещества">
            <a:hlinkClick r:id="rId16"/>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84884" y="5464399"/>
            <a:ext cx="1259633" cy="1054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35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6"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80">
                                          <p:stCondLst>
                                            <p:cond delay="0"/>
                                          </p:stCondLst>
                                        </p:cTn>
                                        <p:tgtEl>
                                          <p:spTgt spid="50"/>
                                        </p:tgtEl>
                                      </p:cBhvr>
                                    </p:animEffect>
                                    <p:anim calcmode="lin" valueType="num">
                                      <p:cBhvr>
                                        <p:cTn id="2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33" dur="26">
                                          <p:stCondLst>
                                            <p:cond delay="650"/>
                                          </p:stCondLst>
                                        </p:cTn>
                                        <p:tgtEl>
                                          <p:spTgt spid="50"/>
                                        </p:tgtEl>
                                      </p:cBhvr>
                                      <p:to x="100000" y="60000"/>
                                    </p:animScale>
                                    <p:animScale>
                                      <p:cBhvr>
                                        <p:cTn id="34" dur="166" decel="50000">
                                          <p:stCondLst>
                                            <p:cond delay="676"/>
                                          </p:stCondLst>
                                        </p:cTn>
                                        <p:tgtEl>
                                          <p:spTgt spid="50"/>
                                        </p:tgtEl>
                                      </p:cBhvr>
                                      <p:to x="100000" y="100000"/>
                                    </p:animScale>
                                    <p:animScale>
                                      <p:cBhvr>
                                        <p:cTn id="35" dur="26">
                                          <p:stCondLst>
                                            <p:cond delay="1312"/>
                                          </p:stCondLst>
                                        </p:cTn>
                                        <p:tgtEl>
                                          <p:spTgt spid="50"/>
                                        </p:tgtEl>
                                      </p:cBhvr>
                                      <p:to x="100000" y="80000"/>
                                    </p:animScale>
                                    <p:animScale>
                                      <p:cBhvr>
                                        <p:cTn id="36" dur="166" decel="50000">
                                          <p:stCondLst>
                                            <p:cond delay="1338"/>
                                          </p:stCondLst>
                                        </p:cTn>
                                        <p:tgtEl>
                                          <p:spTgt spid="50"/>
                                        </p:tgtEl>
                                      </p:cBhvr>
                                      <p:to x="100000" y="100000"/>
                                    </p:animScale>
                                    <p:animScale>
                                      <p:cBhvr>
                                        <p:cTn id="37" dur="26">
                                          <p:stCondLst>
                                            <p:cond delay="1642"/>
                                          </p:stCondLst>
                                        </p:cTn>
                                        <p:tgtEl>
                                          <p:spTgt spid="50"/>
                                        </p:tgtEl>
                                      </p:cBhvr>
                                      <p:to x="100000" y="90000"/>
                                    </p:animScale>
                                    <p:animScale>
                                      <p:cBhvr>
                                        <p:cTn id="38" dur="166" decel="50000">
                                          <p:stCondLst>
                                            <p:cond delay="1668"/>
                                          </p:stCondLst>
                                        </p:cTn>
                                        <p:tgtEl>
                                          <p:spTgt spid="50"/>
                                        </p:tgtEl>
                                      </p:cBhvr>
                                      <p:to x="100000" y="100000"/>
                                    </p:animScale>
                                    <p:animScale>
                                      <p:cBhvr>
                                        <p:cTn id="39" dur="26">
                                          <p:stCondLst>
                                            <p:cond delay="1808"/>
                                          </p:stCondLst>
                                        </p:cTn>
                                        <p:tgtEl>
                                          <p:spTgt spid="50"/>
                                        </p:tgtEl>
                                      </p:cBhvr>
                                      <p:to x="100000" y="95000"/>
                                    </p:animScale>
                                    <p:animScale>
                                      <p:cBhvr>
                                        <p:cTn id="40" dur="166" decel="50000">
                                          <p:stCondLst>
                                            <p:cond delay="1834"/>
                                          </p:stCondLst>
                                        </p:cTn>
                                        <p:tgtEl>
                                          <p:spTgt spid="50"/>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80">
                                          <p:stCondLst>
                                            <p:cond delay="0"/>
                                          </p:stCondLst>
                                        </p:cTn>
                                        <p:tgtEl>
                                          <p:spTgt spid="52"/>
                                        </p:tgtEl>
                                      </p:cBhvr>
                                    </p:animEffect>
                                    <p:anim calcmode="lin" valueType="num">
                                      <p:cBhvr>
                                        <p:cTn id="44"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49" dur="26">
                                          <p:stCondLst>
                                            <p:cond delay="650"/>
                                          </p:stCondLst>
                                        </p:cTn>
                                        <p:tgtEl>
                                          <p:spTgt spid="52"/>
                                        </p:tgtEl>
                                      </p:cBhvr>
                                      <p:to x="100000" y="60000"/>
                                    </p:animScale>
                                    <p:animScale>
                                      <p:cBhvr>
                                        <p:cTn id="50" dur="166" decel="50000">
                                          <p:stCondLst>
                                            <p:cond delay="676"/>
                                          </p:stCondLst>
                                        </p:cTn>
                                        <p:tgtEl>
                                          <p:spTgt spid="52"/>
                                        </p:tgtEl>
                                      </p:cBhvr>
                                      <p:to x="100000" y="100000"/>
                                    </p:animScale>
                                    <p:animScale>
                                      <p:cBhvr>
                                        <p:cTn id="51" dur="26">
                                          <p:stCondLst>
                                            <p:cond delay="1312"/>
                                          </p:stCondLst>
                                        </p:cTn>
                                        <p:tgtEl>
                                          <p:spTgt spid="52"/>
                                        </p:tgtEl>
                                      </p:cBhvr>
                                      <p:to x="100000" y="80000"/>
                                    </p:animScale>
                                    <p:animScale>
                                      <p:cBhvr>
                                        <p:cTn id="52" dur="166" decel="50000">
                                          <p:stCondLst>
                                            <p:cond delay="1338"/>
                                          </p:stCondLst>
                                        </p:cTn>
                                        <p:tgtEl>
                                          <p:spTgt spid="52"/>
                                        </p:tgtEl>
                                      </p:cBhvr>
                                      <p:to x="100000" y="100000"/>
                                    </p:animScale>
                                    <p:animScale>
                                      <p:cBhvr>
                                        <p:cTn id="53" dur="26">
                                          <p:stCondLst>
                                            <p:cond delay="1642"/>
                                          </p:stCondLst>
                                        </p:cTn>
                                        <p:tgtEl>
                                          <p:spTgt spid="52"/>
                                        </p:tgtEl>
                                      </p:cBhvr>
                                      <p:to x="100000" y="90000"/>
                                    </p:animScale>
                                    <p:animScale>
                                      <p:cBhvr>
                                        <p:cTn id="54" dur="166" decel="50000">
                                          <p:stCondLst>
                                            <p:cond delay="1668"/>
                                          </p:stCondLst>
                                        </p:cTn>
                                        <p:tgtEl>
                                          <p:spTgt spid="52"/>
                                        </p:tgtEl>
                                      </p:cBhvr>
                                      <p:to x="100000" y="100000"/>
                                    </p:animScale>
                                    <p:animScale>
                                      <p:cBhvr>
                                        <p:cTn id="55" dur="26">
                                          <p:stCondLst>
                                            <p:cond delay="1808"/>
                                          </p:stCondLst>
                                        </p:cTn>
                                        <p:tgtEl>
                                          <p:spTgt spid="52"/>
                                        </p:tgtEl>
                                      </p:cBhvr>
                                      <p:to x="100000" y="95000"/>
                                    </p:animScale>
                                    <p:animScale>
                                      <p:cBhvr>
                                        <p:cTn id="56" dur="166" decel="50000">
                                          <p:stCondLst>
                                            <p:cond delay="1834"/>
                                          </p:stCondLst>
                                        </p:cTn>
                                        <p:tgtEl>
                                          <p:spTgt spid="52"/>
                                        </p:tgtEl>
                                      </p:cBhvr>
                                      <p:to x="100000" y="100000"/>
                                    </p:animScale>
                                  </p:childTnLst>
                                </p:cTn>
                              </p:par>
                              <p:par>
                                <p:cTn id="57" presetID="2" presetClass="entr" presetSubtype="4"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ppt_x"/>
                                          </p:val>
                                        </p:tav>
                                        <p:tav tm="100000">
                                          <p:val>
                                            <p:strVal val="#ppt_x"/>
                                          </p:val>
                                        </p:tav>
                                      </p:tavLst>
                                    </p:anim>
                                    <p:anim calcmode="lin" valueType="num">
                                      <p:cBhvr additive="base">
                                        <p:cTn id="6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p:bldP spid="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208" y="253096"/>
            <a:ext cx="8280920"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it-IT" dirty="0">
                <a:solidFill>
                  <a:srgbClr val="800000"/>
                </a:solidFill>
              </a:rPr>
              <a:t>Determinarea numelui unei substanțe chimice (material)</a:t>
            </a:r>
            <a:endParaRPr lang="ru-RU" dirty="0">
              <a:solidFill>
                <a:srgbClr val="800000"/>
              </a:solidFill>
            </a:endParaRPr>
          </a:p>
        </p:txBody>
      </p:sp>
      <p:sp>
        <p:nvSpPr>
          <p:cNvPr id="3" name="Выноска-облако 2"/>
          <p:cNvSpPr/>
          <p:nvPr/>
        </p:nvSpPr>
        <p:spPr>
          <a:xfrm>
            <a:off x="244402" y="1797808"/>
            <a:ext cx="1879326" cy="2227055"/>
          </a:xfrm>
          <a:prstGeom prst="cloudCallou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ятно 1 3"/>
          <p:cNvSpPr/>
          <p:nvPr/>
        </p:nvSpPr>
        <p:spPr>
          <a:xfrm>
            <a:off x="1129634" y="3615059"/>
            <a:ext cx="216024" cy="288032"/>
          </a:xfrm>
          <a:prstGeom prst="irregularSeal1">
            <a:avLst/>
          </a:prstGeom>
          <a:solidFill>
            <a:srgbClr val="FF99FF"/>
          </a:solidFill>
          <a:ln>
            <a:solidFill>
              <a:srgbClr val="FFCCFF"/>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CCFF"/>
              </a:solidFill>
            </a:endParaRPr>
          </a:p>
        </p:txBody>
      </p:sp>
      <p:sp>
        <p:nvSpPr>
          <p:cNvPr id="5" name="Пятно 1 4"/>
          <p:cNvSpPr/>
          <p:nvPr/>
        </p:nvSpPr>
        <p:spPr>
          <a:xfrm>
            <a:off x="1403648" y="2633287"/>
            <a:ext cx="216024" cy="288032"/>
          </a:xfrm>
          <a:prstGeom prst="irregularSeal1">
            <a:avLst/>
          </a:prstGeom>
          <a:solidFill>
            <a:srgbClr val="C00000"/>
          </a:solidFill>
          <a:ln>
            <a:solidFill>
              <a:srgbClr val="6C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ятно 1 5"/>
          <p:cNvSpPr/>
          <p:nvPr/>
        </p:nvSpPr>
        <p:spPr>
          <a:xfrm>
            <a:off x="1035791" y="2321282"/>
            <a:ext cx="185936" cy="213786"/>
          </a:xfrm>
          <a:prstGeom prst="irregularSeal1">
            <a:avLst/>
          </a:prstGeom>
          <a:solidFill>
            <a:srgbClr val="C00000"/>
          </a:solidFill>
          <a:ln>
            <a:solidFill>
              <a:srgbClr val="6C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но 1 6"/>
          <p:cNvSpPr/>
          <p:nvPr/>
        </p:nvSpPr>
        <p:spPr>
          <a:xfrm>
            <a:off x="544011" y="2226867"/>
            <a:ext cx="216024" cy="288032"/>
          </a:xfrm>
          <a:prstGeom prst="irregularSeal1">
            <a:avLst/>
          </a:prstGeom>
          <a:solidFill>
            <a:srgbClr val="C00000"/>
          </a:solidFill>
          <a:ln>
            <a:solidFill>
              <a:srgbClr val="6C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ятно 1 7"/>
          <p:cNvSpPr/>
          <p:nvPr/>
        </p:nvSpPr>
        <p:spPr>
          <a:xfrm>
            <a:off x="1511660" y="3360851"/>
            <a:ext cx="216024" cy="288032"/>
          </a:xfrm>
          <a:prstGeom prst="irregularSeal1">
            <a:avLst/>
          </a:prstGeom>
          <a:solidFill>
            <a:srgbClr val="C00000"/>
          </a:solidFill>
          <a:ln>
            <a:solidFill>
              <a:srgbClr val="6C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ятно 1 8"/>
          <p:cNvSpPr/>
          <p:nvPr/>
        </p:nvSpPr>
        <p:spPr>
          <a:xfrm>
            <a:off x="1613595" y="1973935"/>
            <a:ext cx="228178" cy="219820"/>
          </a:xfrm>
          <a:prstGeom prst="irregularSeal1">
            <a:avLst/>
          </a:prstGeom>
          <a:solidFill>
            <a:srgbClr val="C00000"/>
          </a:solidFill>
          <a:ln>
            <a:solidFill>
              <a:srgbClr val="6C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ятно 1 9"/>
          <p:cNvSpPr/>
          <p:nvPr/>
        </p:nvSpPr>
        <p:spPr>
          <a:xfrm>
            <a:off x="661582" y="3471043"/>
            <a:ext cx="216024" cy="288032"/>
          </a:xfrm>
          <a:prstGeom prst="irregularSeal1">
            <a:avLst/>
          </a:prstGeom>
          <a:solidFill>
            <a:srgbClr val="FF99FF"/>
          </a:solidFill>
          <a:ln>
            <a:solidFill>
              <a:srgbClr val="FFCCFF"/>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CCFF"/>
              </a:solidFill>
            </a:endParaRPr>
          </a:p>
        </p:txBody>
      </p:sp>
      <p:sp>
        <p:nvSpPr>
          <p:cNvPr id="11" name="Пятно 1 10"/>
          <p:cNvSpPr/>
          <p:nvPr/>
        </p:nvSpPr>
        <p:spPr>
          <a:xfrm>
            <a:off x="919184" y="2633287"/>
            <a:ext cx="127596" cy="209142"/>
          </a:xfrm>
          <a:prstGeom prst="irregularSeal1">
            <a:avLst/>
          </a:prstGeom>
          <a:solidFill>
            <a:srgbClr val="FF99FF"/>
          </a:solidFill>
          <a:ln>
            <a:solidFill>
              <a:srgbClr val="FFCCFF"/>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CCFF"/>
              </a:solidFill>
            </a:endParaRPr>
          </a:p>
        </p:txBody>
      </p:sp>
      <p:sp>
        <p:nvSpPr>
          <p:cNvPr id="12" name="Пятно 1 11"/>
          <p:cNvSpPr/>
          <p:nvPr/>
        </p:nvSpPr>
        <p:spPr>
          <a:xfrm>
            <a:off x="970660" y="1997135"/>
            <a:ext cx="121297" cy="230938"/>
          </a:xfrm>
          <a:prstGeom prst="irregularSeal1">
            <a:avLst/>
          </a:prstGeom>
          <a:solidFill>
            <a:srgbClr val="FF99FF"/>
          </a:solidFill>
          <a:ln>
            <a:solidFill>
              <a:srgbClr val="FFCCFF"/>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CCFF"/>
              </a:solidFill>
            </a:endParaRPr>
          </a:p>
        </p:txBody>
      </p:sp>
      <p:sp>
        <p:nvSpPr>
          <p:cNvPr id="13" name="Пятно 1 12"/>
          <p:cNvSpPr/>
          <p:nvPr/>
        </p:nvSpPr>
        <p:spPr>
          <a:xfrm>
            <a:off x="1706475" y="2314564"/>
            <a:ext cx="216024" cy="288032"/>
          </a:xfrm>
          <a:prstGeom prst="irregularSeal1">
            <a:avLst/>
          </a:prstGeom>
          <a:solidFill>
            <a:srgbClr val="6C0000"/>
          </a:solidFill>
          <a:ln>
            <a:solidFill>
              <a:srgbClr val="FFCCFF"/>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6C0000"/>
              </a:solidFill>
            </a:endParaRPr>
          </a:p>
        </p:txBody>
      </p:sp>
      <p:sp>
        <p:nvSpPr>
          <p:cNvPr id="14" name="Пятно 1 13"/>
          <p:cNvSpPr/>
          <p:nvPr/>
        </p:nvSpPr>
        <p:spPr>
          <a:xfrm>
            <a:off x="498410" y="2801725"/>
            <a:ext cx="147181" cy="239187"/>
          </a:xfrm>
          <a:prstGeom prst="irregularSeal1">
            <a:avLst/>
          </a:prstGeom>
          <a:solidFill>
            <a:srgbClr val="FF99FF"/>
          </a:solidFill>
          <a:ln>
            <a:solidFill>
              <a:srgbClr val="FFCCFF"/>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CCFF"/>
              </a:solidFill>
            </a:endParaRPr>
          </a:p>
        </p:txBody>
      </p:sp>
      <p:sp>
        <p:nvSpPr>
          <p:cNvPr id="15" name="Пятно 1 14"/>
          <p:cNvSpPr/>
          <p:nvPr/>
        </p:nvSpPr>
        <p:spPr>
          <a:xfrm>
            <a:off x="1804837" y="2746770"/>
            <a:ext cx="216024" cy="288032"/>
          </a:xfrm>
          <a:prstGeom prst="irregularSeal1">
            <a:avLst/>
          </a:prstGeom>
          <a:solidFill>
            <a:srgbClr val="FF99FF"/>
          </a:solidFill>
          <a:ln>
            <a:solidFill>
              <a:srgbClr val="FFCCFF"/>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CCFF"/>
              </a:solidFill>
            </a:endParaRPr>
          </a:p>
        </p:txBody>
      </p:sp>
      <p:sp>
        <p:nvSpPr>
          <p:cNvPr id="16" name="Пятно 1 15"/>
          <p:cNvSpPr/>
          <p:nvPr/>
        </p:nvSpPr>
        <p:spPr>
          <a:xfrm>
            <a:off x="1329988" y="2137720"/>
            <a:ext cx="145667" cy="233163"/>
          </a:xfrm>
          <a:prstGeom prst="irregularSeal1">
            <a:avLst/>
          </a:prstGeom>
          <a:solidFill>
            <a:srgbClr val="FF99FF"/>
          </a:solidFill>
          <a:ln>
            <a:solidFill>
              <a:srgbClr val="FFCCFF"/>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CCFF"/>
              </a:solidFill>
            </a:endParaRPr>
          </a:p>
        </p:txBody>
      </p:sp>
      <p:sp>
        <p:nvSpPr>
          <p:cNvPr id="17" name="TextBox 16"/>
          <p:cNvSpPr txBox="1"/>
          <p:nvPr/>
        </p:nvSpPr>
        <p:spPr>
          <a:xfrm>
            <a:off x="740147" y="2944032"/>
            <a:ext cx="648072" cy="408623"/>
          </a:xfrm>
          <a:prstGeom prst="round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ru-RU" b="1" dirty="0" smtClean="0"/>
              <a:t>Н</a:t>
            </a:r>
            <a:r>
              <a:rPr lang="en-US" b="1" dirty="0" smtClean="0"/>
              <a:t>Cl</a:t>
            </a:r>
            <a:endParaRPr lang="ru-RU" b="1" dirty="0"/>
          </a:p>
        </p:txBody>
      </p:sp>
      <p:sp>
        <p:nvSpPr>
          <p:cNvPr id="18" name="TextBox 17"/>
          <p:cNvSpPr txBox="1"/>
          <p:nvPr/>
        </p:nvSpPr>
        <p:spPr>
          <a:xfrm>
            <a:off x="755576" y="2940648"/>
            <a:ext cx="648072" cy="408623"/>
          </a:xfrm>
          <a:prstGeom prst="round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50000" t="50000" r="50000" b="50000"/>
            </a:path>
            <a:tileRect/>
          </a:gradFill>
          <a:ln>
            <a:noFill/>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ru-RU" b="1" dirty="0" smtClean="0"/>
              <a:t>Н</a:t>
            </a:r>
            <a:r>
              <a:rPr lang="en-US" b="1" dirty="0" smtClean="0"/>
              <a:t>Cl</a:t>
            </a:r>
            <a:endParaRPr lang="ru-RU" b="1" dirty="0"/>
          </a:p>
        </p:txBody>
      </p:sp>
      <p:sp>
        <p:nvSpPr>
          <p:cNvPr id="19" name="TextBox 18"/>
          <p:cNvSpPr txBox="1"/>
          <p:nvPr/>
        </p:nvSpPr>
        <p:spPr>
          <a:xfrm>
            <a:off x="14112" y="670969"/>
            <a:ext cx="3581450" cy="830997"/>
          </a:xfrm>
          <a:prstGeom prst="rect">
            <a:avLst/>
          </a:prstGeom>
          <a:noFill/>
          <a:ln>
            <a:solidFill>
              <a:srgbClr val="0000FF"/>
            </a:solidFill>
          </a:ln>
        </p:spPr>
        <p:txBody>
          <a:bodyPr wrap="square" rtlCol="0">
            <a:spAutoFit/>
          </a:bodyPr>
          <a:lstStyle/>
          <a:p>
            <a:r>
              <a:rPr lang="en-US" sz="2400" i="1" dirty="0">
                <a:solidFill>
                  <a:srgbClr val="0000FF"/>
                </a:solidFill>
              </a:rPr>
              <a:t>HCI </a:t>
            </a:r>
            <a:r>
              <a:rPr lang="en-US" sz="2400" i="1" dirty="0" smtClean="0">
                <a:solidFill>
                  <a:srgbClr val="0000FF"/>
                </a:solidFill>
              </a:rPr>
              <a:t>– </a:t>
            </a:r>
            <a:r>
              <a:rPr lang="ro-RO" sz="2400" i="1" dirty="0" smtClean="0">
                <a:solidFill>
                  <a:srgbClr val="0000FF"/>
                </a:solidFill>
              </a:rPr>
              <a:t>Acid clorhidric</a:t>
            </a:r>
            <a:r>
              <a:rPr lang="en-US" sz="2400" i="1" dirty="0" smtClean="0">
                <a:solidFill>
                  <a:srgbClr val="0000FF"/>
                </a:solidFill>
              </a:rPr>
              <a:t> –</a:t>
            </a:r>
            <a:r>
              <a:rPr lang="ro-RO" sz="2400" i="1" dirty="0" smtClean="0">
                <a:solidFill>
                  <a:srgbClr val="0000FF"/>
                </a:solidFill>
              </a:rPr>
              <a:t>soluție </a:t>
            </a:r>
            <a:r>
              <a:rPr lang="en-US" sz="2400" i="1" dirty="0" err="1" smtClean="0">
                <a:solidFill>
                  <a:srgbClr val="0000FF"/>
                </a:solidFill>
              </a:rPr>
              <a:t>iritant</a:t>
            </a:r>
            <a:r>
              <a:rPr lang="ro-RO" sz="2400" i="1" dirty="0" smtClean="0">
                <a:solidFill>
                  <a:srgbClr val="0000FF"/>
                </a:solidFill>
              </a:rPr>
              <a:t>ă</a:t>
            </a:r>
            <a:endParaRPr lang="ru-RU" sz="2400" i="1" dirty="0">
              <a:solidFill>
                <a:srgbClr val="0000FF"/>
              </a:solidFill>
            </a:endParaRPr>
          </a:p>
        </p:txBody>
      </p:sp>
      <p:sp>
        <p:nvSpPr>
          <p:cNvPr id="20" name="TextBox 19"/>
          <p:cNvSpPr txBox="1"/>
          <p:nvPr/>
        </p:nvSpPr>
        <p:spPr>
          <a:xfrm>
            <a:off x="4275061" y="686132"/>
            <a:ext cx="3205396" cy="707886"/>
          </a:xfrm>
          <a:prstGeom prst="rect">
            <a:avLst/>
          </a:prstGeom>
          <a:noFill/>
          <a:ln>
            <a:solidFill>
              <a:srgbClr val="0000FF"/>
            </a:solidFill>
          </a:ln>
        </p:spPr>
        <p:txBody>
          <a:bodyPr wrap="square" rtlCol="0">
            <a:spAutoFit/>
          </a:bodyPr>
          <a:lstStyle/>
          <a:p>
            <a:r>
              <a:rPr lang="en-US" sz="2000" i="1" dirty="0" err="1">
                <a:solidFill>
                  <a:srgbClr val="0000FF"/>
                </a:solidFill>
              </a:rPr>
              <a:t>HCl</a:t>
            </a:r>
            <a:r>
              <a:rPr lang="en-US" sz="2000" i="1" dirty="0">
                <a:solidFill>
                  <a:srgbClr val="0000FF"/>
                </a:solidFill>
              </a:rPr>
              <a:t> - </a:t>
            </a:r>
            <a:r>
              <a:rPr lang="en-US" sz="2000" i="1" dirty="0" err="1">
                <a:solidFill>
                  <a:srgbClr val="0000FF"/>
                </a:solidFill>
              </a:rPr>
              <a:t>clorură</a:t>
            </a:r>
            <a:r>
              <a:rPr lang="en-US" sz="2000" i="1" dirty="0">
                <a:solidFill>
                  <a:srgbClr val="0000FF"/>
                </a:solidFill>
              </a:rPr>
              <a:t> de </a:t>
            </a:r>
            <a:r>
              <a:rPr lang="en-US" sz="2000" i="1" dirty="0" err="1">
                <a:solidFill>
                  <a:srgbClr val="0000FF"/>
                </a:solidFill>
              </a:rPr>
              <a:t>hidrogen</a:t>
            </a:r>
            <a:r>
              <a:rPr lang="en-US" sz="2000" i="1" dirty="0">
                <a:solidFill>
                  <a:srgbClr val="0000FF"/>
                </a:solidFill>
              </a:rPr>
              <a:t> </a:t>
            </a:r>
            <a:r>
              <a:rPr lang="en-US" sz="2000" i="1" dirty="0" err="1">
                <a:solidFill>
                  <a:srgbClr val="0000FF"/>
                </a:solidFill>
              </a:rPr>
              <a:t>anhidră</a:t>
            </a:r>
            <a:endParaRPr lang="ru-RU" sz="2000" i="1" dirty="0" smtClean="0">
              <a:solidFill>
                <a:srgbClr val="0000FF"/>
              </a:solidFill>
            </a:endParaRPr>
          </a:p>
        </p:txBody>
      </p:sp>
      <p:pic>
        <p:nvPicPr>
          <p:cNvPr id="13314" name="Picture 2" descr="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53" y="4766624"/>
            <a:ext cx="1224136" cy="1289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3477" y="4766624"/>
            <a:ext cx="1327098" cy="1289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439244" y="5184533"/>
            <a:ext cx="2815879" cy="954107"/>
          </a:xfrm>
          <a:prstGeom prst="rect">
            <a:avLst/>
          </a:prstGeom>
          <a:noFill/>
        </p:spPr>
        <p:txBody>
          <a:bodyPr wrap="square" rtlCol="0">
            <a:spAutoFit/>
          </a:bodyPr>
          <a:lstStyle/>
          <a:p>
            <a:r>
              <a:rPr lang="ru-RU" dirty="0" smtClean="0"/>
              <a:t> </a:t>
            </a:r>
            <a:r>
              <a:rPr lang="en-US" sz="2800" dirty="0"/>
              <a:t>2TC </a:t>
            </a:r>
            <a:r>
              <a:rPr lang="en-US" sz="2800" dirty="0" err="1"/>
              <a:t>Gaz</a:t>
            </a:r>
            <a:r>
              <a:rPr lang="en-US" sz="2800" dirty="0"/>
              <a:t> toxic, </a:t>
            </a:r>
            <a:r>
              <a:rPr lang="en-US" sz="2800" dirty="0" err="1"/>
              <a:t>coroziv</a:t>
            </a:r>
            <a:endParaRPr lang="ru-RU" sz="2800" dirty="0"/>
          </a:p>
        </p:txBody>
      </p:sp>
      <p:sp>
        <p:nvSpPr>
          <p:cNvPr id="22" name="TextBox 21"/>
          <p:cNvSpPr txBox="1"/>
          <p:nvPr/>
        </p:nvSpPr>
        <p:spPr>
          <a:xfrm>
            <a:off x="5929594" y="4304959"/>
            <a:ext cx="3221572" cy="923330"/>
          </a:xfrm>
          <a:prstGeom prst="rect">
            <a:avLst/>
          </a:prstGeom>
          <a:noFill/>
        </p:spPr>
        <p:txBody>
          <a:bodyPr wrap="square" rtlCol="0">
            <a:spAutoFit/>
          </a:bodyPr>
          <a:lstStyle/>
          <a:p>
            <a:r>
              <a:rPr lang="en-US" dirty="0" err="1"/>
              <a:t>Vapori</a:t>
            </a:r>
            <a:r>
              <a:rPr lang="en-US" dirty="0"/>
              <a:t> de acid </a:t>
            </a:r>
            <a:r>
              <a:rPr lang="en-US" dirty="0" err="1"/>
              <a:t>clorhidric,clorură</a:t>
            </a:r>
            <a:r>
              <a:rPr lang="en-US" dirty="0"/>
              <a:t> de </a:t>
            </a:r>
            <a:r>
              <a:rPr lang="en-US" dirty="0" err="1"/>
              <a:t>hidrogen</a:t>
            </a:r>
            <a:r>
              <a:rPr lang="en-US" dirty="0"/>
              <a:t>, </a:t>
            </a:r>
            <a:r>
              <a:rPr lang="en-US" dirty="0" err="1"/>
              <a:t>anhidridă</a:t>
            </a:r>
            <a:r>
              <a:rPr lang="en-US" dirty="0"/>
              <a:t> de acid </a:t>
            </a:r>
            <a:r>
              <a:rPr lang="en-US" dirty="0" err="1"/>
              <a:t>clorhidric</a:t>
            </a:r>
            <a:endParaRPr lang="ru-RU" dirty="0"/>
          </a:p>
        </p:txBody>
      </p:sp>
      <p:cxnSp>
        <p:nvCxnSpPr>
          <p:cNvPr id="24" name="Прямая соединительная линия 23"/>
          <p:cNvCxnSpPr/>
          <p:nvPr/>
        </p:nvCxnSpPr>
        <p:spPr>
          <a:xfrm>
            <a:off x="6580653" y="4118506"/>
            <a:ext cx="1044116" cy="108464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435128" y="4118506"/>
            <a:ext cx="1044116" cy="108464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45366" y="1654460"/>
            <a:ext cx="4854144" cy="707886"/>
          </a:xfrm>
          <a:prstGeom prst="rect">
            <a:avLst/>
          </a:prstGeom>
          <a:noFill/>
          <a:ln>
            <a:solidFill>
              <a:srgbClr val="0000FF"/>
            </a:solidFill>
          </a:ln>
        </p:spPr>
        <p:txBody>
          <a:bodyPr wrap="square" rtlCol="0">
            <a:spAutoFit/>
          </a:bodyPr>
          <a:lstStyle/>
          <a:p>
            <a:r>
              <a:rPr lang="en-US" sz="2000" i="1" dirty="0"/>
              <a:t>HCI - </a:t>
            </a:r>
            <a:r>
              <a:rPr lang="en-US" sz="2000" i="1" dirty="0" err="1"/>
              <a:t>Clorură</a:t>
            </a:r>
            <a:r>
              <a:rPr lang="en-US" sz="2000" i="1" dirty="0"/>
              <a:t> de </a:t>
            </a:r>
            <a:r>
              <a:rPr lang="en-US" sz="2000" i="1" dirty="0" err="1"/>
              <a:t>hidrogen</a:t>
            </a:r>
            <a:r>
              <a:rPr lang="en-US" sz="2000" i="1" dirty="0"/>
              <a:t> </a:t>
            </a:r>
            <a:r>
              <a:rPr lang="en-US" sz="2000" i="1" dirty="0" err="1"/>
              <a:t>anhidră</a:t>
            </a:r>
            <a:r>
              <a:rPr lang="en-US" sz="2000" i="1" dirty="0"/>
              <a:t>, </a:t>
            </a:r>
            <a:r>
              <a:rPr lang="en-US" sz="2000" i="1" dirty="0" err="1"/>
              <a:t>anhidridă</a:t>
            </a:r>
            <a:r>
              <a:rPr lang="en-US" sz="2000" i="1" dirty="0"/>
              <a:t> de acid </a:t>
            </a:r>
            <a:r>
              <a:rPr lang="en-US" sz="2000" i="1" dirty="0" err="1"/>
              <a:t>clorhidric</a:t>
            </a:r>
            <a:endParaRPr lang="ru-RU" sz="2000" i="1" dirty="0"/>
          </a:p>
        </p:txBody>
      </p:sp>
      <p:sp>
        <p:nvSpPr>
          <p:cNvPr id="33" name="TextBox 32"/>
          <p:cNvSpPr txBox="1"/>
          <p:nvPr/>
        </p:nvSpPr>
        <p:spPr>
          <a:xfrm>
            <a:off x="2489073" y="3112417"/>
            <a:ext cx="3388686" cy="1200329"/>
          </a:xfrm>
          <a:prstGeom prst="rect">
            <a:avLst/>
          </a:prstGeom>
          <a:noFill/>
          <a:ln>
            <a:solidFill>
              <a:srgbClr val="0000FF"/>
            </a:solidFill>
          </a:ln>
        </p:spPr>
        <p:txBody>
          <a:bodyPr wrap="square" rtlCol="0">
            <a:spAutoFit/>
          </a:bodyPr>
          <a:lstStyle/>
          <a:p>
            <a:r>
              <a:rPr lang="en-US" sz="2400" i="1" dirty="0">
                <a:solidFill>
                  <a:srgbClr val="0000FF"/>
                </a:solidFill>
              </a:rPr>
              <a:t>HCI - </a:t>
            </a:r>
            <a:r>
              <a:rPr lang="en-US" sz="2400" i="1" dirty="0" err="1">
                <a:solidFill>
                  <a:srgbClr val="0000FF"/>
                </a:solidFill>
              </a:rPr>
              <a:t>Clorură</a:t>
            </a:r>
            <a:r>
              <a:rPr lang="en-US" sz="2400" i="1" dirty="0">
                <a:solidFill>
                  <a:srgbClr val="0000FF"/>
                </a:solidFill>
              </a:rPr>
              <a:t> de </a:t>
            </a:r>
            <a:r>
              <a:rPr lang="en-US" sz="2400" i="1" dirty="0" err="1">
                <a:solidFill>
                  <a:srgbClr val="0000FF"/>
                </a:solidFill>
              </a:rPr>
              <a:t>hidrogen</a:t>
            </a:r>
            <a:r>
              <a:rPr lang="en-US" sz="2400" i="1" dirty="0">
                <a:solidFill>
                  <a:srgbClr val="0000FF"/>
                </a:solidFill>
              </a:rPr>
              <a:t> </a:t>
            </a:r>
            <a:r>
              <a:rPr lang="en-US" sz="2400" i="1" dirty="0" err="1">
                <a:solidFill>
                  <a:srgbClr val="0000FF"/>
                </a:solidFill>
              </a:rPr>
              <a:t>anhidră</a:t>
            </a:r>
            <a:r>
              <a:rPr lang="en-US" sz="2400" i="1" dirty="0">
                <a:solidFill>
                  <a:srgbClr val="0000FF"/>
                </a:solidFill>
              </a:rPr>
              <a:t>, </a:t>
            </a:r>
            <a:r>
              <a:rPr lang="en-US" sz="2400" i="1" dirty="0" err="1">
                <a:solidFill>
                  <a:srgbClr val="0000FF"/>
                </a:solidFill>
              </a:rPr>
              <a:t>anhidridă</a:t>
            </a:r>
            <a:r>
              <a:rPr lang="en-US" sz="2400" i="1" dirty="0">
                <a:solidFill>
                  <a:srgbClr val="0000FF"/>
                </a:solidFill>
              </a:rPr>
              <a:t> de acid </a:t>
            </a:r>
            <a:r>
              <a:rPr lang="en-US" sz="2400" i="1" dirty="0" err="1">
                <a:solidFill>
                  <a:srgbClr val="0000FF"/>
                </a:solidFill>
              </a:rPr>
              <a:t>clorhidric</a:t>
            </a:r>
            <a:endParaRPr lang="en-US" sz="2400" i="1" dirty="0" smtClean="0">
              <a:solidFill>
                <a:srgbClr val="0000FF"/>
              </a:solidFill>
            </a:endParaRPr>
          </a:p>
        </p:txBody>
      </p:sp>
      <p:sp>
        <p:nvSpPr>
          <p:cNvPr id="31" name="Прямоугольник 30"/>
          <p:cNvSpPr/>
          <p:nvPr/>
        </p:nvSpPr>
        <p:spPr>
          <a:xfrm>
            <a:off x="877606" y="24370"/>
            <a:ext cx="5548438" cy="346249"/>
          </a:xfrm>
          <a:prstGeom prst="rect">
            <a:avLst/>
          </a:prstGeom>
          <a:noFill/>
          <a:ln>
            <a:no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dirty="0" err="1">
                <a:solidFill>
                  <a:srgbClr val="1F4F19"/>
                </a:solidFill>
              </a:rPr>
              <a:t>Pasul</a:t>
            </a:r>
            <a:r>
              <a:rPr lang="en-US" dirty="0">
                <a:solidFill>
                  <a:srgbClr val="1F4F19"/>
                </a:solidFill>
              </a:rPr>
              <a:t> 1: </a:t>
            </a:r>
            <a:r>
              <a:rPr lang="en-US" dirty="0" err="1">
                <a:solidFill>
                  <a:srgbClr val="1F4F19"/>
                </a:solidFill>
              </a:rPr>
              <a:t>Identificați</a:t>
            </a:r>
            <a:r>
              <a:rPr lang="en-US" dirty="0">
                <a:solidFill>
                  <a:srgbClr val="1F4F19"/>
                </a:solidFill>
              </a:rPr>
              <a:t> </a:t>
            </a:r>
            <a:r>
              <a:rPr lang="en-US" dirty="0" err="1">
                <a:solidFill>
                  <a:srgbClr val="1F4F19"/>
                </a:solidFill>
              </a:rPr>
              <a:t>substanța</a:t>
            </a:r>
            <a:r>
              <a:rPr lang="en-US" dirty="0">
                <a:solidFill>
                  <a:srgbClr val="1F4F19"/>
                </a:solidFill>
              </a:rPr>
              <a:t> </a:t>
            </a:r>
            <a:r>
              <a:rPr lang="en-US" dirty="0" err="1">
                <a:solidFill>
                  <a:srgbClr val="1F4F19"/>
                </a:solidFill>
              </a:rPr>
              <a:t>chimică</a:t>
            </a:r>
            <a:endParaRPr lang="ru-RU" dirty="0">
              <a:solidFill>
                <a:srgbClr val="1F4F19"/>
              </a:solidFill>
            </a:endParaRPr>
          </a:p>
        </p:txBody>
      </p:sp>
      <p:sp>
        <p:nvSpPr>
          <p:cNvPr id="28" name="TextBox 27"/>
          <p:cNvSpPr txBox="1"/>
          <p:nvPr/>
        </p:nvSpPr>
        <p:spPr>
          <a:xfrm>
            <a:off x="8460432" y="251339"/>
            <a:ext cx="850536" cy="276999"/>
          </a:xfrm>
          <a:prstGeom prst="rect">
            <a:avLst/>
          </a:prstGeom>
          <a:noFill/>
        </p:spPr>
        <p:txBody>
          <a:bodyPr wrap="square" rtlCol="0">
            <a:spAutoFit/>
          </a:bodyPr>
          <a:lstStyle/>
          <a:p>
            <a:r>
              <a:rPr lang="ru-RU" sz="1200" dirty="0" smtClean="0"/>
              <a:t>изомер</a:t>
            </a:r>
            <a:endParaRPr lang="ru-RU" sz="1200" dirty="0"/>
          </a:p>
        </p:txBody>
      </p:sp>
      <p:sp>
        <p:nvSpPr>
          <p:cNvPr id="26" name="Прямоугольник 25"/>
          <p:cNvSpPr/>
          <p:nvPr/>
        </p:nvSpPr>
        <p:spPr>
          <a:xfrm rot="21069983">
            <a:off x="6466015" y="2716800"/>
            <a:ext cx="2465740" cy="369332"/>
          </a:xfrm>
          <a:prstGeom prst="rect">
            <a:avLst/>
          </a:prstGeom>
        </p:spPr>
        <p:txBody>
          <a:bodyPr wrap="none">
            <a:spAutoFit/>
          </a:bodyPr>
          <a:lstStyle/>
          <a:p>
            <a:r>
              <a:rPr lang="ro-RO" b="1" dirty="0" smtClean="0">
                <a:solidFill>
                  <a:srgbClr val="C00000"/>
                </a:solidFill>
                <a:latin typeface="Calibri" panose="020F0502020204030204" pitchFamily="34" charset="0"/>
              </a:rPr>
              <a:t>HG 1335 din 10.10.2002</a:t>
            </a:r>
            <a:endParaRPr lang="ru-RU" dirty="0">
              <a:solidFill>
                <a:srgbClr val="C00000"/>
              </a:solidFill>
            </a:endParaRPr>
          </a:p>
        </p:txBody>
      </p:sp>
    </p:spTree>
    <p:extLst>
      <p:ext uri="{BB962C8B-B14F-4D97-AF65-F5344CB8AC3E}">
        <p14:creationId xmlns:p14="http://schemas.microsoft.com/office/powerpoint/2010/main" val="206853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2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200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80">
                                          <p:stCondLst>
                                            <p:cond delay="0"/>
                                          </p:stCondLst>
                                        </p:cTn>
                                        <p:tgtEl>
                                          <p:spTgt spid="19"/>
                                        </p:tgtEl>
                                      </p:cBhvr>
                                    </p:animEffect>
                                    <p:anim calcmode="lin" valueType="num">
                                      <p:cBhvr>
                                        <p:cTn id="4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7" dur="26">
                                          <p:stCondLst>
                                            <p:cond delay="650"/>
                                          </p:stCondLst>
                                        </p:cTn>
                                        <p:tgtEl>
                                          <p:spTgt spid="19"/>
                                        </p:tgtEl>
                                      </p:cBhvr>
                                      <p:to x="100000" y="60000"/>
                                    </p:animScale>
                                    <p:animScale>
                                      <p:cBhvr>
                                        <p:cTn id="48" dur="166" decel="50000">
                                          <p:stCondLst>
                                            <p:cond delay="676"/>
                                          </p:stCondLst>
                                        </p:cTn>
                                        <p:tgtEl>
                                          <p:spTgt spid="19"/>
                                        </p:tgtEl>
                                      </p:cBhvr>
                                      <p:to x="100000" y="100000"/>
                                    </p:animScale>
                                    <p:animScale>
                                      <p:cBhvr>
                                        <p:cTn id="49" dur="26">
                                          <p:stCondLst>
                                            <p:cond delay="1312"/>
                                          </p:stCondLst>
                                        </p:cTn>
                                        <p:tgtEl>
                                          <p:spTgt spid="19"/>
                                        </p:tgtEl>
                                      </p:cBhvr>
                                      <p:to x="100000" y="80000"/>
                                    </p:animScale>
                                    <p:animScale>
                                      <p:cBhvr>
                                        <p:cTn id="50" dur="166" decel="50000">
                                          <p:stCondLst>
                                            <p:cond delay="1338"/>
                                          </p:stCondLst>
                                        </p:cTn>
                                        <p:tgtEl>
                                          <p:spTgt spid="19"/>
                                        </p:tgtEl>
                                      </p:cBhvr>
                                      <p:to x="100000" y="100000"/>
                                    </p:animScale>
                                    <p:animScale>
                                      <p:cBhvr>
                                        <p:cTn id="51" dur="26">
                                          <p:stCondLst>
                                            <p:cond delay="1642"/>
                                          </p:stCondLst>
                                        </p:cTn>
                                        <p:tgtEl>
                                          <p:spTgt spid="19"/>
                                        </p:tgtEl>
                                      </p:cBhvr>
                                      <p:to x="100000" y="90000"/>
                                    </p:animScale>
                                    <p:animScale>
                                      <p:cBhvr>
                                        <p:cTn id="52" dur="166" decel="50000">
                                          <p:stCondLst>
                                            <p:cond delay="1668"/>
                                          </p:stCondLst>
                                        </p:cTn>
                                        <p:tgtEl>
                                          <p:spTgt spid="19"/>
                                        </p:tgtEl>
                                      </p:cBhvr>
                                      <p:to x="100000" y="100000"/>
                                    </p:animScale>
                                    <p:animScale>
                                      <p:cBhvr>
                                        <p:cTn id="53" dur="26">
                                          <p:stCondLst>
                                            <p:cond delay="1808"/>
                                          </p:stCondLst>
                                        </p:cTn>
                                        <p:tgtEl>
                                          <p:spTgt spid="19"/>
                                        </p:tgtEl>
                                      </p:cBhvr>
                                      <p:to x="100000" y="95000"/>
                                    </p:animScale>
                                    <p:animScale>
                                      <p:cBhvr>
                                        <p:cTn id="54" dur="166" decel="50000">
                                          <p:stCondLst>
                                            <p:cond delay="1834"/>
                                          </p:stCondLst>
                                        </p:cTn>
                                        <p:tgtEl>
                                          <p:spTgt spid="1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p:bldP spid="32" grpId="0" animBg="1"/>
      <p:bldP spid="33"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7106400"/>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thumb/a/a1/D4meth_label.jpg/800px-D4meth_lab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47634">
            <a:off x="-707115" y="-165592"/>
            <a:ext cx="3405837" cy="41209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rot="21078266">
            <a:off x="2052366" y="1027565"/>
            <a:ext cx="2519923" cy="307777"/>
          </a:xfrm>
          <a:prstGeom prst="rect">
            <a:avLst/>
          </a:prstGeom>
          <a:noFill/>
          <a:scene3d>
            <a:camera prst="orthographicFront"/>
            <a:lightRig rig="soft" dir="t">
              <a:rot lat="0" lon="0" rev="15600000"/>
            </a:lightRig>
          </a:scene3d>
          <a:sp3d>
            <a:bevelT/>
          </a:sp3d>
        </p:spPr>
        <p:txBody>
          <a:bodyPr wrap="square" lIns="91440" tIns="45720" rIns="91440" bIns="45720">
            <a:spAutoFit/>
            <a:sp3d extrusionH="57150" prstMaterial="softEdge">
              <a:bevelT w="25400" h="38100"/>
            </a:sp3d>
          </a:bodyPr>
          <a:lstStyle/>
          <a:p>
            <a:pPr algn="ctr"/>
            <a:r>
              <a:rPr lang="ro-RO" sz="1400" b="1" dirty="0" smtClean="0">
                <a:ln/>
                <a:solidFill>
                  <a:srgbClr val="800000"/>
                </a:solidFill>
                <a:latin typeface="Times New Roman" panose="02020603050405020304" pitchFamily="18" charset="0"/>
                <a:cs typeface="Times New Roman" panose="02020603050405020304" pitchFamily="18" charset="0"/>
              </a:rPr>
              <a:t>HG 1335 DIN 10.10.2002</a:t>
            </a:r>
            <a:endParaRPr lang="ru-RU" sz="1400" b="1" cap="none" spc="0" dirty="0">
              <a:ln/>
              <a:solidFill>
                <a:srgbClr val="800000"/>
              </a:solidFill>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491715" y="632709"/>
            <a:ext cx="439248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armonizat</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nivel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mondial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clasificare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etichetare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substanțelor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chimice</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241596" y="1531544"/>
            <a:ext cx="6992212"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spcAft>
                <a:spcPts val="0"/>
              </a:spcAft>
            </a:pPr>
            <a:r>
              <a:rPr lang="ro-RO" dirty="0">
                <a:ea typeface="Calibri" panose="020F0502020204030204" pitchFamily="34" charset="0"/>
                <a:cs typeface="Times New Roman" panose="02020603050405020304" pitchFamily="18" charset="0"/>
              </a:rPr>
              <a:t>C</a:t>
            </a:r>
            <a:r>
              <a:rPr lang="en-US" dirty="0" err="1" smtClean="0">
                <a:ea typeface="Calibri" panose="020F0502020204030204" pitchFamily="34" charset="0"/>
                <a:cs typeface="Times New Roman" panose="02020603050405020304" pitchFamily="18" charset="0"/>
              </a:rPr>
              <a:t>riteriile</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de </a:t>
            </a:r>
            <a:r>
              <a:rPr lang="en-US" dirty="0" err="1">
                <a:ea typeface="Calibri" panose="020F0502020204030204" pitchFamily="34" charset="0"/>
                <a:cs typeface="Times New Roman" panose="02020603050405020304" pitchFamily="18" charset="0"/>
              </a:rPr>
              <a:t>evaluare</a:t>
            </a:r>
            <a:r>
              <a:rPr lang="en-US" dirty="0">
                <a:ea typeface="Calibri" panose="020F0502020204030204" pitchFamily="34" charset="0"/>
                <a:cs typeface="Times New Roman" panose="02020603050405020304" pitchFamily="18" charset="0"/>
              </a:rPr>
              <a:t> a </a:t>
            </a:r>
            <a:r>
              <a:rPr lang="en-US" dirty="0" err="1">
                <a:ea typeface="Calibri" panose="020F0502020204030204" pitchFamily="34" charset="0"/>
                <a:cs typeface="Times New Roman" panose="02020603050405020304" pitchFamily="18" charset="0"/>
              </a:rPr>
              <a:t>pericolului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substanțelor</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utilizate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în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diferite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țări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precum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și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sisteme</a:t>
            </a:r>
            <a:r>
              <a:rPr lang="en-US" dirty="0">
                <a:ea typeface="Calibri" panose="020F0502020204030204" pitchFamily="34" charset="0"/>
                <a:cs typeface="Times New Roman" panose="02020603050405020304" pitchFamily="18" charset="0"/>
              </a:rPr>
              <a:t> de </a:t>
            </a:r>
            <a:r>
              <a:rPr lang="en-US" dirty="0" err="1">
                <a:ea typeface="Calibri" panose="020F0502020204030204" pitchFamily="34" charset="0"/>
                <a:cs typeface="Times New Roman" panose="02020603050405020304" pitchFamily="18" charset="0"/>
              </a:rPr>
              <a:t>etichetare</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și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raportare</a:t>
            </a:r>
            <a:r>
              <a:rPr lang="en-US" dirty="0">
                <a:ea typeface="Calibri" panose="020F0502020204030204" pitchFamily="34" charset="0"/>
                <a:cs typeface="Times New Roman" panose="02020603050405020304" pitchFamily="18" charset="0"/>
              </a:rPr>
              <a:t> a </a:t>
            </a:r>
            <a:r>
              <a:rPr lang="en-US" dirty="0" err="1">
                <a:ea typeface="Calibri" panose="020F0502020204030204" pitchFamily="34" charset="0"/>
                <a:cs typeface="Times New Roman" panose="02020603050405020304" pitchFamily="18" charset="0"/>
              </a:rPr>
              <a:t>pericolelor</a:t>
            </a:r>
            <a:r>
              <a:rPr lang="en-US" dirty="0">
                <a:ea typeface="Calibri" panose="020F0502020204030204" pitchFamily="34" charset="0"/>
                <a:cs typeface="Times New Roman" panose="02020603050405020304" pitchFamily="18" charset="0"/>
              </a:rPr>
              <a:t> (certificate de </a:t>
            </a:r>
            <a:r>
              <a:rPr lang="en-US" dirty="0" err="1">
                <a:ea typeface="Calibri" panose="020F0502020204030204" pitchFamily="34" charset="0"/>
                <a:cs typeface="Times New Roman" panose="02020603050405020304" pitchFamily="18" charset="0"/>
              </a:rPr>
              <a:t>siguranță</a:t>
            </a:r>
            <a:r>
              <a:rPr lang="en-US" dirty="0">
                <a:ea typeface="Calibri" panose="020F0502020204030204" pitchFamily="34" charset="0"/>
                <a:cs typeface="Times New Roman" panose="02020603050405020304" pitchFamily="18" charset="0"/>
              </a:rPr>
              <a:t>)</a:t>
            </a:r>
            <a:endParaRPr lang="ru-RU" dirty="0">
              <a:latin typeface="+mn-lt"/>
              <a:ea typeface="Calibri" panose="020F0502020204030204" pitchFamily="34" charset="0"/>
              <a:cs typeface="Times New Roman" panose="02020603050405020304" pitchFamily="18" charset="0"/>
            </a:endParaRPr>
          </a:p>
        </p:txBody>
      </p:sp>
      <p:sp>
        <p:nvSpPr>
          <p:cNvPr id="16" name="Стрелка вправо 15"/>
          <p:cNvSpPr/>
          <p:nvPr/>
        </p:nvSpPr>
        <p:spPr>
          <a:xfrm>
            <a:off x="1965475" y="6519350"/>
            <a:ext cx="360040" cy="208696"/>
          </a:xfrm>
          <a:prstGeom prst="rightArrow">
            <a:avLst/>
          </a:prstGeom>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2895608" y="6519350"/>
            <a:ext cx="360040" cy="208696"/>
          </a:xfrm>
          <a:prstGeom prst="rightArrow">
            <a:avLst/>
          </a:prstGeom>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01308" y="5962741"/>
            <a:ext cx="2306540" cy="307777"/>
          </a:xfrm>
          <a:prstGeom prst="rect">
            <a:avLst/>
          </a:prstGeom>
          <a:noFill/>
        </p:spPr>
        <p:txBody>
          <a:bodyPr wrap="square" rtlCol="0">
            <a:spAutoFit/>
          </a:bodyPr>
          <a:lstStyle/>
          <a:p>
            <a:r>
              <a:rPr lang="en-US" sz="1400" dirty="0"/>
              <a:t>Agenda 21</a:t>
            </a:r>
            <a:endParaRPr lang="ru-RU" sz="1400" dirty="0"/>
          </a:p>
        </p:txBody>
      </p:sp>
      <p:sp>
        <p:nvSpPr>
          <p:cNvPr id="4" name="TextBox 3"/>
          <p:cNvSpPr txBox="1"/>
          <p:nvPr/>
        </p:nvSpPr>
        <p:spPr>
          <a:xfrm>
            <a:off x="2293324" y="3544010"/>
            <a:ext cx="1486475" cy="646331"/>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Pericole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fizice</a:t>
            </a:r>
            <a:endParaRPr lang="ru-RU"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017162" y="3506894"/>
            <a:ext cx="2209361" cy="646331"/>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Pericole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pentru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sănătatea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umană</a:t>
            </a:r>
            <a:endParaRPr lang="ru-RU"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393426" y="3509228"/>
            <a:ext cx="2376264" cy="369332"/>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Pericole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pentru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mediu</a:t>
            </a:r>
            <a:endParaRPr lang="ru-RU"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29556" y="2798380"/>
            <a:ext cx="1628344" cy="369332"/>
          </a:xfrm>
          <a:prstGeom prst="rect">
            <a:avLst/>
          </a:prstGeom>
          <a:noFill/>
          <a:ln>
            <a:solidFill>
              <a:schemeClr val="tx1"/>
            </a:solidFill>
          </a:ln>
        </p:spPr>
        <p:txBody>
          <a:bodyPr wrap="square" rtlCol="0">
            <a:spAutoFit/>
          </a:bodyPr>
          <a:lstStyle/>
          <a:p>
            <a:r>
              <a:rPr lang="ro-RO" b="1" dirty="0" smtClean="0">
                <a:ln/>
                <a:solidFill>
                  <a:srgbClr val="800000"/>
                </a:solidFill>
                <a:latin typeface="Times New Roman" panose="02020603050405020304" pitchFamily="18" charset="0"/>
                <a:cs typeface="Times New Roman" panose="02020603050405020304" pitchFamily="18" charset="0"/>
              </a:rPr>
              <a:t>STANDARDE</a:t>
            </a:r>
            <a:endParaRPr lang="ru-RU" dirty="0"/>
          </a:p>
        </p:txBody>
      </p:sp>
      <p:cxnSp>
        <p:nvCxnSpPr>
          <p:cNvPr id="21" name="Прямая со стрелкой 20"/>
          <p:cNvCxnSpPr>
            <a:stCxn id="5" idx="2"/>
            <a:endCxn id="15" idx="0"/>
          </p:cNvCxnSpPr>
          <p:nvPr/>
        </p:nvCxnSpPr>
        <p:spPr>
          <a:xfrm flipH="1">
            <a:off x="5121843" y="3167712"/>
            <a:ext cx="121885" cy="339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2"/>
          </p:cNvCxnSpPr>
          <p:nvPr/>
        </p:nvCxnSpPr>
        <p:spPr>
          <a:xfrm flipH="1">
            <a:off x="3107022" y="3167712"/>
            <a:ext cx="2136706" cy="339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5" idx="2"/>
          </p:cNvCxnSpPr>
          <p:nvPr/>
        </p:nvCxnSpPr>
        <p:spPr>
          <a:xfrm>
            <a:off x="5243728" y="3167712"/>
            <a:ext cx="2377148" cy="339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Блок-схема: магнитный диск 2"/>
          <p:cNvSpPr/>
          <p:nvPr/>
        </p:nvSpPr>
        <p:spPr>
          <a:xfrm rot="19623306">
            <a:off x="641972" y="1808547"/>
            <a:ext cx="1474659" cy="820323"/>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rot="19633657">
            <a:off x="598240" y="1962482"/>
            <a:ext cx="1691774" cy="646331"/>
          </a:xfrm>
          <a:prstGeom prst="rect">
            <a:avLst/>
          </a:prstGeom>
          <a:noFill/>
        </p:spPr>
        <p:txBody>
          <a:bodyPr wrap="square" rtlCol="0">
            <a:spAutoFit/>
          </a:bodyPr>
          <a:lstStyle/>
          <a:p>
            <a:pPr algn="ctr"/>
            <a:r>
              <a:rPr lang="ru-RU" b="1" dirty="0" smtClean="0">
                <a:latin typeface="+mn-lt"/>
              </a:rPr>
              <a:t>Пример пиктограмм</a:t>
            </a:r>
            <a:endParaRPr lang="ru-RU" b="1" dirty="0">
              <a:latin typeface="+mn-lt"/>
            </a:endParaRPr>
          </a:p>
        </p:txBody>
      </p:sp>
      <p:pic>
        <p:nvPicPr>
          <p:cNvPr id="22" name="Picture 2" descr="https://www.kemi.se/Global/Images/F%C3%B6rfattningar/markn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67" y="1844824"/>
            <a:ext cx="4005003" cy="414602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826467" y="4382183"/>
            <a:ext cx="2808312"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u="sng" dirty="0"/>
              <a:t>TIPURI DE PICTOGRAME</a:t>
            </a:r>
            <a:endParaRPr lang="ru-RU" b="1" u="sng" dirty="0">
              <a:latin typeface="+mn-lt"/>
            </a:endParaRPr>
          </a:p>
        </p:txBody>
      </p:sp>
      <p:sp>
        <p:nvSpPr>
          <p:cNvPr id="28" name="TextBox 27"/>
          <p:cNvSpPr txBox="1"/>
          <p:nvPr/>
        </p:nvSpPr>
        <p:spPr>
          <a:xfrm>
            <a:off x="3357336" y="4836672"/>
            <a:ext cx="2580532" cy="1200329"/>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a:t>standard - </a:t>
            </a:r>
            <a:r>
              <a:rPr lang="en-US" dirty="0" err="1"/>
              <a:t>pentru</a:t>
            </a:r>
            <a:r>
              <a:rPr lang="en-US" dirty="0"/>
              <a:t> </a:t>
            </a:r>
            <a:r>
              <a:rPr lang="en-US" dirty="0" err="1"/>
              <a:t>marcarea</a:t>
            </a:r>
            <a:r>
              <a:rPr lang="en-US" dirty="0"/>
              <a:t> </a:t>
            </a:r>
            <a:r>
              <a:rPr lang="en-US" dirty="0" err="1"/>
              <a:t>containerelor</a:t>
            </a:r>
            <a:r>
              <a:rPr lang="en-US" dirty="0"/>
              <a:t>, a </a:t>
            </a:r>
            <a:r>
              <a:rPr lang="en-US" dirty="0" err="1"/>
              <a:t>vaselor</a:t>
            </a:r>
            <a:r>
              <a:rPr lang="en-US" dirty="0"/>
              <a:t> </a:t>
            </a:r>
            <a:r>
              <a:rPr lang="en-US" dirty="0" err="1"/>
              <a:t>și</a:t>
            </a:r>
            <a:r>
              <a:rPr lang="en-US" dirty="0"/>
              <a:t> a </a:t>
            </a:r>
            <a:r>
              <a:rPr lang="en-US" dirty="0" err="1"/>
              <a:t>locurilor</a:t>
            </a:r>
            <a:r>
              <a:rPr lang="en-US" dirty="0"/>
              <a:t> de </a:t>
            </a:r>
            <a:r>
              <a:rPr lang="en-US" dirty="0" err="1"/>
              <a:t>muncă</a:t>
            </a:r>
            <a:endParaRPr lang="ru-RU" dirty="0">
              <a:latin typeface="+mn-lt"/>
            </a:endParaRPr>
          </a:p>
        </p:txBody>
      </p:sp>
      <p:sp>
        <p:nvSpPr>
          <p:cNvPr id="29" name="TextBox 28"/>
          <p:cNvSpPr txBox="1"/>
          <p:nvPr/>
        </p:nvSpPr>
        <p:spPr>
          <a:xfrm>
            <a:off x="6516216" y="4870888"/>
            <a:ext cx="2493061" cy="646331"/>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a:t>transport - la </a:t>
            </a:r>
            <a:r>
              <a:rPr lang="en-US" dirty="0" err="1"/>
              <a:t>transportul</a:t>
            </a:r>
            <a:r>
              <a:rPr lang="en-US" dirty="0"/>
              <a:t> </a:t>
            </a:r>
            <a:r>
              <a:rPr lang="en-US" dirty="0" err="1"/>
              <a:t>mărfurilor</a:t>
            </a:r>
            <a:r>
              <a:rPr lang="en-US" dirty="0"/>
              <a:t> </a:t>
            </a:r>
            <a:r>
              <a:rPr lang="en-US" dirty="0" err="1"/>
              <a:t>periculoase</a:t>
            </a:r>
            <a:endParaRPr lang="ru-RU" dirty="0">
              <a:latin typeface="+mn-lt"/>
            </a:endParaRPr>
          </a:p>
        </p:txBody>
      </p:sp>
      <p:cxnSp>
        <p:nvCxnSpPr>
          <p:cNvPr id="30" name="Соединительная линия уступом 29"/>
          <p:cNvCxnSpPr>
            <a:stCxn id="27" idx="2"/>
            <a:endCxn id="29" idx="1"/>
          </p:cNvCxnSpPr>
          <p:nvPr/>
        </p:nvCxnSpPr>
        <p:spPr>
          <a:xfrm rot="16200000" flipH="1">
            <a:off x="6152150" y="4829987"/>
            <a:ext cx="442539" cy="28559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Соединительная линия уступом 30"/>
          <p:cNvCxnSpPr/>
          <p:nvPr/>
        </p:nvCxnSpPr>
        <p:spPr>
          <a:xfrm rot="5400000">
            <a:off x="5804650" y="4920239"/>
            <a:ext cx="527400" cy="342293"/>
          </a:xfrm>
          <a:prstGeom prst="bentConnector3">
            <a:avLst>
              <a:gd name="adj1" fmla="val 10334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34353" y="-44992"/>
            <a:ext cx="5548438" cy="346249"/>
          </a:xfrm>
          <a:prstGeom prst="rect">
            <a:avLst/>
          </a:prstGeom>
          <a:noFill/>
          <a:ln>
            <a:no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dirty="0" err="1">
                <a:solidFill>
                  <a:srgbClr val="1F4F19"/>
                </a:solidFill>
              </a:rPr>
              <a:t>Pasul</a:t>
            </a:r>
            <a:r>
              <a:rPr lang="en-US" dirty="0">
                <a:solidFill>
                  <a:srgbClr val="1F4F19"/>
                </a:solidFill>
              </a:rPr>
              <a:t> 1: </a:t>
            </a:r>
            <a:r>
              <a:rPr lang="en-US" dirty="0" err="1">
                <a:solidFill>
                  <a:srgbClr val="1F4F19"/>
                </a:solidFill>
              </a:rPr>
              <a:t>Identificați</a:t>
            </a:r>
            <a:r>
              <a:rPr lang="en-US" dirty="0">
                <a:solidFill>
                  <a:srgbClr val="1F4F19"/>
                </a:solidFill>
              </a:rPr>
              <a:t> </a:t>
            </a:r>
            <a:r>
              <a:rPr lang="en-US" dirty="0" err="1">
                <a:solidFill>
                  <a:srgbClr val="1F4F19"/>
                </a:solidFill>
              </a:rPr>
              <a:t>substanța</a:t>
            </a:r>
            <a:r>
              <a:rPr lang="en-US" dirty="0">
                <a:solidFill>
                  <a:srgbClr val="1F4F19"/>
                </a:solidFill>
              </a:rPr>
              <a:t> </a:t>
            </a:r>
            <a:r>
              <a:rPr lang="en-US" dirty="0" err="1">
                <a:solidFill>
                  <a:srgbClr val="1F4F19"/>
                </a:solidFill>
              </a:rPr>
              <a:t>chimică</a:t>
            </a:r>
            <a:endParaRPr lang="ru-RU" dirty="0">
              <a:solidFill>
                <a:srgbClr val="1F4F19"/>
              </a:solidFill>
            </a:endParaRPr>
          </a:p>
        </p:txBody>
      </p:sp>
      <p:sp>
        <p:nvSpPr>
          <p:cNvPr id="33" name="TextBox 32"/>
          <p:cNvSpPr txBox="1"/>
          <p:nvPr/>
        </p:nvSpPr>
        <p:spPr>
          <a:xfrm>
            <a:off x="4826467" y="6116629"/>
            <a:ext cx="418281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o-RO" sz="2400" dirty="0">
                <a:solidFill>
                  <a:srgbClr val="0909DB"/>
                </a:solidFill>
              </a:rPr>
              <a:t>v</a:t>
            </a:r>
            <a:r>
              <a:rPr lang="ro-RO" sz="2400" dirty="0" smtClean="0">
                <a:solidFill>
                  <a:srgbClr val="0909DB"/>
                </a:solidFill>
              </a:rPr>
              <a:t>asile.siloci@cnsm.md</a:t>
            </a:r>
            <a:endParaRPr lang="ru-RU" dirty="0">
              <a:solidFill>
                <a:srgbClr val="0000AC"/>
              </a:solidFill>
            </a:endParaRPr>
          </a:p>
        </p:txBody>
      </p:sp>
      <p:sp>
        <p:nvSpPr>
          <p:cNvPr id="34" name="Стрелка вправо 33"/>
          <p:cNvSpPr/>
          <p:nvPr/>
        </p:nvSpPr>
        <p:spPr>
          <a:xfrm>
            <a:off x="1264107" y="6519350"/>
            <a:ext cx="360040" cy="208696"/>
          </a:xfrm>
          <a:prstGeom prst="rightArrow">
            <a:avLst/>
          </a:prstGeom>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981293" y="3244334"/>
            <a:ext cx="1181414" cy="369332"/>
          </a:xfrm>
          <a:prstGeom prst="rect">
            <a:avLst/>
          </a:prstGeom>
        </p:spPr>
        <p:txBody>
          <a:bodyPr wrap="none">
            <a:spAutoFit/>
          </a:bodyPr>
          <a:lstStyle/>
          <a:p>
            <a:r>
              <a:rPr lang="en-US" dirty="0"/>
              <a:t>Agenda 21</a:t>
            </a:r>
            <a:endParaRPr lang="ru-RU" dirty="0"/>
          </a:p>
        </p:txBody>
      </p:sp>
      <p:sp>
        <p:nvSpPr>
          <p:cNvPr id="36" name="Стрелка вправо 35"/>
          <p:cNvSpPr/>
          <p:nvPr/>
        </p:nvSpPr>
        <p:spPr>
          <a:xfrm>
            <a:off x="3655770" y="6519350"/>
            <a:ext cx="360040" cy="208696"/>
          </a:xfrm>
          <a:prstGeom prst="rightArrow">
            <a:avLst/>
          </a:prstGeom>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144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3" name="Рисунок 31" descr="http://www.unece.org/fileadmin/DAM/trans/danger/publi/ghs/pictograms/explo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72" name="Рисунок 30" descr="http://www.unece.org/fileadmin/DAM/trans/danger/publi/ghs/pictograms/flamm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57200"/>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71" name="Рисунок 29" descr="http://www.unece.org/fileadmin/DAM/trans/danger/publi/ghs/pictograms/rondfla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457200"/>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70" name="Рисунок 28" descr="http://www.unece.org/fileadmin/DAM/trans/danger/publi/ghs/pictograms/bottl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4258" y="462884"/>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69" name="Рисунок 27" descr="http://www.unece.org/fileadmin/DAM/trans/danger/publi/ghs/pictograms/acid.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2370" y="463806"/>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68" name="Рисунок 26" descr="http://www.unece.org/fileadmin/DAM/trans/danger/publi/ghs/pictograms/skull.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0482" y="463806"/>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67" name="Рисунок 25" descr="http://www.unece.org/fileadmin/DAM/trans/danger/publi/ghs/pictograms/exclam.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3726" y="463806"/>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66" name="Рисунок 24" descr="http://www.unece.org/fileadmin/DAM/trans/danger/publi/ghs/pictograms/silhouete.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6970" y="491152"/>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65" name="Рисунок 23" descr="http://www.unece.org/fileadmin/DAM/trans/danger/publi/ghs/pictograms/Aquatic-pollut-red.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56562" y="540774"/>
            <a:ext cx="733425" cy="73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8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281" name="Рисунок 22" descr="http://www.unece.org/fileadmin/DAM/trans/danger/publi/ghs/TDGpictograms/1-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748" y="1595214"/>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80" name="Рисунок 21" descr="http://www.unece.org/fileadmin/DAM/trans/danger/publi/ghs/TDGpictograms/1-2.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4668" y="1595214"/>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79" name="Рисунок 20" descr="http://www.unece.org/fileadmin/DAM/trans/danger/publi/ghs/TDGpictograms/1-3.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03588" y="1618496"/>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78" name="Рисунок 19" descr="http://www.unece.org/fileadmin/DAM/trans/danger/publi/ghs/TDGpictograms/1-4.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42508" y="1618496"/>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77" name="Рисунок 18" descr="http://www.unece.org/fileadmin/DAM/trans/danger/publi/ghs/TDGpictograms/1-5.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38575" y="1606381"/>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76" name="Рисунок 17" descr="http://www.unece.org/fileadmin/DAM/trans/danger/publi/ghs/TDGpictograms/1-6.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17092" y="1597602"/>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 name="Рисунок 122" descr="http://www.unece.org/fileadmin/DAM/trans/danger/publi/ghs/TDGpictograms/rouge2.gif"/>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748" y="2641805"/>
            <a:ext cx="733425" cy="723900"/>
          </a:xfrm>
          <a:prstGeom prst="rect">
            <a:avLst/>
          </a:prstGeom>
          <a:ln>
            <a:noFill/>
          </a:ln>
          <a:effectLst>
            <a:outerShdw blurRad="292100" dist="139700" dir="2700000" algn="tl" rotWithShape="0">
              <a:srgbClr val="333333">
                <a:alpha val="65000"/>
              </a:srgbClr>
            </a:outerShdw>
          </a:effectLst>
        </p:spPr>
      </p:pic>
      <p:pic>
        <p:nvPicPr>
          <p:cNvPr id="124" name="Рисунок 123" descr="http://www.unece.org/fileadmin/DAM/trans/danger/publi/ghs/TDGpictograms/rouge2_noir.gif"/>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99591" y="2641805"/>
            <a:ext cx="733425" cy="723900"/>
          </a:xfrm>
          <a:prstGeom prst="rect">
            <a:avLst/>
          </a:prstGeom>
          <a:ln>
            <a:noFill/>
          </a:ln>
          <a:effectLst>
            <a:outerShdw blurRad="292100" dist="139700" dir="2700000" algn="tl" rotWithShape="0">
              <a:srgbClr val="333333">
                <a:alpha val="65000"/>
              </a:srgbClr>
            </a:outerShdw>
          </a:effectLst>
        </p:spPr>
      </p:pic>
      <p:pic>
        <p:nvPicPr>
          <p:cNvPr id="125" name="Рисунок 124" descr="http://www.unece.org/fileadmin/DAM/trans/danger/publi/ghs/TDGpictograms/vert.gif"/>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71699" y="2619111"/>
            <a:ext cx="733425" cy="723900"/>
          </a:xfrm>
          <a:prstGeom prst="rect">
            <a:avLst/>
          </a:prstGeom>
          <a:ln>
            <a:noFill/>
          </a:ln>
          <a:effectLst>
            <a:outerShdw blurRad="292100" dist="139700" dir="2700000" algn="tl" rotWithShape="0">
              <a:srgbClr val="333333">
                <a:alpha val="65000"/>
              </a:srgbClr>
            </a:outerShdw>
          </a:effectLst>
        </p:spPr>
      </p:pic>
      <p:pic>
        <p:nvPicPr>
          <p:cNvPr id="126" name="Рисунок 125" descr="http://www.unece.org/fileadmin/DAM/trans/danger/publi/ghs/TDGpictograms/rouge2.gif"/>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42508" y="2619111"/>
            <a:ext cx="733425" cy="723900"/>
          </a:xfrm>
          <a:prstGeom prst="rect">
            <a:avLst/>
          </a:prstGeom>
          <a:ln>
            <a:noFill/>
          </a:ln>
          <a:effectLst>
            <a:outerShdw blurRad="292100" dist="139700" dir="2700000" algn="tl" rotWithShape="0">
              <a:srgbClr val="333333">
                <a:alpha val="65000"/>
              </a:srgbClr>
            </a:outerShdw>
          </a:effectLst>
        </p:spPr>
      </p:pic>
      <p:pic>
        <p:nvPicPr>
          <p:cNvPr id="127" name="Рисунок 126" descr="http://www.unece.org/fileadmin/DAM/trans/danger/publi/ghs/TDGpictograms/rouge2_noir.gif"/>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42508" y="2619111"/>
            <a:ext cx="733425" cy="723900"/>
          </a:xfrm>
          <a:prstGeom prst="rect">
            <a:avLst/>
          </a:prstGeom>
          <a:ln>
            <a:noFill/>
          </a:ln>
          <a:effectLst>
            <a:outerShdw blurRad="292100" dist="139700" dir="2700000" algn="tl" rotWithShape="0">
              <a:srgbClr val="333333">
                <a:alpha val="65000"/>
              </a:srgbClr>
            </a:outerShdw>
          </a:effectLst>
        </p:spPr>
      </p:pic>
      <p:pic>
        <p:nvPicPr>
          <p:cNvPr id="128" name="Рисунок 127" descr="http://www.unece.org/fileadmin/DAM/trans/danger/publi/ghs/TDGpictograms/vert.gif"/>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42508" y="2619111"/>
            <a:ext cx="733425" cy="723900"/>
          </a:xfrm>
          <a:prstGeom prst="rect">
            <a:avLst/>
          </a:prstGeom>
          <a:ln>
            <a:noFill/>
          </a:ln>
          <a:effectLst>
            <a:outerShdw blurRad="292100" dist="139700" dir="2700000" algn="tl" rotWithShape="0">
              <a:srgbClr val="333333">
                <a:alpha val="65000"/>
              </a:srgbClr>
            </a:outerShdw>
          </a:effectLst>
        </p:spPr>
      </p:pic>
      <p:pic>
        <p:nvPicPr>
          <p:cNvPr id="129" name="Рисунок 128" descr="http://www.unece.org/fileadmin/DAM/trans/danger/publi/ghs/TDGpictograms/vert_blanc.gif"/>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42508" y="2619111"/>
            <a:ext cx="733425" cy="733425"/>
          </a:xfrm>
          <a:prstGeom prst="rect">
            <a:avLst/>
          </a:prstGeom>
          <a:ln>
            <a:noFill/>
          </a:ln>
          <a:effectLst>
            <a:outerShdw blurRad="292100" dist="139700" dir="2700000" algn="tl" rotWithShape="0">
              <a:srgbClr val="333333">
                <a:alpha val="65000"/>
              </a:srgbClr>
            </a:outerShdw>
          </a:effectLst>
        </p:spPr>
      </p:pic>
      <p:pic>
        <p:nvPicPr>
          <p:cNvPr id="130" name="Рисунок 129" descr="http://www.unece.org/fileadmin/DAM/trans/danger/publi/ghs/TDGpictograms/rouge3.gif"/>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85425" y="2584260"/>
            <a:ext cx="733425" cy="723900"/>
          </a:xfrm>
          <a:prstGeom prst="rect">
            <a:avLst/>
          </a:prstGeom>
          <a:ln>
            <a:noFill/>
          </a:ln>
          <a:effectLst>
            <a:outerShdw blurRad="292100" dist="139700" dir="2700000" algn="tl" rotWithShape="0">
              <a:srgbClr val="333333">
                <a:alpha val="65000"/>
              </a:srgbClr>
            </a:outerShdw>
          </a:effectLst>
        </p:spPr>
      </p:pic>
      <p:pic>
        <p:nvPicPr>
          <p:cNvPr id="131" name="Рисунок 130" descr="http://www.unece.org/fileadmin/DAM/trans/danger/publi/ghs/TDGpictograms/rouge3_noir.gif"/>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838575" y="2619111"/>
            <a:ext cx="733425" cy="723900"/>
          </a:xfrm>
          <a:prstGeom prst="rect">
            <a:avLst/>
          </a:prstGeom>
          <a:ln>
            <a:noFill/>
          </a:ln>
          <a:effectLst>
            <a:outerShdw blurRad="292100" dist="139700" dir="2700000" algn="tl" rotWithShape="0">
              <a:srgbClr val="333333">
                <a:alpha val="65000"/>
              </a:srgbClr>
            </a:outerShdw>
          </a:effectLst>
        </p:spPr>
      </p:pic>
      <p:pic>
        <p:nvPicPr>
          <p:cNvPr id="133" name="Рисунок 132" descr="http://www.unece.org/fileadmin/DAM/trans/danger/publi/ghs/TDGpictograms/blan-red.gif"/>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755" y="3633300"/>
            <a:ext cx="733425" cy="723900"/>
          </a:xfrm>
          <a:prstGeom prst="rect">
            <a:avLst/>
          </a:prstGeom>
          <a:ln>
            <a:noFill/>
          </a:ln>
          <a:effectLst>
            <a:outerShdw blurRad="292100" dist="139700" dir="2700000" algn="tl" rotWithShape="0">
              <a:srgbClr val="333333">
                <a:alpha val="65000"/>
              </a:srgbClr>
            </a:outerShdw>
          </a:effectLst>
        </p:spPr>
      </p:pic>
      <p:pic>
        <p:nvPicPr>
          <p:cNvPr id="134" name="Рисунок 133" descr="http://www.unece.org/fileadmin/DAM/trans/danger/publi/ghs/TDGpictograms/stripes.gif"/>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47513" y="3623775"/>
            <a:ext cx="733425" cy="723900"/>
          </a:xfrm>
          <a:prstGeom prst="rect">
            <a:avLst/>
          </a:prstGeom>
          <a:ln>
            <a:noFill/>
          </a:ln>
          <a:effectLst>
            <a:outerShdw blurRad="292100" dist="139700" dir="2700000" algn="tl" rotWithShape="0">
              <a:srgbClr val="333333">
                <a:alpha val="65000"/>
              </a:srgbClr>
            </a:outerShdw>
          </a:effectLst>
        </p:spPr>
      </p:pic>
      <p:pic>
        <p:nvPicPr>
          <p:cNvPr id="135" name="Рисунок 134" descr="http://www.unece.org/fileadmin/DAM/trans/danger/publi/ghs/TDGpictograms/bleu4.gif"/>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04168" y="3623775"/>
            <a:ext cx="733425" cy="723900"/>
          </a:xfrm>
          <a:prstGeom prst="rect">
            <a:avLst/>
          </a:prstGeom>
          <a:ln>
            <a:noFill/>
          </a:ln>
          <a:effectLst>
            <a:outerShdw blurRad="292100" dist="139700" dir="2700000" algn="tl" rotWithShape="0">
              <a:srgbClr val="333333">
                <a:alpha val="65000"/>
              </a:srgbClr>
            </a:outerShdw>
          </a:effectLst>
        </p:spPr>
      </p:pic>
      <p:pic>
        <p:nvPicPr>
          <p:cNvPr id="136" name="Рисунок 135" descr="http://www.unece.org/fileadmin/DAM/trans/danger/publi/ghs/TDGpictograms/bleu4_noir.gif"/>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00643" y="3629251"/>
            <a:ext cx="733425" cy="723900"/>
          </a:xfrm>
          <a:prstGeom prst="rect">
            <a:avLst/>
          </a:prstGeom>
          <a:ln>
            <a:noFill/>
          </a:ln>
          <a:effectLst>
            <a:outerShdw blurRad="292100" dist="139700" dir="2700000" algn="tl" rotWithShape="0">
              <a:srgbClr val="333333">
                <a:alpha val="65000"/>
              </a:srgbClr>
            </a:outerShdw>
          </a:effectLst>
        </p:spPr>
      </p:pic>
      <p:pic>
        <p:nvPicPr>
          <p:cNvPr id="137" name="Рисунок 136" descr="http://www.unece.org/fileadmin/DAM/trans/danger/publi/ghs/TDGpictograms/jaune5-1.gif"/>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917479" y="3613810"/>
            <a:ext cx="733425" cy="723900"/>
          </a:xfrm>
          <a:prstGeom prst="rect">
            <a:avLst/>
          </a:prstGeom>
          <a:ln>
            <a:noFill/>
          </a:ln>
          <a:effectLst>
            <a:outerShdw blurRad="292100" dist="139700" dir="2700000" algn="tl" rotWithShape="0">
              <a:srgbClr val="333333">
                <a:alpha val="65000"/>
              </a:srgbClr>
            </a:outerShdw>
          </a:effectLst>
        </p:spPr>
      </p:pic>
      <p:pic>
        <p:nvPicPr>
          <p:cNvPr id="138" name="Рисунок 137" descr="http://www.unece.org/fileadmin/DAM/trans/danger/publi/ghs/TDGpictograms/5-2red.gif"/>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813954" y="3623775"/>
            <a:ext cx="733425" cy="723900"/>
          </a:xfrm>
          <a:prstGeom prst="rect">
            <a:avLst/>
          </a:prstGeom>
          <a:ln>
            <a:noFill/>
          </a:ln>
          <a:effectLst>
            <a:outerShdw blurRad="292100" dist="139700" dir="2700000" algn="tl" rotWithShape="0">
              <a:srgbClr val="333333">
                <a:alpha val="65000"/>
              </a:srgbClr>
            </a:outerShdw>
          </a:effectLst>
        </p:spPr>
      </p:pic>
      <p:pic>
        <p:nvPicPr>
          <p:cNvPr id="139" name="Рисунок 138" descr="http://www.unece.org/fileadmin/DAM/trans/danger/publi/ghs/TDGpictograms/5-2red_noir.gif"/>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763958" y="3623775"/>
            <a:ext cx="733425" cy="733425"/>
          </a:xfrm>
          <a:prstGeom prst="rect">
            <a:avLst/>
          </a:prstGeom>
          <a:ln>
            <a:noFill/>
          </a:ln>
          <a:effectLst>
            <a:outerShdw blurRad="292100" dist="139700" dir="2700000" algn="tl" rotWithShape="0">
              <a:srgbClr val="333333">
                <a:alpha val="65000"/>
              </a:srgbClr>
            </a:outerShdw>
          </a:effectLst>
        </p:spPr>
      </p:pic>
      <p:pic>
        <p:nvPicPr>
          <p:cNvPr id="8285" name="Рисунок 42" descr="http://www.unece.org/fileadmin/DAM/trans/danger/publi/ghs/TDGpictograms/skull_2.gif"/>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8019" y="4573415"/>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84" name="Рисунок 43" descr="http://www.unece.org/fileadmin/DAM/trans/danger/publi/ghs/TDGpictograms/skull6.gi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47513" y="4570413"/>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83" name="Рисунок 1" descr="http://www.unece.org/fileadmin/DAM/trans/danger/publi/ghs/TDGpictograms/acide.gif"/>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034771" y="4570413"/>
            <a:ext cx="7334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97" name="Picture 105" descr="делящийся материал 7E"/>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8019" y="5629054"/>
            <a:ext cx="744567" cy="723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96" name="Picture 104" descr="радиактивно 7D"/>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25033" y="5639855"/>
            <a:ext cx="720057" cy="68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95" name="Picture 103" descr="радиактивно (без всего)"/>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816870" y="5639855"/>
            <a:ext cx="694594" cy="694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94" name="Picture 102" descr="радиактивно II"/>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648955" y="5639855"/>
            <a:ext cx="709290" cy="729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93" name="Picture 101" descr="радиактивно III"/>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577487" y="5639855"/>
            <a:ext cx="723900"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98" name="Picture 106" descr="9"/>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838575" y="4586585"/>
            <a:ext cx="690563" cy="731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Прямоугольник 157"/>
          <p:cNvSpPr/>
          <p:nvPr/>
        </p:nvSpPr>
        <p:spPr>
          <a:xfrm>
            <a:off x="893259" y="0"/>
            <a:ext cx="2497992"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err="1">
                <a:ln/>
                <a:solidFill>
                  <a:srgbClr val="800000"/>
                </a:solidFill>
              </a:rPr>
              <a:t>Pictograme</a:t>
            </a:r>
            <a:r>
              <a:rPr lang="en-US" sz="2000" b="1" dirty="0">
                <a:ln/>
                <a:solidFill>
                  <a:srgbClr val="800000"/>
                </a:solidFill>
              </a:rPr>
              <a:t> de </a:t>
            </a:r>
            <a:r>
              <a:rPr lang="en-US" sz="2000" b="1" dirty="0" err="1">
                <a:ln/>
                <a:solidFill>
                  <a:srgbClr val="800000"/>
                </a:solidFill>
              </a:rPr>
              <a:t>pericol</a:t>
            </a:r>
            <a:endParaRPr lang="ru-RU" sz="2000" b="1" cap="none" spc="0" dirty="0">
              <a:ln/>
              <a:solidFill>
                <a:srgbClr val="800000"/>
              </a:solidFill>
              <a:effectLst/>
            </a:endParaRPr>
          </a:p>
        </p:txBody>
      </p:sp>
      <p:sp>
        <p:nvSpPr>
          <p:cNvPr id="11" name="TextBox 10"/>
          <p:cNvSpPr txBox="1"/>
          <p:nvPr/>
        </p:nvSpPr>
        <p:spPr>
          <a:xfrm>
            <a:off x="5709336" y="2335771"/>
            <a:ext cx="1324936"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ro-RO" b="1" dirty="0" smtClean="0">
                <a:solidFill>
                  <a:srgbClr val="C00000"/>
                </a:solidFill>
                <a:latin typeface="Times New Roman" panose="02020603050405020304" pitchFamily="18" charset="0"/>
                <a:cs typeface="Times New Roman" panose="02020603050405020304" pitchFamily="18" charset="0"/>
              </a:rPr>
              <a:t>PERICOL</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60" name="TextBox 159"/>
          <p:cNvSpPr txBox="1"/>
          <p:nvPr/>
        </p:nvSpPr>
        <p:spPr>
          <a:xfrm>
            <a:off x="5701101" y="2909888"/>
            <a:ext cx="1485932"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ro-RO" b="1" dirty="0" smtClean="0">
                <a:solidFill>
                  <a:srgbClr val="C00000"/>
                </a:solidFill>
                <a:latin typeface="Times New Roman" panose="02020603050405020304" pitchFamily="18" charset="0"/>
                <a:cs typeface="Times New Roman" panose="02020603050405020304" pitchFamily="18" charset="0"/>
              </a:rPr>
              <a:t>ATENȚIE</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783838" y="1699301"/>
            <a:ext cx="3108641" cy="646331"/>
          </a:xfrm>
          <a:prstGeom prst="rect">
            <a:avLst/>
          </a:prstGeom>
          <a:noFill/>
        </p:spPr>
        <p:txBody>
          <a:bodyPr wrap="square" rtlCol="0">
            <a:spAutoFit/>
          </a:bodyPr>
          <a:lstStyle/>
          <a:p>
            <a:r>
              <a:rPr lang="en-US" b="1" dirty="0" err="1">
                <a:solidFill>
                  <a:srgbClr val="0808C4"/>
                </a:solidFill>
                <a:latin typeface="Times New Roman" panose="02020603050405020304" pitchFamily="18" charset="0"/>
                <a:cs typeface="Times New Roman" panose="02020603050405020304" pitchFamily="18" charset="0"/>
              </a:rPr>
              <a:t>Cuvinte</a:t>
            </a:r>
            <a:r>
              <a:rPr lang="en-US" b="1" dirty="0">
                <a:solidFill>
                  <a:srgbClr val="0808C4"/>
                </a:solidFill>
                <a:latin typeface="Times New Roman" panose="02020603050405020304" pitchFamily="18" charset="0"/>
                <a:cs typeface="Times New Roman" panose="02020603050405020304" pitchFamily="18" charset="0"/>
              </a:rPr>
              <a:t> </a:t>
            </a:r>
            <a:r>
              <a:rPr lang="en-US" b="1" dirty="0" err="1" smtClean="0">
                <a:solidFill>
                  <a:srgbClr val="0808C4"/>
                </a:solidFill>
                <a:latin typeface="Times New Roman" panose="02020603050405020304" pitchFamily="18" charset="0"/>
                <a:cs typeface="Times New Roman" panose="02020603050405020304" pitchFamily="18" charset="0"/>
              </a:rPr>
              <a:t>semnal</a:t>
            </a:r>
            <a:r>
              <a:rPr lang="ro-RO" b="1" dirty="0" smtClean="0">
                <a:solidFill>
                  <a:srgbClr val="0808C4"/>
                </a:solidFill>
                <a:latin typeface="Times New Roman" panose="02020603050405020304" pitchFamily="18" charset="0"/>
                <a:cs typeface="Times New Roman" panose="02020603050405020304" pitchFamily="18" charset="0"/>
              </a:rPr>
              <a:t>  </a:t>
            </a:r>
            <a:r>
              <a:rPr lang="en-US" b="1" dirty="0" smtClean="0">
                <a:solidFill>
                  <a:srgbClr val="0808C4"/>
                </a:solidFill>
                <a:latin typeface="Times New Roman" panose="02020603050405020304" pitchFamily="18" charset="0"/>
                <a:cs typeface="Times New Roman" panose="02020603050405020304" pitchFamily="18" charset="0"/>
              </a:rPr>
              <a:t>(</a:t>
            </a:r>
            <a:r>
              <a:rPr lang="en-US" b="1" dirty="0" err="1">
                <a:solidFill>
                  <a:srgbClr val="0808C4"/>
                </a:solidFill>
                <a:latin typeface="Times New Roman" panose="02020603050405020304" pitchFamily="18" charset="0"/>
                <a:cs typeface="Times New Roman" panose="02020603050405020304" pitchFamily="18" charset="0"/>
              </a:rPr>
              <a:t>severitatea</a:t>
            </a:r>
            <a:r>
              <a:rPr lang="en-US" b="1" dirty="0">
                <a:solidFill>
                  <a:srgbClr val="0808C4"/>
                </a:solidFill>
                <a:latin typeface="Times New Roman" panose="02020603050405020304" pitchFamily="18" charset="0"/>
                <a:cs typeface="Times New Roman" panose="02020603050405020304" pitchFamily="18" charset="0"/>
              </a:rPr>
              <a:t> </a:t>
            </a:r>
            <a:r>
              <a:rPr lang="en-US" b="1" dirty="0" err="1">
                <a:solidFill>
                  <a:srgbClr val="0808C4"/>
                </a:solidFill>
                <a:latin typeface="Times New Roman" panose="02020603050405020304" pitchFamily="18" charset="0"/>
                <a:cs typeface="Times New Roman" panose="02020603050405020304" pitchFamily="18" charset="0"/>
              </a:rPr>
              <a:t>pericolului</a:t>
            </a:r>
            <a:r>
              <a:rPr lang="en-US" b="1" dirty="0">
                <a:solidFill>
                  <a:srgbClr val="0808C4"/>
                </a:solidFill>
                <a:latin typeface="Times New Roman" panose="02020603050405020304" pitchFamily="18" charset="0"/>
                <a:cs typeface="Times New Roman" panose="02020603050405020304" pitchFamily="18" charset="0"/>
              </a:rPr>
              <a:t>)</a:t>
            </a:r>
            <a:endParaRPr lang="ru-RU" b="1" dirty="0">
              <a:solidFill>
                <a:srgbClr val="0808C4"/>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656013" y="1507103"/>
            <a:ext cx="3452492" cy="2080629"/>
          </a:xfrm>
          <a:prstGeom prst="rect">
            <a:avLst/>
          </a:prstGeom>
          <a:noFill/>
          <a:ln>
            <a:solidFill>
              <a:srgbClr val="08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270438" y="4848078"/>
            <a:ext cx="1929695"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spAutoFit/>
          </a:bodyPr>
          <a:lstStyle/>
          <a:p>
            <a:r>
              <a:rPr lang="ro-RO" b="1" dirty="0" smtClean="0">
                <a:solidFill>
                  <a:srgbClr val="FF0000"/>
                </a:solidFill>
              </a:rPr>
              <a:t>PERICOL</a:t>
            </a:r>
            <a:r>
              <a:rPr lang="ru-RU" b="1" dirty="0" smtClean="0">
                <a:solidFill>
                  <a:srgbClr val="FF0000"/>
                </a:solidFill>
                <a:latin typeface="+mn-lt"/>
              </a:rPr>
              <a:t>- DANGER</a:t>
            </a:r>
            <a:endParaRPr lang="ru-RU" b="1" dirty="0">
              <a:solidFill>
                <a:srgbClr val="FF0000"/>
              </a:solidFill>
              <a:latin typeface="+mn-lt"/>
            </a:endParaRPr>
          </a:p>
        </p:txBody>
      </p:sp>
      <p:sp>
        <p:nvSpPr>
          <p:cNvPr id="15" name="Прямоугольник 14"/>
          <p:cNvSpPr/>
          <p:nvPr/>
        </p:nvSpPr>
        <p:spPr>
          <a:xfrm>
            <a:off x="5640071" y="5499936"/>
            <a:ext cx="2478179"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spAutoFit/>
          </a:bodyPr>
          <a:lstStyle/>
          <a:p>
            <a:r>
              <a:rPr lang="ro-RO" b="1" dirty="0" smtClean="0">
                <a:solidFill>
                  <a:srgbClr val="FF0000"/>
                </a:solidFill>
                <a:latin typeface="Times New Roman" panose="02020603050405020304" pitchFamily="18" charset="0"/>
                <a:cs typeface="Times New Roman" panose="02020603050405020304" pitchFamily="18" charset="0"/>
              </a:rPr>
              <a:t>ATENȚIE</a:t>
            </a:r>
            <a:r>
              <a:rPr lang="ru-RU" b="1" dirty="0" smtClean="0">
                <a:solidFill>
                  <a:srgbClr val="FF0000"/>
                </a:solidFill>
                <a:latin typeface="Times New Roman" panose="02020603050405020304" pitchFamily="18" charset="0"/>
                <a:cs typeface="Times New Roman" panose="02020603050405020304" pitchFamily="18" charset="0"/>
              </a:rPr>
              <a:t>- WARNING</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7187033" y="2315024"/>
            <a:ext cx="1810617" cy="646331"/>
          </a:xfrm>
          <a:prstGeom prst="rect">
            <a:avLst/>
          </a:prstGeom>
        </p:spPr>
        <p:txBody>
          <a:bodyPr wrap="square">
            <a:spAutoFit/>
          </a:bodyPr>
          <a:lstStyle/>
          <a:p>
            <a:r>
              <a:rPr lang="it-IT" dirty="0"/>
              <a:t>clase de pericol mai mari</a:t>
            </a:r>
            <a:endParaRPr lang="ru-RU" dirty="0"/>
          </a:p>
        </p:txBody>
      </p:sp>
      <p:sp>
        <p:nvSpPr>
          <p:cNvPr id="166" name="Прямоугольник 165"/>
          <p:cNvSpPr/>
          <p:nvPr/>
        </p:nvSpPr>
        <p:spPr>
          <a:xfrm>
            <a:off x="7232121" y="2823082"/>
            <a:ext cx="1841733" cy="584775"/>
          </a:xfrm>
          <a:prstGeom prst="rect">
            <a:avLst/>
          </a:prstGeom>
        </p:spPr>
        <p:txBody>
          <a:bodyPr wrap="square">
            <a:spAutoFit/>
          </a:bodyPr>
          <a:lstStyle/>
          <a:p>
            <a:r>
              <a:rPr lang="en-US" sz="1600" dirty="0" err="1"/>
              <a:t>pentru</a:t>
            </a:r>
            <a:r>
              <a:rPr lang="en-US" sz="1600" dirty="0"/>
              <a:t> </a:t>
            </a:r>
            <a:r>
              <a:rPr lang="en-US" sz="1600" dirty="0" err="1"/>
              <a:t>mai</a:t>
            </a:r>
            <a:r>
              <a:rPr lang="en-US" sz="1600" dirty="0"/>
              <a:t> </a:t>
            </a:r>
            <a:r>
              <a:rPr lang="en-US" sz="1600" dirty="0" err="1" smtClean="0"/>
              <a:t>putin</a:t>
            </a:r>
            <a:r>
              <a:rPr lang="ro-RO" sz="1600" dirty="0"/>
              <a:t>e</a:t>
            </a:r>
            <a:r>
              <a:rPr lang="ro-RO" sz="1600" dirty="0" smtClean="0"/>
              <a:t> </a:t>
            </a:r>
            <a:r>
              <a:rPr lang="en-US" sz="1600" dirty="0" err="1" smtClean="0"/>
              <a:t>pericole</a:t>
            </a:r>
            <a:r>
              <a:rPr lang="en-US" sz="1600" dirty="0" smtClean="0"/>
              <a:t> </a:t>
            </a:r>
            <a:r>
              <a:rPr lang="en-US" sz="1600" dirty="0"/>
              <a:t>grave</a:t>
            </a:r>
            <a:endParaRPr lang="ru-RU" sz="1600" dirty="0"/>
          </a:p>
        </p:txBody>
      </p:sp>
      <p:pic>
        <p:nvPicPr>
          <p:cNvPr id="1026" name="Picture 2" descr="6"/>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964310" y="4586585"/>
            <a:ext cx="720739" cy="731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Прямоугольник 55"/>
          <p:cNvSpPr/>
          <p:nvPr/>
        </p:nvSpPr>
        <p:spPr>
          <a:xfrm>
            <a:off x="3958677" y="-5210"/>
            <a:ext cx="5548438" cy="346249"/>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dirty="0" err="1">
                <a:solidFill>
                  <a:srgbClr val="1F4F19"/>
                </a:solidFill>
              </a:rPr>
              <a:t>Pasul</a:t>
            </a:r>
            <a:r>
              <a:rPr lang="en-US" dirty="0">
                <a:solidFill>
                  <a:srgbClr val="1F4F19"/>
                </a:solidFill>
              </a:rPr>
              <a:t> 1: </a:t>
            </a:r>
            <a:r>
              <a:rPr lang="en-US" dirty="0" err="1">
                <a:solidFill>
                  <a:srgbClr val="1F4F19"/>
                </a:solidFill>
              </a:rPr>
              <a:t>Identificați</a:t>
            </a:r>
            <a:r>
              <a:rPr lang="en-US" dirty="0">
                <a:solidFill>
                  <a:srgbClr val="1F4F19"/>
                </a:solidFill>
              </a:rPr>
              <a:t> </a:t>
            </a:r>
            <a:r>
              <a:rPr lang="en-US" dirty="0" err="1">
                <a:solidFill>
                  <a:srgbClr val="1F4F19"/>
                </a:solidFill>
              </a:rPr>
              <a:t>substanța</a:t>
            </a:r>
            <a:r>
              <a:rPr lang="en-US" dirty="0">
                <a:solidFill>
                  <a:srgbClr val="1F4F19"/>
                </a:solidFill>
              </a:rPr>
              <a:t> </a:t>
            </a:r>
            <a:r>
              <a:rPr lang="en-US" dirty="0" err="1">
                <a:solidFill>
                  <a:srgbClr val="1F4F19"/>
                </a:solidFill>
              </a:rPr>
              <a:t>chimică</a:t>
            </a:r>
            <a:endParaRPr lang="ru-RU" dirty="0">
              <a:solidFill>
                <a:srgbClr val="1F4F19"/>
              </a:solidFill>
            </a:endParaRPr>
          </a:p>
        </p:txBody>
      </p:sp>
    </p:spTree>
    <p:extLst>
      <p:ext uri="{BB962C8B-B14F-4D97-AF65-F5344CB8AC3E}">
        <p14:creationId xmlns:p14="http://schemas.microsoft.com/office/powerpoint/2010/main" val="378036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0"/>
                                        </p:tgtEl>
                                        <p:attrNameLst>
                                          <p:attrName>style.visibility</p:attrName>
                                        </p:attrNameLst>
                                      </p:cBhvr>
                                      <p:to>
                                        <p:strVal val="visible"/>
                                      </p:to>
                                    </p:set>
                                    <p:anim calcmode="lin" valueType="num">
                                      <p:cBhvr additive="base">
                                        <p:cTn id="11" dur="500" fill="hold"/>
                                        <p:tgtEl>
                                          <p:spTgt spid="160"/>
                                        </p:tgtEl>
                                        <p:attrNameLst>
                                          <p:attrName>ppt_x</p:attrName>
                                        </p:attrNameLst>
                                      </p:cBhvr>
                                      <p:tavLst>
                                        <p:tav tm="0">
                                          <p:val>
                                            <p:strVal val="#ppt_x"/>
                                          </p:val>
                                        </p:tav>
                                        <p:tav tm="100000">
                                          <p:val>
                                            <p:strVal val="#ppt_x"/>
                                          </p:val>
                                        </p:tav>
                                      </p:tavLst>
                                    </p:anim>
                                    <p:anim calcmode="lin" valueType="num">
                                      <p:cBhvr additive="base">
                                        <p:cTn id="12" dur="500" fill="hold"/>
                                        <p:tgtEl>
                                          <p:spTgt spid="1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50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6000"/>
                            </p:stCondLst>
                            <p:childTnLst>
                              <p:par>
                                <p:cTn id="27" presetID="2" presetClass="entr" presetSubtype="4" fill="hold" grpId="0" nodeType="afterEffect">
                                  <p:stCondLst>
                                    <p:cond delay="50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66"/>
                                        </p:tgtEl>
                                        <p:attrNameLst>
                                          <p:attrName>style.visibility</p:attrName>
                                        </p:attrNameLst>
                                      </p:cBhvr>
                                      <p:to>
                                        <p:strVal val="visible"/>
                                      </p:to>
                                    </p:set>
                                    <p:anim calcmode="lin" valueType="num">
                                      <p:cBhvr additive="base">
                                        <p:cTn id="40" dur="500" fill="hold"/>
                                        <p:tgtEl>
                                          <p:spTgt spid="166"/>
                                        </p:tgtEl>
                                        <p:attrNameLst>
                                          <p:attrName>ppt_x</p:attrName>
                                        </p:attrNameLst>
                                      </p:cBhvr>
                                      <p:tavLst>
                                        <p:tav tm="0">
                                          <p:val>
                                            <p:strVal val="#ppt_x"/>
                                          </p:val>
                                        </p:tav>
                                        <p:tav tm="100000">
                                          <p:val>
                                            <p:strVal val="#ppt_x"/>
                                          </p:val>
                                        </p:tav>
                                      </p:tavLst>
                                    </p:anim>
                                    <p:anim calcmode="lin" valueType="num">
                                      <p:cBhvr additive="base">
                                        <p:cTn id="41"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0" grpId="0" animBg="1"/>
      <p:bldP spid="12" grpId="0"/>
      <p:bldP spid="13" grpId="0" animBg="1"/>
      <p:bldP spid="14" grpId="0" animBg="1"/>
      <p:bldP spid="15" grpId="0" animBg="1"/>
      <p:bldP spid="16" grpId="0"/>
      <p:bldP spid="16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upload.wikimedia.org/wikipedia/commons/thumb/4/4a/GHS-pictogram-explos.svg/724px-GHS-pictogram-explos.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8680"/>
            <a:ext cx="1512168" cy="1512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https://upload.wikimedia.org/wikipedia/commons/thumb/6/6d/GHS-pictogram-flamme.svg/724px-GHS-pictogram-flamm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548680"/>
            <a:ext cx="1504628" cy="1504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0" name="Picture 10" descr="https://upload.wikimedia.org/wikipedia/commons/thumb/e/e5/GHS-pictogram-rondflam.svg/724px-GHS-pictogram-rondflam.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8316" y="548680"/>
            <a:ext cx="1507565" cy="1507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2" name="Picture 12" descr="https://upload.wikimedia.org/wikipedia/commons/thumb/6/6a/GHS-pictogram-bottle.svg/724px-GHS-pictogram-bottl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0484" y="561807"/>
            <a:ext cx="1500025" cy="1500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4" name="Picture 14" descr="https://upload.wikimedia.org/wikipedia/commons/thumb/a/a1/GHS-pictogram-acid.svg/724px-GHS-pictogram-acid.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8048" y="585358"/>
            <a:ext cx="1467949" cy="1467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44624"/>
            <a:ext cx="155042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b="1" dirty="0" err="1">
                <a:latin typeface="Times New Roman" panose="02020603050405020304" pitchFamily="18" charset="0"/>
                <a:cs typeface="Times New Roman" panose="02020603050405020304" pitchFamily="18" charset="0"/>
              </a:rPr>
              <a:t>Pericole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fizice</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7504" y="2195572"/>
            <a:ext cx="3350341"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b="1" dirty="0" err="1">
                <a:solidFill>
                  <a:srgbClr val="6C0000"/>
                </a:solidFill>
              </a:rPr>
              <a:t>Pericole</a:t>
            </a:r>
            <a:r>
              <a:rPr lang="en-US" b="1" dirty="0">
                <a:solidFill>
                  <a:srgbClr val="6C0000"/>
                </a:solidFill>
              </a:rPr>
              <a:t> </a:t>
            </a:r>
            <a:r>
              <a:rPr lang="en-US" b="1" dirty="0" err="1">
                <a:solidFill>
                  <a:srgbClr val="6C0000"/>
                </a:solidFill>
              </a:rPr>
              <a:t>pentru</a:t>
            </a:r>
            <a:r>
              <a:rPr lang="en-US" b="1" dirty="0">
                <a:solidFill>
                  <a:srgbClr val="6C0000"/>
                </a:solidFill>
              </a:rPr>
              <a:t> </a:t>
            </a:r>
            <a:r>
              <a:rPr lang="en-US" b="1" dirty="0" err="1">
                <a:solidFill>
                  <a:srgbClr val="6C0000"/>
                </a:solidFill>
              </a:rPr>
              <a:t>sănătatea</a:t>
            </a:r>
            <a:r>
              <a:rPr lang="en-US" b="1" dirty="0">
                <a:solidFill>
                  <a:srgbClr val="6C0000"/>
                </a:solidFill>
              </a:rPr>
              <a:t> </a:t>
            </a:r>
            <a:r>
              <a:rPr lang="en-US" b="1" dirty="0" err="1">
                <a:solidFill>
                  <a:srgbClr val="6C0000"/>
                </a:solidFill>
              </a:rPr>
              <a:t>umană</a:t>
            </a:r>
            <a:endParaRPr lang="ru-RU" b="1" dirty="0">
              <a:solidFill>
                <a:srgbClr val="6C0000"/>
              </a:solidFill>
              <a:latin typeface="+mn-lt"/>
            </a:endParaRPr>
          </a:p>
        </p:txBody>
      </p:sp>
      <p:pic>
        <p:nvPicPr>
          <p:cNvPr id="5136" name="Picture 16" descr="https://upload.wikimedia.org/wikipedia/commons/thumb/5/58/GHS-pictogram-skull.svg/724px-GHS-pictogram-skull.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699628"/>
            <a:ext cx="1512168" cy="1512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8" name="Picture 18" descr="https://upload.wikimedia.org/wikipedia/commons/thumb/c/c3/GHS-pictogram-exclam.svg/724px-GHS-pictogram-exclam.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3688" y="2711646"/>
            <a:ext cx="1504628" cy="1504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40" name="Picture 20" descr="https://upload.wikimedia.org/wikipedia/commons/thumb/d/d5/GHS-pictogram-silhouete.svg/724px-GHS-pictogram-silhouete.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2782" y="2654547"/>
            <a:ext cx="1557250" cy="155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descr="https://upload.wikimedia.org/wikipedia/commons/thumb/a/a1/GHS-pictogram-acid.svg/724px-GHS-pictogram-acid.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1177" y="2699197"/>
            <a:ext cx="1467949" cy="1467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42" name="Picture 22" descr="https://upload.wikimedia.org/wikipedia/commons/thumb/b/b9/GHS-pictogram-pollu.svg/724px-GHS-pictogram-pollu.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9606" y="4804511"/>
            <a:ext cx="1455500" cy="145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107504" y="4857687"/>
            <a:ext cx="2304862"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b="1" dirty="0" err="1"/>
              <a:t>Pericole</a:t>
            </a:r>
            <a:r>
              <a:rPr lang="en-US" b="1" dirty="0"/>
              <a:t> </a:t>
            </a:r>
            <a:r>
              <a:rPr lang="en-US" b="1" dirty="0" err="1"/>
              <a:t>pentru</a:t>
            </a:r>
            <a:r>
              <a:rPr lang="en-US" b="1" dirty="0"/>
              <a:t> </a:t>
            </a:r>
            <a:r>
              <a:rPr lang="en-US" b="1" dirty="0" err="1"/>
              <a:t>mediu</a:t>
            </a:r>
            <a:endParaRPr lang="ru-RU" b="1" dirty="0">
              <a:latin typeface="+mn-lt"/>
            </a:endParaRPr>
          </a:p>
        </p:txBody>
      </p:sp>
      <p:pic>
        <p:nvPicPr>
          <p:cNvPr id="16" name="Picture 2" descr="https://www.kemi.se/Global/Images/F%C3%B6rfattningar/marknin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7938" y="2852936"/>
            <a:ext cx="4005003" cy="41460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868144" y="4365104"/>
            <a:ext cx="3275856" cy="24928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516002" y="-17532"/>
            <a:ext cx="5548438" cy="346249"/>
          </a:xfrm>
          <a:prstGeom prst="rect">
            <a:avLst/>
          </a:prstGeom>
          <a:noFill/>
          <a:ln>
            <a:no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dirty="0" err="1">
                <a:solidFill>
                  <a:srgbClr val="1F4F19"/>
                </a:solidFill>
              </a:rPr>
              <a:t>Pasul</a:t>
            </a:r>
            <a:r>
              <a:rPr lang="en-US" dirty="0">
                <a:solidFill>
                  <a:srgbClr val="1F4F19"/>
                </a:solidFill>
              </a:rPr>
              <a:t> 1: </a:t>
            </a:r>
            <a:r>
              <a:rPr lang="en-US" dirty="0" err="1">
                <a:solidFill>
                  <a:srgbClr val="1F4F19"/>
                </a:solidFill>
              </a:rPr>
              <a:t>Identificați</a:t>
            </a:r>
            <a:r>
              <a:rPr lang="en-US" dirty="0">
                <a:solidFill>
                  <a:srgbClr val="1F4F19"/>
                </a:solidFill>
              </a:rPr>
              <a:t> </a:t>
            </a:r>
            <a:r>
              <a:rPr lang="en-US" dirty="0" err="1">
                <a:solidFill>
                  <a:srgbClr val="1F4F19"/>
                </a:solidFill>
              </a:rPr>
              <a:t>substanța</a:t>
            </a:r>
            <a:r>
              <a:rPr lang="en-US" dirty="0">
                <a:solidFill>
                  <a:srgbClr val="1F4F19"/>
                </a:solidFill>
              </a:rPr>
              <a:t> </a:t>
            </a:r>
            <a:r>
              <a:rPr lang="en-US" dirty="0" err="1">
                <a:solidFill>
                  <a:srgbClr val="1F4F19"/>
                </a:solidFill>
              </a:rPr>
              <a:t>chimică</a:t>
            </a:r>
            <a:endParaRPr lang="ru-RU" dirty="0">
              <a:solidFill>
                <a:srgbClr val="1F4F19"/>
              </a:solidFill>
            </a:endParaRPr>
          </a:p>
        </p:txBody>
      </p:sp>
    </p:spTree>
    <p:extLst>
      <p:ext uri="{BB962C8B-B14F-4D97-AF65-F5344CB8AC3E}">
        <p14:creationId xmlns:p14="http://schemas.microsoft.com/office/powerpoint/2010/main" val="340034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https://upload.wikimedia.org/wikipedia/commons/thumb/5/58/GHS-pictogram-skull.svg/724px-GHS-pictogram-skul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310" y="47286"/>
            <a:ext cx="1077458" cy="1077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18" descr="https://upload.wikimedia.org/wikipedia/commons/thumb/c/c3/GHS-pictogram-exclam.svg/724px-GHS-pictogram-exclam.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789" y="1340768"/>
            <a:ext cx="1077458" cy="1077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0" descr="https://upload.wikimedia.org/wikipedia/commons/thumb/d/d5/GHS-pictogram-silhouete.svg/724px-GHS-pictogram-silhouet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310" y="3865236"/>
            <a:ext cx="1095979" cy="1095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14" descr="https://upload.wikimedia.org/wikipedia/commons/thumb/a/a1/GHS-pictogram-acid.svg/724px-GHS-pictogram-acid.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310" y="5543633"/>
            <a:ext cx="1095979" cy="1095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0221" y="-23551"/>
            <a:ext cx="3350341" cy="369332"/>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none">
            <a:spAutoFit/>
          </a:bodyPr>
          <a:lstStyle/>
          <a:p>
            <a:r>
              <a:rPr lang="en-US" b="1" dirty="0" err="1">
                <a:solidFill>
                  <a:srgbClr val="6C0000"/>
                </a:solidFill>
              </a:rPr>
              <a:t>Pericole</a:t>
            </a:r>
            <a:r>
              <a:rPr lang="en-US" b="1" dirty="0">
                <a:solidFill>
                  <a:srgbClr val="6C0000"/>
                </a:solidFill>
              </a:rPr>
              <a:t> </a:t>
            </a:r>
            <a:r>
              <a:rPr lang="en-US" b="1" dirty="0" err="1">
                <a:solidFill>
                  <a:srgbClr val="6C0000"/>
                </a:solidFill>
              </a:rPr>
              <a:t>pentru</a:t>
            </a:r>
            <a:r>
              <a:rPr lang="en-US" b="1" dirty="0">
                <a:solidFill>
                  <a:srgbClr val="6C0000"/>
                </a:solidFill>
              </a:rPr>
              <a:t> </a:t>
            </a:r>
            <a:r>
              <a:rPr lang="en-US" b="1" dirty="0" err="1">
                <a:solidFill>
                  <a:srgbClr val="6C0000"/>
                </a:solidFill>
              </a:rPr>
              <a:t>sănătatea</a:t>
            </a:r>
            <a:r>
              <a:rPr lang="en-US" b="1" dirty="0">
                <a:solidFill>
                  <a:srgbClr val="6C0000"/>
                </a:solidFill>
              </a:rPr>
              <a:t> </a:t>
            </a:r>
            <a:r>
              <a:rPr lang="en-US" b="1" dirty="0" err="1">
                <a:solidFill>
                  <a:srgbClr val="6C0000"/>
                </a:solidFill>
              </a:rPr>
              <a:t>umană</a:t>
            </a:r>
            <a:endParaRPr lang="ru-RU" b="1" dirty="0">
              <a:solidFill>
                <a:srgbClr val="6C0000"/>
              </a:solidFill>
              <a:latin typeface="+mn-lt"/>
            </a:endParaRPr>
          </a:p>
        </p:txBody>
      </p:sp>
      <p:sp>
        <p:nvSpPr>
          <p:cNvPr id="7" name="Прямоугольник 6"/>
          <p:cNvSpPr/>
          <p:nvPr/>
        </p:nvSpPr>
        <p:spPr>
          <a:xfrm>
            <a:off x="1252289" y="255947"/>
            <a:ext cx="7888283" cy="338554"/>
          </a:xfrm>
          <a:prstGeom prst="rect">
            <a:avLst/>
          </a:prstGeom>
          <a:ln>
            <a:solidFill>
              <a:schemeClr val="tx1"/>
            </a:solidFill>
          </a:ln>
        </p:spPr>
        <p:txBody>
          <a:bodyPr wrap="square">
            <a:spAutoFit/>
          </a:bodyPr>
          <a:lstStyle/>
          <a:p>
            <a:r>
              <a:rPr lang="en-US" sz="1600" b="1" dirty="0" err="1"/>
              <a:t>Toxicitate</a:t>
            </a:r>
            <a:r>
              <a:rPr lang="en-US" sz="1600" b="1" dirty="0"/>
              <a:t> </a:t>
            </a:r>
            <a:r>
              <a:rPr lang="en-US" sz="1600" b="1" dirty="0" err="1"/>
              <a:t>acută</a:t>
            </a:r>
            <a:r>
              <a:rPr lang="en-US" sz="1600" b="1" dirty="0"/>
              <a:t> (oral, contact cu </a:t>
            </a:r>
            <a:r>
              <a:rPr lang="en-US" sz="1600" b="1" dirty="0" err="1"/>
              <a:t>pielea</a:t>
            </a:r>
            <a:r>
              <a:rPr lang="en-US" sz="1600" b="1" dirty="0"/>
              <a:t>, </a:t>
            </a:r>
            <a:r>
              <a:rPr lang="en-US" sz="1600" b="1" dirty="0" err="1"/>
              <a:t>inhalare</a:t>
            </a:r>
            <a:r>
              <a:rPr lang="en-US" sz="1600" b="1" dirty="0"/>
              <a:t>) </a:t>
            </a:r>
            <a:r>
              <a:rPr lang="en-US" sz="1600" b="1" dirty="0" err="1"/>
              <a:t>Clase</a:t>
            </a:r>
            <a:r>
              <a:rPr lang="en-US" sz="1600" b="1" dirty="0"/>
              <a:t> 1, 2, 3</a:t>
            </a:r>
            <a:endParaRPr lang="ru-RU" sz="1600" b="1" dirty="0">
              <a:latin typeface="+mn-lt"/>
            </a:endParaRPr>
          </a:p>
        </p:txBody>
      </p:sp>
      <p:sp>
        <p:nvSpPr>
          <p:cNvPr id="8" name="Прямоугольник 7"/>
          <p:cNvSpPr/>
          <p:nvPr/>
        </p:nvSpPr>
        <p:spPr>
          <a:xfrm>
            <a:off x="1233768" y="926986"/>
            <a:ext cx="7906804" cy="1938992"/>
          </a:xfrm>
          <a:prstGeom prst="rect">
            <a:avLst/>
          </a:prstGeom>
          <a:ln>
            <a:solidFill>
              <a:schemeClr val="tx1"/>
            </a:solidFill>
          </a:ln>
        </p:spPr>
        <p:txBody>
          <a:bodyPr wrap="square">
            <a:spAutoFit/>
          </a:bodyPr>
          <a:lstStyle/>
          <a:p>
            <a:pPr>
              <a:buFont typeface="Arial" panose="020B0604020202020204" pitchFamily="34" charset="0"/>
              <a:buChar char="•"/>
            </a:pPr>
            <a:r>
              <a:rPr lang="en-US" sz="2000" b="1" dirty="0" err="1"/>
              <a:t>Toxicitate</a:t>
            </a:r>
            <a:r>
              <a:rPr lang="en-US" sz="2000" b="1" dirty="0"/>
              <a:t> </a:t>
            </a:r>
            <a:r>
              <a:rPr lang="en-US" sz="2000" b="1" dirty="0" err="1"/>
              <a:t>acută</a:t>
            </a:r>
            <a:r>
              <a:rPr lang="en-US" sz="2000" b="1" dirty="0"/>
              <a:t> (oral, contact cu </a:t>
            </a:r>
            <a:r>
              <a:rPr lang="en-US" sz="2000" b="1" dirty="0" err="1"/>
              <a:t>pielea</a:t>
            </a:r>
            <a:r>
              <a:rPr lang="en-US" sz="2000" b="1" dirty="0"/>
              <a:t>, </a:t>
            </a:r>
            <a:r>
              <a:rPr lang="en-US" sz="2000" b="1" dirty="0" err="1"/>
              <a:t>inhalare</a:t>
            </a:r>
            <a:r>
              <a:rPr lang="en-US" sz="2000" b="1" dirty="0"/>
              <a:t>) </a:t>
            </a:r>
            <a:r>
              <a:rPr lang="en-US" sz="2000" b="1" dirty="0" err="1"/>
              <a:t>Clasa</a:t>
            </a:r>
            <a:r>
              <a:rPr lang="en-US" sz="2000" b="1" dirty="0"/>
              <a:t> 4;Substanțe </a:t>
            </a:r>
            <a:r>
              <a:rPr lang="en-US" sz="2000" b="1" dirty="0" err="1"/>
              <a:t>chimice</a:t>
            </a:r>
            <a:r>
              <a:rPr lang="en-US" sz="2000" b="1" dirty="0"/>
              <a:t> </a:t>
            </a:r>
            <a:r>
              <a:rPr lang="en-US" sz="2000" b="1" dirty="0" err="1"/>
              <a:t>corozive</a:t>
            </a:r>
            <a:r>
              <a:rPr lang="en-US" sz="2000" b="1" dirty="0"/>
              <a:t> / </a:t>
            </a:r>
            <a:r>
              <a:rPr lang="en-US" sz="2000" b="1" dirty="0" err="1"/>
              <a:t>iritante</a:t>
            </a:r>
            <a:r>
              <a:rPr lang="en-US" sz="2000" b="1" dirty="0"/>
              <a:t> </a:t>
            </a:r>
            <a:r>
              <a:rPr lang="en-US" sz="2000" b="1" dirty="0" err="1"/>
              <a:t>pentru</a:t>
            </a:r>
            <a:r>
              <a:rPr lang="en-US" sz="2000" b="1" dirty="0"/>
              <a:t> </a:t>
            </a:r>
            <a:r>
              <a:rPr lang="en-US" sz="2000" b="1" dirty="0" err="1"/>
              <a:t>piele</a:t>
            </a:r>
            <a:r>
              <a:rPr lang="en-US" sz="2000" b="1" dirty="0"/>
              <a:t>, </a:t>
            </a:r>
            <a:r>
              <a:rPr lang="en-US" sz="2000" b="1" dirty="0" err="1"/>
              <a:t>clasa</a:t>
            </a:r>
            <a:r>
              <a:rPr lang="en-US" sz="2000" b="1" dirty="0"/>
              <a:t> 2Substanțe </a:t>
            </a:r>
            <a:r>
              <a:rPr lang="en-US" sz="2000" b="1" dirty="0" err="1"/>
              <a:t>chimice</a:t>
            </a:r>
            <a:r>
              <a:rPr lang="en-US" sz="2000" b="1" dirty="0"/>
              <a:t> care </a:t>
            </a:r>
            <a:r>
              <a:rPr lang="en-US" sz="2000" b="1" dirty="0" err="1"/>
              <a:t>provoacă</a:t>
            </a:r>
            <a:r>
              <a:rPr lang="en-US" sz="2000" b="1" dirty="0"/>
              <a:t> </a:t>
            </a:r>
            <a:r>
              <a:rPr lang="en-US" sz="2000" b="1" dirty="0" err="1"/>
              <a:t>leziuni</a:t>
            </a:r>
            <a:r>
              <a:rPr lang="en-US" sz="2000" b="1" dirty="0"/>
              <a:t> / </a:t>
            </a:r>
            <a:r>
              <a:rPr lang="en-US" sz="2000" b="1" dirty="0" err="1"/>
              <a:t>iritații</a:t>
            </a:r>
            <a:r>
              <a:rPr lang="en-US" sz="2000" b="1" dirty="0"/>
              <a:t> </a:t>
            </a:r>
            <a:r>
              <a:rPr lang="en-US" sz="2000" b="1" dirty="0" err="1"/>
              <a:t>oculare</a:t>
            </a:r>
            <a:r>
              <a:rPr lang="en-US" sz="2000" b="1" dirty="0"/>
              <a:t> grave, </a:t>
            </a:r>
            <a:r>
              <a:rPr lang="en-US" sz="2000" b="1" dirty="0" err="1"/>
              <a:t>clasa</a:t>
            </a:r>
            <a:r>
              <a:rPr lang="en-US" sz="2000" b="1" dirty="0"/>
              <a:t> 2A; </a:t>
            </a:r>
            <a:r>
              <a:rPr lang="en-US" sz="2000" b="1" dirty="0" err="1"/>
              <a:t>Sensibilizarea</a:t>
            </a:r>
            <a:r>
              <a:rPr lang="en-US" sz="2000" b="1" dirty="0"/>
              <a:t> </a:t>
            </a:r>
            <a:r>
              <a:rPr lang="en-US" sz="2000" b="1" dirty="0" err="1"/>
              <a:t>pielii</a:t>
            </a:r>
            <a:r>
              <a:rPr lang="en-US" sz="2000" b="1" dirty="0"/>
              <a:t>, </a:t>
            </a:r>
            <a:r>
              <a:rPr lang="en-US" sz="2000" b="1" dirty="0" err="1"/>
              <a:t>clasele</a:t>
            </a:r>
            <a:r>
              <a:rPr lang="en-US" sz="2000" b="1" dirty="0"/>
              <a:t> 1, 1A, 1B;Substanțe </a:t>
            </a:r>
            <a:r>
              <a:rPr lang="en-US" sz="2000" b="1" dirty="0" err="1"/>
              <a:t>toxice</a:t>
            </a:r>
            <a:r>
              <a:rPr lang="en-US" sz="2000" b="1" dirty="0"/>
              <a:t> care au un </a:t>
            </a:r>
            <a:r>
              <a:rPr lang="en-US" sz="2000" b="1" dirty="0" err="1"/>
              <a:t>efect</a:t>
            </a:r>
            <a:r>
              <a:rPr lang="en-US" sz="2000" b="1" dirty="0"/>
              <a:t> </a:t>
            </a:r>
            <a:r>
              <a:rPr lang="en-US" sz="2000" b="1" dirty="0" err="1"/>
              <a:t>dăunător</a:t>
            </a:r>
            <a:r>
              <a:rPr lang="en-US" sz="2000" b="1" dirty="0"/>
              <a:t> </a:t>
            </a:r>
            <a:r>
              <a:rPr lang="en-US" sz="2000" b="1" dirty="0" err="1"/>
              <a:t>asupra</a:t>
            </a:r>
            <a:r>
              <a:rPr lang="en-US" sz="2000" b="1" dirty="0"/>
              <a:t> </a:t>
            </a:r>
            <a:r>
              <a:rPr lang="en-US" sz="2000" b="1" dirty="0" err="1"/>
              <a:t>organelor</a:t>
            </a:r>
            <a:r>
              <a:rPr lang="en-US" sz="2000" b="1" dirty="0"/>
              <a:t> </a:t>
            </a:r>
            <a:r>
              <a:rPr lang="en-US" sz="2000" b="1" dirty="0" err="1"/>
              <a:t>țintă</a:t>
            </a:r>
            <a:r>
              <a:rPr lang="en-US" sz="2000" b="1" dirty="0"/>
              <a:t> (cu o </a:t>
            </a:r>
            <a:r>
              <a:rPr lang="en-US" sz="2000" b="1" dirty="0" err="1"/>
              <a:t>singură</a:t>
            </a:r>
            <a:r>
              <a:rPr lang="en-US" sz="2000" b="1" dirty="0"/>
              <a:t> </a:t>
            </a:r>
            <a:r>
              <a:rPr lang="en-US" sz="2000" b="1" dirty="0" err="1"/>
              <a:t>expunere</a:t>
            </a:r>
            <a:r>
              <a:rPr lang="en-US" sz="2000" b="1" dirty="0"/>
              <a:t>), </a:t>
            </a:r>
            <a:r>
              <a:rPr lang="en-US" sz="2000" b="1" dirty="0" err="1"/>
              <a:t>clasa</a:t>
            </a:r>
            <a:r>
              <a:rPr lang="en-US" sz="2000" b="1" dirty="0"/>
              <a:t> 3;Iritarea </a:t>
            </a:r>
            <a:r>
              <a:rPr lang="en-US" sz="2000" b="1" dirty="0" err="1"/>
              <a:t>tractului</a:t>
            </a:r>
            <a:r>
              <a:rPr lang="en-US" sz="2000" b="1" dirty="0"/>
              <a:t> </a:t>
            </a:r>
            <a:r>
              <a:rPr lang="en-US" sz="2000" b="1" dirty="0" err="1"/>
              <a:t>respirator;Efecte</a:t>
            </a:r>
            <a:r>
              <a:rPr lang="en-US" sz="2000" b="1" dirty="0"/>
              <a:t> </a:t>
            </a:r>
            <a:r>
              <a:rPr lang="en-US" sz="2000" b="1" dirty="0" err="1"/>
              <a:t>narcotice</a:t>
            </a:r>
            <a:r>
              <a:rPr lang="en-US" sz="2000" b="1" dirty="0"/>
              <a:t>;</a:t>
            </a:r>
            <a:endParaRPr lang="ru-RU" sz="2000" b="1" dirty="0"/>
          </a:p>
        </p:txBody>
      </p:sp>
      <p:sp>
        <p:nvSpPr>
          <p:cNvPr id="9" name="Прямоугольник 8"/>
          <p:cNvSpPr/>
          <p:nvPr/>
        </p:nvSpPr>
        <p:spPr>
          <a:xfrm>
            <a:off x="1252288" y="3282818"/>
            <a:ext cx="7888283" cy="2031325"/>
          </a:xfrm>
          <a:prstGeom prst="rect">
            <a:avLst/>
          </a:prstGeom>
          <a:ln>
            <a:solidFill>
              <a:schemeClr val="tx1"/>
            </a:solidFill>
          </a:ln>
        </p:spPr>
        <p:txBody>
          <a:bodyPr wrap="square">
            <a:spAutoFit/>
          </a:bodyPr>
          <a:lstStyle/>
          <a:p>
            <a:pPr>
              <a:buFont typeface="Arial" panose="020B0604020202020204" pitchFamily="34" charset="0"/>
              <a:buChar char="•"/>
            </a:pPr>
            <a:r>
              <a:rPr lang="en-US" b="1" dirty="0" err="1"/>
              <a:t>Sensibilizare</a:t>
            </a:r>
            <a:r>
              <a:rPr lang="en-US" b="1" dirty="0"/>
              <a:t> </a:t>
            </a:r>
            <a:r>
              <a:rPr lang="en-US" b="1" dirty="0" err="1"/>
              <a:t>respiratorie</a:t>
            </a:r>
            <a:r>
              <a:rPr lang="en-US" b="1" dirty="0"/>
              <a:t>, </a:t>
            </a:r>
            <a:r>
              <a:rPr lang="en-US" b="1" dirty="0" err="1"/>
              <a:t>clasa</a:t>
            </a:r>
            <a:r>
              <a:rPr lang="en-US" b="1" dirty="0"/>
              <a:t> 1;Produse </a:t>
            </a:r>
            <a:r>
              <a:rPr lang="en-US" b="1" dirty="0" err="1"/>
              <a:t>chimice</a:t>
            </a:r>
            <a:r>
              <a:rPr lang="en-US" b="1" dirty="0"/>
              <a:t> </a:t>
            </a:r>
            <a:r>
              <a:rPr lang="en-US" b="1" dirty="0" err="1"/>
              <a:t>capabile</a:t>
            </a:r>
            <a:r>
              <a:rPr lang="en-US" b="1" dirty="0"/>
              <a:t> </a:t>
            </a:r>
            <a:r>
              <a:rPr lang="en-US" b="1" dirty="0" err="1"/>
              <a:t>să</a:t>
            </a:r>
            <a:r>
              <a:rPr lang="en-US" b="1" dirty="0"/>
              <a:t> </a:t>
            </a:r>
            <a:r>
              <a:rPr lang="en-US" b="1" dirty="0" err="1"/>
              <a:t>provoace</a:t>
            </a:r>
            <a:r>
              <a:rPr lang="en-US" b="1" dirty="0"/>
              <a:t> </a:t>
            </a:r>
            <a:r>
              <a:rPr lang="en-US" b="1" dirty="0" err="1"/>
              <a:t>mutagenitate</a:t>
            </a:r>
            <a:r>
              <a:rPr lang="en-US" b="1" dirty="0"/>
              <a:t> a </a:t>
            </a:r>
            <a:r>
              <a:rPr lang="en-US" b="1" dirty="0" err="1"/>
              <a:t>celulelor</a:t>
            </a:r>
            <a:r>
              <a:rPr lang="en-US" b="1" dirty="0"/>
              <a:t> </a:t>
            </a:r>
            <a:r>
              <a:rPr lang="en-US" b="1" dirty="0" err="1"/>
              <a:t>germinale</a:t>
            </a:r>
            <a:r>
              <a:rPr lang="en-US" b="1" dirty="0"/>
              <a:t>, </a:t>
            </a:r>
            <a:r>
              <a:rPr lang="en-US" b="1" dirty="0" err="1"/>
              <a:t>clasele</a:t>
            </a:r>
            <a:r>
              <a:rPr lang="en-US" b="1" dirty="0"/>
              <a:t> 1A, 1B, 2; </a:t>
            </a:r>
            <a:r>
              <a:rPr lang="en-US" b="1" dirty="0" err="1"/>
              <a:t>Substanțe</a:t>
            </a:r>
            <a:r>
              <a:rPr lang="en-US" b="1" dirty="0"/>
              <a:t> </a:t>
            </a:r>
            <a:r>
              <a:rPr lang="en-US" b="1" dirty="0" err="1"/>
              <a:t>chimice</a:t>
            </a:r>
            <a:r>
              <a:rPr lang="en-US" b="1" dirty="0"/>
              <a:t> </a:t>
            </a:r>
            <a:r>
              <a:rPr lang="en-US" b="1" dirty="0" err="1"/>
              <a:t>cancerigene</a:t>
            </a:r>
            <a:r>
              <a:rPr lang="en-US" b="1" dirty="0"/>
              <a:t>, </a:t>
            </a:r>
            <a:r>
              <a:rPr lang="en-US" b="1" dirty="0" err="1"/>
              <a:t>clase</a:t>
            </a:r>
            <a:r>
              <a:rPr lang="en-US" b="1" dirty="0"/>
              <a:t> 1A, 1B, 2;Substanțe </a:t>
            </a:r>
            <a:r>
              <a:rPr lang="en-US" b="1" dirty="0" err="1"/>
              <a:t>chimice</a:t>
            </a:r>
            <a:r>
              <a:rPr lang="en-US" b="1" dirty="0"/>
              <a:t> cu </a:t>
            </a:r>
            <a:r>
              <a:rPr lang="en-US" b="1" dirty="0" err="1"/>
              <a:t>toxicitate</a:t>
            </a:r>
            <a:r>
              <a:rPr lang="en-US" b="1" dirty="0"/>
              <a:t> </a:t>
            </a:r>
            <a:r>
              <a:rPr lang="en-US" b="1" dirty="0" err="1"/>
              <a:t>asupra</a:t>
            </a:r>
            <a:r>
              <a:rPr lang="en-US" b="1" dirty="0"/>
              <a:t> </a:t>
            </a:r>
            <a:r>
              <a:rPr lang="en-US" b="1" dirty="0" err="1"/>
              <a:t>funcției</a:t>
            </a:r>
            <a:r>
              <a:rPr lang="en-US" b="1" dirty="0"/>
              <a:t> de </a:t>
            </a:r>
            <a:r>
              <a:rPr lang="en-US" b="1" dirty="0" err="1"/>
              <a:t>reproducere</a:t>
            </a:r>
            <a:r>
              <a:rPr lang="en-US" b="1" dirty="0"/>
              <a:t>, </a:t>
            </a:r>
            <a:r>
              <a:rPr lang="en-US" b="1" dirty="0" err="1"/>
              <a:t>clasele</a:t>
            </a:r>
            <a:r>
              <a:rPr lang="en-US" b="1" dirty="0"/>
              <a:t> 1A, 1B, 2; </a:t>
            </a:r>
            <a:r>
              <a:rPr lang="en-US" b="1" dirty="0" err="1"/>
              <a:t>Substanțe</a:t>
            </a:r>
            <a:r>
              <a:rPr lang="en-US" b="1" dirty="0"/>
              <a:t> </a:t>
            </a:r>
            <a:r>
              <a:rPr lang="en-US" b="1" dirty="0" err="1"/>
              <a:t>toxice</a:t>
            </a:r>
            <a:r>
              <a:rPr lang="en-US" b="1" dirty="0"/>
              <a:t> care au un </a:t>
            </a:r>
            <a:r>
              <a:rPr lang="en-US" b="1" dirty="0" err="1"/>
              <a:t>efect</a:t>
            </a:r>
            <a:r>
              <a:rPr lang="en-US" b="1" dirty="0"/>
              <a:t> </a:t>
            </a:r>
            <a:r>
              <a:rPr lang="en-US" b="1" dirty="0" err="1"/>
              <a:t>dăunător</a:t>
            </a:r>
            <a:r>
              <a:rPr lang="en-US" b="1" dirty="0"/>
              <a:t> </a:t>
            </a:r>
            <a:r>
              <a:rPr lang="en-US" b="1" dirty="0" err="1"/>
              <a:t>asupra</a:t>
            </a:r>
            <a:r>
              <a:rPr lang="en-US" b="1" dirty="0"/>
              <a:t> </a:t>
            </a:r>
            <a:r>
              <a:rPr lang="en-US" b="1" dirty="0" err="1"/>
              <a:t>organelor</a:t>
            </a:r>
            <a:r>
              <a:rPr lang="en-US" b="1" dirty="0"/>
              <a:t> </a:t>
            </a:r>
            <a:r>
              <a:rPr lang="en-US" b="1" dirty="0" err="1"/>
              <a:t>țintă</a:t>
            </a:r>
            <a:r>
              <a:rPr lang="en-US" b="1" dirty="0"/>
              <a:t> (cu o </a:t>
            </a:r>
            <a:r>
              <a:rPr lang="en-US" b="1" dirty="0" err="1"/>
              <a:t>singură</a:t>
            </a:r>
            <a:r>
              <a:rPr lang="en-US" b="1" dirty="0"/>
              <a:t> </a:t>
            </a:r>
            <a:r>
              <a:rPr lang="en-US" b="1" dirty="0" err="1"/>
              <a:t>expunere</a:t>
            </a:r>
            <a:r>
              <a:rPr lang="en-US" b="1" dirty="0"/>
              <a:t>), </a:t>
            </a:r>
            <a:r>
              <a:rPr lang="en-US" b="1" dirty="0" err="1"/>
              <a:t>clasa</a:t>
            </a:r>
            <a:r>
              <a:rPr lang="en-US" b="1" dirty="0"/>
              <a:t> 1, 2;Substanțe </a:t>
            </a:r>
            <a:r>
              <a:rPr lang="en-US" b="1" dirty="0" err="1"/>
              <a:t>toxice</a:t>
            </a:r>
            <a:r>
              <a:rPr lang="en-US" b="1" dirty="0"/>
              <a:t> care au un </a:t>
            </a:r>
            <a:r>
              <a:rPr lang="en-US" b="1" dirty="0" err="1"/>
              <a:t>efect</a:t>
            </a:r>
            <a:r>
              <a:rPr lang="en-US" b="1" dirty="0"/>
              <a:t> </a:t>
            </a:r>
            <a:r>
              <a:rPr lang="en-US" b="1" dirty="0" err="1"/>
              <a:t>dăunător</a:t>
            </a:r>
            <a:r>
              <a:rPr lang="en-US" b="1" dirty="0"/>
              <a:t> </a:t>
            </a:r>
            <a:r>
              <a:rPr lang="en-US" b="1" dirty="0" err="1"/>
              <a:t>asupra</a:t>
            </a:r>
            <a:r>
              <a:rPr lang="en-US" b="1" dirty="0"/>
              <a:t> </a:t>
            </a:r>
            <a:r>
              <a:rPr lang="en-US" b="1" dirty="0" err="1"/>
              <a:t>organelor</a:t>
            </a:r>
            <a:r>
              <a:rPr lang="en-US" b="1" dirty="0"/>
              <a:t> </a:t>
            </a:r>
            <a:r>
              <a:rPr lang="en-US" b="1" dirty="0" err="1"/>
              <a:t>țintă</a:t>
            </a:r>
            <a:r>
              <a:rPr lang="en-US" b="1" dirty="0"/>
              <a:t> (cu </a:t>
            </a:r>
            <a:r>
              <a:rPr lang="en-US" b="1" dirty="0" err="1"/>
              <a:t>expunere</a:t>
            </a:r>
            <a:r>
              <a:rPr lang="en-US" b="1" dirty="0"/>
              <a:t> </a:t>
            </a:r>
            <a:r>
              <a:rPr lang="en-US" b="1" dirty="0" err="1"/>
              <a:t>repetată</a:t>
            </a:r>
            <a:r>
              <a:rPr lang="en-US" b="1" dirty="0"/>
              <a:t>), </a:t>
            </a:r>
            <a:r>
              <a:rPr lang="en-US" b="1" dirty="0" err="1"/>
              <a:t>clasa</a:t>
            </a:r>
            <a:r>
              <a:rPr lang="en-US" b="1" dirty="0"/>
              <a:t> 1, 2Substanțe </a:t>
            </a:r>
            <a:r>
              <a:rPr lang="en-US" b="1" dirty="0" err="1"/>
              <a:t>periculoase</a:t>
            </a:r>
            <a:r>
              <a:rPr lang="en-US" b="1" dirty="0"/>
              <a:t> </a:t>
            </a:r>
            <a:r>
              <a:rPr lang="en-US" b="1" dirty="0" err="1"/>
              <a:t>prin</a:t>
            </a:r>
            <a:r>
              <a:rPr lang="en-US" b="1" dirty="0"/>
              <a:t> </a:t>
            </a:r>
            <a:r>
              <a:rPr lang="en-US" b="1" dirty="0" err="1"/>
              <a:t>aspirație</a:t>
            </a:r>
            <a:r>
              <a:rPr lang="en-US" b="1" dirty="0"/>
              <a:t>, </a:t>
            </a:r>
            <a:r>
              <a:rPr lang="en-US" b="1" dirty="0" err="1"/>
              <a:t>clase</a:t>
            </a:r>
            <a:r>
              <a:rPr lang="en-US" b="1" dirty="0"/>
              <a:t> 1, 2</a:t>
            </a:r>
            <a:endParaRPr lang="ru-RU" b="1" dirty="0"/>
          </a:p>
        </p:txBody>
      </p:sp>
      <p:sp>
        <p:nvSpPr>
          <p:cNvPr id="10" name="Прямоугольник 9"/>
          <p:cNvSpPr/>
          <p:nvPr/>
        </p:nvSpPr>
        <p:spPr>
          <a:xfrm>
            <a:off x="1255717" y="5672379"/>
            <a:ext cx="7888283" cy="646331"/>
          </a:xfrm>
          <a:prstGeom prst="rect">
            <a:avLst/>
          </a:prstGeom>
          <a:noFill/>
          <a:ln>
            <a:solidFill>
              <a:schemeClr val="tx1"/>
            </a:solidFill>
          </a:ln>
        </p:spPr>
        <p:txBody>
          <a:bodyPr wrap="square">
            <a:spAutoFit/>
          </a:bodyPr>
          <a:lstStyle/>
          <a:p>
            <a:pPr>
              <a:buFont typeface="Arial" panose="020B0604020202020204" pitchFamily="34" charset="0"/>
              <a:buChar char="•"/>
            </a:pPr>
            <a:r>
              <a:rPr lang="en-US" b="1" dirty="0" err="1"/>
              <a:t>Produse</a:t>
            </a:r>
            <a:r>
              <a:rPr lang="en-US" b="1" dirty="0"/>
              <a:t> </a:t>
            </a:r>
            <a:r>
              <a:rPr lang="en-US" b="1" dirty="0" err="1"/>
              <a:t>chimice</a:t>
            </a:r>
            <a:r>
              <a:rPr lang="en-US" b="1" dirty="0"/>
              <a:t> care </a:t>
            </a:r>
            <a:r>
              <a:rPr lang="en-US" b="1" dirty="0" err="1"/>
              <a:t>provoacă</a:t>
            </a:r>
            <a:r>
              <a:rPr lang="en-US" b="1" dirty="0"/>
              <a:t> </a:t>
            </a:r>
            <a:r>
              <a:rPr lang="en-US" b="1" dirty="0" err="1"/>
              <a:t>coroziunea</a:t>
            </a:r>
            <a:r>
              <a:rPr lang="en-US" b="1" dirty="0"/>
              <a:t> / </a:t>
            </a:r>
            <a:r>
              <a:rPr lang="en-US" b="1" dirty="0" err="1"/>
              <a:t>iritarea</a:t>
            </a:r>
            <a:r>
              <a:rPr lang="en-US" b="1" dirty="0"/>
              <a:t> </a:t>
            </a:r>
            <a:r>
              <a:rPr lang="en-US" b="1" dirty="0" err="1"/>
              <a:t>pielii</a:t>
            </a:r>
            <a:r>
              <a:rPr lang="en-US" b="1" dirty="0"/>
              <a:t>, </a:t>
            </a:r>
            <a:r>
              <a:rPr lang="en-US" b="1" dirty="0" err="1"/>
              <a:t>clasele</a:t>
            </a:r>
            <a:r>
              <a:rPr lang="en-US" b="1" dirty="0"/>
              <a:t> 1A, 1B, 1C;Substanțe </a:t>
            </a:r>
            <a:r>
              <a:rPr lang="en-US" b="1" dirty="0" err="1"/>
              <a:t>chimice</a:t>
            </a:r>
            <a:r>
              <a:rPr lang="en-US" b="1" dirty="0"/>
              <a:t> care </a:t>
            </a:r>
            <a:r>
              <a:rPr lang="en-US" b="1" dirty="0" err="1"/>
              <a:t>provoacă</a:t>
            </a:r>
            <a:r>
              <a:rPr lang="en-US" b="1" dirty="0"/>
              <a:t> </a:t>
            </a:r>
            <a:r>
              <a:rPr lang="en-US" b="1" dirty="0" err="1"/>
              <a:t>leziuni</a:t>
            </a:r>
            <a:r>
              <a:rPr lang="en-US" b="1" dirty="0"/>
              <a:t> grave / </a:t>
            </a:r>
            <a:r>
              <a:rPr lang="en-US" b="1" dirty="0" err="1"/>
              <a:t>iritarea</a:t>
            </a:r>
            <a:r>
              <a:rPr lang="en-US" b="1" dirty="0"/>
              <a:t> </a:t>
            </a:r>
            <a:r>
              <a:rPr lang="en-US" b="1" dirty="0" err="1"/>
              <a:t>ochilor</a:t>
            </a:r>
            <a:r>
              <a:rPr lang="en-US" b="1" dirty="0"/>
              <a:t>, </a:t>
            </a:r>
            <a:r>
              <a:rPr lang="en-US" b="1" dirty="0" err="1"/>
              <a:t>clasa</a:t>
            </a:r>
            <a:r>
              <a:rPr lang="en-US" b="1" dirty="0"/>
              <a:t> 1</a:t>
            </a:r>
            <a:endParaRPr lang="ru-RU" b="1" dirty="0"/>
          </a:p>
        </p:txBody>
      </p:sp>
    </p:spTree>
    <p:extLst>
      <p:ext uri="{BB962C8B-B14F-4D97-AF65-F5344CB8AC3E}">
        <p14:creationId xmlns:p14="http://schemas.microsoft.com/office/powerpoint/2010/main" val="118994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611560" y="404664"/>
            <a:ext cx="7848872" cy="5976664"/>
          </a:xfrm>
          <a:prstGeom prst="rect">
            <a:avLst/>
          </a:prstGeom>
        </p:spPr>
      </p:pic>
    </p:spTree>
    <p:extLst>
      <p:ext uri="{BB962C8B-B14F-4D97-AF65-F5344CB8AC3E}">
        <p14:creationId xmlns:p14="http://schemas.microsoft.com/office/powerpoint/2010/main" val="652492973"/>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95536" y="404664"/>
            <a:ext cx="8136904" cy="6048672"/>
          </a:xfrm>
          <a:prstGeom prst="rect">
            <a:avLst/>
          </a:prstGeom>
        </p:spPr>
      </p:pic>
    </p:spTree>
    <p:extLst>
      <p:ext uri="{BB962C8B-B14F-4D97-AF65-F5344CB8AC3E}">
        <p14:creationId xmlns:p14="http://schemas.microsoft.com/office/powerpoint/2010/main" val="4038037520"/>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6" name="Рисунок 5"/>
          <p:cNvPicPr>
            <a:picLocks noChangeAspect="1"/>
          </p:cNvPicPr>
          <p:nvPr/>
        </p:nvPicPr>
        <p:blipFill>
          <a:blip r:embed="rId2"/>
          <a:stretch>
            <a:fillRect/>
          </a:stretch>
        </p:blipFill>
        <p:spPr>
          <a:xfrm>
            <a:off x="467544" y="404664"/>
            <a:ext cx="8136904" cy="5976664"/>
          </a:xfrm>
          <a:prstGeom prst="rect">
            <a:avLst/>
          </a:prstGeom>
        </p:spPr>
      </p:pic>
    </p:spTree>
    <p:extLst>
      <p:ext uri="{BB962C8B-B14F-4D97-AF65-F5344CB8AC3E}">
        <p14:creationId xmlns:p14="http://schemas.microsoft.com/office/powerpoint/2010/main" val="1302480335"/>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3528" y="332656"/>
            <a:ext cx="8280920" cy="6192688"/>
          </a:xfrm>
          <a:prstGeom prst="rect">
            <a:avLst/>
          </a:prstGeom>
        </p:spPr>
      </p:pic>
    </p:spTree>
    <p:extLst>
      <p:ext uri="{BB962C8B-B14F-4D97-AF65-F5344CB8AC3E}">
        <p14:creationId xmlns:p14="http://schemas.microsoft.com/office/powerpoint/2010/main" val="2601356540"/>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404664"/>
            <a:ext cx="8136904" cy="5832648"/>
          </a:xfrm>
          <a:prstGeom prst="rect">
            <a:avLst/>
          </a:prstGeom>
        </p:spPr>
      </p:pic>
    </p:spTree>
    <p:extLst>
      <p:ext uri="{BB962C8B-B14F-4D97-AF65-F5344CB8AC3E}">
        <p14:creationId xmlns:p14="http://schemas.microsoft.com/office/powerpoint/2010/main" val="1083252043"/>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23528" y="332656"/>
            <a:ext cx="8280920" cy="6048672"/>
          </a:xfrm>
          <a:prstGeom prst="rect">
            <a:avLst/>
          </a:prstGeom>
        </p:spPr>
      </p:pic>
    </p:spTree>
    <p:extLst>
      <p:ext uri="{BB962C8B-B14F-4D97-AF65-F5344CB8AC3E}">
        <p14:creationId xmlns:p14="http://schemas.microsoft.com/office/powerpoint/2010/main" val="120841022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62" y="37691"/>
            <a:ext cx="9055249" cy="68520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a:p>
        </p:txBody>
      </p:sp>
      <p:pic>
        <p:nvPicPr>
          <p:cNvPr id="3" name="Picture 2"/>
          <p:cNvPicPr>
            <a:picLocks noChangeAspect="1" noChangeArrowheads="1"/>
          </p:cNvPicPr>
          <p:nvPr/>
        </p:nvPicPr>
        <p:blipFill>
          <a:blip r:embed="rId2" cstate="print"/>
          <a:srcRect/>
          <a:stretch>
            <a:fillRect/>
          </a:stretch>
        </p:blipFill>
        <p:spPr bwMode="auto">
          <a:xfrm>
            <a:off x="1613698" y="622237"/>
            <a:ext cx="7396988" cy="6134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601" y="41182"/>
            <a:ext cx="9144000" cy="646331"/>
          </a:xfrm>
          <a:prstGeom prst="rect">
            <a:avLst/>
          </a:prstGeom>
          <a:ln>
            <a:solidFill>
              <a:srgbClr val="1F4F19"/>
            </a:solidFill>
          </a:ln>
        </p:spPr>
        <p:txBody>
          <a:bodyPr wrap="square">
            <a:spAutoFit/>
          </a:bodyPr>
          <a:lstStyle/>
          <a:p>
            <a:pPr algn="ctr"/>
            <a:r>
              <a:rPr lang="ru-RU" b="1" dirty="0" smtClean="0">
                <a:ln/>
                <a:solidFill>
                  <a:srgbClr val="1F4F19"/>
                </a:solidFill>
              </a:rPr>
              <a:t>                     </a:t>
            </a:r>
            <a:r>
              <a:rPr lang="en-US" b="1" dirty="0">
                <a:ln/>
                <a:solidFill>
                  <a:srgbClr val="1F4F19"/>
                </a:solidFill>
              </a:rPr>
              <a:t>STUDIUL POTENȚIAL AL ​​PROCEDURII DE IDENTIFICAREFACTORI DE PRODUCȚIE PERICULOSI ȘI / SAU PERICULOSI CA SISTEM</a:t>
            </a:r>
            <a:endParaRPr lang="ru-RU" sz="1500" b="1" dirty="0">
              <a:ln/>
              <a:solidFill>
                <a:srgbClr val="1F4F19"/>
              </a:solidFill>
            </a:endParaRPr>
          </a:p>
        </p:txBody>
      </p:sp>
      <p:sp>
        <p:nvSpPr>
          <p:cNvPr id="5" name="TextBox 4"/>
          <p:cNvSpPr txBox="1"/>
          <p:nvPr/>
        </p:nvSpPr>
        <p:spPr>
          <a:xfrm>
            <a:off x="60832" y="2112297"/>
            <a:ext cx="4258153" cy="323165"/>
          </a:xfrm>
          <a:prstGeom prst="rect">
            <a:avLst/>
          </a:prstGeom>
          <a:noFill/>
          <a:ln>
            <a:solidFill>
              <a:srgbClr val="00B050"/>
            </a:solidFill>
          </a:ln>
        </p:spPr>
        <p:txBody>
          <a:bodyPr wrap="square" rtlCol="0">
            <a:spAutoFit/>
          </a:bodyPr>
          <a:lstStyle/>
          <a:p>
            <a:r>
              <a:rPr lang="it-IT" sz="1500" i="1">
                <a:solidFill>
                  <a:srgbClr val="005024"/>
                </a:solidFill>
              </a:rPr>
              <a:t>Sistemic - mai bun, mai rapid, mai ieftin!</a:t>
            </a:r>
            <a:endParaRPr lang="ru-RU" sz="1500" b="1" i="1" dirty="0">
              <a:solidFill>
                <a:srgbClr val="005024"/>
              </a:solidFill>
            </a:endParaRPr>
          </a:p>
        </p:txBody>
      </p:sp>
      <p:sp>
        <p:nvSpPr>
          <p:cNvPr id="6" name="TextBox 5"/>
          <p:cNvSpPr txBox="1"/>
          <p:nvPr/>
        </p:nvSpPr>
        <p:spPr>
          <a:xfrm>
            <a:off x="60834" y="2538845"/>
            <a:ext cx="4258152" cy="323165"/>
          </a:xfrm>
          <a:prstGeom prst="rect">
            <a:avLst/>
          </a:prstGeom>
          <a:noFill/>
          <a:ln>
            <a:solidFill>
              <a:srgbClr val="00B050"/>
            </a:solidFill>
          </a:ln>
        </p:spPr>
        <p:txBody>
          <a:bodyPr wrap="square" rtlCol="0">
            <a:spAutoFit/>
          </a:bodyPr>
          <a:lstStyle/>
          <a:p>
            <a:r>
              <a:rPr lang="ru-RU" sz="1500" i="1" dirty="0">
                <a:solidFill>
                  <a:srgbClr val="005024"/>
                </a:solidFill>
              </a:rPr>
              <a:t> </a:t>
            </a:r>
            <a:r>
              <a:rPr lang="en-US" sz="1500" i="1" dirty="0" err="1">
                <a:solidFill>
                  <a:srgbClr val="005024"/>
                </a:solidFill>
              </a:rPr>
              <a:t>Sistemic</a:t>
            </a:r>
            <a:r>
              <a:rPr lang="en-US" sz="1500" i="1" dirty="0">
                <a:solidFill>
                  <a:srgbClr val="005024"/>
                </a:solidFill>
              </a:rPr>
              <a:t> - </a:t>
            </a:r>
            <a:r>
              <a:rPr lang="en-US" sz="1500" i="1" dirty="0" err="1">
                <a:solidFill>
                  <a:srgbClr val="005024"/>
                </a:solidFill>
              </a:rPr>
              <a:t>profesional</a:t>
            </a:r>
            <a:r>
              <a:rPr lang="en-US" sz="1500" i="1" dirty="0">
                <a:solidFill>
                  <a:srgbClr val="005024"/>
                </a:solidFill>
              </a:rPr>
              <a:t>, de </a:t>
            </a:r>
            <a:r>
              <a:rPr lang="en-US" sz="1500" i="1" dirty="0" err="1">
                <a:solidFill>
                  <a:srgbClr val="005024"/>
                </a:solidFill>
              </a:rPr>
              <a:t>înțeles</a:t>
            </a:r>
            <a:r>
              <a:rPr lang="en-US" sz="1500" i="1" dirty="0">
                <a:solidFill>
                  <a:srgbClr val="005024"/>
                </a:solidFill>
              </a:rPr>
              <a:t> </a:t>
            </a:r>
            <a:r>
              <a:rPr lang="en-US" sz="1500" i="1" dirty="0" err="1">
                <a:solidFill>
                  <a:srgbClr val="005024"/>
                </a:solidFill>
              </a:rPr>
              <a:t>și</a:t>
            </a:r>
            <a:r>
              <a:rPr lang="en-US" sz="1500" i="1" dirty="0">
                <a:solidFill>
                  <a:srgbClr val="005024"/>
                </a:solidFill>
              </a:rPr>
              <a:t> cu </a:t>
            </a:r>
            <a:r>
              <a:rPr lang="en-US" sz="1500" i="1" dirty="0" err="1">
                <a:solidFill>
                  <a:srgbClr val="005024"/>
                </a:solidFill>
              </a:rPr>
              <a:t>sens</a:t>
            </a:r>
            <a:endParaRPr lang="ru-RU" sz="1500" b="1" i="1" dirty="0">
              <a:solidFill>
                <a:srgbClr val="005024"/>
              </a:solidFill>
            </a:endParaRPr>
          </a:p>
        </p:txBody>
      </p:sp>
      <p:sp>
        <p:nvSpPr>
          <p:cNvPr id="7" name="TextBox 6"/>
          <p:cNvSpPr txBox="1"/>
          <p:nvPr/>
        </p:nvSpPr>
        <p:spPr>
          <a:xfrm>
            <a:off x="73941" y="3208661"/>
            <a:ext cx="4607643" cy="553998"/>
          </a:xfrm>
          <a:prstGeom prst="rect">
            <a:avLst/>
          </a:prstGeom>
          <a:noFill/>
          <a:ln>
            <a:solidFill>
              <a:srgbClr val="00B050"/>
            </a:solidFill>
          </a:ln>
        </p:spPr>
        <p:txBody>
          <a:bodyPr wrap="square" rtlCol="0">
            <a:spAutoFit/>
          </a:bodyPr>
          <a:lstStyle/>
          <a:p>
            <a:r>
              <a:rPr lang="ru-RU" sz="1500" i="1" dirty="0">
                <a:solidFill>
                  <a:srgbClr val="005024"/>
                </a:solidFill>
              </a:rPr>
              <a:t> </a:t>
            </a:r>
            <a:r>
              <a:rPr lang="it-IT" sz="1500" i="1" dirty="0">
                <a:solidFill>
                  <a:srgbClr val="005024"/>
                </a:solidFill>
              </a:rPr>
              <a:t>Sistemic - în mod rezonabil în conformitate cu politica stabilită</a:t>
            </a:r>
            <a:endParaRPr lang="ru-RU" sz="1500" b="1" i="1" dirty="0">
              <a:solidFill>
                <a:srgbClr val="005024"/>
              </a:solidFill>
            </a:endParaRPr>
          </a:p>
        </p:txBody>
      </p:sp>
      <p:sp>
        <p:nvSpPr>
          <p:cNvPr id="8" name="TextBox 7"/>
          <p:cNvSpPr txBox="1"/>
          <p:nvPr/>
        </p:nvSpPr>
        <p:spPr>
          <a:xfrm>
            <a:off x="99318" y="3818297"/>
            <a:ext cx="5310891" cy="553998"/>
          </a:xfrm>
          <a:prstGeom prst="rect">
            <a:avLst/>
          </a:prstGeom>
          <a:noFill/>
          <a:ln>
            <a:solidFill>
              <a:srgbClr val="00B050"/>
            </a:solidFill>
          </a:ln>
        </p:spPr>
        <p:txBody>
          <a:bodyPr wrap="square" rtlCol="0">
            <a:spAutoFit/>
          </a:bodyPr>
          <a:lstStyle/>
          <a:p>
            <a:r>
              <a:rPr lang="en-US" sz="1500" i="1">
                <a:solidFill>
                  <a:srgbClr val="005024"/>
                </a:solidFill>
              </a:rPr>
              <a:t>Sistemic - practic, disponibil pentru implementare,                         aplicabil fără prea mult formalism</a:t>
            </a:r>
            <a:endParaRPr lang="ru-RU" sz="1500" b="1" i="1" dirty="0">
              <a:solidFill>
                <a:srgbClr val="005024"/>
              </a:solidFill>
            </a:endParaRPr>
          </a:p>
        </p:txBody>
      </p:sp>
      <p:sp>
        <p:nvSpPr>
          <p:cNvPr id="9" name="TextBox 8"/>
          <p:cNvSpPr txBox="1"/>
          <p:nvPr/>
        </p:nvSpPr>
        <p:spPr>
          <a:xfrm>
            <a:off x="99318" y="4495181"/>
            <a:ext cx="4582266" cy="323165"/>
          </a:xfrm>
          <a:prstGeom prst="rect">
            <a:avLst/>
          </a:prstGeom>
          <a:noFill/>
          <a:ln>
            <a:solidFill>
              <a:srgbClr val="00B050"/>
            </a:solidFill>
          </a:ln>
        </p:spPr>
        <p:txBody>
          <a:bodyPr wrap="square" rtlCol="0">
            <a:spAutoFit/>
          </a:bodyPr>
          <a:lstStyle/>
          <a:p>
            <a:r>
              <a:rPr lang="ru-RU" sz="1500" i="1" dirty="0">
                <a:solidFill>
                  <a:srgbClr val="005024"/>
                </a:solidFill>
              </a:rPr>
              <a:t> </a:t>
            </a:r>
            <a:r>
              <a:rPr lang="en-US" sz="1500" i="1" dirty="0" err="1">
                <a:solidFill>
                  <a:srgbClr val="005024"/>
                </a:solidFill>
              </a:rPr>
              <a:t>Sistemic</a:t>
            </a:r>
            <a:r>
              <a:rPr lang="en-US" sz="1500" i="1" dirty="0">
                <a:solidFill>
                  <a:srgbClr val="005024"/>
                </a:solidFill>
              </a:rPr>
              <a:t> </a:t>
            </a:r>
            <a:r>
              <a:rPr lang="en-US" sz="1500" i="1" dirty="0" err="1">
                <a:solidFill>
                  <a:srgbClr val="005024"/>
                </a:solidFill>
              </a:rPr>
              <a:t>înseamnă</a:t>
            </a:r>
            <a:r>
              <a:rPr lang="en-US" sz="1500" i="1" dirty="0">
                <a:solidFill>
                  <a:srgbClr val="005024"/>
                </a:solidFill>
              </a:rPr>
              <a:t> </a:t>
            </a:r>
            <a:r>
              <a:rPr lang="en-US" sz="1500" i="1" dirty="0" err="1">
                <a:solidFill>
                  <a:srgbClr val="005024"/>
                </a:solidFill>
              </a:rPr>
              <a:t>că</a:t>
            </a:r>
            <a:r>
              <a:rPr lang="en-US" sz="1500" i="1" dirty="0">
                <a:solidFill>
                  <a:srgbClr val="005024"/>
                </a:solidFill>
              </a:rPr>
              <a:t> </a:t>
            </a:r>
            <a:r>
              <a:rPr lang="en-US" sz="1500" i="1" dirty="0" err="1">
                <a:solidFill>
                  <a:srgbClr val="005024"/>
                </a:solidFill>
              </a:rPr>
              <a:t>funcționează</a:t>
            </a:r>
            <a:r>
              <a:rPr lang="en-US" sz="1500" i="1" dirty="0">
                <a:solidFill>
                  <a:srgbClr val="005024"/>
                </a:solidFill>
              </a:rPr>
              <a:t> </a:t>
            </a:r>
            <a:r>
              <a:rPr lang="en-US" sz="1500" i="1" dirty="0" err="1">
                <a:solidFill>
                  <a:srgbClr val="005024"/>
                </a:solidFill>
              </a:rPr>
              <a:t>continuu</a:t>
            </a:r>
            <a:r>
              <a:rPr lang="en-US" sz="1500" i="1" dirty="0">
                <a:solidFill>
                  <a:srgbClr val="005024"/>
                </a:solidFill>
              </a:rPr>
              <a:t>!</a:t>
            </a:r>
            <a:endParaRPr lang="ru-RU" sz="1500" b="1" i="1" dirty="0">
              <a:solidFill>
                <a:srgbClr val="005024"/>
              </a:solidFill>
            </a:endParaRPr>
          </a:p>
        </p:txBody>
      </p:sp>
      <p:sp>
        <p:nvSpPr>
          <p:cNvPr id="10" name="TextBox 9"/>
          <p:cNvSpPr txBox="1"/>
          <p:nvPr/>
        </p:nvSpPr>
        <p:spPr>
          <a:xfrm rot="21024081">
            <a:off x="262407" y="5236197"/>
            <a:ext cx="4840678" cy="646331"/>
          </a:xfrm>
          <a:prstGeom prst="rect">
            <a:avLst/>
          </a:prstGeom>
          <a:noFill/>
          <a:ln>
            <a:solidFill>
              <a:srgbClr val="80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ro-RO" b="1" dirty="0" smtClean="0">
                <a:solidFill>
                  <a:srgbClr val="800000"/>
                </a:solidFill>
              </a:rPr>
              <a:t>Sistemul</a:t>
            </a:r>
            <a:r>
              <a:rPr lang="ru-RU" b="1" dirty="0" smtClean="0">
                <a:solidFill>
                  <a:srgbClr val="800000"/>
                </a:solidFill>
              </a:rPr>
              <a:t>: </a:t>
            </a:r>
            <a:r>
              <a:rPr lang="ro-RO" b="1" dirty="0" smtClean="0">
                <a:solidFill>
                  <a:srgbClr val="800000"/>
                </a:solidFill>
              </a:rPr>
              <a:t>Ce</a:t>
            </a:r>
            <a:r>
              <a:rPr lang="ru-RU" b="1" dirty="0" smtClean="0">
                <a:solidFill>
                  <a:srgbClr val="800000"/>
                </a:solidFill>
              </a:rPr>
              <a:t>?, </a:t>
            </a:r>
            <a:r>
              <a:rPr lang="ro-RO" b="1" dirty="0" smtClean="0">
                <a:solidFill>
                  <a:srgbClr val="800000"/>
                </a:solidFill>
              </a:rPr>
              <a:t>De Ce</a:t>
            </a:r>
            <a:r>
              <a:rPr lang="ru-RU" b="1" dirty="0" smtClean="0">
                <a:solidFill>
                  <a:srgbClr val="800000"/>
                </a:solidFill>
              </a:rPr>
              <a:t>?, </a:t>
            </a:r>
            <a:r>
              <a:rPr lang="ro-RO" b="1" dirty="0" smtClean="0">
                <a:solidFill>
                  <a:srgbClr val="800000"/>
                </a:solidFill>
              </a:rPr>
              <a:t>Cine</a:t>
            </a:r>
            <a:r>
              <a:rPr lang="ru-RU" b="1" dirty="0" smtClean="0">
                <a:solidFill>
                  <a:srgbClr val="800000"/>
                </a:solidFill>
              </a:rPr>
              <a:t>?, </a:t>
            </a:r>
            <a:r>
              <a:rPr lang="ro-RO" b="1" dirty="0" smtClean="0">
                <a:solidFill>
                  <a:srgbClr val="800000"/>
                </a:solidFill>
              </a:rPr>
              <a:t>Când</a:t>
            </a:r>
            <a:r>
              <a:rPr lang="ru-RU" b="1" dirty="0" smtClean="0">
                <a:solidFill>
                  <a:srgbClr val="800000"/>
                </a:solidFill>
              </a:rPr>
              <a:t>? </a:t>
            </a:r>
            <a:r>
              <a:rPr lang="ro-RO" b="1" dirty="0" smtClean="0">
                <a:solidFill>
                  <a:srgbClr val="800000"/>
                </a:solidFill>
              </a:rPr>
              <a:t>Unde</a:t>
            </a:r>
            <a:r>
              <a:rPr lang="ru-RU" b="1" dirty="0" smtClean="0">
                <a:solidFill>
                  <a:srgbClr val="800000"/>
                </a:solidFill>
              </a:rPr>
              <a:t>?, </a:t>
            </a:r>
            <a:r>
              <a:rPr lang="ro-RO" b="1" dirty="0" smtClean="0">
                <a:solidFill>
                  <a:srgbClr val="800000"/>
                </a:solidFill>
              </a:rPr>
              <a:t>Cum</a:t>
            </a:r>
            <a:r>
              <a:rPr lang="ru-RU" b="1" dirty="0" smtClean="0">
                <a:solidFill>
                  <a:srgbClr val="800000"/>
                </a:solidFill>
              </a:rPr>
              <a:t>? </a:t>
            </a:r>
            <a:endParaRPr lang="ru-RU" b="1" dirty="0">
              <a:solidFill>
                <a:srgbClr val="800000"/>
              </a:solidFill>
            </a:endParaRPr>
          </a:p>
        </p:txBody>
      </p:sp>
      <p:sp>
        <p:nvSpPr>
          <p:cNvPr id="23" name="Прямоугольник 22"/>
          <p:cNvSpPr/>
          <p:nvPr/>
        </p:nvSpPr>
        <p:spPr>
          <a:xfrm>
            <a:off x="675209" y="6110009"/>
            <a:ext cx="5479963" cy="3693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b="1" dirty="0">
                <a:ln w="11430"/>
                <a:solidFill>
                  <a:srgbClr val="920000"/>
                </a:solidFill>
                <a:effectLst>
                  <a:outerShdw blurRad="50800" dist="39000" dir="5460000" algn="tl">
                    <a:srgbClr val="000000">
                      <a:alpha val="38000"/>
                    </a:srgbClr>
                  </a:outerShdw>
                </a:effectLst>
                <a:cs typeface="Arial" charset="0"/>
              </a:rPr>
              <a:t>Din managementul calitățiila calitatea managementului</a:t>
            </a:r>
            <a:endParaRPr lang="ru-RU" b="1" dirty="0">
              <a:ln w="11430"/>
              <a:solidFill>
                <a:srgbClr val="920000"/>
              </a:solidFill>
              <a:effectLst>
                <a:outerShdw blurRad="50800" dist="39000" dir="5460000" algn="tl">
                  <a:srgbClr val="000000">
                    <a:alpha val="38000"/>
                  </a:srgbClr>
                </a:outerShdw>
              </a:effectLst>
              <a:cs typeface="Arial" charset="0"/>
            </a:endParaRPr>
          </a:p>
        </p:txBody>
      </p:sp>
      <p:sp>
        <p:nvSpPr>
          <p:cNvPr id="26" name="TextBox 25"/>
          <p:cNvSpPr txBox="1"/>
          <p:nvPr/>
        </p:nvSpPr>
        <p:spPr>
          <a:xfrm rot="17291785">
            <a:off x="5714146" y="2480725"/>
            <a:ext cx="1165244" cy="461665"/>
          </a:xfrm>
          <a:prstGeom prst="rect">
            <a:avLst/>
          </a:prstGeom>
          <a:noFill/>
        </p:spPr>
        <p:txBody>
          <a:bodyPr wrap="square" rtlCol="0">
            <a:spAutoFit/>
          </a:bodyPr>
          <a:lstStyle/>
          <a:p>
            <a:r>
              <a:rPr lang="ro-RO" sz="1200" b="1" dirty="0" smtClean="0"/>
              <a:t>Documentația la UE</a:t>
            </a:r>
            <a:endParaRPr lang="ru-RU" sz="1200" b="1" dirty="0"/>
          </a:p>
        </p:txBody>
      </p:sp>
      <p:sp>
        <p:nvSpPr>
          <p:cNvPr id="27" name="TextBox 26"/>
          <p:cNvSpPr txBox="1"/>
          <p:nvPr/>
        </p:nvSpPr>
        <p:spPr>
          <a:xfrm rot="17291785">
            <a:off x="6436455" y="2618090"/>
            <a:ext cx="1084240" cy="276999"/>
          </a:xfrm>
          <a:prstGeom prst="rect">
            <a:avLst/>
          </a:prstGeom>
          <a:noFill/>
        </p:spPr>
        <p:txBody>
          <a:bodyPr wrap="square" rtlCol="0">
            <a:spAutoFit/>
          </a:bodyPr>
          <a:lstStyle/>
          <a:p>
            <a:r>
              <a:rPr lang="ru-RU" sz="1200" b="1" dirty="0" smtClean="0"/>
              <a:t>Т</a:t>
            </a:r>
            <a:r>
              <a:rPr lang="ro-RO" sz="1200" b="1" dirty="0" smtClean="0"/>
              <a:t>EHNOLOGIA</a:t>
            </a:r>
            <a:r>
              <a:rPr lang="ru-RU" sz="1200" b="1" dirty="0" smtClean="0"/>
              <a:t> </a:t>
            </a:r>
            <a:endParaRPr lang="ru-RU" sz="1200" b="1" dirty="0"/>
          </a:p>
        </p:txBody>
      </p:sp>
      <p:sp>
        <p:nvSpPr>
          <p:cNvPr id="28" name="TextBox 27"/>
          <p:cNvSpPr txBox="1"/>
          <p:nvPr/>
        </p:nvSpPr>
        <p:spPr>
          <a:xfrm rot="17468138">
            <a:off x="7201899" y="2466853"/>
            <a:ext cx="1055471" cy="461665"/>
          </a:xfrm>
          <a:prstGeom prst="rect">
            <a:avLst/>
          </a:prstGeom>
          <a:noFill/>
        </p:spPr>
        <p:txBody>
          <a:bodyPr wrap="square" rtlCol="0">
            <a:spAutoFit/>
          </a:bodyPr>
          <a:lstStyle/>
          <a:p>
            <a:pPr algn="ctr"/>
            <a:r>
              <a:rPr lang="ro-RO" sz="1200" b="1" dirty="0" smtClean="0"/>
              <a:t>Expertiza docum.</a:t>
            </a:r>
            <a:endParaRPr lang="ru-RU" sz="1200" b="1" dirty="0"/>
          </a:p>
        </p:txBody>
      </p:sp>
      <p:sp>
        <p:nvSpPr>
          <p:cNvPr id="29" name="TextBox 28"/>
          <p:cNvSpPr txBox="1"/>
          <p:nvPr/>
        </p:nvSpPr>
        <p:spPr>
          <a:xfrm rot="17714302">
            <a:off x="5261836" y="3798953"/>
            <a:ext cx="858580" cy="276999"/>
          </a:xfrm>
          <a:prstGeom prst="rect">
            <a:avLst/>
          </a:prstGeom>
          <a:noFill/>
        </p:spPr>
        <p:txBody>
          <a:bodyPr wrap="square" rtlCol="0">
            <a:spAutoFit/>
          </a:bodyPr>
          <a:lstStyle/>
          <a:p>
            <a:r>
              <a:rPr lang="ro-RO" sz="1200" b="1" dirty="0" smtClean="0"/>
              <a:t>SSM</a:t>
            </a:r>
            <a:endParaRPr lang="ru-RU" sz="1200" b="1" dirty="0"/>
          </a:p>
        </p:txBody>
      </p:sp>
      <p:sp>
        <p:nvSpPr>
          <p:cNvPr id="30" name="TextBox 29"/>
          <p:cNvSpPr txBox="1"/>
          <p:nvPr/>
        </p:nvSpPr>
        <p:spPr>
          <a:xfrm rot="17806410">
            <a:off x="5579667" y="3775934"/>
            <a:ext cx="1334974" cy="461665"/>
          </a:xfrm>
          <a:prstGeom prst="rect">
            <a:avLst/>
          </a:prstGeom>
          <a:noFill/>
        </p:spPr>
        <p:txBody>
          <a:bodyPr wrap="square" rtlCol="0">
            <a:spAutoFit/>
          </a:bodyPr>
          <a:lstStyle/>
          <a:p>
            <a:pPr algn="ctr"/>
            <a:r>
              <a:rPr lang="ro-RO" sz="1200" b="1" dirty="0" smtClean="0"/>
              <a:t>Securitatea industrială</a:t>
            </a:r>
            <a:endParaRPr lang="ru-RU" sz="1200" b="1" dirty="0"/>
          </a:p>
        </p:txBody>
      </p:sp>
      <p:sp>
        <p:nvSpPr>
          <p:cNvPr id="31" name="TextBox 30"/>
          <p:cNvSpPr txBox="1"/>
          <p:nvPr/>
        </p:nvSpPr>
        <p:spPr>
          <a:xfrm rot="18292233">
            <a:off x="7224078" y="3701663"/>
            <a:ext cx="997001" cy="276999"/>
          </a:xfrm>
          <a:prstGeom prst="rect">
            <a:avLst/>
          </a:prstGeom>
          <a:noFill/>
        </p:spPr>
        <p:txBody>
          <a:bodyPr wrap="square" rtlCol="0">
            <a:spAutoFit/>
          </a:bodyPr>
          <a:lstStyle/>
          <a:p>
            <a:r>
              <a:rPr lang="ro-RO" sz="1200" b="1" dirty="0" smtClean="0"/>
              <a:t>Ecologia</a:t>
            </a:r>
            <a:r>
              <a:rPr lang="ru-RU" sz="1050" b="1" dirty="0" smtClean="0"/>
              <a:t> </a:t>
            </a:r>
            <a:endParaRPr lang="ru-RU" sz="1050" b="1" dirty="0"/>
          </a:p>
        </p:txBody>
      </p:sp>
      <p:sp>
        <p:nvSpPr>
          <p:cNvPr id="32" name="TextBox 31"/>
          <p:cNvSpPr txBox="1"/>
          <p:nvPr/>
        </p:nvSpPr>
        <p:spPr>
          <a:xfrm rot="17806410">
            <a:off x="6313937" y="3791068"/>
            <a:ext cx="1271792" cy="461665"/>
          </a:xfrm>
          <a:prstGeom prst="rect">
            <a:avLst/>
          </a:prstGeom>
          <a:noFill/>
        </p:spPr>
        <p:txBody>
          <a:bodyPr wrap="square" rtlCol="0">
            <a:spAutoFit/>
          </a:bodyPr>
          <a:lstStyle/>
          <a:p>
            <a:pPr algn="ctr"/>
            <a:r>
              <a:rPr lang="ro-RO" sz="1200" b="1" dirty="0" smtClean="0"/>
              <a:t>Securitatea antiincendiară</a:t>
            </a:r>
            <a:endParaRPr lang="ru-RU" sz="1200" b="1" dirty="0"/>
          </a:p>
        </p:txBody>
      </p:sp>
      <p:sp>
        <p:nvSpPr>
          <p:cNvPr id="33" name="TextBox 32"/>
          <p:cNvSpPr txBox="1"/>
          <p:nvPr/>
        </p:nvSpPr>
        <p:spPr>
          <a:xfrm rot="17291785">
            <a:off x="4846614" y="2401285"/>
            <a:ext cx="931157" cy="369332"/>
          </a:xfrm>
          <a:prstGeom prst="rect">
            <a:avLst/>
          </a:prstGeom>
          <a:noFill/>
        </p:spPr>
        <p:txBody>
          <a:bodyPr wrap="square" rtlCol="0">
            <a:spAutoFit/>
          </a:bodyPr>
          <a:lstStyle/>
          <a:p>
            <a:r>
              <a:rPr lang="ro-RO" b="1" dirty="0" smtClean="0"/>
              <a:t>ALM</a:t>
            </a:r>
            <a:endParaRPr lang="ru-RU" b="1" dirty="0"/>
          </a:p>
        </p:txBody>
      </p:sp>
    </p:spTree>
    <p:extLst>
      <p:ext uri="{BB962C8B-B14F-4D97-AF65-F5344CB8AC3E}">
        <p14:creationId xmlns:p14="http://schemas.microsoft.com/office/powerpoint/2010/main" val="387028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404664"/>
            <a:ext cx="8136904" cy="5976664"/>
          </a:xfrm>
          <a:prstGeom prst="rect">
            <a:avLst/>
          </a:prstGeom>
        </p:spPr>
      </p:pic>
    </p:spTree>
    <p:extLst>
      <p:ext uri="{BB962C8B-B14F-4D97-AF65-F5344CB8AC3E}">
        <p14:creationId xmlns:p14="http://schemas.microsoft.com/office/powerpoint/2010/main" val="3579647011"/>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p:cNvPicPr>
            <a:picLocks noGrp="1" noChangeAspect="1"/>
          </p:cNvPicPr>
          <p:nvPr>
            <p:ph type="pic" idx="1"/>
          </p:nvPr>
        </p:nvPicPr>
        <p:blipFill>
          <a:blip r:embed="rId2"/>
          <a:srcRect t="1852" b="1852"/>
          <a:stretch>
            <a:fillRect/>
          </a:stretch>
        </p:blipFill>
        <p:spPr>
          <a:xfrm>
            <a:off x="611560" y="332656"/>
            <a:ext cx="7704856" cy="5976664"/>
          </a:xfrm>
          <a:prstGeom prst="rect">
            <a:avLst/>
          </a:prstGeom>
        </p:spPr>
      </p:pic>
      <p:sp>
        <p:nvSpPr>
          <p:cNvPr id="4" name="Текст 3"/>
          <p:cNvSpPr>
            <a:spLocks noGrp="1"/>
          </p:cNvSpPr>
          <p:nvPr>
            <p:ph type="body" sz="half" idx="2"/>
          </p:nvPr>
        </p:nvSpPr>
        <p:spPr/>
        <p:txBody>
          <a:bodyPr/>
          <a:lstStyle/>
          <a:p>
            <a:endParaRPr lang="ru-RU"/>
          </a:p>
        </p:txBody>
      </p:sp>
    </p:spTree>
    <p:extLst>
      <p:ext uri="{BB962C8B-B14F-4D97-AF65-F5344CB8AC3E}">
        <p14:creationId xmlns:p14="http://schemas.microsoft.com/office/powerpoint/2010/main" val="3952029999"/>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611560" y="404664"/>
            <a:ext cx="7848872" cy="6048672"/>
          </a:xfrm>
          <a:prstGeom prst="rect">
            <a:avLst/>
          </a:prstGeom>
        </p:spPr>
      </p:pic>
    </p:spTree>
    <p:extLst>
      <p:ext uri="{BB962C8B-B14F-4D97-AF65-F5344CB8AC3E}">
        <p14:creationId xmlns:p14="http://schemas.microsoft.com/office/powerpoint/2010/main" val="1282356331"/>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476672"/>
            <a:ext cx="7992888" cy="5976664"/>
          </a:xfrm>
          <a:prstGeom prst="rect">
            <a:avLst/>
          </a:prstGeom>
        </p:spPr>
      </p:pic>
    </p:spTree>
    <p:extLst>
      <p:ext uri="{BB962C8B-B14F-4D97-AF65-F5344CB8AC3E}">
        <p14:creationId xmlns:p14="http://schemas.microsoft.com/office/powerpoint/2010/main" val="1718417415"/>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539552" y="404664"/>
            <a:ext cx="7848872" cy="5976664"/>
          </a:xfrm>
          <a:prstGeom prst="rect">
            <a:avLst/>
          </a:prstGeom>
        </p:spPr>
      </p:pic>
    </p:spTree>
    <p:extLst>
      <p:ext uri="{BB962C8B-B14F-4D97-AF65-F5344CB8AC3E}">
        <p14:creationId xmlns:p14="http://schemas.microsoft.com/office/powerpoint/2010/main" val="687287167"/>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404664"/>
            <a:ext cx="7992888" cy="6120680"/>
          </a:xfrm>
          <a:prstGeom prst="rect">
            <a:avLst/>
          </a:prstGeom>
        </p:spPr>
      </p:pic>
    </p:spTree>
    <p:extLst>
      <p:ext uri="{BB962C8B-B14F-4D97-AF65-F5344CB8AC3E}">
        <p14:creationId xmlns:p14="http://schemas.microsoft.com/office/powerpoint/2010/main" val="2037189413"/>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6" name="Рисунок 5"/>
          <p:cNvPicPr>
            <a:picLocks noChangeAspect="1"/>
          </p:cNvPicPr>
          <p:nvPr/>
        </p:nvPicPr>
        <p:blipFill>
          <a:blip r:embed="rId2"/>
          <a:stretch>
            <a:fillRect/>
          </a:stretch>
        </p:blipFill>
        <p:spPr>
          <a:xfrm>
            <a:off x="395536" y="404664"/>
            <a:ext cx="8136904" cy="5976664"/>
          </a:xfrm>
          <a:prstGeom prst="rect">
            <a:avLst/>
          </a:prstGeom>
        </p:spPr>
      </p:pic>
    </p:spTree>
    <p:extLst>
      <p:ext uri="{BB962C8B-B14F-4D97-AF65-F5344CB8AC3E}">
        <p14:creationId xmlns:p14="http://schemas.microsoft.com/office/powerpoint/2010/main" val="1193903008"/>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539552" y="404664"/>
            <a:ext cx="7848872" cy="5904656"/>
          </a:xfrm>
          <a:prstGeom prst="rect">
            <a:avLst/>
          </a:prstGeom>
        </p:spPr>
      </p:pic>
    </p:spTree>
    <p:extLst>
      <p:ext uri="{BB962C8B-B14F-4D97-AF65-F5344CB8AC3E}">
        <p14:creationId xmlns:p14="http://schemas.microsoft.com/office/powerpoint/2010/main" val="1367099651"/>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467544" y="404664"/>
            <a:ext cx="7992888" cy="5976664"/>
          </a:xfrm>
          <a:prstGeom prst="rect">
            <a:avLst/>
          </a:prstGeom>
        </p:spPr>
      </p:pic>
    </p:spTree>
    <p:extLst>
      <p:ext uri="{BB962C8B-B14F-4D97-AF65-F5344CB8AC3E}">
        <p14:creationId xmlns:p14="http://schemas.microsoft.com/office/powerpoint/2010/main" val="619315405"/>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611560" y="476672"/>
            <a:ext cx="7776864" cy="5904656"/>
          </a:xfrm>
          <a:prstGeom prst="rect">
            <a:avLst/>
          </a:prstGeom>
        </p:spPr>
      </p:pic>
    </p:spTree>
    <p:extLst>
      <p:ext uri="{BB962C8B-B14F-4D97-AF65-F5344CB8AC3E}">
        <p14:creationId xmlns:p14="http://schemas.microsoft.com/office/powerpoint/2010/main" val="214080552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29"/>
            <a:ext cx="9144000" cy="683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55768" y="6505607"/>
            <a:ext cx="2088232" cy="3385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600" b="1" dirty="0" smtClean="0">
                <a:solidFill>
                  <a:srgbClr val="0000AC"/>
                </a:solidFill>
              </a:rPr>
              <a:t>vzot95@yandex.ru</a:t>
            </a:r>
            <a:endParaRPr lang="ru-RU" sz="1600" b="1" dirty="0">
              <a:solidFill>
                <a:srgbClr val="0000AC"/>
              </a:solidFill>
            </a:endParaRPr>
          </a:p>
        </p:txBody>
      </p:sp>
      <p:sp>
        <p:nvSpPr>
          <p:cNvPr id="4" name="Прямоугольник 3"/>
          <p:cNvSpPr/>
          <p:nvPr/>
        </p:nvSpPr>
        <p:spPr>
          <a:xfrm>
            <a:off x="5292080" y="1772816"/>
            <a:ext cx="927498" cy="369332"/>
          </a:xfrm>
          <a:prstGeom prst="rect">
            <a:avLst/>
          </a:prstGeom>
        </p:spPr>
        <p:txBody>
          <a:bodyPr wrap="none">
            <a:spAutoFit/>
          </a:bodyPr>
          <a:lstStyle/>
          <a:p>
            <a:r>
              <a:rPr lang="ru-RU" b="1" i="1" dirty="0"/>
              <a:t>Урок </a:t>
            </a:r>
            <a:r>
              <a:rPr lang="ru-RU" b="1" i="1" dirty="0" smtClean="0"/>
              <a:t>1</a:t>
            </a:r>
            <a:endParaRPr lang="ru-RU" b="1" i="1" dirty="0"/>
          </a:p>
        </p:txBody>
      </p:sp>
    </p:spTree>
    <p:extLst>
      <p:ext uri="{BB962C8B-B14F-4D97-AF65-F5344CB8AC3E}">
        <p14:creationId xmlns:p14="http://schemas.microsoft.com/office/powerpoint/2010/main" val="2213321070"/>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48726"/>
            <a:ext cx="8676456" cy="1477328"/>
          </a:xfrm>
          <a:prstGeom prst="rect">
            <a:avLst/>
          </a:prstGeom>
        </p:spPr>
        <p:txBody>
          <a:bodyPr wrap="square">
            <a:spAutoFit/>
          </a:bodyPr>
          <a:lstStyle/>
          <a:p>
            <a:pPr indent="257175" algn="just">
              <a:spcAft>
                <a:spcPts val="0"/>
              </a:spcAft>
            </a:pPr>
            <a:r>
              <a:rPr lang="ru-RU" dirty="0" smtClean="0">
                <a:latin typeface="Arial" panose="020B0604020202020204" pitchFamily="34" charset="0"/>
                <a:ea typeface="Times New Roman" panose="02020603050405020304" pitchFamily="18" charset="0"/>
              </a:rPr>
              <a:t>«</a:t>
            </a:r>
            <a:r>
              <a:rPr lang="ro-RO" dirty="0" smtClean="0">
                <a:latin typeface="Arial" panose="020B0604020202020204" pitchFamily="34" charset="0"/>
                <a:ea typeface="Times New Roman" panose="02020603050405020304" pitchFamily="18" charset="0"/>
              </a:rPr>
              <a:t>Certificat</a:t>
            </a:r>
            <a:r>
              <a:rPr lang="en-US" dirty="0" smtClean="0">
                <a:latin typeface="Arial" panose="020B0604020202020204" pitchFamily="34" charset="0"/>
                <a:ea typeface="Times New Roman" panose="02020603050405020304" pitchFamily="18" charset="0"/>
              </a:rPr>
              <a:t> </a:t>
            </a:r>
            <a:r>
              <a:rPr lang="en-US" dirty="0">
                <a:latin typeface="Arial" panose="020B0604020202020204" pitchFamily="34" charset="0"/>
                <a:ea typeface="Times New Roman" panose="02020603050405020304" pitchFamily="18" charset="0"/>
              </a:rPr>
              <a:t>de </a:t>
            </a:r>
            <a:r>
              <a:rPr lang="en-US" dirty="0" err="1">
                <a:latin typeface="Arial" panose="020B0604020202020204" pitchFamily="34" charset="0"/>
                <a:ea typeface="Times New Roman" panose="02020603050405020304" pitchFamily="18" charset="0"/>
              </a:rPr>
              <a:t>siguranță</a:t>
            </a:r>
            <a:r>
              <a:rPr lang="en-US" dirty="0">
                <a:latin typeface="Arial" panose="020B0604020202020204" pitchFamily="34" charset="0"/>
                <a:ea typeface="Times New Roman" panose="02020603050405020304" pitchFamily="18" charset="0"/>
              </a:rPr>
              <a:t> "- un document care </a:t>
            </a:r>
            <a:r>
              <a:rPr lang="en-US" dirty="0" err="1">
                <a:latin typeface="Arial" panose="020B0604020202020204" pitchFamily="34" charset="0"/>
                <a:ea typeface="Times New Roman" panose="02020603050405020304" pitchFamily="18" charset="0"/>
              </a:rPr>
              <a:t>conține</a:t>
            </a:r>
            <a:r>
              <a:rPr lang="en-US" dirty="0">
                <a:latin typeface="Arial" panose="020B0604020202020204" pitchFamily="34" charset="0"/>
                <a:ea typeface="Times New Roman" panose="02020603050405020304" pitchFamily="18" charset="0"/>
              </a:rPr>
              <a:t> o </a:t>
            </a:r>
            <a:r>
              <a:rPr lang="en-US" dirty="0" err="1">
                <a:latin typeface="Arial" panose="020B0604020202020204" pitchFamily="34" charset="0"/>
                <a:ea typeface="Times New Roman" panose="02020603050405020304" pitchFamily="18" charset="0"/>
              </a:rPr>
              <a:t>analiză</a:t>
            </a:r>
            <a:r>
              <a:rPr lang="en-US" dirty="0">
                <a:latin typeface="Arial" panose="020B0604020202020204" pitchFamily="34" charset="0"/>
                <a:ea typeface="Times New Roman" panose="02020603050405020304" pitchFamily="18" charset="0"/>
              </a:rPr>
              <a:t> a </a:t>
            </a:r>
            <a:r>
              <a:rPr lang="en-US" dirty="0" err="1">
                <a:latin typeface="Arial" panose="020B0604020202020204" pitchFamily="34" charset="0"/>
                <a:ea typeface="Times New Roman" panose="02020603050405020304" pitchFamily="18" charset="0"/>
              </a:rPr>
              <a:t>riscului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precum</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și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informații</a:t>
            </a:r>
            <a:r>
              <a:rPr lang="en-US" dirty="0">
                <a:latin typeface="Arial" panose="020B0604020202020204" pitchFamily="34" charset="0"/>
                <a:ea typeface="Times New Roman" panose="02020603050405020304" pitchFamily="18" charset="0"/>
              </a:rPr>
              <a:t> din </a:t>
            </a:r>
            <a:r>
              <a:rPr lang="en-US" dirty="0" err="1">
                <a:latin typeface="Arial" panose="020B0604020202020204" pitchFamily="34" charset="0"/>
                <a:ea typeface="Times New Roman" panose="02020603050405020304" pitchFamily="18" charset="0"/>
              </a:rPr>
              <a:t>documentația</a:t>
            </a:r>
            <a:r>
              <a:rPr lang="en-US" dirty="0">
                <a:latin typeface="Arial" panose="020B0604020202020204" pitchFamily="34" charset="0"/>
                <a:ea typeface="Times New Roman" panose="02020603050405020304" pitchFamily="18" charset="0"/>
              </a:rPr>
              <a:t> de </a:t>
            </a:r>
            <a:r>
              <a:rPr lang="en-US" dirty="0" err="1">
                <a:latin typeface="Arial" panose="020B0604020202020204" pitchFamily="34" charset="0"/>
                <a:ea typeface="Times New Roman" panose="02020603050405020304" pitchFamily="18" charset="0"/>
              </a:rPr>
              <a:t>proiectare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operațională</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tehnologică</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privind</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măsurile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minime</a:t>
            </a:r>
            <a:r>
              <a:rPr lang="en-US" dirty="0">
                <a:latin typeface="Arial" panose="020B0604020202020204" pitchFamily="34" charset="0"/>
                <a:ea typeface="Times New Roman" panose="02020603050405020304" pitchFamily="18" charset="0"/>
              </a:rPr>
              <a:t> de </a:t>
            </a:r>
            <a:r>
              <a:rPr lang="en-US" dirty="0" err="1">
                <a:latin typeface="Arial" panose="020B0604020202020204" pitchFamily="34" charset="0"/>
                <a:ea typeface="Times New Roman" panose="02020603050405020304" pitchFamily="18" charset="0"/>
              </a:rPr>
              <a:t>siguranță</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necesare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mașinile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și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sau</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echipamentele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însoțitoare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în</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toate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etapele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ciclului</a:t>
            </a:r>
            <a:r>
              <a:rPr lang="en-US" dirty="0">
                <a:latin typeface="Arial" panose="020B0604020202020204" pitchFamily="34" charset="0"/>
                <a:ea typeface="Times New Roman" panose="02020603050405020304" pitchFamily="18" charset="0"/>
              </a:rPr>
              <a:t> de </a:t>
            </a:r>
            <a:r>
              <a:rPr lang="en-US" dirty="0" err="1">
                <a:latin typeface="Arial" panose="020B0604020202020204" pitchFamily="34" charset="0"/>
                <a:ea typeface="Times New Roman" panose="02020603050405020304" pitchFamily="18" charset="0"/>
              </a:rPr>
              <a:t>viață</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și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completate</a:t>
            </a:r>
            <a:r>
              <a:rPr lang="en-US" dirty="0">
                <a:latin typeface="Arial" panose="020B0604020202020204" pitchFamily="34" charset="0"/>
                <a:ea typeface="Times New Roman" panose="02020603050405020304" pitchFamily="18" charset="0"/>
              </a:rPr>
              <a:t> cu </a:t>
            </a:r>
            <a:r>
              <a:rPr lang="en-US" dirty="0" err="1">
                <a:latin typeface="Arial" panose="020B0604020202020204" pitchFamily="34" charset="0"/>
                <a:ea typeface="Times New Roman" panose="02020603050405020304" pitchFamily="18" charset="0"/>
              </a:rPr>
              <a:t>informații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despre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rezultate</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evaluarea</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riscului</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în</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etapa</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operațională</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după</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revizie</a:t>
            </a:r>
            <a:r>
              <a:rPr lang="en-US" dirty="0">
                <a:latin typeface="Arial" panose="020B0604020202020204" pitchFamily="34" charset="0"/>
                <a:ea typeface="Times New Roman" panose="02020603050405020304" pitchFamily="18" charset="0"/>
              </a:rPr>
              <a:t>;</a:t>
            </a:r>
            <a:endParaRPr lang="ru-RU" dirty="0">
              <a:effectLst/>
              <a:latin typeface="Arial" panose="020B0604020202020204" pitchFamily="34" charset="0"/>
              <a:ea typeface="Times New Roman" panose="02020603050405020304" pitchFamily="18" charset="0"/>
            </a:endParaRPr>
          </a:p>
        </p:txBody>
      </p:sp>
      <p:sp>
        <p:nvSpPr>
          <p:cNvPr id="4" name="Прямоугольник 3"/>
          <p:cNvSpPr/>
          <p:nvPr/>
        </p:nvSpPr>
        <p:spPr>
          <a:xfrm>
            <a:off x="1176092" y="657423"/>
            <a:ext cx="7829521" cy="923330"/>
          </a:xfrm>
          <a:prstGeom prst="rect">
            <a:avLst/>
          </a:prstGeom>
        </p:spPr>
        <p:txBody>
          <a:bodyPr wrap="square">
            <a:spAutoFit/>
          </a:bodyPr>
          <a:lstStyle/>
          <a:p>
            <a:pPr indent="257175" algn="ctr">
              <a:spcAft>
                <a:spcPts val="0"/>
              </a:spcAft>
            </a:pPr>
            <a:r>
              <a:rPr lang="en-US" b="1" dirty="0" err="1">
                <a:latin typeface="Arial" panose="020B0604020202020204" pitchFamily="34" charset="0"/>
                <a:ea typeface="Times New Roman" panose="02020603050405020304" pitchFamily="18" charset="0"/>
              </a:rPr>
              <a:t>Informațiile</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despre</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declarația</a:t>
            </a:r>
            <a:r>
              <a:rPr lang="en-US" b="1" dirty="0">
                <a:latin typeface="Arial" panose="020B0604020202020204" pitchFamily="34" charset="0"/>
                <a:ea typeface="Times New Roman" panose="02020603050405020304" pitchFamily="18" charset="0"/>
              </a:rPr>
              <a:t> de </a:t>
            </a:r>
            <a:r>
              <a:rPr lang="en-US" b="1" dirty="0" err="1">
                <a:latin typeface="Arial" panose="020B0604020202020204" pitchFamily="34" charset="0"/>
                <a:ea typeface="Times New Roman" panose="02020603050405020304" pitchFamily="18" charset="0"/>
              </a:rPr>
              <a:t>conformitate</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sau</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certificatul</a:t>
            </a:r>
            <a:r>
              <a:rPr lang="en-US" b="1" dirty="0">
                <a:latin typeface="Arial" panose="020B0604020202020204" pitchFamily="34" charset="0"/>
                <a:ea typeface="Times New Roman" panose="02020603050405020304" pitchFamily="18" charset="0"/>
              </a:rPr>
              <a:t> de </a:t>
            </a:r>
            <a:r>
              <a:rPr lang="en-US" b="1" dirty="0" err="1">
                <a:latin typeface="Arial" panose="020B0604020202020204" pitchFamily="34" charset="0"/>
                <a:ea typeface="Times New Roman" panose="02020603050405020304" pitchFamily="18" charset="0"/>
              </a:rPr>
              <a:t>conformitate</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trebuie</a:t>
            </a:r>
            <a:r>
              <a:rPr lang="en-US" b="1" dirty="0">
                <a:latin typeface="Arial" panose="020B0604020202020204" pitchFamily="34" charset="0"/>
                <a:ea typeface="Times New Roman" panose="02020603050405020304" pitchFamily="18" charset="0"/>
              </a:rPr>
              <a:t> indicate </a:t>
            </a:r>
            <a:r>
              <a:rPr lang="en-US" b="1" dirty="0" err="1">
                <a:latin typeface="Arial" panose="020B0604020202020204" pitchFamily="34" charset="0"/>
                <a:ea typeface="Times New Roman" panose="02020603050405020304" pitchFamily="18" charset="0"/>
              </a:rPr>
              <a:t>în</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pașaportul</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mașinii</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și</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sau</a:t>
            </a:r>
            <a:r>
              <a:rPr lang="en-US" b="1" dirty="0">
                <a:latin typeface="Arial" panose="020B0604020202020204" pitchFamily="34" charset="0"/>
                <a:ea typeface="Times New Roman" panose="02020603050405020304" pitchFamily="18" charset="0"/>
              </a:rPr>
              <a:t>) al </a:t>
            </a:r>
            <a:r>
              <a:rPr lang="en-US" b="1" dirty="0" err="1">
                <a:latin typeface="Arial" panose="020B0604020202020204" pitchFamily="34" charset="0"/>
                <a:ea typeface="Times New Roman" panose="02020603050405020304" pitchFamily="18" charset="0"/>
              </a:rPr>
              <a:t>echipamentului</a:t>
            </a:r>
            <a:r>
              <a:rPr lang="en-US" b="1" dirty="0">
                <a:latin typeface="Arial" panose="020B0604020202020204" pitchFamily="34" charset="0"/>
                <a:ea typeface="Times New Roman" panose="02020603050405020304" pitchFamily="18" charset="0"/>
              </a:rPr>
              <a:t>.</a:t>
            </a:r>
            <a:endParaRPr lang="ru-RU" b="1" dirty="0">
              <a:effectLst/>
              <a:latin typeface="Arial" panose="020B0604020202020204" pitchFamily="34" charset="0"/>
              <a:ea typeface="Times New Roman" panose="02020603050405020304" pitchFamily="18" charset="0"/>
            </a:endParaRPr>
          </a:p>
        </p:txBody>
      </p:sp>
      <p:sp>
        <p:nvSpPr>
          <p:cNvPr id="5" name="Прямоугольник 4"/>
          <p:cNvSpPr/>
          <p:nvPr/>
        </p:nvSpPr>
        <p:spPr>
          <a:xfrm>
            <a:off x="215700" y="3433146"/>
            <a:ext cx="8634305" cy="2053639"/>
          </a:xfrm>
          <a:prstGeom prst="rect">
            <a:avLst/>
          </a:prstGeom>
        </p:spPr>
        <p:txBody>
          <a:bodyPr wrap="square">
            <a:spAutoFit/>
          </a:bodyPr>
          <a:lstStyle/>
          <a:p>
            <a:pPr indent="260509" algn="just">
              <a:lnSpc>
                <a:spcPct val="107000"/>
              </a:lnSpc>
              <a:spcAft>
                <a:spcPts val="0"/>
              </a:spcAft>
            </a:pPr>
            <a:r>
              <a:rPr lang="en-US" sz="2000" dirty="0" err="1">
                <a:latin typeface="Calibri" panose="020F0502020204030204" pitchFamily="34" charset="0"/>
                <a:ea typeface="Calibri" panose="020F0502020204030204" pitchFamily="34" charset="0"/>
                <a:cs typeface="Times New Roman" panose="02020603050405020304" pitchFamily="18" charset="0"/>
              </a:rPr>
              <a:t>Formular</a:t>
            </a:r>
            <a:r>
              <a:rPr lang="en-US" sz="2000" dirty="0">
                <a:latin typeface="Calibri" panose="020F0502020204030204" pitchFamily="34" charset="0"/>
                <a:ea typeface="Calibri" panose="020F0502020204030204" pitchFamily="34" charset="0"/>
                <a:cs typeface="Times New Roman" panose="02020603050405020304" pitchFamily="18" charset="0"/>
              </a:rPr>
              <a:t> de </a:t>
            </a:r>
            <a:r>
              <a:rPr lang="en-US" sz="2000" dirty="0" err="1">
                <a:latin typeface="Calibri" panose="020F0502020204030204" pitchFamily="34" charset="0"/>
                <a:ea typeface="Calibri" panose="020F0502020204030204" pitchFamily="34" charset="0"/>
                <a:cs typeface="Times New Roman" panose="02020603050405020304" pitchFamily="18" charset="0"/>
              </a:rPr>
              <a:t>confirmare</a:t>
            </a:r>
            <a:r>
              <a:rPr lang="en-US" sz="2000" dirty="0">
                <a:latin typeface="Calibri" panose="020F0502020204030204" pitchFamily="34" charset="0"/>
                <a:ea typeface="Calibri" panose="020F0502020204030204" pitchFamily="34" charset="0"/>
                <a:cs typeface="Times New Roman" panose="02020603050405020304" pitchFamily="18" charset="0"/>
              </a:rPr>
              <a:t> a </a:t>
            </a:r>
            <a:r>
              <a:rPr lang="en-US" sz="2000" dirty="0" err="1">
                <a:latin typeface="Calibri" panose="020F0502020204030204" pitchFamily="34" charset="0"/>
                <a:ea typeface="Calibri" panose="020F0502020204030204" pitchFamily="34" charset="0"/>
                <a:cs typeface="Times New Roman" panose="02020603050405020304" pitchFamily="18" charset="0"/>
              </a:rPr>
              <a:t>conformității</a:t>
            </a:r>
            <a:r>
              <a:rPr lang="en-US" sz="2000" dirty="0">
                <a:latin typeface="Calibri" panose="020F0502020204030204" pitchFamily="34" charset="0"/>
                <a:ea typeface="Calibri" panose="020F0502020204030204" pitchFamily="34" charset="0"/>
                <a:cs typeface="Times New Roman" panose="02020603050405020304" pitchFamily="18" charset="0"/>
              </a:rPr>
              <a:t> - o </a:t>
            </a:r>
            <a:r>
              <a:rPr lang="en-US" sz="2000" dirty="0" err="1">
                <a:latin typeface="Calibri" panose="020F0502020204030204" pitchFamily="34" charset="0"/>
                <a:ea typeface="Calibri" panose="020F0502020204030204" pitchFamily="34" charset="0"/>
                <a:cs typeface="Times New Roman" panose="02020603050405020304" pitchFamily="18" charset="0"/>
              </a:rPr>
              <a:t>anumită</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procedură</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pentru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certificarea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documentară</a:t>
            </a:r>
            <a:r>
              <a:rPr lang="en-US" sz="2000" dirty="0">
                <a:latin typeface="Calibri" panose="020F0502020204030204" pitchFamily="34" charset="0"/>
                <a:ea typeface="Calibri" panose="020F0502020204030204" pitchFamily="34" charset="0"/>
                <a:cs typeface="Times New Roman" panose="02020603050405020304" pitchFamily="18" charset="0"/>
              </a:rPr>
              <a:t> a </a:t>
            </a:r>
            <a:r>
              <a:rPr lang="en-US" sz="2000" dirty="0" err="1">
                <a:latin typeface="Calibri" panose="020F0502020204030204" pitchFamily="34" charset="0"/>
                <a:ea typeface="Calibri" panose="020F0502020204030204" pitchFamily="34" charset="0"/>
                <a:cs typeface="Times New Roman" panose="02020603050405020304" pitchFamily="18" charset="0"/>
              </a:rPr>
              <a:t>conformității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produselor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sau</a:t>
            </a:r>
            <a:r>
              <a:rPr lang="en-US" sz="2000" dirty="0">
                <a:latin typeface="Calibri" panose="020F0502020204030204" pitchFamily="34" charset="0"/>
                <a:ea typeface="Calibri" panose="020F0502020204030204" pitchFamily="34" charset="0"/>
                <a:cs typeface="Times New Roman" panose="02020603050405020304" pitchFamily="18" charset="0"/>
              </a:rPr>
              <a:t> a </a:t>
            </a:r>
            <a:r>
              <a:rPr lang="en-US" sz="2000" dirty="0" err="1">
                <a:latin typeface="Calibri" panose="020F0502020204030204" pitchFamily="34" charset="0"/>
                <a:ea typeface="Calibri" panose="020F0502020204030204" pitchFamily="34" charset="0"/>
                <a:cs typeface="Times New Roman" panose="02020603050405020304" pitchFamily="18" charset="0"/>
              </a:rPr>
              <a:t>altor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obiecte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procese</a:t>
            </a:r>
            <a:r>
              <a:rPr lang="en-US" sz="2000" dirty="0">
                <a:latin typeface="Calibri" panose="020F0502020204030204" pitchFamily="34" charset="0"/>
                <a:ea typeface="Calibri" panose="020F0502020204030204" pitchFamily="34" charset="0"/>
                <a:cs typeface="Times New Roman" panose="02020603050405020304" pitchFamily="18" charset="0"/>
              </a:rPr>
              <a:t> de </a:t>
            </a:r>
            <a:r>
              <a:rPr lang="en-US" sz="2000" dirty="0" err="1">
                <a:latin typeface="Calibri" panose="020F0502020204030204" pitchFamily="34" charset="0"/>
                <a:ea typeface="Calibri" panose="020F0502020204030204" pitchFamily="34" charset="0"/>
                <a:cs typeface="Times New Roman" panose="02020603050405020304" pitchFamily="18" charset="0"/>
              </a:rPr>
              <a:t>proiectare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inclusiv</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inspecții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producție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construcție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instalare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reglare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exploatare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depozitare</a:t>
            </a:r>
            <a:r>
              <a:rPr lang="en-US" sz="2000" dirty="0">
                <a:latin typeface="Calibri" panose="020F0502020204030204" pitchFamily="34" charset="0"/>
                <a:ea typeface="Calibri" panose="020F0502020204030204" pitchFamily="34" charset="0"/>
                <a:cs typeface="Times New Roman" panose="02020603050405020304" pitchFamily="18" charset="0"/>
              </a:rPr>
              <a:t>, transport, </a:t>
            </a:r>
            <a:r>
              <a:rPr lang="en-US" sz="2000" dirty="0" err="1">
                <a:latin typeface="Calibri" panose="020F0502020204030204" pitchFamily="34" charset="0"/>
                <a:ea typeface="Calibri" panose="020F0502020204030204" pitchFamily="34" charset="0"/>
                <a:cs typeface="Times New Roman" panose="02020603050405020304" pitchFamily="18" charset="0"/>
              </a:rPr>
              <a:t>vânzare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și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eliminare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executarea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lucrărilor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sau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furnizarea</a:t>
            </a:r>
            <a:r>
              <a:rPr lang="en-US" sz="2000" dirty="0">
                <a:latin typeface="Calibri" panose="020F0502020204030204" pitchFamily="34" charset="0"/>
                <a:ea typeface="Calibri" panose="020F0502020204030204" pitchFamily="34" charset="0"/>
                <a:cs typeface="Times New Roman" panose="02020603050405020304" pitchFamily="18" charset="0"/>
              </a:rPr>
              <a:t> de </a:t>
            </a:r>
            <a:r>
              <a:rPr lang="en-US" sz="2000" dirty="0" err="1">
                <a:latin typeface="Calibri" panose="020F0502020204030204" pitchFamily="34" charset="0"/>
                <a:ea typeface="Calibri" panose="020F0502020204030204" pitchFamily="34" charset="0"/>
                <a:cs typeface="Times New Roman" panose="02020603050405020304" pitchFamily="18" charset="0"/>
              </a:rPr>
              <a:t>servicii</a:t>
            </a:r>
            <a:r>
              <a:rPr lang="en-US" sz="2000" dirty="0">
                <a:latin typeface="Calibri" panose="020F0502020204030204" pitchFamily="34" charset="0"/>
                <a:ea typeface="Calibri" panose="020F0502020204030204" pitchFamily="34" charset="0"/>
                <a:cs typeface="Times New Roman" panose="02020603050405020304" pitchFamily="18" charset="0"/>
              </a:rPr>
              <a:t> cu </a:t>
            </a:r>
            <a:r>
              <a:rPr lang="en-US" sz="2000" dirty="0" err="1">
                <a:latin typeface="Calibri" panose="020F0502020204030204" pitchFamily="34" charset="0"/>
                <a:ea typeface="Calibri" panose="020F0502020204030204" pitchFamily="34" charset="0"/>
                <a:cs typeface="Times New Roman" panose="02020603050405020304" pitchFamily="18" charset="0"/>
              </a:rPr>
              <a:t>cerințele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reglementărilor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tehnice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prevederile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standardelor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sau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condițiile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contractelor</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24755" y="5776243"/>
            <a:ext cx="7585997" cy="646331"/>
          </a:xfrm>
          <a:prstGeom prst="rect">
            <a:avLst/>
          </a:prstGeom>
        </p:spPr>
        <p:txBody>
          <a:bodyPr wrap="square">
            <a:spAutoFit/>
          </a:bodyPr>
          <a:lstStyle/>
          <a:p>
            <a:pPr algn="just">
              <a:spcAft>
                <a:spcPts val="0"/>
              </a:spcAft>
            </a:pPr>
            <a:r>
              <a:rPr lang="en-US" b="1" dirty="0" err="1">
                <a:latin typeface="Arial" panose="020B0604020202020204" pitchFamily="34" charset="0"/>
                <a:ea typeface="Times New Roman" panose="02020603050405020304" pitchFamily="18" charset="0"/>
              </a:rPr>
              <a:t>Informațiile</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privind</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siguranța</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substanței</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trebuie</a:t>
            </a:r>
            <a:r>
              <a:rPr lang="en-US" b="1" dirty="0">
                <a:latin typeface="Arial" panose="020B0604020202020204" pitchFamily="34" charset="0"/>
                <a:ea typeface="Times New Roman" panose="02020603050405020304" pitchFamily="18" charset="0"/>
              </a:rPr>
              <a:t> indicate </a:t>
            </a:r>
            <a:r>
              <a:rPr lang="en-US" b="1" dirty="0" err="1">
                <a:latin typeface="Arial" panose="020B0604020202020204" pitchFamily="34" charset="0"/>
                <a:ea typeface="Times New Roman" panose="02020603050405020304" pitchFamily="18" charset="0"/>
              </a:rPr>
              <a:t>în</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pașaportul</a:t>
            </a:r>
            <a:r>
              <a:rPr lang="en-US" b="1" dirty="0">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substanței</a:t>
            </a:r>
            <a:r>
              <a:rPr lang="en-US" b="1" dirty="0">
                <a:latin typeface="Arial" panose="020B0604020202020204" pitchFamily="34" charset="0"/>
                <a:ea typeface="Times New Roman" panose="02020603050405020304" pitchFamily="18" charset="0"/>
              </a:rPr>
              <a:t>, al </a:t>
            </a:r>
            <a:r>
              <a:rPr lang="en-US" b="1" dirty="0" err="1">
                <a:latin typeface="Arial" panose="020B0604020202020204" pitchFamily="34" charset="0"/>
                <a:ea typeface="Times New Roman" panose="02020603050405020304" pitchFamily="18" charset="0"/>
              </a:rPr>
              <a:t>materialelor</a:t>
            </a:r>
            <a:endParaRPr lang="ru-RU" b="1" dirty="0">
              <a:effectLst/>
              <a:latin typeface="Arial" panose="020B0604020202020204" pitchFamily="34" charset="0"/>
              <a:ea typeface="Times New Roman" panose="02020603050405020304" pitchFamily="18" charset="0"/>
            </a:endParaRPr>
          </a:p>
        </p:txBody>
      </p:sp>
      <p:sp>
        <p:nvSpPr>
          <p:cNvPr id="7" name="Rectangle 16"/>
          <p:cNvSpPr>
            <a:spLocks noChangeAspect="1" noChangeArrowheads="1"/>
          </p:cNvSpPr>
          <p:nvPr/>
        </p:nvSpPr>
        <p:spPr bwMode="auto">
          <a:xfrm rot="20805220">
            <a:off x="147426" y="624539"/>
            <a:ext cx="1010877" cy="1404156"/>
          </a:xfrm>
          <a:prstGeom prst="rect">
            <a:avLst/>
          </a:prstGeom>
          <a:solidFill>
            <a:srgbClr val="000066"/>
          </a:solidFill>
          <a:ln w="9525">
            <a:noFill/>
            <a:miter lim="800000"/>
            <a:headEnd/>
            <a:tailEnd/>
          </a:ln>
          <a:effectLst>
            <a:outerShdw blurRad="50800" dist="38100" dir="2700000" algn="tl" rotWithShape="0">
              <a:prstClr val="black">
                <a:alpha val="40000"/>
              </a:prstClr>
            </a:outerShdw>
          </a:effectLst>
        </p:spPr>
        <p:txBody>
          <a:bodyPr/>
          <a:lstStyle/>
          <a:p>
            <a:pPr algn="ctr">
              <a:spcAft>
                <a:spcPts val="750"/>
              </a:spcAft>
              <a:defRPr/>
            </a:pPr>
            <a:endParaRPr lang="ru-RU" sz="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algn="ctr">
              <a:spcAft>
                <a:spcPts val="750"/>
              </a:spcAft>
              <a:defRPr/>
            </a:pPr>
            <a:endParaRPr lang="ru-RU" sz="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algn="ctr">
              <a:spcAft>
                <a:spcPts val="750"/>
              </a:spcAft>
              <a:defRPr/>
            </a:pPr>
            <a:endParaRPr lang="ru-RU" sz="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algn="ctr">
              <a:spcAft>
                <a:spcPts val="750"/>
              </a:spcAft>
              <a:defRPr/>
            </a:pPr>
            <a:endParaRPr lang="ru-RU" sz="825"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pPr algn="ctr">
              <a:spcAft>
                <a:spcPts val="750"/>
              </a:spcAft>
              <a:defRPr/>
            </a:pPr>
            <a:r>
              <a:rPr lang="ro-RO" sz="1100" b="1" dirty="0" smtClean="0">
                <a:ln w="10541" cmpd="sng">
                  <a:solidFill>
                    <a:srgbClr val="7D7D7D">
                      <a:tint val="100000"/>
                      <a:shade val="100000"/>
                      <a:satMod val="110000"/>
                    </a:srgbClr>
                  </a:solidFill>
                  <a:prstDash val="solid"/>
                </a:ln>
                <a:solidFill>
                  <a:schemeClr val="bg1"/>
                </a:solidFill>
                <a:effectLst>
                  <a:outerShdw blurRad="38100" dist="38100" dir="2700000" algn="tl">
                    <a:srgbClr val="000000">
                      <a:alpha val="43137"/>
                    </a:srgbClr>
                  </a:outerShdw>
                </a:effectLst>
                <a:latin typeface="Calibri" pitchFamily="34" charset="0"/>
              </a:rPr>
              <a:t>CERINȚE DE EXPLOATARE TEHNICĂ</a:t>
            </a:r>
            <a:r>
              <a:rPr lang="ru-RU"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r>
            <a:br>
              <a:rPr lang="ru-RU"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br>
            <a:r>
              <a:rPr lang="ro-RO" sz="1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 </a:t>
            </a:r>
            <a:endParaRPr lang="ru-RU" sz="1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8" name="Picture 14" descr="http://www.vaseljenska.com/wp-content/uploads/2011/11/cd1acarinska_unija_241g.jpg"/>
          <p:cNvPicPr>
            <a:picLocks noChangeAspect="1" noChangeArrowheads="1"/>
          </p:cNvPicPr>
          <p:nvPr/>
        </p:nvPicPr>
        <p:blipFill>
          <a:blip r:embed="rId3" cstate="print"/>
          <a:srcRect/>
          <a:stretch>
            <a:fillRect/>
          </a:stretch>
        </p:blipFill>
        <p:spPr bwMode="auto">
          <a:xfrm rot="20805220">
            <a:off x="251143" y="799406"/>
            <a:ext cx="664199" cy="386474"/>
          </a:xfrm>
          <a:prstGeom prst="rect">
            <a:avLst/>
          </a:prstGeom>
          <a:noFill/>
          <a:ln>
            <a:solidFill>
              <a:schemeClr val="bg2">
                <a:lumMod val="60000"/>
                <a:lumOff val="40000"/>
              </a:schemeClr>
            </a:solidFill>
          </a:ln>
        </p:spPr>
      </p:pic>
      <p:sp>
        <p:nvSpPr>
          <p:cNvPr id="9" name="TextBox 8"/>
          <p:cNvSpPr txBox="1"/>
          <p:nvPr/>
        </p:nvSpPr>
        <p:spPr>
          <a:xfrm>
            <a:off x="4932040" y="6363277"/>
            <a:ext cx="454047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o-RO" sz="2400" dirty="0" smtClean="0">
                <a:solidFill>
                  <a:srgbClr val="0909DB"/>
                </a:solidFill>
              </a:rPr>
              <a:t>vasile.siloci@cnsm.md</a:t>
            </a:r>
            <a:endParaRPr lang="ru-RU" dirty="0">
              <a:solidFill>
                <a:srgbClr val="0000AC"/>
              </a:solidFill>
            </a:endParaRPr>
          </a:p>
        </p:txBody>
      </p:sp>
      <p:sp>
        <p:nvSpPr>
          <p:cNvPr id="10" name="Прямоугольник 9"/>
          <p:cNvSpPr/>
          <p:nvPr/>
        </p:nvSpPr>
        <p:spPr>
          <a:xfrm>
            <a:off x="-28595" y="-37322"/>
            <a:ext cx="8640960" cy="64633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342900" lvl="0" indent="-342900" algn="just">
              <a:spcAft>
                <a:spcPts val="0"/>
              </a:spcAft>
              <a:buFont typeface="Symbol" panose="05050102010706020507" pitchFamily="18" charset="2"/>
              <a:buBlip>
                <a:blip r:embed="rId4"/>
              </a:buBlip>
              <a:tabLst>
                <a:tab pos="540385" algn="l"/>
              </a:tabLst>
            </a:pPr>
            <a:r>
              <a:rPr lang="ru-RU" dirty="0" smtClean="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Etapa</a:t>
            </a:r>
            <a:r>
              <a:rPr lang="en-US" dirty="0">
                <a:solidFill>
                  <a:srgbClr val="000000"/>
                </a:solidFill>
                <a:ea typeface="Calibri" panose="020F0502020204030204" pitchFamily="34" charset="0"/>
                <a:cs typeface="Times New Roman" panose="02020603050405020304" pitchFamily="18" charset="0"/>
              </a:rPr>
              <a:t>. 3: </a:t>
            </a:r>
            <a:r>
              <a:rPr lang="en-US" dirty="0" err="1">
                <a:solidFill>
                  <a:srgbClr val="000000"/>
                </a:solidFill>
                <a:ea typeface="Calibri" panose="020F0502020204030204" pitchFamily="34" charset="0"/>
                <a:cs typeface="Times New Roman" panose="02020603050405020304" pitchFamily="18" charset="0"/>
              </a:rPr>
              <a:t>luarea</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unei</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decizii</a:t>
            </a:r>
            <a:r>
              <a:rPr lang="en-US" dirty="0">
                <a:solidFill>
                  <a:srgbClr val="000000"/>
                </a:solidFill>
                <a:ea typeface="Calibri" panose="020F0502020204030204" pitchFamily="34" charset="0"/>
                <a:cs typeface="Times New Roman" panose="02020603050405020304" pitchFamily="18" charset="0"/>
              </a:rPr>
              <a:t> de a </a:t>
            </a:r>
            <a:r>
              <a:rPr lang="en-US" dirty="0" err="1">
                <a:solidFill>
                  <a:srgbClr val="000000"/>
                </a:solidFill>
                <a:ea typeface="Calibri" panose="020F0502020204030204" pitchFamily="34" charset="0"/>
                <a:cs typeface="Times New Roman" panose="02020603050405020304" pitchFamily="18" charset="0"/>
              </a:rPr>
              <a:t>efectua</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cercetări</a:t>
            </a:r>
            <a:r>
              <a:rPr lang="en-US" dirty="0">
                <a:solidFill>
                  <a:srgbClr val="000000"/>
                </a:solidFill>
                <a:ea typeface="Calibri" panose="020F0502020204030204" pitchFamily="34" charset="0"/>
                <a:cs typeface="Times New Roman" panose="02020603050405020304" pitchFamily="18" charset="0"/>
              </a:rPr>
              <a:t> (teste) </a:t>
            </a:r>
            <a:r>
              <a:rPr lang="en-US" dirty="0" err="1">
                <a:solidFill>
                  <a:srgbClr val="000000"/>
                </a:solidFill>
                <a:ea typeface="Calibri" panose="020F0502020204030204" pitchFamily="34" charset="0"/>
                <a:cs typeface="Times New Roman" panose="02020603050405020304" pitchFamily="18" charset="0"/>
              </a:rPr>
              <a:t>și</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măsurători</a:t>
            </a:r>
            <a:r>
              <a:rPr lang="en-US" dirty="0">
                <a:solidFill>
                  <a:srgbClr val="000000"/>
                </a:solidFill>
                <a:ea typeface="Calibri" panose="020F0502020204030204" pitchFamily="34" charset="0"/>
                <a:cs typeface="Times New Roman" panose="02020603050405020304" pitchFamily="18" charset="0"/>
              </a:rPr>
              <a:t> ale </a:t>
            </a:r>
            <a:r>
              <a:rPr lang="en-US" dirty="0" err="1">
                <a:solidFill>
                  <a:srgbClr val="000000"/>
                </a:solidFill>
                <a:ea typeface="Calibri" panose="020F0502020204030204" pitchFamily="34" charset="0"/>
                <a:cs typeface="Times New Roman" panose="02020603050405020304" pitchFamily="18" charset="0"/>
              </a:rPr>
              <a:t>factorilor</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dăunători</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periculoși</a:t>
            </a:r>
            <a:r>
              <a:rPr lang="en-US" dirty="0">
                <a:solidFill>
                  <a:srgbClr val="000000"/>
                </a:solidFill>
                <a:ea typeface="Calibri" panose="020F0502020204030204" pitchFamily="34" charset="0"/>
                <a:cs typeface="Times New Roman" panose="02020603050405020304" pitchFamily="18" charset="0"/>
              </a:rPr>
              <a:t>) </a:t>
            </a:r>
            <a:r>
              <a:rPr lang="en-US" dirty="0" err="1">
                <a:solidFill>
                  <a:srgbClr val="000000"/>
                </a:solidFill>
                <a:ea typeface="Calibri" panose="020F0502020204030204" pitchFamily="34" charset="0"/>
                <a:cs typeface="Times New Roman" panose="02020603050405020304" pitchFamily="18" charset="0"/>
              </a:rPr>
              <a:t>identificați</a:t>
            </a:r>
            <a:endParaRPr lang="ru-RU" i="1" dirty="0">
              <a:solidFill>
                <a:srgbClr val="8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143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1266126">
            <a:off x="132445" y="599157"/>
            <a:ext cx="2714242" cy="36933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lvl="0" algn="just">
              <a:spcAft>
                <a:spcPts val="0"/>
              </a:spcAft>
              <a:tabLst>
                <a:tab pos="180340" algn="l"/>
                <a:tab pos="270510" algn="l"/>
              </a:tabLs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ea typeface="Times New Roman" panose="02020603050405020304" pitchFamily="18" charset="0"/>
                <a:cs typeface="Times New Roman" panose="02020603050405020304" pitchFamily="18" charset="0"/>
              </a:rPr>
              <a:t>HG 1335 din 10.10.2002</a:t>
            </a:r>
            <a:endParaRPr lang="ru-RU" b="1"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5698094" y="351932"/>
            <a:ext cx="204225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2000" b="1" dirty="0" smtClean="0">
                <a:ln/>
                <a:solidFill>
                  <a:srgbClr val="1C7A39"/>
                </a:solidFill>
              </a:rPr>
              <a:t>CERTIFICAT DE SECURITATE</a:t>
            </a:r>
            <a:endParaRPr lang="ru-RU" sz="2000" b="1" cap="none" spc="0" dirty="0" smtClean="0">
              <a:ln/>
              <a:solidFill>
                <a:srgbClr val="1C7A39"/>
              </a:solidFill>
              <a:effectLst/>
            </a:endParaRPr>
          </a:p>
        </p:txBody>
      </p:sp>
      <p:sp>
        <p:nvSpPr>
          <p:cNvPr id="4" name="Прямоугольник 3"/>
          <p:cNvSpPr/>
          <p:nvPr/>
        </p:nvSpPr>
        <p:spPr>
          <a:xfrm>
            <a:off x="122049" y="1111053"/>
            <a:ext cx="682507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ro-RO" dirty="0" smtClean="0"/>
              <a:t>Certificatul de securitate a materialelor prevede următooarele cerințe</a:t>
            </a:r>
            <a:endParaRPr lang="ru-RU" dirty="0" smtClean="0">
              <a:latin typeface="+mn-l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88802609"/>
              </p:ext>
            </p:extLst>
          </p:nvPr>
        </p:nvGraphicFramePr>
        <p:xfrm>
          <a:off x="25378" y="1993303"/>
          <a:ext cx="8997056" cy="2834640"/>
        </p:xfrm>
        <a:graphic>
          <a:graphicData uri="http://schemas.openxmlformats.org/drawingml/2006/table">
            <a:tbl>
              <a:tblPr firstRow="1" bandRow="1">
                <a:tableStyleId>{5C22544A-7EE6-4342-B048-85BDC9FD1C3A}</a:tableStyleId>
              </a:tblPr>
              <a:tblGrid>
                <a:gridCol w="4498528">
                  <a:extLst>
                    <a:ext uri="{9D8B030D-6E8A-4147-A177-3AD203B41FA5}">
                      <a16:colId xmlns:a16="http://schemas.microsoft.com/office/drawing/2014/main" val="20000"/>
                    </a:ext>
                  </a:extLst>
                </a:gridCol>
                <a:gridCol w="4498528">
                  <a:extLst>
                    <a:ext uri="{9D8B030D-6E8A-4147-A177-3AD203B41FA5}">
                      <a16:colId xmlns:a16="http://schemas.microsoft.com/office/drawing/2014/main" val="20001"/>
                    </a:ext>
                  </a:extLst>
                </a:gridCol>
              </a:tblGrid>
              <a:tr h="370840">
                <a:tc>
                  <a:txBody>
                    <a:bodyPr/>
                    <a:lstStyle/>
                    <a:p>
                      <a:pPr>
                        <a:buFont typeface="+mj-lt"/>
                        <a:buNone/>
                        <a:tabLst>
                          <a:tab pos="265113" algn="l"/>
                        </a:tabLst>
                      </a:pPr>
                      <a:r>
                        <a:rPr lang="ro-RO" b="0" dirty="0" smtClean="0">
                          <a:solidFill>
                            <a:schemeClr val="tx1"/>
                          </a:solidFill>
                          <a:latin typeface="+mn-lt"/>
                          <a:cs typeface="Times New Roman" panose="02020603050405020304" pitchFamily="18" charset="0"/>
                        </a:rPr>
                        <a:t>1.</a:t>
                      </a:r>
                      <a:r>
                        <a:rPr lang="en-US" b="0" dirty="0" err="1" smtClean="0">
                          <a:solidFill>
                            <a:schemeClr val="tx1"/>
                          </a:solidFill>
                          <a:latin typeface="+mn-lt"/>
                          <a:cs typeface="Times New Roman" panose="02020603050405020304" pitchFamily="18" charset="0"/>
                        </a:rPr>
                        <a:t>Identificare</a:t>
                      </a:r>
                      <a:r>
                        <a:rPr lang="en-US" b="0" dirty="0" smtClean="0">
                          <a:solidFill>
                            <a:schemeClr val="tx1"/>
                          </a:solidFill>
                          <a:latin typeface="+mn-lt"/>
                          <a:cs typeface="Times New Roman" panose="02020603050405020304" pitchFamily="18" charset="0"/>
                        </a:rPr>
                        <a:t>  </a:t>
                      </a:r>
                      <a:endParaRPr lang="ro-RO" b="0" dirty="0" smtClean="0">
                        <a:solidFill>
                          <a:schemeClr val="tx1"/>
                        </a:solidFill>
                        <a:latin typeface="+mn-lt"/>
                        <a:cs typeface="Times New Roman" panose="02020603050405020304" pitchFamily="18" charset="0"/>
                      </a:endParaRPr>
                    </a:p>
                    <a:p>
                      <a:pPr>
                        <a:buFont typeface="+mj-lt"/>
                        <a:buNone/>
                        <a:tabLst>
                          <a:tab pos="265113" algn="l"/>
                        </a:tabLst>
                      </a:pPr>
                      <a:r>
                        <a:rPr lang="ro-RO" b="0" dirty="0" smtClean="0">
                          <a:solidFill>
                            <a:schemeClr val="tx1"/>
                          </a:solidFill>
                          <a:latin typeface="+mn-lt"/>
                          <a:cs typeface="Times New Roman" panose="02020603050405020304" pitchFamily="18" charset="0"/>
                        </a:rPr>
                        <a:t>2.</a:t>
                      </a:r>
                      <a:r>
                        <a:rPr lang="en-US" b="0" dirty="0" err="1" smtClean="0">
                          <a:solidFill>
                            <a:schemeClr val="tx1"/>
                          </a:solidFill>
                          <a:latin typeface="+mn-lt"/>
                          <a:cs typeface="Times New Roman" panose="02020603050405020304" pitchFamily="18" charset="0"/>
                        </a:rPr>
                        <a:t>Identificarea</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pericolelor</a:t>
                      </a:r>
                      <a:endParaRPr lang="ro-RO" b="0" dirty="0" smtClean="0">
                        <a:solidFill>
                          <a:schemeClr val="tx1"/>
                        </a:solidFill>
                        <a:latin typeface="+mn-lt"/>
                        <a:cs typeface="Times New Roman" panose="02020603050405020304" pitchFamily="18" charset="0"/>
                      </a:endParaRPr>
                    </a:p>
                    <a:p>
                      <a:pPr>
                        <a:buFont typeface="+mj-lt"/>
                        <a:buNone/>
                        <a:tabLst>
                          <a:tab pos="265113" algn="l"/>
                        </a:tabLst>
                      </a:pPr>
                      <a:r>
                        <a:rPr lang="ro-RO" b="0" dirty="0" smtClean="0">
                          <a:solidFill>
                            <a:schemeClr val="tx1"/>
                          </a:solidFill>
                          <a:latin typeface="+mn-lt"/>
                          <a:cs typeface="Times New Roman" panose="02020603050405020304" pitchFamily="18" charset="0"/>
                        </a:rPr>
                        <a:t>3.</a:t>
                      </a:r>
                      <a:r>
                        <a:rPr lang="en-US" b="0" dirty="0" err="1" smtClean="0">
                          <a:solidFill>
                            <a:schemeClr val="tx1"/>
                          </a:solidFill>
                          <a:latin typeface="+mn-lt"/>
                          <a:cs typeface="Times New Roman" panose="02020603050405020304" pitchFamily="18" charset="0"/>
                        </a:rPr>
                        <a:t>Compoziție</a:t>
                      </a:r>
                      <a:r>
                        <a:rPr lang="en-US" b="0" dirty="0" smtClean="0">
                          <a:solidFill>
                            <a:schemeClr val="tx1"/>
                          </a:solidFill>
                          <a:latin typeface="+mn-lt"/>
                          <a:cs typeface="Times New Roman" panose="02020603050405020304" pitchFamily="18" charset="0"/>
                        </a:rPr>
                        <a:t> / </a:t>
                      </a:r>
                      <a:r>
                        <a:rPr lang="en-US" b="0" dirty="0" err="1" smtClean="0">
                          <a:solidFill>
                            <a:schemeClr val="tx1"/>
                          </a:solidFill>
                          <a:latin typeface="+mn-lt"/>
                          <a:cs typeface="Times New Roman" panose="02020603050405020304" pitchFamily="18" charset="0"/>
                        </a:rPr>
                        <a:t>informații</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despre</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ingrediente</a:t>
                      </a:r>
                      <a:r>
                        <a:rPr lang="en-US" b="0" dirty="0" smtClean="0">
                          <a:solidFill>
                            <a:schemeClr val="tx1"/>
                          </a:solidFill>
                          <a:latin typeface="+mn-lt"/>
                          <a:cs typeface="Times New Roman" panose="02020603050405020304" pitchFamily="18" charset="0"/>
                        </a:rPr>
                        <a:t> </a:t>
                      </a:r>
                      <a:endParaRPr lang="ro-RO" b="0" dirty="0" smtClean="0">
                        <a:solidFill>
                          <a:schemeClr val="tx1"/>
                        </a:solidFill>
                        <a:latin typeface="+mn-lt"/>
                        <a:cs typeface="Times New Roman" panose="02020603050405020304" pitchFamily="18" charset="0"/>
                      </a:endParaRPr>
                    </a:p>
                    <a:p>
                      <a:pPr>
                        <a:buFont typeface="+mj-lt"/>
                        <a:buNone/>
                        <a:tabLst>
                          <a:tab pos="265113" algn="l"/>
                        </a:tabLst>
                      </a:pPr>
                      <a:r>
                        <a:rPr lang="ro-RO" b="0" dirty="0" smtClean="0">
                          <a:solidFill>
                            <a:schemeClr val="tx1"/>
                          </a:solidFill>
                          <a:latin typeface="+mn-lt"/>
                          <a:cs typeface="Times New Roman" panose="02020603050405020304" pitchFamily="18" charset="0"/>
                        </a:rPr>
                        <a:t>4.</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Masuri</a:t>
                      </a:r>
                      <a:r>
                        <a:rPr lang="en-US" b="0" dirty="0" smtClean="0">
                          <a:solidFill>
                            <a:schemeClr val="tx1"/>
                          </a:solidFill>
                          <a:latin typeface="+mn-lt"/>
                          <a:cs typeface="Times New Roman" panose="02020603050405020304" pitchFamily="18" charset="0"/>
                        </a:rPr>
                        <a:t> de prim </a:t>
                      </a:r>
                      <a:r>
                        <a:rPr lang="en-US" b="0" dirty="0" err="1" smtClean="0">
                          <a:solidFill>
                            <a:schemeClr val="tx1"/>
                          </a:solidFill>
                          <a:latin typeface="+mn-lt"/>
                          <a:cs typeface="Times New Roman" panose="02020603050405020304" pitchFamily="18" charset="0"/>
                        </a:rPr>
                        <a:t>ajutor</a:t>
                      </a:r>
                      <a:r>
                        <a:rPr lang="en-US" b="0" dirty="0" smtClean="0">
                          <a:solidFill>
                            <a:schemeClr val="tx1"/>
                          </a:solidFill>
                          <a:latin typeface="+mn-lt"/>
                          <a:cs typeface="Times New Roman" panose="02020603050405020304" pitchFamily="18" charset="0"/>
                        </a:rPr>
                        <a:t> </a:t>
                      </a:r>
                      <a:endParaRPr lang="ro-RO" b="0" dirty="0" smtClean="0">
                        <a:solidFill>
                          <a:schemeClr val="tx1"/>
                        </a:solidFill>
                        <a:latin typeface="+mn-lt"/>
                        <a:cs typeface="Times New Roman" panose="02020603050405020304" pitchFamily="18" charset="0"/>
                      </a:endParaRPr>
                    </a:p>
                    <a:p>
                      <a:pPr>
                        <a:buFont typeface="+mj-lt"/>
                        <a:buNone/>
                        <a:tabLst>
                          <a:tab pos="265113" algn="l"/>
                        </a:tabLst>
                      </a:pPr>
                      <a:r>
                        <a:rPr lang="ro-RO" b="0" dirty="0" smtClean="0">
                          <a:solidFill>
                            <a:schemeClr val="tx1"/>
                          </a:solidFill>
                          <a:latin typeface="+mn-lt"/>
                          <a:cs typeface="Times New Roman" panose="02020603050405020304" pitchFamily="18" charset="0"/>
                        </a:rPr>
                        <a:t>5.</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Măsuri</a:t>
                      </a:r>
                      <a:r>
                        <a:rPr lang="en-US" b="0" dirty="0" smtClean="0">
                          <a:solidFill>
                            <a:schemeClr val="tx1"/>
                          </a:solidFill>
                          <a:latin typeface="+mn-lt"/>
                          <a:cs typeface="Times New Roman" panose="02020603050405020304" pitchFamily="18" charset="0"/>
                        </a:rPr>
                        <a:t> de </a:t>
                      </a:r>
                      <a:r>
                        <a:rPr lang="en-US" b="0" dirty="0" err="1" smtClean="0">
                          <a:solidFill>
                            <a:schemeClr val="tx1"/>
                          </a:solidFill>
                          <a:latin typeface="+mn-lt"/>
                          <a:cs typeface="Times New Roman" panose="02020603050405020304" pitchFamily="18" charset="0"/>
                        </a:rPr>
                        <a:t>stingere</a:t>
                      </a:r>
                      <a:r>
                        <a:rPr lang="en-US" b="0" dirty="0" smtClean="0">
                          <a:solidFill>
                            <a:schemeClr val="tx1"/>
                          </a:solidFill>
                          <a:latin typeface="+mn-lt"/>
                          <a:cs typeface="Times New Roman" panose="02020603050405020304" pitchFamily="18" charset="0"/>
                        </a:rPr>
                        <a:t> a </a:t>
                      </a:r>
                      <a:r>
                        <a:rPr lang="en-US" b="0" dirty="0" err="1" smtClean="0">
                          <a:solidFill>
                            <a:schemeClr val="tx1"/>
                          </a:solidFill>
                          <a:latin typeface="+mn-lt"/>
                          <a:cs typeface="Times New Roman" panose="02020603050405020304" pitchFamily="18" charset="0"/>
                        </a:rPr>
                        <a:t>incendiilor</a:t>
                      </a:r>
                      <a:endParaRPr lang="ro-RO" b="0" dirty="0" smtClean="0">
                        <a:solidFill>
                          <a:schemeClr val="tx1"/>
                        </a:solidFill>
                        <a:latin typeface="+mn-lt"/>
                        <a:cs typeface="Times New Roman" panose="02020603050405020304" pitchFamily="18" charset="0"/>
                      </a:endParaRPr>
                    </a:p>
                    <a:p>
                      <a:pPr marL="0" indent="0">
                        <a:buFont typeface="+mj-lt"/>
                        <a:buNone/>
                        <a:tabLst>
                          <a:tab pos="265113" algn="l"/>
                        </a:tabLst>
                      </a:pPr>
                      <a:r>
                        <a:rPr lang="ro-RO" b="0" dirty="0" smtClean="0">
                          <a:solidFill>
                            <a:schemeClr val="tx1"/>
                          </a:solidFill>
                          <a:latin typeface="+mn-lt"/>
                          <a:cs typeface="Times New Roman" panose="02020603050405020304" pitchFamily="18" charset="0"/>
                        </a:rPr>
                        <a:t>6.</a:t>
                      </a:r>
                      <a:r>
                        <a:rPr lang="en-US" b="0" dirty="0" err="1" smtClean="0">
                          <a:solidFill>
                            <a:schemeClr val="tx1"/>
                          </a:solidFill>
                          <a:latin typeface="+mn-lt"/>
                          <a:cs typeface="Times New Roman" panose="02020603050405020304" pitchFamily="18" charset="0"/>
                        </a:rPr>
                        <a:t>Măsuri</a:t>
                      </a:r>
                      <a:r>
                        <a:rPr lang="en-US" b="0" dirty="0" smtClean="0">
                          <a:solidFill>
                            <a:schemeClr val="tx1"/>
                          </a:solidFill>
                          <a:latin typeface="+mn-lt"/>
                          <a:cs typeface="Times New Roman" panose="02020603050405020304" pitchFamily="18" charset="0"/>
                        </a:rPr>
                        <a:t> care </a:t>
                      </a:r>
                      <a:r>
                        <a:rPr lang="en-US" b="0" dirty="0" err="1" smtClean="0">
                          <a:solidFill>
                            <a:schemeClr val="tx1"/>
                          </a:solidFill>
                          <a:latin typeface="+mn-lt"/>
                          <a:cs typeface="Times New Roman" panose="02020603050405020304" pitchFamily="18" charset="0"/>
                        </a:rPr>
                        <a:t>trebuie</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luate</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în</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caz</a:t>
                      </a:r>
                      <a:r>
                        <a:rPr lang="en-US" b="0" dirty="0" smtClean="0">
                          <a:solidFill>
                            <a:schemeClr val="tx1"/>
                          </a:solidFill>
                          <a:latin typeface="+mn-lt"/>
                          <a:cs typeface="Times New Roman" panose="02020603050405020304" pitchFamily="18" charset="0"/>
                        </a:rPr>
                        <a:t> de </a:t>
                      </a:r>
                      <a:r>
                        <a:rPr lang="en-US" b="0" dirty="0" err="1" smtClean="0">
                          <a:solidFill>
                            <a:schemeClr val="tx1"/>
                          </a:solidFill>
                          <a:latin typeface="+mn-lt"/>
                          <a:cs typeface="Times New Roman" panose="02020603050405020304" pitchFamily="18" charset="0"/>
                        </a:rPr>
                        <a:t>urgență</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ejecție</a:t>
                      </a:r>
                      <a:r>
                        <a:rPr lang="en-US" b="0" dirty="0" smtClean="0">
                          <a:solidFill>
                            <a:schemeClr val="tx1"/>
                          </a:solidFill>
                          <a:latin typeface="+mn-lt"/>
                          <a:cs typeface="Times New Roman" panose="02020603050405020304" pitchFamily="18" charset="0"/>
                        </a:rPr>
                        <a:t> / </a:t>
                      </a:r>
                      <a:r>
                        <a:rPr lang="en-US" b="0" dirty="0" err="1" smtClean="0">
                          <a:solidFill>
                            <a:schemeClr val="tx1"/>
                          </a:solidFill>
                          <a:latin typeface="+mn-lt"/>
                          <a:cs typeface="Times New Roman" panose="02020603050405020304" pitchFamily="18" charset="0"/>
                        </a:rPr>
                        <a:t>descărcare</a:t>
                      </a:r>
                      <a:r>
                        <a:rPr lang="en-US" b="0" dirty="0" smtClean="0">
                          <a:solidFill>
                            <a:schemeClr val="tx1"/>
                          </a:solidFill>
                          <a:latin typeface="+mn-lt"/>
                          <a:cs typeface="Times New Roman" panose="02020603050405020304" pitchFamily="18" charset="0"/>
                        </a:rPr>
                        <a:t>  </a:t>
                      </a:r>
                      <a:endParaRPr lang="ro-RO" b="0" dirty="0" smtClean="0">
                        <a:solidFill>
                          <a:schemeClr val="tx1"/>
                        </a:solidFill>
                        <a:latin typeface="+mn-lt"/>
                        <a:cs typeface="Times New Roman" panose="02020603050405020304" pitchFamily="18" charset="0"/>
                      </a:endParaRPr>
                    </a:p>
                    <a:p>
                      <a:pPr marL="0" indent="0">
                        <a:buFont typeface="+mj-lt"/>
                        <a:buNone/>
                        <a:tabLst>
                          <a:tab pos="265113" algn="l"/>
                        </a:tabLst>
                      </a:pPr>
                      <a:r>
                        <a:rPr lang="ro-RO" b="0" dirty="0" smtClean="0">
                          <a:solidFill>
                            <a:schemeClr val="tx1"/>
                          </a:solidFill>
                          <a:latin typeface="+mn-lt"/>
                          <a:cs typeface="Times New Roman" panose="02020603050405020304" pitchFamily="18" charset="0"/>
                        </a:rPr>
                        <a:t>7.</a:t>
                      </a:r>
                      <a:r>
                        <a:rPr lang="en-US" b="0" dirty="0" err="1" smtClean="0">
                          <a:solidFill>
                            <a:schemeClr val="tx1"/>
                          </a:solidFill>
                          <a:latin typeface="+mn-lt"/>
                          <a:cs typeface="Times New Roman" panose="02020603050405020304" pitchFamily="18" charset="0"/>
                        </a:rPr>
                        <a:t>Manipularea</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și</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depozitarea</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produsului</a:t>
                      </a:r>
                      <a:r>
                        <a:rPr lang="en-US" b="0" dirty="0" smtClean="0">
                          <a:solidFill>
                            <a:schemeClr val="tx1"/>
                          </a:solidFill>
                          <a:latin typeface="+mn-lt"/>
                          <a:cs typeface="Times New Roman" panose="02020603050405020304" pitchFamily="18" charset="0"/>
                        </a:rPr>
                        <a:t>  </a:t>
                      </a:r>
                      <a:r>
                        <a:rPr lang="ro-RO" b="0" dirty="0" smtClean="0">
                          <a:solidFill>
                            <a:schemeClr val="tx1"/>
                          </a:solidFill>
                          <a:latin typeface="+mn-lt"/>
                          <a:cs typeface="Times New Roman" panose="02020603050405020304" pitchFamily="18" charset="0"/>
                        </a:rPr>
                        <a:t>8.</a:t>
                      </a:r>
                      <a:r>
                        <a:rPr lang="en-US" b="0" dirty="0" err="1" smtClean="0">
                          <a:solidFill>
                            <a:schemeClr val="tx1"/>
                          </a:solidFill>
                          <a:latin typeface="+mn-lt"/>
                          <a:cs typeface="Times New Roman" panose="02020603050405020304" pitchFamily="18" charset="0"/>
                        </a:rPr>
                        <a:t>Măsuri</a:t>
                      </a:r>
                      <a:r>
                        <a:rPr lang="en-US" b="0" dirty="0" smtClean="0">
                          <a:solidFill>
                            <a:schemeClr val="tx1"/>
                          </a:solidFill>
                          <a:latin typeface="+mn-lt"/>
                          <a:cs typeface="Times New Roman" panose="02020603050405020304" pitchFamily="18" charset="0"/>
                        </a:rPr>
                        <a:t> de control al </a:t>
                      </a:r>
                      <a:r>
                        <a:rPr lang="en-US" b="0" dirty="0" err="1" smtClean="0">
                          <a:solidFill>
                            <a:schemeClr val="tx1"/>
                          </a:solidFill>
                          <a:latin typeface="+mn-lt"/>
                          <a:cs typeface="Times New Roman" panose="02020603050405020304" pitchFamily="18" charset="0"/>
                        </a:rPr>
                        <a:t>expunerii</a:t>
                      </a:r>
                      <a:r>
                        <a:rPr lang="en-US" b="0" dirty="0" smtClean="0">
                          <a:solidFill>
                            <a:schemeClr val="tx1"/>
                          </a:solidFill>
                          <a:latin typeface="+mn-lt"/>
                          <a:cs typeface="Times New Roman" panose="02020603050405020304" pitchFamily="18" charset="0"/>
                        </a:rPr>
                        <a:t> /      </a:t>
                      </a:r>
                      <a:r>
                        <a:rPr lang="en-US" b="0" dirty="0" err="1" smtClean="0">
                          <a:solidFill>
                            <a:schemeClr val="tx1"/>
                          </a:solidFill>
                          <a:latin typeface="+mn-lt"/>
                          <a:cs typeface="Times New Roman" panose="02020603050405020304" pitchFamily="18" charset="0"/>
                        </a:rPr>
                        <a:t>protecție</a:t>
                      </a:r>
                      <a:r>
                        <a:rPr lang="en-US" b="0" dirty="0" smtClean="0">
                          <a:solidFill>
                            <a:schemeClr val="tx1"/>
                          </a:solidFill>
                          <a:latin typeface="+mn-lt"/>
                          <a:cs typeface="Times New Roman" panose="02020603050405020304" pitchFamily="18" charset="0"/>
                        </a:rPr>
                        <a:t> </a:t>
                      </a:r>
                      <a:r>
                        <a:rPr lang="en-US" b="0" dirty="0" err="1" smtClean="0">
                          <a:solidFill>
                            <a:schemeClr val="tx1"/>
                          </a:solidFill>
                          <a:latin typeface="+mn-lt"/>
                          <a:cs typeface="Times New Roman" panose="02020603050405020304" pitchFamily="18" charset="0"/>
                        </a:rPr>
                        <a:t>individuală</a:t>
                      </a:r>
                      <a:endParaRPr lang="ru-RU" b="0" dirty="0" smtClean="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mj-lt"/>
                        <a:buAutoNum type="arabicPeriod" startAt="9"/>
                      </a:pPr>
                      <a:r>
                        <a:rPr lang="en-US" b="0" dirty="0" err="1" smtClean="0">
                          <a:solidFill>
                            <a:schemeClr val="tx1"/>
                          </a:solidFill>
                        </a:rPr>
                        <a:t>Proprietăți</a:t>
                      </a:r>
                      <a:r>
                        <a:rPr lang="en-US" b="0" dirty="0" smtClean="0">
                          <a:solidFill>
                            <a:schemeClr val="tx1"/>
                          </a:solidFill>
                        </a:rPr>
                        <a:t> </a:t>
                      </a:r>
                      <a:r>
                        <a:rPr lang="en-US" b="0" dirty="0" err="1" smtClean="0">
                          <a:solidFill>
                            <a:schemeClr val="tx1"/>
                          </a:solidFill>
                        </a:rPr>
                        <a:t>fizico-chimice</a:t>
                      </a:r>
                      <a:endParaRPr lang="ro-RO" b="0" dirty="0" smtClean="0">
                        <a:solidFill>
                          <a:schemeClr val="tx1"/>
                        </a:solidFill>
                      </a:endParaRPr>
                    </a:p>
                    <a:p>
                      <a:pPr marL="342900" indent="-342900">
                        <a:buFont typeface="+mj-lt"/>
                        <a:buAutoNum type="arabicPeriod" startAt="9"/>
                      </a:pPr>
                      <a:r>
                        <a:rPr lang="en-US" b="0" dirty="0" err="1" smtClean="0">
                          <a:solidFill>
                            <a:schemeClr val="tx1"/>
                          </a:solidFill>
                        </a:rPr>
                        <a:t>Stabilitate</a:t>
                      </a:r>
                      <a:r>
                        <a:rPr lang="en-US" b="0" dirty="0" smtClean="0">
                          <a:solidFill>
                            <a:schemeClr val="tx1"/>
                          </a:solidFill>
                        </a:rPr>
                        <a:t> </a:t>
                      </a:r>
                      <a:r>
                        <a:rPr lang="en-US" b="0" dirty="0" err="1" smtClean="0">
                          <a:solidFill>
                            <a:schemeClr val="tx1"/>
                          </a:solidFill>
                        </a:rPr>
                        <a:t>și</a:t>
                      </a:r>
                      <a:r>
                        <a:rPr lang="en-US" b="0" dirty="0" smtClean="0">
                          <a:solidFill>
                            <a:schemeClr val="tx1"/>
                          </a:solidFill>
                        </a:rPr>
                        <a:t> </a:t>
                      </a:r>
                      <a:r>
                        <a:rPr lang="en-US" b="0" dirty="0" err="1" smtClean="0">
                          <a:solidFill>
                            <a:schemeClr val="tx1"/>
                          </a:solidFill>
                        </a:rPr>
                        <a:t>reactivitate</a:t>
                      </a:r>
                      <a:endParaRPr lang="ro-RO" b="0" dirty="0" smtClean="0">
                        <a:solidFill>
                          <a:schemeClr val="tx1"/>
                        </a:solidFill>
                      </a:endParaRPr>
                    </a:p>
                    <a:p>
                      <a:pPr marL="342900" indent="-342900">
                        <a:buFont typeface="+mj-lt"/>
                        <a:buAutoNum type="arabicPeriod" startAt="9"/>
                      </a:pPr>
                      <a:r>
                        <a:rPr lang="en-US" b="0" dirty="0" err="1" smtClean="0">
                          <a:solidFill>
                            <a:schemeClr val="tx1"/>
                          </a:solidFill>
                        </a:rPr>
                        <a:t>Informatie</a:t>
                      </a:r>
                      <a:r>
                        <a:rPr lang="en-US" b="0" dirty="0" smtClean="0">
                          <a:solidFill>
                            <a:schemeClr val="tx1"/>
                          </a:solidFill>
                        </a:rPr>
                        <a:t> </a:t>
                      </a:r>
                      <a:r>
                        <a:rPr lang="en-US" b="0" dirty="0" err="1" smtClean="0">
                          <a:solidFill>
                            <a:schemeClr val="tx1"/>
                          </a:solidFill>
                        </a:rPr>
                        <a:t>toxicologică</a:t>
                      </a:r>
                      <a:endParaRPr lang="ro-RO" b="0" dirty="0" smtClean="0">
                        <a:solidFill>
                          <a:schemeClr val="tx1"/>
                        </a:solidFill>
                      </a:endParaRPr>
                    </a:p>
                    <a:p>
                      <a:pPr marL="342900" indent="-342900">
                        <a:buFont typeface="+mj-lt"/>
                        <a:buAutoNum type="arabicPeriod" startAt="9"/>
                      </a:pPr>
                      <a:r>
                        <a:rPr lang="en-US" b="0" dirty="0" err="1" smtClean="0">
                          <a:solidFill>
                            <a:schemeClr val="tx1"/>
                          </a:solidFill>
                        </a:rPr>
                        <a:t>Informații</a:t>
                      </a:r>
                      <a:r>
                        <a:rPr lang="en-US" b="0" dirty="0" smtClean="0">
                          <a:solidFill>
                            <a:schemeClr val="tx1"/>
                          </a:solidFill>
                        </a:rPr>
                        <a:t> de </a:t>
                      </a:r>
                      <a:r>
                        <a:rPr lang="en-US" b="0" dirty="0" err="1" smtClean="0">
                          <a:solidFill>
                            <a:schemeClr val="tx1"/>
                          </a:solidFill>
                        </a:rPr>
                        <a:t>mediu</a:t>
                      </a:r>
                      <a:endParaRPr lang="ro-RO" b="0" dirty="0" smtClean="0">
                        <a:solidFill>
                          <a:schemeClr val="tx1"/>
                        </a:solidFill>
                      </a:endParaRPr>
                    </a:p>
                    <a:p>
                      <a:pPr marL="342900" indent="-342900">
                        <a:buFont typeface="+mj-lt"/>
                        <a:buAutoNum type="arabicPeriod" startAt="9"/>
                      </a:pPr>
                      <a:r>
                        <a:rPr lang="en-US" b="0" dirty="0" err="1" smtClean="0">
                          <a:solidFill>
                            <a:schemeClr val="tx1"/>
                          </a:solidFill>
                        </a:rPr>
                        <a:t>Informații</a:t>
                      </a:r>
                      <a:r>
                        <a:rPr lang="en-US" b="0" dirty="0" smtClean="0">
                          <a:solidFill>
                            <a:schemeClr val="tx1"/>
                          </a:solidFill>
                        </a:rPr>
                        <a:t> </a:t>
                      </a:r>
                      <a:r>
                        <a:rPr lang="en-US" b="0" dirty="0" err="1" smtClean="0">
                          <a:solidFill>
                            <a:schemeClr val="tx1"/>
                          </a:solidFill>
                        </a:rPr>
                        <a:t>despre</a:t>
                      </a:r>
                      <a:r>
                        <a:rPr lang="en-US" b="0" dirty="0" smtClean="0">
                          <a:solidFill>
                            <a:schemeClr val="tx1"/>
                          </a:solidFill>
                        </a:rPr>
                        <a:t> </a:t>
                      </a:r>
                      <a:r>
                        <a:rPr lang="en-US" b="0" dirty="0" err="1" smtClean="0">
                          <a:solidFill>
                            <a:schemeClr val="tx1"/>
                          </a:solidFill>
                        </a:rPr>
                        <a:t>eliminare</a:t>
                      </a:r>
                      <a:endParaRPr lang="ro-RO" b="0" dirty="0" smtClean="0">
                        <a:solidFill>
                          <a:schemeClr val="tx1"/>
                        </a:solidFill>
                      </a:endParaRPr>
                    </a:p>
                    <a:p>
                      <a:pPr marL="342900" indent="-342900">
                        <a:buFont typeface="+mj-lt"/>
                        <a:buAutoNum type="arabicPeriod" startAt="9"/>
                      </a:pPr>
                      <a:r>
                        <a:rPr lang="en-US" b="0" dirty="0" err="1" smtClean="0">
                          <a:solidFill>
                            <a:schemeClr val="tx1"/>
                          </a:solidFill>
                        </a:rPr>
                        <a:t>Informații</a:t>
                      </a:r>
                      <a:r>
                        <a:rPr lang="en-US" b="0" dirty="0" smtClean="0">
                          <a:solidFill>
                            <a:schemeClr val="tx1"/>
                          </a:solidFill>
                        </a:rPr>
                        <a:t> </a:t>
                      </a:r>
                      <a:r>
                        <a:rPr lang="en-US" b="0" dirty="0" err="1" smtClean="0">
                          <a:solidFill>
                            <a:schemeClr val="tx1"/>
                          </a:solidFill>
                        </a:rPr>
                        <a:t>referitoare</a:t>
                      </a:r>
                      <a:r>
                        <a:rPr lang="en-US" b="0" dirty="0" smtClean="0">
                          <a:solidFill>
                            <a:schemeClr val="tx1"/>
                          </a:solidFill>
                        </a:rPr>
                        <a:t> la transport</a:t>
                      </a:r>
                      <a:endParaRPr lang="ro-RO" b="0" dirty="0" smtClean="0">
                        <a:solidFill>
                          <a:schemeClr val="tx1"/>
                        </a:solidFill>
                      </a:endParaRPr>
                    </a:p>
                    <a:p>
                      <a:pPr marL="342900" indent="-342900">
                        <a:buFont typeface="+mj-lt"/>
                        <a:buAutoNum type="arabicPeriod" startAt="9"/>
                      </a:pPr>
                      <a:r>
                        <a:rPr lang="en-US" b="0" dirty="0" err="1" smtClean="0">
                          <a:solidFill>
                            <a:schemeClr val="tx1"/>
                          </a:solidFill>
                        </a:rPr>
                        <a:t>Informații</a:t>
                      </a:r>
                      <a:r>
                        <a:rPr lang="en-US" b="0" dirty="0" smtClean="0">
                          <a:solidFill>
                            <a:schemeClr val="tx1"/>
                          </a:solidFill>
                        </a:rPr>
                        <a:t> </a:t>
                      </a:r>
                      <a:r>
                        <a:rPr lang="en-US" b="0" dirty="0" err="1" smtClean="0">
                          <a:solidFill>
                            <a:schemeClr val="tx1"/>
                          </a:solidFill>
                        </a:rPr>
                        <a:t>legalealte</a:t>
                      </a:r>
                      <a:r>
                        <a:rPr lang="en-US" b="0" dirty="0" smtClean="0">
                          <a:solidFill>
                            <a:schemeClr val="tx1"/>
                          </a:solidFill>
                        </a:rPr>
                        <a:t> </a:t>
                      </a:r>
                      <a:r>
                        <a:rPr lang="en-US" b="0" dirty="0" err="1" smtClean="0">
                          <a:solidFill>
                            <a:schemeClr val="tx1"/>
                          </a:solidFill>
                        </a:rPr>
                        <a:t>informații</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 name="Прямоугольник 7"/>
          <p:cNvSpPr/>
          <p:nvPr/>
        </p:nvSpPr>
        <p:spPr>
          <a:xfrm>
            <a:off x="683568" y="5338182"/>
            <a:ext cx="8136905" cy="923330"/>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dirty="0"/>
              <a:t>Este </a:t>
            </a:r>
            <a:r>
              <a:rPr lang="en-US" dirty="0" err="1"/>
              <a:t>responsabilitatea</a:t>
            </a:r>
            <a:r>
              <a:rPr lang="en-US" dirty="0"/>
              <a:t> </a:t>
            </a:r>
            <a:r>
              <a:rPr lang="en-US" dirty="0" err="1"/>
              <a:t>producătorului</a:t>
            </a:r>
            <a:r>
              <a:rPr lang="en-US" dirty="0"/>
              <a:t> </a:t>
            </a:r>
            <a:r>
              <a:rPr lang="en-US" dirty="0" err="1"/>
              <a:t>produsului</a:t>
            </a:r>
            <a:r>
              <a:rPr lang="en-US" dirty="0"/>
              <a:t> </a:t>
            </a:r>
            <a:r>
              <a:rPr lang="en-US" dirty="0" err="1"/>
              <a:t>să</a:t>
            </a:r>
            <a:r>
              <a:rPr lang="en-US" dirty="0"/>
              <a:t> </a:t>
            </a:r>
            <a:r>
              <a:rPr lang="en-US" dirty="0" err="1"/>
              <a:t>întocmească</a:t>
            </a:r>
            <a:r>
              <a:rPr lang="en-US" dirty="0"/>
              <a:t> un </a:t>
            </a:r>
            <a:r>
              <a:rPr lang="en-US" dirty="0" err="1"/>
              <a:t>certificat</a:t>
            </a:r>
            <a:r>
              <a:rPr lang="en-US" dirty="0"/>
              <a:t> de </a:t>
            </a:r>
            <a:r>
              <a:rPr lang="en-US" dirty="0" err="1"/>
              <a:t>siguranță</a:t>
            </a:r>
            <a:r>
              <a:rPr lang="en-US" dirty="0"/>
              <a:t> a </a:t>
            </a:r>
            <a:r>
              <a:rPr lang="en-US" dirty="0" err="1"/>
              <a:t>materialelor</a:t>
            </a:r>
            <a:r>
              <a:rPr lang="en-US" dirty="0"/>
              <a:t>. </a:t>
            </a:r>
            <a:r>
              <a:rPr lang="en-US" dirty="0" err="1"/>
              <a:t>Fișele</a:t>
            </a:r>
            <a:r>
              <a:rPr lang="en-US" dirty="0"/>
              <a:t> cu date de </a:t>
            </a:r>
            <a:r>
              <a:rPr lang="en-US" dirty="0" err="1"/>
              <a:t>securitate</a:t>
            </a:r>
            <a:r>
              <a:rPr lang="en-US" dirty="0"/>
              <a:t> pot fi </a:t>
            </a:r>
            <a:r>
              <a:rPr lang="en-US" dirty="0" err="1"/>
              <a:t>găsite</a:t>
            </a:r>
            <a:r>
              <a:rPr lang="en-US" dirty="0"/>
              <a:t> </a:t>
            </a:r>
            <a:r>
              <a:rPr lang="en-US" dirty="0" err="1"/>
              <a:t>pe</a:t>
            </a:r>
            <a:r>
              <a:rPr lang="en-US" dirty="0"/>
              <a:t> site-</a:t>
            </a:r>
            <a:r>
              <a:rPr lang="en-US" dirty="0" err="1"/>
              <a:t>urile</a:t>
            </a:r>
            <a:r>
              <a:rPr lang="en-US" dirty="0"/>
              <a:t> web ale </a:t>
            </a:r>
            <a:r>
              <a:rPr lang="en-US" dirty="0" err="1"/>
              <a:t>producătorilor</a:t>
            </a:r>
            <a:r>
              <a:rPr lang="en-US" dirty="0"/>
              <a:t> de </a:t>
            </a:r>
            <a:r>
              <a:rPr lang="en-US" dirty="0" err="1"/>
              <a:t>produse</a:t>
            </a:r>
            <a:r>
              <a:rPr lang="en-US" dirty="0"/>
              <a:t>.</a:t>
            </a:r>
            <a:endParaRPr lang="ru-RU" dirty="0">
              <a:latin typeface="+mn-lt"/>
            </a:endParaRPr>
          </a:p>
        </p:txBody>
      </p:sp>
      <p:sp>
        <p:nvSpPr>
          <p:cNvPr id="10" name="Прямоугольник 9"/>
          <p:cNvSpPr/>
          <p:nvPr/>
        </p:nvSpPr>
        <p:spPr>
          <a:xfrm>
            <a:off x="0" y="5683"/>
            <a:ext cx="5292080" cy="346249"/>
          </a:xfrm>
          <a:prstGeom prst="rect">
            <a:avLst/>
          </a:prstGeom>
          <a:noFill/>
          <a:ln>
            <a:no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u-RU" b="1" dirty="0" smtClean="0">
                <a:solidFill>
                  <a:srgbClr val="000000"/>
                </a:solidFill>
                <a:ea typeface="Calibri" panose="020F0502020204030204" pitchFamily="34" charset="0"/>
                <a:cs typeface="Times New Roman" panose="02020603050405020304" pitchFamily="18" charset="0"/>
              </a:rPr>
              <a:t> </a:t>
            </a:r>
            <a:r>
              <a:rPr lang="en-US" b="1" dirty="0" err="1">
                <a:solidFill>
                  <a:srgbClr val="000000"/>
                </a:solidFill>
                <a:ea typeface="Calibri" panose="020F0502020204030204" pitchFamily="34" charset="0"/>
                <a:cs typeface="Times New Roman" panose="02020603050405020304" pitchFamily="18" charset="0"/>
              </a:rPr>
              <a:t>Identificarea</a:t>
            </a:r>
            <a:r>
              <a:rPr lang="en-US" b="1" dirty="0">
                <a:solidFill>
                  <a:srgbClr val="000000"/>
                </a:solidFill>
                <a:ea typeface="Calibri" panose="020F0502020204030204" pitchFamily="34" charset="0"/>
                <a:cs typeface="Times New Roman" panose="02020603050405020304" pitchFamily="18" charset="0"/>
              </a:rPr>
              <a:t> </a:t>
            </a:r>
            <a:r>
              <a:rPr lang="en-US" b="1" dirty="0" err="1">
                <a:solidFill>
                  <a:srgbClr val="000000"/>
                </a:solidFill>
                <a:ea typeface="Calibri" panose="020F0502020204030204" pitchFamily="34" charset="0"/>
                <a:cs typeface="Times New Roman" panose="02020603050405020304" pitchFamily="18" charset="0"/>
              </a:rPr>
              <a:t>produsului</a:t>
            </a:r>
            <a:endParaRPr lang="ru-RU" dirty="0">
              <a:solidFill>
                <a:srgbClr val="1F4F19"/>
              </a:solidFill>
            </a:endParaRPr>
          </a:p>
        </p:txBody>
      </p:sp>
      <p:sp>
        <p:nvSpPr>
          <p:cNvPr id="11" name="TextBox 10"/>
          <p:cNvSpPr txBox="1"/>
          <p:nvPr/>
        </p:nvSpPr>
        <p:spPr>
          <a:xfrm>
            <a:off x="5076056" y="6487313"/>
            <a:ext cx="4067944"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o-RO" sz="2000" dirty="0" smtClean="0">
                <a:solidFill>
                  <a:srgbClr val="0000AC"/>
                </a:solidFill>
              </a:rPr>
              <a:t>vasile.siloci@cnsm.md</a:t>
            </a:r>
            <a:endParaRPr lang="ru-RU" sz="2000" dirty="0">
              <a:solidFill>
                <a:srgbClr val="0000AC"/>
              </a:solidFill>
            </a:endParaRPr>
          </a:p>
        </p:txBody>
      </p:sp>
    </p:spTree>
    <p:extLst>
      <p:ext uri="{BB962C8B-B14F-4D97-AF65-F5344CB8AC3E}">
        <p14:creationId xmlns:p14="http://schemas.microsoft.com/office/powerpoint/2010/main" val="274767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017"/>
            <a:ext cx="8950695" cy="1200329"/>
          </a:xfrm>
          <a:prstGeom prst="rect">
            <a:avLst/>
          </a:prstGeom>
        </p:spPr>
        <p:txBody>
          <a:bodyPr wrap="square">
            <a:spAutoFit/>
          </a:bodyPr>
          <a:lstStyle/>
          <a:p>
            <a:pPr indent="450215" algn="just">
              <a:spcAft>
                <a:spcPts val="0"/>
              </a:spcAft>
            </a:pPr>
            <a:endParaRPr lang="ro-RO" sz="2400" dirty="0" smtClean="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n-US" sz="2400" dirty="0" err="1" smtClean="0">
                <a:latin typeface="Calibri" panose="020F0502020204030204" pitchFamily="34" charset="0"/>
                <a:ea typeface="Calibri" panose="020F0502020204030204" pitchFamily="34" charset="0"/>
                <a:cs typeface="Times New Roman" panose="02020603050405020304" pitchFamily="18" charset="0"/>
              </a:rPr>
              <a:t>Întrebări</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și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răspunsuri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tipice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clarificare</a:t>
            </a:r>
            <a:r>
              <a:rPr lang="en-US" sz="2400" dirty="0">
                <a:latin typeface="Calibri" panose="020F0502020204030204" pitchFamily="34" charset="0"/>
                <a:ea typeface="Calibri" panose="020F0502020204030204" pitchFamily="34" charset="0"/>
                <a:cs typeface="Times New Roman" panose="02020603050405020304" pitchFamily="18" charset="0"/>
              </a:rPr>
              <a:t> cu </a:t>
            </a:r>
            <a:r>
              <a:rPr lang="en-US" sz="2400" dirty="0" err="1">
                <a:latin typeface="Calibri" panose="020F0502020204030204" pitchFamily="34" charset="0"/>
                <a:ea typeface="Calibri" panose="020F0502020204030204" pitchFamily="34" charset="0"/>
                <a:cs typeface="Times New Roman" panose="02020603050405020304" pitchFamily="18" charset="0"/>
              </a:rPr>
              <a:t>privire</a:t>
            </a:r>
            <a:r>
              <a:rPr lang="en-US" sz="2400" dirty="0">
                <a:latin typeface="Calibri" panose="020F0502020204030204" pitchFamily="34" charset="0"/>
                <a:ea typeface="Calibri" panose="020F0502020204030204" pitchFamily="34" charset="0"/>
                <a:cs typeface="Times New Roman" panose="02020603050405020304" pitchFamily="18" charset="0"/>
              </a:rPr>
              <a:t> la </a:t>
            </a:r>
            <a:r>
              <a:rPr lang="en-US" sz="2400" dirty="0" err="1">
                <a:latin typeface="Calibri" panose="020F0502020204030204" pitchFamily="34" charset="0"/>
                <a:ea typeface="Calibri" panose="020F0502020204030204" pitchFamily="34" charset="0"/>
                <a:cs typeface="Times New Roman" panose="02020603050405020304" pitchFamily="18" charset="0"/>
              </a:rPr>
              <a:t>cele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mai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frecvente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întrebări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despre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evaluarea</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specială</a:t>
            </a:r>
            <a:r>
              <a:rPr lang="en-US" sz="2400" dirty="0">
                <a:latin typeface="Calibri" panose="020F0502020204030204" pitchFamily="34" charset="0"/>
                <a:ea typeface="Calibri" panose="020F0502020204030204" pitchFamily="34" charset="0"/>
                <a:cs typeface="Times New Roman" panose="02020603050405020304" pitchFamily="18" charset="0"/>
              </a:rPr>
              <a:t> a </a:t>
            </a:r>
            <a:r>
              <a:rPr lang="en-US" sz="2400" dirty="0" err="1">
                <a:latin typeface="Calibri" panose="020F0502020204030204" pitchFamily="34" charset="0"/>
                <a:ea typeface="Calibri" panose="020F0502020204030204" pitchFamily="34" charset="0"/>
                <a:cs typeface="Times New Roman" panose="02020603050405020304" pitchFamily="18" charset="0"/>
              </a:rPr>
              <a:t>condițiilor</a:t>
            </a:r>
            <a:r>
              <a:rPr lang="en-US" sz="2400" dirty="0">
                <a:latin typeface="Calibri" panose="020F0502020204030204" pitchFamily="34" charset="0"/>
                <a:ea typeface="Calibri" panose="020F0502020204030204" pitchFamily="34" charset="0"/>
                <a:cs typeface="Times New Roman" panose="02020603050405020304" pitchFamily="18" charset="0"/>
              </a:rPr>
              <a:t> de </a:t>
            </a:r>
            <a:r>
              <a:rPr lang="en-US" sz="2400" dirty="0" err="1">
                <a:latin typeface="Calibri" panose="020F0502020204030204" pitchFamily="34" charset="0"/>
                <a:ea typeface="Calibri" panose="020F0502020204030204" pitchFamily="34" charset="0"/>
                <a:cs typeface="Times New Roman" panose="02020603050405020304" pitchFamily="18" charset="0"/>
              </a:rPr>
              <a:t>muncă</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4919" y="1340768"/>
            <a:ext cx="8950695" cy="4893647"/>
          </a:xfrm>
          <a:prstGeom prst="rect">
            <a:avLst/>
          </a:prstGeom>
        </p:spPr>
        <p:txBody>
          <a:bodyPr wrap="square">
            <a:spAutoFit/>
          </a:bodyPr>
          <a:lstStyle/>
          <a:p>
            <a:pPr indent="450215" algn="just">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5. </a:t>
            </a:r>
            <a:r>
              <a:rPr lang="en-US" sz="2400" b="1" dirty="0" err="1">
                <a:latin typeface="Calibri" panose="020F0502020204030204" pitchFamily="34" charset="0"/>
                <a:ea typeface="Calibri" panose="020F0502020204030204" pitchFamily="34" charset="0"/>
                <a:cs typeface="Times New Roman" panose="02020603050405020304" pitchFamily="18" charset="0"/>
              </a:rPr>
              <a:t>Există</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substanțe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aerul</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zonei</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lucru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Metoda</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efectuare</a:t>
            </a:r>
            <a:r>
              <a:rPr lang="en-US" sz="2400" b="1" dirty="0">
                <a:latin typeface="Calibri" panose="020F0502020204030204" pitchFamily="34" charset="0"/>
                <a:ea typeface="Calibri" panose="020F0502020204030204" pitchFamily="34" charset="0"/>
                <a:cs typeface="Times New Roman" panose="02020603050405020304" pitchFamily="18" charset="0"/>
              </a:rPr>
              <a:t> a </a:t>
            </a:r>
            <a:r>
              <a:rPr lang="en-US" sz="2400" b="1" dirty="0" err="1">
                <a:latin typeface="Calibri" panose="020F0502020204030204" pitchFamily="34" charset="0"/>
                <a:ea typeface="Calibri" panose="020F0502020204030204" pitchFamily="34" charset="0"/>
                <a:cs typeface="Times New Roman" panose="02020603050405020304" pitchFamily="18" charset="0"/>
              </a:rPr>
              <a:t>unei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evaluări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speciale</a:t>
            </a:r>
            <a:r>
              <a:rPr lang="en-US" sz="2400" b="1" dirty="0">
                <a:latin typeface="Calibri" panose="020F0502020204030204" pitchFamily="34" charset="0"/>
                <a:ea typeface="Calibri" panose="020F0502020204030204" pitchFamily="34" charset="0"/>
                <a:cs typeface="Times New Roman" panose="02020603050405020304" pitchFamily="18" charset="0"/>
              </a:rPr>
              <a:t> a </a:t>
            </a:r>
            <a:r>
              <a:rPr lang="en-US" sz="2400" b="1" dirty="0" err="1">
                <a:latin typeface="Calibri" panose="020F0502020204030204" pitchFamily="34" charset="0"/>
                <a:ea typeface="Calibri" panose="020F0502020204030204" pitchFamily="34" charset="0"/>
                <a:cs typeface="Times New Roman" panose="02020603050405020304" pitchFamily="18" charset="0"/>
              </a:rPr>
              <a:t>condițiilor</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lucru</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exemplu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oxidul</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calciu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centralele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termice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electrice</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r>
              <a:rPr lang="ro-RO"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err="1" smtClean="0">
                <a:latin typeface="Calibri" panose="020F0502020204030204" pitchFamily="34" charset="0"/>
                <a:ea typeface="Calibri" panose="020F0502020204030204" pitchFamily="34" charset="0"/>
                <a:cs typeface="Times New Roman" panose="02020603050405020304" pitchFamily="18" charset="0"/>
              </a:rPr>
              <a:t>Răspuns</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Metodele</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efectuare</a:t>
            </a:r>
            <a:r>
              <a:rPr lang="en-US" sz="2400" b="1" dirty="0">
                <a:latin typeface="Calibri" panose="020F0502020204030204" pitchFamily="34" charset="0"/>
                <a:ea typeface="Calibri" panose="020F0502020204030204" pitchFamily="34" charset="0"/>
                <a:cs typeface="Times New Roman" panose="02020603050405020304" pitchFamily="18" charset="0"/>
              </a:rPr>
              <a:t> a </a:t>
            </a:r>
            <a:r>
              <a:rPr lang="en-US" sz="2400" b="1" dirty="0" err="1">
                <a:latin typeface="Calibri" panose="020F0502020204030204" pitchFamily="34" charset="0"/>
                <a:ea typeface="Calibri" panose="020F0502020204030204" pitchFamily="34" charset="0"/>
                <a:cs typeface="Times New Roman" panose="02020603050405020304" pitchFamily="18" charset="0"/>
              </a:rPr>
              <a:t>unei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evaluări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speciale</a:t>
            </a:r>
            <a:r>
              <a:rPr lang="en-US" sz="2400" b="1" dirty="0">
                <a:latin typeface="Calibri" panose="020F0502020204030204" pitchFamily="34" charset="0"/>
                <a:ea typeface="Calibri" panose="020F0502020204030204" pitchFamily="34" charset="0"/>
                <a:cs typeface="Times New Roman" panose="02020603050405020304" pitchFamily="18" charset="0"/>
              </a:rPr>
              <a:t> a </a:t>
            </a:r>
            <a:r>
              <a:rPr lang="en-US" sz="2400" b="1" dirty="0" err="1">
                <a:latin typeface="Calibri" panose="020F0502020204030204" pitchFamily="34" charset="0"/>
                <a:ea typeface="Calibri" panose="020F0502020204030204" pitchFamily="34" charset="0"/>
                <a:cs typeface="Times New Roman" panose="02020603050405020304" pitchFamily="18" charset="0"/>
              </a:rPr>
              <a:t>condițiilor</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lucru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sunt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formate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baza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standardelor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igienice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existente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legături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directe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conțin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cele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mai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comune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substanțe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chimice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procesele</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producție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și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prin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urmare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sunt</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fapt</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referință</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Dacă</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timpul</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unei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evaluări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speciale</a:t>
            </a:r>
            <a:r>
              <a:rPr lang="en-US" sz="2400" b="1" dirty="0">
                <a:latin typeface="Calibri" panose="020F0502020204030204" pitchFamily="34" charset="0"/>
                <a:ea typeface="Calibri" panose="020F0502020204030204" pitchFamily="34" charset="0"/>
                <a:cs typeface="Times New Roman" panose="02020603050405020304" pitchFamily="18" charset="0"/>
              </a:rPr>
              <a:t> a </a:t>
            </a:r>
            <a:r>
              <a:rPr lang="en-US" sz="2400" b="1" dirty="0" err="1">
                <a:latin typeface="Calibri" panose="020F0502020204030204" pitchFamily="34" charset="0"/>
                <a:ea typeface="Calibri" panose="020F0502020204030204" pitchFamily="34" charset="0"/>
                <a:cs typeface="Times New Roman" panose="02020603050405020304" pitchFamily="18" charset="0"/>
              </a:rPr>
              <a:t>condițiilor</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lucru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sunt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identificate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substanțe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chimice</a:t>
            </a:r>
            <a:r>
              <a:rPr lang="en-US" sz="2400" b="1" dirty="0">
                <a:latin typeface="Calibri" panose="020F0502020204030204" pitchFamily="34" charset="0"/>
                <a:ea typeface="Calibri" panose="020F0502020204030204" pitchFamily="34" charset="0"/>
                <a:cs typeface="Times New Roman" panose="02020603050405020304" pitchFamily="18" charset="0"/>
              </a:rPr>
              <a:t> care nu </a:t>
            </a:r>
            <a:r>
              <a:rPr lang="en-US" sz="2400" b="1" dirty="0" err="1">
                <a:latin typeface="Calibri" panose="020F0502020204030204" pitchFamily="34" charset="0"/>
                <a:ea typeface="Calibri" panose="020F0502020204030204" pitchFamily="34" charset="0"/>
                <a:cs typeface="Times New Roman" panose="02020603050405020304" pitchFamily="18" charset="0"/>
              </a:rPr>
              <a:t>sunt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incluse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apendicele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specificate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evaluarea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condițiilor</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lucru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pentru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acestea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ar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trebui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să</a:t>
            </a:r>
            <a:r>
              <a:rPr lang="en-US" sz="2400" b="1" dirty="0">
                <a:latin typeface="Calibri" panose="020F0502020204030204" pitchFamily="34" charset="0"/>
                <a:ea typeface="Calibri" panose="020F0502020204030204" pitchFamily="34" charset="0"/>
                <a:cs typeface="Times New Roman" panose="02020603050405020304" pitchFamily="18" charset="0"/>
              </a:rPr>
              <a:t> se </a:t>
            </a:r>
            <a:r>
              <a:rPr lang="en-US" sz="2400" b="1" dirty="0" err="1">
                <a:latin typeface="Calibri" panose="020F0502020204030204" pitchFamily="34" charset="0"/>
                <a:ea typeface="Calibri" panose="020F0502020204030204" pitchFamily="34" charset="0"/>
                <a:cs typeface="Times New Roman" panose="02020603050405020304" pitchFamily="18" charset="0"/>
              </a:rPr>
              <a:t>efectueze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baza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standardelor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igienice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iar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înregistrarea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rezultatelor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ar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trebui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efectuată</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în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conformitate</a:t>
            </a:r>
            <a:r>
              <a:rPr lang="en-US" sz="2400" b="1" dirty="0">
                <a:latin typeface="Calibri" panose="020F0502020204030204" pitchFamily="34" charset="0"/>
                <a:ea typeface="Calibri" panose="020F0502020204030204" pitchFamily="34" charset="0"/>
                <a:cs typeface="Times New Roman" panose="02020603050405020304" pitchFamily="18" charset="0"/>
              </a:rPr>
              <a:t> cu </a:t>
            </a:r>
            <a:r>
              <a:rPr lang="en-US" sz="2400" b="1" dirty="0" err="1">
                <a:latin typeface="Calibri" panose="020F0502020204030204" pitchFamily="34" charset="0"/>
                <a:ea typeface="Calibri" panose="020F0502020204030204" pitchFamily="34" charset="0"/>
                <a:cs typeface="Times New Roman" panose="02020603050405020304" pitchFamily="18" charset="0"/>
              </a:rPr>
              <a:t>metodologia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pentru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efectuarea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unei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evaluări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speciale</a:t>
            </a:r>
            <a:r>
              <a:rPr lang="en-US" sz="2400" b="1" dirty="0">
                <a:latin typeface="Calibri" panose="020F0502020204030204" pitchFamily="34" charset="0"/>
                <a:ea typeface="Calibri" panose="020F0502020204030204" pitchFamily="34" charset="0"/>
                <a:cs typeface="Times New Roman" panose="02020603050405020304" pitchFamily="18" charset="0"/>
              </a:rPr>
              <a:t> a </a:t>
            </a:r>
            <a:r>
              <a:rPr lang="en-US" sz="2400" b="1" dirty="0" err="1">
                <a:latin typeface="Calibri" panose="020F0502020204030204" pitchFamily="34" charset="0"/>
                <a:ea typeface="Calibri" panose="020F0502020204030204" pitchFamily="34" charset="0"/>
                <a:cs typeface="Times New Roman" panose="02020603050405020304" pitchFamily="18" charset="0"/>
              </a:rPr>
              <a:t>condițiilor</a:t>
            </a:r>
            <a:r>
              <a:rPr lang="en-US" sz="2400" b="1" dirty="0">
                <a:latin typeface="Calibri" panose="020F0502020204030204" pitchFamily="34" charset="0"/>
                <a:ea typeface="Calibri" panose="020F0502020204030204" pitchFamily="34" charset="0"/>
                <a:cs typeface="Times New Roman" panose="02020603050405020304" pitchFamily="18" charset="0"/>
              </a:rPr>
              <a:t> de </a:t>
            </a:r>
            <a:r>
              <a:rPr lang="en-US" sz="2400" b="1" dirty="0" err="1">
                <a:latin typeface="Calibri" panose="020F0502020204030204" pitchFamily="34" charset="0"/>
                <a:ea typeface="Calibri" panose="020F0502020204030204" pitchFamily="34" charset="0"/>
                <a:cs typeface="Times New Roman" panose="02020603050405020304" pitchFamily="18" charset="0"/>
              </a:rPr>
              <a:t>muncă</a:t>
            </a:r>
            <a:r>
              <a:rPr lang="en-US" sz="2400" b="1" dirty="0">
                <a:latin typeface="Calibri" panose="020F0502020204030204" pitchFamily="34" charset="0"/>
                <a:ea typeface="Calibri" panose="020F0502020204030204" pitchFamily="34" charset="0"/>
                <a:cs typeface="Times New Roman" panose="02020603050405020304" pitchFamily="18" charset="0"/>
              </a:rPr>
              <a:t>.</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29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07639936"/>
              </p:ext>
            </p:extLst>
          </p:nvPr>
        </p:nvGraphicFramePr>
        <p:xfrm>
          <a:off x="179512" y="0"/>
          <a:ext cx="8280919" cy="6062847"/>
        </p:xfrm>
        <a:graphic>
          <a:graphicData uri="http://schemas.openxmlformats.org/drawingml/2006/table">
            <a:tbl>
              <a:tblPr firstRow="1" firstCol="1" bandRow="1">
                <a:tableStyleId>{5C22544A-7EE6-4342-B048-85BDC9FD1C3A}</a:tableStyleId>
              </a:tblPr>
              <a:tblGrid>
                <a:gridCol w="2537702">
                  <a:extLst>
                    <a:ext uri="{9D8B030D-6E8A-4147-A177-3AD203B41FA5}">
                      <a16:colId xmlns:a16="http://schemas.microsoft.com/office/drawing/2014/main" val="20000"/>
                    </a:ext>
                  </a:extLst>
                </a:gridCol>
                <a:gridCol w="1001195">
                  <a:extLst>
                    <a:ext uri="{9D8B030D-6E8A-4147-A177-3AD203B41FA5}">
                      <a16:colId xmlns:a16="http://schemas.microsoft.com/office/drawing/2014/main" val="20001"/>
                    </a:ext>
                  </a:extLst>
                </a:gridCol>
                <a:gridCol w="948620">
                  <a:extLst>
                    <a:ext uri="{9D8B030D-6E8A-4147-A177-3AD203B41FA5}">
                      <a16:colId xmlns:a16="http://schemas.microsoft.com/office/drawing/2014/main" val="20002"/>
                    </a:ext>
                  </a:extLst>
                </a:gridCol>
                <a:gridCol w="948081">
                  <a:extLst>
                    <a:ext uri="{9D8B030D-6E8A-4147-A177-3AD203B41FA5}">
                      <a16:colId xmlns:a16="http://schemas.microsoft.com/office/drawing/2014/main" val="20003"/>
                    </a:ext>
                  </a:extLst>
                </a:gridCol>
                <a:gridCol w="948081">
                  <a:extLst>
                    <a:ext uri="{9D8B030D-6E8A-4147-A177-3AD203B41FA5}">
                      <a16:colId xmlns:a16="http://schemas.microsoft.com/office/drawing/2014/main" val="20004"/>
                    </a:ext>
                  </a:extLst>
                </a:gridCol>
                <a:gridCol w="948620">
                  <a:extLst>
                    <a:ext uri="{9D8B030D-6E8A-4147-A177-3AD203B41FA5}">
                      <a16:colId xmlns:a16="http://schemas.microsoft.com/office/drawing/2014/main" val="20005"/>
                    </a:ext>
                  </a:extLst>
                </a:gridCol>
                <a:gridCol w="948620">
                  <a:extLst>
                    <a:ext uri="{9D8B030D-6E8A-4147-A177-3AD203B41FA5}">
                      <a16:colId xmlns:a16="http://schemas.microsoft.com/office/drawing/2014/main" val="20006"/>
                    </a:ext>
                  </a:extLst>
                </a:gridCol>
              </a:tblGrid>
              <a:tr h="446612">
                <a:tc rowSpan="3">
                  <a:txBody>
                    <a:bodyPr/>
                    <a:lstStyle/>
                    <a:p>
                      <a:pPr>
                        <a:spcAft>
                          <a:spcPts val="0"/>
                        </a:spcAft>
                      </a:pPr>
                      <a:r>
                        <a:rPr lang="ru-RU" sz="1400" dirty="0">
                          <a:solidFill>
                            <a:sysClr val="windowText" lastClr="000000"/>
                          </a:solidFill>
                          <a:effectLst/>
                        </a:rPr>
                        <a:t> </a:t>
                      </a:r>
                    </a:p>
                    <a:p>
                      <a:pPr>
                        <a:spcAft>
                          <a:spcPts val="0"/>
                        </a:spcAft>
                      </a:pPr>
                      <a:r>
                        <a:rPr lang="ru-RU" sz="1400" dirty="0">
                          <a:solidFill>
                            <a:sysClr val="windowText" lastClr="000000"/>
                          </a:solidFill>
                          <a:effectLst/>
                        </a:rPr>
                        <a:t> </a:t>
                      </a:r>
                      <a:r>
                        <a:rPr lang="en-US" sz="1400" dirty="0" err="1" smtClean="0">
                          <a:solidFill>
                            <a:sysClr val="windowText" lastClr="000000"/>
                          </a:solidFill>
                          <a:effectLst/>
                        </a:rPr>
                        <a:t>Denumirea</a:t>
                      </a:r>
                      <a:r>
                        <a:rPr lang="en-US" sz="1400" dirty="0" smtClean="0">
                          <a:solidFill>
                            <a:sysClr val="windowText" lastClr="000000"/>
                          </a:solidFill>
                          <a:effectLst/>
                        </a:rPr>
                        <a:t> </a:t>
                      </a:r>
                      <a:r>
                        <a:rPr lang="en-US" sz="1400" dirty="0" err="1" smtClean="0">
                          <a:solidFill>
                            <a:sysClr val="windowText" lastClr="000000"/>
                          </a:solidFill>
                          <a:effectLst/>
                        </a:rPr>
                        <a:t>substanțelor</a:t>
                      </a:r>
                      <a:r>
                        <a:rPr lang="en-US" sz="1400" dirty="0" smtClean="0">
                          <a:solidFill>
                            <a:sysClr val="windowText" lastClr="000000"/>
                          </a:solidFill>
                          <a:effectLst/>
                        </a:rPr>
                        <a:t> </a:t>
                      </a:r>
                      <a:r>
                        <a:rPr lang="en-US" sz="1400" dirty="0" err="1" smtClean="0">
                          <a:solidFill>
                            <a:sysClr val="windowText" lastClr="000000"/>
                          </a:solidFill>
                          <a:effectLst/>
                        </a:rPr>
                        <a:t>chimice</a:t>
                      </a:r>
                      <a:endParaRPr lang="ru-RU" sz="800" dirty="0" smtClean="0">
                        <a:solidFill>
                          <a:sysClr val="windowText" lastClr="000000"/>
                        </a:solidFill>
                        <a:effectLst/>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lnSpc>
                          <a:spcPct val="90000"/>
                        </a:lnSpc>
                        <a:spcAft>
                          <a:spcPts val="0"/>
                        </a:spcAft>
                      </a:pP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Clasa</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subclasa</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condițiilor</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de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muncă</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referitor</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la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excesul</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concentrației</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efective</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de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substanțe</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chimice</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nocive</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în</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aerul</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zonei</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de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lucru</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peste</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concentrația</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maximă</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admisibilă</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acestor</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substanțe</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 (</a:t>
                      </a:r>
                      <a:r>
                        <a:rPr lang="en-US" sz="1400" dirty="0" err="1" smtClean="0">
                          <a:solidFill>
                            <a:sysClr val="windowText" lastClr="000000"/>
                          </a:solidFill>
                          <a:effectLst/>
                          <a:latin typeface="Times New Roman" panose="02020603050405020304" pitchFamily="18" charset="0"/>
                          <a:ea typeface="Times New Roman" panose="02020603050405020304" pitchFamily="18" charset="0"/>
                        </a:rPr>
                        <a:t>ori</a:t>
                      </a:r>
                      <a:r>
                        <a:rPr lang="en-US" sz="1400" dirty="0" smtClean="0">
                          <a:solidFill>
                            <a:sysClr val="windowText" lastClr="000000"/>
                          </a:solidFill>
                          <a:effectLst/>
                          <a:latin typeface="Times New Roman" panose="02020603050405020304" pitchFamily="18" charset="0"/>
                          <a:ea typeface="Times New Roman" panose="02020603050405020304" pitchFamily="18" charset="0"/>
                        </a:rPr>
                        <a:t>))</a:t>
                      </a:r>
                      <a:endParaRPr lang="ru-RU" sz="1400"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4004">
                <a:tc vMerge="1">
                  <a:txBody>
                    <a:bodyPr/>
                    <a:lstStyle/>
                    <a:p>
                      <a:endParaRPr lang="ru-RU"/>
                    </a:p>
                  </a:txBody>
                  <a:tcPr/>
                </a:tc>
                <a:tc>
                  <a:txBody>
                    <a:bodyPr/>
                    <a:lstStyle/>
                    <a:p>
                      <a:pPr marL="0" indent="0" algn="ctr">
                        <a:spcAft>
                          <a:spcPts val="0"/>
                        </a:spcAft>
                        <a:tabLst/>
                      </a:pPr>
                      <a:r>
                        <a:rPr lang="en-US" sz="1300" b="0" dirty="0" err="1" smtClean="0">
                          <a:solidFill>
                            <a:sysClr val="windowText" lastClr="000000"/>
                          </a:solidFill>
                          <a:effectLst/>
                          <a:latin typeface="Times New Roman" panose="02020603050405020304" pitchFamily="18" charset="0"/>
                          <a:ea typeface="Times New Roman" panose="02020603050405020304" pitchFamily="18" charset="0"/>
                        </a:rPr>
                        <a:t>admisibil</a:t>
                      </a:r>
                      <a:endParaRPr lang="ru-RU" sz="1300" b="0"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spcAft>
                          <a:spcPts val="0"/>
                        </a:spcAft>
                      </a:pPr>
                      <a:r>
                        <a:rPr lang="en-US" sz="1300" b="0" dirty="0" err="1" smtClean="0">
                          <a:solidFill>
                            <a:sysClr val="windowText" lastClr="000000"/>
                          </a:solidFill>
                          <a:effectLst/>
                          <a:latin typeface="Times New Roman" panose="02020603050405020304" pitchFamily="18" charset="0"/>
                          <a:ea typeface="Times New Roman" panose="02020603050405020304" pitchFamily="18" charset="0"/>
                        </a:rPr>
                        <a:t>dăunătoare</a:t>
                      </a:r>
                      <a:endParaRPr lang="ru-RU" sz="1300" b="0"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spcAft>
                          <a:spcPts val="0"/>
                        </a:spcAft>
                      </a:pPr>
                      <a:r>
                        <a:rPr lang="en-US" sz="1300" b="0" dirty="0" err="1" smtClean="0">
                          <a:solidFill>
                            <a:sysClr val="windowText" lastClr="000000"/>
                          </a:solidFill>
                          <a:effectLst/>
                          <a:latin typeface="Times New Roman" panose="02020603050405020304" pitchFamily="18" charset="0"/>
                          <a:ea typeface="Times New Roman" panose="02020603050405020304" pitchFamily="18" charset="0"/>
                        </a:rPr>
                        <a:t>periculos</a:t>
                      </a:r>
                      <a:endParaRPr lang="ru-RU" sz="1300" b="0"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4004">
                <a:tc vMerge="1">
                  <a:txBody>
                    <a:bodyPr/>
                    <a:lstStyle/>
                    <a:p>
                      <a:endParaRPr lang="ru-RU"/>
                    </a:p>
                  </a:txBody>
                  <a:tcPr/>
                </a:tc>
                <a:tc>
                  <a:txBody>
                    <a:bodyPr/>
                    <a:lstStyle/>
                    <a:p>
                      <a:pPr algn="ctr">
                        <a:spcAft>
                          <a:spcPts val="0"/>
                        </a:spcAft>
                      </a:pPr>
                      <a:r>
                        <a:rPr lang="ru-RU" sz="1200" b="1" dirty="0">
                          <a:solidFill>
                            <a:sysClr val="windowText" lastClr="000000"/>
                          </a:solidFill>
                          <a:effectLst/>
                        </a:rPr>
                        <a:t>2</a:t>
                      </a:r>
                      <a:endParaRPr lang="ru-RU" sz="1200" b="1"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1" dirty="0">
                          <a:solidFill>
                            <a:sysClr val="windowText" lastClr="000000"/>
                          </a:solidFill>
                          <a:effectLst/>
                        </a:rPr>
                        <a:t>3.1</a:t>
                      </a:r>
                      <a:endParaRPr lang="ru-RU" sz="1200" b="1"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1" dirty="0">
                          <a:solidFill>
                            <a:sysClr val="windowText" lastClr="000000"/>
                          </a:solidFill>
                          <a:effectLst/>
                        </a:rPr>
                        <a:t>3.2</a:t>
                      </a:r>
                      <a:endParaRPr lang="ru-RU" sz="1200" b="1"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1" dirty="0">
                          <a:solidFill>
                            <a:sysClr val="windowText" lastClr="000000"/>
                          </a:solidFill>
                          <a:effectLst/>
                        </a:rPr>
                        <a:t>3.3</a:t>
                      </a:r>
                      <a:endParaRPr lang="ru-RU" sz="1200" b="1"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1" dirty="0">
                          <a:solidFill>
                            <a:sysClr val="windowText" lastClr="000000"/>
                          </a:solidFill>
                          <a:effectLst/>
                        </a:rPr>
                        <a:t>3.4</a:t>
                      </a:r>
                      <a:endParaRPr lang="ru-RU" sz="1200" b="1"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1" dirty="0">
                          <a:solidFill>
                            <a:sysClr val="windowText" lastClr="000000"/>
                          </a:solidFill>
                          <a:effectLst/>
                        </a:rPr>
                        <a:t>4</a:t>
                      </a:r>
                      <a:endParaRPr lang="ru-RU" sz="1200" b="1"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4415">
                <a:tc>
                  <a:txBody>
                    <a:bodyPr/>
                    <a:lstStyle/>
                    <a:p>
                      <a:pPr marL="0" indent="0" algn="l">
                        <a:lnSpc>
                          <a:spcPct val="90000"/>
                        </a:lnSpc>
                        <a:spcAft>
                          <a:spcPts val="0"/>
                        </a:spcAft>
                      </a:pPr>
                      <a:r>
                        <a:rPr lang="en-US" sz="1200" b="0" dirty="0" smtClean="0">
                          <a:solidFill>
                            <a:sysClr val="windowText" lastClr="000000"/>
                          </a:solidFill>
                          <a:effectLst/>
                          <a:latin typeface="Arial" panose="020B0604020202020204" pitchFamily="34" charset="0"/>
                          <a:ea typeface="Times New Roman" panose="02020603050405020304" pitchFamily="18" charset="0"/>
                        </a:rPr>
                        <a:t>1. </a:t>
                      </a:r>
                      <a:r>
                        <a:rPr lang="en-US" sz="1200" b="0" dirty="0" err="1" smtClean="0">
                          <a:solidFill>
                            <a:sysClr val="windowText" lastClr="000000"/>
                          </a:solidFill>
                          <a:effectLst/>
                          <a:latin typeface="Arial" panose="020B0604020202020204" pitchFamily="34" charset="0"/>
                          <a:ea typeface="Times New Roman" panose="02020603050405020304" pitchFamily="18" charset="0"/>
                        </a:rPr>
                        <a:t>Substanțe</a:t>
                      </a:r>
                      <a:r>
                        <a:rPr lang="en-US" sz="1200" b="0" dirty="0" smtClean="0">
                          <a:solidFill>
                            <a:sysClr val="windowText" lastClr="000000"/>
                          </a:solidFill>
                          <a:effectLst/>
                          <a:latin typeface="Arial" panose="020B0604020202020204" pitchFamily="34" charset="0"/>
                          <a:ea typeface="Times New Roman" panose="02020603050405020304" pitchFamily="18" charset="0"/>
                        </a:rPr>
                        <a:t> 1 - 4 </a:t>
                      </a:r>
                      <a:r>
                        <a:rPr lang="en-US" sz="1200" b="0" dirty="0" err="1" smtClean="0">
                          <a:solidFill>
                            <a:sysClr val="windowText" lastClr="000000"/>
                          </a:solidFill>
                          <a:effectLst/>
                          <a:latin typeface="Arial" panose="020B0604020202020204" pitchFamily="34" charset="0"/>
                          <a:ea typeface="Times New Roman" panose="02020603050405020304" pitchFamily="18" charset="0"/>
                        </a:rPr>
                        <a:t>clase</a:t>
                      </a:r>
                      <a:r>
                        <a:rPr lang="en-US" sz="1200" b="0" dirty="0" smtClean="0">
                          <a:solidFill>
                            <a:sysClr val="windowText" lastClr="000000"/>
                          </a:solidFill>
                          <a:effectLst/>
                          <a:latin typeface="Arial" panose="020B0604020202020204" pitchFamily="34" charset="0"/>
                          <a:ea typeface="Times New Roman" panose="02020603050405020304" pitchFamily="18" charset="0"/>
                        </a:rPr>
                        <a:t> de </a:t>
                      </a:r>
                      <a:r>
                        <a:rPr lang="en-US" sz="1200" b="0" dirty="0" err="1" smtClean="0">
                          <a:solidFill>
                            <a:sysClr val="windowText" lastClr="000000"/>
                          </a:solidFill>
                          <a:effectLst/>
                          <a:latin typeface="Arial" panose="020B0604020202020204" pitchFamily="34" charset="0"/>
                          <a:ea typeface="Times New Roman" panose="02020603050405020304" pitchFamily="18" charset="0"/>
                        </a:rPr>
                        <a:t>pericol</a:t>
                      </a:r>
                      <a:r>
                        <a:rPr lang="en-US" sz="1200" b="0" dirty="0" smtClean="0">
                          <a:solidFill>
                            <a:sysClr val="windowText" lastClr="000000"/>
                          </a:solidFill>
                          <a:effectLst/>
                          <a:latin typeface="Arial" panose="020B0604020202020204" pitchFamily="34" charset="0"/>
                          <a:ea typeface="Times New Roman" panose="02020603050405020304" pitchFamily="18" charset="0"/>
                        </a:rPr>
                        <a:t>, cu </a:t>
                      </a:r>
                      <a:r>
                        <a:rPr lang="en-US" sz="1200" b="0" dirty="0" err="1" smtClean="0">
                          <a:solidFill>
                            <a:sysClr val="windowText" lastClr="000000"/>
                          </a:solidFill>
                          <a:effectLst/>
                          <a:latin typeface="Arial" panose="020B0604020202020204" pitchFamily="34" charset="0"/>
                          <a:ea typeface="Times New Roman" panose="02020603050405020304" pitchFamily="18" charset="0"/>
                        </a:rPr>
                        <a:t>excepția</a:t>
                      </a:r>
                      <a:r>
                        <a:rPr lang="en-US" sz="1200" b="0" dirty="0" smtClean="0">
                          <a:solidFill>
                            <a:sysClr val="windowText" lastClr="000000"/>
                          </a:solidFill>
                          <a:effectLst/>
                          <a:latin typeface="Arial" panose="020B0604020202020204" pitchFamily="34" charset="0"/>
                          <a:ea typeface="Times New Roman" panose="02020603050405020304" pitchFamily="18" charset="0"/>
                        </a:rPr>
                        <a:t> </a:t>
                      </a:r>
                      <a:r>
                        <a:rPr lang="en-US" sz="1200" b="0" dirty="0" err="1" smtClean="0">
                          <a:solidFill>
                            <a:sysClr val="windowText" lastClr="000000"/>
                          </a:solidFill>
                          <a:effectLst/>
                          <a:latin typeface="Arial" panose="020B0604020202020204" pitchFamily="34" charset="0"/>
                          <a:ea typeface="Times New Roman" panose="02020603050405020304" pitchFamily="18" charset="0"/>
                        </a:rPr>
                        <a:t>celor</a:t>
                      </a:r>
                      <a:r>
                        <a:rPr lang="en-US" sz="1200" b="0" dirty="0" smtClean="0">
                          <a:solidFill>
                            <a:sysClr val="windowText" lastClr="000000"/>
                          </a:solidFill>
                          <a:effectLst/>
                          <a:latin typeface="Arial" panose="020B0604020202020204" pitchFamily="34" charset="0"/>
                          <a:ea typeface="Times New Roman" panose="02020603050405020304" pitchFamily="18" charset="0"/>
                        </a:rPr>
                        <a:t> enumerate la </a:t>
                      </a:r>
                      <a:r>
                        <a:rPr lang="en-US" sz="1200" b="0" dirty="0" err="1" smtClean="0">
                          <a:solidFill>
                            <a:sysClr val="windowText" lastClr="000000"/>
                          </a:solidFill>
                          <a:effectLst/>
                          <a:latin typeface="Arial" panose="020B0604020202020204" pitchFamily="34" charset="0"/>
                          <a:ea typeface="Times New Roman" panose="02020603050405020304" pitchFamily="18" charset="0"/>
                        </a:rPr>
                        <a:t>alineatele</a:t>
                      </a:r>
                      <a:r>
                        <a:rPr lang="en-US" sz="1200" b="0" dirty="0" smtClean="0">
                          <a:solidFill>
                            <a:sysClr val="windowText" lastClr="000000"/>
                          </a:solidFill>
                          <a:effectLst/>
                          <a:latin typeface="Arial" panose="020B0604020202020204" pitchFamily="34" charset="0"/>
                          <a:ea typeface="Times New Roman" panose="02020603050405020304" pitchFamily="18" charset="0"/>
                        </a:rPr>
                        <a:t> (2) - (7) din </a:t>
                      </a:r>
                      <a:r>
                        <a:rPr lang="en-US" sz="1200" b="0" dirty="0" err="1" smtClean="0">
                          <a:solidFill>
                            <a:sysClr val="windowText" lastClr="000000"/>
                          </a:solidFill>
                          <a:effectLst/>
                          <a:latin typeface="Arial" panose="020B0604020202020204" pitchFamily="34" charset="0"/>
                          <a:ea typeface="Times New Roman" panose="02020603050405020304" pitchFamily="18" charset="0"/>
                        </a:rPr>
                        <a:t>acest</a:t>
                      </a:r>
                      <a:r>
                        <a:rPr lang="en-US" sz="1200" b="0" dirty="0" smtClean="0">
                          <a:solidFill>
                            <a:sysClr val="windowText" lastClr="000000"/>
                          </a:solidFill>
                          <a:effectLst/>
                          <a:latin typeface="Arial" panose="020B0604020202020204" pitchFamily="34" charset="0"/>
                          <a:ea typeface="Times New Roman" panose="02020603050405020304" pitchFamily="18" charset="0"/>
                        </a:rPr>
                        <a:t> </a:t>
                      </a:r>
                      <a:r>
                        <a:rPr lang="en-US" sz="1200" b="0" dirty="0" err="1" smtClean="0">
                          <a:solidFill>
                            <a:sysClr val="windowText" lastClr="000000"/>
                          </a:solidFill>
                          <a:effectLst/>
                          <a:latin typeface="Arial" panose="020B0604020202020204" pitchFamily="34" charset="0"/>
                          <a:ea typeface="Times New Roman" panose="02020603050405020304" pitchFamily="18" charset="0"/>
                        </a:rPr>
                        <a:t>tabel</a:t>
                      </a:r>
                      <a:endParaRPr lang="ru-RU" sz="1200" b="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ru-RU" sz="1200" b="1" dirty="0">
                          <a:solidFill>
                            <a:sysClr val="windowText" lastClr="000000"/>
                          </a:solidFill>
                          <a:effectLst/>
                        </a:rPr>
                        <a:t>≤ </a:t>
                      </a:r>
                      <a:r>
                        <a:rPr lang="ru-RU" sz="1200" b="1" dirty="0" err="1">
                          <a:solidFill>
                            <a:sysClr val="windowText" lastClr="000000"/>
                          </a:solidFill>
                          <a:effectLst/>
                        </a:rPr>
                        <a:t>ПДК</a:t>
                      </a:r>
                      <a:r>
                        <a:rPr lang="ru-RU" sz="1200" b="1" baseline="-25000" dirty="0" err="1">
                          <a:solidFill>
                            <a:sysClr val="windowText" lastClr="000000"/>
                          </a:solidFill>
                          <a:effectLst/>
                        </a:rPr>
                        <a:t>макс</a:t>
                      </a:r>
                      <a:endParaRPr lang="ru-RU" sz="1200" b="1" dirty="0">
                        <a:solidFill>
                          <a:sysClr val="windowText" lastClr="000000"/>
                        </a:solidFill>
                        <a:effectLst/>
                      </a:endParaRPr>
                    </a:p>
                    <a:p>
                      <a:pPr marL="0" indent="0" algn="l">
                        <a:lnSpc>
                          <a:spcPct val="90000"/>
                        </a:lnSpc>
                        <a:spcAft>
                          <a:spcPts val="0"/>
                        </a:spcAft>
                      </a:pPr>
                      <a:r>
                        <a:rPr lang="ru-RU" sz="1200" b="1" dirty="0">
                          <a:solidFill>
                            <a:sysClr val="windowText" lastClr="000000"/>
                          </a:solidFill>
                          <a:effectLst/>
                        </a:rPr>
                        <a:t>≤ </a:t>
                      </a:r>
                      <a:r>
                        <a:rPr lang="ru-RU" sz="1200" b="1" dirty="0" err="1">
                          <a:solidFill>
                            <a:sysClr val="windowText" lastClr="000000"/>
                          </a:solidFill>
                          <a:effectLst/>
                        </a:rPr>
                        <a:t>ПДК</a:t>
                      </a:r>
                      <a:r>
                        <a:rPr lang="ru-RU" sz="1200" b="1" baseline="-25000" dirty="0" err="1">
                          <a:solidFill>
                            <a:sysClr val="windowText" lastClr="000000"/>
                          </a:solidFill>
                          <a:effectLst/>
                        </a:rPr>
                        <a:t>сс</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&gt;1,0 – 3,0</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&gt;1,0 – 3,0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&gt;3,0 – 10,0</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&gt;3,0 – 10,0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&gt;10,0 – 15,0</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&gt;10,0 – 15,0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&gt;15,0 – 20,0</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&gt;15,0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&gt;20,0</a:t>
                      </a:r>
                      <a:endParaRPr lang="ru-RU" sz="1200" b="1" dirty="0">
                        <a:solidFill>
                          <a:sysClr val="windowText" lastClr="000000"/>
                        </a:solidFill>
                        <a:effectLst/>
                      </a:endParaRPr>
                    </a:p>
                    <a:p>
                      <a:pPr marL="0" indent="0" algn="ctr">
                        <a:lnSpc>
                          <a:spcPct val="90000"/>
                        </a:lnSpc>
                        <a:spcAft>
                          <a:spcPts val="0"/>
                        </a:spcAft>
                      </a:pPr>
                      <a:r>
                        <a:rPr lang="en-US" sz="1200" b="1" dirty="0">
                          <a:solidFill>
                            <a:sysClr val="windowText" lastClr="000000"/>
                          </a:solidFill>
                          <a:effectLst/>
                        </a:rPr>
                        <a:t>-</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70226">
                <a:tc>
                  <a:txBody>
                    <a:bodyPr/>
                    <a:lstStyle/>
                    <a:p>
                      <a:pPr marL="0" indent="0" algn="l">
                        <a:lnSpc>
                          <a:spcPct val="90000"/>
                        </a:lnSpc>
                        <a:spcAft>
                          <a:spcPts val="0"/>
                        </a:spcAft>
                      </a:pPr>
                      <a:r>
                        <a:rPr lang="ro-RO" sz="1400" b="0" dirty="0" smtClean="0">
                          <a:solidFill>
                            <a:sysClr val="windowText" lastClr="000000"/>
                          </a:solidFill>
                          <a:effectLst/>
                          <a:latin typeface="Arial" panose="020B0604020202020204" pitchFamily="34" charset="0"/>
                          <a:ea typeface="Times New Roman" panose="02020603050405020304" pitchFamily="18" charset="0"/>
                        </a:rPr>
                        <a:t>2</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Substanțe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periculoase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pentru</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dezvoltarea</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otrăvirii</a:t>
                      </a:r>
                      <a:r>
                        <a:rPr lang="en-US" sz="1400" b="0" dirty="0" smtClean="0">
                          <a:solidFill>
                            <a:sysClr val="windowText" lastClr="000000"/>
                          </a:solidFill>
                          <a:effectLst/>
                          <a:latin typeface="Arial" panose="020B0604020202020204" pitchFamily="34" charset="0"/>
                          <a:ea typeface="Times New Roman" panose="02020603050405020304" pitchFamily="18" charset="0"/>
                        </a:rPr>
                        <a:t> acute,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inclusiv</a:t>
                      </a:r>
                      <a:r>
                        <a:rPr lang="en-US" sz="1400" b="0" dirty="0" smtClean="0">
                          <a:solidFill>
                            <a:sysClr val="windowText" lastClr="000000"/>
                          </a:solidFill>
                          <a:effectLst/>
                          <a:latin typeface="Arial" panose="020B0604020202020204" pitchFamily="34" charset="0"/>
                          <a:ea typeface="Times New Roman" panose="02020603050405020304" pitchFamily="18" charset="0"/>
                        </a:rPr>
                        <a:t>:  a)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substanțe</a:t>
                      </a:r>
                      <a:r>
                        <a:rPr lang="en-US" sz="1400" b="0" dirty="0" smtClean="0">
                          <a:solidFill>
                            <a:sysClr val="windowText" lastClr="000000"/>
                          </a:solidFill>
                          <a:effectLst/>
                          <a:latin typeface="Arial" panose="020B0604020202020204" pitchFamily="34" charset="0"/>
                          <a:ea typeface="Times New Roman" panose="02020603050405020304" pitchFamily="18" charset="0"/>
                        </a:rPr>
                        <a:t> cu un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mecanism</a:t>
                      </a:r>
                      <a:r>
                        <a:rPr lang="en-US" sz="1400" b="0" dirty="0" smtClean="0">
                          <a:solidFill>
                            <a:sysClr val="windowText" lastClr="000000"/>
                          </a:solidFill>
                          <a:effectLst/>
                          <a:latin typeface="Arial" panose="020B0604020202020204" pitchFamily="34" charset="0"/>
                          <a:ea typeface="Times New Roman" panose="02020603050405020304" pitchFamily="18" charset="0"/>
                        </a:rPr>
                        <a:t> de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acțiune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foarte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îndreptat;b</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substanțe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iritante</a:t>
                      </a:r>
                      <a:endParaRPr lang="ru-RU" sz="1400" b="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ru-RU" sz="1200" b="1" dirty="0">
                          <a:solidFill>
                            <a:sysClr val="windowText" lastClr="000000"/>
                          </a:solidFill>
                          <a:effectLst/>
                        </a:rPr>
                        <a:t> </a:t>
                      </a:r>
                    </a:p>
                    <a:p>
                      <a:pPr indent="457200" algn="l">
                        <a:lnSpc>
                          <a:spcPct val="90000"/>
                        </a:lnSpc>
                        <a:spcAft>
                          <a:spcPts val="0"/>
                        </a:spcAft>
                      </a:pPr>
                      <a:endParaRPr lang="ru-RU" sz="1200" b="1" dirty="0">
                        <a:solidFill>
                          <a:sysClr val="windowText" lastClr="000000"/>
                        </a:solidFill>
                        <a:effectLst/>
                      </a:endParaRPr>
                    </a:p>
                    <a:p>
                      <a:pPr indent="457200" algn="l">
                        <a:lnSpc>
                          <a:spcPct val="90000"/>
                        </a:lnSpc>
                        <a:spcAft>
                          <a:spcPts val="0"/>
                        </a:spcAft>
                      </a:pPr>
                      <a:r>
                        <a:rPr lang="ru-RU" sz="1200" b="1" dirty="0">
                          <a:solidFill>
                            <a:sysClr val="windowText" lastClr="000000"/>
                          </a:solidFill>
                          <a:effectLst/>
                        </a:rPr>
                        <a:t> </a:t>
                      </a:r>
                    </a:p>
                    <a:p>
                      <a:pPr marL="0" indent="0" algn="l">
                        <a:lnSpc>
                          <a:spcPct val="90000"/>
                        </a:lnSpc>
                        <a:spcAft>
                          <a:spcPts val="0"/>
                        </a:spcAft>
                      </a:pPr>
                      <a:r>
                        <a:rPr lang="ru-RU" sz="1200" b="1" dirty="0">
                          <a:solidFill>
                            <a:sysClr val="windowText" lastClr="000000"/>
                          </a:solidFill>
                          <a:effectLst/>
                        </a:rPr>
                        <a:t>≤ </a:t>
                      </a:r>
                      <a:r>
                        <a:rPr lang="ru-RU" sz="1200" b="1" dirty="0" err="1">
                          <a:solidFill>
                            <a:sysClr val="windowText" lastClr="000000"/>
                          </a:solidFill>
                          <a:effectLst/>
                        </a:rPr>
                        <a:t>ПДК</a:t>
                      </a:r>
                      <a:r>
                        <a:rPr lang="ru-RU" sz="1200" b="1" baseline="-25000" dirty="0" err="1">
                          <a:solidFill>
                            <a:sysClr val="windowText" lastClr="000000"/>
                          </a:solidFill>
                          <a:effectLst/>
                        </a:rPr>
                        <a:t>макс</a:t>
                      </a:r>
                      <a:endParaRPr lang="ru-RU" sz="1200" b="1" dirty="0">
                        <a:solidFill>
                          <a:sysClr val="windowText" lastClr="000000"/>
                        </a:solidFill>
                        <a:effectLst/>
                      </a:endParaRPr>
                    </a:p>
                    <a:p>
                      <a:pPr marL="0" indent="0" algn="l">
                        <a:lnSpc>
                          <a:spcPct val="90000"/>
                        </a:lnSpc>
                        <a:spcAft>
                          <a:spcPts val="0"/>
                        </a:spcAft>
                      </a:pPr>
                      <a:endParaRPr lang="ru-RU" sz="1200" b="1" dirty="0" smtClean="0">
                        <a:solidFill>
                          <a:sysClr val="windowText" lastClr="000000"/>
                        </a:solidFill>
                        <a:effectLst/>
                      </a:endParaRPr>
                    </a:p>
                    <a:p>
                      <a:pPr marL="0" indent="0" algn="l">
                        <a:lnSpc>
                          <a:spcPct val="90000"/>
                        </a:lnSpc>
                        <a:spcAft>
                          <a:spcPts val="0"/>
                        </a:spcAft>
                      </a:pPr>
                      <a:r>
                        <a:rPr lang="ru-RU" sz="1200" b="1" dirty="0" smtClean="0">
                          <a:solidFill>
                            <a:sysClr val="windowText" lastClr="000000"/>
                          </a:solidFill>
                          <a:effectLst/>
                        </a:rPr>
                        <a:t>≤ </a:t>
                      </a:r>
                      <a:r>
                        <a:rPr lang="ru-RU" sz="1200" b="1" dirty="0" err="1">
                          <a:solidFill>
                            <a:sysClr val="windowText" lastClr="000000"/>
                          </a:solidFill>
                          <a:effectLst/>
                        </a:rPr>
                        <a:t>ПДК</a:t>
                      </a:r>
                      <a:r>
                        <a:rPr lang="ru-RU" sz="1200" b="1" baseline="-25000" dirty="0" err="1">
                          <a:solidFill>
                            <a:sysClr val="windowText" lastClr="000000"/>
                          </a:solidFill>
                          <a:effectLst/>
                        </a:rPr>
                        <a:t>макс</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indent="457200" algn="l">
                        <a:lnSpc>
                          <a:spcPct val="90000"/>
                        </a:lnSpc>
                        <a:spcAft>
                          <a:spcPts val="0"/>
                        </a:spcAft>
                      </a:pPr>
                      <a:endParaRPr lang="ru-RU" sz="1200" b="1" dirty="0">
                        <a:solidFill>
                          <a:sysClr val="windowText" lastClr="000000"/>
                        </a:solidFill>
                        <a:effectLst/>
                      </a:endParaRPr>
                    </a:p>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&gt;1,0 – 2,0</a:t>
                      </a:r>
                      <a:endParaRPr lang="ru-RU" sz="1200" b="1" dirty="0">
                        <a:solidFill>
                          <a:sysClr val="windowText" lastClr="000000"/>
                        </a:solidFill>
                        <a:effectLst/>
                      </a:endParaRPr>
                    </a:p>
                    <a:p>
                      <a:pPr marL="0" indent="0" algn="l">
                        <a:lnSpc>
                          <a:spcPct val="90000"/>
                        </a:lnSpc>
                        <a:spcAft>
                          <a:spcPts val="0"/>
                        </a:spcAft>
                      </a:pPr>
                      <a:endParaRPr lang="ru-RU" sz="1200" b="1" dirty="0" smtClean="0">
                        <a:solidFill>
                          <a:sysClr val="windowText" lastClr="000000"/>
                        </a:solidFill>
                        <a:effectLst/>
                      </a:endParaRPr>
                    </a:p>
                    <a:p>
                      <a:pPr marL="0" indent="0" algn="l">
                        <a:lnSpc>
                          <a:spcPct val="90000"/>
                        </a:lnSpc>
                        <a:spcAft>
                          <a:spcPts val="0"/>
                        </a:spcAft>
                      </a:pPr>
                      <a:r>
                        <a:rPr lang="en-US" sz="1200" b="1" dirty="0" smtClean="0">
                          <a:solidFill>
                            <a:sysClr val="windowText" lastClr="000000"/>
                          </a:solidFill>
                          <a:effectLst/>
                        </a:rPr>
                        <a:t>&gt;</a:t>
                      </a:r>
                      <a:r>
                        <a:rPr lang="en-US" sz="1200" b="1" dirty="0">
                          <a:solidFill>
                            <a:sysClr val="windowText" lastClr="000000"/>
                          </a:solidFill>
                          <a:effectLst/>
                        </a:rPr>
                        <a:t>1,0 – 2,0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endParaRPr lang="ru-RU" sz="1200" b="1" dirty="0" smtClean="0">
                        <a:solidFill>
                          <a:sysClr val="windowText" lastClr="000000"/>
                        </a:solidFill>
                        <a:effectLst/>
                      </a:endParaRPr>
                    </a:p>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&gt;2,0 – 4,0</a:t>
                      </a:r>
                      <a:endParaRPr lang="ru-RU" sz="1200" b="1" dirty="0">
                        <a:solidFill>
                          <a:sysClr val="windowText" lastClr="000000"/>
                        </a:solidFill>
                        <a:effectLst/>
                      </a:endParaRPr>
                    </a:p>
                    <a:p>
                      <a:pPr marL="0" indent="0" algn="l">
                        <a:lnSpc>
                          <a:spcPct val="90000"/>
                        </a:lnSpc>
                        <a:spcAft>
                          <a:spcPts val="0"/>
                        </a:spcAft>
                      </a:pPr>
                      <a:endParaRPr lang="ru-RU" sz="1200" b="1" dirty="0" smtClean="0">
                        <a:solidFill>
                          <a:sysClr val="windowText" lastClr="000000"/>
                        </a:solidFill>
                        <a:effectLst/>
                      </a:endParaRPr>
                    </a:p>
                    <a:p>
                      <a:pPr marL="0" indent="0" algn="l">
                        <a:lnSpc>
                          <a:spcPct val="90000"/>
                        </a:lnSpc>
                        <a:spcAft>
                          <a:spcPts val="0"/>
                        </a:spcAft>
                      </a:pPr>
                      <a:r>
                        <a:rPr lang="en-US" sz="1200" b="1" dirty="0" smtClean="0">
                          <a:solidFill>
                            <a:sysClr val="windowText" lastClr="000000"/>
                          </a:solidFill>
                          <a:effectLst/>
                        </a:rPr>
                        <a:t>&gt;</a:t>
                      </a:r>
                      <a:r>
                        <a:rPr lang="en-US" sz="1200" b="1" dirty="0">
                          <a:solidFill>
                            <a:sysClr val="windowText" lastClr="000000"/>
                          </a:solidFill>
                          <a:effectLst/>
                        </a:rPr>
                        <a:t>2,0 – 5,0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&gt;4,0 – 6,0</a:t>
                      </a:r>
                      <a:endParaRPr lang="ru-RU" sz="1200" b="1" dirty="0">
                        <a:solidFill>
                          <a:sysClr val="windowText" lastClr="000000"/>
                        </a:solidFill>
                        <a:effectLst/>
                      </a:endParaRPr>
                    </a:p>
                    <a:p>
                      <a:pPr marL="0" indent="0" algn="l">
                        <a:lnSpc>
                          <a:spcPct val="90000"/>
                        </a:lnSpc>
                        <a:spcAft>
                          <a:spcPts val="0"/>
                        </a:spcAft>
                      </a:pPr>
                      <a:endParaRPr lang="ru-RU" sz="1200" b="1" dirty="0" smtClean="0">
                        <a:solidFill>
                          <a:sysClr val="windowText" lastClr="000000"/>
                        </a:solidFill>
                        <a:effectLst/>
                      </a:endParaRPr>
                    </a:p>
                    <a:p>
                      <a:pPr marL="0" indent="0" algn="l">
                        <a:lnSpc>
                          <a:spcPct val="90000"/>
                        </a:lnSpc>
                        <a:spcAft>
                          <a:spcPts val="0"/>
                        </a:spcAft>
                      </a:pPr>
                      <a:r>
                        <a:rPr lang="en-US" sz="1200" b="1" dirty="0" smtClean="0">
                          <a:solidFill>
                            <a:sysClr val="windowText" lastClr="000000"/>
                          </a:solidFill>
                          <a:effectLst/>
                        </a:rPr>
                        <a:t>&gt;</a:t>
                      </a:r>
                      <a:r>
                        <a:rPr lang="en-US" sz="1200" b="1" dirty="0">
                          <a:solidFill>
                            <a:sysClr val="windowText" lastClr="000000"/>
                          </a:solidFill>
                          <a:effectLst/>
                        </a:rPr>
                        <a:t>5,0 – 10,0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&gt;6,0 – 10,0</a:t>
                      </a:r>
                      <a:endParaRPr lang="ru-RU" sz="1200" b="1" dirty="0">
                        <a:solidFill>
                          <a:sysClr val="windowText" lastClr="000000"/>
                        </a:solidFill>
                        <a:effectLst/>
                      </a:endParaRPr>
                    </a:p>
                    <a:p>
                      <a:pPr marL="0" indent="0" algn="l">
                        <a:lnSpc>
                          <a:spcPct val="90000"/>
                        </a:lnSpc>
                        <a:spcAft>
                          <a:spcPts val="0"/>
                        </a:spcAft>
                      </a:pPr>
                      <a:endParaRPr lang="ru-RU" sz="1200" b="1" dirty="0" smtClean="0">
                        <a:solidFill>
                          <a:sysClr val="windowText" lastClr="000000"/>
                        </a:solidFill>
                        <a:effectLst/>
                      </a:endParaRPr>
                    </a:p>
                    <a:p>
                      <a:pPr marL="0" indent="0" algn="l">
                        <a:lnSpc>
                          <a:spcPct val="90000"/>
                        </a:lnSpc>
                        <a:spcAft>
                          <a:spcPts val="0"/>
                        </a:spcAft>
                      </a:pPr>
                      <a:r>
                        <a:rPr lang="en-US" sz="1200" b="1" dirty="0" smtClean="0">
                          <a:solidFill>
                            <a:sysClr val="windowText" lastClr="000000"/>
                          </a:solidFill>
                          <a:effectLst/>
                        </a:rPr>
                        <a:t>&gt;</a:t>
                      </a:r>
                      <a:r>
                        <a:rPr lang="en-US" sz="1200" b="1" dirty="0">
                          <a:solidFill>
                            <a:sysClr val="windowText" lastClr="000000"/>
                          </a:solidFill>
                          <a:effectLst/>
                        </a:rPr>
                        <a:t>10,0 – 50,0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&gt;10,0</a:t>
                      </a:r>
                      <a:endParaRPr lang="ru-RU" sz="1200" b="1" dirty="0">
                        <a:solidFill>
                          <a:sysClr val="windowText" lastClr="000000"/>
                        </a:solidFill>
                        <a:effectLst/>
                      </a:endParaRPr>
                    </a:p>
                    <a:p>
                      <a:pPr marL="0" indent="0" algn="l">
                        <a:lnSpc>
                          <a:spcPct val="90000"/>
                        </a:lnSpc>
                        <a:spcAft>
                          <a:spcPts val="0"/>
                        </a:spcAft>
                      </a:pPr>
                      <a:endParaRPr lang="ru-RU" sz="1200" b="1" dirty="0" smtClean="0">
                        <a:solidFill>
                          <a:sysClr val="windowText" lastClr="000000"/>
                        </a:solidFill>
                        <a:effectLst/>
                      </a:endParaRPr>
                    </a:p>
                    <a:p>
                      <a:pPr marL="0" indent="0" algn="l">
                        <a:lnSpc>
                          <a:spcPct val="90000"/>
                        </a:lnSpc>
                        <a:spcAft>
                          <a:spcPts val="0"/>
                        </a:spcAft>
                      </a:pPr>
                      <a:r>
                        <a:rPr lang="en-US" sz="1200" b="1" dirty="0" smtClean="0">
                          <a:solidFill>
                            <a:sysClr val="windowText" lastClr="000000"/>
                          </a:solidFill>
                          <a:effectLst/>
                        </a:rPr>
                        <a:t>&gt;</a:t>
                      </a:r>
                      <a:r>
                        <a:rPr lang="en-US" sz="1200" b="1" dirty="0">
                          <a:solidFill>
                            <a:sysClr val="windowText" lastClr="000000"/>
                          </a:solidFill>
                          <a:effectLst/>
                        </a:rPr>
                        <a:t>50,0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7208">
                <a:tc>
                  <a:txBody>
                    <a:bodyPr/>
                    <a:lstStyle/>
                    <a:p>
                      <a:pPr marL="0" indent="0" algn="l">
                        <a:lnSpc>
                          <a:spcPct val="90000"/>
                        </a:lnSpc>
                        <a:spcAft>
                          <a:spcPts val="0"/>
                        </a:spcAft>
                      </a:pPr>
                      <a:r>
                        <a:rPr lang="en-US" sz="1400" b="0" dirty="0" smtClean="0">
                          <a:solidFill>
                            <a:sysClr val="windowText" lastClr="000000"/>
                          </a:solidFill>
                          <a:effectLst/>
                          <a:latin typeface="Arial" panose="020B0604020202020204" pitchFamily="34" charset="0"/>
                          <a:ea typeface="Times New Roman" panose="02020603050405020304" pitchFamily="18" charset="0"/>
                        </a:rPr>
                        <a:t>3.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Agenți</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cancerigeni</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substanțe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periculoase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pentru</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sănătatea</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reproducerii</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umane</a:t>
                      </a:r>
                      <a:endParaRPr lang="ru-RU" sz="1400" b="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ru-RU" sz="1200" b="1" dirty="0">
                          <a:solidFill>
                            <a:sysClr val="windowText" lastClr="000000"/>
                          </a:solidFill>
                          <a:effectLst/>
                        </a:rPr>
                        <a:t>≤ ПДК</a:t>
                      </a:r>
                      <a:r>
                        <a:rPr lang="ru-RU" sz="1200" b="1" baseline="-25000" dirty="0">
                          <a:solidFill>
                            <a:sysClr val="windowText" lastClr="000000"/>
                          </a:solidFill>
                          <a:effectLst/>
                        </a:rPr>
                        <a:t>СС</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&gt;1,0 – 2,0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&gt;2,0 – 4,0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&gt;4,0 – 10,0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90000"/>
                        </a:lnSpc>
                        <a:spcAft>
                          <a:spcPts val="0"/>
                        </a:spcAft>
                      </a:pPr>
                      <a:r>
                        <a:rPr lang="en-US" sz="1200" b="1" dirty="0">
                          <a:solidFill>
                            <a:sysClr val="windowText" lastClr="000000"/>
                          </a:solidFill>
                          <a:effectLst/>
                        </a:rPr>
                        <a:t>&gt;10,0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0000"/>
                        </a:lnSpc>
                        <a:spcAft>
                          <a:spcPts val="0"/>
                        </a:spcAft>
                      </a:pPr>
                      <a:r>
                        <a:rPr lang="en-US" sz="1200" b="1" dirty="0">
                          <a:solidFill>
                            <a:sysClr val="windowText" lastClr="000000"/>
                          </a:solidFill>
                          <a:effectLst/>
                        </a:rPr>
                        <a:t>-</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68208">
                <a:tc>
                  <a:txBody>
                    <a:bodyPr/>
                    <a:lstStyle/>
                    <a:p>
                      <a:pPr marL="0" indent="0" algn="l">
                        <a:lnSpc>
                          <a:spcPct val="90000"/>
                        </a:lnSpc>
                        <a:spcAft>
                          <a:spcPts val="0"/>
                        </a:spcAft>
                      </a:pPr>
                      <a:r>
                        <a:rPr lang="en-US" sz="1400" b="0" dirty="0" smtClean="0">
                          <a:solidFill>
                            <a:sysClr val="windowText" lastClr="000000"/>
                          </a:solidFill>
                          <a:effectLst/>
                          <a:latin typeface="Arial" panose="020B0604020202020204" pitchFamily="34" charset="0"/>
                          <a:ea typeface="Times New Roman" panose="02020603050405020304" pitchFamily="18" charset="0"/>
                        </a:rPr>
                        <a:t>4.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Alergeni</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inclusiv</a:t>
                      </a:r>
                      <a:r>
                        <a:rPr lang="en-US" sz="1400" b="0" dirty="0" smtClean="0">
                          <a:solidFill>
                            <a:sysClr val="windowText" lastClr="000000"/>
                          </a:solidFill>
                          <a:effectLst/>
                          <a:latin typeface="Arial" panose="020B0604020202020204" pitchFamily="34" charset="0"/>
                          <a:ea typeface="Times New Roman" panose="02020603050405020304" pitchFamily="18" charset="0"/>
                        </a:rPr>
                        <a:t>:      a)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extrem</a:t>
                      </a:r>
                      <a:r>
                        <a:rPr lang="en-US" sz="1400" b="0" dirty="0" smtClean="0">
                          <a:solidFill>
                            <a:sysClr val="windowText" lastClr="000000"/>
                          </a:solidFill>
                          <a:effectLst/>
                          <a:latin typeface="Arial" panose="020B0604020202020204" pitchFamily="34" charset="0"/>
                          <a:ea typeface="Times New Roman" panose="02020603050405020304" pitchFamily="18" charset="0"/>
                        </a:rPr>
                        <a:t> de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periculos</a:t>
                      </a:r>
                      <a:r>
                        <a:rPr lang="en-US" sz="1400" b="0" dirty="0" smtClean="0">
                          <a:solidFill>
                            <a:sysClr val="windowText" lastClr="000000"/>
                          </a:solidFill>
                          <a:effectLst/>
                          <a:latin typeface="Arial" panose="020B0604020202020204" pitchFamily="34" charset="0"/>
                          <a:ea typeface="Times New Roman" panose="02020603050405020304" pitchFamily="18" charset="0"/>
                        </a:rPr>
                        <a:t>      b)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moderat</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periculoase</a:t>
                      </a:r>
                      <a:endParaRPr lang="ru-RU" sz="1400" b="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ru-RU" sz="1200" b="1" dirty="0">
                          <a:solidFill>
                            <a:sysClr val="windowText" lastClr="000000"/>
                          </a:solidFill>
                          <a:effectLst/>
                        </a:rPr>
                        <a:t> </a:t>
                      </a:r>
                    </a:p>
                    <a:p>
                      <a:pPr marL="0" indent="0" algn="l">
                        <a:lnSpc>
                          <a:spcPct val="90000"/>
                        </a:lnSpc>
                        <a:spcAft>
                          <a:spcPts val="0"/>
                        </a:spcAft>
                      </a:pPr>
                      <a:r>
                        <a:rPr lang="ru-RU" sz="1200" b="1" dirty="0">
                          <a:solidFill>
                            <a:sysClr val="windowText" lastClr="000000"/>
                          </a:solidFill>
                          <a:effectLst/>
                        </a:rPr>
                        <a:t>≤ </a:t>
                      </a:r>
                      <a:r>
                        <a:rPr lang="ru-RU" sz="1200" b="1" dirty="0" err="1">
                          <a:solidFill>
                            <a:sysClr val="windowText" lastClr="000000"/>
                          </a:solidFill>
                          <a:effectLst/>
                        </a:rPr>
                        <a:t>ПДК</a:t>
                      </a:r>
                      <a:r>
                        <a:rPr lang="ru-RU" sz="1200" b="1" baseline="-25000" dirty="0" err="1">
                          <a:solidFill>
                            <a:sysClr val="windowText" lastClr="000000"/>
                          </a:solidFill>
                          <a:effectLst/>
                        </a:rPr>
                        <a:t>макс</a:t>
                      </a:r>
                      <a:endParaRPr lang="ru-RU" sz="1200" b="1" dirty="0">
                        <a:solidFill>
                          <a:sysClr val="windowText" lastClr="000000"/>
                        </a:solidFill>
                        <a:effectLst/>
                      </a:endParaRPr>
                    </a:p>
                    <a:p>
                      <a:pPr marL="0" indent="0" algn="l">
                        <a:lnSpc>
                          <a:spcPct val="90000"/>
                        </a:lnSpc>
                        <a:spcAft>
                          <a:spcPts val="0"/>
                        </a:spcAft>
                      </a:pPr>
                      <a:endParaRPr lang="ru-RU" sz="500" b="1" dirty="0" smtClean="0">
                        <a:solidFill>
                          <a:sysClr val="windowText" lastClr="000000"/>
                        </a:solidFill>
                        <a:effectLst/>
                      </a:endParaRPr>
                    </a:p>
                    <a:p>
                      <a:pPr marL="0" indent="0" algn="l">
                        <a:lnSpc>
                          <a:spcPct val="90000"/>
                        </a:lnSpc>
                        <a:spcAft>
                          <a:spcPts val="0"/>
                        </a:spcAft>
                      </a:pPr>
                      <a:r>
                        <a:rPr lang="ru-RU" sz="1200" b="1" dirty="0" smtClean="0">
                          <a:solidFill>
                            <a:sysClr val="windowText" lastClr="000000"/>
                          </a:solidFill>
                          <a:effectLst/>
                        </a:rPr>
                        <a:t>≤ </a:t>
                      </a:r>
                      <a:r>
                        <a:rPr lang="ru-RU" sz="1200" b="1" dirty="0" err="1">
                          <a:solidFill>
                            <a:sysClr val="windowText" lastClr="000000"/>
                          </a:solidFill>
                          <a:effectLst/>
                        </a:rPr>
                        <a:t>ПДК</a:t>
                      </a:r>
                      <a:r>
                        <a:rPr lang="ru-RU" sz="1200" b="1" baseline="-25000" dirty="0" err="1">
                          <a:solidFill>
                            <a:sysClr val="windowText" lastClr="000000"/>
                          </a:solidFill>
                          <a:effectLst/>
                        </a:rPr>
                        <a:t>макс</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ctr">
                        <a:lnSpc>
                          <a:spcPct val="90000"/>
                        </a:lnSpc>
                        <a:spcAft>
                          <a:spcPts val="0"/>
                        </a:spcAft>
                      </a:pPr>
                      <a:r>
                        <a:rPr lang="en-US" sz="1200" b="1" dirty="0" smtClean="0">
                          <a:solidFill>
                            <a:sysClr val="windowText" lastClr="000000"/>
                          </a:solidFill>
                          <a:effectLst/>
                        </a:rPr>
                        <a:t>-</a:t>
                      </a:r>
                      <a:endParaRPr lang="ru-RU" sz="1200" b="1" dirty="0" smtClean="0">
                        <a:solidFill>
                          <a:sysClr val="windowText" lastClr="000000"/>
                        </a:solidFill>
                        <a:effectLst/>
                      </a:endParaRPr>
                    </a:p>
                    <a:p>
                      <a:pPr marL="0" indent="0" algn="l">
                        <a:lnSpc>
                          <a:spcPct val="90000"/>
                        </a:lnSpc>
                        <a:spcAft>
                          <a:spcPts val="0"/>
                        </a:spcAft>
                      </a:pPr>
                      <a:endParaRPr lang="ru-RU" sz="5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  &gt;1,0 – 2,0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&gt;1,0 – </a:t>
                      </a:r>
                      <a:r>
                        <a:rPr lang="en-US" sz="1200" b="1" dirty="0" smtClean="0">
                          <a:solidFill>
                            <a:sysClr val="windowText" lastClr="000000"/>
                          </a:solidFill>
                          <a:effectLst/>
                        </a:rPr>
                        <a:t>3,0</a:t>
                      </a:r>
                      <a:endParaRPr lang="ru-RU" sz="1200" b="1" dirty="0" smtClean="0">
                        <a:solidFill>
                          <a:sysClr val="windowText" lastClr="000000"/>
                        </a:solidFill>
                        <a:effectLst/>
                      </a:endParaRPr>
                    </a:p>
                    <a:p>
                      <a:pPr marL="0" indent="0" algn="l">
                        <a:lnSpc>
                          <a:spcPct val="90000"/>
                        </a:lnSpc>
                        <a:spcAft>
                          <a:spcPts val="0"/>
                        </a:spcAft>
                      </a:pPr>
                      <a:endParaRPr lang="ru-RU" sz="5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&gt;2,0 – 5,0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&gt;3,0 – </a:t>
                      </a:r>
                      <a:r>
                        <a:rPr lang="en-US" sz="1200" b="1" dirty="0" smtClean="0">
                          <a:solidFill>
                            <a:sysClr val="windowText" lastClr="000000"/>
                          </a:solidFill>
                          <a:effectLst/>
                        </a:rPr>
                        <a:t>15,0</a:t>
                      </a:r>
                      <a:endParaRPr lang="ru-RU" sz="1200" b="1" dirty="0" smtClean="0">
                        <a:solidFill>
                          <a:sysClr val="windowText" lastClr="000000"/>
                        </a:solidFill>
                        <a:effectLst/>
                      </a:endParaRPr>
                    </a:p>
                    <a:p>
                      <a:pPr marL="0" indent="0" algn="l">
                        <a:lnSpc>
                          <a:spcPct val="90000"/>
                        </a:lnSpc>
                        <a:spcAft>
                          <a:spcPts val="0"/>
                        </a:spcAft>
                      </a:pPr>
                      <a:endParaRPr lang="ru-RU" sz="5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&gt;5,0 – 15,0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&gt;15,0 – </a:t>
                      </a:r>
                      <a:r>
                        <a:rPr lang="en-US" sz="1200" b="1" dirty="0" smtClean="0">
                          <a:solidFill>
                            <a:sysClr val="windowText" lastClr="000000"/>
                          </a:solidFill>
                          <a:effectLst/>
                        </a:rPr>
                        <a:t>20,0</a:t>
                      </a:r>
                      <a:endParaRPr lang="ru-RU" sz="1200" b="1" dirty="0" smtClean="0">
                        <a:solidFill>
                          <a:sysClr val="windowText" lastClr="000000"/>
                        </a:solidFill>
                        <a:effectLst/>
                      </a:endParaRPr>
                    </a:p>
                    <a:p>
                      <a:pPr marL="0" indent="0" algn="l">
                        <a:lnSpc>
                          <a:spcPct val="90000"/>
                        </a:lnSpc>
                        <a:spcAft>
                          <a:spcPts val="0"/>
                        </a:spcAft>
                      </a:pPr>
                      <a:endParaRPr lang="ru-RU" sz="500" b="1" dirty="0">
                        <a:solidFill>
                          <a:sysClr val="windowText" lastClr="000000"/>
                        </a:solidFill>
                        <a:effectLst/>
                      </a:endParaRPr>
                    </a:p>
                    <a:p>
                      <a:pPr marL="0" indent="0" algn="l">
                        <a:lnSpc>
                          <a:spcPct val="90000"/>
                        </a:lnSpc>
                        <a:spcAft>
                          <a:spcPts val="0"/>
                        </a:spcAft>
                      </a:pPr>
                      <a:r>
                        <a:rPr lang="en-US" sz="1200" b="1" dirty="0" smtClean="0">
                          <a:solidFill>
                            <a:sysClr val="windowText" lastClr="000000"/>
                          </a:solidFill>
                          <a:effectLst/>
                        </a:rPr>
                        <a:t>&gt;</a:t>
                      </a:r>
                      <a:r>
                        <a:rPr lang="en-US" sz="1200" b="1" dirty="0">
                          <a:solidFill>
                            <a:sysClr val="windowText" lastClr="000000"/>
                          </a:solidFill>
                          <a:effectLst/>
                        </a:rPr>
                        <a:t>15,0 – 20,0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l">
                        <a:lnSpc>
                          <a:spcPct val="90000"/>
                        </a:lnSpc>
                        <a:spcAft>
                          <a:spcPts val="0"/>
                        </a:spcAft>
                      </a:pPr>
                      <a:r>
                        <a:rPr lang="en-US" sz="1200" b="1" dirty="0">
                          <a:solidFill>
                            <a:sysClr val="windowText" lastClr="000000"/>
                          </a:solidFill>
                          <a:effectLst/>
                        </a:rPr>
                        <a:t> </a:t>
                      </a:r>
                      <a:endParaRPr lang="ru-RU" sz="12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   &gt;</a:t>
                      </a:r>
                      <a:r>
                        <a:rPr lang="en-US" sz="1200" b="1" dirty="0" smtClean="0">
                          <a:solidFill>
                            <a:sysClr val="windowText" lastClr="000000"/>
                          </a:solidFill>
                          <a:effectLst/>
                        </a:rPr>
                        <a:t>20,0</a:t>
                      </a:r>
                      <a:endParaRPr lang="ru-RU" sz="1200" b="1" dirty="0" smtClean="0">
                        <a:solidFill>
                          <a:sysClr val="windowText" lastClr="000000"/>
                        </a:solidFill>
                        <a:effectLst/>
                      </a:endParaRPr>
                    </a:p>
                    <a:p>
                      <a:pPr marL="0" indent="0" algn="l">
                        <a:lnSpc>
                          <a:spcPct val="90000"/>
                        </a:lnSpc>
                        <a:spcAft>
                          <a:spcPts val="0"/>
                        </a:spcAft>
                      </a:pPr>
                      <a:endParaRPr lang="ru-RU" sz="500" b="1" dirty="0">
                        <a:solidFill>
                          <a:sysClr val="windowText" lastClr="000000"/>
                        </a:solidFill>
                        <a:effectLst/>
                      </a:endParaRPr>
                    </a:p>
                    <a:p>
                      <a:pPr marL="0" indent="0" algn="l">
                        <a:lnSpc>
                          <a:spcPct val="90000"/>
                        </a:lnSpc>
                        <a:spcAft>
                          <a:spcPts val="0"/>
                        </a:spcAft>
                      </a:pPr>
                      <a:r>
                        <a:rPr lang="en-US" sz="1200" b="1" dirty="0">
                          <a:solidFill>
                            <a:sysClr val="windowText" lastClr="000000"/>
                          </a:solidFill>
                          <a:effectLst/>
                        </a:rPr>
                        <a:t>    &gt;20,0</a:t>
                      </a:r>
                      <a:endParaRPr lang="ru-RU" sz="12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5811">
                <a:tc>
                  <a:txBody>
                    <a:bodyPr/>
                    <a:lstStyle/>
                    <a:p>
                      <a:pPr marL="0" indent="0" algn="l">
                        <a:lnSpc>
                          <a:spcPct val="90000"/>
                        </a:lnSpc>
                        <a:spcAft>
                          <a:spcPts val="0"/>
                        </a:spcAft>
                      </a:pPr>
                      <a:r>
                        <a:rPr lang="it-IT" sz="1400" b="0" dirty="0" smtClean="0">
                          <a:solidFill>
                            <a:sysClr val="windowText" lastClr="000000"/>
                          </a:solidFill>
                          <a:effectLst/>
                          <a:latin typeface="Arial" panose="020B0604020202020204" pitchFamily="34" charset="0"/>
                          <a:ea typeface="Times New Roman" panose="02020603050405020304" pitchFamily="18" charset="0"/>
                        </a:rPr>
                        <a:t>5. Medicamente antineoplazice, hormoni (estrogeni)</a:t>
                      </a:r>
                      <a:endParaRPr lang="ru-RU" sz="1400" b="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ru-RU" sz="1400">
                          <a:solidFill>
                            <a:sysClr val="windowText" lastClr="000000"/>
                          </a:solidFill>
                          <a:effectLst/>
                        </a:rPr>
                        <a:t> </a:t>
                      </a:r>
                      <a:endParaRPr lang="ru-RU" sz="140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ru-RU" sz="1400">
                          <a:solidFill>
                            <a:sysClr val="windowText" lastClr="000000"/>
                          </a:solidFill>
                          <a:effectLst/>
                        </a:rPr>
                        <a:t> </a:t>
                      </a:r>
                      <a:endParaRPr lang="ru-RU" sz="140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ru-RU" sz="1400">
                          <a:solidFill>
                            <a:sysClr val="windowText" lastClr="000000"/>
                          </a:solidFill>
                          <a:effectLst/>
                        </a:rPr>
                        <a:t> </a:t>
                      </a:r>
                      <a:endParaRPr lang="ru-RU" sz="140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ru-RU" sz="1400">
                          <a:solidFill>
                            <a:sysClr val="windowText" lastClr="000000"/>
                          </a:solidFill>
                          <a:effectLst/>
                        </a:rPr>
                        <a:t> </a:t>
                      </a:r>
                      <a:endParaRPr lang="ru-RU" sz="140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0000"/>
                        </a:lnSpc>
                        <a:spcAft>
                          <a:spcPts val="0"/>
                        </a:spcAft>
                      </a:pPr>
                      <a:r>
                        <a:rPr lang="ru-RU" sz="1400" dirty="0">
                          <a:solidFill>
                            <a:srgbClr val="6C0000"/>
                          </a:solidFill>
                          <a:effectLst/>
                        </a:rPr>
                        <a:t>*</a:t>
                      </a:r>
                      <a:endParaRPr lang="ru-RU" sz="1400" dirty="0">
                        <a:solidFill>
                          <a:srgbClr val="6C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en-US" sz="1400" dirty="0">
                          <a:solidFill>
                            <a:sysClr val="windowText" lastClr="000000"/>
                          </a:solidFill>
                          <a:effectLst/>
                        </a:rPr>
                        <a:t> </a:t>
                      </a:r>
                      <a:endParaRPr lang="ru-RU" sz="140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8604">
                <a:tc>
                  <a:txBody>
                    <a:bodyPr/>
                    <a:lstStyle/>
                    <a:p>
                      <a:pPr marL="0" indent="0" algn="l">
                        <a:lnSpc>
                          <a:spcPct val="90000"/>
                        </a:lnSpc>
                        <a:spcAft>
                          <a:spcPts val="0"/>
                        </a:spcAft>
                      </a:pPr>
                      <a:r>
                        <a:rPr lang="en-US" sz="1400" b="0" dirty="0" smtClean="0">
                          <a:solidFill>
                            <a:sysClr val="windowText" lastClr="000000"/>
                          </a:solidFill>
                          <a:effectLst/>
                          <a:latin typeface="Arial" panose="020B0604020202020204" pitchFamily="34" charset="0"/>
                          <a:ea typeface="Times New Roman" panose="02020603050405020304" pitchFamily="18" charset="0"/>
                        </a:rPr>
                        <a:t>6.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Analgezice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narcotice</a:t>
                      </a:r>
                      <a:endParaRPr lang="ru-RU" sz="1400" b="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ru-RU" sz="1400">
                          <a:solidFill>
                            <a:sysClr val="windowText" lastClr="000000"/>
                          </a:solidFill>
                          <a:effectLst/>
                        </a:rPr>
                        <a:t> </a:t>
                      </a:r>
                      <a:endParaRPr lang="ru-RU" sz="140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en-US" sz="1400">
                          <a:solidFill>
                            <a:sysClr val="windowText" lastClr="000000"/>
                          </a:solidFill>
                          <a:effectLst/>
                        </a:rPr>
                        <a:t> </a:t>
                      </a:r>
                      <a:endParaRPr lang="ru-RU" sz="140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0000"/>
                        </a:lnSpc>
                        <a:spcAft>
                          <a:spcPts val="0"/>
                        </a:spcAft>
                      </a:pPr>
                      <a:r>
                        <a:rPr lang="ru-RU" sz="1400" dirty="0">
                          <a:solidFill>
                            <a:srgbClr val="6C0000"/>
                          </a:solidFill>
                          <a:effectLst/>
                        </a:rPr>
                        <a:t>*</a:t>
                      </a:r>
                      <a:endParaRPr lang="ru-RU" sz="1400" dirty="0">
                        <a:solidFill>
                          <a:srgbClr val="6C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en-US" sz="1400">
                          <a:solidFill>
                            <a:sysClr val="windowText" lastClr="000000"/>
                          </a:solidFill>
                          <a:effectLst/>
                        </a:rPr>
                        <a:t> </a:t>
                      </a:r>
                      <a:endParaRPr lang="ru-RU" sz="140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en-US" sz="1400">
                          <a:solidFill>
                            <a:sysClr val="windowText" lastClr="000000"/>
                          </a:solidFill>
                          <a:effectLst/>
                        </a:rPr>
                        <a:t> </a:t>
                      </a:r>
                      <a:endParaRPr lang="ru-RU" sz="140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57200" algn="ctr">
                        <a:lnSpc>
                          <a:spcPct val="90000"/>
                        </a:lnSpc>
                        <a:spcAft>
                          <a:spcPts val="0"/>
                        </a:spcAft>
                      </a:pPr>
                      <a:r>
                        <a:rPr lang="en-US" sz="1400" dirty="0">
                          <a:solidFill>
                            <a:sysClr val="windowText" lastClr="000000"/>
                          </a:solidFill>
                          <a:effectLst/>
                        </a:rPr>
                        <a:t> </a:t>
                      </a:r>
                      <a:endParaRPr lang="ru-RU" sz="140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7208">
                <a:tc>
                  <a:txBody>
                    <a:bodyPr/>
                    <a:lstStyle/>
                    <a:p>
                      <a:pPr marL="0" indent="0" algn="l">
                        <a:lnSpc>
                          <a:spcPct val="90000"/>
                        </a:lnSpc>
                        <a:spcAft>
                          <a:spcPts val="0"/>
                        </a:spcAft>
                      </a:pPr>
                      <a:r>
                        <a:rPr lang="en-US" sz="1400" b="0" dirty="0" smtClean="0">
                          <a:solidFill>
                            <a:sysClr val="windowText" lastClr="000000"/>
                          </a:solidFill>
                          <a:effectLst/>
                          <a:latin typeface="Arial" panose="020B0604020202020204" pitchFamily="34" charset="0"/>
                          <a:ea typeface="Times New Roman" panose="02020603050405020304" pitchFamily="18" charset="0"/>
                        </a:rPr>
                        <a:t>7.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Enzime</a:t>
                      </a:r>
                      <a:r>
                        <a:rPr lang="en-US" sz="1400" b="0" dirty="0" smtClean="0">
                          <a:solidFill>
                            <a:sysClr val="windowText" lastClr="000000"/>
                          </a:solidFill>
                          <a:effectLst/>
                          <a:latin typeface="Arial" panose="020B0604020202020204" pitchFamily="34" charset="0"/>
                          <a:ea typeface="Times New Roman" panose="02020603050405020304" pitchFamily="18" charset="0"/>
                        </a:rPr>
                        <a:t> de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origine</a:t>
                      </a:r>
                      <a:r>
                        <a:rPr lang="en-US" sz="1400" b="0" dirty="0" smtClean="0">
                          <a:solidFill>
                            <a:sysClr val="windowText" lastClr="000000"/>
                          </a:solidFill>
                          <a:effectLst/>
                          <a:latin typeface="Arial" panose="020B0604020202020204" pitchFamily="34" charset="0"/>
                          <a:ea typeface="Times New Roman" panose="02020603050405020304" pitchFamily="18" charset="0"/>
                        </a:rPr>
                        <a:t> </a:t>
                      </a:r>
                      <a:r>
                        <a:rPr lang="en-US" sz="1400" b="0" dirty="0" err="1" smtClean="0">
                          <a:solidFill>
                            <a:sysClr val="windowText" lastClr="000000"/>
                          </a:solidFill>
                          <a:effectLst/>
                          <a:latin typeface="Arial" panose="020B0604020202020204" pitchFamily="34" charset="0"/>
                          <a:ea typeface="Times New Roman" panose="02020603050405020304" pitchFamily="18" charset="0"/>
                        </a:rPr>
                        <a:t>microbiană</a:t>
                      </a:r>
                      <a:endParaRPr lang="ru-RU" sz="1400" b="0"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90000"/>
                        </a:lnSpc>
                        <a:spcAft>
                          <a:spcPts val="0"/>
                        </a:spcAft>
                      </a:pPr>
                      <a:r>
                        <a:rPr lang="ru-RU" sz="1400" b="1" dirty="0">
                          <a:solidFill>
                            <a:sysClr val="windowText" lastClr="000000"/>
                          </a:solidFill>
                          <a:effectLst/>
                        </a:rPr>
                        <a:t>≤ </a:t>
                      </a:r>
                      <a:r>
                        <a:rPr lang="ru-RU" sz="1400" b="1" dirty="0" err="1">
                          <a:solidFill>
                            <a:sysClr val="windowText" lastClr="000000"/>
                          </a:solidFill>
                          <a:effectLst/>
                        </a:rPr>
                        <a:t>ПДК</a:t>
                      </a:r>
                      <a:r>
                        <a:rPr lang="ru-RU" sz="1400" b="1" baseline="-25000" dirty="0" err="1">
                          <a:solidFill>
                            <a:sysClr val="windowText" lastClr="000000"/>
                          </a:solidFill>
                          <a:effectLst/>
                        </a:rPr>
                        <a:t>макс</a:t>
                      </a:r>
                      <a:endParaRPr lang="ru-RU" sz="1400" b="1"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0000"/>
                        </a:lnSpc>
                        <a:spcAft>
                          <a:spcPts val="0"/>
                        </a:spcAft>
                      </a:pPr>
                      <a:r>
                        <a:rPr lang="ru-RU" sz="1400" b="1" dirty="0">
                          <a:solidFill>
                            <a:sysClr val="windowText" lastClr="000000"/>
                          </a:solidFill>
                          <a:effectLst/>
                        </a:rPr>
                        <a:t>&gt;1,0 - 5,0</a:t>
                      </a: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0000"/>
                        </a:lnSpc>
                        <a:spcAft>
                          <a:spcPts val="0"/>
                        </a:spcAft>
                      </a:pPr>
                      <a:r>
                        <a:rPr lang="ru-RU" sz="1400" b="1" dirty="0">
                          <a:solidFill>
                            <a:sysClr val="windowText" lastClr="000000"/>
                          </a:solidFill>
                          <a:effectLst/>
                        </a:rPr>
                        <a:t>&gt;5,0 - 10,0</a:t>
                      </a: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0000"/>
                        </a:lnSpc>
                        <a:spcAft>
                          <a:spcPts val="0"/>
                        </a:spcAft>
                      </a:pPr>
                      <a:r>
                        <a:rPr lang="ru-RU" sz="1400" b="1" dirty="0">
                          <a:solidFill>
                            <a:sysClr val="windowText" lastClr="000000"/>
                          </a:solidFill>
                          <a:effectLst/>
                        </a:rPr>
                        <a:t>&gt;10,0</a:t>
                      </a: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0000"/>
                        </a:lnSpc>
                        <a:spcAft>
                          <a:spcPts val="0"/>
                        </a:spcAft>
                      </a:pPr>
                      <a:r>
                        <a:rPr lang="ru-RU" sz="1400" b="1" dirty="0">
                          <a:solidFill>
                            <a:sysClr val="windowText" lastClr="000000"/>
                          </a:solidFill>
                          <a:effectLst/>
                        </a:rPr>
                        <a:t>-</a:t>
                      </a: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0000"/>
                        </a:lnSpc>
                        <a:spcAft>
                          <a:spcPts val="0"/>
                        </a:spcAft>
                      </a:pPr>
                      <a:r>
                        <a:rPr lang="ru-RU" sz="1400" b="1" dirty="0">
                          <a:solidFill>
                            <a:sysClr val="windowText" lastClr="000000"/>
                          </a:solidFill>
                          <a:effectLst/>
                        </a:rPr>
                        <a:t>-</a:t>
                      </a: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7208">
                <a:tc>
                  <a:txBody>
                    <a:bodyPr/>
                    <a:lstStyle/>
                    <a:p>
                      <a:pPr marL="0" indent="0" algn="l">
                        <a:lnSpc>
                          <a:spcPct val="90000"/>
                        </a:lnSpc>
                        <a:spcAft>
                          <a:spcPts val="0"/>
                        </a:spcAft>
                      </a:pPr>
                      <a:r>
                        <a:rPr lang="en-US" sz="1400" b="0" dirty="0" smtClean="0">
                          <a:solidFill>
                            <a:schemeClr val="tx1"/>
                          </a:solidFill>
                          <a:effectLst/>
                          <a:latin typeface="+mn-lt"/>
                          <a:ea typeface="Times New Roman" panose="02020603050405020304" pitchFamily="18" charset="0"/>
                        </a:rPr>
                        <a:t>8. </a:t>
                      </a:r>
                      <a:r>
                        <a:rPr lang="en-US" sz="1400" b="0" dirty="0" err="1" smtClean="0">
                          <a:solidFill>
                            <a:schemeClr val="tx1"/>
                          </a:solidFill>
                          <a:effectLst/>
                          <a:latin typeface="+mn-lt"/>
                          <a:ea typeface="Times New Roman" panose="02020603050405020304" pitchFamily="18" charset="0"/>
                        </a:rPr>
                        <a:t>Substanțe</a:t>
                      </a:r>
                      <a:r>
                        <a:rPr lang="en-US" sz="1400" b="0" dirty="0" smtClean="0">
                          <a:solidFill>
                            <a:schemeClr val="tx1"/>
                          </a:solidFill>
                          <a:effectLst/>
                          <a:latin typeface="+mn-lt"/>
                          <a:ea typeface="Times New Roman" panose="02020603050405020304" pitchFamily="18" charset="0"/>
                        </a:rPr>
                        <a:t> ale </a:t>
                      </a:r>
                      <a:r>
                        <a:rPr lang="en-US" sz="1400" b="0" dirty="0" err="1" smtClean="0">
                          <a:solidFill>
                            <a:schemeClr val="tx1"/>
                          </a:solidFill>
                          <a:effectLst/>
                          <a:latin typeface="+mn-lt"/>
                          <a:ea typeface="Times New Roman" panose="02020603050405020304" pitchFamily="18" charset="0"/>
                        </a:rPr>
                        <a:t>acțiunii</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unidirecționale</a:t>
                      </a:r>
                      <a:r>
                        <a:rPr lang="en-US" sz="1400" b="0" dirty="0" smtClean="0">
                          <a:solidFill>
                            <a:schemeClr val="tx1"/>
                          </a:solidFill>
                          <a:effectLst/>
                          <a:latin typeface="+mn-lt"/>
                          <a:ea typeface="Times New Roman" panose="02020603050405020304" pitchFamily="18" charset="0"/>
                        </a:rPr>
                        <a:t> cu </a:t>
                      </a:r>
                      <a:r>
                        <a:rPr lang="en-US" sz="1400" b="0" dirty="0" err="1" smtClean="0">
                          <a:solidFill>
                            <a:schemeClr val="tx1"/>
                          </a:solidFill>
                          <a:effectLst/>
                          <a:latin typeface="+mn-lt"/>
                          <a:ea typeface="Times New Roman" panose="02020603050405020304" pitchFamily="18" charset="0"/>
                        </a:rPr>
                        <a:t>efect</a:t>
                      </a:r>
                      <a:r>
                        <a:rPr lang="en-US" sz="1400" b="0" dirty="0" smtClean="0">
                          <a:solidFill>
                            <a:schemeClr val="tx1"/>
                          </a:solidFill>
                          <a:effectLst/>
                          <a:latin typeface="+mn-lt"/>
                          <a:ea typeface="Times New Roman" panose="02020603050405020304" pitchFamily="18" charset="0"/>
                        </a:rPr>
                        <a:t> de </a:t>
                      </a:r>
                      <a:r>
                        <a:rPr lang="en-US" sz="1400" b="0" dirty="0" err="1" smtClean="0">
                          <a:solidFill>
                            <a:schemeClr val="tx1"/>
                          </a:solidFill>
                          <a:effectLst/>
                          <a:latin typeface="+mn-lt"/>
                          <a:ea typeface="Times New Roman" panose="02020603050405020304" pitchFamily="18" charset="0"/>
                        </a:rPr>
                        <a:t>însumare</a:t>
                      </a:r>
                      <a:endParaRPr lang="ru-RU" sz="1400" b="0" dirty="0">
                        <a:solidFill>
                          <a:schemeClr val="tx1"/>
                        </a:solidFill>
                        <a:effectLst/>
                        <a:latin typeface="+mn-lt"/>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lnSpc>
                          <a:spcPct val="90000"/>
                        </a:lnSpc>
                        <a:spcAft>
                          <a:spcPts val="0"/>
                        </a:spcAft>
                      </a:pPr>
                      <a:r>
                        <a:rPr lang="en-US" sz="1400" b="1" dirty="0" err="1" smtClean="0">
                          <a:solidFill>
                            <a:sysClr val="windowText" lastClr="000000"/>
                          </a:solidFill>
                          <a:effectLst/>
                          <a:latin typeface="Times New Roman" panose="02020603050405020304" pitchFamily="18" charset="0"/>
                          <a:ea typeface="Times New Roman" panose="02020603050405020304" pitchFamily="18" charset="0"/>
                        </a:rPr>
                        <a:t>plată</a:t>
                      </a:r>
                      <a:endParaRPr lang="ru-RU" sz="1400" b="1" dirty="0">
                        <a:solidFill>
                          <a:sysClr val="windowText" lastClr="000000"/>
                        </a:solidFill>
                        <a:effectLst/>
                        <a:latin typeface="Times New Roman" panose="02020603050405020304" pitchFamily="18"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ctr">
                        <a:lnSpc>
                          <a:spcPct val="90000"/>
                        </a:lnSpc>
                        <a:spcAft>
                          <a:spcPts val="0"/>
                        </a:spcAft>
                      </a:pP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ctr">
                        <a:lnSpc>
                          <a:spcPct val="90000"/>
                        </a:lnSpc>
                        <a:spcAft>
                          <a:spcPts val="0"/>
                        </a:spcAft>
                      </a:pP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ctr">
                        <a:lnSpc>
                          <a:spcPct val="90000"/>
                        </a:lnSpc>
                        <a:spcAft>
                          <a:spcPts val="0"/>
                        </a:spcAft>
                      </a:pP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ctr">
                        <a:lnSpc>
                          <a:spcPct val="90000"/>
                        </a:lnSpc>
                        <a:spcAft>
                          <a:spcPts val="0"/>
                        </a:spcAft>
                      </a:pP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indent="0" algn="ctr">
                        <a:lnSpc>
                          <a:spcPct val="90000"/>
                        </a:lnSpc>
                        <a:spcAft>
                          <a:spcPts val="0"/>
                        </a:spcAft>
                      </a:pPr>
                      <a:endParaRPr lang="ru-RU" sz="1400" b="1" dirty="0">
                        <a:solidFill>
                          <a:sysClr val="windowText" lastClr="000000"/>
                        </a:solidFill>
                        <a:effectLst/>
                        <a:latin typeface="Arial" panose="020B0604020202020204" pitchFamily="34" charset="0"/>
                        <a:ea typeface="Times New Roman" panose="02020603050405020304" pitchFamily="18" charset="0"/>
                      </a:endParaRPr>
                    </a:p>
                  </a:txBody>
                  <a:tcPr marL="57752" marR="577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82341">
                <a:tc gridSpan="7">
                  <a:txBody>
                    <a:bodyPr/>
                    <a:lstStyle/>
                    <a:p>
                      <a:pPr>
                        <a:spcAft>
                          <a:spcPts val="0"/>
                        </a:spcAft>
                      </a:pPr>
                      <a:r>
                        <a:rPr lang="en-US" sz="1400" b="0" dirty="0" smtClean="0">
                          <a:solidFill>
                            <a:schemeClr val="tx1"/>
                          </a:solidFill>
                          <a:effectLst/>
                          <a:latin typeface="+mn-lt"/>
                          <a:ea typeface="Times New Roman" panose="02020603050405020304" pitchFamily="18" charset="0"/>
                        </a:rPr>
                        <a:t>* - </a:t>
                      </a:r>
                      <a:r>
                        <a:rPr lang="en-US" sz="1400" b="0" dirty="0" err="1" smtClean="0">
                          <a:solidFill>
                            <a:schemeClr val="tx1"/>
                          </a:solidFill>
                          <a:effectLst/>
                          <a:latin typeface="+mn-lt"/>
                          <a:ea typeface="Times New Roman" panose="02020603050405020304" pitchFamily="18" charset="0"/>
                        </a:rPr>
                        <a:t>indiferent</a:t>
                      </a:r>
                      <a:r>
                        <a:rPr lang="en-US" sz="1400" b="0" dirty="0" smtClean="0">
                          <a:solidFill>
                            <a:schemeClr val="tx1"/>
                          </a:solidFill>
                          <a:effectLst/>
                          <a:latin typeface="+mn-lt"/>
                          <a:ea typeface="Times New Roman" panose="02020603050405020304" pitchFamily="18" charset="0"/>
                        </a:rPr>
                        <a:t> de </a:t>
                      </a:r>
                      <a:r>
                        <a:rPr lang="en-US" sz="1400" b="0" dirty="0" err="1" smtClean="0">
                          <a:solidFill>
                            <a:schemeClr val="tx1"/>
                          </a:solidFill>
                          <a:effectLst/>
                          <a:latin typeface="+mn-lt"/>
                          <a:ea typeface="Times New Roman" panose="02020603050405020304" pitchFamily="18" charset="0"/>
                        </a:rPr>
                        <a:t>concentrația</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substanțelor</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nocive</a:t>
                      </a:r>
                      <a:r>
                        <a:rPr lang="en-US" sz="1400" b="0" dirty="0" smtClean="0">
                          <a:solidFill>
                            <a:schemeClr val="tx1"/>
                          </a:solidFill>
                          <a:effectLst/>
                          <a:latin typeface="+mn-lt"/>
                          <a:ea typeface="Times New Roman" panose="02020603050405020304" pitchFamily="18" charset="0"/>
                        </a:rPr>
                        <a:t> din </a:t>
                      </a:r>
                      <a:r>
                        <a:rPr lang="en-US" sz="1400" b="0" dirty="0" err="1" smtClean="0">
                          <a:solidFill>
                            <a:schemeClr val="tx1"/>
                          </a:solidFill>
                          <a:effectLst/>
                          <a:latin typeface="+mn-lt"/>
                          <a:ea typeface="Times New Roman" panose="02020603050405020304" pitchFamily="18" charset="0"/>
                        </a:rPr>
                        <a:t>aerul</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zonei</a:t>
                      </a:r>
                      <a:r>
                        <a:rPr lang="en-US" sz="1400" b="0" dirty="0" smtClean="0">
                          <a:solidFill>
                            <a:schemeClr val="tx1"/>
                          </a:solidFill>
                          <a:effectLst/>
                          <a:latin typeface="+mn-lt"/>
                          <a:ea typeface="Times New Roman" panose="02020603050405020304" pitchFamily="18" charset="0"/>
                        </a:rPr>
                        <a:t> de </a:t>
                      </a:r>
                      <a:r>
                        <a:rPr lang="en-US" sz="1400" b="0" dirty="0" err="1" smtClean="0">
                          <a:solidFill>
                            <a:schemeClr val="tx1"/>
                          </a:solidFill>
                          <a:effectLst/>
                          <a:latin typeface="+mn-lt"/>
                          <a:ea typeface="Times New Roman" panose="02020603050405020304" pitchFamily="18" charset="0"/>
                        </a:rPr>
                        <a:t>lucru</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condițiile</a:t>
                      </a:r>
                      <a:r>
                        <a:rPr lang="en-US" sz="1400" b="0" dirty="0" smtClean="0">
                          <a:solidFill>
                            <a:schemeClr val="tx1"/>
                          </a:solidFill>
                          <a:effectLst/>
                          <a:latin typeface="+mn-lt"/>
                          <a:ea typeface="Times New Roman" panose="02020603050405020304" pitchFamily="18" charset="0"/>
                        </a:rPr>
                        <a:t> de </a:t>
                      </a:r>
                      <a:r>
                        <a:rPr lang="en-US" sz="1400" b="0" dirty="0" err="1" smtClean="0">
                          <a:solidFill>
                            <a:schemeClr val="tx1"/>
                          </a:solidFill>
                          <a:effectLst/>
                          <a:latin typeface="+mn-lt"/>
                          <a:ea typeface="Times New Roman" panose="02020603050405020304" pitchFamily="18" charset="0"/>
                        </a:rPr>
                        <a:t>lucru</a:t>
                      </a:r>
                      <a:r>
                        <a:rPr lang="en-US" sz="1400" b="0" dirty="0" smtClean="0">
                          <a:solidFill>
                            <a:schemeClr val="tx1"/>
                          </a:solidFill>
                          <a:effectLst/>
                          <a:latin typeface="+mn-lt"/>
                          <a:ea typeface="Times New Roman" panose="02020603050405020304" pitchFamily="18" charset="0"/>
                        </a:rPr>
                        <a:t> se </a:t>
                      </a:r>
                      <a:r>
                        <a:rPr lang="en-US" sz="1400" b="0" dirty="0" err="1" smtClean="0">
                          <a:solidFill>
                            <a:schemeClr val="tx1"/>
                          </a:solidFill>
                          <a:effectLst/>
                          <a:latin typeface="+mn-lt"/>
                          <a:ea typeface="Times New Roman" panose="02020603050405020304" pitchFamily="18" charset="0"/>
                        </a:rPr>
                        <a:t>referă</a:t>
                      </a:r>
                      <a:r>
                        <a:rPr lang="en-US" sz="1400" b="0" dirty="0" smtClean="0">
                          <a:solidFill>
                            <a:schemeClr val="tx1"/>
                          </a:solidFill>
                          <a:effectLst/>
                          <a:latin typeface="+mn-lt"/>
                          <a:ea typeface="Times New Roman" panose="02020603050405020304" pitchFamily="18" charset="0"/>
                        </a:rPr>
                        <a:t> la </a:t>
                      </a:r>
                      <a:r>
                        <a:rPr lang="en-US" sz="1400" b="0" dirty="0" err="1" smtClean="0">
                          <a:solidFill>
                            <a:schemeClr val="tx1"/>
                          </a:solidFill>
                          <a:effectLst/>
                          <a:latin typeface="+mn-lt"/>
                          <a:ea typeface="Times New Roman" panose="02020603050405020304" pitchFamily="18" charset="0"/>
                        </a:rPr>
                        <a:t>clasa</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corespunzătoare</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subclasă</a:t>
                      </a:r>
                      <a:r>
                        <a:rPr lang="en-US" sz="1400" b="0" dirty="0" smtClean="0">
                          <a:solidFill>
                            <a:schemeClr val="tx1"/>
                          </a:solidFill>
                          <a:effectLst/>
                          <a:latin typeface="+mn-lt"/>
                          <a:ea typeface="Times New Roman" panose="02020603050405020304" pitchFamily="18" charset="0"/>
                        </a:rPr>
                        <a:t>) de </a:t>
                      </a:r>
                      <a:r>
                        <a:rPr lang="en-US" sz="1400" b="0" dirty="0" err="1" smtClean="0">
                          <a:solidFill>
                            <a:schemeClr val="tx1"/>
                          </a:solidFill>
                          <a:effectLst/>
                          <a:latin typeface="+mn-lt"/>
                          <a:ea typeface="Times New Roman" panose="02020603050405020304" pitchFamily="18" charset="0"/>
                        </a:rPr>
                        <a:t>condiții</a:t>
                      </a:r>
                      <a:r>
                        <a:rPr lang="en-US" sz="1400" b="0" dirty="0" smtClean="0">
                          <a:solidFill>
                            <a:schemeClr val="tx1"/>
                          </a:solidFill>
                          <a:effectLst/>
                          <a:latin typeface="+mn-lt"/>
                          <a:ea typeface="Times New Roman" panose="02020603050405020304" pitchFamily="18" charset="0"/>
                        </a:rPr>
                        <a:t> de </a:t>
                      </a:r>
                      <a:r>
                        <a:rPr lang="en-US" sz="1400" b="0" dirty="0" err="1" smtClean="0">
                          <a:solidFill>
                            <a:schemeClr val="tx1"/>
                          </a:solidFill>
                          <a:effectLst/>
                          <a:latin typeface="+mn-lt"/>
                          <a:ea typeface="Times New Roman" panose="02020603050405020304" pitchFamily="18" charset="0"/>
                        </a:rPr>
                        <a:t>lucru</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fără</a:t>
                      </a:r>
                      <a:r>
                        <a:rPr lang="en-US" sz="1400" b="0" dirty="0" smtClean="0">
                          <a:solidFill>
                            <a:schemeClr val="tx1"/>
                          </a:solidFill>
                          <a:effectLst/>
                          <a:latin typeface="+mn-lt"/>
                          <a:ea typeface="Times New Roman" panose="02020603050405020304" pitchFamily="18" charset="0"/>
                        </a:rPr>
                        <a:t> </a:t>
                      </a:r>
                      <a:r>
                        <a:rPr lang="en-US" sz="1400" b="0" dirty="0" err="1" smtClean="0">
                          <a:solidFill>
                            <a:schemeClr val="tx1"/>
                          </a:solidFill>
                          <a:effectLst/>
                          <a:latin typeface="+mn-lt"/>
                          <a:ea typeface="Times New Roman" panose="02020603050405020304" pitchFamily="18" charset="0"/>
                        </a:rPr>
                        <a:t>măsurători</a:t>
                      </a:r>
                      <a:r>
                        <a:rPr lang="en-US" sz="1400" b="0" dirty="0" smtClean="0">
                          <a:solidFill>
                            <a:schemeClr val="tx1"/>
                          </a:solidFill>
                          <a:effectLst/>
                          <a:latin typeface="+mn-lt"/>
                          <a:ea typeface="Times New Roman" panose="02020603050405020304" pitchFamily="18" charset="0"/>
                        </a:rPr>
                        <a:t>.</a:t>
                      </a:r>
                      <a:endParaRPr lang="ru-RU" sz="1400" b="0" dirty="0">
                        <a:solidFill>
                          <a:schemeClr val="tx1"/>
                        </a:solidFill>
                        <a:effectLst/>
                        <a:latin typeface="+mn-lt"/>
                        <a:ea typeface="Times New Roman" panose="02020603050405020304" pitchFamily="18" charset="0"/>
                      </a:endParaRPr>
                    </a:p>
                  </a:txBody>
                  <a:tcPr marL="57752" marR="577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0822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9910" b="97658" l="8919" r="62027">
                        <a14:foregroundMark x1="32838" y1="27027" x2="31216" y2="54234"/>
                        <a14:foregroundMark x1="33649" y1="26667" x2="33649" y2="26667"/>
                        <a14:foregroundMark x1="48514" y1="22703" x2="48514" y2="22703"/>
                        <a14:foregroundMark x1="48784" y1="23243" x2="49054" y2="40000"/>
                        <a14:foregroundMark x1="47838" y1="46486" x2="47432" y2="55676"/>
                        <a14:foregroundMark x1="47432" y1="55856" x2="48784" y2="57297"/>
                        <a14:foregroundMark x1="46486" y1="56216" x2="46351" y2="57297"/>
                        <a14:foregroundMark x1="46351" y1="23243" x2="46351" y2="23243"/>
                        <a14:foregroundMark x1="46216" y1="24865" x2="46216" y2="24865"/>
                        <a14:foregroundMark x1="46216" y1="23964" x2="46216" y2="23964"/>
                        <a14:foregroundMark x1="49730" y1="22162" x2="50000" y2="24505"/>
                        <a14:foregroundMark x1="49324" y1="57117" x2="49324" y2="57117"/>
                        <a14:foregroundMark x1="49595" y1="57117" x2="49595" y2="57117"/>
                        <a14:foregroundMark x1="49865" y1="57117" x2="49865" y2="57117"/>
                        <a14:foregroundMark x1="51486" y1="49550" x2="53649" y2="41982"/>
                        <a14:foregroundMark x1="52297" y1="41261" x2="53919" y2="41802"/>
                        <a14:backgroundMark x1="15946" y1="69730" x2="55676" y2="69369"/>
                        <a14:backgroundMark x1="17703" y1="68288" x2="43514" y2="89550"/>
                        <a14:backgroundMark x1="42432" y1="67027" x2="55270" y2="87027"/>
                        <a14:backgroundMark x1="59054" y1="66306" x2="43243" y2="88108"/>
                        <a14:backgroundMark x1="9595" y1="79459" x2="39054" y2="79820"/>
                        <a14:backgroundMark x1="57162" y1="70631" x2="58108" y2="90811"/>
                        <a14:backgroundMark x1="21216" y1="81802" x2="26757" y2="93694"/>
                        <a14:backgroundMark x1="38378" y1="70270" x2="43514" y2="87027"/>
                        <a14:backgroundMark x1="33649" y1="48829" x2="33649" y2="48829"/>
                        <a14:backgroundMark x1="51351" y1="43604" x2="48784" y2="53694"/>
                        <a14:backgroundMark x1="48108" y1="54234" x2="49459" y2="56036"/>
                        <a14:backgroundMark x1="47838" y1="59640" x2="52027" y2="57297"/>
                        <a14:backgroundMark x1="52838" y1="49369" x2="54730" y2="44865"/>
                      </a14:backgroundRemoval>
                    </a14:imgEffect>
                  </a14:imgLayer>
                </a14:imgProps>
              </a:ext>
              <a:ext uri="{28A0092B-C50C-407E-A947-70E740481C1C}">
                <a14:useLocalDpi xmlns:a14="http://schemas.microsoft.com/office/drawing/2010/main" val="0"/>
              </a:ext>
            </a:extLst>
          </a:blip>
          <a:stretch>
            <a:fillRect/>
          </a:stretch>
        </p:blipFill>
        <p:spPr>
          <a:xfrm>
            <a:off x="-2484784" y="764704"/>
            <a:ext cx="9721080" cy="7488832"/>
          </a:xfrm>
          <a:prstGeom prst="rect">
            <a:avLst/>
          </a:prstGeom>
        </p:spPr>
      </p:pic>
      <p:sp>
        <p:nvSpPr>
          <p:cNvPr id="2" name="Прямоугольник 1"/>
          <p:cNvSpPr/>
          <p:nvPr/>
        </p:nvSpPr>
        <p:spPr>
          <a:xfrm>
            <a:off x="2699792" y="908720"/>
            <a:ext cx="5976664" cy="1015663"/>
          </a:xfrm>
          <a:prstGeom prst="rect">
            <a:avLst/>
          </a:prstGeom>
        </p:spPr>
        <p:txBody>
          <a:bodyPr wrap="square">
            <a:spAutoFit/>
          </a:bodyPr>
          <a:lstStyle/>
          <a:p>
            <a:pPr marL="342900" lvl="0" indent="-342900" algn="just">
              <a:spcAft>
                <a:spcPts val="0"/>
              </a:spcAft>
              <a:buFont typeface="Symbol" panose="05050102010706020507" pitchFamily="18" charset="2"/>
              <a:buBlip>
                <a:blip r:embed="rId4"/>
              </a:buBlip>
              <a:tabLst>
                <a:tab pos="540385" algn="l"/>
              </a:tabLst>
            </a:pPr>
            <a:r>
              <a:rPr lang="en-US" sz="2000" b="1" dirty="0" err="1">
                <a:ea typeface="Calibri" panose="020F0502020204030204" pitchFamily="34" charset="0"/>
                <a:cs typeface="Times New Roman" panose="02020603050405020304" pitchFamily="18" charset="0"/>
              </a:rPr>
              <a:t>Etapa</a:t>
            </a:r>
            <a:r>
              <a:rPr lang="en-US" sz="2000" b="1" dirty="0">
                <a:ea typeface="Calibri" panose="020F0502020204030204" pitchFamily="34" charset="0"/>
                <a:cs typeface="Times New Roman" panose="02020603050405020304" pitchFamily="18" charset="0"/>
              </a:rPr>
              <a:t>. 2 </a:t>
            </a:r>
            <a:r>
              <a:rPr lang="en-US" sz="2000" b="1" dirty="0" smtClean="0">
                <a:ea typeface="Calibri" panose="020F0502020204030204" pitchFamily="34" charset="0"/>
                <a:cs typeface="Times New Roman" panose="02020603050405020304" pitchFamily="18" charset="0"/>
              </a:rPr>
              <a:t>– </a:t>
            </a:r>
            <a:r>
              <a:rPr lang="en-US" sz="2000" b="1" dirty="0" err="1" smtClean="0">
                <a:ea typeface="Calibri" panose="020F0502020204030204" pitchFamily="34" charset="0"/>
                <a:cs typeface="Times New Roman" panose="02020603050405020304" pitchFamily="18" charset="0"/>
              </a:rPr>
              <a:t>potrivire</a:t>
            </a:r>
            <a:r>
              <a:rPr lang="en-US" sz="2000" b="1" dirty="0" smtClean="0">
                <a:ea typeface="Calibri" panose="020F0502020204030204" pitchFamily="34" charset="0"/>
                <a:cs typeface="Times New Roman" panose="02020603050405020304" pitchFamily="18" charset="0"/>
              </a:rPr>
              <a:t> </a:t>
            </a:r>
            <a:r>
              <a:rPr lang="en-US" sz="2000" b="1" dirty="0" err="1" smtClean="0">
                <a:ea typeface="Calibri" panose="020F0502020204030204" pitchFamily="34" charset="0"/>
                <a:cs typeface="Times New Roman" panose="02020603050405020304" pitchFamily="18" charset="0"/>
              </a:rPr>
              <a:t>factori</a:t>
            </a:r>
            <a:r>
              <a:rPr lang="en-US" sz="2000" b="1" dirty="0" smtClean="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de </a:t>
            </a:r>
            <a:r>
              <a:rPr lang="en-US" sz="2000" b="1" dirty="0" err="1">
                <a:ea typeface="Calibri" panose="020F0502020204030204" pitchFamily="34" charset="0"/>
                <a:cs typeface="Times New Roman" panose="02020603050405020304" pitchFamily="18" charset="0"/>
              </a:rPr>
              <a:t>producție</a:t>
            </a:r>
            <a:r>
              <a:rPr lang="en-US" sz="2000" b="1" dirty="0">
                <a:ea typeface="Calibri" panose="020F0502020204030204" pitchFamily="34" charset="0"/>
                <a:cs typeface="Times New Roman" panose="02020603050405020304" pitchFamily="18" charset="0"/>
              </a:rPr>
              <a:t> </a:t>
            </a:r>
            <a:r>
              <a:rPr lang="en-US" sz="2000" b="1" dirty="0" err="1">
                <a:ea typeface="Calibri" panose="020F0502020204030204" pitchFamily="34" charset="0"/>
                <a:cs typeface="Times New Roman" panose="02020603050405020304" pitchFamily="18" charset="0"/>
              </a:rPr>
              <a:t>stabiliți</a:t>
            </a:r>
            <a:r>
              <a:rPr lang="en-US" sz="2000" b="1" dirty="0">
                <a:ea typeface="Calibri" panose="020F0502020204030204" pitchFamily="34" charset="0"/>
                <a:cs typeface="Times New Roman" panose="02020603050405020304" pitchFamily="18" charset="0"/>
              </a:rPr>
              <a:t> cu </a:t>
            </a:r>
            <a:r>
              <a:rPr lang="en-US" sz="2000" b="1" dirty="0" err="1">
                <a:ea typeface="Calibri" panose="020F0502020204030204" pitchFamily="34" charset="0"/>
                <a:cs typeface="Times New Roman" panose="02020603050405020304" pitchFamily="18" charset="0"/>
              </a:rPr>
              <a:t>factori</a:t>
            </a:r>
            <a:r>
              <a:rPr lang="en-US" sz="2000" b="1" dirty="0">
                <a:ea typeface="Calibri" panose="020F0502020204030204" pitchFamily="34" charset="0"/>
                <a:cs typeface="Times New Roman" panose="02020603050405020304" pitchFamily="18" charset="0"/>
              </a:rPr>
              <a:t> </a:t>
            </a:r>
            <a:r>
              <a:rPr lang="en-US" sz="2000" b="1" dirty="0" err="1">
                <a:ea typeface="Calibri" panose="020F0502020204030204" pitchFamily="34" charset="0"/>
                <a:cs typeface="Times New Roman" panose="02020603050405020304" pitchFamily="18" charset="0"/>
              </a:rPr>
              <a:t>reglementați</a:t>
            </a:r>
            <a:r>
              <a:rPr lang="en-US" sz="2000" b="1" dirty="0">
                <a:ea typeface="Calibri" panose="020F0502020204030204" pitchFamily="34" charset="0"/>
                <a:cs typeface="Times New Roman" panose="02020603050405020304" pitchFamily="18" charset="0"/>
              </a:rPr>
              <a:t> de </a:t>
            </a:r>
            <a:r>
              <a:rPr lang="en-US" sz="2000" b="1" dirty="0" err="1">
                <a:ea typeface="Calibri" panose="020F0502020204030204" pitchFamily="34" charset="0"/>
                <a:cs typeface="Times New Roman" panose="02020603050405020304" pitchFamily="18" charset="0"/>
              </a:rPr>
              <a:t>Clasificatorul</a:t>
            </a:r>
            <a:r>
              <a:rPr lang="en-US" sz="2000" b="1" dirty="0">
                <a:ea typeface="Calibri" panose="020F0502020204030204" pitchFamily="34" charset="0"/>
                <a:cs typeface="Times New Roman" panose="02020603050405020304" pitchFamily="18" charset="0"/>
              </a:rPr>
              <a:t> </a:t>
            </a:r>
            <a:r>
              <a:rPr lang="en-US" sz="2000" b="1" dirty="0" err="1">
                <a:ea typeface="Calibri" panose="020F0502020204030204" pitchFamily="34" charset="0"/>
                <a:cs typeface="Times New Roman" panose="02020603050405020304" pitchFamily="18" charset="0"/>
              </a:rPr>
              <a:t>factorilor</a:t>
            </a:r>
            <a:r>
              <a:rPr lang="en-US" sz="2000" b="1" dirty="0">
                <a:ea typeface="Calibri" panose="020F0502020204030204" pitchFamily="34" charset="0"/>
                <a:cs typeface="Times New Roman" panose="02020603050405020304" pitchFamily="18" charset="0"/>
              </a:rPr>
              <a:t> de </a:t>
            </a:r>
            <a:r>
              <a:rPr lang="en-US" sz="2000" b="1" dirty="0" err="1">
                <a:ea typeface="Calibri" panose="020F0502020204030204" pitchFamily="34" charset="0"/>
                <a:cs typeface="Times New Roman" panose="02020603050405020304" pitchFamily="18" charset="0"/>
              </a:rPr>
              <a:t>producție</a:t>
            </a:r>
            <a:r>
              <a:rPr lang="en-US" sz="2000" b="1" dirty="0">
                <a:ea typeface="Calibri" panose="020F0502020204030204" pitchFamily="34" charset="0"/>
                <a:cs typeface="Times New Roman" panose="02020603050405020304" pitchFamily="18" charset="0"/>
              </a:rPr>
              <a:t> </a:t>
            </a:r>
            <a:r>
              <a:rPr lang="en-US" sz="2000" b="1" dirty="0" err="1">
                <a:ea typeface="Calibri" panose="020F0502020204030204" pitchFamily="34" charset="0"/>
                <a:cs typeface="Times New Roman" panose="02020603050405020304" pitchFamily="18" charset="0"/>
              </a:rPr>
              <a:t>dăunători</a:t>
            </a:r>
            <a:r>
              <a:rPr lang="en-US" sz="2000" b="1" dirty="0">
                <a:ea typeface="Calibri" panose="020F0502020204030204" pitchFamily="34" charset="0"/>
                <a:cs typeface="Times New Roman" panose="02020603050405020304" pitchFamily="18" charset="0"/>
              </a:rPr>
              <a:t> </a:t>
            </a:r>
            <a:r>
              <a:rPr lang="en-US" sz="2000" b="1" dirty="0" err="1">
                <a:ea typeface="Calibri" panose="020F0502020204030204" pitchFamily="34" charset="0"/>
                <a:cs typeface="Times New Roman" panose="02020603050405020304" pitchFamily="18" charset="0"/>
              </a:rPr>
              <a:t>și</a:t>
            </a:r>
            <a:r>
              <a:rPr lang="en-US" sz="2000" b="1" dirty="0">
                <a:ea typeface="Calibri" panose="020F0502020204030204" pitchFamily="34" charset="0"/>
                <a:cs typeface="Times New Roman" panose="02020603050405020304" pitchFamily="18" charset="0"/>
              </a:rPr>
              <a:t> (</a:t>
            </a:r>
            <a:r>
              <a:rPr lang="en-US" sz="2000" b="1" dirty="0" err="1">
                <a:ea typeface="Calibri" panose="020F0502020204030204" pitchFamily="34" charset="0"/>
                <a:cs typeface="Times New Roman" panose="02020603050405020304" pitchFamily="18" charset="0"/>
              </a:rPr>
              <a:t>sau</a:t>
            </a:r>
            <a:r>
              <a:rPr lang="en-US" sz="2000" b="1" dirty="0">
                <a:ea typeface="Calibri" panose="020F0502020204030204" pitchFamily="34" charset="0"/>
                <a:cs typeface="Times New Roman" panose="02020603050405020304" pitchFamily="18" charset="0"/>
              </a:rPr>
              <a:t>) </a:t>
            </a:r>
            <a:r>
              <a:rPr lang="en-US" sz="2000" b="1" dirty="0" err="1">
                <a:ea typeface="Calibri" panose="020F0502020204030204" pitchFamily="34" charset="0"/>
                <a:cs typeface="Times New Roman" panose="02020603050405020304" pitchFamily="18" charset="0"/>
              </a:rPr>
              <a:t>periculoși</a:t>
            </a:r>
            <a:r>
              <a:rPr lang="en-US" sz="2000" b="1" dirty="0">
                <a:ea typeface="Calibri" panose="020F0502020204030204" pitchFamily="34" charset="0"/>
                <a:cs typeface="Times New Roman" panose="02020603050405020304" pitchFamily="18" charset="0"/>
              </a:rPr>
              <a:t>;</a:t>
            </a:r>
            <a:endParaRPr lang="ru-RU" sz="2000" b="1" dirty="0">
              <a:ea typeface="Calibri" panose="020F0502020204030204" pitchFamily="34" charset="0"/>
              <a:cs typeface="Times New Roman" panose="02020603050405020304" pitchFamily="18" charset="0"/>
            </a:endParaRPr>
          </a:p>
        </p:txBody>
      </p:sp>
      <p:sp>
        <p:nvSpPr>
          <p:cNvPr id="4" name="Прямоугольник 3"/>
          <p:cNvSpPr/>
          <p:nvPr/>
        </p:nvSpPr>
        <p:spPr>
          <a:xfrm>
            <a:off x="5142" y="26192"/>
            <a:ext cx="9138858" cy="623248"/>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ro-RO" b="1" dirty="0">
                <a:ln/>
                <a:solidFill>
                  <a:srgbClr val="1F4F19"/>
                </a:solidFill>
              </a:rPr>
              <a:t>Metodologia de identificare a factorilor nocivi sau factorilor periculoși de producție</a:t>
            </a:r>
            <a:endParaRPr lang="ru-RU" dirty="0">
              <a:solidFill>
                <a:srgbClr val="1F4F19"/>
              </a:solidFill>
            </a:endParaRPr>
          </a:p>
          <a:p>
            <a:pPr algn="ctr"/>
            <a:endParaRPr lang="ru-RU" dirty="0">
              <a:solidFill>
                <a:srgbClr val="1F4F19"/>
              </a:solidFill>
            </a:endParaRPr>
          </a:p>
        </p:txBody>
      </p:sp>
      <p:sp>
        <p:nvSpPr>
          <p:cNvPr id="5" name="Прямоугольник 4"/>
          <p:cNvSpPr/>
          <p:nvPr/>
        </p:nvSpPr>
        <p:spPr>
          <a:xfrm>
            <a:off x="3754355" y="2075586"/>
            <a:ext cx="4932040" cy="707886"/>
          </a:xfrm>
          <a:prstGeom prst="rect">
            <a:avLst/>
          </a:prstGeom>
        </p:spPr>
        <p:txBody>
          <a:bodyPr wrap="square">
            <a:spAutoFit/>
          </a:bodyPr>
          <a:lstStyle/>
          <a:p>
            <a:pPr algn="ctr">
              <a:spcAft>
                <a:spcPts val="0"/>
              </a:spcAft>
            </a:pPr>
            <a:r>
              <a:rPr lang="en-US" sz="2000" b="1" dirty="0" smtClean="0">
                <a:latin typeface="Times New Roman" panose="02020603050405020304" pitchFamily="18" charset="0"/>
                <a:ea typeface="Times New Roman" panose="02020603050405020304" pitchFamily="18" charset="0"/>
              </a:rPr>
              <a:t>CLASIFICATOR</a:t>
            </a:r>
            <a:r>
              <a:rPr lang="ro-RO"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factori</a:t>
            </a:r>
            <a:r>
              <a:rPr lang="en-US" sz="2000" b="1" dirty="0" smtClean="0">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de </a:t>
            </a:r>
            <a:r>
              <a:rPr lang="en-US" sz="2000" b="1" dirty="0" err="1">
                <a:latin typeface="Times New Roman" panose="02020603050405020304" pitchFamily="18" charset="0"/>
                <a:ea typeface="Times New Roman" panose="02020603050405020304" pitchFamily="18" charset="0"/>
              </a:rPr>
              <a:t>producție</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dăunători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și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sau</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periculoși</a:t>
            </a:r>
            <a:endParaRPr lang="ru-RU" sz="2000" b="1"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2998271" y="3043818"/>
            <a:ext cx="6444208" cy="2046009"/>
          </a:xfrm>
          <a:prstGeom prst="rect">
            <a:avLst/>
          </a:prstGeom>
        </p:spPr>
        <p:txBody>
          <a:bodyPr wrap="square">
            <a:spAutoFit/>
          </a:bodyPr>
          <a:lstStyle/>
          <a:p>
            <a:pPr>
              <a:lnSpc>
                <a:spcPct val="107000"/>
              </a:lnSpc>
              <a:spcBef>
                <a:spcPts val="1200"/>
              </a:spcBef>
              <a:spcAft>
                <a:spcPts val="1200"/>
              </a:spcAft>
            </a:pPr>
            <a:r>
              <a:rPr lang="ro-RO"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aprobarea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Metodologiei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pentru</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efectuarea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unei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evaluări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speciale</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condițiilor</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muncă</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Clasificatorului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factorilor</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producție</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dăunători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periculoși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formularul</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raport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pentru</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efectuarea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unei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evaluări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speciale</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condițiilor</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muncă</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instrucțiuni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pentru</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completarea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acestuia</a:t>
            </a:r>
            <a:endParaRPr lang="ru-R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720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416" y="0"/>
            <a:ext cx="8981062" cy="623248"/>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dirty="0" err="1">
                <a:solidFill>
                  <a:srgbClr val="1F4F19"/>
                </a:solidFill>
              </a:rPr>
              <a:t>Factori</a:t>
            </a:r>
            <a:r>
              <a:rPr lang="en-US" dirty="0">
                <a:solidFill>
                  <a:srgbClr val="1F4F19"/>
                </a:solidFill>
              </a:rPr>
              <a:t> </a:t>
            </a:r>
            <a:r>
              <a:rPr lang="en-US" dirty="0" err="1">
                <a:solidFill>
                  <a:srgbClr val="1F4F19"/>
                </a:solidFill>
              </a:rPr>
              <a:t>nocivi</a:t>
            </a:r>
            <a:r>
              <a:rPr lang="en-US" dirty="0">
                <a:solidFill>
                  <a:srgbClr val="1F4F19"/>
                </a:solidFill>
              </a:rPr>
              <a:t> </a:t>
            </a:r>
            <a:r>
              <a:rPr lang="en-US" dirty="0" err="1">
                <a:solidFill>
                  <a:srgbClr val="1F4F19"/>
                </a:solidFill>
              </a:rPr>
              <a:t>și</a:t>
            </a:r>
            <a:r>
              <a:rPr lang="en-US" dirty="0">
                <a:solidFill>
                  <a:srgbClr val="1F4F19"/>
                </a:solidFill>
              </a:rPr>
              <a:t> / </a:t>
            </a:r>
            <a:r>
              <a:rPr lang="en-US" dirty="0" err="1">
                <a:solidFill>
                  <a:srgbClr val="1F4F19"/>
                </a:solidFill>
              </a:rPr>
              <a:t>sau</a:t>
            </a:r>
            <a:r>
              <a:rPr lang="en-US" dirty="0">
                <a:solidFill>
                  <a:srgbClr val="1F4F19"/>
                </a:solidFill>
              </a:rPr>
              <a:t> </a:t>
            </a:r>
            <a:r>
              <a:rPr lang="en-US" dirty="0" err="1">
                <a:solidFill>
                  <a:srgbClr val="1F4F19"/>
                </a:solidFill>
              </a:rPr>
              <a:t>periculoși</a:t>
            </a:r>
            <a:r>
              <a:rPr lang="en-US" dirty="0">
                <a:solidFill>
                  <a:srgbClr val="1F4F19"/>
                </a:solidFill>
              </a:rPr>
              <a:t> </a:t>
            </a:r>
            <a:r>
              <a:rPr lang="en-US" dirty="0" err="1">
                <a:solidFill>
                  <a:srgbClr val="1F4F19"/>
                </a:solidFill>
              </a:rPr>
              <a:t>ai</a:t>
            </a:r>
            <a:r>
              <a:rPr lang="en-US" dirty="0">
                <a:solidFill>
                  <a:srgbClr val="1F4F19"/>
                </a:solidFill>
              </a:rPr>
              <a:t> </a:t>
            </a:r>
            <a:r>
              <a:rPr lang="en-US" dirty="0" err="1">
                <a:solidFill>
                  <a:srgbClr val="1F4F19"/>
                </a:solidFill>
              </a:rPr>
              <a:t>mediului</a:t>
            </a:r>
            <a:r>
              <a:rPr lang="en-US" dirty="0">
                <a:solidFill>
                  <a:srgbClr val="1F4F19"/>
                </a:solidFill>
              </a:rPr>
              <a:t> de </a:t>
            </a:r>
            <a:r>
              <a:rPr lang="en-US" dirty="0" err="1">
                <a:solidFill>
                  <a:srgbClr val="1F4F19"/>
                </a:solidFill>
              </a:rPr>
              <a:t>lucru</a:t>
            </a:r>
            <a:r>
              <a:rPr lang="en-US" dirty="0">
                <a:solidFill>
                  <a:srgbClr val="1F4F19"/>
                </a:solidFill>
              </a:rPr>
              <a:t> </a:t>
            </a:r>
            <a:r>
              <a:rPr lang="en-US" dirty="0" err="1">
                <a:solidFill>
                  <a:srgbClr val="1F4F19"/>
                </a:solidFill>
              </a:rPr>
              <a:t>și</a:t>
            </a:r>
            <a:r>
              <a:rPr lang="en-US" dirty="0">
                <a:solidFill>
                  <a:srgbClr val="1F4F19"/>
                </a:solidFill>
              </a:rPr>
              <a:t> </a:t>
            </a:r>
            <a:r>
              <a:rPr lang="en-US" dirty="0" err="1">
                <a:solidFill>
                  <a:srgbClr val="1F4F19"/>
                </a:solidFill>
              </a:rPr>
              <a:t>ai</a:t>
            </a:r>
            <a:r>
              <a:rPr lang="en-US" dirty="0">
                <a:solidFill>
                  <a:srgbClr val="1F4F19"/>
                </a:solidFill>
              </a:rPr>
              <a:t> </a:t>
            </a:r>
            <a:r>
              <a:rPr lang="en-US" dirty="0" err="1">
                <a:solidFill>
                  <a:srgbClr val="1F4F19"/>
                </a:solidFill>
              </a:rPr>
              <a:t>procesului</a:t>
            </a:r>
            <a:r>
              <a:rPr lang="en-US" dirty="0">
                <a:solidFill>
                  <a:srgbClr val="1F4F19"/>
                </a:solidFill>
              </a:rPr>
              <a:t> de </a:t>
            </a:r>
            <a:r>
              <a:rPr lang="en-US" dirty="0" err="1">
                <a:solidFill>
                  <a:srgbClr val="1F4F19"/>
                </a:solidFill>
              </a:rPr>
              <a:t>muncă</a:t>
            </a:r>
            <a:r>
              <a:rPr lang="en-US" dirty="0">
                <a:solidFill>
                  <a:srgbClr val="1F4F19"/>
                </a:solidFill>
              </a:rPr>
              <a:t>, </a:t>
            </a:r>
            <a:r>
              <a:rPr lang="en-US" dirty="0" err="1">
                <a:solidFill>
                  <a:srgbClr val="1F4F19"/>
                </a:solidFill>
              </a:rPr>
              <a:t>supuși</a:t>
            </a:r>
            <a:r>
              <a:rPr lang="en-US" dirty="0">
                <a:solidFill>
                  <a:srgbClr val="1F4F19"/>
                </a:solidFill>
              </a:rPr>
              <a:t> </a:t>
            </a:r>
            <a:r>
              <a:rPr lang="en-US" dirty="0" err="1">
                <a:solidFill>
                  <a:srgbClr val="1F4F19"/>
                </a:solidFill>
              </a:rPr>
              <a:t>cercetării</a:t>
            </a:r>
            <a:r>
              <a:rPr lang="en-US" dirty="0">
                <a:solidFill>
                  <a:srgbClr val="1F4F19"/>
                </a:solidFill>
              </a:rPr>
              <a:t> (</a:t>
            </a:r>
            <a:r>
              <a:rPr lang="en-US" dirty="0" err="1">
                <a:solidFill>
                  <a:srgbClr val="1F4F19"/>
                </a:solidFill>
              </a:rPr>
              <a:t>testării</a:t>
            </a:r>
            <a:r>
              <a:rPr lang="en-US" dirty="0">
                <a:solidFill>
                  <a:srgbClr val="1F4F19"/>
                </a:solidFill>
              </a:rPr>
              <a:t>) </a:t>
            </a:r>
            <a:r>
              <a:rPr lang="en-US" dirty="0" err="1">
                <a:solidFill>
                  <a:srgbClr val="1F4F19"/>
                </a:solidFill>
              </a:rPr>
              <a:t>și</a:t>
            </a:r>
            <a:r>
              <a:rPr lang="en-US" dirty="0">
                <a:solidFill>
                  <a:srgbClr val="1F4F19"/>
                </a:solidFill>
              </a:rPr>
              <a:t> </a:t>
            </a:r>
            <a:r>
              <a:rPr lang="en-US" dirty="0" err="1">
                <a:solidFill>
                  <a:srgbClr val="1F4F19"/>
                </a:solidFill>
              </a:rPr>
              <a:t>măsurării</a:t>
            </a:r>
            <a:r>
              <a:rPr lang="en-US" dirty="0">
                <a:solidFill>
                  <a:srgbClr val="1F4F19"/>
                </a:solidFill>
              </a:rPr>
              <a:t> </a:t>
            </a:r>
            <a:r>
              <a:rPr lang="en-US" dirty="0" err="1">
                <a:solidFill>
                  <a:srgbClr val="1F4F19"/>
                </a:solidFill>
              </a:rPr>
              <a:t>în</a:t>
            </a:r>
            <a:r>
              <a:rPr lang="en-US" dirty="0">
                <a:solidFill>
                  <a:srgbClr val="1F4F19"/>
                </a:solidFill>
              </a:rPr>
              <a:t> </a:t>
            </a:r>
            <a:r>
              <a:rPr lang="en-US" dirty="0" err="1">
                <a:solidFill>
                  <a:srgbClr val="1F4F19"/>
                </a:solidFill>
              </a:rPr>
              <a:t>timpul</a:t>
            </a:r>
            <a:endParaRPr lang="ru-RU" dirty="0">
              <a:solidFill>
                <a:srgbClr val="1F4F19"/>
              </a:solidFill>
            </a:endParaRPr>
          </a:p>
        </p:txBody>
      </p:sp>
      <p:sp>
        <p:nvSpPr>
          <p:cNvPr id="4" name="Прямоугольник 3"/>
          <p:cNvSpPr/>
          <p:nvPr/>
        </p:nvSpPr>
        <p:spPr>
          <a:xfrm>
            <a:off x="39416" y="839376"/>
            <a:ext cx="8946137" cy="599786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indent="257175">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p. 1.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b="1" dirty="0">
                <a:latin typeface="Times New Roman" panose="02020603050405020304" pitchFamily="18" charset="0"/>
                <a:ea typeface="Calibri" panose="020F0502020204030204" pitchFamily="34" charset="0"/>
                <a:cs typeface="Times New Roman" panose="02020603050405020304" pitchFamily="18" charset="0"/>
              </a:rPr>
              <a:t> a </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efectu</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a ALM</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următorii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nocivi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periculoși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mediului</a:t>
            </a:r>
            <a:r>
              <a:rPr lang="en-US" sz="2000" b="1" dirty="0">
                <a:latin typeface="Times New Roman" panose="02020603050405020304" pitchFamily="18" charset="0"/>
                <a:ea typeface="Calibri" panose="020F0502020204030204" pitchFamily="34" charset="0"/>
                <a:cs typeface="Times New Roman" panose="02020603050405020304" pitchFamily="18" charset="0"/>
              </a:rPr>
              <a:t> 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lucru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sunt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supuși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cercetării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testării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măsurării</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fizici</a:t>
            </a:r>
            <a:r>
              <a:rPr lang="en-US" sz="2000" b="1" dirty="0">
                <a:latin typeface="Times New Roman" panose="02020603050405020304" pitchFamily="18" charset="0"/>
                <a:ea typeface="Calibri" panose="020F0502020204030204" pitchFamily="34" charset="0"/>
                <a:cs typeface="Times New Roman" panose="02020603050405020304" pitchFamily="18" charset="0"/>
              </a:rPr>
              <a:t> -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aerosoli</a:t>
            </a:r>
            <a:r>
              <a:rPr lang="en-US" sz="2000" b="1" dirty="0">
                <a:latin typeface="Times New Roman" panose="02020603050405020304" pitchFamily="18" charset="0"/>
                <a:ea typeface="Calibri" panose="020F0502020204030204" pitchFamily="34" charset="0"/>
                <a:cs typeface="Times New Roman" panose="02020603050405020304" pitchFamily="18" charset="0"/>
              </a:rPr>
              <a:t> cu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acțiune</a:t>
            </a:r>
            <a:r>
              <a:rPr lang="en-US" sz="2000" b="1" dirty="0">
                <a:latin typeface="Times New Roman" panose="02020603050405020304" pitchFamily="18" charset="0"/>
                <a:ea typeface="Calibri" panose="020F0502020204030204" pitchFamily="34" charset="0"/>
                <a:cs typeface="Times New Roman" panose="02020603050405020304" pitchFamily="18" charset="0"/>
              </a:rPr>
              <a:t> predominant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fibrogenă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zgomot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infrasunete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ultrasunete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aeriene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vibrații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generale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locale,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radiații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neionizante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câmp</a:t>
            </a:r>
            <a:r>
              <a:rPr lang="en-US" sz="2000" b="1" dirty="0">
                <a:latin typeface="Times New Roman" panose="02020603050405020304" pitchFamily="18" charset="0"/>
                <a:ea typeface="Calibri" panose="020F0502020204030204" pitchFamily="34" charset="0"/>
                <a:cs typeface="Times New Roman" panose="02020603050405020304" pitchFamily="18" charset="0"/>
              </a:rPr>
              <a:t> electrostatic,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câmp</a:t>
            </a:r>
            <a:r>
              <a:rPr lang="en-US" sz="2000" b="1" dirty="0">
                <a:latin typeface="Times New Roman" panose="02020603050405020304" pitchFamily="18" charset="0"/>
                <a:ea typeface="Calibri" panose="020F0502020204030204" pitchFamily="34" charset="0"/>
                <a:cs typeface="Times New Roman" panose="02020603050405020304" pitchFamily="18" charset="0"/>
              </a:rPr>
              <a:t> magnetic constant,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inclusiv</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câmpuri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hipogeomagnetice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electrice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magnetice</a:t>
            </a:r>
            <a:r>
              <a:rPr lang="en-US" sz="2000" b="1" dirty="0">
                <a:latin typeface="Times New Roman" panose="02020603050405020304" pitchFamily="18" charset="0"/>
                <a:ea typeface="Calibri" panose="020F0502020204030204" pitchFamily="34" charset="0"/>
                <a:cs typeface="Times New Roman" panose="02020603050405020304" pitchFamily="18" charset="0"/>
              </a:rPr>
              <a:t> 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frecvență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industrială</a:t>
            </a:r>
            <a:r>
              <a:rPr lang="en-US" sz="2000" b="1" dirty="0">
                <a:latin typeface="Times New Roman" panose="02020603050405020304" pitchFamily="18" charset="0"/>
                <a:ea typeface="Calibri" panose="020F0502020204030204" pitchFamily="34" charset="0"/>
                <a:cs typeface="Times New Roman" panose="02020603050405020304" pitchFamily="18" charset="0"/>
              </a:rPr>
              <a:t> (50 Hz),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câmpuri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electromagnetice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variabile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inclusiv</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gama</a:t>
            </a:r>
            <a:r>
              <a:rPr lang="en-US" sz="2000" b="1" dirty="0">
                <a:latin typeface="Times New Roman" panose="02020603050405020304" pitchFamily="18" charset="0"/>
                <a:ea typeface="Calibri" panose="020F0502020204030204" pitchFamily="34" charset="0"/>
                <a:cs typeface="Times New Roman" panose="02020603050405020304" pitchFamily="18" charset="0"/>
              </a:rPr>
              <a:t> 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frecvențe</a:t>
            </a:r>
            <a:r>
              <a:rPr lang="en-US" sz="2000" b="1" dirty="0">
                <a:latin typeface="Times New Roman" panose="02020603050405020304" pitchFamily="18" charset="0"/>
                <a:ea typeface="Calibri" panose="020F0502020204030204" pitchFamily="34" charset="0"/>
                <a:cs typeface="Times New Roman" panose="02020603050405020304" pitchFamily="18" charset="0"/>
              </a:rPr>
              <a:t> radio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gama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optică</a:t>
            </a:r>
            <a:r>
              <a:rPr lang="en-US" sz="2000" b="1" dirty="0">
                <a:latin typeface="Times New Roman" panose="02020603050405020304" pitchFamily="18" charset="0"/>
                <a:ea typeface="Calibri" panose="020F0502020204030204" pitchFamily="34" charset="0"/>
                <a:cs typeface="Times New Roman" panose="02020603050405020304" pitchFamily="18" charset="0"/>
              </a:rPr>
              <a:t> (laser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ultraviolet),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radiații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ionizante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parametri</a:t>
            </a:r>
            <a:r>
              <a:rPr lang="en-US" sz="2000" b="1" dirty="0">
                <a:latin typeface="Times New Roman" panose="02020603050405020304" pitchFamily="18" charset="0"/>
                <a:ea typeface="Calibri" panose="020F0502020204030204" pitchFamily="34" charset="0"/>
                <a:cs typeface="Times New Roman" panose="02020603050405020304" pitchFamily="18" charset="0"/>
              </a:rPr>
              <a:t> 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microclimat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temperatura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aerului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umiditate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relativă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viteza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aerului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radiații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infraroșii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parametrii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mediului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luminos</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iluminare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artificială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iluminare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suprafaţă</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chimici</a:t>
            </a:r>
            <a:r>
              <a:rPr lang="en-US" sz="2000" b="1" dirty="0">
                <a:latin typeface="Times New Roman" panose="02020603050405020304" pitchFamily="18" charset="0"/>
                <a:ea typeface="Calibri" panose="020F0502020204030204" pitchFamily="34" charset="0"/>
                <a:cs typeface="Times New Roman" panose="02020603050405020304" pitchFamily="18" charset="0"/>
              </a:rPr>
              <a:t> -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substanțe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chimice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amestecuri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măsurate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aerul</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zonei</a:t>
            </a:r>
            <a:r>
              <a:rPr lang="en-US" sz="2000" b="1" dirty="0">
                <a:latin typeface="Times New Roman" panose="02020603050405020304" pitchFamily="18" charset="0"/>
                <a:ea typeface="Calibri" panose="020F0502020204030204" pitchFamily="34" charset="0"/>
                <a:cs typeface="Times New Roman" panose="02020603050405020304" pitchFamily="18" charset="0"/>
              </a:rPr>
              <a:t> 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lucru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pielea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lucrătorilor</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inclusiv</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unele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substanțe</a:t>
            </a:r>
            <a:r>
              <a:rPr lang="en-US" sz="2000" b="1" dirty="0">
                <a:latin typeface="Times New Roman" panose="02020603050405020304" pitchFamily="18" charset="0"/>
                <a:ea typeface="Calibri" panose="020F0502020204030204" pitchFamily="34" charset="0"/>
                <a:cs typeface="Times New Roman" panose="02020603050405020304" pitchFamily="18" charset="0"/>
              </a:rPr>
              <a:t> 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natură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biologică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antibiotice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vitamine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hormoni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enzime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preparate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proteice</a:t>
            </a:r>
            <a:r>
              <a:rPr lang="en-US" sz="2000" b="1" dirty="0">
                <a:latin typeface="Times New Roman" panose="02020603050405020304" pitchFamily="18" charset="0"/>
                <a:ea typeface="Calibri" panose="020F0502020204030204" pitchFamily="34" charset="0"/>
                <a:cs typeface="Times New Roman" panose="02020603050405020304" pitchFamily="18" charset="0"/>
              </a:rPr>
              <a:t>), care se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obțin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prin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sinteză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chimică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controlul</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conținutului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căruia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sunt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utilizate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metode</a:t>
            </a:r>
            <a:r>
              <a:rPr lang="en-US" sz="2000" b="1" dirty="0">
                <a:latin typeface="Times New Roman" panose="02020603050405020304" pitchFamily="18" charset="0"/>
                <a:ea typeface="Calibri" panose="020F0502020204030204" pitchFamily="34" charset="0"/>
                <a:cs typeface="Times New Roman" panose="02020603050405020304" pitchFamily="18" charset="0"/>
              </a:rPr>
              <a:t> 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analiză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chimică</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biologici</a:t>
            </a:r>
            <a:r>
              <a:rPr lang="en-US" sz="2000" b="1" dirty="0">
                <a:latin typeface="Times New Roman" panose="02020603050405020304" pitchFamily="18" charset="0"/>
                <a:ea typeface="Calibri" panose="020F0502020204030204" pitchFamily="34" charset="0"/>
                <a:cs typeface="Times New Roman" panose="02020603050405020304" pitchFamily="18" charset="0"/>
              </a:rPr>
              <a:t> -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microorganisme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producătoare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celule</a:t>
            </a:r>
            <a:r>
              <a:rPr lang="en-US" sz="2000" b="1" dirty="0">
                <a:latin typeface="Times New Roman" panose="02020603050405020304" pitchFamily="18" charset="0"/>
                <a:ea typeface="Calibri" panose="020F0502020204030204" pitchFamily="34" charset="0"/>
                <a:cs typeface="Times New Roman" panose="02020603050405020304" pitchFamily="18" charset="0"/>
              </a:rPr>
              <a:t> vii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spori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conținuți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preparatele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bacteriene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microorganisme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patogene</a:t>
            </a:r>
            <a:r>
              <a:rPr lang="en-US" sz="2000" b="1" dirty="0">
                <a:latin typeface="Times New Roman" panose="02020603050405020304" pitchFamily="18" charset="0"/>
                <a:ea typeface="Calibri" panose="020F0502020204030204" pitchFamily="34" charset="0"/>
                <a:cs typeface="Times New Roman" panose="02020603050405020304" pitchFamily="18" charset="0"/>
              </a:rPr>
              <a:t> -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agenți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cauzali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bolilor</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infecțioase</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68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7192" y="238069"/>
            <a:ext cx="3044244"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rtlCol="0">
            <a:spAutoFit/>
          </a:bodyPr>
          <a:lstStyle/>
          <a:p>
            <a:pPr algn="ctr"/>
            <a:r>
              <a:rPr lang="en-US" b="1" dirty="0">
                <a:solidFill>
                  <a:srgbClr val="0033CC"/>
                </a:solidFill>
                <a:latin typeface="Times New Roman" panose="02020603050405020304" pitchFamily="18" charset="0"/>
                <a:cs typeface="Times New Roman" panose="02020603050405020304" pitchFamily="18" charset="0"/>
              </a:rPr>
              <a:t>CLASIFICARE</a:t>
            </a:r>
            <a:endParaRPr lang="ru-RU" b="1" dirty="0">
              <a:solidFill>
                <a:srgbClr val="0033CC"/>
              </a:solidFill>
              <a:latin typeface="Times New Roman" panose="02020603050405020304" pitchFamily="18" charset="0"/>
              <a:cs typeface="Times New Roman" panose="02020603050405020304" pitchFamily="18" charset="0"/>
            </a:endParaRPr>
          </a:p>
        </p:txBody>
      </p:sp>
      <p:grpSp>
        <p:nvGrpSpPr>
          <p:cNvPr id="6" name="Группа 5"/>
          <p:cNvGrpSpPr/>
          <p:nvPr/>
        </p:nvGrpSpPr>
        <p:grpSpPr>
          <a:xfrm>
            <a:off x="98327" y="146717"/>
            <a:ext cx="1156004" cy="2268050"/>
            <a:chOff x="-26695" y="139623"/>
            <a:chExt cx="1147527" cy="1976941"/>
          </a:xfrm>
          <a:scene3d>
            <a:camera prst="orthographicFront">
              <a:rot lat="0" lon="0" rev="0"/>
            </a:camera>
            <a:lightRig rig="contrasting" dir="t">
              <a:rot lat="0" lon="0" rev="1200000"/>
            </a:lightRig>
          </a:scene3d>
        </p:grpSpPr>
        <p:sp>
          <p:nvSpPr>
            <p:cNvPr id="7" name="Скругленный прямоугольник 6"/>
            <p:cNvSpPr/>
            <p:nvPr/>
          </p:nvSpPr>
          <p:spPr>
            <a:xfrm>
              <a:off x="26713" y="139623"/>
              <a:ext cx="1094119" cy="1976941"/>
            </a:xfrm>
            <a:prstGeom prst="roundRect">
              <a:avLst/>
            </a:prstGeom>
            <a:solidFill>
              <a:srgbClr val="98B5D8"/>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Скругленный прямоугольник 4"/>
            <p:cNvSpPr/>
            <p:nvPr/>
          </p:nvSpPr>
          <p:spPr>
            <a:xfrm>
              <a:off x="-26695" y="150118"/>
              <a:ext cx="1067414" cy="18701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25718" rIns="51435" bIns="25718" numCol="1" spcCol="1270" anchor="ctr" anchorCtr="0">
              <a:noAutofit/>
            </a:bodyPr>
            <a:lstStyle/>
            <a:p>
              <a:pPr algn="ctr" defTabSz="600075">
                <a:lnSpc>
                  <a:spcPct val="90000"/>
                </a:lnSpc>
                <a:spcBef>
                  <a:spcPct val="0"/>
                </a:spcBef>
                <a:spcAft>
                  <a:spcPct val="35000"/>
                </a:spcAft>
              </a:pPr>
              <a:r>
                <a:rPr lang="en-US" b="1" dirty="0" err="1">
                  <a:solidFill>
                    <a:schemeClr val="tx1"/>
                  </a:solidFill>
                  <a:latin typeface="Times New Roman" panose="02020603050405020304" pitchFamily="18" charset="0"/>
                  <a:cs typeface="Times New Roman" panose="02020603050405020304" pitchFamily="18" charset="0"/>
                </a:rPr>
                <a:t>Conditii</a:t>
              </a:r>
              <a:r>
                <a:rPr lang="en-US" b="1" dirty="0">
                  <a:solidFill>
                    <a:schemeClr val="tx1"/>
                  </a:solidFill>
                  <a:latin typeface="Times New Roman" panose="02020603050405020304" pitchFamily="18" charset="0"/>
                  <a:cs typeface="Times New Roman" panose="02020603050405020304" pitchFamily="18" charset="0"/>
                </a:rPr>
                <a:t> de </a:t>
              </a:r>
              <a:r>
                <a:rPr lang="en-US" b="1" dirty="0" err="1">
                  <a:solidFill>
                    <a:schemeClr val="tx1"/>
                  </a:solidFill>
                  <a:latin typeface="Times New Roman" panose="02020603050405020304" pitchFamily="18" charset="0"/>
                  <a:cs typeface="Times New Roman" panose="02020603050405020304" pitchFamily="18" charset="0"/>
                </a:rPr>
                <a:t>lucru</a:t>
              </a:r>
              <a:endParaRPr lang="ru-RU" b="1" dirty="0">
                <a:solidFill>
                  <a:schemeClr val="tx1"/>
                </a:solidFill>
                <a:latin typeface="Times New Roman" panose="02020603050405020304" pitchFamily="18" charset="0"/>
                <a:cs typeface="Times New Roman" panose="02020603050405020304" pitchFamily="18" charset="0"/>
              </a:endParaRPr>
            </a:p>
          </p:txBody>
        </p:sp>
      </p:grpSp>
      <p:grpSp>
        <p:nvGrpSpPr>
          <p:cNvPr id="12" name="Группа 11"/>
          <p:cNvGrpSpPr/>
          <p:nvPr/>
        </p:nvGrpSpPr>
        <p:grpSpPr>
          <a:xfrm>
            <a:off x="4680678" y="4267220"/>
            <a:ext cx="4433689" cy="2307494"/>
            <a:chOff x="1094237" y="175131"/>
            <a:chExt cx="7136621" cy="1633084"/>
          </a:xfrm>
          <a:scene3d>
            <a:camera prst="orthographicFront">
              <a:rot lat="0" lon="0" rev="0"/>
            </a:camera>
            <a:lightRig rig="contrasting" dir="t">
              <a:rot lat="0" lon="0" rev="1200000"/>
            </a:lightRig>
          </a:scene3d>
        </p:grpSpPr>
        <p:sp>
          <p:nvSpPr>
            <p:cNvPr id="13" name="Стрелка вправо 12"/>
            <p:cNvSpPr/>
            <p:nvPr/>
          </p:nvSpPr>
          <p:spPr>
            <a:xfrm>
              <a:off x="1094237" y="175131"/>
              <a:ext cx="7136621" cy="1633084"/>
            </a:xfrm>
            <a:prstGeom prst="rightArrow">
              <a:avLst>
                <a:gd name="adj1" fmla="val 75000"/>
                <a:gd name="adj2" fmla="val 50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Стрелка вправо 4"/>
            <p:cNvSpPr/>
            <p:nvPr/>
          </p:nvSpPr>
          <p:spPr>
            <a:xfrm>
              <a:off x="1685557" y="329318"/>
              <a:ext cx="6545301" cy="1253098"/>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73" tIns="8573" rIns="8573" bIns="8573" numCol="1" spcCol="1270" anchor="t" anchorCtr="0">
              <a:noAutofit/>
            </a:bodyPr>
            <a:lstStyle/>
            <a:p>
              <a:pPr marL="0" lvl="1" algn="ctr" defTabSz="600075">
                <a:lnSpc>
                  <a:spcPct val="90000"/>
                </a:lnSpc>
                <a:spcBef>
                  <a:spcPct val="0"/>
                </a:spcBef>
                <a:spcAft>
                  <a:spcPct val="15000"/>
                </a:spcAft>
              </a:pPr>
              <a:endParaRPr lang="ru-RU" dirty="0">
                <a:latin typeface="Times New Roman" panose="02020603050405020304" pitchFamily="18" charset="0"/>
                <a:cs typeface="Times New Roman" panose="02020603050405020304" pitchFamily="18" charset="0"/>
              </a:endParaRPr>
            </a:p>
          </p:txBody>
        </p:sp>
      </p:grpSp>
      <p:sp>
        <p:nvSpPr>
          <p:cNvPr id="15" name="Овал 14"/>
          <p:cNvSpPr/>
          <p:nvPr/>
        </p:nvSpPr>
        <p:spPr>
          <a:xfrm rot="20160998">
            <a:off x="1045969" y="56164"/>
            <a:ext cx="566597" cy="486891"/>
          </a:xfrm>
          <a:prstGeom prst="ellipse">
            <a:avLst/>
          </a:prstGeom>
          <a:solidFill>
            <a:schemeClr val="bg1">
              <a:lumMod val="75000"/>
            </a:schemeClr>
          </a:solidFill>
          <a:ln>
            <a:solidFill>
              <a:schemeClr val="tx1"/>
            </a:solidFill>
          </a:ln>
          <a:scene3d>
            <a:camera prst="orthographicFront"/>
            <a:lightRig rig="glow" dir="tl">
              <a:rot lat="0" lon="0" rev="5400000"/>
            </a:lightRig>
          </a:scene3d>
          <a:sp3d>
            <a:bevelT prst="angle"/>
          </a:sp3d>
        </p:spPr>
        <p:txBody>
          <a:bodyPr wrap="none" lIns="68580" tIns="34290" rIns="68580" bIns="34290">
            <a:spAutoFit/>
            <a:sp3d contourW="12700">
              <a:bevelT w="25400" h="25400"/>
              <a:contourClr>
                <a:schemeClr val="accent6">
                  <a:shade val="73000"/>
                </a:schemeClr>
              </a:contourClr>
            </a:sp3d>
          </a:bodyPr>
          <a:lstStyle/>
          <a:p>
            <a:pPr algn="ctr"/>
            <a:r>
              <a:rPr lang="ru-RU" b="1" dirty="0">
                <a:ln w="11430"/>
                <a:effectLst>
                  <a:outerShdw blurRad="80000" dist="40000" dir="5040000" algn="tl">
                    <a:srgbClr val="000000">
                      <a:alpha val="30000"/>
                    </a:srgbClr>
                  </a:outerShdw>
                </a:effectLst>
              </a:rPr>
              <a:t>ОТ</a:t>
            </a:r>
          </a:p>
        </p:txBody>
      </p:sp>
      <p:sp>
        <p:nvSpPr>
          <p:cNvPr id="21" name="Стрелка вправо 4"/>
          <p:cNvSpPr/>
          <p:nvPr/>
        </p:nvSpPr>
        <p:spPr>
          <a:xfrm>
            <a:off x="5805373" y="2978951"/>
            <a:ext cx="2611676" cy="1255339"/>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73" tIns="8573" rIns="8573" bIns="8573" numCol="1" spcCol="1270" anchor="t" anchorCtr="0">
            <a:noAutofit/>
          </a:bodyPr>
          <a:lstStyle/>
          <a:p>
            <a:pPr marL="0" lvl="1" algn="ctr" defTabSz="600075">
              <a:lnSpc>
                <a:spcPct val="90000"/>
              </a:lnSpc>
              <a:spcBef>
                <a:spcPct val="0"/>
              </a:spcBef>
              <a:spcAft>
                <a:spcPct val="15000"/>
              </a:spcAft>
            </a:pPr>
            <a:endParaRPr lang="ru-RU" sz="1350" dirty="0">
              <a:latin typeface="Times New Roman" panose="02020603050405020304" pitchFamily="18" charset="0"/>
              <a:cs typeface="Times New Roman" panose="02020603050405020304" pitchFamily="18" charset="0"/>
            </a:endParaRPr>
          </a:p>
        </p:txBody>
      </p:sp>
      <p:sp>
        <p:nvSpPr>
          <p:cNvPr id="32" name="Круговая стрелка 31"/>
          <p:cNvSpPr/>
          <p:nvPr/>
        </p:nvSpPr>
        <p:spPr>
          <a:xfrm>
            <a:off x="1408670" y="738092"/>
            <a:ext cx="3912498" cy="3855107"/>
          </a:xfrm>
          <a:prstGeom prst="circularArrow">
            <a:avLst>
              <a:gd name="adj1" fmla="val 5544"/>
              <a:gd name="adj2" fmla="val 330680"/>
              <a:gd name="adj3" fmla="val 14450598"/>
              <a:gd name="adj4" fmla="val 16987592"/>
              <a:gd name="adj5" fmla="val 5757"/>
            </a:avLst>
          </a:prstGeom>
          <a:solidFill>
            <a:srgbClr val="FF99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6" name="Скругленный прямоугольник 35"/>
          <p:cNvSpPr/>
          <p:nvPr/>
        </p:nvSpPr>
        <p:spPr>
          <a:xfrm>
            <a:off x="1772127" y="1412256"/>
            <a:ext cx="3045634" cy="874621"/>
          </a:xfrm>
          <a:prstGeom prst="roundRect">
            <a:avLst/>
          </a:prstGeom>
          <a:solidFill>
            <a:srgbClr val="98B5D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8" name="Прямоугольник 37"/>
          <p:cNvSpPr/>
          <p:nvPr/>
        </p:nvSpPr>
        <p:spPr>
          <a:xfrm>
            <a:off x="1601019" y="1351848"/>
            <a:ext cx="3368053" cy="646331"/>
          </a:xfrm>
          <a:prstGeom prst="rect">
            <a:avLst/>
          </a:prstGeom>
        </p:spPr>
        <p:txBody>
          <a:bodyPr wrap="square">
            <a:spAutoFit/>
          </a:bodyPr>
          <a:lstStyle/>
          <a:p>
            <a:pPr algn="ctr"/>
            <a:r>
              <a:rPr lang="en-US" dirty="0" err="1"/>
              <a:t>Nociv</a:t>
            </a:r>
            <a:r>
              <a:rPr lang="en-US" dirty="0"/>
              <a:t> </a:t>
            </a:r>
            <a:r>
              <a:rPr lang="en-US" dirty="0" err="1"/>
              <a:t>și</a:t>
            </a:r>
            <a:r>
              <a:rPr lang="en-US" dirty="0"/>
              <a:t> </a:t>
            </a:r>
            <a:r>
              <a:rPr lang="en-US" dirty="0" err="1"/>
              <a:t>periculos</a:t>
            </a:r>
            <a:r>
              <a:rPr lang="en-US" dirty="0"/>
              <a:t> industrial  </a:t>
            </a:r>
            <a:r>
              <a:rPr lang="en-US" dirty="0" err="1"/>
              <a:t>factorii</a:t>
            </a:r>
            <a:r>
              <a:rPr lang="en-US" dirty="0"/>
              <a:t> </a:t>
            </a:r>
            <a:r>
              <a:rPr lang="en-US" dirty="0" err="1"/>
              <a:t>mediului</a:t>
            </a:r>
            <a:r>
              <a:rPr lang="en-US" dirty="0"/>
              <a:t> de </a:t>
            </a:r>
            <a:r>
              <a:rPr lang="en-US" dirty="0" err="1"/>
              <a:t>lucru</a:t>
            </a:r>
            <a:endParaRPr lang="ru-RU" dirty="0"/>
          </a:p>
        </p:txBody>
      </p:sp>
      <p:sp>
        <p:nvSpPr>
          <p:cNvPr id="40" name="Скругленный прямоугольник 39"/>
          <p:cNvSpPr/>
          <p:nvPr/>
        </p:nvSpPr>
        <p:spPr>
          <a:xfrm>
            <a:off x="1240935" y="2554355"/>
            <a:ext cx="1443529" cy="356151"/>
          </a:xfrm>
          <a:prstGeom prst="roundRect">
            <a:avLst/>
          </a:prstGeom>
          <a:solidFill>
            <a:srgbClr val="98B5D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lstStyle/>
          <a:p>
            <a:r>
              <a:rPr lang="en-US" b="1" dirty="0" err="1">
                <a:solidFill>
                  <a:schemeClr val="tx1"/>
                </a:solidFill>
              </a:rPr>
              <a:t>fizic</a:t>
            </a:r>
            <a:endParaRPr lang="ru-RU" b="1" dirty="0">
              <a:solidFill>
                <a:schemeClr val="tx1"/>
              </a:solidFill>
            </a:endParaRPr>
          </a:p>
        </p:txBody>
      </p:sp>
      <p:sp>
        <p:nvSpPr>
          <p:cNvPr id="41" name="Скругленный прямоугольник 40"/>
          <p:cNvSpPr/>
          <p:nvPr/>
        </p:nvSpPr>
        <p:spPr>
          <a:xfrm>
            <a:off x="1286346" y="3536538"/>
            <a:ext cx="1516788" cy="356151"/>
          </a:xfrm>
          <a:prstGeom prst="roundRect">
            <a:avLst/>
          </a:prstGeom>
          <a:solidFill>
            <a:srgbClr val="98B5D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lstStyle/>
          <a:p>
            <a:pPr algn="ctr"/>
            <a:r>
              <a:rPr lang="en-US" b="1" dirty="0" err="1">
                <a:solidFill>
                  <a:schemeClr val="tx1"/>
                </a:solidFill>
              </a:rPr>
              <a:t>chimic</a:t>
            </a:r>
            <a:endParaRPr lang="ru-RU" b="1" dirty="0">
              <a:solidFill>
                <a:schemeClr val="tx1"/>
              </a:solidFill>
            </a:endParaRPr>
          </a:p>
        </p:txBody>
      </p:sp>
      <p:sp>
        <p:nvSpPr>
          <p:cNvPr id="42" name="Скругленный прямоугольник 41"/>
          <p:cNvSpPr/>
          <p:nvPr/>
        </p:nvSpPr>
        <p:spPr>
          <a:xfrm>
            <a:off x="3696671" y="2554356"/>
            <a:ext cx="1783302" cy="356150"/>
          </a:xfrm>
          <a:prstGeom prst="roundRect">
            <a:avLst/>
          </a:prstGeom>
          <a:solidFill>
            <a:srgbClr val="98B5D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lstStyle/>
          <a:p>
            <a:pPr algn="ctr"/>
            <a:r>
              <a:rPr lang="en-US" b="1" dirty="0">
                <a:solidFill>
                  <a:schemeClr val="tx1"/>
                </a:solidFill>
              </a:rPr>
              <a:t>biologic</a:t>
            </a:r>
            <a:endParaRPr lang="ru-RU" b="1" dirty="0">
              <a:solidFill>
                <a:schemeClr val="tx1"/>
              </a:solidFill>
            </a:endParaRPr>
          </a:p>
        </p:txBody>
      </p:sp>
      <p:sp>
        <p:nvSpPr>
          <p:cNvPr id="43" name="Скругленный прямоугольник 42"/>
          <p:cNvSpPr/>
          <p:nvPr/>
        </p:nvSpPr>
        <p:spPr>
          <a:xfrm>
            <a:off x="3519752" y="3536539"/>
            <a:ext cx="2228621" cy="344235"/>
          </a:xfrm>
          <a:prstGeom prst="roundRect">
            <a:avLst/>
          </a:prstGeom>
          <a:solidFill>
            <a:srgbClr val="98B5D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a:lstStyle/>
          <a:p>
            <a:r>
              <a:rPr lang="en-US" b="1" dirty="0" err="1">
                <a:solidFill>
                  <a:schemeClr val="tx1"/>
                </a:solidFill>
              </a:rPr>
              <a:t>procesul</a:t>
            </a:r>
            <a:r>
              <a:rPr lang="en-US" b="1" dirty="0">
                <a:solidFill>
                  <a:schemeClr val="tx1"/>
                </a:solidFill>
              </a:rPr>
              <a:t> </a:t>
            </a:r>
            <a:r>
              <a:rPr lang="en-US" b="1" dirty="0" err="1">
                <a:solidFill>
                  <a:schemeClr val="tx1"/>
                </a:solidFill>
              </a:rPr>
              <a:t>muncii</a:t>
            </a:r>
            <a:endParaRPr lang="ru-RU" b="1" dirty="0">
              <a:solidFill>
                <a:schemeClr val="tx1"/>
              </a:solidFill>
            </a:endParaRPr>
          </a:p>
        </p:txBody>
      </p:sp>
      <p:sp>
        <p:nvSpPr>
          <p:cNvPr id="2" name="Прямоугольник 1"/>
          <p:cNvSpPr/>
          <p:nvPr/>
        </p:nvSpPr>
        <p:spPr>
          <a:xfrm>
            <a:off x="4758526" y="4646728"/>
            <a:ext cx="4572000" cy="1505027"/>
          </a:xfrm>
          <a:prstGeom prst="rect">
            <a:avLst/>
          </a:prstGeom>
        </p:spPr>
        <p:txBody>
          <a:bodyPr>
            <a:spAutoFit/>
          </a:bodyPr>
          <a:lstStyle/>
          <a:p>
            <a:pPr marL="0" lvl="1" algn="ctr" defTabSz="600075">
              <a:lnSpc>
                <a:spcPct val="90000"/>
              </a:lnSpc>
              <a:spcBef>
                <a:spcPct val="0"/>
              </a:spcBef>
              <a:spcAft>
                <a:spcPct val="15000"/>
              </a:spcAft>
            </a:pPr>
            <a:r>
              <a:rPr lang="en-US" dirty="0" err="1">
                <a:latin typeface="Times New Roman" panose="02020603050405020304" pitchFamily="18" charset="0"/>
                <a:cs typeface="Times New Roman" panose="02020603050405020304" pitchFamily="18" charset="0"/>
              </a:rPr>
              <a:t>Clasa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condițiilor</a:t>
            </a:r>
            <a:r>
              <a:rPr lang="en-US" dirty="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muncă</a:t>
            </a:r>
            <a:endParaRPr lang="ro-RO" dirty="0" smtClean="0">
              <a:latin typeface="Times New Roman" panose="02020603050405020304" pitchFamily="18" charset="0"/>
              <a:cs typeface="Times New Roman" panose="02020603050405020304" pitchFamily="18" charset="0"/>
            </a:endParaRPr>
          </a:p>
          <a:p>
            <a:pPr marL="0" lvl="1" algn="ctr" defTabSz="600075">
              <a:lnSpc>
                <a:spcPct val="90000"/>
              </a:lnSpc>
              <a:spcBef>
                <a:spcPct val="0"/>
              </a:spcBef>
              <a:spcAft>
                <a:spcPct val="15000"/>
              </a:spcAft>
            </a:pPr>
            <a:r>
              <a:rPr lang="en-US" dirty="0" err="1" smtClean="0">
                <a:latin typeface="Times New Roman" panose="02020603050405020304" pitchFamily="18" charset="0"/>
                <a:cs typeface="Times New Roman" panose="02020603050405020304" pitchFamily="18" charset="0"/>
              </a:rPr>
              <a:t>Clasa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Condiții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optime</a:t>
            </a:r>
            <a:r>
              <a:rPr lang="en-US" dirty="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lucru</a:t>
            </a:r>
            <a:endParaRPr lang="ro-RO" dirty="0" smtClean="0">
              <a:latin typeface="Times New Roman" panose="02020603050405020304" pitchFamily="18" charset="0"/>
              <a:cs typeface="Times New Roman" panose="02020603050405020304" pitchFamily="18" charset="0"/>
            </a:endParaRPr>
          </a:p>
          <a:p>
            <a:pPr marL="0" lvl="1" algn="ctr" defTabSz="600075">
              <a:lnSpc>
                <a:spcPct val="90000"/>
              </a:lnSpc>
              <a:spcBef>
                <a:spcPct val="0"/>
              </a:spcBef>
              <a:spcAft>
                <a:spcPct val="15000"/>
              </a:spcAft>
            </a:pPr>
            <a:r>
              <a:rPr lang="en-US" dirty="0" err="1" smtClean="0">
                <a:latin typeface="Times New Roman" panose="02020603050405020304" pitchFamily="18" charset="0"/>
                <a:cs typeface="Times New Roman" panose="02020603050405020304" pitchFamily="18" charset="0"/>
              </a:rPr>
              <a:t>Clasa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Condiții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muncă</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premise</a:t>
            </a:r>
            <a:endParaRPr lang="ro-RO" dirty="0" smtClean="0">
              <a:latin typeface="Times New Roman" panose="02020603050405020304" pitchFamily="18" charset="0"/>
              <a:cs typeface="Times New Roman" panose="02020603050405020304" pitchFamily="18" charset="0"/>
            </a:endParaRPr>
          </a:p>
          <a:p>
            <a:pPr marL="0" lvl="1" algn="ctr" defTabSz="600075">
              <a:lnSpc>
                <a:spcPct val="90000"/>
              </a:lnSpc>
              <a:spcBef>
                <a:spcPct val="0"/>
              </a:spcBef>
              <a:spcAft>
                <a:spcPct val="15000"/>
              </a:spcAft>
            </a:pPr>
            <a:r>
              <a:rPr lang="en-US" dirty="0" err="1" smtClean="0">
                <a:latin typeface="Times New Roman" panose="02020603050405020304" pitchFamily="18" charset="0"/>
                <a:cs typeface="Times New Roman" panose="02020603050405020304" pitchFamily="18" charset="0"/>
              </a:rPr>
              <a:t>Clasa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Condiții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muncă</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dăunătoare</a:t>
            </a:r>
            <a:endParaRPr lang="ro-RO" dirty="0" smtClean="0">
              <a:latin typeface="Times New Roman" panose="02020603050405020304" pitchFamily="18" charset="0"/>
              <a:cs typeface="Times New Roman" panose="02020603050405020304" pitchFamily="18" charset="0"/>
            </a:endParaRPr>
          </a:p>
          <a:p>
            <a:pPr marL="0" lvl="1" algn="ctr" defTabSz="600075">
              <a:lnSpc>
                <a:spcPct val="90000"/>
              </a:lnSpc>
              <a:spcBef>
                <a:spcPct val="0"/>
              </a:spcBef>
              <a:spcAft>
                <a:spcPct val="15000"/>
              </a:spcAft>
            </a:pPr>
            <a:r>
              <a:rPr lang="en-US" dirty="0" err="1" smtClean="0">
                <a:latin typeface="Times New Roman" panose="02020603050405020304" pitchFamily="18" charset="0"/>
                <a:cs typeface="Times New Roman" panose="02020603050405020304" pitchFamily="18" charset="0"/>
              </a:rPr>
              <a:t>Clasa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Condiții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lucru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periculoase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82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ILO Moscow User\Local Settings\Temporary Internet Files\Content.IE5\CNKRXFTF\MCj0434411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332" y="116632"/>
            <a:ext cx="648072" cy="729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301690" y="301764"/>
            <a:ext cx="6899928" cy="425501"/>
          </a:xfrm>
          <a:prstGeom prst="rect">
            <a:avLst/>
          </a:prstGeom>
        </p:spPr>
        <p:txBody>
          <a:bodyPr wrap="square">
            <a:spAutoFit/>
          </a:bodyPr>
          <a:lstStyle/>
          <a:p>
            <a:pPr marL="457200" algn="just">
              <a:lnSpc>
                <a:spcPct val="115000"/>
              </a:lnSpc>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Ce </a:t>
            </a:r>
            <a:r>
              <a:rPr lang="en-US" sz="2000" dirty="0" err="1">
                <a:latin typeface="Calibri" panose="020F0502020204030204" pitchFamily="34" charset="0"/>
                <a:ea typeface="Times New Roman" panose="02020603050405020304" pitchFamily="18" charset="0"/>
                <a:cs typeface="Calibri" panose="020F0502020204030204" pitchFamily="34" charset="0"/>
              </a:rPr>
              <a:t>înseamnă</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err="1">
                <a:latin typeface="Calibri" panose="020F0502020204030204" pitchFamily="34" charset="0"/>
                <a:ea typeface="Times New Roman" panose="02020603050405020304" pitchFamily="18" charset="0"/>
                <a:cs typeface="Calibri" panose="020F0502020204030204" pitchFamily="34" charset="0"/>
              </a:rPr>
              <a:t>conceptul</a:t>
            </a:r>
            <a:r>
              <a:rPr lang="en-US" sz="2000" dirty="0">
                <a:latin typeface="Calibri" panose="020F0502020204030204" pitchFamily="34" charset="0"/>
                <a:ea typeface="Times New Roman" panose="02020603050405020304" pitchFamily="18" charset="0"/>
                <a:cs typeface="Calibri" panose="020F0502020204030204" pitchFamily="34" charset="0"/>
              </a:rPr>
              <a:t> de „factor biologic”?</a:t>
            </a:r>
            <a:endParaRPr lang="ru-RU"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Прямоугольник 3"/>
          <p:cNvSpPr/>
          <p:nvPr/>
        </p:nvSpPr>
        <p:spPr>
          <a:xfrm>
            <a:off x="592332" y="4725144"/>
            <a:ext cx="8136905" cy="125124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indent="257175" algn="just">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4)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Acestea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sunt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microorganisme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producătoare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celule</a:t>
            </a:r>
            <a:r>
              <a:rPr lang="en-US" sz="2400" b="1" dirty="0">
                <a:latin typeface="Times New Roman" panose="02020603050405020304" pitchFamily="18" charset="0"/>
                <a:ea typeface="Calibri" panose="020F0502020204030204" pitchFamily="34" charset="0"/>
                <a:cs typeface="Times New Roman" panose="02020603050405020304" pitchFamily="18" charset="0"/>
              </a:rPr>
              <a:t> vii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spori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conținuți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preparatele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bacteriene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microorganisme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patogene</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agenți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cauzatori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bolilor</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infecțioase</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83663" y="1309596"/>
            <a:ext cx="8735982" cy="85606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indent="257175" algn="just">
              <a:lnSpc>
                <a:spcPct val="107000"/>
              </a:lnSpc>
              <a:spcAft>
                <a:spcPts val="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1) Acestea sunt antibiotice, vitamine, hormoni, enzime, preparate proteice;</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67544" y="2384400"/>
            <a:ext cx="8136905" cy="204158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indent="257175" algn="just">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Acestea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sunt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câteva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substanțe</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natură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biologică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antibiotice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vitamine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hormoni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enzime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preparate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proteice</a:t>
            </a:r>
            <a:r>
              <a:rPr lang="en-US" sz="2400" b="1" dirty="0">
                <a:latin typeface="Times New Roman" panose="02020603050405020304" pitchFamily="18" charset="0"/>
                <a:ea typeface="Calibri" panose="020F0502020204030204" pitchFamily="34" charset="0"/>
                <a:cs typeface="Times New Roman" panose="02020603050405020304" pitchFamily="18" charset="0"/>
              </a:rPr>
              <a:t>), care se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obțin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prin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sinteză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chimică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controla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conținutul</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metodelor</a:t>
            </a:r>
            <a:r>
              <a:rPr lang="en-US" sz="2400" b="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analiză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chimică</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indent="257175" algn="just">
              <a:lnSpc>
                <a:spcPct val="107000"/>
              </a:lnSpc>
              <a:spcAft>
                <a:spcPts val="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Acestea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sunt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microorganisme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producătoare</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129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16" y="0"/>
            <a:ext cx="8981062" cy="684803"/>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sz="2000" dirty="0" err="1">
                <a:solidFill>
                  <a:srgbClr val="1F4F19"/>
                </a:solidFill>
              </a:rPr>
              <a:t>Factori</a:t>
            </a:r>
            <a:r>
              <a:rPr lang="en-US" sz="2000" dirty="0">
                <a:solidFill>
                  <a:srgbClr val="1F4F19"/>
                </a:solidFill>
              </a:rPr>
              <a:t> </a:t>
            </a:r>
            <a:r>
              <a:rPr lang="en-US" sz="2000" dirty="0" err="1">
                <a:solidFill>
                  <a:srgbClr val="1F4F19"/>
                </a:solidFill>
              </a:rPr>
              <a:t>nocivi</a:t>
            </a:r>
            <a:r>
              <a:rPr lang="en-US" sz="2000" dirty="0">
                <a:solidFill>
                  <a:srgbClr val="1F4F19"/>
                </a:solidFill>
              </a:rPr>
              <a:t> </a:t>
            </a:r>
            <a:r>
              <a:rPr lang="en-US" sz="2000" dirty="0" err="1">
                <a:solidFill>
                  <a:srgbClr val="1F4F19"/>
                </a:solidFill>
              </a:rPr>
              <a:t>și</a:t>
            </a:r>
            <a:r>
              <a:rPr lang="en-US" sz="2000" dirty="0">
                <a:solidFill>
                  <a:srgbClr val="1F4F19"/>
                </a:solidFill>
              </a:rPr>
              <a:t> / </a:t>
            </a:r>
            <a:r>
              <a:rPr lang="en-US" sz="2000" dirty="0" err="1">
                <a:solidFill>
                  <a:srgbClr val="1F4F19"/>
                </a:solidFill>
              </a:rPr>
              <a:t>sau</a:t>
            </a:r>
            <a:r>
              <a:rPr lang="en-US" sz="2000" dirty="0">
                <a:solidFill>
                  <a:srgbClr val="1F4F19"/>
                </a:solidFill>
              </a:rPr>
              <a:t> </a:t>
            </a:r>
            <a:r>
              <a:rPr lang="en-US" sz="2000" dirty="0" err="1">
                <a:solidFill>
                  <a:srgbClr val="1F4F19"/>
                </a:solidFill>
              </a:rPr>
              <a:t>periculoși</a:t>
            </a:r>
            <a:r>
              <a:rPr lang="en-US" sz="2000" dirty="0">
                <a:solidFill>
                  <a:srgbClr val="1F4F19"/>
                </a:solidFill>
              </a:rPr>
              <a:t> </a:t>
            </a:r>
            <a:r>
              <a:rPr lang="en-US" sz="2000" dirty="0" err="1">
                <a:solidFill>
                  <a:srgbClr val="1F4F19"/>
                </a:solidFill>
              </a:rPr>
              <a:t>ai</a:t>
            </a:r>
            <a:r>
              <a:rPr lang="en-US" sz="2000" dirty="0">
                <a:solidFill>
                  <a:srgbClr val="1F4F19"/>
                </a:solidFill>
              </a:rPr>
              <a:t> </a:t>
            </a:r>
            <a:r>
              <a:rPr lang="en-US" sz="2000" dirty="0" err="1">
                <a:solidFill>
                  <a:srgbClr val="1F4F19"/>
                </a:solidFill>
              </a:rPr>
              <a:t>mediului</a:t>
            </a:r>
            <a:r>
              <a:rPr lang="en-US" sz="2000" dirty="0">
                <a:solidFill>
                  <a:srgbClr val="1F4F19"/>
                </a:solidFill>
              </a:rPr>
              <a:t> de </a:t>
            </a:r>
            <a:r>
              <a:rPr lang="en-US" sz="2000" dirty="0" err="1">
                <a:solidFill>
                  <a:srgbClr val="1F4F19"/>
                </a:solidFill>
              </a:rPr>
              <a:t>lucru</a:t>
            </a:r>
            <a:r>
              <a:rPr lang="en-US" sz="2000" dirty="0">
                <a:solidFill>
                  <a:srgbClr val="1F4F19"/>
                </a:solidFill>
              </a:rPr>
              <a:t> </a:t>
            </a:r>
            <a:r>
              <a:rPr lang="en-US" sz="2000" dirty="0" err="1">
                <a:solidFill>
                  <a:srgbClr val="1F4F19"/>
                </a:solidFill>
              </a:rPr>
              <a:t>și</a:t>
            </a:r>
            <a:r>
              <a:rPr lang="en-US" sz="2000" dirty="0">
                <a:solidFill>
                  <a:srgbClr val="1F4F19"/>
                </a:solidFill>
              </a:rPr>
              <a:t> </a:t>
            </a:r>
            <a:r>
              <a:rPr lang="en-US" sz="2000" dirty="0" err="1">
                <a:solidFill>
                  <a:srgbClr val="1F4F19"/>
                </a:solidFill>
              </a:rPr>
              <a:t>ai</a:t>
            </a:r>
            <a:r>
              <a:rPr lang="en-US" sz="2000" dirty="0">
                <a:solidFill>
                  <a:srgbClr val="1F4F19"/>
                </a:solidFill>
              </a:rPr>
              <a:t> </a:t>
            </a:r>
            <a:r>
              <a:rPr lang="en-US" sz="2000" dirty="0" err="1">
                <a:solidFill>
                  <a:srgbClr val="1F4F19"/>
                </a:solidFill>
              </a:rPr>
              <a:t>procesului</a:t>
            </a:r>
            <a:r>
              <a:rPr lang="en-US" sz="2000" dirty="0">
                <a:solidFill>
                  <a:srgbClr val="1F4F19"/>
                </a:solidFill>
              </a:rPr>
              <a:t> de </a:t>
            </a:r>
            <a:r>
              <a:rPr lang="en-US" sz="2000" dirty="0" err="1">
                <a:solidFill>
                  <a:srgbClr val="1F4F19"/>
                </a:solidFill>
              </a:rPr>
              <a:t>muncă</a:t>
            </a:r>
            <a:r>
              <a:rPr lang="en-US" sz="2000" dirty="0">
                <a:solidFill>
                  <a:srgbClr val="1F4F19"/>
                </a:solidFill>
              </a:rPr>
              <a:t>, </a:t>
            </a:r>
            <a:r>
              <a:rPr lang="en-US" sz="2000" dirty="0" err="1">
                <a:solidFill>
                  <a:srgbClr val="1F4F19"/>
                </a:solidFill>
              </a:rPr>
              <a:t>supuși</a:t>
            </a:r>
            <a:r>
              <a:rPr lang="en-US" sz="2000" dirty="0">
                <a:solidFill>
                  <a:srgbClr val="1F4F19"/>
                </a:solidFill>
              </a:rPr>
              <a:t> </a:t>
            </a:r>
            <a:r>
              <a:rPr lang="en-US" sz="2000" dirty="0" err="1">
                <a:solidFill>
                  <a:srgbClr val="1F4F19"/>
                </a:solidFill>
              </a:rPr>
              <a:t>cercetării</a:t>
            </a:r>
            <a:r>
              <a:rPr lang="en-US" sz="2000" dirty="0">
                <a:solidFill>
                  <a:srgbClr val="1F4F19"/>
                </a:solidFill>
              </a:rPr>
              <a:t> (</a:t>
            </a:r>
            <a:r>
              <a:rPr lang="en-US" sz="2000" dirty="0" err="1">
                <a:solidFill>
                  <a:srgbClr val="1F4F19"/>
                </a:solidFill>
              </a:rPr>
              <a:t>testării</a:t>
            </a:r>
            <a:r>
              <a:rPr lang="en-US" sz="2000" dirty="0">
                <a:solidFill>
                  <a:srgbClr val="1F4F19"/>
                </a:solidFill>
              </a:rPr>
              <a:t>) </a:t>
            </a:r>
            <a:r>
              <a:rPr lang="en-US" sz="2000" dirty="0" err="1">
                <a:solidFill>
                  <a:srgbClr val="1F4F19"/>
                </a:solidFill>
              </a:rPr>
              <a:t>și</a:t>
            </a:r>
            <a:r>
              <a:rPr lang="en-US" sz="2000" dirty="0">
                <a:solidFill>
                  <a:srgbClr val="1F4F19"/>
                </a:solidFill>
              </a:rPr>
              <a:t> </a:t>
            </a:r>
            <a:r>
              <a:rPr lang="en-US" sz="2000" dirty="0" err="1">
                <a:solidFill>
                  <a:srgbClr val="1F4F19"/>
                </a:solidFill>
              </a:rPr>
              <a:t>măsurării</a:t>
            </a:r>
            <a:r>
              <a:rPr lang="en-US" sz="2000" dirty="0">
                <a:solidFill>
                  <a:srgbClr val="1F4F19"/>
                </a:solidFill>
              </a:rPr>
              <a:t> </a:t>
            </a:r>
            <a:r>
              <a:rPr lang="en-US" sz="2000" dirty="0" err="1">
                <a:solidFill>
                  <a:srgbClr val="1F4F19"/>
                </a:solidFill>
              </a:rPr>
              <a:t>în</a:t>
            </a:r>
            <a:r>
              <a:rPr lang="en-US" sz="2000" dirty="0">
                <a:solidFill>
                  <a:srgbClr val="1F4F19"/>
                </a:solidFill>
              </a:rPr>
              <a:t> </a:t>
            </a:r>
            <a:r>
              <a:rPr lang="en-US" sz="2000" dirty="0" err="1">
                <a:solidFill>
                  <a:srgbClr val="1F4F19"/>
                </a:solidFill>
              </a:rPr>
              <a:t>timpul</a:t>
            </a:r>
            <a:r>
              <a:rPr lang="en-US" sz="2000" dirty="0">
                <a:solidFill>
                  <a:srgbClr val="1F4F19"/>
                </a:solidFill>
              </a:rPr>
              <a:t> </a:t>
            </a:r>
            <a:r>
              <a:rPr lang="ro-RO" sz="2000" dirty="0" smtClean="0">
                <a:solidFill>
                  <a:srgbClr val="1F4F19"/>
                </a:solidFill>
              </a:rPr>
              <a:t>ALM</a:t>
            </a:r>
            <a:endParaRPr lang="ru-RU" sz="2000" dirty="0">
              <a:solidFill>
                <a:srgbClr val="1F4F19"/>
              </a:solidFill>
            </a:endParaRPr>
          </a:p>
        </p:txBody>
      </p:sp>
      <p:sp>
        <p:nvSpPr>
          <p:cNvPr id="3" name="Прямоугольник 2"/>
          <p:cNvSpPr/>
          <p:nvPr/>
        </p:nvSpPr>
        <p:spPr>
          <a:xfrm>
            <a:off x="21025" y="1052736"/>
            <a:ext cx="9198130" cy="5355312"/>
          </a:xfrm>
          <a:prstGeom prst="rect">
            <a:avLst/>
          </a:prstGeom>
        </p:spPr>
        <p:txBody>
          <a:bodyPr wrap="square">
            <a:spAutoFit/>
          </a:bodyPr>
          <a:lstStyle/>
          <a:p>
            <a:pPr>
              <a:spcAft>
                <a:spcPts val="0"/>
              </a:spcAft>
            </a:pPr>
            <a:r>
              <a:rPr lang="ro-RO" b="1" dirty="0">
                <a:latin typeface="Times New Roman" panose="02020603050405020304" pitchFamily="18" charset="0"/>
                <a:ea typeface="Calibri" panose="020F0502020204030204" pitchFamily="34" charset="0"/>
                <a:cs typeface="Times New Roman" panose="02020603050405020304" pitchFamily="18" charset="0"/>
              </a:rPr>
              <a:t>Laboratorul de testare (centru) efectuează cercetări (teste) și măsurători ai următorilor factori nocivi și (sau) periculoși ai mediului de lucru și ai procesului de muncă:</a:t>
            </a:r>
            <a:endParaRPr lang="ro-RO"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o-RO" b="1" dirty="0" smtClean="0">
                <a:latin typeface="Times New Roman" panose="02020603050405020304" pitchFamily="18" charset="0"/>
                <a:ea typeface="Calibri" panose="020F0502020204030204" pitchFamily="34" charset="0"/>
                <a:cs typeface="Times New Roman" panose="02020603050405020304" pitchFamily="18" charset="0"/>
              </a:rPr>
              <a:t>1) temperatura </a:t>
            </a:r>
            <a:r>
              <a:rPr lang="ro-RO" b="1" dirty="0">
                <a:latin typeface="Times New Roman" panose="02020603050405020304" pitchFamily="18" charset="0"/>
                <a:ea typeface="Calibri" panose="020F0502020204030204" pitchFamily="34" charset="0"/>
                <a:cs typeface="Times New Roman" panose="02020603050405020304" pitchFamily="18" charset="0"/>
              </a:rPr>
              <a:t>aerului</a:t>
            </a:r>
            <a:r>
              <a:rPr lang="ro-RO"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b="1" dirty="0" smtClean="0">
                <a:latin typeface="Times New Roman" panose="02020603050405020304" pitchFamily="18" charset="0"/>
                <a:ea typeface="Calibri" panose="020F0502020204030204" pitchFamily="34" charset="0"/>
                <a:cs typeface="Times New Roman" panose="02020603050405020304" pitchFamily="18" charset="0"/>
              </a:rPr>
              <a:t> 2</a:t>
            </a:r>
            <a:r>
              <a:rPr lang="ro-RO" b="1" dirty="0">
                <a:latin typeface="Times New Roman" panose="02020603050405020304" pitchFamily="18" charset="0"/>
                <a:ea typeface="Calibri" panose="020F0502020204030204" pitchFamily="34" charset="0"/>
                <a:cs typeface="Times New Roman" panose="02020603050405020304" pitchFamily="18" charset="0"/>
              </a:rPr>
              <a:t>) umiditatea relativă a aerului;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b="1" dirty="0" smtClean="0">
                <a:latin typeface="Times New Roman" panose="02020603050405020304" pitchFamily="18" charset="0"/>
                <a:ea typeface="Calibri" panose="020F0502020204030204" pitchFamily="34" charset="0"/>
                <a:cs typeface="Times New Roman" panose="02020603050405020304" pitchFamily="18" charset="0"/>
              </a:rPr>
              <a:t>3</a:t>
            </a:r>
            <a:r>
              <a:rPr lang="ro-RO" b="1" dirty="0">
                <a:latin typeface="Times New Roman" panose="02020603050405020304" pitchFamily="18" charset="0"/>
                <a:ea typeface="Calibri" panose="020F0502020204030204" pitchFamily="34" charset="0"/>
                <a:cs typeface="Times New Roman" panose="02020603050405020304" pitchFamily="18" charset="0"/>
              </a:rPr>
              <a:t>) viteza aerului;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b="1" dirty="0" smtClean="0">
                <a:latin typeface="Times New Roman" panose="02020603050405020304" pitchFamily="18" charset="0"/>
                <a:ea typeface="Calibri" panose="020F0502020204030204" pitchFamily="34" charset="0"/>
                <a:cs typeface="Times New Roman" panose="02020603050405020304" pitchFamily="18" charset="0"/>
              </a:rPr>
              <a:t>4</a:t>
            </a:r>
            <a:r>
              <a:rPr lang="ro-RO" b="1" dirty="0">
                <a:latin typeface="Times New Roman" panose="02020603050405020304" pitchFamily="18" charset="0"/>
                <a:ea typeface="Calibri" panose="020F0502020204030204" pitchFamily="34" charset="0"/>
                <a:cs typeface="Times New Roman" panose="02020603050405020304" pitchFamily="18" charset="0"/>
              </a:rPr>
              <a:t>) intensitatea și doza de expunere a radiațiilor infraroșii</a:t>
            </a:r>
            <a:r>
              <a:rPr lang="ro-RO"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b="1" dirty="0" smtClean="0">
                <a:latin typeface="Times New Roman" panose="02020603050405020304" pitchFamily="18" charset="0"/>
                <a:ea typeface="Calibri" panose="020F0502020204030204" pitchFamily="34" charset="0"/>
                <a:cs typeface="Times New Roman" panose="02020603050405020304" pitchFamily="18" charset="0"/>
              </a:rPr>
              <a:t>5</a:t>
            </a:r>
            <a:r>
              <a:rPr lang="ro-RO" b="1" dirty="0">
                <a:latin typeface="Times New Roman" panose="02020603050405020304" pitchFamily="18" charset="0"/>
                <a:ea typeface="Calibri" panose="020F0502020204030204" pitchFamily="34" charset="0"/>
                <a:cs typeface="Times New Roman" panose="02020603050405020304" pitchFamily="18" charset="0"/>
              </a:rPr>
              <a:t>) intensitatea câmpului electric alternativ de frecvență industrială (50 Hz</a:t>
            </a:r>
            <a:r>
              <a:rPr lang="ro-RO"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b="1" dirty="0" smtClean="0">
                <a:latin typeface="Times New Roman" panose="02020603050405020304" pitchFamily="18" charset="0"/>
                <a:ea typeface="Calibri" panose="020F0502020204030204" pitchFamily="34" charset="0"/>
                <a:cs typeface="Times New Roman" panose="02020603050405020304" pitchFamily="18" charset="0"/>
              </a:rPr>
              <a:t>6</a:t>
            </a:r>
            <a:r>
              <a:rPr lang="ro-RO" b="1" dirty="0">
                <a:latin typeface="Times New Roman" panose="02020603050405020304" pitchFamily="18" charset="0"/>
                <a:ea typeface="Calibri" panose="020F0502020204030204" pitchFamily="34" charset="0"/>
                <a:cs typeface="Times New Roman" panose="02020603050405020304" pitchFamily="18" charset="0"/>
              </a:rPr>
              <a:t>) intensitatea câmpului magnetic alternativ de frecvență industrială (50 Hz</a:t>
            </a:r>
            <a:r>
              <a:rPr lang="ro-RO"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b="1" dirty="0" smtClean="0">
                <a:latin typeface="Times New Roman" panose="02020603050405020304" pitchFamily="18" charset="0"/>
                <a:ea typeface="Calibri" panose="020F0502020204030204" pitchFamily="34" charset="0"/>
                <a:cs typeface="Times New Roman" panose="02020603050405020304" pitchFamily="18" charset="0"/>
              </a:rPr>
              <a:t>7</a:t>
            </a:r>
            <a:r>
              <a:rPr lang="ro-RO" b="1" dirty="0">
                <a:latin typeface="Times New Roman" panose="02020603050405020304" pitchFamily="18" charset="0"/>
                <a:ea typeface="Calibri" panose="020F0502020204030204" pitchFamily="34" charset="0"/>
                <a:cs typeface="Times New Roman" panose="02020603050405020304" pitchFamily="18" charset="0"/>
              </a:rPr>
              <a:t>) intensitatea câmpului electric alternativ al radiației electromagnetice din gama de frecvențe radio; 8) intensitatea câmpului magnetic alternativ al radiației electromagnetice în gama de frecvențe radio;9) intensitatea câmpului electrostatic și a câmpului magnetic constant;10) intensitatea surselor de radiații ultraviolete în lungimea de undă de 200 - 400 nanometri; 11) iradiere în lungimile de undă UV-A (</a:t>
            </a:r>
            <a:r>
              <a:rPr lang="el-GR" b="1" dirty="0">
                <a:latin typeface="Times New Roman" panose="02020603050405020304" pitchFamily="18" charset="0"/>
                <a:ea typeface="Calibri" panose="020F0502020204030204" pitchFamily="34" charset="0"/>
                <a:cs typeface="Times New Roman" panose="02020603050405020304" pitchFamily="18" charset="0"/>
              </a:rPr>
              <a:t>λ = 400-315 </a:t>
            </a:r>
            <a:r>
              <a:rPr lang="ro-RO" b="1" dirty="0">
                <a:latin typeface="Times New Roman" panose="02020603050405020304" pitchFamily="18" charset="0"/>
                <a:ea typeface="Calibri" panose="020F0502020204030204" pitchFamily="34" charset="0"/>
                <a:cs typeface="Times New Roman" panose="02020603050405020304" pitchFamily="18" charset="0"/>
              </a:rPr>
              <a:t>nanometri), UV-B (</a:t>
            </a:r>
            <a:r>
              <a:rPr lang="el-GR" b="1" dirty="0">
                <a:latin typeface="Times New Roman" panose="02020603050405020304" pitchFamily="18" charset="0"/>
                <a:ea typeface="Calibri" panose="020F0502020204030204" pitchFamily="34" charset="0"/>
                <a:cs typeface="Times New Roman" panose="02020603050405020304" pitchFamily="18" charset="0"/>
              </a:rPr>
              <a:t>λ = 315 - 280 </a:t>
            </a:r>
            <a:r>
              <a:rPr lang="ro-RO" b="1" dirty="0">
                <a:latin typeface="Times New Roman" panose="02020603050405020304" pitchFamily="18" charset="0"/>
                <a:ea typeface="Calibri" panose="020F0502020204030204" pitchFamily="34" charset="0"/>
                <a:cs typeface="Times New Roman" panose="02020603050405020304" pitchFamily="18" charset="0"/>
              </a:rPr>
              <a:t>nanometri), UV-C (</a:t>
            </a:r>
            <a:r>
              <a:rPr lang="el-GR" b="1" dirty="0">
                <a:latin typeface="Times New Roman" panose="02020603050405020304" pitchFamily="18" charset="0"/>
                <a:ea typeface="Calibri" panose="020F0502020204030204" pitchFamily="34" charset="0"/>
                <a:cs typeface="Times New Roman" panose="02020603050405020304" pitchFamily="18" charset="0"/>
              </a:rPr>
              <a:t>λ = 280 - 200 </a:t>
            </a:r>
            <a:r>
              <a:rPr lang="ro-RO" b="1" dirty="0">
                <a:latin typeface="Times New Roman" panose="02020603050405020304" pitchFamily="18" charset="0"/>
                <a:ea typeface="Calibri" panose="020F0502020204030204" pitchFamily="34" charset="0"/>
                <a:cs typeface="Times New Roman" panose="02020603050405020304" pitchFamily="18" charset="0"/>
              </a:rPr>
              <a:t>nanometri);12) expunerea la energie a radiațiilor laser; 13) rata echivalentei dozei ambientale a radiației gamma, a razelor X și a radiației neutronice; 14) contaminarea radioactivă a spațiilor industriale, a elementelor echipamentelor de producție, a echipamentului de protecție individuală și a pielii lucrătorilor; 15) nivelul sonor; 16) nivelul general al presiunii acustice a infrasunetelor; 17) ultrasunete cu aer; 18) vibrații generale și locale;19) iluminarea suprafeței de lucru;</a:t>
            </a:r>
          </a:p>
        </p:txBody>
      </p:sp>
    </p:spTree>
    <p:extLst>
      <p:ext uri="{BB962C8B-B14F-4D97-AF65-F5344CB8AC3E}">
        <p14:creationId xmlns:p14="http://schemas.microsoft.com/office/powerpoint/2010/main" val="184022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639" y="332656"/>
            <a:ext cx="8981062" cy="684803"/>
          </a:xfrm>
          <a:prstGeom prst="rect">
            <a:avLst/>
          </a:prstGeom>
          <a:noFill/>
          <a:ln>
            <a:solidFill>
              <a:srgbClr val="1F4F19"/>
            </a:solidFill>
          </a:ln>
          <a:effectLst>
            <a:outerShdw blurRad="50800" dist="38100" dir="2700000" algn="tl" rotWithShape="0">
              <a:prstClr val="black">
                <a:alpha val="40000"/>
              </a:prstClr>
            </a:outerShdw>
          </a:effectLst>
          <a:scene3d>
            <a:camera prst="orthographicFront"/>
            <a:lightRig rig="harsh" dir="t"/>
          </a:scene3d>
          <a:sp3d>
            <a:bevelT prst="angle"/>
          </a:sp3d>
        </p:spPr>
        <p:txBody>
          <a:bodyPr wrap="square" lIns="68580" tIns="34290" rIns="68580" bIns="34290">
            <a:spAutoFit/>
            <a:sp3d extrusionH="57150" prstMaterial="matte">
              <a:bevelT w="63500" h="12700" prst="angle"/>
              <a:contourClr>
                <a:schemeClr val="bg1">
                  <a:lumMod val="65000"/>
                </a:schemeClr>
              </a:contourClr>
            </a:sp3d>
          </a:bodyPr>
          <a:lstStyle/>
          <a:p>
            <a:pPr algn="ctr"/>
            <a:r>
              <a:rPr lang="en-US" sz="2000" dirty="0" err="1">
                <a:solidFill>
                  <a:srgbClr val="1F4F19"/>
                </a:solidFill>
              </a:rPr>
              <a:t>Factori</a:t>
            </a:r>
            <a:r>
              <a:rPr lang="en-US" sz="2000" dirty="0">
                <a:solidFill>
                  <a:srgbClr val="1F4F19"/>
                </a:solidFill>
              </a:rPr>
              <a:t> </a:t>
            </a:r>
            <a:r>
              <a:rPr lang="en-US" sz="2000" dirty="0" err="1">
                <a:solidFill>
                  <a:srgbClr val="1F4F19"/>
                </a:solidFill>
              </a:rPr>
              <a:t>nocivi</a:t>
            </a:r>
            <a:r>
              <a:rPr lang="en-US" sz="2000" dirty="0">
                <a:solidFill>
                  <a:srgbClr val="1F4F19"/>
                </a:solidFill>
              </a:rPr>
              <a:t> </a:t>
            </a:r>
            <a:r>
              <a:rPr lang="en-US" sz="2000" dirty="0" err="1">
                <a:solidFill>
                  <a:srgbClr val="1F4F19"/>
                </a:solidFill>
              </a:rPr>
              <a:t>și</a:t>
            </a:r>
            <a:r>
              <a:rPr lang="en-US" sz="2000" dirty="0">
                <a:solidFill>
                  <a:srgbClr val="1F4F19"/>
                </a:solidFill>
              </a:rPr>
              <a:t> / </a:t>
            </a:r>
            <a:r>
              <a:rPr lang="en-US" sz="2000" dirty="0" err="1">
                <a:solidFill>
                  <a:srgbClr val="1F4F19"/>
                </a:solidFill>
              </a:rPr>
              <a:t>sau</a:t>
            </a:r>
            <a:r>
              <a:rPr lang="en-US" sz="2000" dirty="0">
                <a:solidFill>
                  <a:srgbClr val="1F4F19"/>
                </a:solidFill>
              </a:rPr>
              <a:t> </a:t>
            </a:r>
            <a:r>
              <a:rPr lang="en-US" sz="2000" dirty="0" err="1">
                <a:solidFill>
                  <a:srgbClr val="1F4F19"/>
                </a:solidFill>
              </a:rPr>
              <a:t>periculoși</a:t>
            </a:r>
            <a:r>
              <a:rPr lang="en-US" sz="2000" dirty="0">
                <a:solidFill>
                  <a:srgbClr val="1F4F19"/>
                </a:solidFill>
              </a:rPr>
              <a:t> </a:t>
            </a:r>
            <a:r>
              <a:rPr lang="en-US" sz="2000" dirty="0" err="1">
                <a:solidFill>
                  <a:srgbClr val="1F4F19"/>
                </a:solidFill>
              </a:rPr>
              <a:t>ai</a:t>
            </a:r>
            <a:r>
              <a:rPr lang="en-US" sz="2000" dirty="0">
                <a:solidFill>
                  <a:srgbClr val="1F4F19"/>
                </a:solidFill>
              </a:rPr>
              <a:t> </a:t>
            </a:r>
            <a:r>
              <a:rPr lang="en-US" sz="2000" dirty="0" err="1">
                <a:solidFill>
                  <a:srgbClr val="1F4F19"/>
                </a:solidFill>
              </a:rPr>
              <a:t>mediului</a:t>
            </a:r>
            <a:r>
              <a:rPr lang="en-US" sz="2000" dirty="0">
                <a:solidFill>
                  <a:srgbClr val="1F4F19"/>
                </a:solidFill>
              </a:rPr>
              <a:t> de </a:t>
            </a:r>
            <a:r>
              <a:rPr lang="en-US" sz="2000" dirty="0" err="1">
                <a:solidFill>
                  <a:srgbClr val="1F4F19"/>
                </a:solidFill>
              </a:rPr>
              <a:t>lucru</a:t>
            </a:r>
            <a:r>
              <a:rPr lang="en-US" sz="2000" dirty="0">
                <a:solidFill>
                  <a:srgbClr val="1F4F19"/>
                </a:solidFill>
              </a:rPr>
              <a:t> </a:t>
            </a:r>
            <a:r>
              <a:rPr lang="en-US" sz="2000" dirty="0" err="1">
                <a:solidFill>
                  <a:srgbClr val="1F4F19"/>
                </a:solidFill>
              </a:rPr>
              <a:t>și</a:t>
            </a:r>
            <a:r>
              <a:rPr lang="en-US" sz="2000" dirty="0">
                <a:solidFill>
                  <a:srgbClr val="1F4F19"/>
                </a:solidFill>
              </a:rPr>
              <a:t> </a:t>
            </a:r>
            <a:r>
              <a:rPr lang="en-US" sz="2000" dirty="0" err="1">
                <a:solidFill>
                  <a:srgbClr val="1F4F19"/>
                </a:solidFill>
              </a:rPr>
              <a:t>ai</a:t>
            </a:r>
            <a:r>
              <a:rPr lang="en-US" sz="2000" dirty="0">
                <a:solidFill>
                  <a:srgbClr val="1F4F19"/>
                </a:solidFill>
              </a:rPr>
              <a:t> </a:t>
            </a:r>
            <a:r>
              <a:rPr lang="en-US" sz="2000" dirty="0" err="1">
                <a:solidFill>
                  <a:srgbClr val="1F4F19"/>
                </a:solidFill>
              </a:rPr>
              <a:t>procesului</a:t>
            </a:r>
            <a:r>
              <a:rPr lang="en-US" sz="2000" dirty="0">
                <a:solidFill>
                  <a:srgbClr val="1F4F19"/>
                </a:solidFill>
              </a:rPr>
              <a:t> de </a:t>
            </a:r>
            <a:r>
              <a:rPr lang="en-US" sz="2000" dirty="0" err="1">
                <a:solidFill>
                  <a:srgbClr val="1F4F19"/>
                </a:solidFill>
              </a:rPr>
              <a:t>muncă</a:t>
            </a:r>
            <a:r>
              <a:rPr lang="en-US" sz="2000" dirty="0">
                <a:solidFill>
                  <a:srgbClr val="1F4F19"/>
                </a:solidFill>
              </a:rPr>
              <a:t>, </a:t>
            </a:r>
            <a:r>
              <a:rPr lang="en-US" sz="2000" dirty="0" err="1">
                <a:solidFill>
                  <a:srgbClr val="1F4F19"/>
                </a:solidFill>
              </a:rPr>
              <a:t>supuși</a:t>
            </a:r>
            <a:r>
              <a:rPr lang="en-US" sz="2000" dirty="0">
                <a:solidFill>
                  <a:srgbClr val="1F4F19"/>
                </a:solidFill>
              </a:rPr>
              <a:t> </a:t>
            </a:r>
            <a:r>
              <a:rPr lang="en-US" sz="2000" dirty="0" err="1">
                <a:solidFill>
                  <a:srgbClr val="1F4F19"/>
                </a:solidFill>
              </a:rPr>
              <a:t>cercetării</a:t>
            </a:r>
            <a:r>
              <a:rPr lang="en-US" sz="2000" dirty="0">
                <a:solidFill>
                  <a:srgbClr val="1F4F19"/>
                </a:solidFill>
              </a:rPr>
              <a:t> (</a:t>
            </a:r>
            <a:r>
              <a:rPr lang="en-US" sz="2000" dirty="0" err="1">
                <a:solidFill>
                  <a:srgbClr val="1F4F19"/>
                </a:solidFill>
              </a:rPr>
              <a:t>testării</a:t>
            </a:r>
            <a:r>
              <a:rPr lang="en-US" sz="2000" dirty="0">
                <a:solidFill>
                  <a:srgbClr val="1F4F19"/>
                </a:solidFill>
              </a:rPr>
              <a:t>) </a:t>
            </a:r>
            <a:r>
              <a:rPr lang="en-US" sz="2000" dirty="0" err="1">
                <a:solidFill>
                  <a:srgbClr val="1F4F19"/>
                </a:solidFill>
              </a:rPr>
              <a:t>și</a:t>
            </a:r>
            <a:r>
              <a:rPr lang="en-US" sz="2000" dirty="0">
                <a:solidFill>
                  <a:srgbClr val="1F4F19"/>
                </a:solidFill>
              </a:rPr>
              <a:t> </a:t>
            </a:r>
            <a:r>
              <a:rPr lang="en-US" sz="2000" dirty="0" err="1">
                <a:solidFill>
                  <a:srgbClr val="1F4F19"/>
                </a:solidFill>
              </a:rPr>
              <a:t>măsurării</a:t>
            </a:r>
            <a:r>
              <a:rPr lang="en-US" sz="2000" dirty="0">
                <a:solidFill>
                  <a:srgbClr val="1F4F19"/>
                </a:solidFill>
              </a:rPr>
              <a:t> </a:t>
            </a:r>
            <a:r>
              <a:rPr lang="en-US" sz="2000" dirty="0" err="1">
                <a:solidFill>
                  <a:srgbClr val="1F4F19"/>
                </a:solidFill>
              </a:rPr>
              <a:t>în</a:t>
            </a:r>
            <a:r>
              <a:rPr lang="en-US" sz="2000" dirty="0">
                <a:solidFill>
                  <a:srgbClr val="1F4F19"/>
                </a:solidFill>
              </a:rPr>
              <a:t> </a:t>
            </a:r>
            <a:r>
              <a:rPr lang="en-US" sz="2000" dirty="0" err="1">
                <a:solidFill>
                  <a:srgbClr val="1F4F19"/>
                </a:solidFill>
              </a:rPr>
              <a:t>timpul</a:t>
            </a:r>
            <a:r>
              <a:rPr lang="en-US" sz="2000" dirty="0">
                <a:solidFill>
                  <a:srgbClr val="1F4F19"/>
                </a:solidFill>
              </a:rPr>
              <a:t> </a:t>
            </a:r>
            <a:r>
              <a:rPr lang="ro-RO" sz="2000" dirty="0" smtClean="0">
                <a:solidFill>
                  <a:srgbClr val="1F4F19"/>
                </a:solidFill>
              </a:rPr>
              <a:t>ALM</a:t>
            </a:r>
            <a:endParaRPr lang="ru-RU" sz="2000" dirty="0">
              <a:solidFill>
                <a:srgbClr val="1F4F19"/>
              </a:solidFill>
            </a:endParaRPr>
          </a:p>
        </p:txBody>
      </p:sp>
      <p:sp>
        <p:nvSpPr>
          <p:cNvPr id="4" name="Прямоугольник 3"/>
          <p:cNvSpPr/>
          <p:nvPr/>
        </p:nvSpPr>
        <p:spPr>
          <a:xfrm>
            <a:off x="118639" y="1316822"/>
            <a:ext cx="9139509" cy="4062651"/>
          </a:xfrm>
          <a:prstGeom prst="rect">
            <a:avLst/>
          </a:prstGeom>
        </p:spPr>
        <p:txBody>
          <a:bodyPr wrap="square">
            <a:spAutoFit/>
          </a:bodyPr>
          <a:lstStyle/>
          <a:p>
            <a:r>
              <a:rPr lang="ro-RO" sz="2000" b="1" dirty="0" smtClean="0">
                <a:latin typeface="Times New Roman" panose="02020603050405020304" pitchFamily="18" charset="0"/>
                <a:cs typeface="Times New Roman" panose="02020603050405020304" pitchFamily="18" charset="0"/>
              </a:rPr>
              <a:t>Laboratorul </a:t>
            </a:r>
            <a:r>
              <a:rPr lang="ro-RO" sz="2000" b="1" dirty="0">
                <a:latin typeface="Times New Roman" panose="02020603050405020304" pitchFamily="18" charset="0"/>
                <a:cs typeface="Times New Roman" panose="02020603050405020304" pitchFamily="18" charset="0"/>
              </a:rPr>
              <a:t>de testare (centru) efectuează cercetări (teste) și măsurători ai </a:t>
            </a:r>
            <a:r>
              <a:rPr lang="ro-RO" sz="2000" b="1" dirty="0" smtClean="0">
                <a:latin typeface="Times New Roman" panose="02020603050405020304" pitchFamily="18" charset="0"/>
                <a:cs typeface="Times New Roman" panose="02020603050405020304" pitchFamily="18" charset="0"/>
              </a:rPr>
              <a:t>următorilor factori </a:t>
            </a:r>
            <a:r>
              <a:rPr lang="ro-RO" sz="2000" b="1" dirty="0">
                <a:latin typeface="Times New Roman" panose="02020603050405020304" pitchFamily="18" charset="0"/>
                <a:cs typeface="Times New Roman" panose="02020603050405020304" pitchFamily="18" charset="0"/>
              </a:rPr>
              <a:t>nocivi și (sau) periculoși ai mediului de lucru și ai procesului de muncă:</a:t>
            </a:r>
            <a:endParaRPr lang="ro-RO" sz="2000" b="1" dirty="0" smtClean="0">
              <a:latin typeface="Times New Roman" panose="02020603050405020304" pitchFamily="18" charset="0"/>
              <a:cs typeface="Times New Roman" panose="02020603050405020304" pitchFamily="18" charset="0"/>
            </a:endParaRPr>
          </a:p>
          <a:p>
            <a:endParaRPr lang="ro-RO"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20) </a:t>
            </a:r>
            <a:r>
              <a:rPr lang="en-US" sz="2000" b="1" dirty="0" err="1">
                <a:latin typeface="Times New Roman" panose="02020603050405020304" pitchFamily="18" charset="0"/>
                <a:cs typeface="Times New Roman" panose="02020603050405020304" pitchFamily="18" charset="0"/>
              </a:rPr>
              <a:t>concentrația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substanțelor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chimice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nocive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inclusiv</a:t>
            </a:r>
            <a:r>
              <a:rPr lang="en-US" sz="2000" b="1" dirty="0">
                <a:latin typeface="Times New Roman" panose="02020603050405020304" pitchFamily="18" charset="0"/>
                <a:cs typeface="Times New Roman" panose="02020603050405020304" pitchFamily="18" charset="0"/>
              </a:rPr>
              <a:t> a </a:t>
            </a:r>
            <a:r>
              <a:rPr lang="en-US" sz="2000" b="1" dirty="0" err="1">
                <a:latin typeface="Times New Roman" panose="02020603050405020304" pitchFamily="18" charset="0"/>
                <a:cs typeface="Times New Roman" panose="02020603050405020304" pitchFamily="18" charset="0"/>
              </a:rPr>
              <a:t>substanțelor</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natură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biologică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antibiotice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vitamine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hormoni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enzime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preparate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proteice</a:t>
            </a:r>
            <a:r>
              <a:rPr lang="en-US" sz="2000" b="1" dirty="0">
                <a:latin typeface="Times New Roman" panose="02020603050405020304" pitchFamily="18" charset="0"/>
                <a:cs typeface="Times New Roman" panose="02020603050405020304" pitchFamily="18" charset="0"/>
              </a:rPr>
              <a:t>), care </a:t>
            </a:r>
            <a:r>
              <a:rPr lang="en-US" sz="2000" b="1" dirty="0" err="1">
                <a:latin typeface="Times New Roman" panose="02020603050405020304" pitchFamily="18" charset="0"/>
                <a:cs typeface="Times New Roman" panose="02020603050405020304" pitchFamily="18" charset="0"/>
              </a:rPr>
              <a:t>sunt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obținute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prin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sinteză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chimică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pentru</a:t>
            </a:r>
            <a:r>
              <a:rPr lang="en-US" sz="2000" b="1" dirty="0">
                <a:latin typeface="Times New Roman" panose="02020603050405020304" pitchFamily="18" charset="0"/>
                <a:cs typeface="Times New Roman" panose="02020603050405020304" pitchFamily="18" charset="0"/>
              </a:rPr>
              <a:t> a </a:t>
            </a:r>
            <a:r>
              <a:rPr lang="en-US" sz="2000" b="1" dirty="0" err="1">
                <a:latin typeface="Times New Roman" panose="02020603050405020304" pitchFamily="18" charset="0"/>
                <a:cs typeface="Times New Roman" panose="02020603050405020304" pitchFamily="18" charset="0"/>
              </a:rPr>
              <a:t>controla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conținutul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căruia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sunt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utilizate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metodele</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analiză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chimică</a:t>
            </a:r>
            <a:r>
              <a:rPr lang="en-US" sz="2000" b="1" dirty="0">
                <a:latin typeface="Times New Roman" panose="02020603050405020304" pitchFamily="18" charset="0"/>
                <a:cs typeface="Times New Roman" panose="02020603050405020304" pitchFamily="18" charset="0"/>
              </a:rPr>
              <a:t>, ca </a:t>
            </a:r>
            <a:r>
              <a:rPr lang="en-US" sz="2000" b="1" dirty="0" err="1">
                <a:latin typeface="Times New Roman" panose="02020603050405020304" pitchFamily="18" charset="0"/>
                <a:cs typeface="Times New Roman" panose="02020603050405020304" pitchFamily="18" charset="0"/>
              </a:rPr>
              <a:t>precum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concentrația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amestecurilor</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astfel</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substanțe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în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aerul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zonei</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lucru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pielea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lucrătorilor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în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conformitate</a:t>
            </a:r>
            <a:r>
              <a:rPr lang="en-US" sz="2000" b="1" dirty="0">
                <a:latin typeface="Times New Roman" panose="02020603050405020304" pitchFamily="18" charset="0"/>
                <a:cs typeface="Times New Roman" panose="02020603050405020304" pitchFamily="18" charset="0"/>
              </a:rPr>
              <a:t> cu </a:t>
            </a:r>
            <a:r>
              <a:rPr lang="en-US" sz="2000" b="1" dirty="0" err="1">
                <a:latin typeface="Times New Roman" panose="02020603050405020304" pitchFamily="18" charset="0"/>
                <a:cs typeface="Times New Roman" panose="02020603050405020304" pitchFamily="18" charset="0"/>
              </a:rPr>
              <a:t>sfera</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acreditare</a:t>
            </a:r>
            <a:r>
              <a:rPr lang="en-US" sz="2000" b="1" dirty="0">
                <a:latin typeface="Times New Roman" panose="02020603050405020304" pitchFamily="18" charset="0"/>
                <a:cs typeface="Times New Roman" panose="02020603050405020304" pitchFamily="18" charset="0"/>
              </a:rPr>
              <a:t> a </a:t>
            </a:r>
            <a:r>
              <a:rPr lang="en-US" sz="2000" b="1" dirty="0" err="1">
                <a:latin typeface="Times New Roman" panose="02020603050405020304" pitchFamily="18" charset="0"/>
                <a:cs typeface="Times New Roman" panose="02020603050405020304" pitchFamily="18" charset="0"/>
              </a:rPr>
              <a:t>laboratorului</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testare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centru</a:t>
            </a:r>
            <a:r>
              <a:rPr lang="en-US" sz="2000" b="1" dirty="0" smtClean="0">
                <a:latin typeface="Times New Roman" panose="02020603050405020304" pitchFamily="18" charset="0"/>
                <a:cs typeface="Times New Roman" panose="02020603050405020304" pitchFamily="18" charset="0"/>
              </a:rPr>
              <a:t>);</a:t>
            </a:r>
            <a:endParaRPr lang="ro-RO" sz="2000" b="1" dirty="0" smtClean="0">
              <a:latin typeface="Times New Roman" panose="02020603050405020304" pitchFamily="18" charset="0"/>
              <a:cs typeface="Times New Roman" panose="02020603050405020304" pitchFamily="18" charset="0"/>
            </a:endParaRPr>
          </a:p>
          <a:p>
            <a:endParaRPr lang="ro-RO"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21</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concentrația</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masă</a:t>
            </a:r>
            <a:r>
              <a:rPr lang="en-US" sz="2000" b="1" dirty="0">
                <a:latin typeface="Times New Roman" panose="02020603050405020304" pitchFamily="18" charset="0"/>
                <a:cs typeface="Times New Roman" panose="02020603050405020304" pitchFamily="18" charset="0"/>
              </a:rPr>
              <a:t> a </a:t>
            </a:r>
            <a:r>
              <a:rPr lang="en-US" sz="2000" b="1" dirty="0" err="1">
                <a:latin typeface="Times New Roman" panose="02020603050405020304" pitchFamily="18" charset="0"/>
                <a:cs typeface="Times New Roman" panose="02020603050405020304" pitchFamily="18" charset="0"/>
              </a:rPr>
              <a:t>aerosolilor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în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aerul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zonei</a:t>
            </a:r>
            <a:r>
              <a:rPr lang="en-US" sz="2000" b="1" dirty="0">
                <a:latin typeface="Times New Roman" panose="02020603050405020304" pitchFamily="18" charset="0"/>
                <a:cs typeface="Times New Roman" panose="02020603050405020304" pitchFamily="18" charset="0"/>
              </a:rPr>
              <a:t> de </a:t>
            </a:r>
            <a:r>
              <a:rPr lang="en-US" sz="2000" b="1" dirty="0" err="1">
                <a:latin typeface="Times New Roman" panose="02020603050405020304" pitchFamily="18" charset="0"/>
                <a:cs typeface="Times New Roman" panose="02020603050405020304" pitchFamily="18" charset="0"/>
              </a:rPr>
              <a:t>lucru</a:t>
            </a:r>
            <a:r>
              <a:rPr lang="en-US" sz="2000" b="1" dirty="0">
                <a:latin typeface="Times New Roman" panose="02020603050405020304" pitchFamily="18" charset="0"/>
                <a:cs typeface="Times New Roman" panose="02020603050405020304" pitchFamily="18" charset="0"/>
              </a:rPr>
              <a:t>;</a:t>
            </a:r>
            <a:endParaRPr lang="ru-RU" sz="2000" b="1" dirty="0" smtClean="0">
              <a:latin typeface="Times New Roman" panose="02020603050405020304" pitchFamily="18" charset="0"/>
              <a:cs typeface="Times New Roman" panose="02020603050405020304" pitchFamily="18" charset="0"/>
            </a:endParaRPr>
          </a:p>
          <a:p>
            <a:pPr algn="just">
              <a:spcAft>
                <a:spcPts val="0"/>
              </a:spcAft>
            </a:pPr>
            <a:endParaRPr lang="ru-RU" b="1" i="1" dirty="0">
              <a:solidFill>
                <a:srgbClr val="0909D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932040" y="6363277"/>
            <a:ext cx="454047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o-RO" sz="2400" dirty="0" smtClean="0">
                <a:solidFill>
                  <a:srgbClr val="0909DB"/>
                </a:solidFill>
              </a:rPr>
              <a:t>vasile.siloci@cnsm.md</a:t>
            </a:r>
            <a:endParaRPr lang="ru-RU" dirty="0">
              <a:solidFill>
                <a:srgbClr val="0000AC"/>
              </a:solidFill>
            </a:endParaRPr>
          </a:p>
        </p:txBody>
      </p:sp>
      <p:sp>
        <p:nvSpPr>
          <p:cNvPr id="6" name="Прямоугольник 5"/>
          <p:cNvSpPr/>
          <p:nvPr/>
        </p:nvSpPr>
        <p:spPr>
          <a:xfrm>
            <a:off x="577516" y="5620015"/>
            <a:ext cx="8709048" cy="830997"/>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2</a:t>
            </a:r>
            <a:r>
              <a:rPr lang="ro-RO" sz="2400" b="1"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factori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biologici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în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conformitate</a:t>
            </a:r>
            <a:r>
              <a:rPr lang="en-US" sz="2400" b="1" dirty="0">
                <a:latin typeface="Times New Roman" panose="02020603050405020304" pitchFamily="18" charset="0"/>
                <a:cs typeface="Times New Roman" panose="02020603050405020304" pitchFamily="18" charset="0"/>
              </a:rPr>
              <a:t> cu </a:t>
            </a:r>
            <a:r>
              <a:rPr lang="en-US" sz="2400" b="1" dirty="0" err="1">
                <a:latin typeface="Times New Roman" panose="02020603050405020304" pitchFamily="18" charset="0"/>
                <a:cs typeface="Times New Roman" panose="02020603050405020304" pitchFamily="18" charset="0"/>
              </a:rPr>
              <a:t>sfera</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acreditare</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laboratorului</a:t>
            </a:r>
            <a:r>
              <a:rPr lang="en-US" sz="2400" b="1" dirty="0">
                <a:latin typeface="Times New Roman" panose="02020603050405020304" pitchFamily="18" charset="0"/>
                <a:cs typeface="Times New Roman" panose="02020603050405020304" pitchFamily="18" charset="0"/>
              </a:rPr>
              <a:t> de </a:t>
            </a:r>
            <a:r>
              <a:rPr lang="en-US" sz="2400" b="1" dirty="0" err="1" smtClean="0">
                <a:latin typeface="Times New Roman" panose="02020603050405020304" pitchFamily="18" charset="0"/>
                <a:cs typeface="Times New Roman" panose="02020603050405020304" pitchFamily="18" charset="0"/>
              </a:rPr>
              <a:t>testare</a:t>
            </a:r>
            <a:r>
              <a:rPr lang="en-US"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06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CB9CDE-A42A-4424-8851-655F613BB1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Объемные циклические фигуры</Template>
  <TotalTime>0</TotalTime>
  <Words>6145</Words>
  <Application>Microsoft Office PowerPoint</Application>
  <PresentationFormat>Экран (4:3)</PresentationFormat>
  <Paragraphs>696</Paragraphs>
  <Slides>130</Slides>
  <Notes>12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130</vt:i4>
      </vt:variant>
    </vt:vector>
  </HeadingPairs>
  <TitlesOfParts>
    <vt:vector size="139" baseType="lpstr">
      <vt:lpstr>Arial</vt:lpstr>
      <vt:lpstr>Arial Black</vt:lpstr>
      <vt:lpstr>Broadway</vt:lpstr>
      <vt:lpstr>Calibri</vt:lpstr>
      <vt:lpstr>Georgia</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Anexa nr. 3 la Hotărîrea Guvernului nr. 152 din 19 februarie 2004 Sporul de compensare pentru munca prestată în condiţiile nefavorabile  </vt:lpstr>
      <vt:lpstr>CODUL MUNCII4. Capitolul III  MODUL DE STABILIRE ŞI PLATĂ A SALARIULUI art. 139</vt:lpstr>
      <vt:lpstr>Презентация PowerPoint</vt:lpstr>
      <vt:lpstr>LEGE Nr. 270 din 23-11-2018 privind sistemul unitar de salarizare în sectorul bugetar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2014-09-05T05:42:45Z</dcterms:created>
  <dcterms:modified xsi:type="dcterms:W3CDTF">2021-10-24T04:57:29Z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TC019192539991</vt:lpwstr>
  </property>
</Properties>
</file>